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4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0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31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32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33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34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35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6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37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89" r:id="rId3"/>
    <p:sldId id="332" r:id="rId4"/>
    <p:sldId id="382" r:id="rId5"/>
    <p:sldId id="299" r:id="rId6"/>
    <p:sldId id="337" r:id="rId7"/>
    <p:sldId id="373" r:id="rId8"/>
    <p:sldId id="370" r:id="rId9"/>
    <p:sldId id="369" r:id="rId10"/>
    <p:sldId id="342" r:id="rId11"/>
    <p:sldId id="343" r:id="rId12"/>
    <p:sldId id="347" r:id="rId13"/>
    <p:sldId id="344" r:id="rId14"/>
    <p:sldId id="362" r:id="rId15"/>
    <p:sldId id="363" r:id="rId16"/>
    <p:sldId id="364" r:id="rId17"/>
    <p:sldId id="346" r:id="rId18"/>
    <p:sldId id="366" r:id="rId19"/>
    <p:sldId id="368" r:id="rId20"/>
    <p:sldId id="367" r:id="rId21"/>
    <p:sldId id="349" r:id="rId22"/>
    <p:sldId id="365" r:id="rId23"/>
    <p:sldId id="371" r:id="rId24"/>
    <p:sldId id="372" r:id="rId25"/>
    <p:sldId id="308" r:id="rId26"/>
    <p:sldId id="333" r:id="rId27"/>
    <p:sldId id="316" r:id="rId28"/>
    <p:sldId id="385" r:id="rId29"/>
    <p:sldId id="356" r:id="rId30"/>
    <p:sldId id="317" r:id="rId31"/>
    <p:sldId id="315" r:id="rId32"/>
    <p:sldId id="376" r:id="rId33"/>
    <p:sldId id="357" r:id="rId34"/>
    <p:sldId id="358" r:id="rId35"/>
    <p:sldId id="359" r:id="rId36"/>
    <p:sldId id="309" r:id="rId37"/>
    <p:sldId id="334" r:id="rId38"/>
    <p:sldId id="350" r:id="rId39"/>
    <p:sldId id="318" r:id="rId40"/>
    <p:sldId id="311" r:id="rId41"/>
    <p:sldId id="319" r:id="rId42"/>
    <p:sldId id="320" r:id="rId43"/>
    <p:sldId id="378" r:id="rId44"/>
    <p:sldId id="323" r:id="rId45"/>
    <p:sldId id="377" r:id="rId46"/>
    <p:sldId id="284" r:id="rId47"/>
    <p:sldId id="321" r:id="rId48"/>
    <p:sldId id="374" r:id="rId49"/>
    <p:sldId id="351" r:id="rId50"/>
    <p:sldId id="379" r:id="rId51"/>
    <p:sldId id="375" r:id="rId52"/>
    <p:sldId id="325" r:id="rId53"/>
    <p:sldId id="355" r:id="rId54"/>
    <p:sldId id="381" r:id="rId55"/>
    <p:sldId id="386" r:id="rId56"/>
    <p:sldId id="326" r:id="rId57"/>
    <p:sldId id="328" r:id="rId58"/>
    <p:sldId id="329" r:id="rId59"/>
    <p:sldId id="330" r:id="rId60"/>
    <p:sldId id="384" r:id="rId61"/>
    <p:sldId id="331" r:id="rId62"/>
    <p:sldId id="383" r:id="rId63"/>
    <p:sldId id="286" r:id="rId64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EAEAE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6026" autoAdjust="0"/>
  </p:normalViewPr>
  <p:slideViewPr>
    <p:cSldViewPr>
      <p:cViewPr>
        <p:scale>
          <a:sx n="125" d="100"/>
          <a:sy n="125" d="100"/>
        </p:scale>
        <p:origin x="-1236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2202" y="-10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B0229-CD3E-4841-943E-8F5C5AB400AA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A822C-E28C-407D-929A-47AFFF181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88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7D5DE-A257-4641-8839-94A46432AF0F}" type="datetimeFigureOut">
              <a:rPr lang="ko-KR" altLang="en-US" smtClean="0"/>
              <a:pPr/>
              <a:t>2017-02-27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80E68-123C-427B-8EE8-C32C981413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1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409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214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214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214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214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214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214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214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214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214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214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200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214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214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214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214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789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789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789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789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789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789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147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7898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7898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7898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7898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7898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7898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7898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7898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7898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789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2147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147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751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214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214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214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214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0E68-123C-427B-8EE8-C32C9814136C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21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8FB37-147E-43A8-8EBB-2154094BC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07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8FB37-147E-43A8-8EBB-2154094BC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705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8FB37-147E-43A8-8EBB-2154094BC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9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4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69.png"/><Relationship Id="rId5" Type="http://schemas.openxmlformats.org/officeDocument/2006/relationships/image" Target="../media/image77.png"/><Relationship Id="rId15" Type="http://schemas.openxmlformats.org/officeDocument/2006/relationships/image" Target="../media/image86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95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4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93.png"/><Relationship Id="rId5" Type="http://schemas.openxmlformats.org/officeDocument/2006/relationships/tags" Target="../tags/tag5.xml"/><Relationship Id="rId10" Type="http://schemas.openxmlformats.org/officeDocument/2006/relationships/image" Target="../media/image92.png"/><Relationship Id="rId4" Type="http://schemas.openxmlformats.org/officeDocument/2006/relationships/tags" Target="../tags/tag4.xml"/><Relationship Id="rId9" Type="http://schemas.openxmlformats.org/officeDocument/2006/relationships/image" Target="../media/image91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0.jp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99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98.png"/><Relationship Id="rId5" Type="http://schemas.openxmlformats.org/officeDocument/2006/relationships/tags" Target="../tags/tag12.xml"/><Relationship Id="rId10" Type="http://schemas.openxmlformats.org/officeDocument/2006/relationships/image" Target="../media/image96.png"/><Relationship Id="rId4" Type="http://schemas.openxmlformats.org/officeDocument/2006/relationships/tags" Target="../tags/tag11.xml"/><Relationship Id="rId9" Type="http://schemas.openxmlformats.org/officeDocument/2006/relationships/notesSlide" Target="../notesSlides/notesSlide11.xml"/><Relationship Id="rId14" Type="http://schemas.openxmlformats.org/officeDocument/2006/relationships/image" Target="../media/image101.jp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tags" Target="../tags/tag17.xml"/><Relationship Id="rId7" Type="http://schemas.openxmlformats.org/officeDocument/2006/relationships/image" Target="../media/image99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image" Target="../media/image98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notesSlide" Target="../notesSlides/notesSlide13.xml"/><Relationship Id="rId2" Type="http://schemas.openxmlformats.org/officeDocument/2006/relationships/tags" Target="../tags/tag20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19" Type="http://schemas.openxmlformats.org/officeDocument/2006/relationships/image" Target="../media/image96.pn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98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notesSlide" Target="../notesSlides/notesSlide14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8.xml"/><Relationship Id="rId15" Type="http://schemas.openxmlformats.org/officeDocument/2006/relationships/image" Target="../media/image96.png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10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jpeg"/><Relationship Id="rId3" Type="http://schemas.openxmlformats.org/officeDocument/2006/relationships/tags" Target="../tags/tag46.xml"/><Relationship Id="rId7" Type="http://schemas.openxmlformats.org/officeDocument/2006/relationships/image" Target="../media/image98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15.xml"/><Relationship Id="rId11" Type="http://schemas.openxmlformats.org/officeDocument/2006/relationships/image" Target="../media/image106.jp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5.png"/><Relationship Id="rId4" Type="http://schemas.openxmlformats.org/officeDocument/2006/relationships/tags" Target="../tags/tag47.xml"/><Relationship Id="rId9" Type="http://schemas.openxmlformats.org/officeDocument/2006/relationships/image" Target="../media/image9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tags" Target="../tags/tag50.xml"/><Relationship Id="rId7" Type="http://schemas.openxmlformats.org/officeDocument/2006/relationships/image" Target="../media/image91.gif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3.png"/><Relationship Id="rId4" Type="http://schemas.openxmlformats.org/officeDocument/2006/relationships/tags" Target="../tags/tag51.xml"/><Relationship Id="rId9" Type="http://schemas.openxmlformats.org/officeDocument/2006/relationships/image" Target="../media/image9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5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93.png"/><Relationship Id="rId5" Type="http://schemas.openxmlformats.org/officeDocument/2006/relationships/tags" Target="../tags/tag56.xml"/><Relationship Id="rId10" Type="http://schemas.openxmlformats.org/officeDocument/2006/relationships/image" Target="../media/image92.png"/><Relationship Id="rId4" Type="http://schemas.openxmlformats.org/officeDocument/2006/relationships/tags" Target="../tags/tag55.xml"/><Relationship Id="rId9" Type="http://schemas.openxmlformats.org/officeDocument/2006/relationships/image" Target="../media/image91.gi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../media/image107.png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92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notesSlide" Target="../notesSlides/notesSlide22.xml"/><Relationship Id="rId5" Type="http://schemas.openxmlformats.org/officeDocument/2006/relationships/tags" Target="../tags/tag6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image" Target="../media/image108.jp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image" Target="../media/image107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image" Target="../media/image92.png"/><Relationship Id="rId5" Type="http://schemas.openxmlformats.org/officeDocument/2006/relationships/tags" Target="../tags/tag71.xml"/><Relationship Id="rId10" Type="http://schemas.openxmlformats.org/officeDocument/2006/relationships/notesSlide" Target="../notesSlides/notesSlide23.xml"/><Relationship Id="rId4" Type="http://schemas.openxmlformats.org/officeDocument/2006/relationships/tags" Target="../tags/tag70.xml"/><Relationship Id="rId9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92.png"/><Relationship Id="rId4" Type="http://schemas.openxmlformats.org/officeDocument/2006/relationships/image" Target="../media/image1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2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notesSlide" Target="../notesSlides/notesSlide2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gif"/><Relationship Id="rId5" Type="http://schemas.openxmlformats.org/officeDocument/2006/relationships/image" Target="../media/image112.png"/><Relationship Id="rId4" Type="http://schemas.openxmlformats.org/officeDocument/2006/relationships/image" Target="../media/image9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91.gif"/><Relationship Id="rId4" Type="http://schemas.openxmlformats.org/officeDocument/2006/relationships/image" Target="../media/image9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91.gif"/><Relationship Id="rId4" Type="http://schemas.openxmlformats.org/officeDocument/2006/relationships/image" Target="../media/image1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tags" Target="../tags/tag79.xml"/><Relationship Id="rId7" Type="http://schemas.openxmlformats.org/officeDocument/2006/relationships/image" Target="../media/image91.gif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30.xml"/><Relationship Id="rId11" Type="http://schemas.openxmlformats.org/officeDocument/2006/relationships/image" Target="../media/image9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3.png"/><Relationship Id="rId4" Type="http://schemas.openxmlformats.org/officeDocument/2006/relationships/tags" Target="../tags/tag80.xml"/><Relationship Id="rId9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tags" Target="../tags/tag83.xml"/><Relationship Id="rId7" Type="http://schemas.openxmlformats.org/officeDocument/2006/relationships/image" Target="../media/image91.gif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31.xml"/><Relationship Id="rId11" Type="http://schemas.openxmlformats.org/officeDocument/2006/relationships/image" Target="../media/image9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3.png"/><Relationship Id="rId4" Type="http://schemas.openxmlformats.org/officeDocument/2006/relationships/tags" Target="../tags/tag84.xml"/><Relationship Id="rId9" Type="http://schemas.openxmlformats.org/officeDocument/2006/relationships/image" Target="../media/image9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tags" Target="../tags/tag87.xml"/><Relationship Id="rId7" Type="http://schemas.openxmlformats.org/officeDocument/2006/relationships/image" Target="../media/image96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32.xml"/><Relationship Id="rId11" Type="http://schemas.openxmlformats.org/officeDocument/2006/relationships/image" Target="../media/image9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5.png"/><Relationship Id="rId4" Type="http://schemas.openxmlformats.org/officeDocument/2006/relationships/tags" Target="../tags/tag88.xml"/><Relationship Id="rId9" Type="http://schemas.openxmlformats.org/officeDocument/2006/relationships/image" Target="../media/image91.gi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tags" Target="../tags/tag91.xml"/><Relationship Id="rId7" Type="http://schemas.openxmlformats.org/officeDocument/2006/relationships/image" Target="../media/image91.gif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33.xml"/><Relationship Id="rId11" Type="http://schemas.openxmlformats.org/officeDocument/2006/relationships/image" Target="../media/image9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3.png"/><Relationship Id="rId4" Type="http://schemas.openxmlformats.org/officeDocument/2006/relationships/tags" Target="../tags/tag92.xml"/><Relationship Id="rId9" Type="http://schemas.openxmlformats.org/officeDocument/2006/relationships/image" Target="../media/image9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tags" Target="../tags/tag95.xml"/><Relationship Id="rId7" Type="http://schemas.openxmlformats.org/officeDocument/2006/relationships/image" Target="../media/image91.gif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34.xml"/><Relationship Id="rId11" Type="http://schemas.openxmlformats.org/officeDocument/2006/relationships/image" Target="../media/image9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3.png"/><Relationship Id="rId4" Type="http://schemas.openxmlformats.org/officeDocument/2006/relationships/tags" Target="../tags/tag96.xml"/><Relationship Id="rId9" Type="http://schemas.openxmlformats.org/officeDocument/2006/relationships/image" Target="../media/image9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tags" Target="../tags/tag99.xml"/><Relationship Id="rId7" Type="http://schemas.openxmlformats.org/officeDocument/2006/relationships/image" Target="../media/image91.gif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35.xml"/><Relationship Id="rId11" Type="http://schemas.openxmlformats.org/officeDocument/2006/relationships/image" Target="../media/image9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3.png"/><Relationship Id="rId4" Type="http://schemas.openxmlformats.org/officeDocument/2006/relationships/tags" Target="../tags/tag100.xml"/><Relationship Id="rId9" Type="http://schemas.openxmlformats.org/officeDocument/2006/relationships/image" Target="../media/image9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tags" Target="../tags/tag103.xml"/><Relationship Id="rId7" Type="http://schemas.openxmlformats.org/officeDocument/2006/relationships/image" Target="../media/image91.gif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36.xml"/><Relationship Id="rId11" Type="http://schemas.openxmlformats.org/officeDocument/2006/relationships/image" Target="../media/image9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3.png"/><Relationship Id="rId4" Type="http://schemas.openxmlformats.org/officeDocument/2006/relationships/tags" Target="../tags/tag104.xml"/><Relationship Id="rId9" Type="http://schemas.openxmlformats.org/officeDocument/2006/relationships/image" Target="../media/image9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tags" Target="../tags/tag107.xml"/><Relationship Id="rId7" Type="http://schemas.openxmlformats.org/officeDocument/2006/relationships/image" Target="../media/image91.gif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37.xml"/><Relationship Id="rId11" Type="http://schemas.openxmlformats.org/officeDocument/2006/relationships/image" Target="../media/image9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3.png"/><Relationship Id="rId4" Type="http://schemas.openxmlformats.org/officeDocument/2006/relationships/tags" Target="../tags/tag108.xml"/><Relationship Id="rId9" Type="http://schemas.openxmlformats.org/officeDocument/2006/relationships/image" Target="../media/image9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tags" Target="../tags/tag111.xml"/><Relationship Id="rId7" Type="http://schemas.openxmlformats.org/officeDocument/2006/relationships/image" Target="../media/image91.gif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6.png"/><Relationship Id="rId4" Type="http://schemas.openxmlformats.org/officeDocument/2006/relationships/tags" Target="../tags/tag112.xml"/><Relationship Id="rId9" Type="http://schemas.openxmlformats.org/officeDocument/2006/relationships/image" Target="../media/image9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3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92.png"/><Relationship Id="rId5" Type="http://schemas.openxmlformats.org/officeDocument/2006/relationships/image" Target="../media/image91.gif"/><Relationship Id="rId4" Type="http://schemas.openxmlformats.org/officeDocument/2006/relationships/notesSlide" Target="../notesSlides/notesSlide4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613" y="116632"/>
            <a:ext cx="995883" cy="36551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3752" y="1628800"/>
            <a:ext cx="9036496" cy="115212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3752" y="1628801"/>
            <a:ext cx="9036496" cy="1152128"/>
          </a:xfrm>
          <a:prstGeom prst="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화성교통약자 고객 앱 스토리보드</a:t>
            </a:r>
            <a:endParaRPr lang="ko-KR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371600" y="2924944"/>
            <a:ext cx="6400800" cy="30243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smtClean="0">
                <a:solidFill>
                  <a:srgbClr val="002060"/>
                </a:solidFill>
              </a:rPr>
              <a:t>version 1.5</a:t>
            </a:r>
            <a:endParaRPr lang="en-US" altLang="ko-KR" sz="24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altLang="ko-KR" sz="24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altLang="ko-KR" sz="24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altLang="ko-KR" b="1" dirty="0" smtClean="0">
              <a:solidFill>
                <a:srgbClr val="002060"/>
              </a:solidFill>
            </a:endParaRPr>
          </a:p>
          <a:p>
            <a:pPr marL="0" indent="0" algn="ctr">
              <a:lnSpc>
                <a:spcPct val="160000"/>
              </a:lnSpc>
              <a:buNone/>
            </a:pPr>
            <a:r>
              <a:rPr lang="ko-KR" altLang="en-US" b="1" dirty="0" smtClean="0">
                <a:solidFill>
                  <a:srgbClr val="002060"/>
                </a:solidFill>
              </a:rPr>
              <a:t>㈜ 아이원맥스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1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36589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79428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407949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앱의 각 화면간의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20000" y="720000"/>
            <a:ext cx="1619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A-1.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로그인 </a:t>
            </a:r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Process</a:t>
            </a:r>
            <a:endParaRPr lang="ko-KR" altLang="en-US" sz="11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1" name="순서도: 판단 20"/>
          <p:cNvSpPr/>
          <p:nvPr/>
        </p:nvSpPr>
        <p:spPr bwMode="auto">
          <a:xfrm>
            <a:off x="2144267" y="3051032"/>
            <a:ext cx="292086" cy="243880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00" y="1479252"/>
            <a:ext cx="641856" cy="113924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00" y="2879175"/>
            <a:ext cx="643685" cy="1139248"/>
          </a:xfrm>
          <a:prstGeom prst="rect">
            <a:avLst/>
          </a:prstGeom>
        </p:spPr>
      </p:pic>
      <p:cxnSp>
        <p:nvCxnSpPr>
          <p:cNvPr id="24" name="구부러진 연결선 23"/>
          <p:cNvCxnSpPr>
            <a:stCxn id="21" idx="3"/>
            <a:endCxn id="22" idx="1"/>
          </p:cNvCxnSpPr>
          <p:nvPr/>
        </p:nvCxnSpPr>
        <p:spPr>
          <a:xfrm flipV="1">
            <a:off x="2436353" y="2048876"/>
            <a:ext cx="1267047" cy="112409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21" idx="3"/>
            <a:endCxn id="23" idx="1"/>
          </p:cNvCxnSpPr>
          <p:nvPr/>
        </p:nvCxnSpPr>
        <p:spPr>
          <a:xfrm>
            <a:off x="2436353" y="3172972"/>
            <a:ext cx="1267047" cy="27582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21" idx="3"/>
          </p:cNvCxnSpPr>
          <p:nvPr/>
        </p:nvCxnSpPr>
        <p:spPr>
          <a:xfrm>
            <a:off x="2436353" y="3172972"/>
            <a:ext cx="1588889" cy="196829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68401" y="206133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로그인</a:t>
            </a:r>
            <a:endParaRPr lang="en-US" altLang="ko-KR" sz="700" b="1" dirty="0" smtClean="0">
              <a:latin typeface="+mn-ea"/>
            </a:endParaRPr>
          </a:p>
          <a:p>
            <a:r>
              <a:rPr lang="ko-KR" altLang="en-US" sz="700" b="1" dirty="0" smtClean="0">
                <a:latin typeface="+mn-ea"/>
              </a:rPr>
              <a:t>실패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84425" y="31401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가입신청</a:t>
            </a:r>
            <a:endParaRPr lang="en-US" altLang="ko-KR" sz="700" b="1" dirty="0" smtClean="0">
              <a:latin typeface="+mn-ea"/>
            </a:endParaRPr>
          </a:p>
          <a:p>
            <a:r>
              <a:rPr lang="ko-KR" altLang="en-US" sz="700" b="1" dirty="0" smtClean="0">
                <a:latin typeface="+mn-ea"/>
              </a:rPr>
              <a:t>진행 중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07526" y="4509604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로그인</a:t>
            </a:r>
            <a:endParaRPr lang="en-US" altLang="ko-KR" sz="700" b="1" dirty="0" smtClean="0">
              <a:latin typeface="+mn-ea"/>
            </a:endParaRPr>
          </a:p>
          <a:p>
            <a:r>
              <a:rPr lang="ko-KR" altLang="en-US" sz="700" b="1" dirty="0" smtClean="0">
                <a:latin typeface="+mn-ea"/>
              </a:rPr>
              <a:t>성공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641856" cy="1139248"/>
          </a:xfrm>
          <a:prstGeom prst="rect">
            <a:avLst/>
          </a:prstGeom>
        </p:spPr>
      </p:pic>
      <p:cxnSp>
        <p:nvCxnSpPr>
          <p:cNvPr id="51" name="구부러진 연결선 50"/>
          <p:cNvCxnSpPr>
            <a:stCxn id="43" idx="3"/>
            <a:endCxn id="21" idx="1"/>
          </p:cNvCxnSpPr>
          <p:nvPr/>
        </p:nvCxnSpPr>
        <p:spPr>
          <a:xfrm>
            <a:off x="1361856" y="3089624"/>
            <a:ext cx="782411" cy="833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2052905" y="2763759"/>
            <a:ext cx="4748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Login</a:t>
            </a:r>
            <a:endParaRPr lang="ko-KR" altLang="en-US" sz="900" dirty="0"/>
          </a:p>
        </p:txBody>
      </p:sp>
      <p:cxnSp>
        <p:nvCxnSpPr>
          <p:cNvPr id="27" name="구부러진 연결선 26"/>
          <p:cNvCxnSpPr>
            <a:stCxn id="23" idx="3"/>
            <a:endCxn id="43" idx="0"/>
          </p:cNvCxnSpPr>
          <p:nvPr/>
        </p:nvCxnSpPr>
        <p:spPr>
          <a:xfrm flipH="1" flipV="1">
            <a:off x="1040928" y="2520000"/>
            <a:ext cx="3306157" cy="928799"/>
          </a:xfrm>
          <a:prstGeom prst="curvedConnector4">
            <a:avLst>
              <a:gd name="adj1" fmla="val -6914"/>
              <a:gd name="adj2" fmla="val 1246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22" idx="3"/>
            <a:endCxn id="43" idx="0"/>
          </p:cNvCxnSpPr>
          <p:nvPr/>
        </p:nvCxnSpPr>
        <p:spPr>
          <a:xfrm flipH="1">
            <a:off x="1040928" y="2048876"/>
            <a:ext cx="3304328" cy="471124"/>
          </a:xfrm>
          <a:prstGeom prst="curvedConnector4">
            <a:avLst>
              <a:gd name="adj1" fmla="val -6918"/>
              <a:gd name="adj2" fmla="val -1694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197" y="4505020"/>
            <a:ext cx="641856" cy="1139248"/>
          </a:xfrm>
          <a:prstGeom prst="rect">
            <a:avLst/>
          </a:prstGeom>
        </p:spPr>
      </p:pic>
      <p:sp>
        <p:nvSpPr>
          <p:cNvPr id="31" name="순서도: 판단 30"/>
          <p:cNvSpPr/>
          <p:nvPr/>
        </p:nvSpPr>
        <p:spPr bwMode="auto">
          <a:xfrm>
            <a:off x="4014396" y="4897386"/>
            <a:ext cx="985768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다른 기기에서 로그인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하는 경우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33" name="구부러진 연결선 32"/>
          <p:cNvCxnSpPr>
            <a:stCxn id="31" idx="0"/>
            <a:endCxn id="2" idx="1"/>
          </p:cNvCxnSpPr>
          <p:nvPr/>
        </p:nvCxnSpPr>
        <p:spPr>
          <a:xfrm rot="16200000" flipH="1">
            <a:off x="4896109" y="4508557"/>
            <a:ext cx="177258" cy="954917"/>
          </a:xfrm>
          <a:prstGeom prst="curvedConnector4">
            <a:avLst>
              <a:gd name="adj1" fmla="val -128965"/>
              <a:gd name="adj2" fmla="val 758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25730" y="4509604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예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65184" y="5444213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이중 로그인 안됨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462197" y="4278772"/>
            <a:ext cx="6094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SingOut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7639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449803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74609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71277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앱의 각 화면간의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20000" y="720000"/>
            <a:ext cx="2449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A-2.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회원가입 </a:t>
            </a:r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Process</a:t>
            </a:r>
            <a:endParaRPr lang="ko-KR" altLang="en-US" sz="11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3" name="순서도: 판단 32"/>
          <p:cNvSpPr/>
          <p:nvPr/>
        </p:nvSpPr>
        <p:spPr bwMode="auto">
          <a:xfrm>
            <a:off x="3439233" y="2823988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휴대폰인증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Process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54" name="순서도: 판단 53"/>
          <p:cNvSpPr/>
          <p:nvPr/>
        </p:nvSpPr>
        <p:spPr bwMode="auto">
          <a:xfrm>
            <a:off x="4591584" y="2823988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개인정보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입력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dirty="0" smtClean="0">
                <a:latin typeface="+mn-ea"/>
              </a:rPr>
              <a:t>Process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2" name="순서도: 판단 61"/>
          <p:cNvSpPr/>
          <p:nvPr/>
        </p:nvSpPr>
        <p:spPr bwMode="auto">
          <a:xfrm>
            <a:off x="2033009" y="2823988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약관동의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dirty="0" smtClean="0">
                <a:latin typeface="+mn-ea"/>
              </a:rPr>
              <a:t>Process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641856" cy="1139248"/>
          </a:xfrm>
          <a:prstGeom prst="rect">
            <a:avLst/>
          </a:prstGeom>
        </p:spPr>
      </p:pic>
      <p:cxnSp>
        <p:nvCxnSpPr>
          <p:cNvPr id="30" name="구부러진 연결선 29"/>
          <p:cNvCxnSpPr>
            <a:stCxn id="29" idx="3"/>
            <a:endCxn id="62" idx="1"/>
          </p:cNvCxnSpPr>
          <p:nvPr/>
        </p:nvCxnSpPr>
        <p:spPr>
          <a:xfrm flipV="1">
            <a:off x="1361856" y="3067868"/>
            <a:ext cx="671153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62" idx="3"/>
            <a:endCxn id="33" idx="1"/>
          </p:cNvCxnSpPr>
          <p:nvPr/>
        </p:nvCxnSpPr>
        <p:spPr>
          <a:xfrm>
            <a:off x="2900609" y="3067868"/>
            <a:ext cx="538624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>
            <a:stCxn id="33" idx="3"/>
            <a:endCxn id="54" idx="1"/>
          </p:cNvCxnSpPr>
          <p:nvPr/>
        </p:nvCxnSpPr>
        <p:spPr>
          <a:xfrm>
            <a:off x="4306833" y="3067868"/>
            <a:ext cx="284751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>
            <a:spLocks noChangeAspect="1"/>
          </p:cNvSpPr>
          <p:nvPr/>
        </p:nvSpPr>
        <p:spPr>
          <a:xfrm>
            <a:off x="6184979" y="2932457"/>
            <a:ext cx="259229" cy="2708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구부러진 연결선 55"/>
          <p:cNvCxnSpPr>
            <a:stCxn id="54" idx="3"/>
            <a:endCxn id="55" idx="2"/>
          </p:cNvCxnSpPr>
          <p:nvPr/>
        </p:nvCxnSpPr>
        <p:spPr>
          <a:xfrm>
            <a:off x="5459184" y="3067868"/>
            <a:ext cx="725795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763688" y="2060848"/>
            <a:ext cx="82747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RegMember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19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78912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67142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43753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앱의 각 화면간의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20000" y="720000"/>
            <a:ext cx="3419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A-2-1.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약관동의 </a:t>
            </a:r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Process</a:t>
            </a:r>
            <a:endParaRPr lang="ko-KR" altLang="en-US" sz="1100" b="1" dirty="0">
              <a:solidFill>
                <a:srgbClr val="002060"/>
              </a:solidFill>
              <a:latin typeface="+mn-ea"/>
            </a:endParaRPr>
          </a:p>
        </p:txBody>
      </p:sp>
      <p:cxnSp>
        <p:nvCxnSpPr>
          <p:cNvPr id="18" name="구부러진 연결선 17"/>
          <p:cNvCxnSpPr>
            <a:stCxn id="12" idx="3"/>
            <a:endCxn id="22" idx="1"/>
          </p:cNvCxnSpPr>
          <p:nvPr/>
        </p:nvCxnSpPr>
        <p:spPr>
          <a:xfrm>
            <a:off x="2353783" y="3075400"/>
            <a:ext cx="684773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>
            <a:spLocks noChangeAspect="1"/>
          </p:cNvSpPr>
          <p:nvPr/>
        </p:nvSpPr>
        <p:spPr>
          <a:xfrm>
            <a:off x="720000" y="2939990"/>
            <a:ext cx="259229" cy="270821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구부러진 연결선 19"/>
          <p:cNvCxnSpPr/>
          <p:nvPr/>
        </p:nvCxnSpPr>
        <p:spPr>
          <a:xfrm flipV="1">
            <a:off x="979229" y="3075400"/>
            <a:ext cx="729041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22" idx="3"/>
            <a:endCxn id="23" idx="1"/>
          </p:cNvCxnSpPr>
          <p:nvPr/>
        </p:nvCxnSpPr>
        <p:spPr>
          <a:xfrm>
            <a:off x="3680412" y="3075400"/>
            <a:ext cx="684773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70" y="2505776"/>
            <a:ext cx="645513" cy="113924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556" y="2505776"/>
            <a:ext cx="641856" cy="113924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85" y="2505776"/>
            <a:ext cx="641856" cy="113924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814" y="2505776"/>
            <a:ext cx="643685" cy="113924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505776"/>
            <a:ext cx="641856" cy="1139248"/>
          </a:xfrm>
          <a:prstGeom prst="rect">
            <a:avLst/>
          </a:prstGeom>
        </p:spPr>
      </p:pic>
      <p:cxnSp>
        <p:nvCxnSpPr>
          <p:cNvPr id="35" name="구부러진 연결선 34"/>
          <p:cNvCxnSpPr>
            <a:stCxn id="23" idx="3"/>
            <a:endCxn id="24" idx="1"/>
          </p:cNvCxnSpPr>
          <p:nvPr/>
        </p:nvCxnSpPr>
        <p:spPr>
          <a:xfrm>
            <a:off x="5007041" y="3075400"/>
            <a:ext cx="684773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24" idx="3"/>
            <a:endCxn id="25" idx="1"/>
          </p:cNvCxnSpPr>
          <p:nvPr/>
        </p:nvCxnSpPr>
        <p:spPr>
          <a:xfrm>
            <a:off x="6335499" y="3075400"/>
            <a:ext cx="684773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>
            <a:spLocks noChangeAspect="1"/>
          </p:cNvSpPr>
          <p:nvPr/>
        </p:nvSpPr>
        <p:spPr>
          <a:xfrm>
            <a:off x="8028384" y="2939990"/>
            <a:ext cx="259229" cy="2708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구부러진 연결선 43"/>
          <p:cNvCxnSpPr>
            <a:stCxn id="25" idx="3"/>
            <a:endCxn id="43" idx="2"/>
          </p:cNvCxnSpPr>
          <p:nvPr/>
        </p:nvCxnSpPr>
        <p:spPr>
          <a:xfrm>
            <a:off x="7662128" y="3075400"/>
            <a:ext cx="366256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8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01987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17340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355345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앱의 각 화면간의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20000" y="720000"/>
            <a:ext cx="2984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A-2-2.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휴대폰인증 </a:t>
            </a:r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Process</a:t>
            </a:r>
            <a:endParaRPr lang="ko-KR" altLang="en-US" sz="1100" b="1" dirty="0">
              <a:solidFill>
                <a:srgbClr val="002060"/>
              </a:solidFill>
              <a:latin typeface="+mn-ea"/>
            </a:endParaRPr>
          </a:p>
        </p:txBody>
      </p:sp>
      <p:cxnSp>
        <p:nvCxnSpPr>
          <p:cNvPr id="12" name="구부러진 연결선 11"/>
          <p:cNvCxnSpPr>
            <a:stCxn id="60" idx="0"/>
            <a:endCxn id="48" idx="1"/>
          </p:cNvCxnSpPr>
          <p:nvPr/>
        </p:nvCxnSpPr>
        <p:spPr>
          <a:xfrm rot="5400000" flipH="1" flipV="1">
            <a:off x="3094149" y="2923592"/>
            <a:ext cx="490468" cy="36770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>
            <a:spLocks noChangeAspect="1"/>
          </p:cNvSpPr>
          <p:nvPr/>
        </p:nvSpPr>
        <p:spPr>
          <a:xfrm>
            <a:off x="309982" y="2089192"/>
            <a:ext cx="259229" cy="270821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구부러진 연결선 13"/>
          <p:cNvCxnSpPr>
            <a:stCxn id="13" idx="6"/>
            <a:endCxn id="8" idx="1"/>
          </p:cNvCxnSpPr>
          <p:nvPr/>
        </p:nvCxnSpPr>
        <p:spPr>
          <a:xfrm flipV="1">
            <a:off x="569211" y="2103123"/>
            <a:ext cx="280403" cy="1214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9" idx="3"/>
            <a:endCxn id="18" idx="1"/>
          </p:cNvCxnSpPr>
          <p:nvPr/>
        </p:nvCxnSpPr>
        <p:spPr>
          <a:xfrm>
            <a:off x="5193134" y="3716992"/>
            <a:ext cx="283471" cy="70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>
            <a:spLocks noChangeAspect="1"/>
          </p:cNvSpPr>
          <p:nvPr/>
        </p:nvSpPr>
        <p:spPr>
          <a:xfrm>
            <a:off x="8717715" y="3293442"/>
            <a:ext cx="259229" cy="2708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구부러진 연결선 16"/>
          <p:cNvCxnSpPr>
            <a:stCxn id="20" idx="3"/>
            <a:endCxn id="16" idx="2"/>
          </p:cNvCxnSpPr>
          <p:nvPr/>
        </p:nvCxnSpPr>
        <p:spPr>
          <a:xfrm>
            <a:off x="8132214" y="2650591"/>
            <a:ext cx="585501" cy="7782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4" y="1533499"/>
            <a:ext cx="654656" cy="11392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49" y="3147368"/>
            <a:ext cx="643685" cy="11392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88" y="4360790"/>
            <a:ext cx="641856" cy="11392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50" y="1625614"/>
            <a:ext cx="643685" cy="113924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05" y="3154424"/>
            <a:ext cx="643685" cy="113924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358" y="2080967"/>
            <a:ext cx="641856" cy="113924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38" y="4360790"/>
            <a:ext cx="641856" cy="113924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29" y="3842680"/>
            <a:ext cx="643685" cy="1139248"/>
          </a:xfrm>
          <a:prstGeom prst="rect">
            <a:avLst/>
          </a:prstGeom>
        </p:spPr>
      </p:pic>
      <p:cxnSp>
        <p:nvCxnSpPr>
          <p:cNvPr id="38" name="구부러진 연결선 37"/>
          <p:cNvCxnSpPr>
            <a:stCxn id="48" idx="0"/>
            <a:endCxn id="11" idx="1"/>
          </p:cNvCxnSpPr>
          <p:nvPr/>
        </p:nvCxnSpPr>
        <p:spPr>
          <a:xfrm rot="5400000" flipH="1" flipV="1">
            <a:off x="4041697" y="2110577"/>
            <a:ext cx="423091" cy="59241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48" idx="2"/>
            <a:endCxn id="9" idx="1"/>
          </p:cNvCxnSpPr>
          <p:nvPr/>
        </p:nvCxnSpPr>
        <p:spPr>
          <a:xfrm rot="16200000" flipH="1">
            <a:off x="3947790" y="3115333"/>
            <a:ext cx="610904" cy="59241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판단 47"/>
          <p:cNvSpPr/>
          <p:nvPr/>
        </p:nvSpPr>
        <p:spPr bwMode="auto">
          <a:xfrm>
            <a:off x="3523235" y="2618329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기존번호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존재여</a:t>
            </a:r>
            <a:r>
              <a:rPr kumimoji="1" lang="ko-KR" altLang="en-US" sz="600" dirty="0">
                <a:latin typeface="+mn-ea"/>
              </a:rPr>
              <a:t>부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0" name="순서도: 판단 59"/>
          <p:cNvSpPr/>
          <p:nvPr/>
        </p:nvSpPr>
        <p:spPr bwMode="auto">
          <a:xfrm>
            <a:off x="2721732" y="3352677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정보동의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체크여부</a:t>
            </a:r>
          </a:p>
        </p:txBody>
      </p:sp>
      <p:cxnSp>
        <p:nvCxnSpPr>
          <p:cNvPr id="67" name="구부러진 연결선 66"/>
          <p:cNvCxnSpPr>
            <a:stCxn id="55" idx="2"/>
            <a:endCxn id="54" idx="0"/>
          </p:cNvCxnSpPr>
          <p:nvPr/>
        </p:nvCxnSpPr>
        <p:spPr>
          <a:xfrm rot="5400000">
            <a:off x="849042" y="3833608"/>
            <a:ext cx="876657" cy="433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 69"/>
          <p:cNvCxnSpPr>
            <a:stCxn id="60" idx="2"/>
            <a:endCxn id="10" idx="1"/>
          </p:cNvCxnSpPr>
          <p:nvPr/>
        </p:nvCxnSpPr>
        <p:spPr>
          <a:xfrm rot="16200000" flipH="1">
            <a:off x="2723421" y="4272547"/>
            <a:ext cx="1089978" cy="2257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판단 85"/>
          <p:cNvSpPr/>
          <p:nvPr/>
        </p:nvSpPr>
        <p:spPr bwMode="auto">
          <a:xfrm>
            <a:off x="6846383" y="3275751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인증정상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처리여부</a:t>
            </a:r>
          </a:p>
        </p:txBody>
      </p:sp>
      <p:cxnSp>
        <p:nvCxnSpPr>
          <p:cNvPr id="88" name="구부러진 연결선 87"/>
          <p:cNvCxnSpPr>
            <a:stCxn id="39" idx="2"/>
          </p:cNvCxnSpPr>
          <p:nvPr/>
        </p:nvCxnSpPr>
        <p:spPr>
          <a:xfrm rot="16200000" flipH="1">
            <a:off x="5935040" y="2608287"/>
            <a:ext cx="1180541" cy="6421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 90"/>
          <p:cNvCxnSpPr>
            <a:stCxn id="86" idx="0"/>
            <a:endCxn id="20" idx="1"/>
          </p:cNvCxnSpPr>
          <p:nvPr/>
        </p:nvCxnSpPr>
        <p:spPr>
          <a:xfrm rot="5400000" flipH="1" flipV="1">
            <a:off x="7072690" y="2858084"/>
            <a:ext cx="625160" cy="210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 93"/>
          <p:cNvCxnSpPr>
            <a:stCxn id="86" idx="2"/>
            <a:endCxn id="22" idx="1"/>
          </p:cNvCxnSpPr>
          <p:nvPr/>
        </p:nvCxnSpPr>
        <p:spPr>
          <a:xfrm rot="16200000" flipH="1">
            <a:off x="7059959" y="3983734"/>
            <a:ext cx="648794" cy="20834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 98"/>
          <p:cNvCxnSpPr>
            <a:stCxn id="22" idx="3"/>
            <a:endCxn id="16" idx="2"/>
          </p:cNvCxnSpPr>
          <p:nvPr/>
        </p:nvCxnSpPr>
        <p:spPr>
          <a:xfrm flipV="1">
            <a:off x="8132214" y="3428853"/>
            <a:ext cx="585501" cy="98345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881098" y="2947313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n-ea"/>
              </a:rPr>
              <a:t>예</a:t>
            </a:r>
            <a:endParaRPr lang="ko-KR" altLang="en-US" sz="700" b="1" dirty="0" smtClean="0">
              <a:latin typeface="+mn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696886" y="4288782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아니오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116025" y="2095211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n-ea"/>
              </a:rPr>
              <a:t>예</a:t>
            </a:r>
            <a:endParaRPr lang="ko-KR" altLang="en-US" sz="700" b="1" dirty="0" smtClean="0"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074618" y="3436670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아니오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3526761" y="3693960"/>
            <a:ext cx="9092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SmsAuthSend</a:t>
            </a:r>
            <a:endParaRPr lang="ko-KR" altLang="en-US" sz="900" dirty="0"/>
          </a:p>
        </p:txBody>
      </p:sp>
      <p:sp>
        <p:nvSpPr>
          <p:cNvPr id="139" name="직사각형 138"/>
          <p:cNvSpPr/>
          <p:nvPr/>
        </p:nvSpPr>
        <p:spPr>
          <a:xfrm>
            <a:off x="6408613" y="3068762"/>
            <a:ext cx="9637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SmsAuthCheck</a:t>
            </a:r>
            <a:endParaRPr lang="ko-KR" altLang="en-US" sz="900" dirty="0"/>
          </a:p>
        </p:txBody>
      </p:sp>
      <p:sp>
        <p:nvSpPr>
          <p:cNvPr id="39" name="순서도: 판단 38"/>
          <p:cNvSpPr/>
          <p:nvPr/>
        </p:nvSpPr>
        <p:spPr bwMode="auto">
          <a:xfrm>
            <a:off x="5770438" y="1851331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재발송</a:t>
            </a:r>
          </a:p>
        </p:txBody>
      </p:sp>
      <p:cxnSp>
        <p:nvCxnSpPr>
          <p:cNvPr id="41" name="구부러진 연결선 40"/>
          <p:cNvCxnSpPr>
            <a:stCxn id="18" idx="3"/>
            <a:endCxn id="39" idx="1"/>
          </p:cNvCxnSpPr>
          <p:nvPr/>
        </p:nvCxnSpPr>
        <p:spPr>
          <a:xfrm flipH="1" flipV="1">
            <a:off x="5770438" y="2095211"/>
            <a:ext cx="349852" cy="1628837"/>
          </a:xfrm>
          <a:prstGeom prst="curvedConnector5">
            <a:avLst>
              <a:gd name="adj1" fmla="val -29041"/>
              <a:gd name="adj2" fmla="val 44925"/>
              <a:gd name="adj3" fmla="val 1701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>
            <a:stCxn id="39" idx="0"/>
            <a:endCxn id="8" idx="0"/>
          </p:cNvCxnSpPr>
          <p:nvPr/>
        </p:nvCxnSpPr>
        <p:spPr>
          <a:xfrm rot="16200000" flipV="1">
            <a:off x="3531674" y="-821233"/>
            <a:ext cx="317832" cy="5027296"/>
          </a:xfrm>
          <a:prstGeom prst="curvedConnector3">
            <a:avLst>
              <a:gd name="adj1" fmla="val 263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06810" y="1525586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n-ea"/>
              </a:rPr>
              <a:t>예</a:t>
            </a:r>
            <a:endParaRPr lang="ko-KR" altLang="en-US" sz="700" b="1" dirty="0" smtClean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58652" y="2472692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아니오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48190" y="2809601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n-ea"/>
              </a:rPr>
              <a:t>예</a:t>
            </a:r>
            <a:endParaRPr lang="ko-KR" altLang="en-US" sz="700" b="1" dirty="0" smtClean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30386" y="4100954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아니오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64397" y="4312276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인증번호발송</a:t>
            </a:r>
          </a:p>
        </p:txBody>
      </p:sp>
      <p:pic>
        <p:nvPicPr>
          <p:cNvPr id="53" name="Picture 2" descr="E:\shine01\00.업무\고객앱\화성앱화면추가캡쳐\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190" y="4488837"/>
            <a:ext cx="641856" cy="11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E:\shine01\00.업무\고객앱\화성앱화면추가캡쳐\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42" y="4488837"/>
            <a:ext cx="641856" cy="11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순서도: 판단 54"/>
          <p:cNvSpPr/>
          <p:nvPr/>
        </p:nvSpPr>
        <p:spPr bwMode="auto">
          <a:xfrm>
            <a:off x="1070470" y="3124421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인증제한</a:t>
            </a:r>
            <a:endParaRPr kumimoji="1" lang="en-US" altLang="ko-KR" sz="600" dirty="0"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아님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56" name="구부러진 연결선 55"/>
          <p:cNvCxnSpPr>
            <a:stCxn id="8" idx="3"/>
            <a:endCxn id="55" idx="1"/>
          </p:cNvCxnSpPr>
          <p:nvPr/>
        </p:nvCxnSpPr>
        <p:spPr>
          <a:xfrm flipH="1">
            <a:off x="1070470" y="2103123"/>
            <a:ext cx="433800" cy="1265178"/>
          </a:xfrm>
          <a:prstGeom prst="curvedConnector5">
            <a:avLst>
              <a:gd name="adj1" fmla="val -52697"/>
              <a:gd name="adj2" fmla="val 62873"/>
              <a:gd name="adj3" fmla="val 1526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stCxn id="55" idx="0"/>
            <a:endCxn id="60" idx="1"/>
          </p:cNvCxnSpPr>
          <p:nvPr/>
        </p:nvCxnSpPr>
        <p:spPr>
          <a:xfrm rot="16200000" flipH="1">
            <a:off x="1876933" y="2751758"/>
            <a:ext cx="472136" cy="1217462"/>
          </a:xfrm>
          <a:prstGeom prst="curvedConnector4">
            <a:avLst>
              <a:gd name="adj1" fmla="val -48418"/>
              <a:gd name="adj2" fmla="val 678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212299" y="2954369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n-ea"/>
              </a:rPr>
              <a:t>예</a:t>
            </a:r>
            <a:endParaRPr lang="ko-KR" altLang="en-US" sz="700" b="1" dirty="0" smtClean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3528" y="389163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아니오</a:t>
            </a:r>
            <a:endParaRPr lang="en-US" altLang="ko-KR" sz="700" b="1" dirty="0" smtClean="0">
              <a:latin typeface="+mn-ea"/>
            </a:endParaRPr>
          </a:p>
          <a:p>
            <a:r>
              <a:rPr lang="ko-KR" altLang="en-US" sz="700" b="1" dirty="0" smtClean="0">
                <a:latin typeface="+mn-ea"/>
              </a:rPr>
              <a:t>전체인증횟수초</a:t>
            </a:r>
            <a:r>
              <a:rPr lang="ko-KR" altLang="en-US" sz="700" b="1" dirty="0">
                <a:latin typeface="+mn-ea"/>
              </a:rPr>
              <a:t>과</a:t>
            </a:r>
            <a:endParaRPr lang="ko-KR" altLang="en-US" sz="700" b="1" dirty="0" smtClean="0">
              <a:latin typeface="+mn-ea"/>
            </a:endParaRPr>
          </a:p>
        </p:txBody>
      </p:sp>
      <p:cxnSp>
        <p:nvCxnSpPr>
          <p:cNvPr id="87" name="구부러진 연결선 86"/>
          <p:cNvCxnSpPr>
            <a:stCxn id="55" idx="2"/>
            <a:endCxn id="53" idx="0"/>
          </p:cNvCxnSpPr>
          <p:nvPr/>
        </p:nvCxnSpPr>
        <p:spPr>
          <a:xfrm rot="16200000" flipH="1">
            <a:off x="1190866" y="3925584"/>
            <a:ext cx="876657" cy="2498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629194" y="39470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아니오</a:t>
            </a:r>
            <a:endParaRPr lang="en-US" altLang="ko-KR" sz="700" b="1" dirty="0" smtClean="0">
              <a:latin typeface="+mn-ea"/>
            </a:endParaRPr>
          </a:p>
          <a:p>
            <a:r>
              <a:rPr lang="ko-KR" altLang="en-US" sz="700" b="1" dirty="0" smtClean="0">
                <a:latin typeface="+mn-ea"/>
              </a:rPr>
              <a:t>분당인증횟수초과</a:t>
            </a:r>
          </a:p>
        </p:txBody>
      </p:sp>
    </p:spTree>
    <p:extLst>
      <p:ext uri="{BB962C8B-B14F-4D97-AF65-F5344CB8AC3E}">
        <p14:creationId xmlns:p14="http://schemas.microsoft.com/office/powerpoint/2010/main" val="3219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694998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303035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202299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앱의 각 화면간의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20000" y="720000"/>
            <a:ext cx="2915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A-2-3.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개인정보입력 </a:t>
            </a:r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Process</a:t>
            </a:r>
            <a:endParaRPr lang="ko-KR" altLang="en-US" sz="11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720000" y="3297600"/>
            <a:ext cx="259229" cy="270821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구부러진 연결선 13"/>
          <p:cNvCxnSpPr>
            <a:stCxn id="13" idx="6"/>
            <a:endCxn id="2" idx="1"/>
          </p:cNvCxnSpPr>
          <p:nvPr/>
        </p:nvCxnSpPr>
        <p:spPr>
          <a:xfrm flipV="1">
            <a:off x="979229" y="3433010"/>
            <a:ext cx="344899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>
            <a:spLocks noChangeAspect="1"/>
          </p:cNvSpPr>
          <p:nvPr/>
        </p:nvSpPr>
        <p:spPr>
          <a:xfrm>
            <a:off x="8388424" y="3463443"/>
            <a:ext cx="259229" cy="2708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28" y="2863386"/>
            <a:ext cx="643685" cy="113924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632" y="4131725"/>
            <a:ext cx="641856" cy="113924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631" y="2220375"/>
            <a:ext cx="641856" cy="1139248"/>
          </a:xfrm>
          <a:prstGeom prst="rect">
            <a:avLst/>
          </a:prstGeom>
        </p:spPr>
      </p:pic>
      <p:sp>
        <p:nvSpPr>
          <p:cNvPr id="51" name="순서도: 판단 50"/>
          <p:cNvSpPr/>
          <p:nvPr/>
        </p:nvSpPr>
        <p:spPr bwMode="auto">
          <a:xfrm>
            <a:off x="2121548" y="3140968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주소입력</a:t>
            </a:r>
            <a:r>
              <a:rPr kumimoji="1" lang="en-US" altLang="ko-KR" sz="600" dirty="0" smtClean="0">
                <a:latin typeface="+mn-ea"/>
              </a:rPr>
              <a:t>Process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52" name="구부러진 연결선 51"/>
          <p:cNvCxnSpPr>
            <a:stCxn id="2" idx="3"/>
            <a:endCxn id="51" idx="1"/>
          </p:cNvCxnSpPr>
          <p:nvPr/>
        </p:nvCxnSpPr>
        <p:spPr>
          <a:xfrm flipV="1">
            <a:off x="1967813" y="3384848"/>
            <a:ext cx="153735" cy="481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781922"/>
            <a:ext cx="643685" cy="1139248"/>
          </a:xfrm>
          <a:prstGeom prst="rect">
            <a:avLst/>
          </a:prstGeom>
        </p:spPr>
      </p:pic>
      <p:cxnSp>
        <p:nvCxnSpPr>
          <p:cNvPr id="58" name="구부러진 연결선 57"/>
          <p:cNvCxnSpPr>
            <a:stCxn id="51" idx="3"/>
            <a:endCxn id="57" idx="1"/>
          </p:cNvCxnSpPr>
          <p:nvPr/>
        </p:nvCxnSpPr>
        <p:spPr>
          <a:xfrm flipV="1">
            <a:off x="2989148" y="3351546"/>
            <a:ext cx="142692" cy="333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판단 60"/>
          <p:cNvSpPr/>
          <p:nvPr/>
        </p:nvSpPr>
        <p:spPr bwMode="auto">
          <a:xfrm>
            <a:off x="3923928" y="3080662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dirty="0" smtClean="0">
                <a:latin typeface="+mn-ea"/>
              </a:rPr>
              <a:t>ID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중복여부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62" name="구부러진 연결선 61"/>
          <p:cNvCxnSpPr>
            <a:stCxn id="57" idx="3"/>
            <a:endCxn id="61" idx="1"/>
          </p:cNvCxnSpPr>
          <p:nvPr/>
        </p:nvCxnSpPr>
        <p:spPr>
          <a:xfrm flipV="1">
            <a:off x="3775525" y="3324542"/>
            <a:ext cx="148403" cy="270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구부러진 연결선 64"/>
          <p:cNvCxnSpPr>
            <a:stCxn id="61" idx="2"/>
            <a:endCxn id="75" idx="1"/>
          </p:cNvCxnSpPr>
          <p:nvPr/>
        </p:nvCxnSpPr>
        <p:spPr>
          <a:xfrm rot="16200000" flipH="1">
            <a:off x="4051154" y="3874995"/>
            <a:ext cx="971437" cy="3582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 65"/>
          <p:cNvCxnSpPr>
            <a:stCxn id="61" idx="0"/>
            <a:endCxn id="77" idx="1"/>
          </p:cNvCxnSpPr>
          <p:nvPr/>
        </p:nvCxnSpPr>
        <p:spPr>
          <a:xfrm rot="5400000" flipH="1" flipV="1">
            <a:off x="4246209" y="2610855"/>
            <a:ext cx="581326" cy="3582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319641" y="243950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n-ea"/>
              </a:rPr>
              <a:t>예</a:t>
            </a:r>
            <a:endParaRPr lang="ko-KR" altLang="en-US" sz="700" b="1" dirty="0" smtClean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40105" y="4133848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아니오</a:t>
            </a: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970234"/>
            <a:ext cx="641856" cy="1139248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29712"/>
            <a:ext cx="641856" cy="1139248"/>
          </a:xfrm>
          <a:prstGeom prst="rect">
            <a:avLst/>
          </a:prstGeom>
        </p:spPr>
      </p:pic>
      <p:sp>
        <p:nvSpPr>
          <p:cNvPr id="81" name="순서도: 판단 80"/>
          <p:cNvSpPr/>
          <p:nvPr/>
        </p:nvSpPr>
        <p:spPr bwMode="auto">
          <a:xfrm>
            <a:off x="5583341" y="3912532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사진첨부</a:t>
            </a:r>
            <a:endParaRPr kumimoji="1" lang="en-US" altLang="ko-KR" sz="600" dirty="0" smtClean="0"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dirty="0" smtClean="0">
                <a:latin typeface="+mn-ea"/>
              </a:rPr>
              <a:t>Process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82" name="구부러진 연결선 81"/>
          <p:cNvCxnSpPr>
            <a:stCxn id="75" idx="3"/>
            <a:endCxn id="81" idx="1"/>
          </p:cNvCxnSpPr>
          <p:nvPr/>
        </p:nvCxnSpPr>
        <p:spPr>
          <a:xfrm flipV="1">
            <a:off x="5357872" y="4156412"/>
            <a:ext cx="225469" cy="38344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/>
          <p:cNvSpPr/>
          <p:nvPr/>
        </p:nvSpPr>
        <p:spPr bwMode="auto">
          <a:xfrm>
            <a:off x="6437261" y="3324542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입력한 </a:t>
            </a:r>
            <a:endParaRPr kumimoji="1" lang="en-US" altLang="ko-KR" sz="600" dirty="0" smtClean="0"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비밀번호</a:t>
            </a:r>
            <a:endParaRPr kumimoji="1" lang="en-US" altLang="ko-KR" sz="600" dirty="0" smtClean="0"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일치 여부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104" name="구부러진 연결선 103"/>
          <p:cNvCxnSpPr>
            <a:stCxn id="81" idx="3"/>
            <a:endCxn id="98" idx="1"/>
          </p:cNvCxnSpPr>
          <p:nvPr/>
        </p:nvCxnSpPr>
        <p:spPr>
          <a:xfrm flipH="1" flipV="1">
            <a:off x="6437261" y="3568422"/>
            <a:ext cx="13680" cy="587990"/>
          </a:xfrm>
          <a:prstGeom prst="curvedConnector5">
            <a:avLst>
              <a:gd name="adj1" fmla="val -1671053"/>
              <a:gd name="adj2" fmla="val 50000"/>
              <a:gd name="adj3" fmla="val 17710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 107"/>
          <p:cNvCxnSpPr>
            <a:stCxn id="98" idx="2"/>
            <a:endCxn id="33" idx="1"/>
          </p:cNvCxnSpPr>
          <p:nvPr/>
        </p:nvCxnSpPr>
        <p:spPr>
          <a:xfrm rot="16200000" flipH="1">
            <a:off x="6645322" y="4038039"/>
            <a:ext cx="889048" cy="43757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 108"/>
          <p:cNvCxnSpPr>
            <a:stCxn id="98" idx="0"/>
            <a:endCxn id="34" idx="1"/>
          </p:cNvCxnSpPr>
          <p:nvPr/>
        </p:nvCxnSpPr>
        <p:spPr>
          <a:xfrm rot="5400000" flipH="1" flipV="1">
            <a:off x="6822575" y="2838486"/>
            <a:ext cx="534543" cy="4375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713065" y="298098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n-ea"/>
              </a:rPr>
              <a:t>예</a:t>
            </a:r>
            <a:endParaRPr lang="ko-KR" altLang="en-US" sz="700" b="1" dirty="0" smtClean="0"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623297" y="4430670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아니오</a:t>
            </a:r>
          </a:p>
        </p:txBody>
      </p:sp>
      <p:cxnSp>
        <p:nvCxnSpPr>
          <p:cNvPr id="116" name="구부러진 연결선 115"/>
          <p:cNvCxnSpPr>
            <a:stCxn id="34" idx="3"/>
            <a:endCxn id="16" idx="2"/>
          </p:cNvCxnSpPr>
          <p:nvPr/>
        </p:nvCxnSpPr>
        <p:spPr>
          <a:xfrm>
            <a:off x="7950487" y="2789999"/>
            <a:ext cx="437937" cy="80885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 118"/>
          <p:cNvCxnSpPr>
            <a:stCxn id="33" idx="3"/>
            <a:endCxn id="16" idx="2"/>
          </p:cNvCxnSpPr>
          <p:nvPr/>
        </p:nvCxnSpPr>
        <p:spPr>
          <a:xfrm flipV="1">
            <a:off x="7950488" y="3598854"/>
            <a:ext cx="437936" cy="11024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 210"/>
          <p:cNvCxnSpPr>
            <a:stCxn id="77" idx="3"/>
            <a:endCxn id="57" idx="0"/>
          </p:cNvCxnSpPr>
          <p:nvPr/>
        </p:nvCxnSpPr>
        <p:spPr>
          <a:xfrm flipH="1">
            <a:off x="3453683" y="2499336"/>
            <a:ext cx="1904189" cy="282586"/>
          </a:xfrm>
          <a:prstGeom prst="curvedConnector4">
            <a:avLst>
              <a:gd name="adj1" fmla="val -11005"/>
              <a:gd name="adj2" fmla="val -4150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3849726" y="2863386"/>
            <a:ext cx="5998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IdCheck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5935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28176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36832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053257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앱의 각 화면간의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20000" y="720000"/>
            <a:ext cx="2889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A-2-3-1.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주소입력 </a:t>
            </a:r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Process</a:t>
            </a:r>
            <a:endParaRPr lang="ko-KR" altLang="en-US" sz="11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720000" y="3302195"/>
            <a:ext cx="259229" cy="270821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구부러진 연결선 13"/>
          <p:cNvCxnSpPr>
            <a:stCxn id="13" idx="6"/>
            <a:endCxn id="51" idx="1"/>
          </p:cNvCxnSpPr>
          <p:nvPr/>
        </p:nvCxnSpPr>
        <p:spPr>
          <a:xfrm flipV="1">
            <a:off x="979229" y="3417370"/>
            <a:ext cx="221698" cy="2023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>
            <a:spLocks noChangeAspect="1"/>
          </p:cNvSpPr>
          <p:nvPr/>
        </p:nvSpPr>
        <p:spPr>
          <a:xfrm>
            <a:off x="8354713" y="3529518"/>
            <a:ext cx="259229" cy="2708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68" y="4055589"/>
            <a:ext cx="641856" cy="11392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157680"/>
            <a:ext cx="643685" cy="113924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778203"/>
            <a:ext cx="643685" cy="113924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86339"/>
            <a:ext cx="643685" cy="114656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233" y="1922218"/>
            <a:ext cx="643685" cy="113924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39" y="1700808"/>
            <a:ext cx="643685" cy="1139248"/>
          </a:xfrm>
          <a:prstGeom prst="rect">
            <a:avLst/>
          </a:prstGeom>
        </p:spPr>
      </p:pic>
      <p:sp>
        <p:nvSpPr>
          <p:cNvPr id="51" name="순서도: 판단 50"/>
          <p:cNvSpPr/>
          <p:nvPr/>
        </p:nvSpPr>
        <p:spPr bwMode="auto">
          <a:xfrm>
            <a:off x="1200927" y="3280750"/>
            <a:ext cx="273462" cy="27323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21086" y="2469207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도로명주소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10854" y="417623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지번주소</a:t>
            </a:r>
          </a:p>
        </p:txBody>
      </p:sp>
      <p:cxnSp>
        <p:nvCxnSpPr>
          <p:cNvPr id="39" name="구부러진 연결선 38"/>
          <p:cNvCxnSpPr>
            <a:stCxn id="51" idx="3"/>
            <a:endCxn id="35" idx="1"/>
          </p:cNvCxnSpPr>
          <p:nvPr/>
        </p:nvCxnSpPr>
        <p:spPr>
          <a:xfrm flipV="1">
            <a:off x="1474389" y="2270432"/>
            <a:ext cx="626850" cy="11469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>
            <a:stCxn id="51" idx="3"/>
            <a:endCxn id="6" idx="1"/>
          </p:cNvCxnSpPr>
          <p:nvPr/>
        </p:nvCxnSpPr>
        <p:spPr>
          <a:xfrm>
            <a:off x="1474389" y="3417370"/>
            <a:ext cx="628679" cy="120784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판단 62"/>
          <p:cNvSpPr/>
          <p:nvPr/>
        </p:nvSpPr>
        <p:spPr bwMode="auto">
          <a:xfrm>
            <a:off x="3197231" y="3149939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검색결과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존재여부</a:t>
            </a:r>
          </a:p>
        </p:txBody>
      </p:sp>
      <p:cxnSp>
        <p:nvCxnSpPr>
          <p:cNvPr id="64" name="구부러진 연결선 63"/>
          <p:cNvCxnSpPr>
            <a:stCxn id="6" idx="3"/>
            <a:endCxn id="63" idx="1"/>
          </p:cNvCxnSpPr>
          <p:nvPr/>
        </p:nvCxnSpPr>
        <p:spPr>
          <a:xfrm flipV="1">
            <a:off x="2744924" y="3393819"/>
            <a:ext cx="452307" cy="123139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 66"/>
          <p:cNvCxnSpPr>
            <a:stCxn id="63" idx="2"/>
            <a:endCxn id="7" idx="1"/>
          </p:cNvCxnSpPr>
          <p:nvPr/>
        </p:nvCxnSpPr>
        <p:spPr>
          <a:xfrm rot="16200000" flipH="1">
            <a:off x="3376692" y="3892036"/>
            <a:ext cx="1089606" cy="58092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 69"/>
          <p:cNvCxnSpPr>
            <a:stCxn id="63" idx="0"/>
            <a:endCxn id="23" idx="1"/>
          </p:cNvCxnSpPr>
          <p:nvPr/>
        </p:nvCxnSpPr>
        <p:spPr>
          <a:xfrm rot="5400000" flipH="1" flipV="1">
            <a:off x="3520439" y="2458419"/>
            <a:ext cx="802112" cy="58092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23" idx="3"/>
            <a:endCxn id="24" idx="1"/>
          </p:cNvCxnSpPr>
          <p:nvPr/>
        </p:nvCxnSpPr>
        <p:spPr>
          <a:xfrm>
            <a:off x="4855645" y="2347827"/>
            <a:ext cx="220411" cy="1179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판단 76"/>
          <p:cNvSpPr/>
          <p:nvPr/>
        </p:nvSpPr>
        <p:spPr bwMode="auto">
          <a:xfrm>
            <a:off x="6121628" y="3041286"/>
            <a:ext cx="669357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도로명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존재여부</a:t>
            </a:r>
          </a:p>
        </p:txBody>
      </p:sp>
      <p:cxnSp>
        <p:nvCxnSpPr>
          <p:cNvPr id="85" name="구부러진 연결선 84"/>
          <p:cNvCxnSpPr>
            <a:stCxn id="24" idx="3"/>
            <a:endCxn id="77" idx="1"/>
          </p:cNvCxnSpPr>
          <p:nvPr/>
        </p:nvCxnSpPr>
        <p:spPr>
          <a:xfrm>
            <a:off x="5719741" y="2359621"/>
            <a:ext cx="401887" cy="9255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 87"/>
          <p:cNvCxnSpPr>
            <a:stCxn id="77" idx="0"/>
            <a:endCxn id="26" idx="1"/>
          </p:cNvCxnSpPr>
          <p:nvPr/>
        </p:nvCxnSpPr>
        <p:spPr>
          <a:xfrm rot="5400000" flipH="1" flipV="1">
            <a:off x="6489548" y="2458601"/>
            <a:ext cx="549444" cy="61592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233" y="3707375"/>
            <a:ext cx="643685" cy="1139248"/>
          </a:xfrm>
          <a:prstGeom prst="rect">
            <a:avLst/>
          </a:prstGeom>
        </p:spPr>
      </p:pic>
      <p:cxnSp>
        <p:nvCxnSpPr>
          <p:cNvPr id="93" name="구부러진 연결선 92"/>
          <p:cNvCxnSpPr>
            <a:stCxn id="77" idx="2"/>
            <a:endCxn id="92" idx="1"/>
          </p:cNvCxnSpPr>
          <p:nvPr/>
        </p:nvCxnSpPr>
        <p:spPr>
          <a:xfrm rot="16200000" flipH="1">
            <a:off x="6390293" y="3595059"/>
            <a:ext cx="747954" cy="61592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 97"/>
          <p:cNvCxnSpPr>
            <a:stCxn id="92" idx="3"/>
            <a:endCxn id="16" idx="2"/>
          </p:cNvCxnSpPr>
          <p:nvPr/>
        </p:nvCxnSpPr>
        <p:spPr>
          <a:xfrm flipV="1">
            <a:off x="7715918" y="3664929"/>
            <a:ext cx="638795" cy="6120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 100"/>
          <p:cNvCxnSpPr>
            <a:stCxn id="26" idx="3"/>
            <a:endCxn id="16" idx="2"/>
          </p:cNvCxnSpPr>
          <p:nvPr/>
        </p:nvCxnSpPr>
        <p:spPr>
          <a:xfrm>
            <a:off x="7715918" y="2491842"/>
            <a:ext cx="638795" cy="11730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609450" y="246920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예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397950" y="4253170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아니오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940152" y="256923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주소사용</a:t>
            </a:r>
          </a:p>
        </p:txBody>
      </p:sp>
      <p:cxnSp>
        <p:nvCxnSpPr>
          <p:cNvPr id="146" name="구부러진 연결선 145"/>
          <p:cNvCxnSpPr>
            <a:stCxn id="35" idx="3"/>
            <a:endCxn id="63" idx="1"/>
          </p:cNvCxnSpPr>
          <p:nvPr/>
        </p:nvCxnSpPr>
        <p:spPr>
          <a:xfrm>
            <a:off x="2744924" y="2270432"/>
            <a:ext cx="452307" cy="11233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6526721" y="2441778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예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6195859" y="3903021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아니오</a:t>
            </a:r>
          </a:p>
        </p:txBody>
      </p:sp>
    </p:spTree>
    <p:extLst>
      <p:ext uri="{BB962C8B-B14F-4D97-AF65-F5344CB8AC3E}">
        <p14:creationId xmlns:p14="http://schemas.microsoft.com/office/powerpoint/2010/main" val="16904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473023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688157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7307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앱의 각 화면간의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20000" y="720000"/>
            <a:ext cx="21958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A-2-3-2.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사진첨부 </a:t>
            </a:r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Process</a:t>
            </a:r>
            <a:endParaRPr lang="ko-KR" altLang="en-US" sz="11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720000" y="3282003"/>
            <a:ext cx="259229" cy="270821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구부러진 연결선 13"/>
          <p:cNvCxnSpPr>
            <a:stCxn id="13" idx="6"/>
            <a:endCxn id="40" idx="1"/>
          </p:cNvCxnSpPr>
          <p:nvPr/>
        </p:nvCxnSpPr>
        <p:spPr>
          <a:xfrm flipV="1">
            <a:off x="979229" y="3417413"/>
            <a:ext cx="225279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>
            <a:spLocks noChangeAspect="1"/>
          </p:cNvSpPr>
          <p:nvPr/>
        </p:nvSpPr>
        <p:spPr>
          <a:xfrm>
            <a:off x="7668344" y="4587385"/>
            <a:ext cx="259229" cy="2708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42802"/>
            <a:ext cx="643685" cy="11392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7" y="3827428"/>
            <a:ext cx="643685" cy="113924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31" y="2670723"/>
            <a:ext cx="643685" cy="1139248"/>
          </a:xfrm>
          <a:prstGeom prst="rect">
            <a:avLst/>
          </a:prstGeom>
        </p:spPr>
      </p:pic>
      <p:sp>
        <p:nvSpPr>
          <p:cNvPr id="40" name="순서도: 판단 39"/>
          <p:cNvSpPr/>
          <p:nvPr/>
        </p:nvSpPr>
        <p:spPr bwMode="auto">
          <a:xfrm>
            <a:off x="1204508" y="3323611"/>
            <a:ext cx="207540" cy="187604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42" name="구부러진 연결선 41"/>
          <p:cNvCxnSpPr>
            <a:stCxn id="40" idx="3"/>
            <a:endCxn id="29" idx="1"/>
          </p:cNvCxnSpPr>
          <p:nvPr/>
        </p:nvCxnSpPr>
        <p:spPr>
          <a:xfrm flipV="1">
            <a:off x="1412048" y="2212426"/>
            <a:ext cx="1071720" cy="12049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47664" y="237379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사진촬영</a:t>
            </a:r>
          </a:p>
        </p:txBody>
      </p:sp>
      <p:cxnSp>
        <p:nvCxnSpPr>
          <p:cNvPr id="48" name="구부러진 연결선 47"/>
          <p:cNvCxnSpPr>
            <a:stCxn id="40" idx="3"/>
            <a:endCxn id="30" idx="1"/>
          </p:cNvCxnSpPr>
          <p:nvPr/>
        </p:nvCxnSpPr>
        <p:spPr>
          <a:xfrm>
            <a:off x="1412048" y="3417413"/>
            <a:ext cx="1071719" cy="97963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468923" y="387468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파</a:t>
            </a:r>
            <a:r>
              <a:rPr lang="ko-KR" altLang="en-US" sz="700" b="1" dirty="0">
                <a:latin typeface="+mn-ea"/>
              </a:rPr>
              <a:t>일</a:t>
            </a:r>
            <a:r>
              <a:rPr lang="ko-KR" altLang="en-US" sz="700" b="1" dirty="0" smtClean="0">
                <a:latin typeface="+mn-ea"/>
              </a:rPr>
              <a:t>첨부</a:t>
            </a:r>
          </a:p>
        </p:txBody>
      </p:sp>
      <p:cxnSp>
        <p:nvCxnSpPr>
          <p:cNvPr id="54" name="구부러진 연결선 53"/>
          <p:cNvCxnSpPr>
            <a:stCxn id="29" idx="3"/>
            <a:endCxn id="31" idx="1"/>
          </p:cNvCxnSpPr>
          <p:nvPr/>
        </p:nvCxnSpPr>
        <p:spPr>
          <a:xfrm>
            <a:off x="3127453" y="2212426"/>
            <a:ext cx="944878" cy="102792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>
            <a:stCxn id="30" idx="3"/>
            <a:endCxn id="31" idx="1"/>
          </p:cNvCxnSpPr>
          <p:nvPr/>
        </p:nvCxnSpPr>
        <p:spPr>
          <a:xfrm flipV="1">
            <a:off x="3127452" y="3240347"/>
            <a:ext cx="944879" cy="115670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120" y="2053193"/>
            <a:ext cx="643685" cy="1139248"/>
          </a:xfrm>
          <a:prstGeom prst="rect">
            <a:avLst/>
          </a:prstGeom>
        </p:spPr>
      </p:pic>
      <p:cxnSp>
        <p:nvCxnSpPr>
          <p:cNvPr id="59" name="구부러진 연결선 58"/>
          <p:cNvCxnSpPr>
            <a:stCxn id="63" idx="3"/>
            <a:endCxn id="20" idx="1"/>
          </p:cNvCxnSpPr>
          <p:nvPr/>
        </p:nvCxnSpPr>
        <p:spPr>
          <a:xfrm flipV="1">
            <a:off x="5800516" y="2622817"/>
            <a:ext cx="435604" cy="2032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판단 62"/>
          <p:cNvSpPr/>
          <p:nvPr/>
        </p:nvSpPr>
        <p:spPr bwMode="auto">
          <a:xfrm>
            <a:off x="5366716" y="2670723"/>
            <a:ext cx="433800" cy="310692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사진확대</a:t>
            </a:r>
          </a:p>
        </p:txBody>
      </p:sp>
      <p:cxnSp>
        <p:nvCxnSpPr>
          <p:cNvPr id="64" name="구부러진 연결선 63"/>
          <p:cNvCxnSpPr>
            <a:stCxn id="31" idx="3"/>
            <a:endCxn id="63" idx="1"/>
          </p:cNvCxnSpPr>
          <p:nvPr/>
        </p:nvCxnSpPr>
        <p:spPr>
          <a:xfrm flipV="1">
            <a:off x="4716016" y="2826069"/>
            <a:ext cx="650700" cy="41427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판단 92"/>
          <p:cNvSpPr/>
          <p:nvPr/>
        </p:nvSpPr>
        <p:spPr bwMode="auto">
          <a:xfrm>
            <a:off x="5831684" y="4478917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회원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가입하기 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버튼</a:t>
            </a:r>
          </a:p>
        </p:txBody>
      </p:sp>
      <p:cxnSp>
        <p:nvCxnSpPr>
          <p:cNvPr id="94" name="구부러진 연결선 93"/>
          <p:cNvCxnSpPr>
            <a:stCxn id="93" idx="3"/>
            <a:endCxn id="16" idx="2"/>
          </p:cNvCxnSpPr>
          <p:nvPr/>
        </p:nvCxnSpPr>
        <p:spPr>
          <a:xfrm flipV="1">
            <a:off x="6699284" y="4722796"/>
            <a:ext cx="969060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 99"/>
          <p:cNvCxnSpPr>
            <a:stCxn id="31" idx="3"/>
            <a:endCxn id="93" idx="1"/>
          </p:cNvCxnSpPr>
          <p:nvPr/>
        </p:nvCxnSpPr>
        <p:spPr>
          <a:xfrm>
            <a:off x="4716016" y="3240347"/>
            <a:ext cx="1115668" cy="1482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순서도: 판단 105"/>
          <p:cNvSpPr/>
          <p:nvPr/>
        </p:nvSpPr>
        <p:spPr bwMode="auto">
          <a:xfrm>
            <a:off x="7064278" y="1471857"/>
            <a:ext cx="433800" cy="34188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사진축소</a:t>
            </a:r>
          </a:p>
        </p:txBody>
      </p:sp>
      <p:cxnSp>
        <p:nvCxnSpPr>
          <p:cNvPr id="107" name="구부러진 연결선 106"/>
          <p:cNvCxnSpPr>
            <a:stCxn id="20" idx="3"/>
            <a:endCxn id="106" idx="1"/>
          </p:cNvCxnSpPr>
          <p:nvPr/>
        </p:nvCxnSpPr>
        <p:spPr>
          <a:xfrm flipV="1">
            <a:off x="6879805" y="1642802"/>
            <a:ext cx="184473" cy="98001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 111"/>
          <p:cNvCxnSpPr>
            <a:stCxn id="106" idx="3"/>
            <a:endCxn id="31" idx="0"/>
          </p:cNvCxnSpPr>
          <p:nvPr/>
        </p:nvCxnSpPr>
        <p:spPr>
          <a:xfrm flipH="1">
            <a:off x="4394174" y="1642802"/>
            <a:ext cx="3103904" cy="1027921"/>
          </a:xfrm>
          <a:prstGeom prst="curvedConnector4">
            <a:avLst>
              <a:gd name="adj1" fmla="val 1227"/>
              <a:gd name="adj2" fmla="val -558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122304" y="380500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사진첨부</a:t>
            </a:r>
          </a:p>
        </p:txBody>
      </p:sp>
    </p:spTree>
    <p:extLst>
      <p:ext uri="{BB962C8B-B14F-4D97-AF65-F5344CB8AC3E}">
        <p14:creationId xmlns:p14="http://schemas.microsoft.com/office/powerpoint/2010/main" val="7548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84322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03822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59893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앱의 각 화면간의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20000" y="720000"/>
            <a:ext cx="2555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A-3.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비밀번호 찾기 </a:t>
            </a:r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Process</a:t>
            </a:r>
            <a:endParaRPr lang="ko-KR" altLang="en-US" sz="11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641856" cy="1139248"/>
          </a:xfrm>
          <a:prstGeom prst="rect">
            <a:avLst/>
          </a:prstGeom>
        </p:spPr>
      </p:pic>
      <p:cxnSp>
        <p:nvCxnSpPr>
          <p:cNvPr id="13" name="구부러진 연결선 12"/>
          <p:cNvCxnSpPr>
            <a:stCxn id="12" idx="3"/>
            <a:endCxn id="15" idx="1"/>
          </p:cNvCxnSpPr>
          <p:nvPr/>
        </p:nvCxnSpPr>
        <p:spPr>
          <a:xfrm>
            <a:off x="1361856" y="3089624"/>
            <a:ext cx="1118408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판단 14"/>
          <p:cNvSpPr/>
          <p:nvPr/>
        </p:nvSpPr>
        <p:spPr bwMode="auto">
          <a:xfrm>
            <a:off x="2480264" y="2845745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휴대폰인증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Process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40" y="2520000"/>
            <a:ext cx="641856" cy="11392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40" y="3951958"/>
            <a:ext cx="643685" cy="1139248"/>
          </a:xfrm>
          <a:prstGeom prst="rect">
            <a:avLst/>
          </a:prstGeom>
        </p:spPr>
      </p:pic>
      <p:cxnSp>
        <p:nvCxnSpPr>
          <p:cNvPr id="20" name="구부러진 연결선 19"/>
          <p:cNvCxnSpPr>
            <a:stCxn id="15" idx="3"/>
            <a:endCxn id="4" idx="1"/>
          </p:cNvCxnSpPr>
          <p:nvPr/>
        </p:nvCxnSpPr>
        <p:spPr>
          <a:xfrm flipV="1">
            <a:off x="3347864" y="3089624"/>
            <a:ext cx="1446376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>
            <a:spLocks noChangeAspect="1"/>
          </p:cNvSpPr>
          <p:nvPr/>
        </p:nvSpPr>
        <p:spPr>
          <a:xfrm>
            <a:off x="7255671" y="2954214"/>
            <a:ext cx="259229" cy="2708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구부러진 연결선 25"/>
          <p:cNvCxnSpPr>
            <a:stCxn id="4" idx="3"/>
            <a:endCxn id="25" idx="2"/>
          </p:cNvCxnSpPr>
          <p:nvPr/>
        </p:nvCxnSpPr>
        <p:spPr>
          <a:xfrm>
            <a:off x="5436096" y="3089624"/>
            <a:ext cx="1819575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490604" y="2838798"/>
            <a:ext cx="9653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TempPassword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672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07373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684827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85171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앱의 각 화면간의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20000" y="720000"/>
            <a:ext cx="21958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B.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배차 </a:t>
            </a:r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Process</a:t>
            </a:r>
            <a:endParaRPr lang="ko-KR" altLang="en-US" sz="11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>
          <a:xfrm>
            <a:off x="7938336" y="3283200"/>
            <a:ext cx="259229" cy="2708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판단 57"/>
          <p:cNvSpPr/>
          <p:nvPr/>
        </p:nvSpPr>
        <p:spPr bwMode="auto">
          <a:xfrm>
            <a:off x="3275856" y="3157265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배차접수</a:t>
            </a:r>
            <a:r>
              <a:rPr kumimoji="1" lang="en-US" altLang="ko-KR" sz="600" dirty="0" smtClean="0">
                <a:latin typeface="+mn-ea"/>
              </a:rPr>
              <a:t>Process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72" name="구부러진 연결선 71"/>
          <p:cNvCxnSpPr>
            <a:stCxn id="204" idx="6"/>
            <a:endCxn id="58" idx="1"/>
          </p:cNvCxnSpPr>
          <p:nvPr/>
        </p:nvCxnSpPr>
        <p:spPr>
          <a:xfrm flipV="1">
            <a:off x="979229" y="3401145"/>
            <a:ext cx="2296627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판단 96"/>
          <p:cNvSpPr/>
          <p:nvPr/>
        </p:nvSpPr>
        <p:spPr bwMode="auto">
          <a:xfrm>
            <a:off x="5652120" y="3157265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배차결과</a:t>
            </a:r>
            <a:endParaRPr kumimoji="1" lang="en-US" altLang="ko-KR" sz="600" dirty="0" smtClean="0"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dirty="0" smtClean="0">
                <a:latin typeface="+mn-ea"/>
              </a:rPr>
              <a:t>Process</a:t>
            </a:r>
          </a:p>
        </p:txBody>
      </p:sp>
      <p:cxnSp>
        <p:nvCxnSpPr>
          <p:cNvPr id="98" name="구부러진 연결선 97"/>
          <p:cNvCxnSpPr>
            <a:stCxn id="58" idx="3"/>
            <a:endCxn id="97" idx="1"/>
          </p:cNvCxnSpPr>
          <p:nvPr/>
        </p:nvCxnSpPr>
        <p:spPr>
          <a:xfrm>
            <a:off x="4143456" y="3401145"/>
            <a:ext cx="1508664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 149"/>
          <p:cNvCxnSpPr>
            <a:stCxn id="97" idx="3"/>
            <a:endCxn id="35" idx="2"/>
          </p:cNvCxnSpPr>
          <p:nvPr/>
        </p:nvCxnSpPr>
        <p:spPr>
          <a:xfrm>
            <a:off x="6519720" y="3401145"/>
            <a:ext cx="1418616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타원 203"/>
          <p:cNvSpPr>
            <a:spLocks noChangeAspect="1"/>
          </p:cNvSpPr>
          <p:nvPr/>
        </p:nvSpPr>
        <p:spPr>
          <a:xfrm>
            <a:off x="720000" y="3283200"/>
            <a:ext cx="259229" cy="270821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862617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894186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397983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앱의 각 화면간의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20000" y="720000"/>
            <a:ext cx="2317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B-1.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배차 접수 </a:t>
            </a:r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Process</a:t>
            </a:r>
            <a:endParaRPr lang="ko-KR" altLang="en-US" sz="11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>
          <a:xfrm>
            <a:off x="8668504" y="2822016"/>
            <a:ext cx="259229" cy="2708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구부러진 연결선 44"/>
          <p:cNvCxnSpPr>
            <a:stCxn id="204" idx="6"/>
            <a:endCxn id="31" idx="1"/>
          </p:cNvCxnSpPr>
          <p:nvPr/>
        </p:nvCxnSpPr>
        <p:spPr>
          <a:xfrm flipV="1">
            <a:off x="720060" y="3582483"/>
            <a:ext cx="250268" cy="10846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 65"/>
          <p:cNvCxnSpPr>
            <a:stCxn id="31" idx="3"/>
            <a:endCxn id="51" idx="1"/>
          </p:cNvCxnSpPr>
          <p:nvPr/>
        </p:nvCxnSpPr>
        <p:spPr>
          <a:xfrm flipV="1">
            <a:off x="1709173" y="2665512"/>
            <a:ext cx="301681" cy="91697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구부러진 연결선 68"/>
          <p:cNvCxnSpPr>
            <a:stCxn id="31" idx="3"/>
            <a:endCxn id="50" idx="1"/>
          </p:cNvCxnSpPr>
          <p:nvPr/>
        </p:nvCxnSpPr>
        <p:spPr>
          <a:xfrm>
            <a:off x="1709173" y="3582483"/>
            <a:ext cx="307797" cy="10835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판단 91"/>
          <p:cNvSpPr/>
          <p:nvPr/>
        </p:nvSpPr>
        <p:spPr bwMode="auto">
          <a:xfrm>
            <a:off x="5152480" y="4570871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왕복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여</a:t>
            </a:r>
            <a:r>
              <a:rPr kumimoji="1" lang="ko-KR" altLang="en-US" sz="600" dirty="0">
                <a:latin typeface="+mn-ea"/>
              </a:rPr>
              <a:t>부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1" name="순서도: 판단 30"/>
          <p:cNvSpPr/>
          <p:nvPr/>
        </p:nvSpPr>
        <p:spPr bwMode="auto">
          <a:xfrm>
            <a:off x="970328" y="3338603"/>
            <a:ext cx="738845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즉시</a:t>
            </a:r>
            <a:endParaRPr kumimoji="1" lang="en-US" altLang="ko-KR" sz="600" dirty="0" smtClean="0"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예</a:t>
            </a:r>
            <a:r>
              <a:rPr kumimoji="1" lang="ko-KR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약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38" name="구부러진 연결선 37"/>
          <p:cNvCxnSpPr>
            <a:stCxn id="50" idx="3"/>
            <a:endCxn id="103" idx="1"/>
          </p:cNvCxnSpPr>
          <p:nvPr/>
        </p:nvCxnSpPr>
        <p:spPr>
          <a:xfrm>
            <a:off x="2661370" y="4666015"/>
            <a:ext cx="284371" cy="5601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>
            <a:stCxn id="92" idx="0"/>
          </p:cNvCxnSpPr>
          <p:nvPr/>
        </p:nvCxnSpPr>
        <p:spPr>
          <a:xfrm rot="5400000" flipH="1" flipV="1">
            <a:off x="5537164" y="4148095"/>
            <a:ext cx="471892" cy="37366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>
            <a:stCxn id="92" idx="2"/>
            <a:endCxn id="136" idx="1"/>
          </p:cNvCxnSpPr>
          <p:nvPr/>
        </p:nvCxnSpPr>
        <p:spPr>
          <a:xfrm rot="5400000" flipH="1" flipV="1">
            <a:off x="5584405" y="2974691"/>
            <a:ext cx="2085814" cy="2082064"/>
          </a:xfrm>
          <a:prstGeom prst="curvedConnector4">
            <a:avLst>
              <a:gd name="adj1" fmla="val -10960"/>
              <a:gd name="adj2" fmla="val 1017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판단 57"/>
          <p:cNvSpPr/>
          <p:nvPr/>
        </p:nvSpPr>
        <p:spPr bwMode="auto">
          <a:xfrm>
            <a:off x="3037026" y="2352502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출발지 및 목적지 설정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dirty="0" smtClean="0">
                <a:latin typeface="+mn-ea"/>
              </a:rPr>
              <a:t>Process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72" name="구부러진 연결선 71"/>
          <p:cNvCxnSpPr>
            <a:stCxn id="51" idx="3"/>
            <a:endCxn id="58" idx="1"/>
          </p:cNvCxnSpPr>
          <p:nvPr/>
        </p:nvCxnSpPr>
        <p:spPr>
          <a:xfrm flipV="1">
            <a:off x="2656367" y="2596382"/>
            <a:ext cx="380659" cy="691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판단 96"/>
          <p:cNvSpPr/>
          <p:nvPr/>
        </p:nvSpPr>
        <p:spPr bwMode="auto">
          <a:xfrm>
            <a:off x="4067944" y="2332949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동승인원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이용목적</a:t>
            </a:r>
            <a:endParaRPr kumimoji="1" lang="en-US" altLang="ko-KR" sz="600" dirty="0" smtClean="0"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휠체어사</a:t>
            </a:r>
            <a:r>
              <a:rPr kumimoji="1" lang="ko-KR" altLang="en-US" sz="600" dirty="0">
                <a:latin typeface="+mn-ea"/>
              </a:rPr>
              <a:t>용</a:t>
            </a:r>
            <a:endParaRPr kumimoji="1" lang="en-US" altLang="ko-KR" sz="600" dirty="0" smtClean="0">
              <a:latin typeface="+mn-ea"/>
            </a:endParaRPr>
          </a:p>
        </p:txBody>
      </p:sp>
      <p:cxnSp>
        <p:nvCxnSpPr>
          <p:cNvPr id="98" name="구부러진 연결선 97"/>
          <p:cNvCxnSpPr>
            <a:stCxn id="58" idx="3"/>
            <a:endCxn id="97" idx="1"/>
          </p:cNvCxnSpPr>
          <p:nvPr/>
        </p:nvCxnSpPr>
        <p:spPr>
          <a:xfrm flipV="1">
            <a:off x="3904626" y="2576829"/>
            <a:ext cx="163318" cy="1955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순서도: 판단 102"/>
          <p:cNvSpPr/>
          <p:nvPr/>
        </p:nvSpPr>
        <p:spPr bwMode="auto">
          <a:xfrm>
            <a:off x="2945741" y="4478152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출발지 및 목적지 설정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dirty="0" smtClean="0">
                <a:latin typeface="+mn-ea"/>
              </a:rPr>
              <a:t>Process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09" name="순서도: 판단 108"/>
          <p:cNvSpPr/>
          <p:nvPr/>
        </p:nvSpPr>
        <p:spPr bwMode="auto">
          <a:xfrm>
            <a:off x="4062393" y="4350766"/>
            <a:ext cx="867600" cy="74252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동승인원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이용목적</a:t>
            </a:r>
            <a:endParaRPr kumimoji="1" lang="en-US" altLang="ko-KR" sz="600" dirty="0" smtClean="0"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예약날짜</a:t>
            </a:r>
            <a:endParaRPr kumimoji="1" lang="en-US" altLang="ko-KR" sz="600" dirty="0" smtClean="0"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예약시</a:t>
            </a:r>
            <a:r>
              <a:rPr kumimoji="1" lang="ko-KR" altLang="en-US" sz="600" dirty="0">
                <a:latin typeface="+mn-ea"/>
              </a:rPr>
              <a:t>간</a:t>
            </a:r>
            <a:endParaRPr kumimoji="1" lang="en-US" altLang="ko-KR" sz="600" dirty="0" smtClean="0"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휠체어사용</a:t>
            </a:r>
            <a:endParaRPr kumimoji="1" lang="en-US" altLang="ko-KR" sz="600" dirty="0" smtClean="0">
              <a:latin typeface="+mn-ea"/>
            </a:endParaRPr>
          </a:p>
        </p:txBody>
      </p:sp>
      <p:cxnSp>
        <p:nvCxnSpPr>
          <p:cNvPr id="110" name="구부러진 연결선 109"/>
          <p:cNvCxnSpPr>
            <a:stCxn id="103" idx="3"/>
            <a:endCxn id="109" idx="1"/>
          </p:cNvCxnSpPr>
          <p:nvPr/>
        </p:nvCxnSpPr>
        <p:spPr>
          <a:xfrm flipV="1">
            <a:off x="3813341" y="4722031"/>
            <a:ext cx="249052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 116"/>
          <p:cNvCxnSpPr>
            <a:stCxn id="109" idx="3"/>
            <a:endCxn id="92" idx="1"/>
          </p:cNvCxnSpPr>
          <p:nvPr/>
        </p:nvCxnSpPr>
        <p:spPr>
          <a:xfrm>
            <a:off x="4929993" y="4722031"/>
            <a:ext cx="222487" cy="927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586280" y="4030119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n-ea"/>
              </a:rPr>
              <a:t>예</a:t>
            </a:r>
            <a:endParaRPr lang="ko-KR" altLang="en-US" sz="700" b="1" dirty="0" smtClean="0"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741388" y="546122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아니오</a:t>
            </a:r>
          </a:p>
        </p:txBody>
      </p:sp>
      <p:sp>
        <p:nvSpPr>
          <p:cNvPr id="129" name="순서도: 판단 128"/>
          <p:cNvSpPr/>
          <p:nvPr/>
        </p:nvSpPr>
        <p:spPr bwMode="auto">
          <a:xfrm>
            <a:off x="6876256" y="3445479"/>
            <a:ext cx="710999" cy="371264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예약날짜</a:t>
            </a:r>
            <a:endParaRPr kumimoji="1" lang="en-US" altLang="ko-KR" sz="600" dirty="0" smtClean="0"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예약시간</a:t>
            </a:r>
            <a:endParaRPr kumimoji="1" lang="en-US" altLang="ko-KR" sz="600" dirty="0" smtClean="0">
              <a:latin typeface="+mn-ea"/>
            </a:endParaRPr>
          </a:p>
        </p:txBody>
      </p:sp>
      <p:cxnSp>
        <p:nvCxnSpPr>
          <p:cNvPr id="130" name="구부러진 연결선 129"/>
          <p:cNvCxnSpPr>
            <a:endCxn id="129" idx="1"/>
          </p:cNvCxnSpPr>
          <p:nvPr/>
        </p:nvCxnSpPr>
        <p:spPr>
          <a:xfrm flipV="1">
            <a:off x="6601797" y="3631111"/>
            <a:ext cx="274459" cy="46786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순서도: 판단 135"/>
          <p:cNvSpPr/>
          <p:nvPr/>
        </p:nvSpPr>
        <p:spPr bwMode="auto">
          <a:xfrm>
            <a:off x="7668344" y="2787184"/>
            <a:ext cx="710999" cy="371264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접수하기</a:t>
            </a:r>
            <a:endParaRPr kumimoji="1" lang="en-US" altLang="ko-KR" sz="600" dirty="0" smtClean="0">
              <a:latin typeface="+mn-ea"/>
            </a:endParaRPr>
          </a:p>
        </p:txBody>
      </p:sp>
      <p:cxnSp>
        <p:nvCxnSpPr>
          <p:cNvPr id="137" name="구부러진 연결선 136"/>
          <p:cNvCxnSpPr>
            <a:stCxn id="129" idx="3"/>
            <a:endCxn id="136" idx="1"/>
          </p:cNvCxnSpPr>
          <p:nvPr/>
        </p:nvCxnSpPr>
        <p:spPr>
          <a:xfrm flipV="1">
            <a:off x="7587255" y="2972816"/>
            <a:ext cx="81089" cy="6582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 142"/>
          <p:cNvCxnSpPr>
            <a:stCxn id="136" idx="3"/>
            <a:endCxn id="35" idx="2"/>
          </p:cNvCxnSpPr>
          <p:nvPr/>
        </p:nvCxnSpPr>
        <p:spPr>
          <a:xfrm flipV="1">
            <a:off x="8379343" y="2957427"/>
            <a:ext cx="289161" cy="153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 149"/>
          <p:cNvCxnSpPr>
            <a:stCxn id="97" idx="3"/>
            <a:endCxn id="136" idx="1"/>
          </p:cNvCxnSpPr>
          <p:nvPr/>
        </p:nvCxnSpPr>
        <p:spPr>
          <a:xfrm>
            <a:off x="4935544" y="2576829"/>
            <a:ext cx="2732800" cy="3959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624530" y="2671505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즉시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624530" y="413014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예약</a:t>
            </a:r>
          </a:p>
        </p:txBody>
      </p:sp>
      <p:sp>
        <p:nvSpPr>
          <p:cNvPr id="204" name="타원 203"/>
          <p:cNvSpPr>
            <a:spLocks noChangeAspect="1"/>
          </p:cNvSpPr>
          <p:nvPr/>
        </p:nvSpPr>
        <p:spPr>
          <a:xfrm>
            <a:off x="460831" y="3555541"/>
            <a:ext cx="259229" cy="270821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985540" y="1482992"/>
            <a:ext cx="6671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HandiList</a:t>
            </a:r>
            <a:endParaRPr lang="ko-KR" altLang="en-US" sz="900" dirty="0"/>
          </a:p>
        </p:txBody>
      </p:sp>
      <p:sp>
        <p:nvSpPr>
          <p:cNvPr id="119" name="직사각형 118"/>
          <p:cNvSpPr/>
          <p:nvPr/>
        </p:nvSpPr>
        <p:spPr>
          <a:xfrm>
            <a:off x="1985540" y="1713824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UseTypeList</a:t>
            </a:r>
            <a:endParaRPr lang="ko-KR" altLang="en-US" sz="900" dirty="0"/>
          </a:p>
        </p:txBody>
      </p:sp>
      <p:sp>
        <p:nvSpPr>
          <p:cNvPr id="120" name="직사각형 119"/>
          <p:cNvSpPr/>
          <p:nvPr/>
        </p:nvSpPr>
        <p:spPr>
          <a:xfrm>
            <a:off x="7403478" y="2347456"/>
            <a:ext cx="5774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ReqCall</a:t>
            </a:r>
            <a:endParaRPr lang="ko-KR" altLang="en-US" sz="900" dirty="0"/>
          </a:p>
        </p:txBody>
      </p:sp>
      <p:sp>
        <p:nvSpPr>
          <p:cNvPr id="121" name="직사각형 120"/>
          <p:cNvSpPr/>
          <p:nvPr/>
        </p:nvSpPr>
        <p:spPr>
          <a:xfrm>
            <a:off x="7403478" y="2550096"/>
            <a:ext cx="918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ReservReqCall</a:t>
            </a:r>
            <a:endParaRPr lang="ko-KR" altLang="en-US" sz="900" dirty="0"/>
          </a:p>
        </p:txBody>
      </p:sp>
      <p:pic>
        <p:nvPicPr>
          <p:cNvPr id="44" name="Picture 10" descr="E:\shine01\00.업무\고객앱\화성앱화면추가캡쳐\예약날짜 설정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170072"/>
            <a:ext cx="645513" cy="11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3" descr="E:\shine01\00.업무\고객앱\화성앱화면추가캡쳐\예약시간설정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461" y="5170072"/>
            <a:ext cx="647342" cy="11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1" descr="E:\shine01\00.업무\고객앱\화성앱화면추가캡쳐\예약배차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970" y="4098979"/>
            <a:ext cx="644400" cy="113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4" descr="E:\shine01\00.업무\고객앱\화성앱화면추가캡쳐\즉시배차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4" y="2095888"/>
            <a:ext cx="645513" cy="11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2" descr="E:\shine01\00.업무\고객앱\화성앱화면추가캡쳐\예약배차왕복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24" y="3498659"/>
            <a:ext cx="645513" cy="11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3923928" y="6381328"/>
            <a:ext cx="11208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예약 날짜 및 시간 설정</a:t>
            </a:r>
          </a:p>
        </p:txBody>
      </p:sp>
    </p:spTree>
    <p:extLst>
      <p:ext uri="{BB962C8B-B14F-4D97-AF65-F5344CB8AC3E}">
        <p14:creationId xmlns:p14="http://schemas.microsoft.com/office/powerpoint/2010/main" val="41893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99522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</a:t>
                      </a:r>
                      <a:r>
                        <a:rPr lang="en-US" altLang="ko-KR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•</a:t>
                      </a:r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개정 이력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97019"/>
              </p:ext>
            </p:extLst>
          </p:nvPr>
        </p:nvGraphicFramePr>
        <p:xfrm>
          <a:off x="865968" y="1023840"/>
          <a:ext cx="7412064" cy="4899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9337"/>
                <a:gridCol w="1584176"/>
                <a:gridCol w="3600400"/>
                <a:gridCol w="1368151"/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GB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개정</a:t>
                      </a:r>
                      <a:endParaRPr kumimoji="1" lang="ko-KR" alt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GB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kumimoji="1" lang="en-US" altLang="ko-KR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•</a:t>
                      </a:r>
                      <a:r>
                        <a:rPr kumimoji="1" lang="ko-KR" altLang="en-GB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개정 일자</a:t>
                      </a:r>
                      <a:endParaRPr kumimoji="1" lang="ko-KR" alt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GB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kumimoji="1" lang="en-US" altLang="ko-KR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•</a:t>
                      </a:r>
                      <a:r>
                        <a:rPr kumimoji="1" lang="ko-KR" altLang="en-GB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개정 페이지 및 </a:t>
                      </a:r>
                      <a:r>
                        <a:rPr kumimoji="1" lang="ko-KR" alt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주요 </a:t>
                      </a:r>
                      <a:r>
                        <a:rPr kumimoji="1" lang="ko-KR" altLang="en-GB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kumimoji="1" lang="ko-KR" alt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GB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kumimoji="1" lang="en-US" altLang="ko-KR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•</a:t>
                      </a:r>
                      <a:r>
                        <a:rPr kumimoji="1" lang="ko-KR" altLang="en-GB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개정자</a:t>
                      </a:r>
                      <a:endParaRPr kumimoji="1" lang="ko-KR" alt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V0.1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2016.11.07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임유경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V0.2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2016.11.11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기능 추가 및 수정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임유경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V0.3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2016.11.22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기능 추가 및 수정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임유경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V0.4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2016.11.29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기능 추가 및 수정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임유경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V0.5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2016.12.02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기능 추가 및 수정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임유경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V0.6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2016.12.26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기능 수정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임유경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V0.7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2017.01.02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기능 제거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임유경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V0.8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2017.01.09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기능 추가 및 수정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임유경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V0.9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2017.01.13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기능 추가 및 수정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임유경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V1.0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2017.01.17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기능 추가 및 수정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임유경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V1.1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2017.02.08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기능 추가 및 수정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임유경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V1.2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2017.02.09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기능 추가 및 수정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임유경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V1.3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2017.02.13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기능 추가 및 수정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임유경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V1.4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2017.02.15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기능 추가 및 수정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임유경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V1.5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2017.02.27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기능 추가 및 수정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임유경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823919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</a:t>
                      </a:r>
                      <a:r>
                        <a:rPr lang="en-US" altLang="ko-KR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•</a:t>
                      </a:r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개정 이력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778973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2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4423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948446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942521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앱의 각 화면간의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20000" y="720000"/>
            <a:ext cx="3419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B-1-1.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출발지 및 목적지 설정 </a:t>
            </a:r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Process</a:t>
            </a:r>
            <a:endParaRPr lang="ko-KR" altLang="en-US" sz="11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>
          <a:xfrm>
            <a:off x="460771" y="3186092"/>
            <a:ext cx="259229" cy="270821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>
            <a:spLocks noChangeAspect="1"/>
          </p:cNvSpPr>
          <p:nvPr/>
        </p:nvSpPr>
        <p:spPr>
          <a:xfrm>
            <a:off x="8364418" y="3186092"/>
            <a:ext cx="259229" cy="2708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구부러진 연결선 47"/>
          <p:cNvCxnSpPr>
            <a:stCxn id="65" idx="3"/>
            <a:endCxn id="37" idx="1"/>
          </p:cNvCxnSpPr>
          <p:nvPr/>
        </p:nvCxnSpPr>
        <p:spPr>
          <a:xfrm>
            <a:off x="4719255" y="3356330"/>
            <a:ext cx="1652945" cy="12431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16" y="1131493"/>
            <a:ext cx="643685" cy="1139248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55" y="4720052"/>
            <a:ext cx="641856" cy="1139248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912257" y="1453470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출발지도</a:t>
            </a:r>
            <a:endParaRPr lang="en-US" altLang="ko-KR" sz="700" b="1" dirty="0" smtClean="0">
              <a:latin typeface="+mn-ea"/>
            </a:endParaRPr>
          </a:p>
          <a:p>
            <a:r>
              <a:rPr lang="ko-KR" altLang="en-US" sz="700" b="1" dirty="0" smtClean="0">
                <a:latin typeface="+mn-ea"/>
              </a:rPr>
              <a:t>크게 보기</a:t>
            </a:r>
          </a:p>
        </p:txBody>
      </p:sp>
      <p:cxnSp>
        <p:nvCxnSpPr>
          <p:cNvPr id="57" name="구부러진 연결선 56"/>
          <p:cNvCxnSpPr>
            <a:stCxn id="42" idx="3"/>
            <a:endCxn id="53" idx="1"/>
          </p:cNvCxnSpPr>
          <p:nvPr/>
        </p:nvCxnSpPr>
        <p:spPr>
          <a:xfrm flipV="1">
            <a:off x="2898153" y="1701117"/>
            <a:ext cx="712563" cy="56588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판단 57"/>
          <p:cNvSpPr/>
          <p:nvPr/>
        </p:nvSpPr>
        <p:spPr bwMode="auto">
          <a:xfrm>
            <a:off x="1052007" y="3077623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출발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도</a:t>
            </a:r>
            <a:r>
              <a:rPr kumimoji="1" lang="ko-KR" altLang="en-US" sz="600" dirty="0">
                <a:latin typeface="+mn-ea"/>
              </a:rPr>
              <a:t>착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60" name="구부러진 연결선 59"/>
          <p:cNvCxnSpPr>
            <a:stCxn id="58" idx="3"/>
          </p:cNvCxnSpPr>
          <p:nvPr/>
        </p:nvCxnSpPr>
        <p:spPr>
          <a:xfrm flipV="1">
            <a:off x="1919607" y="2266999"/>
            <a:ext cx="336690" cy="10545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stCxn id="58" idx="3"/>
            <a:endCxn id="41" idx="1"/>
          </p:cNvCxnSpPr>
          <p:nvPr/>
        </p:nvCxnSpPr>
        <p:spPr>
          <a:xfrm>
            <a:off x="1919607" y="3321503"/>
            <a:ext cx="420145" cy="149521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/>
          <p:cNvCxnSpPr>
            <a:stCxn id="41" idx="3"/>
            <a:endCxn id="55" idx="1"/>
          </p:cNvCxnSpPr>
          <p:nvPr/>
        </p:nvCxnSpPr>
        <p:spPr>
          <a:xfrm>
            <a:off x="2985265" y="4816714"/>
            <a:ext cx="866390" cy="4729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53196" y="5244282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도착지도</a:t>
            </a:r>
            <a:endParaRPr lang="en-US" altLang="ko-KR" sz="700" b="1" dirty="0" smtClean="0">
              <a:latin typeface="+mn-ea"/>
            </a:endParaRPr>
          </a:p>
          <a:p>
            <a:r>
              <a:rPr lang="ko-KR" altLang="en-US" sz="700" b="1" dirty="0" smtClean="0">
                <a:latin typeface="+mn-ea"/>
              </a:rPr>
              <a:t>크게 보기</a:t>
            </a:r>
          </a:p>
        </p:txBody>
      </p:sp>
      <p:sp>
        <p:nvSpPr>
          <p:cNvPr id="65" name="순서도: 판단 64"/>
          <p:cNvSpPr/>
          <p:nvPr/>
        </p:nvSpPr>
        <p:spPr bwMode="auto">
          <a:xfrm>
            <a:off x="3851655" y="3112450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POI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dirty="0" smtClean="0">
                <a:latin typeface="+mn-ea"/>
              </a:rPr>
              <a:t>Process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67" name="구부러진 연결선 66"/>
          <p:cNvCxnSpPr>
            <a:stCxn id="42" idx="3"/>
            <a:endCxn id="65" idx="1"/>
          </p:cNvCxnSpPr>
          <p:nvPr/>
        </p:nvCxnSpPr>
        <p:spPr>
          <a:xfrm>
            <a:off x="2898153" y="2266999"/>
            <a:ext cx="953502" cy="108933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 69"/>
          <p:cNvCxnSpPr>
            <a:stCxn id="41" idx="3"/>
            <a:endCxn id="65" idx="1"/>
          </p:cNvCxnSpPr>
          <p:nvPr/>
        </p:nvCxnSpPr>
        <p:spPr>
          <a:xfrm flipV="1">
            <a:off x="2985265" y="3356330"/>
            <a:ext cx="866390" cy="146038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 71"/>
          <p:cNvCxnSpPr>
            <a:stCxn id="34" idx="6"/>
            <a:endCxn id="58" idx="1"/>
          </p:cNvCxnSpPr>
          <p:nvPr/>
        </p:nvCxnSpPr>
        <p:spPr>
          <a:xfrm>
            <a:off x="720000" y="3321503"/>
            <a:ext cx="33200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692622" y="226699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출발지</a:t>
            </a:r>
            <a:endParaRPr lang="en-US" altLang="ko-KR" sz="700" b="1" dirty="0">
              <a:latin typeface="+mn-ea"/>
            </a:endParaRPr>
          </a:p>
          <a:p>
            <a:r>
              <a:rPr lang="ko-KR" altLang="en-US" sz="700" b="1" dirty="0" smtClean="0">
                <a:latin typeface="+mn-ea"/>
              </a:rPr>
              <a:t>설정</a:t>
            </a:r>
            <a:endParaRPr lang="en-US" altLang="ko-KR" sz="700" b="1" dirty="0"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711713" y="422356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도착지</a:t>
            </a:r>
            <a:endParaRPr lang="en-US" altLang="ko-KR" sz="700" b="1" dirty="0">
              <a:latin typeface="+mn-ea"/>
            </a:endParaRPr>
          </a:p>
          <a:p>
            <a:r>
              <a:rPr lang="ko-KR" altLang="en-US" sz="700" b="1" dirty="0" smtClean="0">
                <a:latin typeface="+mn-ea"/>
              </a:rPr>
              <a:t>설정</a:t>
            </a:r>
            <a:endParaRPr lang="en-US" altLang="ko-KR" sz="700" b="1" dirty="0">
              <a:latin typeface="+mn-ea"/>
            </a:endParaRPr>
          </a:p>
        </p:txBody>
      </p:sp>
      <p:cxnSp>
        <p:nvCxnSpPr>
          <p:cNvPr id="71" name="구부러진 연결선 70"/>
          <p:cNvCxnSpPr>
            <a:stCxn id="40" idx="3"/>
            <a:endCxn id="37" idx="1"/>
          </p:cNvCxnSpPr>
          <p:nvPr/>
        </p:nvCxnSpPr>
        <p:spPr>
          <a:xfrm flipV="1">
            <a:off x="5525788" y="3480641"/>
            <a:ext cx="846412" cy="180966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53" idx="3"/>
            <a:endCxn id="39" idx="1"/>
          </p:cNvCxnSpPr>
          <p:nvPr/>
        </p:nvCxnSpPr>
        <p:spPr>
          <a:xfrm flipV="1">
            <a:off x="4254401" y="1700485"/>
            <a:ext cx="141990" cy="6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구부러진 연결선 85"/>
          <p:cNvCxnSpPr>
            <a:stCxn id="37" idx="3"/>
            <a:endCxn id="43" idx="1"/>
          </p:cNvCxnSpPr>
          <p:nvPr/>
        </p:nvCxnSpPr>
        <p:spPr>
          <a:xfrm flipV="1">
            <a:off x="7333400" y="3443600"/>
            <a:ext cx="205556" cy="370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356060" y="880001"/>
            <a:ext cx="115929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ReverseGeocoding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3596999" y="4489220"/>
            <a:ext cx="115929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ReverseGeocoding</a:t>
            </a:r>
            <a:endParaRPr lang="ko-KR" altLang="en-US" sz="900" dirty="0"/>
          </a:p>
        </p:txBody>
      </p:sp>
      <p:pic>
        <p:nvPicPr>
          <p:cNvPr id="37" name="Picture 16" descr="E:\shine01\00.업무\고객앱\화성앱화면추가캡쳐\출발도착설정결과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32443"/>
            <a:ext cx="961200" cy="169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7" descr="E:\shine01\00.업무\고객앱\화성앱화면추가캡쳐\출발지거리초과알림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417" y="1128733"/>
            <a:ext cx="644400" cy="113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8" descr="E:\shine01\00.업무\고객앱\화성앱화면추가캡쳐\핀위치변경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91" y="1130229"/>
            <a:ext cx="644400" cy="114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8" descr="E:\shine01\00.업무\고객앱\화성앱화면추가캡쳐\핀위치변경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388" y="4720052"/>
            <a:ext cx="644400" cy="114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E:\shine01\00.업무\고객앱\화성앱화면추가캡쳐\메인도착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47090"/>
            <a:ext cx="645513" cy="11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E:\shine01\00.업무\고객앱\화성앱화면추가캡쳐\메인출발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40" y="1697375"/>
            <a:ext cx="645513" cy="11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5" descr="E:\shine01\00.업무\고객앱\화성앱화면추가캡쳐\출발도착경로지도보기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56" y="2873976"/>
            <a:ext cx="641856" cy="11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구부러진 연결선 43"/>
          <p:cNvCxnSpPr>
            <a:stCxn id="55" idx="3"/>
            <a:endCxn id="40" idx="1"/>
          </p:cNvCxnSpPr>
          <p:nvPr/>
        </p:nvCxnSpPr>
        <p:spPr>
          <a:xfrm>
            <a:off x="4493511" y="5289676"/>
            <a:ext cx="387877" cy="6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>
            <a:stCxn id="39" idx="3"/>
            <a:endCxn id="38" idx="1"/>
          </p:cNvCxnSpPr>
          <p:nvPr/>
        </p:nvCxnSpPr>
        <p:spPr>
          <a:xfrm flipV="1">
            <a:off x="5040791" y="1697375"/>
            <a:ext cx="168626" cy="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>
            <a:stCxn id="43" idx="3"/>
            <a:endCxn id="35" idx="2"/>
          </p:cNvCxnSpPr>
          <p:nvPr/>
        </p:nvCxnSpPr>
        <p:spPr>
          <a:xfrm flipV="1">
            <a:off x="8180812" y="3321503"/>
            <a:ext cx="183606" cy="12209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 65"/>
          <p:cNvCxnSpPr>
            <a:stCxn id="38" idx="3"/>
            <a:endCxn id="37" idx="1"/>
          </p:cNvCxnSpPr>
          <p:nvPr/>
        </p:nvCxnSpPr>
        <p:spPr>
          <a:xfrm>
            <a:off x="5853817" y="1697375"/>
            <a:ext cx="518383" cy="17832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66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67252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75979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959867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앱의 각 화면간의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20000" y="720000"/>
            <a:ext cx="261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B-1-1-1. </a:t>
            </a:r>
            <a:r>
              <a:rPr lang="en-US" altLang="ko-KR" sz="1100" b="1" dirty="0" smtClean="0">
                <a:solidFill>
                  <a:srgbClr val="002060"/>
                </a:solidFill>
              </a:rPr>
              <a:t>POI Process</a:t>
            </a:r>
            <a:endParaRPr lang="ko-KR" altLang="en-US" sz="1100" b="1" dirty="0">
              <a:solidFill>
                <a:srgbClr val="002060"/>
              </a:solidFill>
            </a:endParaRPr>
          </a:p>
        </p:txBody>
      </p:sp>
      <p:pic>
        <p:nvPicPr>
          <p:cNvPr id="23" name="그림 22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548" y="1298990"/>
            <a:ext cx="644400" cy="1141200"/>
          </a:xfrm>
          <a:prstGeom prst="rect">
            <a:avLst/>
          </a:prstGeom>
        </p:spPr>
      </p:pic>
      <p:pic>
        <p:nvPicPr>
          <p:cNvPr id="24" name="그림 23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790" y="4377331"/>
            <a:ext cx="644400" cy="1141200"/>
          </a:xfrm>
          <a:prstGeom prst="rect">
            <a:avLst/>
          </a:prstGeom>
        </p:spPr>
      </p:pic>
      <p:pic>
        <p:nvPicPr>
          <p:cNvPr id="26" name="그림 25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64" y="1298990"/>
            <a:ext cx="644400" cy="1141200"/>
          </a:xfrm>
          <a:prstGeom prst="rect">
            <a:avLst/>
          </a:prstGeom>
        </p:spPr>
      </p:pic>
      <p:pic>
        <p:nvPicPr>
          <p:cNvPr id="27" name="그림 26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240" y="4377331"/>
            <a:ext cx="644400" cy="1141200"/>
          </a:xfrm>
          <a:prstGeom prst="rect">
            <a:avLst/>
          </a:prstGeom>
        </p:spPr>
      </p:pic>
      <p:sp>
        <p:nvSpPr>
          <p:cNvPr id="20" name="타원 19"/>
          <p:cNvSpPr>
            <a:spLocks noChangeAspect="1"/>
          </p:cNvSpPr>
          <p:nvPr/>
        </p:nvSpPr>
        <p:spPr>
          <a:xfrm>
            <a:off x="8604448" y="3200696"/>
            <a:ext cx="259229" cy="2708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551915" y="3294694"/>
            <a:ext cx="259229" cy="270821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판단 32"/>
          <p:cNvSpPr/>
          <p:nvPr/>
        </p:nvSpPr>
        <p:spPr bwMode="auto">
          <a:xfrm>
            <a:off x="1085448" y="3186226"/>
            <a:ext cx="640615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출발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도</a:t>
            </a:r>
            <a:r>
              <a:rPr kumimoji="1" lang="ko-KR" altLang="en-US" sz="600" dirty="0">
                <a:latin typeface="+mn-ea"/>
              </a:rPr>
              <a:t>착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36" name="구부러진 연결선 35"/>
          <p:cNvCxnSpPr>
            <a:stCxn id="29" idx="6"/>
            <a:endCxn id="33" idx="1"/>
          </p:cNvCxnSpPr>
          <p:nvPr/>
        </p:nvCxnSpPr>
        <p:spPr>
          <a:xfrm>
            <a:off x="811144" y="3430105"/>
            <a:ext cx="274304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>
            <a:stCxn id="33" idx="0"/>
            <a:endCxn id="50" idx="1"/>
          </p:cNvCxnSpPr>
          <p:nvPr/>
        </p:nvCxnSpPr>
        <p:spPr>
          <a:xfrm rot="5400000" flipH="1" flipV="1">
            <a:off x="1058295" y="2599593"/>
            <a:ext cx="934095" cy="23917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33" idx="2"/>
            <a:endCxn id="45" idx="1"/>
          </p:cNvCxnSpPr>
          <p:nvPr/>
        </p:nvCxnSpPr>
        <p:spPr>
          <a:xfrm rot="16200000" flipH="1">
            <a:off x="1429378" y="3650363"/>
            <a:ext cx="1273946" cy="132119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31322" y="248704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n-ea"/>
              </a:rPr>
              <a:t>예</a:t>
            </a:r>
            <a:endParaRPr lang="ko-KR" altLang="en-US" sz="700" b="1" dirty="0" smtClean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8109" y="4365104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아니오</a:t>
            </a:r>
          </a:p>
        </p:txBody>
      </p:sp>
      <p:cxnSp>
        <p:nvCxnSpPr>
          <p:cNvPr id="42" name="구부러진 연결선 41"/>
          <p:cNvCxnSpPr>
            <a:stCxn id="44" idx="3"/>
            <a:endCxn id="23" idx="1"/>
          </p:cNvCxnSpPr>
          <p:nvPr/>
        </p:nvCxnSpPr>
        <p:spPr>
          <a:xfrm>
            <a:off x="4376372" y="1869590"/>
            <a:ext cx="498176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 42"/>
          <p:cNvCxnSpPr>
            <a:stCxn id="23" idx="3"/>
            <a:endCxn id="34" idx="1"/>
          </p:cNvCxnSpPr>
          <p:nvPr/>
        </p:nvCxnSpPr>
        <p:spPr>
          <a:xfrm>
            <a:off x="5518948" y="1869590"/>
            <a:ext cx="563929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>
            <a:stCxn id="34" idx="3"/>
            <a:endCxn id="26" idx="1"/>
          </p:cNvCxnSpPr>
          <p:nvPr/>
        </p:nvCxnSpPr>
        <p:spPr>
          <a:xfrm>
            <a:off x="6727277" y="1869590"/>
            <a:ext cx="5611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>
            <a:stCxn id="26" idx="3"/>
            <a:endCxn id="20" idx="2"/>
          </p:cNvCxnSpPr>
          <p:nvPr/>
        </p:nvCxnSpPr>
        <p:spPr>
          <a:xfrm>
            <a:off x="7932864" y="1869590"/>
            <a:ext cx="671584" cy="146651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51"/>
          <p:cNvCxnSpPr>
            <a:stCxn id="27" idx="3"/>
            <a:endCxn id="20" idx="2"/>
          </p:cNvCxnSpPr>
          <p:nvPr/>
        </p:nvCxnSpPr>
        <p:spPr>
          <a:xfrm flipV="1">
            <a:off x="7021640" y="3336107"/>
            <a:ext cx="1582808" cy="16118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57"/>
          <p:cNvCxnSpPr>
            <a:stCxn id="45" idx="3"/>
            <a:endCxn id="24" idx="1"/>
          </p:cNvCxnSpPr>
          <p:nvPr/>
        </p:nvCxnSpPr>
        <p:spPr>
          <a:xfrm>
            <a:off x="3371346" y="4947931"/>
            <a:ext cx="577444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 58"/>
          <p:cNvCxnSpPr>
            <a:stCxn id="24" idx="3"/>
            <a:endCxn id="39" idx="1"/>
          </p:cNvCxnSpPr>
          <p:nvPr/>
        </p:nvCxnSpPr>
        <p:spPr>
          <a:xfrm>
            <a:off x="4593190" y="4947931"/>
            <a:ext cx="55841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stCxn id="39" idx="3"/>
            <a:endCxn id="27" idx="1"/>
          </p:cNvCxnSpPr>
          <p:nvPr/>
        </p:nvCxnSpPr>
        <p:spPr>
          <a:xfrm>
            <a:off x="5796007" y="4947931"/>
            <a:ext cx="581233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569665" y="893912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PoiSearch</a:t>
            </a:r>
            <a:endParaRPr lang="ko-KR" altLang="en-US" sz="900" dirty="0"/>
          </a:p>
        </p:txBody>
      </p:sp>
      <p:pic>
        <p:nvPicPr>
          <p:cNvPr id="34" name="Picture 2" descr="E:\shine01\00.업무\고객앱\스토리보드_화면목록_이미지\16_목적지검색중.pn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877" y="1298990"/>
            <a:ext cx="644400" cy="11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E:\shine01\00.업무\고객앱\스토리보드_화면목록_이미지\16_목적지검색중.pn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07" y="4377331"/>
            <a:ext cx="644400" cy="11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E:\shine01\00.업무\고객앱\화성앱화면추가캡쳐\메인출발.png"/>
          <p:cNvPicPr preferRelativeResize="0"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72" y="1298990"/>
            <a:ext cx="644400" cy="11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E:\shine01\00.업무\고객앱\화성앱화면추가캡쳐\메인도착.png"/>
          <p:cNvPicPr preferRelativeResize="0"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946" y="4377331"/>
            <a:ext cx="644400" cy="11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946" y="2725070"/>
            <a:ext cx="645513" cy="11392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946" y="1300942"/>
            <a:ext cx="645513" cy="11392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72" y="2725070"/>
            <a:ext cx="647342" cy="1139248"/>
          </a:xfrm>
          <a:prstGeom prst="rect">
            <a:avLst/>
          </a:prstGeom>
        </p:spPr>
      </p:pic>
      <p:sp>
        <p:nvSpPr>
          <p:cNvPr id="50" name="순서도: 판단 49"/>
          <p:cNvSpPr/>
          <p:nvPr/>
        </p:nvSpPr>
        <p:spPr bwMode="auto">
          <a:xfrm>
            <a:off x="1644928" y="2008251"/>
            <a:ext cx="764618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GPS</a:t>
            </a: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서비스 </a:t>
            </a:r>
            <a:r>
              <a:rPr kumimoji="1" lang="en-US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On/Off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51" name="구부러진 연결선 50"/>
          <p:cNvCxnSpPr>
            <a:stCxn id="50" idx="0"/>
            <a:endCxn id="4" idx="1"/>
          </p:cNvCxnSpPr>
          <p:nvPr/>
        </p:nvCxnSpPr>
        <p:spPr>
          <a:xfrm rot="5400000" flipH="1" flipV="1">
            <a:off x="2308249" y="1589555"/>
            <a:ext cx="137685" cy="69970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 52"/>
          <p:cNvCxnSpPr>
            <a:stCxn id="50" idx="2"/>
            <a:endCxn id="2" idx="1"/>
          </p:cNvCxnSpPr>
          <p:nvPr/>
        </p:nvCxnSpPr>
        <p:spPr>
          <a:xfrm rot="16200000" flipH="1">
            <a:off x="1977749" y="2545497"/>
            <a:ext cx="798684" cy="69970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>
            <a:stCxn id="2" idx="3"/>
            <a:endCxn id="6" idx="1"/>
          </p:cNvCxnSpPr>
          <p:nvPr/>
        </p:nvCxnSpPr>
        <p:spPr>
          <a:xfrm>
            <a:off x="3372459" y="3294694"/>
            <a:ext cx="359513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stCxn id="4" idx="3"/>
            <a:endCxn id="44" idx="1"/>
          </p:cNvCxnSpPr>
          <p:nvPr/>
        </p:nvCxnSpPr>
        <p:spPr>
          <a:xfrm flipV="1">
            <a:off x="3372459" y="1869590"/>
            <a:ext cx="359513" cy="9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178450" y="1664523"/>
            <a:ext cx="3080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>
                <a:latin typeface="+mn-ea"/>
              </a:rPr>
              <a:t>On</a:t>
            </a:r>
            <a:endParaRPr lang="ko-KR" altLang="en-US" sz="700" b="1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027237" y="2986171"/>
            <a:ext cx="320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>
                <a:latin typeface="+mn-ea"/>
              </a:rPr>
              <a:t>Off</a:t>
            </a:r>
            <a:endParaRPr lang="ko-KR" altLang="en-US" sz="7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96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5" y="3955083"/>
            <a:ext cx="643685" cy="113924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664175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74682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85506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앱의 각 화면간의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19999" y="720000"/>
            <a:ext cx="2131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B-2.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배차 결과 </a:t>
            </a:r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Process</a:t>
            </a:r>
            <a:endParaRPr lang="ko-KR" altLang="en-US" sz="11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>
          <a:xfrm>
            <a:off x="7592615" y="3488778"/>
            <a:ext cx="259229" cy="2708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구부러진 연결선 34"/>
          <p:cNvCxnSpPr>
            <a:stCxn id="40" idx="6"/>
            <a:endCxn id="58" idx="1"/>
          </p:cNvCxnSpPr>
          <p:nvPr/>
        </p:nvCxnSpPr>
        <p:spPr>
          <a:xfrm flipV="1">
            <a:off x="720000" y="2975070"/>
            <a:ext cx="390665" cy="43153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판단 36"/>
          <p:cNvSpPr/>
          <p:nvPr/>
        </p:nvSpPr>
        <p:spPr bwMode="auto">
          <a:xfrm>
            <a:off x="3157526" y="3328240"/>
            <a:ext cx="738845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배차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성공</a:t>
            </a:r>
            <a:endParaRPr kumimoji="1" lang="en-US" altLang="ko-KR" sz="600" dirty="0"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여부</a:t>
            </a:r>
            <a:endParaRPr kumimoji="1" lang="en-US" altLang="ko-KR" sz="600" dirty="0" smtClean="0">
              <a:latin typeface="+mn-ea"/>
            </a:endParaRPr>
          </a:p>
        </p:txBody>
      </p:sp>
      <p:cxnSp>
        <p:nvCxnSpPr>
          <p:cNvPr id="39" name="구부러진 연결선 38"/>
          <p:cNvCxnSpPr>
            <a:stCxn id="9" idx="3"/>
            <a:endCxn id="34" idx="2"/>
          </p:cNvCxnSpPr>
          <p:nvPr/>
        </p:nvCxnSpPr>
        <p:spPr>
          <a:xfrm flipV="1">
            <a:off x="7064560" y="3624189"/>
            <a:ext cx="528055" cy="16548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>
            <a:spLocks noChangeAspect="1"/>
          </p:cNvSpPr>
          <p:nvPr/>
        </p:nvSpPr>
        <p:spPr>
          <a:xfrm>
            <a:off x="460771" y="3271195"/>
            <a:ext cx="259229" cy="270821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464" y="3512509"/>
            <a:ext cx="641856" cy="11392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35" y="2063351"/>
            <a:ext cx="643685" cy="11392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704" y="3220046"/>
            <a:ext cx="641856" cy="1139248"/>
          </a:xfrm>
          <a:prstGeom prst="rect">
            <a:avLst/>
          </a:prstGeom>
        </p:spPr>
      </p:pic>
      <p:cxnSp>
        <p:nvCxnSpPr>
          <p:cNvPr id="44" name="구부러진 연결선 43"/>
          <p:cNvCxnSpPr>
            <a:endCxn id="8" idx="1"/>
          </p:cNvCxnSpPr>
          <p:nvPr/>
        </p:nvCxnSpPr>
        <p:spPr>
          <a:xfrm rot="5400000" flipH="1" flipV="1">
            <a:off x="3516646" y="2643281"/>
            <a:ext cx="701295" cy="68068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>
            <a:endCxn id="7" idx="1"/>
          </p:cNvCxnSpPr>
          <p:nvPr/>
        </p:nvCxnSpPr>
        <p:spPr>
          <a:xfrm>
            <a:off x="3526951" y="3822027"/>
            <a:ext cx="682513" cy="260106"/>
          </a:xfrm>
          <a:prstGeom prst="curvedConnector3">
            <a:avLst>
              <a:gd name="adj1" fmla="val -70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판단 52"/>
          <p:cNvSpPr/>
          <p:nvPr/>
        </p:nvSpPr>
        <p:spPr bwMode="auto">
          <a:xfrm>
            <a:off x="5414372" y="1700849"/>
            <a:ext cx="738845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배차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취소</a:t>
            </a:r>
            <a:endParaRPr kumimoji="1" lang="en-US" altLang="ko-KR" sz="600" dirty="0" smtClean="0">
              <a:latin typeface="+mn-ea"/>
            </a:endParaRPr>
          </a:p>
        </p:txBody>
      </p:sp>
      <p:cxnSp>
        <p:nvCxnSpPr>
          <p:cNvPr id="54" name="구부러진 연결선 53"/>
          <p:cNvCxnSpPr>
            <a:stCxn id="53" idx="3"/>
            <a:endCxn id="4" idx="1"/>
          </p:cNvCxnSpPr>
          <p:nvPr/>
        </p:nvCxnSpPr>
        <p:spPr>
          <a:xfrm flipV="1">
            <a:off x="6153217" y="1727744"/>
            <a:ext cx="269487" cy="2169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>
            <a:stCxn id="8" idx="3"/>
            <a:endCxn id="9" idx="1"/>
          </p:cNvCxnSpPr>
          <p:nvPr/>
        </p:nvCxnSpPr>
        <p:spPr>
          <a:xfrm>
            <a:off x="4851320" y="2632975"/>
            <a:ext cx="1571384" cy="1156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 65"/>
          <p:cNvCxnSpPr>
            <a:stCxn id="8" idx="3"/>
            <a:endCxn id="53" idx="1"/>
          </p:cNvCxnSpPr>
          <p:nvPr/>
        </p:nvCxnSpPr>
        <p:spPr>
          <a:xfrm flipV="1">
            <a:off x="4851320" y="1944729"/>
            <a:ext cx="563052" cy="68824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377145" y="1155435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n-ea"/>
              </a:rPr>
              <a:t>예</a:t>
            </a:r>
            <a:endParaRPr lang="ko-KR" altLang="en-US" sz="700" b="1" dirty="0" smtClean="0"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66302" y="2348880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아니오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01721" y="2886930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n-ea"/>
              </a:rPr>
              <a:t>예</a:t>
            </a:r>
            <a:endParaRPr lang="ko-KR" altLang="en-US" sz="700" b="1" dirty="0" smtClean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63158" y="411751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아니오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4125281" y="1776563"/>
            <a:ext cx="8787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FindRoadInfo</a:t>
            </a:r>
            <a:endParaRPr lang="ko-KR" altLang="en-US" sz="900" dirty="0"/>
          </a:p>
        </p:txBody>
      </p:sp>
      <p:sp>
        <p:nvSpPr>
          <p:cNvPr id="101" name="직사각형 100"/>
          <p:cNvSpPr/>
          <p:nvPr/>
        </p:nvSpPr>
        <p:spPr>
          <a:xfrm>
            <a:off x="6757515" y="679958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ReqCallCancel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4125281" y="1577784"/>
            <a:ext cx="5790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CallInfo</a:t>
            </a:r>
            <a:endParaRPr lang="ko-KR" altLang="en-US" sz="900" dirty="0"/>
          </a:p>
        </p:txBody>
      </p:sp>
      <p:cxnSp>
        <p:nvCxnSpPr>
          <p:cNvPr id="49" name="구부러진 연결선 48"/>
          <p:cNvCxnSpPr>
            <a:stCxn id="4" idx="0"/>
            <a:endCxn id="55" idx="1"/>
          </p:cNvCxnSpPr>
          <p:nvPr/>
        </p:nvCxnSpPr>
        <p:spPr>
          <a:xfrm rot="16200000" flipH="1">
            <a:off x="7232662" y="669090"/>
            <a:ext cx="393114" cy="1371174"/>
          </a:xfrm>
          <a:prstGeom prst="curvedConnector4">
            <a:avLst>
              <a:gd name="adj1" fmla="val -58151"/>
              <a:gd name="adj2" fmla="val 617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>
            <a:stCxn id="4" idx="2"/>
            <a:endCxn id="8" idx="0"/>
          </p:cNvCxnSpPr>
          <p:nvPr/>
        </p:nvCxnSpPr>
        <p:spPr>
          <a:xfrm rot="5400000" flipH="1">
            <a:off x="5519546" y="1073283"/>
            <a:ext cx="234017" cy="2214154"/>
          </a:xfrm>
          <a:prstGeom prst="curvedConnector5">
            <a:avLst>
              <a:gd name="adj1" fmla="val -45586"/>
              <a:gd name="adj2" fmla="val 24512"/>
              <a:gd name="adj3" fmla="val 4939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93418" y="929968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취소확인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18515" y="3029928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즉시배차</a:t>
            </a:r>
          </a:p>
        </p:txBody>
      </p:sp>
      <p:cxnSp>
        <p:nvCxnSpPr>
          <p:cNvPr id="77" name="구부러진 연결선 76"/>
          <p:cNvCxnSpPr>
            <a:stCxn id="78" idx="6"/>
            <a:endCxn id="82" idx="1"/>
          </p:cNvCxnSpPr>
          <p:nvPr/>
        </p:nvCxnSpPr>
        <p:spPr>
          <a:xfrm flipV="1">
            <a:off x="706977" y="5650604"/>
            <a:ext cx="1542858" cy="3792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>
            <a:spLocks noChangeAspect="1"/>
          </p:cNvSpPr>
          <p:nvPr/>
        </p:nvSpPr>
        <p:spPr>
          <a:xfrm>
            <a:off x="447748" y="5894483"/>
            <a:ext cx="259229" cy="270821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75591" y="56331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예약배차</a:t>
            </a:r>
          </a:p>
        </p:txBody>
      </p:sp>
      <p:sp>
        <p:nvSpPr>
          <p:cNvPr id="82" name="순서도: 판단 81"/>
          <p:cNvSpPr/>
          <p:nvPr/>
        </p:nvSpPr>
        <p:spPr bwMode="auto">
          <a:xfrm>
            <a:off x="2249835" y="5406724"/>
            <a:ext cx="738845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배차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성공</a:t>
            </a:r>
            <a:endParaRPr kumimoji="1" lang="en-US" altLang="ko-KR" sz="600" dirty="0"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여부</a:t>
            </a:r>
            <a:endParaRPr kumimoji="1" lang="en-US" altLang="ko-KR" sz="600" dirty="0" smtClean="0">
              <a:latin typeface="+mn-ea"/>
            </a:endParaRPr>
          </a:p>
        </p:txBody>
      </p:sp>
      <p:cxnSp>
        <p:nvCxnSpPr>
          <p:cNvPr id="84" name="구부러진 연결선 83"/>
          <p:cNvCxnSpPr>
            <a:stCxn id="82" idx="0"/>
            <a:endCxn id="93" idx="1"/>
          </p:cNvCxnSpPr>
          <p:nvPr/>
        </p:nvCxnSpPr>
        <p:spPr>
          <a:xfrm rot="16200000" flipH="1">
            <a:off x="4114134" y="3911848"/>
            <a:ext cx="32060" cy="3021812"/>
          </a:xfrm>
          <a:prstGeom prst="curvedConnector4">
            <a:avLst>
              <a:gd name="adj1" fmla="val -713038"/>
              <a:gd name="adj2" fmla="val 561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84"/>
          <p:cNvCxnSpPr>
            <a:stCxn id="82" idx="2"/>
            <a:endCxn id="96" idx="1"/>
          </p:cNvCxnSpPr>
          <p:nvPr/>
        </p:nvCxnSpPr>
        <p:spPr>
          <a:xfrm rot="16200000" flipH="1">
            <a:off x="3347739" y="5166002"/>
            <a:ext cx="133245" cy="159020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336199" y="4994303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n-ea"/>
              </a:rPr>
              <a:t>예</a:t>
            </a:r>
            <a:endParaRPr lang="ko-KR" altLang="en-US" sz="700" b="1" dirty="0" smtClean="0"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90069" y="582767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아니오</a:t>
            </a: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464" y="5458104"/>
            <a:ext cx="641856" cy="1139248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70" y="4869160"/>
            <a:ext cx="641856" cy="1139248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611" y="4869160"/>
            <a:ext cx="643685" cy="1139248"/>
          </a:xfrm>
          <a:prstGeom prst="rect">
            <a:avLst/>
          </a:prstGeom>
        </p:spPr>
      </p:pic>
      <p:cxnSp>
        <p:nvCxnSpPr>
          <p:cNvPr id="103" name="구부러진 연결선 102"/>
          <p:cNvCxnSpPr>
            <a:stCxn id="93" idx="3"/>
            <a:endCxn id="99" idx="1"/>
          </p:cNvCxnSpPr>
          <p:nvPr/>
        </p:nvCxnSpPr>
        <p:spPr>
          <a:xfrm>
            <a:off x="6282926" y="5438784"/>
            <a:ext cx="30968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427358" y="3659993"/>
            <a:ext cx="8787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FindRoadInfo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5427358" y="3501169"/>
            <a:ext cx="5790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CallInfo</a:t>
            </a:r>
            <a:endParaRPr lang="ko-KR" altLang="en-US" sz="9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704" y="1158120"/>
            <a:ext cx="641856" cy="1139248"/>
          </a:xfrm>
          <a:prstGeom prst="rect">
            <a:avLst/>
          </a:prstGeom>
        </p:spPr>
      </p:pic>
      <p:pic>
        <p:nvPicPr>
          <p:cNvPr id="55" name="Picture 6" descr="E:\shine01\00.업무\고객앱\화성앱화면추가캡쳐\배차취소고객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806" y="981610"/>
            <a:ext cx="641856" cy="11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9" descr="E:\shine01\00.업무\고객앱\화성앱화면추가캡쳐\호출중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65" y="2405446"/>
            <a:ext cx="643685" cy="11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0" descr="E:\shine01\00.업무\고객앱\화성앱화면추가캡쳐\호출취소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824" y="1375105"/>
            <a:ext cx="641856" cy="11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구부러진 연결선 66"/>
          <p:cNvCxnSpPr>
            <a:stCxn id="58" idx="3"/>
            <a:endCxn id="81" idx="1"/>
          </p:cNvCxnSpPr>
          <p:nvPr/>
        </p:nvCxnSpPr>
        <p:spPr>
          <a:xfrm>
            <a:off x="1754350" y="2975070"/>
            <a:ext cx="350940" cy="3288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81" idx="2"/>
            <a:endCxn id="37" idx="1"/>
          </p:cNvCxnSpPr>
          <p:nvPr/>
        </p:nvCxnSpPr>
        <p:spPr>
          <a:xfrm rot="16200000" flipH="1">
            <a:off x="2803971" y="3218565"/>
            <a:ext cx="24296" cy="68281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판단 80"/>
          <p:cNvSpPr/>
          <p:nvPr/>
        </p:nvSpPr>
        <p:spPr bwMode="auto">
          <a:xfrm>
            <a:off x="2105290" y="3060065"/>
            <a:ext cx="738845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호출취소</a:t>
            </a:r>
            <a:endParaRPr kumimoji="1" lang="en-US" altLang="ko-KR" sz="600" dirty="0" smtClean="0">
              <a:latin typeface="+mn-ea"/>
            </a:endParaRPr>
          </a:p>
        </p:txBody>
      </p:sp>
      <p:cxnSp>
        <p:nvCxnSpPr>
          <p:cNvPr id="94" name="구부러진 연결선 93"/>
          <p:cNvCxnSpPr>
            <a:stCxn id="81" idx="0"/>
            <a:endCxn id="60" idx="1"/>
          </p:cNvCxnSpPr>
          <p:nvPr/>
        </p:nvCxnSpPr>
        <p:spPr>
          <a:xfrm rot="16200000" flipV="1">
            <a:off x="1853101" y="2438452"/>
            <a:ext cx="1115336" cy="127889"/>
          </a:xfrm>
          <a:prstGeom prst="curvedConnector4">
            <a:avLst>
              <a:gd name="adj1" fmla="val 24464"/>
              <a:gd name="adj2" fmla="val 4676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886514" y="2080332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n-ea"/>
              </a:rPr>
              <a:t>예</a:t>
            </a:r>
            <a:endParaRPr lang="ko-KR" altLang="en-US" sz="700" b="1" dirty="0" smtClean="0"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589134" y="3531946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아니오</a:t>
            </a:r>
          </a:p>
        </p:txBody>
      </p:sp>
      <p:pic>
        <p:nvPicPr>
          <p:cNvPr id="125" name="Picture 5" descr="E:\shine01\00.업무\고객앱\화성앱화면추가캡쳐\메인출발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019" y="822093"/>
            <a:ext cx="645513" cy="11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구부러진 연결선 125"/>
          <p:cNvCxnSpPr>
            <a:stCxn id="60" idx="3"/>
            <a:endCxn id="125" idx="1"/>
          </p:cNvCxnSpPr>
          <p:nvPr/>
        </p:nvCxnSpPr>
        <p:spPr>
          <a:xfrm flipV="1">
            <a:off x="2988680" y="1391717"/>
            <a:ext cx="192339" cy="55301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131840" y="579930"/>
            <a:ext cx="9348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접수화면으로 이동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18515" y="4093041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재배차</a:t>
            </a:r>
          </a:p>
        </p:txBody>
      </p:sp>
      <p:sp>
        <p:nvSpPr>
          <p:cNvPr id="75" name="타원 74"/>
          <p:cNvSpPr>
            <a:spLocks noChangeAspect="1"/>
          </p:cNvSpPr>
          <p:nvPr/>
        </p:nvSpPr>
        <p:spPr>
          <a:xfrm>
            <a:off x="460771" y="4310307"/>
            <a:ext cx="259229" cy="270821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구부러진 연결선 90"/>
          <p:cNvCxnSpPr>
            <a:stCxn id="75" idx="6"/>
            <a:endCxn id="16" idx="1"/>
          </p:cNvCxnSpPr>
          <p:nvPr/>
        </p:nvCxnSpPr>
        <p:spPr>
          <a:xfrm>
            <a:off x="720000" y="4445718"/>
            <a:ext cx="390665" cy="789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 91"/>
          <p:cNvCxnSpPr>
            <a:stCxn id="16" idx="3"/>
            <a:endCxn id="8" idx="1"/>
          </p:cNvCxnSpPr>
          <p:nvPr/>
        </p:nvCxnSpPr>
        <p:spPr>
          <a:xfrm flipV="1">
            <a:off x="1754350" y="2632975"/>
            <a:ext cx="2453285" cy="18917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7504" y="4604558"/>
            <a:ext cx="100316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700" dirty="0" smtClean="0">
                <a:latin typeface="+mn-ea"/>
              </a:rPr>
              <a:t>배차된 기사가 취소한 경우 상담원이 재배차한다</a:t>
            </a:r>
            <a:r>
              <a:rPr lang="en-US" altLang="ko-KR" sz="700" dirty="0" smtClean="0">
                <a:latin typeface="+mn-ea"/>
              </a:rPr>
              <a:t>.</a:t>
            </a:r>
          </a:p>
          <a:p>
            <a:pPr algn="just"/>
            <a:r>
              <a:rPr lang="en-US" altLang="ko-KR" sz="700" dirty="0" smtClean="0">
                <a:latin typeface="+mn-ea"/>
              </a:rPr>
              <a:t>(</a:t>
            </a:r>
            <a:r>
              <a:rPr lang="ko-KR" altLang="en-US" sz="700" dirty="0" smtClean="0">
                <a:latin typeface="+mn-ea"/>
              </a:rPr>
              <a:t>기존 접수 정보 그대로 이용</a:t>
            </a:r>
            <a:r>
              <a:rPr lang="en-US" altLang="ko-KR" sz="700" dirty="0" smtClean="0">
                <a:latin typeface="+mn-ea"/>
              </a:rPr>
              <a:t>)</a:t>
            </a:r>
            <a:endParaRPr lang="ko-KR" altLang="en-US" sz="700" dirty="0" smtClean="0"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009351" y="375959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재배차 푸시 알림</a:t>
            </a:r>
          </a:p>
        </p:txBody>
      </p:sp>
    </p:spTree>
    <p:extLst>
      <p:ext uri="{BB962C8B-B14F-4D97-AF65-F5344CB8AC3E}">
        <p14:creationId xmlns:p14="http://schemas.microsoft.com/office/powerpoint/2010/main" val="40659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085850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899426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6090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앱의 각 화면간의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20000" y="720000"/>
            <a:ext cx="2080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C.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정보확인 </a:t>
            </a:r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Process</a:t>
            </a:r>
            <a:endParaRPr lang="ko-KR" altLang="en-US" sz="11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636000" y="3300624"/>
            <a:ext cx="259229" cy="270821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판단 32"/>
          <p:cNvSpPr/>
          <p:nvPr/>
        </p:nvSpPr>
        <p:spPr bwMode="auto">
          <a:xfrm>
            <a:off x="1976169" y="3292986"/>
            <a:ext cx="252190" cy="254398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36" name="구부러진 연결선 35"/>
          <p:cNvCxnSpPr>
            <a:stCxn id="7" idx="3"/>
            <a:endCxn id="33" idx="1"/>
          </p:cNvCxnSpPr>
          <p:nvPr/>
        </p:nvCxnSpPr>
        <p:spPr>
          <a:xfrm flipV="1">
            <a:off x="1795283" y="3420185"/>
            <a:ext cx="180886" cy="701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>
            <a:stCxn id="33" idx="3"/>
            <a:endCxn id="300" idx="1"/>
          </p:cNvCxnSpPr>
          <p:nvPr/>
        </p:nvCxnSpPr>
        <p:spPr>
          <a:xfrm flipV="1">
            <a:off x="2228359" y="864568"/>
            <a:ext cx="900192" cy="255561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56628" y="130499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환경설정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434" y="1412776"/>
            <a:ext cx="643685" cy="11392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790" y="1478160"/>
            <a:ext cx="641856" cy="113924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311" y="3435523"/>
            <a:ext cx="643685" cy="113924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587" y="3490309"/>
            <a:ext cx="641856" cy="113924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46" y="3560434"/>
            <a:ext cx="643685" cy="113924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803" y="3645024"/>
            <a:ext cx="641856" cy="113924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760" y="5377657"/>
            <a:ext cx="641856" cy="1139248"/>
          </a:xfrm>
          <a:prstGeom prst="rect">
            <a:avLst/>
          </a:prstGeom>
        </p:spPr>
      </p:pic>
      <p:cxnSp>
        <p:nvCxnSpPr>
          <p:cNvPr id="50" name="구부러진 연결선 49"/>
          <p:cNvCxnSpPr>
            <a:stCxn id="29" idx="6"/>
            <a:endCxn id="7" idx="1"/>
          </p:cNvCxnSpPr>
          <p:nvPr/>
        </p:nvCxnSpPr>
        <p:spPr>
          <a:xfrm>
            <a:off x="895229" y="3436035"/>
            <a:ext cx="252712" cy="542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 66"/>
          <p:cNvCxnSpPr>
            <a:stCxn id="33" idx="3"/>
            <a:endCxn id="4" idx="1"/>
          </p:cNvCxnSpPr>
          <p:nvPr/>
        </p:nvCxnSpPr>
        <p:spPr>
          <a:xfrm flipV="1">
            <a:off x="2228359" y="1864066"/>
            <a:ext cx="1127764" cy="155611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699792" y="2348880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 smtClean="0">
                <a:latin typeface="+mn-ea"/>
              </a:rPr>
              <a:t>나의이용내역</a:t>
            </a:r>
            <a:endParaRPr lang="ko-KR" altLang="en-US" sz="700" b="1" dirty="0" smtClean="0">
              <a:latin typeface="+mn-ea"/>
            </a:endParaRPr>
          </a:p>
        </p:txBody>
      </p:sp>
      <p:cxnSp>
        <p:nvCxnSpPr>
          <p:cNvPr id="75" name="구부러진 연결선 74"/>
          <p:cNvCxnSpPr>
            <a:stCxn id="33" idx="3"/>
            <a:endCxn id="23" idx="1"/>
          </p:cNvCxnSpPr>
          <p:nvPr/>
        </p:nvCxnSpPr>
        <p:spPr>
          <a:xfrm flipV="1">
            <a:off x="2228359" y="3241181"/>
            <a:ext cx="1124107" cy="1790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745838" y="335543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정보</a:t>
            </a:r>
          </a:p>
        </p:txBody>
      </p:sp>
      <p:cxnSp>
        <p:nvCxnSpPr>
          <p:cNvPr id="79" name="구부러진 연결선 78"/>
          <p:cNvCxnSpPr>
            <a:stCxn id="33" idx="3"/>
            <a:endCxn id="20" idx="1"/>
          </p:cNvCxnSpPr>
          <p:nvPr/>
        </p:nvCxnSpPr>
        <p:spPr>
          <a:xfrm>
            <a:off x="2228359" y="3420185"/>
            <a:ext cx="1124107" cy="12093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839646" y="4293096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기타</a:t>
            </a:r>
          </a:p>
        </p:txBody>
      </p:sp>
      <p:cxnSp>
        <p:nvCxnSpPr>
          <p:cNvPr id="165" name="구부러진 연결선 164"/>
          <p:cNvCxnSpPr>
            <a:stCxn id="23" idx="3"/>
            <a:endCxn id="11" idx="1"/>
          </p:cNvCxnSpPr>
          <p:nvPr/>
        </p:nvCxnSpPr>
        <p:spPr>
          <a:xfrm flipV="1">
            <a:off x="3999808" y="1982400"/>
            <a:ext cx="654626" cy="125878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구부러진 연결선 167"/>
          <p:cNvCxnSpPr>
            <a:stCxn id="23" idx="3"/>
            <a:endCxn id="12" idx="1"/>
          </p:cNvCxnSpPr>
          <p:nvPr/>
        </p:nvCxnSpPr>
        <p:spPr>
          <a:xfrm flipV="1">
            <a:off x="3999808" y="2047784"/>
            <a:ext cx="1428982" cy="119339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 170"/>
          <p:cNvCxnSpPr>
            <a:stCxn id="23" idx="3"/>
            <a:endCxn id="179" idx="1"/>
          </p:cNvCxnSpPr>
          <p:nvPr/>
        </p:nvCxnSpPr>
        <p:spPr>
          <a:xfrm flipV="1">
            <a:off x="3999808" y="2099609"/>
            <a:ext cx="2156309" cy="11415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그림 17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17" y="1529985"/>
            <a:ext cx="643685" cy="1139248"/>
          </a:xfrm>
          <a:prstGeom prst="rect">
            <a:avLst/>
          </a:prstGeom>
        </p:spPr>
      </p:pic>
      <p:cxnSp>
        <p:nvCxnSpPr>
          <p:cNvPr id="181" name="구부러진 연결선 180"/>
          <p:cNvCxnSpPr>
            <a:stCxn id="23" idx="3"/>
            <a:endCxn id="51" idx="1"/>
          </p:cNvCxnSpPr>
          <p:nvPr/>
        </p:nvCxnSpPr>
        <p:spPr>
          <a:xfrm flipV="1">
            <a:off x="3999808" y="2099489"/>
            <a:ext cx="2848990" cy="114169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구부러진 연결선 240"/>
          <p:cNvCxnSpPr>
            <a:stCxn id="20" idx="3"/>
            <a:endCxn id="16" idx="1"/>
          </p:cNvCxnSpPr>
          <p:nvPr/>
        </p:nvCxnSpPr>
        <p:spPr>
          <a:xfrm flipV="1">
            <a:off x="3999808" y="4005147"/>
            <a:ext cx="621503" cy="6244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구부러진 연결선 244"/>
          <p:cNvCxnSpPr>
            <a:stCxn id="20" idx="3"/>
            <a:endCxn id="17" idx="1"/>
          </p:cNvCxnSpPr>
          <p:nvPr/>
        </p:nvCxnSpPr>
        <p:spPr>
          <a:xfrm flipV="1">
            <a:off x="3999808" y="4059933"/>
            <a:ext cx="1324779" cy="5696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구부러진 연결선 247"/>
          <p:cNvCxnSpPr>
            <a:stCxn id="20" idx="3"/>
            <a:endCxn id="18" idx="1"/>
          </p:cNvCxnSpPr>
          <p:nvPr/>
        </p:nvCxnSpPr>
        <p:spPr>
          <a:xfrm flipV="1">
            <a:off x="3999808" y="4130058"/>
            <a:ext cx="2070838" cy="49949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구부러진 연결선 252"/>
          <p:cNvCxnSpPr>
            <a:stCxn id="20" idx="3"/>
            <a:endCxn id="21" idx="1"/>
          </p:cNvCxnSpPr>
          <p:nvPr/>
        </p:nvCxnSpPr>
        <p:spPr>
          <a:xfrm flipV="1">
            <a:off x="3999808" y="4214648"/>
            <a:ext cx="2799995" cy="41490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구부러진 연결선 282"/>
          <p:cNvCxnSpPr>
            <a:stCxn id="33" idx="3"/>
            <a:endCxn id="22" idx="1"/>
          </p:cNvCxnSpPr>
          <p:nvPr/>
        </p:nvCxnSpPr>
        <p:spPr>
          <a:xfrm>
            <a:off x="2228359" y="3420185"/>
            <a:ext cx="1104401" cy="25270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2546256" y="527762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공지</a:t>
            </a:r>
          </a:p>
        </p:txBody>
      </p:sp>
      <p:sp>
        <p:nvSpPr>
          <p:cNvPr id="292" name="순서도: 판단 291"/>
          <p:cNvSpPr/>
          <p:nvPr/>
        </p:nvSpPr>
        <p:spPr bwMode="auto">
          <a:xfrm>
            <a:off x="4621311" y="5726816"/>
            <a:ext cx="512396" cy="433372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상세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보기</a:t>
            </a:r>
          </a:p>
        </p:txBody>
      </p:sp>
      <p:cxnSp>
        <p:nvCxnSpPr>
          <p:cNvPr id="293" name="구부러진 연결선 292"/>
          <p:cNvCxnSpPr>
            <a:stCxn id="292" idx="0"/>
            <a:endCxn id="303" idx="1"/>
          </p:cNvCxnSpPr>
          <p:nvPr/>
        </p:nvCxnSpPr>
        <p:spPr>
          <a:xfrm rot="16200000" flipH="1">
            <a:off x="5460756" y="5143569"/>
            <a:ext cx="112114" cy="1278609"/>
          </a:xfrm>
          <a:prstGeom prst="curvedConnector4">
            <a:avLst>
              <a:gd name="adj1" fmla="val -203900"/>
              <a:gd name="adj2" fmla="val 600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>
            <a:off x="5173846" y="5301208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예</a:t>
            </a:r>
          </a:p>
        </p:txBody>
      </p:sp>
      <p:cxnSp>
        <p:nvCxnSpPr>
          <p:cNvPr id="297" name="구부러진 연결선 296"/>
          <p:cNvCxnSpPr>
            <a:stCxn id="22" idx="3"/>
            <a:endCxn id="292" idx="1"/>
          </p:cNvCxnSpPr>
          <p:nvPr/>
        </p:nvCxnSpPr>
        <p:spPr>
          <a:xfrm flipV="1">
            <a:off x="3974616" y="5943502"/>
            <a:ext cx="646695" cy="377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순서도: 판단 299"/>
          <p:cNvSpPr/>
          <p:nvPr/>
        </p:nvSpPr>
        <p:spPr bwMode="auto">
          <a:xfrm>
            <a:off x="3128551" y="620688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나의정보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상세보기및수정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Process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303" name="그림 30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18" y="5269306"/>
            <a:ext cx="643685" cy="1139248"/>
          </a:xfrm>
          <a:prstGeom prst="rect">
            <a:avLst/>
          </a:prstGeom>
        </p:spPr>
      </p:pic>
      <p:sp>
        <p:nvSpPr>
          <p:cNvPr id="371" name="직사각형 370"/>
          <p:cNvSpPr/>
          <p:nvPr/>
        </p:nvSpPr>
        <p:spPr>
          <a:xfrm>
            <a:off x="3974616" y="5377656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NoticeList</a:t>
            </a:r>
            <a:endParaRPr lang="ko-KR" altLang="en-US" sz="900" dirty="0"/>
          </a:p>
        </p:txBody>
      </p:sp>
      <p:sp>
        <p:nvSpPr>
          <p:cNvPr id="372" name="직사각형 371"/>
          <p:cNvSpPr/>
          <p:nvPr/>
        </p:nvSpPr>
        <p:spPr>
          <a:xfrm>
            <a:off x="6084168" y="503778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NoticeDetail</a:t>
            </a:r>
            <a:endParaRPr lang="ko-KR" altLang="en-US" sz="9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23" y="1294442"/>
            <a:ext cx="643685" cy="11392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41" y="2920685"/>
            <a:ext cx="647342" cy="113924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466" y="4059933"/>
            <a:ext cx="647342" cy="113924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466" y="2671557"/>
            <a:ext cx="647342" cy="1139248"/>
          </a:xfrm>
          <a:prstGeom prst="rect">
            <a:avLst/>
          </a:prstGeom>
        </p:spPr>
      </p:pic>
      <p:pic>
        <p:nvPicPr>
          <p:cNvPr id="51" name="Picture 9" descr="E:\shine01\00.업무\고객앱\화성앱화면추가캡쳐\버전정보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798" y="1529865"/>
            <a:ext cx="641856" cy="11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7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822254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88344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158462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앱의 각 화면간의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20000" y="720000"/>
            <a:ext cx="385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C-1.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나의정보 상세보기 및 수정 </a:t>
            </a:r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Process</a:t>
            </a:r>
            <a:endParaRPr lang="ko-KR" altLang="en-US" sz="11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8067876" y="4251729"/>
            <a:ext cx="259229" cy="2708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449742" y="3286779"/>
            <a:ext cx="259229" cy="270821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구부러진 연결선 48"/>
          <p:cNvCxnSpPr>
            <a:stCxn id="8" idx="3"/>
            <a:endCxn id="20" idx="2"/>
          </p:cNvCxnSpPr>
          <p:nvPr/>
        </p:nvCxnSpPr>
        <p:spPr>
          <a:xfrm>
            <a:off x="7511150" y="4364372"/>
            <a:ext cx="556726" cy="2276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841646"/>
            <a:ext cx="643685" cy="11392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406" y="2049757"/>
            <a:ext cx="641856" cy="11392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516" y="2049757"/>
            <a:ext cx="643685" cy="11392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94" y="3794748"/>
            <a:ext cx="641856" cy="1139248"/>
          </a:xfrm>
          <a:prstGeom prst="rect">
            <a:avLst/>
          </a:prstGeom>
        </p:spPr>
      </p:pic>
      <p:cxnSp>
        <p:nvCxnSpPr>
          <p:cNvPr id="50" name="구부러진 연결선 49"/>
          <p:cNvCxnSpPr>
            <a:stCxn id="29" idx="6"/>
          </p:cNvCxnSpPr>
          <p:nvPr/>
        </p:nvCxnSpPr>
        <p:spPr>
          <a:xfrm flipV="1">
            <a:off x="708971" y="3419465"/>
            <a:ext cx="538096" cy="27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판단 62"/>
          <p:cNvSpPr/>
          <p:nvPr/>
        </p:nvSpPr>
        <p:spPr bwMode="auto">
          <a:xfrm>
            <a:off x="3849790" y="3211687"/>
            <a:ext cx="512396" cy="433372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상세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보기</a:t>
            </a:r>
          </a:p>
        </p:txBody>
      </p:sp>
      <p:cxnSp>
        <p:nvCxnSpPr>
          <p:cNvPr id="64" name="구부러진 연결선 63"/>
          <p:cNvCxnSpPr>
            <a:endCxn id="4" idx="1"/>
          </p:cNvCxnSpPr>
          <p:nvPr/>
        </p:nvCxnSpPr>
        <p:spPr>
          <a:xfrm flipV="1">
            <a:off x="1894409" y="3411270"/>
            <a:ext cx="877391" cy="81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38570" y="3088978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나의정보</a:t>
            </a:r>
          </a:p>
        </p:txBody>
      </p:sp>
      <p:cxnSp>
        <p:nvCxnSpPr>
          <p:cNvPr id="123" name="구부러진 연결선 122"/>
          <p:cNvCxnSpPr>
            <a:stCxn id="4" idx="3"/>
            <a:endCxn id="63" idx="1"/>
          </p:cNvCxnSpPr>
          <p:nvPr/>
        </p:nvCxnSpPr>
        <p:spPr>
          <a:xfrm>
            <a:off x="3415485" y="3411270"/>
            <a:ext cx="434305" cy="1710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 125"/>
          <p:cNvCxnSpPr>
            <a:stCxn id="63" idx="0"/>
            <a:endCxn id="6" idx="1"/>
          </p:cNvCxnSpPr>
          <p:nvPr/>
        </p:nvCxnSpPr>
        <p:spPr>
          <a:xfrm rot="5400000" flipH="1" flipV="1">
            <a:off x="4134044" y="2591325"/>
            <a:ext cx="592306" cy="64841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 136"/>
          <p:cNvCxnSpPr>
            <a:stCxn id="6" idx="3"/>
            <a:endCxn id="7" idx="1"/>
          </p:cNvCxnSpPr>
          <p:nvPr/>
        </p:nvCxnSpPr>
        <p:spPr>
          <a:xfrm>
            <a:off x="5396262" y="2619381"/>
            <a:ext cx="659254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 144"/>
          <p:cNvCxnSpPr>
            <a:stCxn id="150" idx="0"/>
            <a:endCxn id="8" idx="1"/>
          </p:cNvCxnSpPr>
          <p:nvPr/>
        </p:nvCxnSpPr>
        <p:spPr>
          <a:xfrm rot="5400000" flipH="1" flipV="1">
            <a:off x="6291513" y="4194021"/>
            <a:ext cx="407429" cy="7481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순서도: 판단 149"/>
          <p:cNvSpPr/>
          <p:nvPr/>
        </p:nvSpPr>
        <p:spPr bwMode="auto">
          <a:xfrm>
            <a:off x="5864963" y="4771801"/>
            <a:ext cx="512396" cy="433372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변경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적용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여</a:t>
            </a:r>
            <a:r>
              <a:rPr kumimoji="1" lang="ko-KR" altLang="en-US" sz="600" dirty="0">
                <a:latin typeface="+mn-ea"/>
              </a:rPr>
              <a:t>부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154" name="구부러진 연결선 153"/>
          <p:cNvCxnSpPr>
            <a:stCxn id="7" idx="3"/>
            <a:endCxn id="150" idx="1"/>
          </p:cNvCxnSpPr>
          <p:nvPr/>
        </p:nvCxnSpPr>
        <p:spPr>
          <a:xfrm flipH="1">
            <a:off x="5864963" y="2619381"/>
            <a:ext cx="834238" cy="2369106"/>
          </a:xfrm>
          <a:prstGeom prst="curvedConnector5">
            <a:avLst>
              <a:gd name="adj1" fmla="val -27402"/>
              <a:gd name="adj2" fmla="val 57449"/>
              <a:gd name="adj3" fmla="val 1274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 156"/>
          <p:cNvCxnSpPr>
            <a:stCxn id="150" idx="2"/>
            <a:endCxn id="217" idx="2"/>
          </p:cNvCxnSpPr>
          <p:nvPr/>
        </p:nvCxnSpPr>
        <p:spPr>
          <a:xfrm rot="16200000" flipH="1">
            <a:off x="6118718" y="5207616"/>
            <a:ext cx="753019" cy="74813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타원 216"/>
          <p:cNvSpPr>
            <a:spLocks noChangeAspect="1"/>
          </p:cNvSpPr>
          <p:nvPr/>
        </p:nvSpPr>
        <p:spPr>
          <a:xfrm>
            <a:off x="6869293" y="5822781"/>
            <a:ext cx="259229" cy="2708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6240142" y="4251729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예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5916081" y="567818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아니오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4087752" y="2614095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예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975175" y="1758008"/>
            <a:ext cx="8290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MemberInfo</a:t>
            </a:r>
            <a:endParaRPr lang="ko-KR" altLang="en-US" sz="900" dirty="0"/>
          </a:p>
        </p:txBody>
      </p:sp>
      <p:sp>
        <p:nvSpPr>
          <p:cNvPr id="87" name="직사각형 86"/>
          <p:cNvSpPr/>
          <p:nvPr/>
        </p:nvSpPr>
        <p:spPr>
          <a:xfrm>
            <a:off x="5682292" y="4077072"/>
            <a:ext cx="10390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ChgMemberInfo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662807" y="2622104"/>
            <a:ext cx="8290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MemberInfo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4712948" y="1758008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PwConfirm</a:t>
            </a:r>
            <a:endParaRPr lang="ko-KR" altLang="en-US" sz="9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48" y="2841646"/>
            <a:ext cx="647342" cy="113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그룹 212"/>
          <p:cNvGrpSpPr/>
          <p:nvPr/>
        </p:nvGrpSpPr>
        <p:grpSpPr>
          <a:xfrm>
            <a:off x="4649221" y="1232630"/>
            <a:ext cx="2155027" cy="3790576"/>
            <a:chOff x="107504" y="1232630"/>
            <a:chExt cx="2155027" cy="3790576"/>
          </a:xfrm>
        </p:grpSpPr>
        <p:pic>
          <p:nvPicPr>
            <p:cNvPr id="214" name="그림 2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1892337"/>
              <a:ext cx="2138275" cy="1152128"/>
            </a:xfrm>
            <a:prstGeom prst="rect">
              <a:avLst/>
            </a:prstGeom>
            <a:ln>
              <a:noFill/>
            </a:ln>
          </p:spPr>
        </p:pic>
        <p:sp>
          <p:nvSpPr>
            <p:cNvPr id="215" name="직사각형 214"/>
            <p:cNvSpPr/>
            <p:nvPr/>
          </p:nvSpPr>
          <p:spPr bwMode="auto">
            <a:xfrm>
              <a:off x="107504" y="1232630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16" name="그룹 215"/>
            <p:cNvGrpSpPr/>
            <p:nvPr/>
          </p:nvGrpSpPr>
          <p:grpSpPr>
            <a:xfrm>
              <a:off x="611560" y="1305889"/>
              <a:ext cx="478991" cy="188849"/>
              <a:chOff x="611560" y="1300286"/>
              <a:chExt cx="478991" cy="188849"/>
            </a:xfrm>
          </p:grpSpPr>
          <p:pic>
            <p:nvPicPr>
              <p:cNvPr id="341" name="그림 1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560" y="1300286"/>
                <a:ext cx="478991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2" name="TextBox 341"/>
              <p:cNvSpPr txBox="1"/>
              <p:nvPr/>
            </p:nvSpPr>
            <p:spPr bwMode="auto">
              <a:xfrm>
                <a:off x="682483" y="1337560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즉</a:t>
                </a:r>
                <a:r>
                  <a:rPr lang="ko-KR" altLang="en-US" sz="7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</a:t>
                </a:r>
              </a:p>
            </p:txBody>
          </p:sp>
        </p:grpSp>
        <p:grpSp>
          <p:nvGrpSpPr>
            <p:cNvPr id="217" name="그룹 216"/>
            <p:cNvGrpSpPr/>
            <p:nvPr/>
          </p:nvGrpSpPr>
          <p:grpSpPr>
            <a:xfrm>
              <a:off x="179512" y="1319919"/>
              <a:ext cx="252000" cy="169216"/>
              <a:chOff x="394451" y="1844824"/>
              <a:chExt cx="252000" cy="169216"/>
            </a:xfrm>
          </p:grpSpPr>
          <p:sp>
            <p:nvSpPr>
              <p:cNvPr id="338" name="직사각형 337"/>
              <p:cNvSpPr/>
              <p:nvPr/>
            </p:nvSpPr>
            <p:spPr>
              <a:xfrm>
                <a:off x="394451" y="1844824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직사각형 338"/>
              <p:cNvSpPr/>
              <p:nvPr/>
            </p:nvSpPr>
            <p:spPr>
              <a:xfrm>
                <a:off x="394451" y="1916832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직사각형 339"/>
              <p:cNvSpPr/>
              <p:nvPr/>
            </p:nvSpPr>
            <p:spPr>
              <a:xfrm>
                <a:off x="394451" y="1988840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18" name="그림 1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951" y="1305889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TextBox 218"/>
            <p:cNvSpPr txBox="1"/>
            <p:nvPr/>
          </p:nvSpPr>
          <p:spPr bwMode="auto">
            <a:xfrm>
              <a:off x="1313874" y="1343163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</a:t>
              </a:r>
              <a:endPara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1831534" y="1300286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6" name="직사각형 225"/>
            <p:cNvSpPr/>
            <p:nvPr/>
          </p:nvSpPr>
          <p:spPr bwMode="auto">
            <a:xfrm>
              <a:off x="107504" y="1556792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7" name="직사각형 226"/>
            <p:cNvSpPr/>
            <p:nvPr/>
          </p:nvSpPr>
          <p:spPr bwMode="auto">
            <a:xfrm>
              <a:off x="107504" y="3044465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141510" y="1618845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141510" y="3106518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634945" y="1618845"/>
              <a:ext cx="6655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출발지 검색</a:t>
              </a:r>
              <a:endPara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634945" y="3106518"/>
              <a:ext cx="6655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</a:t>
              </a:r>
              <a:r>
                <a:rPr kumimoji="1"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</a:t>
              </a: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 검색</a:t>
              </a:r>
              <a:endPara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7" name="직사각형 306"/>
            <p:cNvSpPr/>
            <p:nvPr/>
          </p:nvSpPr>
          <p:spPr bwMode="auto">
            <a:xfrm>
              <a:off x="107504" y="4673272"/>
              <a:ext cx="2138274" cy="3499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접수하기</a:t>
              </a:r>
            </a:p>
          </p:txBody>
        </p:sp>
        <p:sp>
          <p:nvSpPr>
            <p:cNvPr id="308" name="이등변 삼각형 307"/>
            <p:cNvSpPr/>
            <p:nvPr/>
          </p:nvSpPr>
          <p:spPr>
            <a:xfrm>
              <a:off x="1907704" y="1646873"/>
              <a:ext cx="144000" cy="144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이등변 삼각형 308"/>
            <p:cNvSpPr/>
            <p:nvPr/>
          </p:nvSpPr>
          <p:spPr>
            <a:xfrm flipV="1">
              <a:off x="1907704" y="3134546"/>
              <a:ext cx="144000" cy="144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307014" y="2220550"/>
              <a:ext cx="389850" cy="21544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출</a:t>
              </a:r>
              <a:r>
                <a:rPr lang="ko-KR" altLang="en-US" sz="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발</a:t>
              </a:r>
            </a:p>
          </p:txBody>
        </p:sp>
        <p:cxnSp>
          <p:nvCxnSpPr>
            <p:cNvPr id="311" name="직선 연결선 310"/>
            <p:cNvCxnSpPr/>
            <p:nvPr/>
          </p:nvCxnSpPr>
          <p:spPr>
            <a:xfrm>
              <a:off x="1501939" y="2401311"/>
              <a:ext cx="0" cy="14606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12" name="그룹 311"/>
            <p:cNvGrpSpPr/>
            <p:nvPr/>
          </p:nvGrpSpPr>
          <p:grpSpPr>
            <a:xfrm>
              <a:off x="107504" y="3585713"/>
              <a:ext cx="2138274" cy="972486"/>
              <a:chOff x="2395007" y="3608642"/>
              <a:chExt cx="2138274" cy="972486"/>
            </a:xfrm>
          </p:grpSpPr>
          <p:sp>
            <p:nvSpPr>
              <p:cNvPr id="325" name="직사각형 324"/>
              <p:cNvSpPr/>
              <p:nvPr/>
            </p:nvSpPr>
            <p:spPr bwMode="auto">
              <a:xfrm>
                <a:off x="2395007" y="3608642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>
                <a:off x="2429013" y="3670696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동승인원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7" name="직사각형 326"/>
              <p:cNvSpPr/>
              <p:nvPr/>
            </p:nvSpPr>
            <p:spPr bwMode="auto">
              <a:xfrm>
                <a:off x="2395007" y="3932804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>
                <a:off x="2429013" y="3994858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이용목적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9" name="직사각형 328"/>
              <p:cNvSpPr/>
              <p:nvPr/>
            </p:nvSpPr>
            <p:spPr bwMode="auto">
              <a:xfrm>
                <a:off x="2395007" y="4256966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0" name="직사각형 329"/>
              <p:cNvSpPr/>
              <p:nvPr/>
            </p:nvSpPr>
            <p:spPr>
              <a:xfrm>
                <a:off x="2429013" y="4319020"/>
                <a:ext cx="63350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휠체어사용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1" name="모서리가 둥근 직사각형 330"/>
              <p:cNvSpPr/>
              <p:nvPr/>
            </p:nvSpPr>
            <p:spPr bwMode="auto">
              <a:xfrm>
                <a:off x="3115087" y="365991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동승인원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2" name="Arrow Down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 flipH="1">
                <a:off x="4301138" y="3702938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33" name="그룹 332"/>
              <p:cNvGrpSpPr/>
              <p:nvPr/>
            </p:nvGrpSpPr>
            <p:grpSpPr>
              <a:xfrm>
                <a:off x="3115086" y="3982322"/>
                <a:ext cx="1348711" cy="225127"/>
                <a:chOff x="827583" y="3754842"/>
                <a:chExt cx="1348711" cy="225127"/>
              </a:xfrm>
            </p:grpSpPr>
            <p:sp>
              <p:nvSpPr>
                <p:cNvPr id="336" name="모서리가 둥근 직사각형 335"/>
                <p:cNvSpPr/>
                <p:nvPr/>
              </p:nvSpPr>
              <p:spPr bwMode="auto">
                <a:xfrm>
                  <a:off x="827583" y="3754842"/>
                  <a:ext cx="1348711" cy="22512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이용목적</a:t>
                  </a:r>
                  <a:endParaRPr lang="ko-KR" altLang="en-US" sz="700" dirty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37" name="Arrow Down"/>
                <p:cNvSpPr>
                  <a:spLocks noChangeAspect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 flipH="1">
                  <a:off x="2013634" y="3797868"/>
                  <a:ext cx="110093" cy="11009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solidFill>
                  <a:srgbClr val="FFFFFF"/>
                </a:solidFill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34" name="직사각형 333"/>
              <p:cNvSpPr/>
              <p:nvPr/>
            </p:nvSpPr>
            <p:spPr>
              <a:xfrm>
                <a:off x="3062520" y="4317395"/>
                <a:ext cx="192711" cy="20268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anchor="ctr" anchorCtr="0"/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endParaRPr lang="ko-KR" altLang="en-US" sz="700" b="0" i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5" name="L 도형 334"/>
              <p:cNvSpPr/>
              <p:nvPr/>
            </p:nvSpPr>
            <p:spPr>
              <a:xfrm rot="18678969">
                <a:off x="3089266" y="4393666"/>
                <a:ext cx="139218" cy="50147"/>
              </a:xfrm>
              <a:prstGeom prst="corner">
                <a:avLst>
                  <a:gd name="adj1" fmla="val 14306"/>
                  <a:gd name="adj2" fmla="val 16330"/>
                </a:avLst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anchor="ctr" anchorCtr="0"/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endParaRPr lang="ko-KR" altLang="en-US" sz="700" b="0" i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313" name="그림 31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0" y="2889895"/>
              <a:ext cx="121920" cy="118491"/>
            </a:xfrm>
            <a:prstGeom prst="rect">
              <a:avLst/>
            </a:prstGeom>
          </p:spPr>
        </p:pic>
        <p:grpSp>
          <p:nvGrpSpPr>
            <p:cNvPr id="314" name="그룹 313"/>
            <p:cNvGrpSpPr/>
            <p:nvPr/>
          </p:nvGrpSpPr>
          <p:grpSpPr>
            <a:xfrm>
              <a:off x="107504" y="3369417"/>
              <a:ext cx="2155027" cy="216296"/>
              <a:chOff x="4649221" y="2348608"/>
              <a:chExt cx="2155027" cy="216296"/>
            </a:xfrm>
          </p:grpSpPr>
          <p:sp>
            <p:nvSpPr>
              <p:cNvPr id="322" name="직사각형 321"/>
              <p:cNvSpPr/>
              <p:nvPr/>
            </p:nvSpPr>
            <p:spPr bwMode="auto">
              <a:xfrm>
                <a:off x="4649221" y="2348608"/>
                <a:ext cx="2138274" cy="2162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3" name="직사각형 322"/>
              <p:cNvSpPr/>
              <p:nvPr/>
            </p:nvSpPr>
            <p:spPr>
              <a:xfrm>
                <a:off x="4900865" y="2356729"/>
                <a:ext cx="1099981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출발 </a:t>
                </a:r>
                <a:r>
                  <a:rPr kumimoji="1" lang="en-US" altLang="ko-KR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– </a:t>
                </a: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도착 약 </a:t>
                </a:r>
                <a:r>
                  <a:rPr kumimoji="1" lang="en-US" altLang="ko-KR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1.7km 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4" name="직사각형 323"/>
              <p:cNvSpPr/>
              <p:nvPr/>
            </p:nvSpPr>
            <p:spPr>
              <a:xfrm>
                <a:off x="6124234" y="2356729"/>
                <a:ext cx="680014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지도보기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15" name="직사각형 314"/>
            <p:cNvSpPr/>
            <p:nvPr/>
          </p:nvSpPr>
          <p:spPr>
            <a:xfrm>
              <a:off x="107504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6" name="그룹 315"/>
            <p:cNvGrpSpPr/>
            <p:nvPr/>
          </p:nvGrpSpPr>
          <p:grpSpPr>
            <a:xfrm>
              <a:off x="1619672" y="1673873"/>
              <a:ext cx="66795" cy="90000"/>
              <a:chOff x="3906046" y="1655792"/>
              <a:chExt cx="66795" cy="90000"/>
            </a:xfrm>
          </p:grpSpPr>
          <p:cxnSp>
            <p:nvCxnSpPr>
              <p:cNvPr id="320" name="직선 화살표 연결선 319"/>
              <p:cNvCxnSpPr/>
              <p:nvPr/>
            </p:nvCxnSpPr>
            <p:spPr>
              <a:xfrm>
                <a:off x="3972841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직선 화살표 연결선 320"/>
              <p:cNvCxnSpPr/>
              <p:nvPr/>
            </p:nvCxnSpPr>
            <p:spPr>
              <a:xfrm flipV="1">
                <a:off x="3906046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7" name="그룹 316"/>
            <p:cNvGrpSpPr/>
            <p:nvPr/>
          </p:nvGrpSpPr>
          <p:grpSpPr>
            <a:xfrm>
              <a:off x="1619672" y="3161546"/>
              <a:ext cx="66795" cy="90000"/>
              <a:chOff x="3906046" y="1655792"/>
              <a:chExt cx="66795" cy="90000"/>
            </a:xfrm>
          </p:grpSpPr>
          <p:cxnSp>
            <p:nvCxnSpPr>
              <p:cNvPr id="318" name="직선 화살표 연결선 317"/>
              <p:cNvCxnSpPr/>
              <p:nvPr/>
            </p:nvCxnSpPr>
            <p:spPr>
              <a:xfrm>
                <a:off x="3972841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직선 화살표 연결선 318"/>
              <p:cNvCxnSpPr/>
              <p:nvPr/>
            </p:nvCxnSpPr>
            <p:spPr>
              <a:xfrm flipV="1">
                <a:off x="3906046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948264" y="476672"/>
            <a:ext cx="2141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앱 실행 후 초기에 구동되는 화면에 대한 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로딩화면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로딩화면 후 로그인 화면으로 넘어가며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기존 사용자는 자동 로그인 되도록 함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자동 로그인 되면 바로 메인 화면으로 이동 및 진행콜이 있을 경우에는 배차성공 화면으로 이동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로딩 및 로그인 후 메인 화면은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즉시 배차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화면임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레이아웃은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상단 메뉴 바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중간 배차 정보 선택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하단 접수하기 버튼으로 구성됨</a:t>
            </a:r>
            <a:endParaRPr lang="en-US" altLang="ko-KR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메뉴 아이콘을 터치하면 메뉴 슬라이드 화면이 왼쪽에서 오른쪽으로 펼쳐짐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전체 너비의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2/3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너비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출발지 및 도착지 토글 아이콘은 적절한 디자인이 있으면 대체 예정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로딩 시</a:t>
            </a:r>
            <a:r>
              <a:rPr lang="en-US" altLang="ko-KR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인트로</a:t>
            </a:r>
            <a:r>
              <a:rPr lang="en-US" altLang="ko-KR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서버업데이트 여부 체크해서 필요 시 업데이트 진행하도록 함</a:t>
            </a:r>
            <a:r>
              <a:rPr lang="en-US" altLang="ko-KR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인터페이스 문서 참조</a:t>
            </a:r>
            <a:r>
              <a:rPr lang="en-US" altLang="ko-KR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45343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로딩 및 화면 레이아웃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6" name="직선 연결선 155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233944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로딩 및 화면 레이아웃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50404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직사각형 133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HSNR_Loading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378362" y="620720"/>
            <a:ext cx="2138274" cy="576032"/>
            <a:chOff x="2398178" y="557080"/>
            <a:chExt cx="2138274" cy="576032"/>
          </a:xfrm>
        </p:grpSpPr>
        <p:sp>
          <p:nvSpPr>
            <p:cNvPr id="221" name="직사각형 220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HSNR_</a:t>
              </a:r>
              <a:r>
                <a:rPr kumimoji="1" lang="en-US" altLang="ko-KR" sz="800" b="1" dirty="0" smtClean="0">
                  <a:latin typeface="+mn-ea"/>
                </a:rPr>
                <a:t>Layout_01</a:t>
              </a:r>
              <a:endPara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222" name="직사각형 221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kumimoji="1" lang="ko-KR" altLang="en-US" sz="800" b="1" dirty="0" smtClean="0">
                  <a:latin typeface="+mn-ea"/>
                </a:rPr>
                <a:t>화면 레이아웃</a:t>
              </a:r>
              <a:r>
                <a:rPr kumimoji="1" lang="en-US" altLang="ko-KR" sz="800" b="1" dirty="0" smtClean="0">
                  <a:latin typeface="+mn-ea"/>
                </a:rPr>
                <a:t>_01</a:t>
              </a:r>
              <a:endPara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grpSp>
        <p:nvGrpSpPr>
          <p:cNvPr id="223" name="그룹 222"/>
          <p:cNvGrpSpPr/>
          <p:nvPr/>
        </p:nvGrpSpPr>
        <p:grpSpPr>
          <a:xfrm>
            <a:off x="4649221" y="620720"/>
            <a:ext cx="2138274" cy="576032"/>
            <a:chOff x="2398178" y="557080"/>
            <a:chExt cx="2138274" cy="576032"/>
          </a:xfrm>
        </p:grpSpPr>
        <p:sp>
          <p:nvSpPr>
            <p:cNvPr id="224" name="직사각형 223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HSNR_Layout_02</a:t>
              </a:r>
              <a:endPara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225" name="직사각형 224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kumimoji="1" lang="ko-KR" altLang="en-US" sz="800" b="1" dirty="0">
                  <a:latin typeface="+mn-ea"/>
                </a:rPr>
                <a:t>화면 </a:t>
              </a:r>
              <a:r>
                <a:rPr kumimoji="1" lang="ko-KR" altLang="en-US" sz="800" b="1" dirty="0" smtClean="0">
                  <a:latin typeface="+mn-ea"/>
                </a:rPr>
                <a:t>레이아웃</a:t>
              </a:r>
              <a:r>
                <a:rPr kumimoji="1" lang="en-US" altLang="ko-KR" sz="800" b="1" dirty="0" smtClean="0">
                  <a:latin typeface="+mn-ea"/>
                </a:rPr>
                <a:t>_02</a:t>
              </a:r>
              <a:endPara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sp>
        <p:nvSpPr>
          <p:cNvPr id="124" name="직사각형 123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로딩화면</a:t>
            </a: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462885"/>
              </p:ext>
            </p:extLst>
          </p:nvPr>
        </p:nvGraphicFramePr>
        <p:xfrm>
          <a:off x="107504" y="5085184"/>
          <a:ext cx="2138274" cy="72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앱 실행 후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최초 로딩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화성나래 명칭 및 화성나래 로고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6" name="직사각형 125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725236" y="22395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화성나</a:t>
            </a:r>
            <a:r>
              <a:rPr lang="ko-KR" altLang="en-US" sz="1400" b="1" dirty="0"/>
              <a:t>래</a:t>
            </a:r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91" y="2624874"/>
            <a:ext cx="825500" cy="797560"/>
          </a:xfrm>
          <a:prstGeom prst="rect">
            <a:avLst/>
          </a:prstGeom>
        </p:spPr>
      </p:pic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105504"/>
              </p:ext>
            </p:extLst>
          </p:nvPr>
        </p:nvGraphicFramePr>
        <p:xfrm>
          <a:off x="2379600" y="5085184"/>
          <a:ext cx="2138274" cy="1026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상단 메뉴 바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메뉴 아이콘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즉시배차 버튼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예약배차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버튼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공지사항 아이콘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배차 정보 선택 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ㄷ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접수하기 버튼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53" name="표 2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853347"/>
              </p:ext>
            </p:extLst>
          </p:nvPr>
        </p:nvGraphicFramePr>
        <p:xfrm>
          <a:off x="4649221" y="5085184"/>
          <a:ext cx="2138274" cy="106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메뉴 슬라이드</a:t>
                      </a: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터치 슬라이딩으로 화면을 나타내고 사라지게 할 수 있음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ㄷ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상단 바의 좌측 메뉴 아이콘을 터치하면 슬라이드 메뉴 화면 나타남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4" name="직사각형 253"/>
          <p:cNvSpPr/>
          <p:nvPr/>
        </p:nvSpPr>
        <p:spPr>
          <a:xfrm>
            <a:off x="4649221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649221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/>
          <p:cNvSpPr/>
          <p:nvPr/>
        </p:nvSpPr>
        <p:spPr bwMode="auto">
          <a:xfrm>
            <a:off x="4649221" y="4673272"/>
            <a:ext cx="2138274" cy="3499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호출하기</a:t>
            </a:r>
          </a:p>
        </p:txBody>
      </p:sp>
      <p:sp>
        <p:nvSpPr>
          <p:cNvPr id="295" name="직사각형 294"/>
          <p:cNvSpPr/>
          <p:nvPr/>
        </p:nvSpPr>
        <p:spPr>
          <a:xfrm>
            <a:off x="4649221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1" name="그룹 130"/>
          <p:cNvGrpSpPr/>
          <p:nvPr/>
        </p:nvGrpSpPr>
        <p:grpSpPr>
          <a:xfrm>
            <a:off x="2378362" y="1232630"/>
            <a:ext cx="2138275" cy="3790576"/>
            <a:chOff x="107504" y="1232630"/>
            <a:chExt cx="2138275" cy="3790576"/>
          </a:xfrm>
        </p:grpSpPr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1892337"/>
              <a:ext cx="2138275" cy="1152128"/>
            </a:xfrm>
            <a:prstGeom prst="rect">
              <a:avLst/>
            </a:prstGeom>
            <a:ln>
              <a:noFill/>
            </a:ln>
          </p:spPr>
        </p:pic>
        <p:sp>
          <p:nvSpPr>
            <p:cNvPr id="133" name="직사각형 132"/>
            <p:cNvSpPr/>
            <p:nvPr/>
          </p:nvSpPr>
          <p:spPr bwMode="auto">
            <a:xfrm>
              <a:off x="107504" y="1232630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611560" y="1305889"/>
              <a:ext cx="478991" cy="188849"/>
              <a:chOff x="611560" y="1300286"/>
              <a:chExt cx="478991" cy="188849"/>
            </a:xfrm>
          </p:grpSpPr>
          <p:pic>
            <p:nvPicPr>
              <p:cNvPr id="211" name="그림 1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560" y="1300286"/>
                <a:ext cx="478991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2" name="TextBox 211"/>
              <p:cNvSpPr txBox="1"/>
              <p:nvPr/>
            </p:nvSpPr>
            <p:spPr bwMode="auto">
              <a:xfrm>
                <a:off x="682483" y="1337560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즉</a:t>
                </a:r>
                <a:r>
                  <a:rPr lang="ko-KR" altLang="en-US" sz="7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</a:t>
                </a: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179512" y="1319919"/>
              <a:ext cx="252000" cy="169216"/>
              <a:chOff x="394451" y="1844824"/>
              <a:chExt cx="252000" cy="169216"/>
            </a:xfrm>
          </p:grpSpPr>
          <p:sp>
            <p:nvSpPr>
              <p:cNvPr id="208" name="직사각형 207"/>
              <p:cNvSpPr/>
              <p:nvPr/>
            </p:nvSpPr>
            <p:spPr>
              <a:xfrm>
                <a:off x="394451" y="1844824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394451" y="1916832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394451" y="1988840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37" name="그림 1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951" y="1305889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" name="TextBox 137"/>
            <p:cNvSpPr txBox="1"/>
            <p:nvPr/>
          </p:nvSpPr>
          <p:spPr bwMode="auto">
            <a:xfrm>
              <a:off x="1313874" y="1343163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</a:t>
              </a:r>
              <a:endPara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831534" y="1300286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107504" y="1556792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107504" y="3044465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141510" y="1618845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141510" y="3106518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34945" y="1618845"/>
              <a:ext cx="6655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출발지 검색</a:t>
              </a:r>
              <a:endPara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34945" y="3106518"/>
              <a:ext cx="6655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</a:t>
              </a:r>
              <a:r>
                <a:rPr kumimoji="1"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</a:t>
              </a: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 검색</a:t>
              </a:r>
              <a:endPara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직사각형 176"/>
            <p:cNvSpPr/>
            <p:nvPr/>
          </p:nvSpPr>
          <p:spPr bwMode="auto">
            <a:xfrm>
              <a:off x="107504" y="4673272"/>
              <a:ext cx="2138274" cy="3499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접수하기</a:t>
              </a:r>
            </a:p>
          </p:txBody>
        </p:sp>
        <p:sp>
          <p:nvSpPr>
            <p:cNvPr id="178" name="이등변 삼각형 177"/>
            <p:cNvSpPr/>
            <p:nvPr/>
          </p:nvSpPr>
          <p:spPr>
            <a:xfrm>
              <a:off x="1907704" y="1646873"/>
              <a:ext cx="144000" cy="144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이등변 삼각형 178"/>
            <p:cNvSpPr/>
            <p:nvPr/>
          </p:nvSpPr>
          <p:spPr>
            <a:xfrm flipV="1">
              <a:off x="1907704" y="3134546"/>
              <a:ext cx="144000" cy="144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307014" y="2220550"/>
              <a:ext cx="389850" cy="21544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출</a:t>
              </a:r>
              <a:r>
                <a:rPr lang="ko-KR" altLang="en-US" sz="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발</a:t>
              </a:r>
            </a:p>
          </p:txBody>
        </p:sp>
        <p:cxnSp>
          <p:nvCxnSpPr>
            <p:cNvPr id="181" name="직선 연결선 180"/>
            <p:cNvCxnSpPr/>
            <p:nvPr/>
          </p:nvCxnSpPr>
          <p:spPr>
            <a:xfrm>
              <a:off x="1501939" y="2401311"/>
              <a:ext cx="0" cy="14606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82" name="그룹 181"/>
            <p:cNvGrpSpPr/>
            <p:nvPr/>
          </p:nvGrpSpPr>
          <p:grpSpPr>
            <a:xfrm>
              <a:off x="107504" y="3585713"/>
              <a:ext cx="2138274" cy="972486"/>
              <a:chOff x="2395007" y="3608642"/>
              <a:chExt cx="2138274" cy="972486"/>
            </a:xfrm>
          </p:grpSpPr>
          <p:sp>
            <p:nvSpPr>
              <p:cNvPr id="195" name="직사각형 194"/>
              <p:cNvSpPr/>
              <p:nvPr/>
            </p:nvSpPr>
            <p:spPr bwMode="auto">
              <a:xfrm>
                <a:off x="2395007" y="3608642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>
                <a:off x="2429013" y="3670696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동승인원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7" name="직사각형 196"/>
              <p:cNvSpPr/>
              <p:nvPr/>
            </p:nvSpPr>
            <p:spPr bwMode="auto">
              <a:xfrm>
                <a:off x="2395007" y="3932804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8" name="직사각형 197"/>
              <p:cNvSpPr/>
              <p:nvPr/>
            </p:nvSpPr>
            <p:spPr>
              <a:xfrm>
                <a:off x="2429013" y="3994858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이용목적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9" name="직사각형 198"/>
              <p:cNvSpPr/>
              <p:nvPr/>
            </p:nvSpPr>
            <p:spPr bwMode="auto">
              <a:xfrm>
                <a:off x="2395007" y="4256966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>
                <a:off x="2429013" y="4319020"/>
                <a:ext cx="63350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휠체어사용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1" name="모서리가 둥근 직사각형 200"/>
              <p:cNvSpPr/>
              <p:nvPr/>
            </p:nvSpPr>
            <p:spPr bwMode="auto">
              <a:xfrm>
                <a:off x="3115087" y="365991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동승인원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2" name="Arrow Down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01138" y="3702938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03" name="그룹 202"/>
              <p:cNvGrpSpPr/>
              <p:nvPr/>
            </p:nvGrpSpPr>
            <p:grpSpPr>
              <a:xfrm>
                <a:off x="3115086" y="3982322"/>
                <a:ext cx="1348711" cy="225127"/>
                <a:chOff x="827583" y="3754842"/>
                <a:chExt cx="1348711" cy="225127"/>
              </a:xfrm>
            </p:grpSpPr>
            <p:sp>
              <p:nvSpPr>
                <p:cNvPr id="206" name="모서리가 둥근 직사각형 205"/>
                <p:cNvSpPr/>
                <p:nvPr/>
              </p:nvSpPr>
              <p:spPr bwMode="auto">
                <a:xfrm>
                  <a:off x="827583" y="3754842"/>
                  <a:ext cx="1348711" cy="22512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이용목적</a:t>
                  </a:r>
                  <a:endParaRPr lang="ko-KR" altLang="en-US" sz="700" dirty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7" name="Arrow Down"/>
                <p:cNvSpPr>
                  <a:spLocks noChangeAspect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 flipH="1">
                  <a:off x="2013634" y="3797868"/>
                  <a:ext cx="110093" cy="11009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solidFill>
                  <a:srgbClr val="FFFFFF"/>
                </a:solidFill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04" name="직사각형 203"/>
              <p:cNvSpPr/>
              <p:nvPr/>
            </p:nvSpPr>
            <p:spPr>
              <a:xfrm>
                <a:off x="3062520" y="4317395"/>
                <a:ext cx="192711" cy="20268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anchor="ctr" anchorCtr="0"/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endParaRPr lang="ko-KR" altLang="en-US" sz="700" b="0" i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5" name="L 도형 204"/>
              <p:cNvSpPr/>
              <p:nvPr/>
            </p:nvSpPr>
            <p:spPr>
              <a:xfrm rot="18678969">
                <a:off x="3089266" y="4393666"/>
                <a:ext cx="139218" cy="50147"/>
              </a:xfrm>
              <a:prstGeom prst="corner">
                <a:avLst>
                  <a:gd name="adj1" fmla="val 14306"/>
                  <a:gd name="adj2" fmla="val 16330"/>
                </a:avLst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anchor="ctr" anchorCtr="0"/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endParaRPr lang="ko-KR" altLang="en-US" sz="700" b="0" i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0" y="2889895"/>
              <a:ext cx="121920" cy="118491"/>
            </a:xfrm>
            <a:prstGeom prst="rect">
              <a:avLst/>
            </a:prstGeom>
          </p:spPr>
        </p:pic>
        <p:grpSp>
          <p:nvGrpSpPr>
            <p:cNvPr id="184" name="그룹 183"/>
            <p:cNvGrpSpPr/>
            <p:nvPr/>
          </p:nvGrpSpPr>
          <p:grpSpPr>
            <a:xfrm>
              <a:off x="107504" y="3369417"/>
              <a:ext cx="2138274" cy="216296"/>
              <a:chOff x="4649221" y="2348608"/>
              <a:chExt cx="2138274" cy="216296"/>
            </a:xfrm>
          </p:grpSpPr>
          <p:sp>
            <p:nvSpPr>
              <p:cNvPr id="192" name="직사각형 191"/>
              <p:cNvSpPr/>
              <p:nvPr/>
            </p:nvSpPr>
            <p:spPr bwMode="auto">
              <a:xfrm>
                <a:off x="4649221" y="2348608"/>
                <a:ext cx="2138274" cy="2162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5179589" y="2356729"/>
                <a:ext cx="107753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출발 </a:t>
                </a:r>
                <a:r>
                  <a:rPr kumimoji="1" lang="en-US" altLang="ko-KR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– </a:t>
                </a: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도착  지도보기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85" name="직사각형 184"/>
            <p:cNvSpPr/>
            <p:nvPr/>
          </p:nvSpPr>
          <p:spPr>
            <a:xfrm>
              <a:off x="107504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6" name="그룹 185"/>
            <p:cNvGrpSpPr/>
            <p:nvPr/>
          </p:nvGrpSpPr>
          <p:grpSpPr>
            <a:xfrm>
              <a:off x="1619672" y="1673873"/>
              <a:ext cx="66795" cy="90000"/>
              <a:chOff x="3906046" y="1655792"/>
              <a:chExt cx="66795" cy="90000"/>
            </a:xfrm>
          </p:grpSpPr>
          <p:cxnSp>
            <p:nvCxnSpPr>
              <p:cNvPr id="190" name="직선 화살표 연결선 189"/>
              <p:cNvCxnSpPr/>
              <p:nvPr/>
            </p:nvCxnSpPr>
            <p:spPr>
              <a:xfrm>
                <a:off x="3972841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화살표 연결선 190"/>
              <p:cNvCxnSpPr/>
              <p:nvPr/>
            </p:nvCxnSpPr>
            <p:spPr>
              <a:xfrm flipV="1">
                <a:off x="3906046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그룹 186"/>
            <p:cNvGrpSpPr/>
            <p:nvPr/>
          </p:nvGrpSpPr>
          <p:grpSpPr>
            <a:xfrm>
              <a:off x="1619672" y="3161546"/>
              <a:ext cx="66795" cy="90000"/>
              <a:chOff x="3906046" y="1655792"/>
              <a:chExt cx="66795" cy="90000"/>
            </a:xfrm>
          </p:grpSpPr>
          <p:cxnSp>
            <p:nvCxnSpPr>
              <p:cNvPr id="188" name="직선 화살표 연결선 187"/>
              <p:cNvCxnSpPr/>
              <p:nvPr/>
            </p:nvCxnSpPr>
            <p:spPr>
              <a:xfrm>
                <a:off x="3972841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화살표 연결선 188"/>
              <p:cNvCxnSpPr/>
              <p:nvPr/>
            </p:nvCxnSpPr>
            <p:spPr>
              <a:xfrm flipV="1">
                <a:off x="3906046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그룹 3"/>
          <p:cNvGrpSpPr/>
          <p:nvPr/>
        </p:nvGrpSpPr>
        <p:grpSpPr>
          <a:xfrm>
            <a:off x="2339752" y="1232514"/>
            <a:ext cx="2232248" cy="3826453"/>
            <a:chOff x="4932040" y="2322758"/>
            <a:chExt cx="2232248" cy="3826453"/>
          </a:xfrm>
        </p:grpSpPr>
        <p:sp>
          <p:nvSpPr>
            <p:cNvPr id="249" name="직사각형 248"/>
            <p:cNvSpPr/>
            <p:nvPr/>
          </p:nvSpPr>
          <p:spPr>
            <a:xfrm>
              <a:off x="4932040" y="2322758"/>
              <a:ext cx="2232248" cy="3600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4932040" y="2689638"/>
              <a:ext cx="2232248" cy="30995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4932040" y="5799277"/>
              <a:ext cx="2232248" cy="34993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6" name="그룹 295"/>
          <p:cNvGrpSpPr/>
          <p:nvPr/>
        </p:nvGrpSpPr>
        <p:grpSpPr>
          <a:xfrm>
            <a:off x="4649221" y="1232630"/>
            <a:ext cx="1544495" cy="3783946"/>
            <a:chOff x="107504" y="1239260"/>
            <a:chExt cx="1544495" cy="3783946"/>
          </a:xfrm>
        </p:grpSpPr>
        <p:sp>
          <p:nvSpPr>
            <p:cNvPr id="297" name="직사각형 296"/>
            <p:cNvSpPr/>
            <p:nvPr/>
          </p:nvSpPr>
          <p:spPr>
            <a:xfrm>
              <a:off x="107504" y="2201369"/>
              <a:ext cx="1543515" cy="282183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직사각형 297"/>
            <p:cNvSpPr/>
            <p:nvPr/>
          </p:nvSpPr>
          <p:spPr bwMode="auto">
            <a:xfrm>
              <a:off x="108484" y="2201369"/>
              <a:ext cx="1542535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나의 이용 내역</a:t>
              </a:r>
            </a:p>
          </p:txBody>
        </p:sp>
        <p:sp>
          <p:nvSpPr>
            <p:cNvPr id="299" name="직사각형 298"/>
            <p:cNvSpPr/>
            <p:nvPr/>
          </p:nvSpPr>
          <p:spPr bwMode="auto">
            <a:xfrm>
              <a:off x="108484" y="2525531"/>
              <a:ext cx="1542535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</a:t>
              </a:r>
            </a:p>
          </p:txBody>
        </p:sp>
        <p:sp>
          <p:nvSpPr>
            <p:cNvPr id="300" name="직사각형 299"/>
            <p:cNvSpPr/>
            <p:nvPr/>
          </p:nvSpPr>
          <p:spPr bwMode="auto">
            <a:xfrm>
              <a:off x="108484" y="2849693"/>
              <a:ext cx="1542535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</a:p>
          </p:txBody>
        </p:sp>
        <p:sp>
          <p:nvSpPr>
            <p:cNvPr id="301" name="Arrow Down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1437571" y="2636914"/>
              <a:ext cx="110093" cy="11009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2" name="Arrow Down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1437571" y="2958869"/>
              <a:ext cx="110093" cy="11009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108484" y="1239260"/>
              <a:ext cx="1543515" cy="96560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n-ea"/>
                </a:rPr>
                <a:t>화성나래</a:t>
              </a:r>
              <a:endPara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b="1" dirty="0" smtClean="0">
                  <a:latin typeface="+mn-ea"/>
                </a:rPr>
                <a:t>홍길동</a:t>
              </a:r>
              <a:endParaRPr lang="en-US" altLang="ko-KR" sz="8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b="1" dirty="0" smtClean="0">
                  <a:latin typeface="+mn-ea"/>
                </a:rPr>
                <a:t>010-1111-1111</a:t>
              </a:r>
              <a:endParaRPr lang="ko-KR" altLang="en-US" sz="800" b="1" dirty="0">
                <a:latin typeface="+mn-ea"/>
              </a:endParaRPr>
            </a:p>
          </p:txBody>
        </p:sp>
        <p:pic>
          <p:nvPicPr>
            <p:cNvPr id="304" name="그림 30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704" y="1892339"/>
              <a:ext cx="186779" cy="186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33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948264" y="476672"/>
            <a:ext cx="214198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앱 실행 후 초기에 구동되는 화면에 대한 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로그인 화면에 화성나래 고객앱임을 알 수 있도록 해당 이미지 및 텍스트를 명시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로그인을 하기 위한 아이디와 비밀번호를 입력하는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input box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아이디와 비밀번호를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input box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입력한 후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로그인 버튼을 터치하면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메인 화면으로 이동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및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비밀번호 찾기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터치하면 각각의 해당 화면으로 이동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회원가입을 위한 약관동의 화면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내용보기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버튼을 터치하면 각각의 상세 내용 화면으로 이동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약관 동의 체크가 안 된 경우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모든 약관에 동의해 주세요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라는 메시지 알림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메시지 알림 창은 화면 가운데에 보여줌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약관 상세 내용 화면에서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확인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터치하면 약관동의 메인 화면으로 이동하며 해당 란에 자동 체크 표시됨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약관 내용은 서버에서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WebView(html)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제공함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 화면에서 </a:t>
            </a:r>
            <a:r>
              <a:rPr lang="en-US" altLang="ko-KR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아이디찾기</a:t>
            </a:r>
            <a:r>
              <a:rPr lang="en-US" altLang="ko-KR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기능 추가함</a:t>
            </a:r>
            <a:r>
              <a:rPr lang="en-US" altLang="ko-KR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.(20170208)</a:t>
            </a:r>
          </a:p>
          <a:p>
            <a:pPr marL="228600" indent="-228600" algn="just">
              <a:lnSpc>
                <a:spcPct val="150000"/>
              </a:lnSpc>
              <a:buFontTx/>
              <a:buAutoNum type="arabicPeriod"/>
            </a:pPr>
            <a:r>
              <a:rPr lang="ko-KR" altLang="en-US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</a:t>
            </a:r>
            <a:r>
              <a:rPr lang="ko-KR" altLang="en-US" sz="800" b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갱신이 </a:t>
            </a:r>
            <a:r>
              <a:rPr lang="en-US" altLang="ko-KR" sz="800" b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ko-KR" altLang="en-US" sz="800" b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개월 경과한 </a:t>
            </a:r>
            <a:r>
              <a:rPr lang="ko-KR" altLang="en-US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경우</a:t>
            </a:r>
            <a:r>
              <a:rPr lang="en-US" altLang="ko-KR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b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 시 알림 창으로 알려줌</a:t>
            </a:r>
            <a:r>
              <a:rPr lang="en-US" altLang="ko-KR" sz="800" b="1" u="sng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'</a:t>
            </a:r>
            <a:r>
              <a:rPr lang="ko-KR" altLang="en-US" sz="800" b="1" u="sng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비밀번호를 변경하신 지 </a:t>
            </a:r>
            <a:r>
              <a:rPr lang="en-US" altLang="ko-KR" sz="800" b="1" u="sng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ko-KR" altLang="en-US" sz="800" b="1" u="sng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개월이 경과하였습니다</a:t>
            </a:r>
            <a:r>
              <a:rPr lang="en-US" altLang="ko-KR" sz="800" b="1" u="sng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800" b="1" u="sng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홈페이지를 통해서 비밀번호를 변경해주세요</a:t>
            </a:r>
            <a:r>
              <a:rPr lang="en-US" altLang="ko-KR" sz="800" b="1" u="sng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.'</a:t>
            </a:r>
            <a:r>
              <a:rPr lang="ko-KR" altLang="en-US" sz="800" b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라고 알림 창 띄어줌</a:t>
            </a:r>
            <a:r>
              <a:rPr lang="en-US" altLang="ko-KR" sz="800" b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800" b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변경 시까지 계속 </a:t>
            </a:r>
            <a:r>
              <a:rPr lang="ko-KR" altLang="en-US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띄어줌</a:t>
            </a:r>
            <a:r>
              <a:rPr lang="en-US" altLang="ko-KR" sz="800" b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(20170208)</a:t>
            </a:r>
            <a:r>
              <a:rPr lang="ko-KR" altLang="en-US" sz="800" b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800" dirty="0" smtClean="0">
              <a:solidFill>
                <a:srgbClr val="0070C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860215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6" name="직선 연결선 155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418589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관련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72028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220936"/>
              </p:ext>
            </p:extLst>
          </p:nvPr>
        </p:nvGraphicFramePr>
        <p:xfrm>
          <a:off x="107504" y="5085184"/>
          <a:ext cx="2138274" cy="1287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앱 실행 후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로그인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화성교통약자 고객 앱 로고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ㄷ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비밀번호 입력 후 로그인 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ㄹ</a:t>
                      </a:r>
                      <a:endParaRPr lang="ko-KR" altLang="en-US" sz="7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회원가입 및 비밀번호 찾기 </a:t>
                      </a: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아이디찾기 추가</a:t>
                      </a: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9" name="표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706722"/>
              </p:ext>
            </p:extLst>
          </p:nvPr>
        </p:nvGraphicFramePr>
        <p:xfrm>
          <a:off x="2378362" y="5085184"/>
          <a:ext cx="2138274" cy="1026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약관동의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개별 약관 동의 및 약관 모두 동의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ㄷ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약관 동의에 체크하지 않은 경우 알림 메시지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9" name="표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38106"/>
              </p:ext>
            </p:extLst>
          </p:nvPr>
        </p:nvGraphicFramePr>
        <p:xfrm>
          <a:off x="4649221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서비스 이용약관 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7" name="직사각형 176"/>
          <p:cNvSpPr/>
          <p:nvPr/>
        </p:nvSpPr>
        <p:spPr>
          <a:xfrm>
            <a:off x="2378362" y="1232514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직사각형 220"/>
          <p:cNvSpPr/>
          <p:nvPr/>
        </p:nvSpPr>
        <p:spPr bwMode="auto">
          <a:xfrm>
            <a:off x="2378362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HSNR_SignUp_TOS_01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22" name="직사각형 221"/>
          <p:cNvSpPr/>
          <p:nvPr/>
        </p:nvSpPr>
        <p:spPr bwMode="auto">
          <a:xfrm>
            <a:off x="2378362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 smtClean="0">
                <a:latin typeface="+mn-ea"/>
              </a:rPr>
              <a:t>회원가입</a:t>
            </a:r>
            <a:r>
              <a:rPr kumimoji="1" lang="en-US" altLang="ko-KR" sz="800" b="1" dirty="0" smtClean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약관동의</a:t>
            </a:r>
            <a:r>
              <a:rPr kumimoji="1" lang="en-US" altLang="ko-KR" sz="800" b="1" dirty="0" smtClean="0">
                <a:latin typeface="+mn-ea"/>
              </a:rPr>
              <a:t>_01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2824147" y="4144016"/>
            <a:ext cx="1325562" cy="4765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+mn-ea"/>
            </a:endParaRPr>
          </a:p>
        </p:txBody>
      </p:sp>
      <p:sp>
        <p:nvSpPr>
          <p:cNvPr id="195" name="직사각형 146"/>
          <p:cNvSpPr>
            <a:spLocks noChangeArrowheads="1"/>
          </p:cNvSpPr>
          <p:nvPr/>
        </p:nvSpPr>
        <p:spPr bwMode="auto">
          <a:xfrm>
            <a:off x="2881761" y="4166670"/>
            <a:ext cx="1210335" cy="215444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700" dirty="0" smtClean="0">
                <a:latin typeface="+mn-ea"/>
                <a:ea typeface="+mn-ea"/>
              </a:rPr>
              <a:t>모든 약관에 동의해 주세요</a:t>
            </a:r>
            <a:r>
              <a:rPr lang="en-US" altLang="ko-KR" sz="700" dirty="0" smtClean="0">
                <a:latin typeface="+mn-ea"/>
                <a:ea typeface="+mn-ea"/>
              </a:rPr>
              <a:t>.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2824147" y="3958122"/>
            <a:ext cx="1325562" cy="18798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  <a:latin typeface="+mn-ea"/>
              </a:rPr>
              <a:t>알림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7" name="모서리가 둥근 직사각형 196"/>
          <p:cNvSpPr/>
          <p:nvPr/>
        </p:nvSpPr>
        <p:spPr bwMode="auto">
          <a:xfrm>
            <a:off x="3143150" y="4365104"/>
            <a:ext cx="687556" cy="177551"/>
          </a:xfrm>
          <a:prstGeom prst="roundRect">
            <a:avLst>
              <a:gd name="adj" fmla="val 873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확인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378362" y="1232514"/>
            <a:ext cx="2138274" cy="2340019"/>
            <a:chOff x="2395007" y="1232514"/>
            <a:chExt cx="2138274" cy="2340019"/>
          </a:xfrm>
        </p:grpSpPr>
        <p:sp>
          <p:nvSpPr>
            <p:cNvPr id="176" name="직사각형 175"/>
            <p:cNvSpPr/>
            <p:nvPr/>
          </p:nvSpPr>
          <p:spPr bwMode="auto">
            <a:xfrm>
              <a:off x="2395007" y="1232514"/>
              <a:ext cx="2138274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약관동의</a:t>
              </a: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2576815" y="2927696"/>
              <a:ext cx="127079" cy="2026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2583127" y="3245371"/>
              <a:ext cx="1705045" cy="327162"/>
            </a:xfrm>
            <a:prstGeom prst="roundRect">
              <a:avLst>
                <a:gd name="adj" fmla="val 468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</a:t>
              </a:r>
              <a:r>
                <a:rPr lang="ko-KR" altLang="en-US" sz="7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</a:t>
              </a: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2706677" y="2924944"/>
              <a:ext cx="548408" cy="1934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080135">
                <a:spcBef>
                  <a:spcPct val="20000"/>
                </a:spcBef>
              </a:pPr>
              <a:r>
                <a:rPr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약관 모두 동의</a:t>
              </a:r>
              <a:endPara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532485" y="1593559"/>
              <a:ext cx="1805558" cy="2585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vl="0" algn="ctr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  <a:defRPr/>
              </a:pPr>
              <a:r>
                <a:rPr lang="ko-KR" altLang="en-US" sz="7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화성나래 앱 이용을 위하여 </a:t>
              </a:r>
              <a:endParaRPr lang="en-US" altLang="ko-KR" sz="7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 algn="ctr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  <a:defRPr/>
              </a:pPr>
              <a:r>
                <a:rPr lang="ko-KR" altLang="en-US" sz="7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약관에 동의해 주시기 바랍니다</a:t>
              </a:r>
              <a:r>
                <a:rPr lang="en-US" altLang="ko-KR" sz="7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2398399" y="1974424"/>
              <a:ext cx="2134882" cy="3019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vert="horz" wrap="none" lIns="324000" tIns="45720" rIns="91440" bIns="45720" anchor="ctr" anchorCtr="0"/>
            <a:lstStyle/>
            <a:p>
              <a:pPr marL="0" indent="0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r>
                <a:rPr lang="ko-KR" altLang="en-US" sz="600" i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서비스 이용약관에 동의 </a:t>
              </a: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398399" y="2290811"/>
              <a:ext cx="2134882" cy="292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vert="horz" wrap="none" lIns="324000" tIns="45720" rIns="91440" bIns="45720" anchor="ctr" anchorCtr="0"/>
            <a:lstStyle/>
            <a:p>
              <a:pPr marL="0" indent="0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r>
                <a:rPr lang="ko-KR" altLang="en-US" sz="600" i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취급 방침에 동의</a:t>
              </a:r>
              <a:endParaRPr lang="ko-KR" altLang="en-US" sz="60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443412" y="2345477"/>
              <a:ext cx="127079" cy="2026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AutoShape 38"/>
            <p:cNvSpPr>
              <a:spLocks noChangeArrowheads="1"/>
            </p:cNvSpPr>
            <p:nvPr/>
          </p:nvSpPr>
          <p:spPr>
            <a:xfrm>
              <a:off x="4003461" y="2021552"/>
              <a:ext cx="325955" cy="201823"/>
            </a:xfrm>
            <a:prstGeom prst="roundRect">
              <a:avLst>
                <a:gd name="adj" fmla="val 16991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ko-KR" altLang="en-US" sz="600" b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내용보기</a:t>
              </a: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2443412" y="2035350"/>
              <a:ext cx="127079" cy="2026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7" name="L 도형 186"/>
            <p:cNvSpPr/>
            <p:nvPr/>
          </p:nvSpPr>
          <p:spPr>
            <a:xfrm rot="18678969">
              <a:off x="2441780" y="2098831"/>
              <a:ext cx="139218" cy="50147"/>
            </a:xfrm>
            <a:prstGeom prst="corner">
              <a:avLst>
                <a:gd name="adj1" fmla="val 14306"/>
                <a:gd name="adj2" fmla="val 16330"/>
              </a:avLst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395007" y="2590704"/>
              <a:ext cx="2134882" cy="2928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p:spPr>
          <p:txBody>
            <a:bodyPr vert="horz" wrap="none" lIns="324000" tIns="45720" rIns="91440" bIns="45720" anchor="ctr" anchorCtr="0"/>
            <a:lstStyle/>
            <a:p>
              <a:pPr marL="0" indent="0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r>
                <a:rPr lang="ko-KR" altLang="en-US" sz="600" i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위치기반서비스 이용약관에  </a:t>
              </a:r>
              <a:r>
                <a:rPr lang="ko-KR" altLang="en-US" sz="600" i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동의</a:t>
              </a: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2445159" y="2649597"/>
              <a:ext cx="127079" cy="2026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AutoShape 38"/>
            <p:cNvSpPr>
              <a:spLocks noChangeArrowheads="1"/>
            </p:cNvSpPr>
            <p:nvPr/>
          </p:nvSpPr>
          <p:spPr>
            <a:xfrm>
              <a:off x="4003377" y="2349036"/>
              <a:ext cx="325955" cy="201823"/>
            </a:xfrm>
            <a:prstGeom prst="roundRect">
              <a:avLst>
                <a:gd name="adj" fmla="val 16991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ko-KR" altLang="en-US" sz="600" b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내용보기</a:t>
              </a:r>
            </a:p>
          </p:txBody>
        </p:sp>
        <p:sp>
          <p:nvSpPr>
            <p:cNvPr id="191" name="AutoShape 38"/>
            <p:cNvSpPr>
              <a:spLocks noChangeArrowheads="1"/>
            </p:cNvSpPr>
            <p:nvPr/>
          </p:nvSpPr>
          <p:spPr>
            <a:xfrm>
              <a:off x="4003377" y="2655128"/>
              <a:ext cx="325955" cy="201823"/>
            </a:xfrm>
            <a:prstGeom prst="roundRect">
              <a:avLst>
                <a:gd name="adj" fmla="val 16991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31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  <a:effectLst/>
          </p:spPr>
          <p:txBody>
            <a:bodyPr wrap="none" lIns="91407" tIns="45705" rIns="91407" bIns="45705" anchor="ctr"/>
            <a:lstStyle/>
            <a:p>
              <a:pPr algn="ctr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r>
                <a:rPr lang="ko-KR" altLang="en-US" sz="600" b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내용보기</a:t>
              </a:r>
            </a:p>
          </p:txBody>
        </p:sp>
        <p:sp>
          <p:nvSpPr>
            <p:cNvPr id="192" name="직사각형 191"/>
            <p:cNvSpPr/>
            <p:nvPr/>
          </p:nvSpPr>
          <p:spPr bwMode="auto">
            <a:xfrm>
              <a:off x="3942693" y="1944595"/>
              <a:ext cx="468538" cy="980326"/>
            </a:xfrm>
            <a:prstGeom prst="rect">
              <a:avLst/>
            </a:prstGeom>
            <a:noFill/>
            <a:ln w="6350" algn="ctr">
              <a:solidFill>
                <a:srgbClr val="0070C0"/>
              </a:solidFill>
              <a:prstDash val="dash"/>
              <a:round/>
              <a:headEnd/>
              <a:tailEnd/>
            </a:ln>
          </p:spPr>
          <p:txBody>
            <a:bodyPr lIns="72000" tIns="36000" rIns="36000" bIns="36000" rtlCol="0" anchor="ctr"/>
            <a:lstStyle/>
            <a:p>
              <a:pPr algn="ctr" eaLnBrk="1" fontAlgn="auto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</a:pPr>
              <a:endParaRPr lang="ko-KR" altLang="en-US" sz="600" dirty="0" smtClean="0">
                <a:solidFill>
                  <a:srgbClr val="6E6E6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624" y="1271934"/>
              <a:ext cx="137160" cy="137160"/>
            </a:xfrm>
            <a:prstGeom prst="rect">
              <a:avLst/>
            </a:prstGeom>
          </p:spPr>
        </p:pic>
      </p:grpSp>
      <p:grpSp>
        <p:nvGrpSpPr>
          <p:cNvPr id="223" name="그룹 222"/>
          <p:cNvGrpSpPr/>
          <p:nvPr/>
        </p:nvGrpSpPr>
        <p:grpSpPr>
          <a:xfrm>
            <a:off x="4649221" y="620720"/>
            <a:ext cx="2138274" cy="576032"/>
            <a:chOff x="2398178" y="557080"/>
            <a:chExt cx="2138274" cy="576032"/>
          </a:xfrm>
        </p:grpSpPr>
        <p:sp>
          <p:nvSpPr>
            <p:cNvPr id="224" name="직사각형 223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HSNR_SignUp_TOS_02</a:t>
              </a:r>
              <a:endPara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225" name="직사각형 224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kumimoji="1" lang="ko-KR" altLang="en-US" sz="800" b="1" dirty="0" smtClean="0">
                  <a:latin typeface="+mn-ea"/>
                </a:rPr>
                <a:t>회원가입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>
                  <a:latin typeface="+mn-ea"/>
                </a:rPr>
                <a:t>약관동의</a:t>
              </a:r>
              <a:r>
                <a:rPr kumimoji="1" lang="en-US" altLang="ko-KR" sz="800" b="1" dirty="0">
                  <a:latin typeface="+mn-ea"/>
                </a:rPr>
                <a:t>_</a:t>
              </a:r>
              <a:r>
                <a:rPr kumimoji="1" lang="en-US" altLang="ko-KR" sz="800" b="1" dirty="0" smtClean="0">
                  <a:latin typeface="+mn-ea"/>
                </a:rPr>
                <a:t>02</a:t>
              </a:r>
              <a:endPara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4711954" y="1806162"/>
            <a:ext cx="1970412" cy="22755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제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1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장 총칙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제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1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조 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(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목적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)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본 약관은 ㈜화성교통약자이동지원센터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(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이하 “회사”라 합니다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)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가 제공하는  화성나래 서비스 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(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이하 ‘서비스’라 합니다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)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를 이용하기 위하여 ‘회사’와 이용계약을 체결한 이용자가  화성나래 모바일 어플리케이션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(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이하 ‘앱’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)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을 이용함에 있어 필요한 ‘회사’와 이용자의 권리와 의무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기타 제반 사항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‘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회사’와 이용자간 전자금융거래의 법률관계를 정함에 그 목적이 있습니다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제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2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조 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(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약관의 적용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)</a:t>
            </a:r>
          </a:p>
          <a:p>
            <a:pPr lvl="0" algn="just" latinLnBrk="0"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‘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사용자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’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에게는 본 약관과 화성교통약자이동지원센터 홈페이지</a:t>
            </a:r>
            <a:r>
              <a:rPr lang="en-US" altLang="ko-KR" sz="700" kern="0" dirty="0">
                <a:solidFill>
                  <a:prstClr val="black"/>
                </a:solidFill>
              </a:rPr>
              <a:t>(https://www.hsnarae.or.kr) </a:t>
            </a:r>
            <a:r>
              <a:rPr lang="ko-KR" altLang="en-US" sz="7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및  </a:t>
            </a:r>
            <a:r>
              <a:rPr lang="en-US" altLang="ko-KR" sz="7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‘</a:t>
            </a:r>
            <a:r>
              <a:rPr lang="ko-KR" altLang="en-US" sz="7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솔루션</a:t>
            </a:r>
            <a:r>
              <a:rPr lang="en-US" altLang="ko-KR" sz="7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’ </a:t>
            </a:r>
            <a:r>
              <a:rPr lang="ko-KR" altLang="en-US" sz="7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공지사항 등에 게재되어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있는 ‘서비스’ 이용방침이 적용됩니다</a:t>
            </a: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……</a:t>
            </a:r>
          </a:p>
        </p:txBody>
      </p:sp>
      <p:sp>
        <p:nvSpPr>
          <p:cNvPr id="167" name="직사각형 166"/>
          <p:cNvSpPr/>
          <p:nvPr/>
        </p:nvSpPr>
        <p:spPr>
          <a:xfrm>
            <a:off x="4683102" y="1492649"/>
            <a:ext cx="1970412" cy="25197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</a:t>
            </a: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[</a:t>
            </a:r>
            <a:r>
              <a: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화성나래 서비스 이용약관</a:t>
            </a: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]</a:t>
            </a:r>
            <a:endParaRPr kumimoji="0" lang="ko-KR" altLang="en-US" sz="7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649221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직사각형 163"/>
          <p:cNvSpPr/>
          <p:nvPr/>
        </p:nvSpPr>
        <p:spPr bwMode="auto">
          <a:xfrm>
            <a:off x="4649221" y="1232630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이용약관</a:t>
            </a:r>
            <a:endParaRPr kumimoji="1"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4732211" y="4461736"/>
            <a:ext cx="1972295" cy="301903"/>
          </a:xfrm>
          <a:prstGeom prst="roundRect">
            <a:avLst>
              <a:gd name="adj" fmla="val 468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</a:p>
        </p:txBody>
      </p:sp>
      <p:sp>
        <p:nvSpPr>
          <p:cNvPr id="169" name="직사각형 168"/>
          <p:cNvSpPr/>
          <p:nvPr/>
        </p:nvSpPr>
        <p:spPr bwMode="auto">
          <a:xfrm>
            <a:off x="4732211" y="1492649"/>
            <a:ext cx="1972295" cy="2897565"/>
          </a:xfrm>
          <a:prstGeom prst="rect">
            <a:avLst/>
          </a:prstGeom>
          <a:noFill/>
          <a:ln w="6350" algn="ctr">
            <a:solidFill>
              <a:srgbClr val="0070C0"/>
            </a:solidFill>
            <a:prstDash val="dash"/>
            <a:round/>
            <a:headEnd/>
            <a:tailEnd/>
          </a:ln>
        </p:spPr>
        <p:txBody>
          <a:bodyPr lIns="72000" tIns="36000" rIns="36000" bIns="36000" rtlCol="0" anchor="ctr"/>
          <a:lstStyle/>
          <a:p>
            <a:pPr algn="dist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</a:pPr>
            <a:endParaRPr lang="ko-KR" altLang="en-US" sz="700" dirty="0" smtClean="0">
              <a:solidFill>
                <a:srgbClr val="6E6E6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72" y="1271934"/>
            <a:ext cx="137160" cy="137160"/>
          </a:xfrm>
          <a:prstGeom prst="rect">
            <a:avLst/>
          </a:prstGeom>
        </p:spPr>
      </p:pic>
      <p:sp>
        <p:nvSpPr>
          <p:cNvPr id="134" name="직사각형 133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HSNR_SignIn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모서리가 둥근 직사각형 152"/>
          <p:cNvSpPr/>
          <p:nvPr/>
        </p:nvSpPr>
        <p:spPr bwMode="auto">
          <a:xfrm>
            <a:off x="393451" y="3295014"/>
            <a:ext cx="1566380" cy="2389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</a:t>
            </a:r>
          </a:p>
        </p:txBody>
      </p:sp>
      <p:sp>
        <p:nvSpPr>
          <p:cNvPr id="159" name="모서리가 둥근 직사각형 158"/>
          <p:cNvSpPr/>
          <p:nvPr/>
        </p:nvSpPr>
        <p:spPr bwMode="auto">
          <a:xfrm>
            <a:off x="393451" y="3619626"/>
            <a:ext cx="1566380" cy="2389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393451" y="3979666"/>
            <a:ext cx="1566380" cy="338400"/>
          </a:xfrm>
          <a:prstGeom prst="roundRect">
            <a:avLst>
              <a:gd name="adj" fmla="val 468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276542" y="4375134"/>
            <a:ext cx="180019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아이디찾기 비밀번호찾기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로그인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5236" y="1926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화성나</a:t>
            </a:r>
            <a:r>
              <a:rPr lang="ko-KR" altLang="en-US" sz="1400" b="1" dirty="0"/>
              <a:t>래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91" y="2343408"/>
            <a:ext cx="825500" cy="7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48264" y="476672"/>
            <a:ext cx="2141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앱 실행 후 초기에 구동되는 화면에 대한 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회원가입 시 동의해야 하는 개인정보 취급방침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위치기반 서비스 약관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서약서 상세 내용 화면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87005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6" name="직선 연결선 155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574020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관련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65215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89829"/>
              </p:ext>
            </p:extLst>
          </p:nvPr>
        </p:nvGraphicFramePr>
        <p:xfrm>
          <a:off x="107504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개인정보 취급방침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9" name="표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02387"/>
              </p:ext>
            </p:extLst>
          </p:nvPr>
        </p:nvGraphicFramePr>
        <p:xfrm>
          <a:off x="2378362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화면 기능 설명</a:t>
                      </a:r>
                      <a:endParaRPr lang="ko-KR" alt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ㄱ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위치기반 서비스 약관</a:t>
                      </a:r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9" name="표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5964"/>
              </p:ext>
            </p:extLst>
          </p:nvPr>
        </p:nvGraphicFramePr>
        <p:xfrm>
          <a:off x="4649221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화면 기능 설명</a:t>
                      </a:r>
                      <a:endParaRPr lang="ko-KR" alt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ㄱ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서약서</a:t>
                      </a:r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4" name="직사각형 133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HSNR_SignUp_TOS_03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 smtClean="0">
                <a:latin typeface="+mn-ea"/>
              </a:rPr>
              <a:t>회원가입</a:t>
            </a:r>
            <a:r>
              <a:rPr kumimoji="1" lang="en-US" altLang="ko-KR" sz="800" b="1" dirty="0" smtClean="0">
                <a:latin typeface="+mn-ea"/>
              </a:rPr>
              <a:t>_</a:t>
            </a:r>
            <a:r>
              <a:rPr kumimoji="1" lang="ko-KR" altLang="en-US" sz="800" b="1" dirty="0">
                <a:latin typeface="+mn-ea"/>
              </a:rPr>
              <a:t>약관동의</a:t>
            </a:r>
            <a:r>
              <a:rPr kumimoji="1" lang="en-US" altLang="ko-KR" sz="800" b="1" dirty="0">
                <a:latin typeface="+mn-ea"/>
              </a:rPr>
              <a:t>_</a:t>
            </a:r>
            <a:r>
              <a:rPr kumimoji="1" lang="en-US" altLang="ko-KR" sz="800" b="1" dirty="0" smtClean="0">
                <a:latin typeface="+mn-ea"/>
              </a:rPr>
              <a:t>03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504" y="1232514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 bwMode="auto">
          <a:xfrm>
            <a:off x="107504" y="1232514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취급방침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190494" y="1492532"/>
            <a:ext cx="1972295" cy="2897565"/>
            <a:chOff x="2492630" y="1492648"/>
            <a:chExt cx="1972295" cy="2897565"/>
          </a:xfrm>
        </p:grpSpPr>
        <p:sp>
          <p:nvSpPr>
            <p:cNvPr id="81" name="직사각형 80"/>
            <p:cNvSpPr/>
            <p:nvPr/>
          </p:nvSpPr>
          <p:spPr>
            <a:xfrm>
              <a:off x="2563059" y="1778652"/>
              <a:ext cx="1831436" cy="251444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t"/>
            <a:lstStyle/>
            <a:p>
              <a:pPr lvl="0" algn="just" latinLnBrk="0">
                <a:defRPr/>
              </a:pPr>
              <a:r>
                <a:rPr lang="ko-KR" altLang="en-US" sz="700" kern="0" dirty="0">
                  <a:solidFill>
                    <a:prstClr val="black"/>
                  </a:solidFill>
                </a:rPr>
                <a:t>㈜ 화성교통약자이동지원센터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(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이하 ‘회사’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)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는 정보통신망 이용 촉진 및 정보보호 등에 관한 법률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개인정보보호법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통신비밀보호법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전기통신사업법 등 정보통신 서비스 제공자가 준수하여야 할 관련 법령 상의 개인정보보호 규정을 준수하며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관련 법령에 의거한 개인정보 취급 방침을 정하여 이용자 권익 보호에 최선을 다하고 있습니다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.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가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.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수집하는 개인정보 항목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회사는 이용자의 서비스가입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상담 및 각종 서비스의 제공을 위해 이용자로부터 아래와 같은 개인정보를 수집하고 있습니다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.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① 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회사는 이용자들이 서비스 가입 및 서비스 이용 관련 상담 등의 목적을 위해 이용자로 가입 하실 때 서비스 제공을 위한 필수적인 개인 정보를 어플리케이션에서 수집하고 있습니다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……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506669" y="1499247"/>
              <a:ext cx="1944216" cy="2824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 </a:t>
              </a: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[</a:t>
              </a:r>
              <a:r>
                <a: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화성나래 서비스 개인정보 취급 방침</a:t>
              </a: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]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2492630" y="1492648"/>
              <a:ext cx="1972295" cy="2897565"/>
            </a:xfrm>
            <a:prstGeom prst="rect">
              <a:avLst/>
            </a:prstGeom>
            <a:noFill/>
            <a:ln w="6350" algn="ctr">
              <a:solidFill>
                <a:srgbClr val="0070C0"/>
              </a:solidFill>
              <a:prstDash val="dash"/>
              <a:round/>
              <a:headEnd/>
              <a:tailEnd/>
            </a:ln>
          </p:spPr>
          <p:txBody>
            <a:bodyPr lIns="72000" tIns="36000" rIns="36000" bIns="36000" rtlCol="0" anchor="ctr"/>
            <a:lstStyle/>
            <a:p>
              <a:pPr algn="dist" eaLnBrk="1" fontAlgn="auto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</a:pPr>
              <a:endParaRPr lang="ko-KR" altLang="en-US" sz="700" dirty="0" smtClean="0">
                <a:solidFill>
                  <a:srgbClr val="6E6E6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190494" y="4461620"/>
            <a:ext cx="1972295" cy="301903"/>
          </a:xfrm>
          <a:prstGeom prst="roundRect">
            <a:avLst>
              <a:gd name="adj" fmla="val 468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8" y="1271934"/>
            <a:ext cx="137160" cy="13716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378362" y="620720"/>
            <a:ext cx="2138274" cy="576032"/>
            <a:chOff x="2398178" y="557080"/>
            <a:chExt cx="2138274" cy="576032"/>
          </a:xfrm>
        </p:grpSpPr>
        <p:sp>
          <p:nvSpPr>
            <p:cNvPr id="221" name="직사각형 220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HSNR_SignUp</a:t>
              </a:r>
              <a:r>
                <a:rPr kumimoji="1" lang="en-US" altLang="ko-KR" sz="800" b="1" dirty="0" smtClean="0">
                  <a:latin typeface="+mn-ea"/>
                </a:rPr>
                <a:t>_TOS_04</a:t>
              </a:r>
              <a:endPara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222" name="직사각형 221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kumimoji="1" lang="ko-KR" altLang="en-US" sz="800" b="1" dirty="0" smtClean="0">
                  <a:latin typeface="+mn-ea"/>
                </a:rPr>
                <a:t>회원가입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>
                  <a:latin typeface="+mn-ea"/>
                </a:rPr>
                <a:t>약관동의</a:t>
              </a:r>
              <a:r>
                <a:rPr kumimoji="1" lang="en-US" altLang="ko-KR" sz="800" b="1" dirty="0">
                  <a:latin typeface="+mn-ea"/>
                </a:rPr>
                <a:t>_</a:t>
              </a:r>
              <a:r>
                <a:rPr kumimoji="1" lang="en-US" altLang="ko-KR" sz="800" b="1" dirty="0" smtClean="0">
                  <a:latin typeface="+mn-ea"/>
                </a:rPr>
                <a:t>04</a:t>
              </a:r>
              <a:endPara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378362" y="1232514"/>
            <a:ext cx="2138274" cy="3790576"/>
            <a:chOff x="-36512" y="1232514"/>
            <a:chExt cx="2138274" cy="3790576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-36512" y="1232514"/>
              <a:ext cx="2138274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위치기반 서비스 </a:t>
              </a:r>
              <a:r>
                <a:rPr kumimoji="1"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 </a:t>
              </a:r>
              <a:r>
                <a: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약관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36512" y="1232514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5773" y="1803130"/>
              <a:ext cx="1973704" cy="27346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제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1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조 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(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목적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)</a:t>
              </a:r>
            </a:p>
            <a:p>
              <a:pPr lvl="0" algn="just" latinLnBrk="0">
                <a:defRPr/>
              </a:pP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본 약관은 ㈜</a:t>
              </a:r>
              <a:r>
                <a:rPr lang="ko-KR" altLang="en-US" sz="700" kern="0" dirty="0">
                  <a:solidFill>
                    <a:prstClr val="black"/>
                  </a:solidFill>
                </a:rPr>
                <a:t> 화성교통약자이동지원센터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(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이하 ‘서비스제공자’ 또는 ‘회사’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)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가 제공하는 위치기반서비스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(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이하 ‘서비스’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)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와 관련하여 회사와 고객 또는 개인위치정보주체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(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이하 ‘개인위치정보주체’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)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간의 권리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의무 및 책임사항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기타 필요한 사항을 규정함을 그 목적으로 합니다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.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제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2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조 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(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용어의 정의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)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본 약관에서 사용하는 용어의 정의는 다음 각 호와 같으며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본 이용약관에 규정되지 않은 용어에 대해서는 관련 법령에서 규정하는 의미 또는 서비스 관련 안내자료 및 사업자료 등에서 ‘서비스제공자’가 통상적으로 사용하고 있는 의미로 해석됩니다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.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①‘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서비스’란 이용자가 모바일 어플리케이션으로 차량을 부르면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요청한 위치에서 가장 빠르게 도착할 수 있는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…..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09" y="1523724"/>
              <a:ext cx="2064432" cy="2824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 </a:t>
              </a: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[</a:t>
              </a:r>
              <a:r>
                <a: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화성나래 위치기반서비스 이용약관</a:t>
              </a: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]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47182" y="1499247"/>
              <a:ext cx="1972295" cy="2897565"/>
            </a:xfrm>
            <a:prstGeom prst="rect">
              <a:avLst/>
            </a:prstGeom>
            <a:noFill/>
            <a:ln w="6350" algn="ctr">
              <a:solidFill>
                <a:srgbClr val="0070C0"/>
              </a:solidFill>
              <a:prstDash val="dash"/>
              <a:round/>
              <a:headEnd/>
              <a:tailEnd/>
            </a:ln>
          </p:spPr>
          <p:txBody>
            <a:bodyPr lIns="72000" tIns="36000" rIns="36000" bIns="36000" rtlCol="0" anchor="ctr"/>
            <a:lstStyle/>
            <a:p>
              <a:pPr algn="dist" eaLnBrk="1" fontAlgn="auto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</a:pPr>
              <a:endParaRPr lang="ko-KR" altLang="en-US" sz="700" dirty="0" smtClean="0">
                <a:solidFill>
                  <a:srgbClr val="6E6E6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46478" y="4461736"/>
              <a:ext cx="1972295" cy="301903"/>
            </a:xfrm>
            <a:prstGeom prst="roundRect">
              <a:avLst>
                <a:gd name="adj" fmla="val 468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</a:t>
              </a:r>
              <a:r>
                <a:rPr lang="ko-KR" altLang="en-US" sz="7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</a:t>
              </a:r>
            </a:p>
          </p:txBody>
        </p:sp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79" y="1271934"/>
            <a:ext cx="137160" cy="137160"/>
          </a:xfrm>
          <a:prstGeom prst="rect">
            <a:avLst/>
          </a:prstGeom>
        </p:spPr>
      </p:pic>
      <p:grpSp>
        <p:nvGrpSpPr>
          <p:cNvPr id="223" name="그룹 222"/>
          <p:cNvGrpSpPr/>
          <p:nvPr/>
        </p:nvGrpSpPr>
        <p:grpSpPr>
          <a:xfrm>
            <a:off x="4649221" y="620720"/>
            <a:ext cx="2138274" cy="576032"/>
            <a:chOff x="2398178" y="557080"/>
            <a:chExt cx="2138274" cy="576032"/>
          </a:xfrm>
        </p:grpSpPr>
        <p:sp>
          <p:nvSpPr>
            <p:cNvPr id="224" name="직사각형 223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HSNR_SignUp_TOS_05</a:t>
              </a:r>
              <a:endPara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225" name="직사각형 224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kumimoji="1" lang="ko-KR" altLang="en-US" sz="800" b="1" dirty="0" smtClean="0">
                  <a:latin typeface="+mn-ea"/>
                </a:rPr>
                <a:t>회원가입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>
                  <a:latin typeface="+mn-ea"/>
                </a:rPr>
                <a:t>약관동의</a:t>
              </a:r>
              <a:r>
                <a:rPr kumimoji="1" lang="en-US" altLang="ko-KR" sz="800" b="1" dirty="0">
                  <a:latin typeface="+mn-ea"/>
                </a:rPr>
                <a:t>_</a:t>
              </a:r>
              <a:r>
                <a:rPr kumimoji="1" lang="en-US" altLang="ko-KR" sz="800" b="1" dirty="0" smtClean="0">
                  <a:latin typeface="+mn-ea"/>
                </a:rPr>
                <a:t>05</a:t>
              </a:r>
              <a:r>
                <a:rPr kumimoji="1" lang="ko-KR" altLang="en-US" sz="800" b="1" dirty="0" smtClean="0">
                  <a:latin typeface="+mn-ea"/>
                </a:rPr>
                <a:t> </a:t>
              </a:r>
              <a:endPara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649221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4649221" y="1232630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서약서</a:t>
            </a:r>
            <a:endParaRPr kumimoji="1"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732211" y="4461736"/>
            <a:ext cx="1972295" cy="301903"/>
          </a:xfrm>
          <a:prstGeom prst="roundRect">
            <a:avLst>
              <a:gd name="adj" fmla="val 468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699638" y="1492649"/>
            <a:ext cx="2004868" cy="2897565"/>
            <a:chOff x="4699638" y="1492649"/>
            <a:chExt cx="2004868" cy="2897565"/>
          </a:xfrm>
        </p:grpSpPr>
        <p:sp>
          <p:nvSpPr>
            <p:cNvPr id="52" name="직사각형 51"/>
            <p:cNvSpPr/>
            <p:nvPr/>
          </p:nvSpPr>
          <p:spPr>
            <a:xfrm>
              <a:off x="4728490" y="1806162"/>
              <a:ext cx="1970412" cy="2275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제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1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장 서약서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제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1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조 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(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목적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)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본 약관은 ㈜화성교통약자이동지원센터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(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이하 “회사”라 합니다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)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가 제공하는  화성나래 서비스 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(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이하 ‘서비스’라 합니다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)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를 이용하기 위하여 ‘회사’와 이용계약을 체결한 이용자가  화성나래 모바일 어플리케이션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(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이하 ‘앱’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)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을 이용함에 있어 필요한 ‘회사’와 이용자의 권리와 의무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기타 제반 사항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‘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회사’와 이용자간 전자금융거래의 법률관계를 정함에 그 목적이 있습니다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.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제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2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조 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(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약관의 적용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)</a:t>
              </a:r>
            </a:p>
            <a:p>
              <a:pPr lvl="0" algn="just" latinLnBrk="0">
                <a:defRPr/>
              </a:pP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‘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사용자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’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에게는 본 약관과 화성교통약자이동지원센터 홈페이지</a:t>
              </a:r>
              <a:r>
                <a:rPr lang="en-US" altLang="ko-KR" sz="700" kern="0" dirty="0">
                  <a:solidFill>
                    <a:prstClr val="black"/>
                  </a:solidFill>
                </a:rPr>
                <a:t>(https://www.hsnarae.or.kr) </a:t>
              </a:r>
              <a:r>
                <a:rPr lang="ko-KR" altLang="en-US" sz="700" kern="0" noProof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및  </a:t>
              </a:r>
              <a:r>
                <a:rPr lang="en-US" altLang="ko-KR" sz="700" kern="0" noProof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‘</a:t>
              </a:r>
              <a:r>
                <a:rPr lang="ko-KR" altLang="en-US" sz="700" kern="0" noProof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솔루션</a:t>
              </a:r>
              <a:r>
                <a:rPr lang="en-US" altLang="ko-KR" sz="700" kern="0" noProof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’ </a:t>
              </a:r>
              <a:r>
                <a:rPr lang="ko-KR" altLang="en-US" sz="700" kern="0" noProof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공지사항 등에 게재되어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 있는 ‘서비스’ 이용방침이 적용됩니다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.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……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699638" y="1492649"/>
              <a:ext cx="1970412" cy="25197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 </a:t>
              </a: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[</a:t>
              </a:r>
              <a:r>
                <a: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화성나래 서비스 서약서</a:t>
              </a: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]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4732211" y="1492649"/>
              <a:ext cx="1972295" cy="2897565"/>
            </a:xfrm>
            <a:prstGeom prst="rect">
              <a:avLst/>
            </a:prstGeom>
            <a:noFill/>
            <a:ln w="6350" algn="ctr">
              <a:solidFill>
                <a:srgbClr val="0070C0"/>
              </a:solidFill>
              <a:prstDash val="dash"/>
              <a:round/>
              <a:headEnd/>
              <a:tailEnd/>
            </a:ln>
          </p:spPr>
          <p:txBody>
            <a:bodyPr lIns="72000" tIns="36000" rIns="36000" bIns="36000" rtlCol="0" anchor="ctr"/>
            <a:lstStyle/>
            <a:p>
              <a:pPr algn="dist" eaLnBrk="1" fontAlgn="auto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</a:pPr>
              <a:endParaRPr lang="ko-KR" altLang="en-US" sz="700" dirty="0" smtClean="0">
                <a:solidFill>
                  <a:srgbClr val="6E6E6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72" y="1271934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6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48264" y="476672"/>
            <a:ext cx="214198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앱 실행 후 초기에 구동되는 화면에 대한 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회원가입 시 동의해야 하는 고유식별정보 수집에 대한 동의 화면이다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고유식별정보 중에 주민등록번호 수집에 대한 등록 내용을 포함하도록 한다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서버에서 별도의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jsp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페이지를 제공한다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회원가입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시 약관 동의 마지막 페이지에 추가 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약관동의 항목 추가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왼쪽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슬라이드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메뉴 중 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'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기타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'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카테고리에서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개인정보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취급방침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하단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'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고유식별정보 수집동의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'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라는 메뉴로 페이지 추가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030836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6" name="직선 연결선 155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34132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관련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239609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29936"/>
              </p:ext>
            </p:extLst>
          </p:nvPr>
        </p:nvGraphicFramePr>
        <p:xfrm>
          <a:off x="107504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고유식별정보 수집 동의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4" name="직사각형 133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HSNR_SignUp_TOS_06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 smtClean="0">
                <a:latin typeface="+mn-ea"/>
              </a:rPr>
              <a:t>회원가입</a:t>
            </a:r>
            <a:r>
              <a:rPr kumimoji="1" lang="en-US" altLang="ko-KR" sz="800" b="1" dirty="0" smtClean="0">
                <a:latin typeface="+mn-ea"/>
              </a:rPr>
              <a:t>_</a:t>
            </a:r>
            <a:r>
              <a:rPr kumimoji="1" lang="ko-KR" altLang="en-US" sz="800" b="1" dirty="0">
                <a:latin typeface="+mn-ea"/>
              </a:rPr>
              <a:t>약관동의</a:t>
            </a:r>
            <a:r>
              <a:rPr kumimoji="1" lang="en-US" altLang="ko-KR" sz="800" b="1" dirty="0">
                <a:latin typeface="+mn-ea"/>
              </a:rPr>
              <a:t>_</a:t>
            </a:r>
            <a:r>
              <a:rPr kumimoji="1" lang="en-US" altLang="ko-KR" sz="800" b="1" dirty="0" smtClean="0">
                <a:latin typeface="+mn-ea"/>
              </a:rPr>
              <a:t>06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504" y="1232514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 bwMode="auto">
          <a:xfrm>
            <a:off x="107504" y="1232514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고유식별정보 수집 동의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190494" y="1492532"/>
            <a:ext cx="1972295" cy="2897565"/>
            <a:chOff x="2492630" y="1492648"/>
            <a:chExt cx="1972295" cy="2897565"/>
          </a:xfrm>
        </p:grpSpPr>
        <p:sp>
          <p:nvSpPr>
            <p:cNvPr id="81" name="직사각형 80"/>
            <p:cNvSpPr/>
            <p:nvPr/>
          </p:nvSpPr>
          <p:spPr>
            <a:xfrm>
              <a:off x="2563059" y="1778652"/>
              <a:ext cx="1831436" cy="251444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t"/>
            <a:lstStyle/>
            <a:p>
              <a:pPr lvl="0" algn="just" latinLnBrk="0">
                <a:defRPr/>
              </a:pPr>
              <a:r>
                <a:rPr lang="ko-KR" altLang="en-US" sz="700" kern="0" dirty="0">
                  <a:solidFill>
                    <a:prstClr val="black"/>
                  </a:solidFill>
                </a:rPr>
                <a:t>㈜ 화성교통약자이동지원센터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(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이하 ‘회사’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)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는 정보통신망 이용 촉진 및 정보보호 등에 관한 법률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개인정보보호법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통신비밀보호법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전기통신사업법 등 정보통신 서비스 제공자가 준수하여야 할 관련 법령 상의 개인정보보호 규정을 준수하며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관련 법령에 의거한 개인정보 취급 방침을 정하여 이용자 권익 보호에 최선을 다하고 있습니다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.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가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.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수집하는 개인정보 항목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회사는 이용자의 서비스가입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상담 및 각종 서비스의 제공을 위해 이용자로부터 아래와 같은 개인정보를 수집하고 있습니다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.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① 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회사는 이용자들이 서비스 가입 및 서비스 이용 관련 상담 등의 목적을 위해 이용자로 가입 하실 때 서비스 제공을 위한 필수적인 개인 정보를 어플리케이션에서 수집하고 있습니다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……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506669" y="1499247"/>
              <a:ext cx="1944216" cy="2824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 </a:t>
              </a: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[</a:t>
              </a:r>
              <a:r>
                <a: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화성나래 서비스 고유식별정보 수집 동의</a:t>
              </a: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]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2492630" y="1492648"/>
              <a:ext cx="1972295" cy="2897565"/>
            </a:xfrm>
            <a:prstGeom prst="rect">
              <a:avLst/>
            </a:prstGeom>
            <a:noFill/>
            <a:ln w="6350" algn="ctr">
              <a:solidFill>
                <a:srgbClr val="0070C0"/>
              </a:solidFill>
              <a:prstDash val="dash"/>
              <a:round/>
              <a:headEnd/>
              <a:tailEnd/>
            </a:ln>
          </p:spPr>
          <p:txBody>
            <a:bodyPr lIns="72000" tIns="36000" rIns="36000" bIns="36000" rtlCol="0" anchor="ctr"/>
            <a:lstStyle/>
            <a:p>
              <a:pPr algn="dist" eaLnBrk="1" fontAlgn="auto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</a:pPr>
              <a:endParaRPr lang="ko-KR" altLang="en-US" sz="700" dirty="0" smtClean="0">
                <a:solidFill>
                  <a:srgbClr val="6E6E6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190494" y="4461620"/>
            <a:ext cx="1972295" cy="301903"/>
          </a:xfrm>
          <a:prstGeom prst="roundRect">
            <a:avLst>
              <a:gd name="adj" fmla="val 468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8" y="1271934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48264" y="476672"/>
            <a:ext cx="2141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앱 실행 후 초기에 구동되는 화면에 대한 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휴대폰 인증 화면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휴대폰 앞자리 세 자리는 선택박스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 뒤의 자리들은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input box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인증번호 발송 버튼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휴대폰 인증번호 발송 이후 결과 값에 따라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화면 가운데에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알림 창을 띄워준다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–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인증번호 정상 발송인 경우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내용 동의 안 한 경우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101076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6" name="직선 연결선 155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895997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관련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770093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50777"/>
              </p:ext>
            </p:extLst>
          </p:nvPr>
        </p:nvGraphicFramePr>
        <p:xfrm>
          <a:off x="107504" y="5085184"/>
          <a:ext cx="2138274" cy="72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휴대폰 인증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인증번호 발송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9" name="표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04633"/>
              </p:ext>
            </p:extLst>
          </p:nvPr>
        </p:nvGraphicFramePr>
        <p:xfrm>
          <a:off x="4649221" y="5085184"/>
          <a:ext cx="2138274" cy="764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화면 기능 설명</a:t>
                      </a:r>
                      <a:endParaRPr lang="ko-KR" alt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인증번호 발송버튼 터치 후 경우에 따른 메시지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내용 동의 안 한 경우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23" name="그룹 222"/>
          <p:cNvGrpSpPr/>
          <p:nvPr/>
        </p:nvGrpSpPr>
        <p:grpSpPr>
          <a:xfrm>
            <a:off x="4649221" y="620720"/>
            <a:ext cx="2138274" cy="576032"/>
            <a:chOff x="2398178" y="557080"/>
            <a:chExt cx="2138274" cy="576032"/>
          </a:xfrm>
        </p:grpSpPr>
        <p:sp>
          <p:nvSpPr>
            <p:cNvPr id="224" name="직사각형 223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HSNR_SignUp_Auth_AgreeCheck</a:t>
              </a:r>
              <a:endPara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225" name="직사각형 224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kumimoji="1" lang="ko-KR" altLang="en-US" sz="800" b="1" dirty="0" smtClean="0">
                  <a:latin typeface="+mn-ea"/>
                </a:rPr>
                <a:t>회원가입</a:t>
              </a:r>
              <a:r>
                <a:rPr kumimoji="1" lang="en-US" altLang="ko-KR" sz="800" b="1" dirty="0">
                  <a:latin typeface="+mn-ea"/>
                </a:rPr>
                <a:t>_</a:t>
              </a:r>
              <a:r>
                <a:rPr kumimoji="1" lang="ko-KR" altLang="en-US" sz="800" b="1" dirty="0">
                  <a:latin typeface="+mn-ea"/>
                </a:rPr>
                <a:t>휴대폰인증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동의알림 </a:t>
              </a:r>
              <a:endPara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sp>
        <p:nvSpPr>
          <p:cNvPr id="117" name="직사각형 116"/>
          <p:cNvSpPr/>
          <p:nvPr/>
        </p:nvSpPr>
        <p:spPr bwMode="auto">
          <a:xfrm>
            <a:off x="4649221" y="1232630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 인증</a:t>
            </a:r>
          </a:p>
        </p:txBody>
      </p:sp>
      <p:grpSp>
        <p:nvGrpSpPr>
          <p:cNvPr id="165" name="그룹 164"/>
          <p:cNvGrpSpPr/>
          <p:nvPr/>
        </p:nvGrpSpPr>
        <p:grpSpPr>
          <a:xfrm>
            <a:off x="2378362" y="620720"/>
            <a:ext cx="2138274" cy="576032"/>
            <a:chOff x="2398178" y="557080"/>
            <a:chExt cx="2138274" cy="576032"/>
          </a:xfrm>
        </p:grpSpPr>
        <p:sp>
          <p:nvSpPr>
            <p:cNvPr id="174" name="직사각형 173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latin typeface="+mn-ea"/>
                </a:rPr>
                <a:t>화면</a:t>
              </a:r>
              <a:r>
                <a:rPr kumimoji="1" lang="en-US" altLang="ko-KR" sz="800" b="1" dirty="0">
                  <a:latin typeface="+mn-ea"/>
                </a:rPr>
                <a:t>ID: </a:t>
              </a:r>
              <a:r>
                <a:rPr kumimoji="1" lang="en-US" altLang="ko-KR" sz="800" b="1" dirty="0" smtClean="0">
                  <a:latin typeface="+mn-ea"/>
                </a:rPr>
                <a:t>HSNR_SignUp_Auth_Sended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175" name="직사각형 174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latin typeface="+mn-ea"/>
                </a:rPr>
                <a:t>화면명</a:t>
              </a:r>
              <a:r>
                <a:rPr kumimoji="1" lang="en-US" altLang="ko-KR" sz="800" b="1" dirty="0">
                  <a:latin typeface="+mn-ea"/>
                </a:rPr>
                <a:t>: </a:t>
              </a:r>
              <a:r>
                <a:rPr kumimoji="1" lang="ko-KR" altLang="en-US" sz="800" b="1" dirty="0">
                  <a:latin typeface="+mn-ea"/>
                </a:rPr>
                <a:t>회원가입</a:t>
              </a:r>
              <a:r>
                <a:rPr kumimoji="1" lang="en-US" altLang="ko-KR" sz="800" b="1" dirty="0">
                  <a:latin typeface="+mn-ea"/>
                </a:rPr>
                <a:t>_</a:t>
              </a:r>
              <a:r>
                <a:rPr kumimoji="1" lang="ko-KR" altLang="en-US" sz="800" b="1" dirty="0">
                  <a:latin typeface="+mn-ea"/>
                </a:rPr>
                <a:t>휴대폰인증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번호발송완료</a:t>
              </a:r>
              <a:endParaRPr kumimoji="1" lang="ko-KR" altLang="en-US" sz="800" b="1" dirty="0">
                <a:latin typeface="+mn-ea"/>
              </a:endParaRPr>
            </a:p>
          </p:txBody>
        </p:sp>
      </p:grpSp>
      <p:pic>
        <p:nvPicPr>
          <p:cNvPr id="167" name="그림 1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79" y="1271934"/>
            <a:ext cx="137160" cy="13716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745901" y="2677619"/>
            <a:ext cx="1403196" cy="900366"/>
            <a:chOff x="2745901" y="1831688"/>
            <a:chExt cx="1403196" cy="900366"/>
          </a:xfrm>
        </p:grpSpPr>
        <p:sp>
          <p:nvSpPr>
            <p:cNvPr id="177" name="직사각형 176"/>
            <p:cNvSpPr/>
            <p:nvPr/>
          </p:nvSpPr>
          <p:spPr>
            <a:xfrm>
              <a:off x="2745901" y="2059875"/>
              <a:ext cx="1403196" cy="672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+mn-ea"/>
              </a:endParaRPr>
            </a:p>
          </p:txBody>
        </p:sp>
        <p:grpSp>
          <p:nvGrpSpPr>
            <p:cNvPr id="178" name="그룹 177"/>
            <p:cNvGrpSpPr/>
            <p:nvPr/>
          </p:nvGrpSpPr>
          <p:grpSpPr>
            <a:xfrm>
              <a:off x="2745901" y="1831688"/>
              <a:ext cx="1403196" cy="806145"/>
              <a:chOff x="3965660" y="2408111"/>
              <a:chExt cx="1872208" cy="1070058"/>
            </a:xfrm>
          </p:grpSpPr>
          <p:sp>
            <p:nvSpPr>
              <p:cNvPr id="189" name="직사각형 188"/>
              <p:cNvSpPr/>
              <p:nvPr/>
            </p:nvSpPr>
            <p:spPr>
              <a:xfrm>
                <a:off x="3965660" y="2408111"/>
                <a:ext cx="1872208" cy="30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 smtClean="0">
                    <a:solidFill>
                      <a:schemeClr val="tx1"/>
                    </a:solidFill>
                    <a:latin typeface="+mn-ea"/>
                  </a:rPr>
                  <a:t>알림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90" name="직사각형 146"/>
              <p:cNvSpPr>
                <a:spLocks noChangeArrowheads="1"/>
              </p:cNvSpPr>
              <p:nvPr/>
            </p:nvSpPr>
            <p:spPr bwMode="auto">
              <a:xfrm>
                <a:off x="4034618" y="2707483"/>
                <a:ext cx="1803250" cy="488474"/>
              </a:xfrm>
              <a:prstGeom prst="rect">
                <a:avLst/>
              </a:prstGeom>
              <a:noFill/>
              <a:ln w="3175" algn="ctr">
                <a:noFill/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ko-KR" altLang="en-US" sz="700" dirty="0" smtClean="0">
                    <a:latin typeface="+mn-ea"/>
                    <a:ea typeface="+mn-ea"/>
                  </a:rPr>
                  <a:t>인증번호가 문자로 발송되었습니다</a:t>
                </a:r>
                <a:r>
                  <a:rPr lang="en-US" altLang="ko-KR" sz="700" dirty="0" smtClean="0">
                    <a:latin typeface="+mn-ea"/>
                    <a:ea typeface="+mn-ea"/>
                  </a:rPr>
                  <a:t>.</a:t>
                </a:r>
                <a:endParaRPr lang="en-US" altLang="ko-KR" sz="700" dirty="0">
                  <a:latin typeface="+mn-ea"/>
                  <a:ea typeface="+mn-ea"/>
                </a:endParaRPr>
              </a:p>
            </p:txBody>
          </p:sp>
          <p:sp>
            <p:nvSpPr>
              <p:cNvPr id="191" name="모서리가 둥근 직사각형 190"/>
              <p:cNvSpPr/>
              <p:nvPr/>
            </p:nvSpPr>
            <p:spPr bwMode="auto">
              <a:xfrm>
                <a:off x="4440487" y="3243541"/>
                <a:ext cx="868400" cy="234628"/>
              </a:xfrm>
              <a:prstGeom prst="roundRect">
                <a:avLst>
                  <a:gd name="adj" fmla="val 873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anchor="ctr"/>
              <a:lstStyle/>
              <a:p>
                <a:pPr algn="ctr">
                  <a:defRPr/>
                </a:pPr>
                <a:r>
                  <a:rPr lang="ko-KR" altLang="en-US" sz="700" dirty="0" smtClean="0">
                    <a:solidFill>
                      <a:schemeClr val="tx1"/>
                    </a:solidFill>
                    <a:latin typeface="+mn-ea"/>
                  </a:rPr>
                  <a:t>확인</a:t>
                </a:r>
                <a:endParaRPr lang="ko-KR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pSp>
        <p:nvGrpSpPr>
          <p:cNvPr id="179" name="그룹 178"/>
          <p:cNvGrpSpPr/>
          <p:nvPr/>
        </p:nvGrpSpPr>
        <p:grpSpPr>
          <a:xfrm>
            <a:off x="5016760" y="2677736"/>
            <a:ext cx="1403196" cy="900365"/>
            <a:chOff x="3965660" y="3707944"/>
            <a:chExt cx="1872208" cy="1195124"/>
          </a:xfrm>
        </p:grpSpPr>
        <p:sp>
          <p:nvSpPr>
            <p:cNvPr id="185" name="직사각형 184"/>
            <p:cNvSpPr/>
            <p:nvPr/>
          </p:nvSpPr>
          <p:spPr>
            <a:xfrm>
              <a:off x="3965660" y="3707944"/>
              <a:ext cx="1872208" cy="30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+mn-ea"/>
                </a:rPr>
                <a:t>알림</a:t>
              </a:r>
              <a:endParaRPr lang="ko-KR" altLang="en-US" sz="7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3965660" y="4010834"/>
              <a:ext cx="1872208" cy="8922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+mn-ea"/>
              </a:endParaRPr>
            </a:p>
          </p:txBody>
        </p:sp>
        <p:sp>
          <p:nvSpPr>
            <p:cNvPr id="187" name="직사각형 146"/>
            <p:cNvSpPr>
              <a:spLocks noChangeArrowheads="1"/>
            </p:cNvSpPr>
            <p:nvPr/>
          </p:nvSpPr>
          <p:spPr bwMode="auto">
            <a:xfrm>
              <a:off x="4034618" y="4007316"/>
              <a:ext cx="1803250" cy="488474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lang="ko-KR" altLang="en-US" sz="700" dirty="0">
                  <a:latin typeface="+mn-ea"/>
                  <a:ea typeface="+mn-ea"/>
                </a:rPr>
                <a:t>휴대폰번호 수집 및</a:t>
              </a:r>
              <a:endParaRPr lang="en-US" altLang="ko-KR" sz="7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50000"/>
                </a:lnSpc>
              </a:pPr>
              <a:r>
                <a:rPr lang="ko-KR" altLang="en-US" sz="700" dirty="0">
                  <a:latin typeface="+mn-ea"/>
                  <a:ea typeface="+mn-ea"/>
                </a:rPr>
                <a:t>이용에 동의해 주세요</a:t>
              </a:r>
              <a:r>
                <a:rPr lang="en-US" altLang="ko-KR" sz="700" dirty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188" name="모서리가 둥근 직사각형 187"/>
            <p:cNvSpPr/>
            <p:nvPr/>
          </p:nvSpPr>
          <p:spPr bwMode="auto">
            <a:xfrm>
              <a:off x="4440487" y="4543374"/>
              <a:ext cx="868400" cy="234628"/>
            </a:xfrm>
            <a:prstGeom prst="roundRect">
              <a:avLst>
                <a:gd name="adj" fmla="val 873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확인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</p:grpSp>
      <p:graphicFrame>
        <p:nvGraphicFramePr>
          <p:cNvPr id="192" name="표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487230"/>
              </p:ext>
            </p:extLst>
          </p:nvPr>
        </p:nvGraphicFramePr>
        <p:xfrm>
          <a:off x="2378362" y="5085184"/>
          <a:ext cx="2138274" cy="764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인증번호 발송버튼 터치 후 경우에 따른 메시지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인증번호 정상 발송인 경우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6" name="직사각형 115"/>
          <p:cNvSpPr/>
          <p:nvPr/>
        </p:nvSpPr>
        <p:spPr>
          <a:xfrm>
            <a:off x="4649221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6" name="그룹 165"/>
          <p:cNvGrpSpPr/>
          <p:nvPr/>
        </p:nvGrpSpPr>
        <p:grpSpPr>
          <a:xfrm>
            <a:off x="2378362" y="1232514"/>
            <a:ext cx="2138274" cy="3790576"/>
            <a:chOff x="-36512" y="1232514"/>
            <a:chExt cx="2138274" cy="3790576"/>
          </a:xfrm>
        </p:grpSpPr>
        <p:sp>
          <p:nvSpPr>
            <p:cNvPr id="168" name="직사각형 167"/>
            <p:cNvSpPr/>
            <p:nvPr/>
          </p:nvSpPr>
          <p:spPr bwMode="auto">
            <a:xfrm>
              <a:off x="-36512" y="1232514"/>
              <a:ext cx="2138274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휴대폰 인증</a:t>
              </a: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-36512" y="1232514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4" name="직사각형 133"/>
          <p:cNvSpPr/>
          <p:nvPr/>
        </p:nvSpPr>
        <p:spPr bwMode="auto">
          <a:xfrm>
            <a:off x="107504" y="62066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HSNR_SignUp_Auth_Send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107504" y="908694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 smtClean="0">
                <a:latin typeface="+mn-ea"/>
              </a:rPr>
              <a:t>회원가입</a:t>
            </a:r>
            <a:r>
              <a:rPr kumimoji="1" lang="en-US" altLang="ko-KR" sz="800" b="1" dirty="0" smtClean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휴대폰인증</a:t>
            </a:r>
            <a:r>
              <a:rPr kumimoji="1" lang="en-US" altLang="ko-KR" sz="800" b="1" dirty="0" smtClean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번호발송</a:t>
            </a:r>
            <a:endParaRPr kumimoji="1" lang="ko-KR" altLang="en-US" sz="800" b="1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9290" y="3356934"/>
            <a:ext cx="1976803" cy="301724"/>
            <a:chOff x="177459" y="3631332"/>
            <a:chExt cx="1976803" cy="301724"/>
          </a:xfrm>
        </p:grpSpPr>
        <p:sp>
          <p:nvSpPr>
            <p:cNvPr id="2" name="직사각형 1"/>
            <p:cNvSpPr/>
            <p:nvPr/>
          </p:nvSpPr>
          <p:spPr>
            <a:xfrm>
              <a:off x="177459" y="3631332"/>
              <a:ext cx="1976803" cy="30172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TextBox 130"/>
            <p:cNvSpPr txBox="1"/>
            <p:nvPr/>
          </p:nvSpPr>
          <p:spPr bwMode="auto">
            <a:xfrm>
              <a:off x="883571" y="3729901"/>
              <a:ext cx="564579" cy="128014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인증번호 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발송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13" name="그림 1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8" y="1271876"/>
            <a:ext cx="137160" cy="137160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 bwMode="auto">
          <a:xfrm>
            <a:off x="109605" y="1232572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휴대폰 인증</a:t>
            </a:r>
          </a:p>
        </p:txBody>
      </p:sp>
      <p:grpSp>
        <p:nvGrpSpPr>
          <p:cNvPr id="99" name="그룹 98"/>
          <p:cNvGrpSpPr/>
          <p:nvPr/>
        </p:nvGrpSpPr>
        <p:grpSpPr>
          <a:xfrm>
            <a:off x="135869" y="1992581"/>
            <a:ext cx="2064483" cy="500257"/>
            <a:chOff x="2365469" y="2132856"/>
            <a:chExt cx="2152395" cy="50869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2365469" y="2132856"/>
              <a:ext cx="2136454" cy="508690"/>
            </a:xfrm>
            <a:prstGeom prst="roundRect">
              <a:avLst>
                <a:gd name="adj" fmla="val 6135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+mn-ea"/>
              </a:endParaRP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2416801" y="2156083"/>
              <a:ext cx="1036332" cy="183591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>
                <a:defRPr/>
              </a:pPr>
              <a:r>
                <a:rPr lang="ko-KR" altLang="en-US" sz="800" b="1" dirty="0" smtClean="0">
                  <a:latin typeface="+mn-ea"/>
                </a:rPr>
                <a:t>휴대폰 번호</a:t>
              </a:r>
              <a:endParaRPr lang="en-US" altLang="ko-KR" sz="800" b="1" dirty="0">
                <a:latin typeface="+mn-ea"/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 bwMode="auto">
            <a:xfrm>
              <a:off x="2408830" y="2364788"/>
              <a:ext cx="614831" cy="21406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010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 bwMode="auto">
            <a:xfrm>
              <a:off x="3129776" y="2364788"/>
              <a:ext cx="614831" cy="21406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 bwMode="auto">
            <a:xfrm>
              <a:off x="3854981" y="2364788"/>
              <a:ext cx="614831" cy="21406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07720" y="2362905"/>
              <a:ext cx="106115" cy="183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latin typeface="+mn-ea"/>
                </a:rPr>
                <a:t>-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728666" y="2362905"/>
              <a:ext cx="106115" cy="183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latin typeface="+mn-ea"/>
                </a:rPr>
                <a:t>-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111" name="Arrow Down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2909843" y="2454909"/>
              <a:ext cx="53562" cy="3241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3077236" y="2334391"/>
              <a:ext cx="1440628" cy="278596"/>
            </a:xfrm>
            <a:prstGeom prst="rect">
              <a:avLst/>
            </a:prstGeom>
            <a:noFill/>
            <a:ln w="6350" algn="ctr">
              <a:solidFill>
                <a:srgbClr val="0070C0"/>
              </a:solidFill>
              <a:prstDash val="dash"/>
              <a:round/>
              <a:headEnd/>
              <a:tailEnd/>
            </a:ln>
          </p:spPr>
          <p:txBody>
            <a:bodyPr lIns="72000" tIns="36000" rIns="36000" bIns="36000" rtlCol="0" anchor="ctr"/>
            <a:lstStyle/>
            <a:p>
              <a:pPr algn="ctr" eaLnBrk="1" fontAlgn="auto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</a:pPr>
              <a:endParaRPr lang="ko-KR" altLang="en-US" sz="800" dirty="0" smtClean="0">
                <a:solidFill>
                  <a:srgbClr val="6E6E6E"/>
                </a:solidFill>
                <a:latin typeface="+mn-ea"/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107504" y="2492838"/>
            <a:ext cx="2092848" cy="6448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/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앱을 이용하기 위해서는 휴대폰 번호가 필요합니다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수집된 휴대폰 번호는 본인확인 및 부정 이용 방지를 위한 용도로만 사용됩니다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dirty="0" smtClean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14982" y="3068902"/>
            <a:ext cx="2004780" cy="199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위 내용에 동의합니다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76"/>
          <p:cNvSpPr txBox="1">
            <a:spLocks noChangeArrowheads="1"/>
          </p:cNvSpPr>
          <p:nvPr/>
        </p:nvSpPr>
        <p:spPr bwMode="auto">
          <a:xfrm>
            <a:off x="135869" y="1484726"/>
            <a:ext cx="2072453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본인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확인을 위한 인증이며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기사님과의 연락 수단으로 이용됩니다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휴대폰 번호를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입력 후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인증번호 요청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버튼을 클릭해 주세요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109605" y="1232572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8" y="1271876"/>
            <a:ext cx="137160" cy="13716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79" y="1271934"/>
            <a:ext cx="137160" cy="13716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72" y="1271934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970918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</a:t>
                      </a:r>
                      <a:r>
                        <a:rPr lang="en-US" altLang="ko-KR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•</a:t>
                      </a:r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개정 이력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23441"/>
              </p:ext>
            </p:extLst>
          </p:nvPr>
        </p:nvGraphicFramePr>
        <p:xfrm>
          <a:off x="865968" y="1023840"/>
          <a:ext cx="7412064" cy="5183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9337"/>
                <a:gridCol w="6552727"/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GB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개정</a:t>
                      </a:r>
                      <a:endParaRPr kumimoji="1" lang="ko-KR" alt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GB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kumimoji="1" lang="en-US" altLang="ko-KR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•</a:t>
                      </a:r>
                      <a:r>
                        <a:rPr kumimoji="1" lang="ko-KR" altLang="en-GB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개정 </a:t>
                      </a:r>
                      <a:r>
                        <a:rPr kumimoji="1" lang="ko-KR" alt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상세 </a:t>
                      </a:r>
                      <a:r>
                        <a:rPr kumimoji="1" lang="ko-KR" altLang="en-GB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kumimoji="1" lang="ko-KR" alt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V0.1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최초 초안 작성</a:t>
                      </a: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화면 레이아웃</a:t>
                      </a: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화면 목록 및 주요 기능 등</a:t>
                      </a: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V0.2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출발지 도착지 바꾸기 토글 기능 추가</a:t>
                      </a:r>
                      <a:endParaRPr lang="en-US" altLang="ko-KR" sz="10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우편번호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주소검색 기능 추가</a:t>
                      </a:r>
                      <a:endParaRPr lang="en-US" altLang="ko-KR" sz="10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복지사본 확대 기능 추가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등</a:t>
                      </a:r>
                      <a:endParaRPr lang="en-US" altLang="ko-KR" sz="1000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V0.3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컴포넌트 추가 및 변경 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출발지 도착지 토글 위치 변경 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출발지 도착지 거리 표기</a:t>
                      </a:r>
                      <a:endParaRPr lang="en-US" altLang="ko-KR" sz="10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화면추가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화면명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번호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출발지 거리 초과 알림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(74),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출발지 도착지 경로 지도보기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(75),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 차량 호출 중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(76),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 호출 취소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(77), 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배차취소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(78, 79, 80), 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휴대폰인증초과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(81, 82),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 예약날짜 및 시간 설정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(83,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 84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로그인 해지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(85), 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위치서비스설정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(86),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출발지추천안됨메시지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(87),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출발지추천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(88)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배차취소 메시지 수정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예약 배차 접수 성공 메시지 수정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배차성공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→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접수성공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휠체어사용여부 내용 변경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자동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수동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미사용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회원정보에서만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V0.4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화면변경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배차취소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(79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, 80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V0.5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화면변경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공지사항상세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(71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kumimoji="1" lang="ko-KR" altLang="en-US" sz="1000" b="0" dirty="0" smtClean="0">
                          <a:latin typeface="+mn-ea"/>
                        </a:rPr>
                        <a:t>재배차된 경우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(79)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용어변경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-’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우편번호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찾기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’ → ‘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주소 찾기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’, ‘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나의 콜 이력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’ → ‘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나의 콜 내역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’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화면삭제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출발지거리초과 알림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(74)]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재배차 프로세스 추가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약관동의는 서버에서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WebView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제공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V0.6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화면변경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배차접수 화면에서 출발지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목적지 지도 하단의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출발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도착 거리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삭제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‘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출발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도착 지도보기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로 변경함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배차 접수 성공 화면에서 차량위치에서 출발지까지의 직선 거리 삭제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출발지에서 도착지까지의 직선 거리 삭제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V0.7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화면변경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고객센터 안내 컴포넌트 삭제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V0.8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화면변경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공지사항상세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(71)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에서 이미지 보여주는 사항 삭제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출발지 검색 결과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46),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목적지 검색 결과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(47)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화면에서 상세 주소를 입력할 수 있도록 수정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V0.9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화면변경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차량 호출 중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(76),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호출 취소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(77)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나의 콜 내역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(59)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화면에 콜 정보 관련 샘플 내용 추가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V1.0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화면변경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차량 호출 중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(76)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화면 다시 이용하기로 함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호출 취소 버튼 삭제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‘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나의 콜 내역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나의 이용 내역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으로 명칭 변경 및 나의 이용 내역 화면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(59)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수정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접수 성공 화면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(72)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알림창 메시지 변경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나의 콜 이력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나의 이용 내역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으로 변경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23025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</a:t>
                      </a:r>
                      <a:r>
                        <a:rPr lang="en-US" altLang="ko-KR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•</a:t>
                      </a:r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개정 상세 내용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55546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3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48264" y="476672"/>
            <a:ext cx="21419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앱 실행 후 초기에 구동되는 화면에 대한 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FontTx/>
              <a:buAutoNum type="arabicPeriod"/>
            </a:pP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휴대폰 인증번호 발송 이후 결과 값에 따라 화면 가운데에 알람 창을 띄워준다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. –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기존에 등록되어 있는 번호인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경우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인증번호 입력 및 재발송 화면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인증번호의 유효시간은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분이며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3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분 동안은 재발송 버튼이 비활성화 상태임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재발송 버튼을 터치하면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휴대폰 인증 절차 처음으로 돌아감 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인증번호 입력란에는 인증번호 문자를 정상적으로 수신한 경우에 자동으로 입력되게 함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휴대폰 인증번호 발송 이후 결과 값에 따라 알람 창을 화면 가운데에 띄워준다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–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정상 인증된 경우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52173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6" name="직선 연결선 155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350067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관련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00274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78973"/>
              </p:ext>
            </p:extLst>
          </p:nvPr>
        </p:nvGraphicFramePr>
        <p:xfrm>
          <a:off x="107504" y="5085184"/>
          <a:ext cx="2138274" cy="764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인증번호 발송버튼 터치 후 경우에 따른 메시지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기존에 등록되어 있는 번호인 경우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4" name="직사각형 133"/>
          <p:cNvSpPr/>
          <p:nvPr/>
        </p:nvSpPr>
        <p:spPr bwMode="auto">
          <a:xfrm>
            <a:off x="107504" y="62066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HSNR_SignUp_Auth_ExistPhone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107504" y="908694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 smtClean="0">
                <a:latin typeface="+mn-ea"/>
              </a:rPr>
              <a:t>회원가입</a:t>
            </a:r>
            <a:r>
              <a:rPr kumimoji="1" lang="en-US" altLang="ko-KR" sz="800" b="1" dirty="0" smtClean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휴대폰인증</a:t>
            </a:r>
            <a:r>
              <a:rPr kumimoji="1" lang="en-US" altLang="ko-KR" sz="800" b="1" dirty="0" smtClean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기존등록번호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109605" y="1232572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휴대폰 인증</a:t>
            </a:r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8" y="1271876"/>
            <a:ext cx="137160" cy="137160"/>
          </a:xfrm>
          <a:prstGeom prst="rect">
            <a:avLst/>
          </a:prstGeom>
        </p:spPr>
      </p:pic>
      <p:grpSp>
        <p:nvGrpSpPr>
          <p:cNvPr id="118" name="그룹 117"/>
          <p:cNvGrpSpPr/>
          <p:nvPr/>
        </p:nvGrpSpPr>
        <p:grpSpPr>
          <a:xfrm>
            <a:off x="2506075" y="1556792"/>
            <a:ext cx="1882849" cy="2042902"/>
            <a:chOff x="766415" y="1573307"/>
            <a:chExt cx="2448074" cy="2431757"/>
          </a:xfrm>
        </p:grpSpPr>
        <p:sp>
          <p:nvSpPr>
            <p:cNvPr id="120" name="TextBox 76"/>
            <p:cNvSpPr txBox="1">
              <a:spLocks noChangeArrowheads="1"/>
            </p:cNvSpPr>
            <p:nvPr/>
          </p:nvSpPr>
          <p:spPr bwMode="auto">
            <a:xfrm>
              <a:off x="804262" y="1573307"/>
              <a:ext cx="2376041" cy="11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휴대폰 인증번호를 입력해 주세요</a:t>
              </a:r>
              <a:endParaRPr lang="en-US" altLang="ko-KR" sz="7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766415" y="1833698"/>
              <a:ext cx="2448073" cy="1739318"/>
            </a:xfrm>
            <a:prstGeom prst="roundRect">
              <a:avLst>
                <a:gd name="adj" fmla="val 6135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65873" y="1965337"/>
              <a:ext cx="1503292" cy="26828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인증번호 입력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3" name="그룹 17"/>
            <p:cNvGrpSpPr>
              <a:grpSpLocks/>
            </p:cNvGrpSpPr>
            <p:nvPr/>
          </p:nvGrpSpPr>
          <p:grpSpPr bwMode="auto">
            <a:xfrm>
              <a:off x="2463770" y="1962162"/>
              <a:ext cx="625475" cy="273050"/>
              <a:chOff x="753947" y="3776659"/>
              <a:chExt cx="897705" cy="482071"/>
            </a:xfrm>
          </p:grpSpPr>
          <p:pic>
            <p:nvPicPr>
              <p:cNvPr id="129" name="그림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947" y="3776659"/>
                <a:ext cx="897705" cy="482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" name="TextBox 129"/>
              <p:cNvSpPr txBox="1"/>
              <p:nvPr/>
            </p:nvSpPr>
            <p:spPr>
              <a:xfrm>
                <a:off x="938500" y="3916796"/>
                <a:ext cx="528598" cy="201797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재발송</a:t>
                </a:r>
                <a:endParaRPr lang="ko-KR" altLang="en-US" sz="7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24" name="직사각형 123"/>
            <p:cNvSpPr/>
            <p:nvPr/>
          </p:nvSpPr>
          <p:spPr>
            <a:xfrm>
              <a:off x="830946" y="2572010"/>
              <a:ext cx="2248773" cy="7259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eaLnBrk="1" hangingPunct="1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문자로 발송된 인증번호를 입력해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주세요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eaLnBrk="1" hangingPunct="1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altLang="ko-KR" sz="70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eaLnBrk="1" hangingPunct="1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인증번호가 도착 안 했을 경우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재발송</a:t>
              </a:r>
              <a:r>
                <a:rPr lang="en-US" altLang="ko-KR" sz="700" dirty="0" smtClean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버튼을 클릭 하세요</a:t>
              </a:r>
              <a:endParaRPr lang="en-US" altLang="ko-KR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766415" y="3666664"/>
              <a:ext cx="2448074" cy="338400"/>
            </a:xfrm>
            <a:prstGeom prst="roundRect">
              <a:avLst>
                <a:gd name="adj" fmla="val 468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862613" y="2272056"/>
              <a:ext cx="2226632" cy="200055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인증번호 입력까지 </a:t>
              </a:r>
              <a:r>
                <a:rPr kumimoji="1" lang="en-US" altLang="ko-KR" sz="7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3:00</a:t>
              </a:r>
              <a:r>
                <a:rPr kumimoji="1" lang="ko-KR" alt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남았습니다</a:t>
              </a:r>
              <a:r>
                <a:rPr kumimoji="1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7" name="직선 연결선 126"/>
            <p:cNvCxnSpPr/>
            <p:nvPr/>
          </p:nvCxnSpPr>
          <p:spPr bwMode="auto">
            <a:xfrm>
              <a:off x="866721" y="2534728"/>
              <a:ext cx="22320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직사각형 127"/>
            <p:cNvSpPr/>
            <p:nvPr/>
          </p:nvSpPr>
          <p:spPr bwMode="auto">
            <a:xfrm>
              <a:off x="901768" y="2282374"/>
              <a:ext cx="2130325" cy="216670"/>
            </a:xfrm>
            <a:prstGeom prst="rect">
              <a:avLst/>
            </a:prstGeom>
            <a:noFill/>
            <a:ln w="6350" algn="ctr">
              <a:solidFill>
                <a:srgbClr val="0070C0"/>
              </a:solidFill>
              <a:prstDash val="dash"/>
              <a:round/>
              <a:headEnd/>
              <a:tailEnd/>
            </a:ln>
          </p:spPr>
          <p:txBody>
            <a:bodyPr lIns="72000" tIns="36000" rIns="36000" bIns="36000" rtlCol="0" anchor="ctr"/>
            <a:lstStyle/>
            <a:p>
              <a:pPr algn="ctr" eaLnBrk="1" fontAlgn="auto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</a:pPr>
              <a:endParaRPr lang="ko-KR" altLang="en-US" sz="700" dirty="0" smtClean="0">
                <a:solidFill>
                  <a:srgbClr val="6E6E6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77144" y="2677678"/>
            <a:ext cx="1403196" cy="900365"/>
            <a:chOff x="3965660" y="3707944"/>
            <a:chExt cx="1872208" cy="1195124"/>
          </a:xfrm>
        </p:grpSpPr>
        <p:sp>
          <p:nvSpPr>
            <p:cNvPr id="181" name="직사각형 180"/>
            <p:cNvSpPr/>
            <p:nvPr/>
          </p:nvSpPr>
          <p:spPr>
            <a:xfrm>
              <a:off x="3965660" y="3707944"/>
              <a:ext cx="1872208" cy="30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+mn-ea"/>
                </a:rPr>
                <a:t>알림</a:t>
              </a:r>
              <a:endParaRPr lang="ko-KR" altLang="en-US" sz="7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3965660" y="4010834"/>
              <a:ext cx="1872208" cy="8922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+mn-ea"/>
              </a:endParaRPr>
            </a:p>
          </p:txBody>
        </p:sp>
        <p:sp>
          <p:nvSpPr>
            <p:cNvPr id="183" name="직사각형 146"/>
            <p:cNvSpPr>
              <a:spLocks noChangeArrowheads="1"/>
            </p:cNvSpPr>
            <p:nvPr/>
          </p:nvSpPr>
          <p:spPr bwMode="auto">
            <a:xfrm>
              <a:off x="4034618" y="4007316"/>
              <a:ext cx="1803250" cy="488474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/>
              <a:r>
                <a:rPr lang="ko-KR" altLang="en-US" sz="700" dirty="0" smtClean="0">
                  <a:latin typeface="+mn-ea"/>
                  <a:ea typeface="+mn-ea"/>
                </a:rPr>
                <a:t>이미 등록된 번호입니다</a:t>
              </a:r>
              <a:r>
                <a:rPr lang="en-US" altLang="ko-KR" sz="700" dirty="0" smtClean="0">
                  <a:latin typeface="+mn-ea"/>
                  <a:ea typeface="+mn-ea"/>
                </a:rPr>
                <a:t>. </a:t>
              </a:r>
              <a:r>
                <a:rPr lang="ko-KR" altLang="en-US" sz="700" dirty="0" smtClean="0">
                  <a:latin typeface="+mn-ea"/>
                  <a:ea typeface="+mn-ea"/>
                </a:rPr>
                <a:t>로그인 하시거나</a:t>
              </a:r>
              <a:r>
                <a:rPr lang="en-US" altLang="ko-KR" sz="700" dirty="0" smtClean="0">
                  <a:latin typeface="+mn-ea"/>
                  <a:ea typeface="+mn-ea"/>
                </a:rPr>
                <a:t>, </a:t>
              </a:r>
              <a:r>
                <a:rPr lang="ko-KR" altLang="en-US" sz="700" dirty="0" smtClean="0">
                  <a:latin typeface="+mn-ea"/>
                  <a:ea typeface="+mn-ea"/>
                </a:rPr>
                <a:t>고객센터로 문의해 주세요</a:t>
              </a:r>
              <a:r>
                <a:rPr lang="en-US" altLang="ko-KR" sz="700" dirty="0" smtClean="0">
                  <a:latin typeface="+mn-ea"/>
                  <a:ea typeface="+mn-ea"/>
                </a:rPr>
                <a:t>.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  <p:sp>
          <p:nvSpPr>
            <p:cNvPr id="184" name="모서리가 둥근 직사각형 183"/>
            <p:cNvSpPr/>
            <p:nvPr/>
          </p:nvSpPr>
          <p:spPr bwMode="auto">
            <a:xfrm>
              <a:off x="4440487" y="4543374"/>
              <a:ext cx="868400" cy="234628"/>
            </a:xfrm>
            <a:prstGeom prst="roundRect">
              <a:avLst>
                <a:gd name="adj" fmla="val 873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확인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</p:grpSp>
      <p:graphicFrame>
        <p:nvGraphicFramePr>
          <p:cNvPr id="192" name="표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55958"/>
              </p:ext>
            </p:extLst>
          </p:nvPr>
        </p:nvGraphicFramePr>
        <p:xfrm>
          <a:off x="2378362" y="5085184"/>
          <a:ext cx="2138274" cy="982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ㄱ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문자로 받은 인증번호 입력 화면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ㄴ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인증번호 재발송 기능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ㄷ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인증번호 입력 제한 시간 설정</a:t>
                      </a:r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6" name="직사각형 95"/>
          <p:cNvSpPr/>
          <p:nvPr/>
        </p:nvSpPr>
        <p:spPr>
          <a:xfrm>
            <a:off x="109605" y="1232572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5" name="그룹 164"/>
          <p:cNvGrpSpPr/>
          <p:nvPr/>
        </p:nvGrpSpPr>
        <p:grpSpPr>
          <a:xfrm>
            <a:off x="2378362" y="620720"/>
            <a:ext cx="2138274" cy="576032"/>
            <a:chOff x="2398178" y="557080"/>
            <a:chExt cx="2138274" cy="576032"/>
          </a:xfrm>
        </p:grpSpPr>
        <p:sp>
          <p:nvSpPr>
            <p:cNvPr id="174" name="직사각형 173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latin typeface="+mn-ea"/>
                </a:rPr>
                <a:t>화면</a:t>
              </a:r>
              <a:r>
                <a:rPr kumimoji="1" lang="en-US" altLang="ko-KR" sz="800" b="1" dirty="0">
                  <a:latin typeface="+mn-ea"/>
                </a:rPr>
                <a:t>ID: </a:t>
              </a:r>
              <a:r>
                <a:rPr kumimoji="1" lang="en-US" altLang="ko-KR" sz="800" b="1" dirty="0" smtClean="0">
                  <a:latin typeface="+mn-ea"/>
                </a:rPr>
                <a:t>HSNR_SignUp_Auth_Confirm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175" name="직사각형 174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latin typeface="+mn-ea"/>
                </a:rPr>
                <a:t>화면명</a:t>
              </a:r>
              <a:r>
                <a:rPr kumimoji="1" lang="en-US" altLang="ko-KR" sz="800" b="1" dirty="0">
                  <a:latin typeface="+mn-ea"/>
                </a:rPr>
                <a:t>: </a:t>
              </a:r>
              <a:r>
                <a:rPr kumimoji="1" lang="ko-KR" altLang="en-US" sz="800" b="1" dirty="0">
                  <a:latin typeface="+mn-ea"/>
                </a:rPr>
                <a:t>회원가입</a:t>
              </a:r>
              <a:r>
                <a:rPr kumimoji="1" lang="en-US" altLang="ko-KR" sz="800" b="1" dirty="0">
                  <a:latin typeface="+mn-ea"/>
                </a:rPr>
                <a:t>_</a:t>
              </a:r>
              <a:r>
                <a:rPr kumimoji="1" lang="ko-KR" altLang="en-US" sz="800" b="1" dirty="0">
                  <a:latin typeface="+mn-ea"/>
                </a:rPr>
                <a:t>휴대폰인증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확인</a:t>
              </a:r>
              <a:endParaRPr kumimoji="1" lang="ko-KR" altLang="en-US" sz="800" b="1" dirty="0">
                <a:latin typeface="+mn-ea"/>
              </a:endParaRPr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2378362" y="1232514"/>
            <a:ext cx="2138274" cy="3790576"/>
            <a:chOff x="-36512" y="1232514"/>
            <a:chExt cx="2138274" cy="3790576"/>
          </a:xfrm>
        </p:grpSpPr>
        <p:sp>
          <p:nvSpPr>
            <p:cNvPr id="168" name="직사각형 167"/>
            <p:cNvSpPr/>
            <p:nvPr/>
          </p:nvSpPr>
          <p:spPr bwMode="auto">
            <a:xfrm>
              <a:off x="-36512" y="1232514"/>
              <a:ext cx="2138274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휴대폰 인증</a:t>
              </a: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-36512" y="1232514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67" name="그림 1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79" y="1271934"/>
            <a:ext cx="137160" cy="137160"/>
          </a:xfrm>
          <a:prstGeom prst="rect">
            <a:avLst/>
          </a:prstGeom>
        </p:spPr>
      </p:pic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503538"/>
              </p:ext>
            </p:extLst>
          </p:nvPr>
        </p:nvGraphicFramePr>
        <p:xfrm>
          <a:off x="4649221" y="5085184"/>
          <a:ext cx="2138274" cy="72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화면 기능 설명</a:t>
                      </a:r>
                      <a:endParaRPr lang="ko-KR" alt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인증번호 입력 후 경우에 따른 메시지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정상 인증된 경우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4649221" y="620720"/>
            <a:ext cx="2138274" cy="576032"/>
            <a:chOff x="2398178" y="557080"/>
            <a:chExt cx="2138274" cy="576032"/>
          </a:xfrm>
        </p:grpSpPr>
        <p:sp>
          <p:nvSpPr>
            <p:cNvPr id="196" name="직사각형 195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HSNR_SignUp_Auth_Complete</a:t>
              </a:r>
              <a:endPara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97" name="직사각형 196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latin typeface="+mn-ea"/>
                </a:rPr>
                <a:t>화면명</a:t>
              </a:r>
              <a:r>
                <a:rPr kumimoji="1" lang="en-US" altLang="ko-KR" sz="800" b="1" dirty="0">
                  <a:latin typeface="+mn-ea"/>
                </a:rPr>
                <a:t>: </a:t>
              </a:r>
              <a:r>
                <a:rPr kumimoji="1" lang="ko-KR" altLang="en-US" sz="800" b="1" dirty="0">
                  <a:latin typeface="+mn-ea"/>
                </a:rPr>
                <a:t>회원가입</a:t>
              </a:r>
              <a:r>
                <a:rPr kumimoji="1" lang="en-US" altLang="ko-KR" sz="800" b="1" dirty="0">
                  <a:latin typeface="+mn-ea"/>
                </a:rPr>
                <a:t>_</a:t>
              </a:r>
              <a:r>
                <a:rPr kumimoji="1" lang="ko-KR" altLang="en-US" sz="800" b="1" dirty="0">
                  <a:latin typeface="+mn-ea"/>
                </a:rPr>
                <a:t>휴대폰인증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인증완료</a:t>
              </a:r>
              <a:endParaRPr kumimoji="1" lang="ko-KR" altLang="en-US" sz="800" b="1" dirty="0">
                <a:latin typeface="+mn-ea"/>
              </a:endParaRPr>
            </a:p>
          </p:txBody>
        </p:sp>
      </p:grpSp>
      <p:sp>
        <p:nvSpPr>
          <p:cNvPr id="198" name="직사각형 197"/>
          <p:cNvSpPr/>
          <p:nvPr/>
        </p:nvSpPr>
        <p:spPr bwMode="auto">
          <a:xfrm>
            <a:off x="4649221" y="1232630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 인증</a:t>
            </a:r>
          </a:p>
        </p:txBody>
      </p:sp>
      <p:pic>
        <p:nvPicPr>
          <p:cNvPr id="200" name="그림 1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72" y="1271934"/>
            <a:ext cx="137160" cy="137160"/>
          </a:xfrm>
          <a:prstGeom prst="rect">
            <a:avLst/>
          </a:prstGeom>
        </p:spPr>
      </p:pic>
      <p:sp>
        <p:nvSpPr>
          <p:cNvPr id="206" name="직사각형 205"/>
          <p:cNvSpPr/>
          <p:nvPr/>
        </p:nvSpPr>
        <p:spPr>
          <a:xfrm>
            <a:off x="4649221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7" name="그룹 206"/>
          <p:cNvGrpSpPr/>
          <p:nvPr/>
        </p:nvGrpSpPr>
        <p:grpSpPr>
          <a:xfrm>
            <a:off x="4974899" y="2713490"/>
            <a:ext cx="1473612" cy="828856"/>
            <a:chOff x="443179" y="2394188"/>
            <a:chExt cx="1473612" cy="828856"/>
          </a:xfrm>
        </p:grpSpPr>
        <p:sp>
          <p:nvSpPr>
            <p:cNvPr id="208" name="직사각형 207"/>
            <p:cNvSpPr/>
            <p:nvPr/>
          </p:nvSpPr>
          <p:spPr>
            <a:xfrm>
              <a:off x="443179" y="2394188"/>
              <a:ext cx="1473612" cy="246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+mn-ea"/>
                </a:rPr>
                <a:t> 알림</a:t>
              </a:r>
              <a:endParaRPr lang="ko-KR" altLang="en-US" sz="7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443179" y="2626796"/>
              <a:ext cx="1473612" cy="596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+mn-ea"/>
              </a:endParaRPr>
            </a:p>
          </p:txBody>
        </p:sp>
        <p:sp>
          <p:nvSpPr>
            <p:cNvPr id="211" name="직사각형 146"/>
            <p:cNvSpPr>
              <a:spLocks noChangeArrowheads="1"/>
            </p:cNvSpPr>
            <p:nvPr/>
          </p:nvSpPr>
          <p:spPr bwMode="auto">
            <a:xfrm>
              <a:off x="497456" y="2666724"/>
              <a:ext cx="1419335" cy="216541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anchor="t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700" dirty="0" smtClean="0">
                  <a:latin typeface="+mn-ea"/>
                  <a:ea typeface="+mn-ea"/>
                </a:rPr>
                <a:t>인증되었습니다</a:t>
              </a:r>
              <a:r>
                <a:rPr lang="en-US" altLang="ko-KR" sz="700" dirty="0">
                  <a:latin typeface="+mn-ea"/>
                  <a:ea typeface="+mn-ea"/>
                </a:rPr>
                <a:t>.</a:t>
              </a:r>
              <a:endParaRPr lang="en-US" altLang="ko-KR" sz="700" dirty="0" smtClean="0">
                <a:latin typeface="+mn-ea"/>
                <a:ea typeface="+mn-ea"/>
              </a:endParaRPr>
            </a:p>
          </p:txBody>
        </p:sp>
        <p:sp>
          <p:nvSpPr>
            <p:cNvPr id="212" name="모서리가 둥근 직사각형 211"/>
            <p:cNvSpPr/>
            <p:nvPr/>
          </p:nvSpPr>
          <p:spPr bwMode="auto">
            <a:xfrm>
              <a:off x="816914" y="2902534"/>
              <a:ext cx="683516" cy="189481"/>
            </a:xfrm>
            <a:prstGeom prst="roundRect">
              <a:avLst>
                <a:gd name="adj" fmla="val 873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확인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0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48264" y="476672"/>
            <a:ext cx="2141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앱 실행 후 초기에 구동되는 화면에 대한 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인증번호 발송 문자 양식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휴대폰 인증번호 입력 후 경우에 따른 메시지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인증 실패한 경우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문자 인증 시도는 </a:t>
            </a:r>
            <a:r>
              <a:rPr lang="en-US" altLang="ko-KR" sz="8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8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분에 </a:t>
            </a:r>
            <a:r>
              <a:rPr lang="en-US" altLang="ko-KR" sz="8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8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회까지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만 가능함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1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분이 경과되면 다시 시도 가능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41790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6" name="직선 연결선 155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391030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관련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16577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직사각형 133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HSNR_SignUp_Auth_SMS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79187"/>
              </p:ext>
            </p:extLst>
          </p:nvPr>
        </p:nvGraphicFramePr>
        <p:xfrm>
          <a:off x="107504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휴대폰 인증 번호 메시지 양식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2" name="직사각형 161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 smtClean="0">
                <a:latin typeface="+mn-ea"/>
              </a:rPr>
              <a:t>회원가입</a:t>
            </a:r>
            <a:r>
              <a:rPr kumimoji="1" lang="en-US" altLang="ko-KR" sz="800" b="1" dirty="0">
                <a:latin typeface="+mn-ea"/>
              </a:rPr>
              <a:t>_</a:t>
            </a:r>
            <a:r>
              <a:rPr kumimoji="1" lang="ko-KR" altLang="en-US" sz="800" b="1" dirty="0">
                <a:latin typeface="+mn-ea"/>
              </a:rPr>
              <a:t>휴대폰인증</a:t>
            </a:r>
            <a:r>
              <a:rPr kumimoji="1" lang="en-US" altLang="ko-KR" sz="800" b="1" dirty="0" smtClean="0">
                <a:latin typeface="+mn-ea"/>
              </a:rPr>
              <a:t>_SMS</a:t>
            </a:r>
            <a:r>
              <a:rPr kumimoji="1" lang="ko-KR" altLang="en-US" sz="800" b="1" dirty="0" smtClean="0">
                <a:latin typeface="+mn-ea"/>
              </a:rPr>
              <a:t>양식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직사각형 138"/>
          <p:cNvSpPr/>
          <p:nvPr/>
        </p:nvSpPr>
        <p:spPr>
          <a:xfrm>
            <a:off x="356645" y="2711852"/>
            <a:ext cx="1659986" cy="42911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화성나래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본인인증번호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[000000]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를 입력해 주세요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56645" y="2537506"/>
            <a:ext cx="1659986" cy="163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rgbClr val="C00000"/>
                </a:solidFill>
                <a:latin typeface="+mn-ea"/>
              </a:rPr>
              <a:t>※</a:t>
            </a:r>
            <a:r>
              <a:rPr lang="ko-KR" altLang="en-US" sz="700" dirty="0" smtClean="0">
                <a:solidFill>
                  <a:srgbClr val="C00000"/>
                </a:solidFill>
                <a:latin typeface="+mn-ea"/>
              </a:rPr>
              <a:t>발송 </a:t>
            </a:r>
            <a:r>
              <a:rPr lang="en-US" altLang="ko-KR" sz="700" dirty="0" smtClean="0">
                <a:solidFill>
                  <a:srgbClr val="C00000"/>
                </a:solidFill>
                <a:latin typeface="+mn-ea"/>
              </a:rPr>
              <a:t>SMS </a:t>
            </a:r>
            <a:r>
              <a:rPr lang="ko-KR" altLang="en-US" sz="700" dirty="0" smtClean="0">
                <a:solidFill>
                  <a:srgbClr val="C00000"/>
                </a:solidFill>
                <a:latin typeface="+mn-ea"/>
              </a:rPr>
              <a:t>양식</a:t>
            </a:r>
            <a:endParaRPr lang="ko-KR" altLang="en-US" sz="700" dirty="0">
              <a:solidFill>
                <a:srgbClr val="C00000"/>
              </a:solidFill>
              <a:latin typeface="+mn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26341"/>
              </p:ext>
            </p:extLst>
          </p:nvPr>
        </p:nvGraphicFramePr>
        <p:xfrm>
          <a:off x="2378362" y="5085184"/>
          <a:ext cx="2138274" cy="72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인증번호 입력 후 경우에 따른 메시지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인증 실패한 경우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2378362" y="620720"/>
            <a:ext cx="2138274" cy="576032"/>
            <a:chOff x="2398178" y="557080"/>
            <a:chExt cx="2138274" cy="576032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latin typeface="+mn-ea"/>
                </a:rPr>
                <a:t>화면</a:t>
              </a:r>
              <a:r>
                <a:rPr kumimoji="1" lang="en-US" altLang="ko-KR" sz="800" b="1" dirty="0">
                  <a:latin typeface="+mn-ea"/>
                </a:rPr>
                <a:t>ID: </a:t>
              </a:r>
              <a:r>
                <a:rPr kumimoji="1" lang="en-US" altLang="ko-KR" sz="800" b="1" dirty="0" smtClean="0">
                  <a:latin typeface="+mn-ea"/>
                </a:rPr>
                <a:t>HSNR_SignUp_Auth_</a:t>
              </a:r>
              <a:r>
                <a:rPr kumimoji="1" lang="en-US" altLang="ko-KR" sz="800" b="1" dirty="0">
                  <a:latin typeface="+mn-ea"/>
                </a:rPr>
                <a:t>Deny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latin typeface="+mn-ea"/>
                </a:rPr>
                <a:t>화면명</a:t>
              </a:r>
              <a:r>
                <a:rPr kumimoji="1" lang="en-US" altLang="ko-KR" sz="800" b="1" dirty="0">
                  <a:latin typeface="+mn-ea"/>
                </a:rPr>
                <a:t>: </a:t>
              </a:r>
              <a:r>
                <a:rPr kumimoji="1" lang="ko-KR" altLang="en-US" sz="800" b="1" dirty="0">
                  <a:latin typeface="+mn-ea"/>
                </a:rPr>
                <a:t>회원가입</a:t>
              </a:r>
              <a:r>
                <a:rPr kumimoji="1" lang="en-US" altLang="ko-KR" sz="800" b="1" dirty="0">
                  <a:latin typeface="+mn-ea"/>
                </a:rPr>
                <a:t>_</a:t>
              </a:r>
              <a:r>
                <a:rPr kumimoji="1" lang="ko-KR" altLang="en-US" sz="800" b="1" dirty="0">
                  <a:latin typeface="+mn-ea"/>
                </a:rPr>
                <a:t>휴대폰인증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인증실패</a:t>
              </a:r>
              <a:endParaRPr kumimoji="1" lang="ko-KR" altLang="en-US" sz="800" b="1" dirty="0">
                <a:latin typeface="+mn-ea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378362" y="1232514"/>
            <a:ext cx="2138274" cy="3790576"/>
            <a:chOff x="-36512" y="1232514"/>
            <a:chExt cx="2138274" cy="3790576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-36512" y="1232514"/>
              <a:ext cx="2138274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휴대폰 인증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-36512" y="1232514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79" y="1271934"/>
            <a:ext cx="137160" cy="13716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745901" y="2677678"/>
            <a:ext cx="1403196" cy="900365"/>
            <a:chOff x="2745901" y="2677678"/>
            <a:chExt cx="1403196" cy="900365"/>
          </a:xfrm>
        </p:grpSpPr>
        <p:sp>
          <p:nvSpPr>
            <p:cNvPr id="37" name="직사각형 36"/>
            <p:cNvSpPr/>
            <p:nvPr/>
          </p:nvSpPr>
          <p:spPr>
            <a:xfrm>
              <a:off x="2745901" y="2677678"/>
              <a:ext cx="1403196" cy="229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700" b="1" dirty="0" smtClean="0">
                  <a:solidFill>
                    <a:schemeClr val="tx1"/>
                  </a:solidFill>
                  <a:latin typeface="+mn-ea"/>
                </a:rPr>
                <a:t> 알림</a:t>
              </a:r>
              <a:endParaRPr lang="ko-KR" altLang="en-US" sz="7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745901" y="2905865"/>
              <a:ext cx="1403196" cy="6721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+mn-ea"/>
              </a:endParaRPr>
            </a:p>
          </p:txBody>
        </p:sp>
        <p:sp>
          <p:nvSpPr>
            <p:cNvPr id="39" name="직사각형 146"/>
            <p:cNvSpPr>
              <a:spLocks noChangeArrowheads="1"/>
            </p:cNvSpPr>
            <p:nvPr/>
          </p:nvSpPr>
          <p:spPr bwMode="auto">
            <a:xfrm>
              <a:off x="2797584" y="2903214"/>
              <a:ext cx="1351513" cy="367999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700" dirty="0" smtClean="0">
                  <a:latin typeface="+mn-ea"/>
                  <a:ea typeface="+mn-ea"/>
                </a:rPr>
                <a:t>휴대폰인증에 실패하였습니다</a:t>
              </a:r>
              <a:r>
                <a:rPr lang="en-US" altLang="ko-KR" sz="700" dirty="0" smtClean="0">
                  <a:latin typeface="+mn-ea"/>
                  <a:ea typeface="+mn-ea"/>
                </a:rPr>
                <a:t>. </a:t>
              </a:r>
              <a:r>
                <a:rPr lang="ko-KR" altLang="en-US" sz="700" dirty="0" smtClean="0">
                  <a:latin typeface="+mn-ea"/>
                  <a:ea typeface="+mn-ea"/>
                </a:rPr>
                <a:t>다시 인증 시도해주시거나 센터로 문의해주세요</a:t>
              </a:r>
              <a:r>
                <a:rPr lang="en-US" altLang="ko-KR" sz="700" dirty="0" smtClean="0">
                  <a:latin typeface="+mn-ea"/>
                  <a:ea typeface="+mn-ea"/>
                </a:rPr>
                <a:t>.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 bwMode="auto">
            <a:xfrm>
              <a:off x="3101778" y="3307062"/>
              <a:ext cx="650855" cy="176761"/>
            </a:xfrm>
            <a:prstGeom prst="roundRect">
              <a:avLst>
                <a:gd name="adj" fmla="val 873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확인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78720"/>
              </p:ext>
            </p:extLst>
          </p:nvPr>
        </p:nvGraphicFramePr>
        <p:xfrm>
          <a:off x="4649221" y="5085184"/>
          <a:ext cx="2138274" cy="72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화면 기능 설명</a:t>
                      </a:r>
                      <a:endParaRPr lang="ko-KR" alt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분당 인증 횟수 초과 알림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분 동안 인증시도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회 까지만 가능함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1" name="그룹 40"/>
          <p:cNvGrpSpPr/>
          <p:nvPr/>
        </p:nvGrpSpPr>
        <p:grpSpPr>
          <a:xfrm>
            <a:off x="4649221" y="620720"/>
            <a:ext cx="2138274" cy="576032"/>
            <a:chOff x="2398178" y="557080"/>
            <a:chExt cx="2138274" cy="576032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HSNR_SignUp_Auth_TimeLimit</a:t>
              </a:r>
              <a:endPara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latin typeface="+mn-ea"/>
                </a:rPr>
                <a:t>화면명</a:t>
              </a:r>
              <a:r>
                <a:rPr kumimoji="1" lang="en-US" altLang="ko-KR" sz="800" b="1" dirty="0">
                  <a:latin typeface="+mn-ea"/>
                </a:rPr>
                <a:t>: </a:t>
              </a:r>
              <a:r>
                <a:rPr kumimoji="1" lang="ko-KR" altLang="en-US" sz="800" b="1" dirty="0">
                  <a:latin typeface="+mn-ea"/>
                </a:rPr>
                <a:t>회원가입</a:t>
              </a:r>
              <a:r>
                <a:rPr kumimoji="1" lang="en-US" altLang="ko-KR" sz="800" b="1" dirty="0">
                  <a:latin typeface="+mn-ea"/>
                </a:rPr>
                <a:t>_</a:t>
              </a:r>
              <a:r>
                <a:rPr kumimoji="1" lang="ko-KR" altLang="en-US" sz="800" b="1" dirty="0">
                  <a:latin typeface="+mn-ea"/>
                </a:rPr>
                <a:t>휴대폰인증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분당횟수초과</a:t>
              </a:r>
              <a:endParaRPr kumimoji="1" lang="ko-KR" altLang="en-US" sz="800" b="1" dirty="0">
                <a:latin typeface="+mn-ea"/>
              </a:endParaRPr>
            </a:p>
          </p:txBody>
        </p:sp>
      </p:grpSp>
      <p:sp>
        <p:nvSpPr>
          <p:cNvPr id="44" name="직사각형 43"/>
          <p:cNvSpPr/>
          <p:nvPr/>
        </p:nvSpPr>
        <p:spPr bwMode="auto">
          <a:xfrm>
            <a:off x="4649221" y="1232630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 인증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72" y="1271934"/>
            <a:ext cx="137160" cy="137160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4649221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5016760" y="2677678"/>
            <a:ext cx="1403196" cy="900365"/>
            <a:chOff x="2745901" y="2677678"/>
            <a:chExt cx="1403196" cy="900365"/>
          </a:xfrm>
        </p:grpSpPr>
        <p:sp>
          <p:nvSpPr>
            <p:cNvPr id="54" name="직사각형 53"/>
            <p:cNvSpPr/>
            <p:nvPr/>
          </p:nvSpPr>
          <p:spPr>
            <a:xfrm>
              <a:off x="2745901" y="2677678"/>
              <a:ext cx="1403196" cy="229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700" b="1" dirty="0" smtClean="0">
                  <a:solidFill>
                    <a:schemeClr val="tx1"/>
                  </a:solidFill>
                  <a:latin typeface="+mn-ea"/>
                </a:rPr>
                <a:t> 알림</a:t>
              </a:r>
              <a:endParaRPr lang="ko-KR" altLang="en-US" sz="7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745901" y="2905865"/>
              <a:ext cx="1403196" cy="6721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+mn-ea"/>
              </a:endParaRPr>
            </a:p>
          </p:txBody>
        </p:sp>
        <p:sp>
          <p:nvSpPr>
            <p:cNvPr id="56" name="직사각형 146"/>
            <p:cNvSpPr>
              <a:spLocks noChangeArrowheads="1"/>
            </p:cNvSpPr>
            <p:nvPr/>
          </p:nvSpPr>
          <p:spPr bwMode="auto">
            <a:xfrm>
              <a:off x="2797584" y="2903214"/>
              <a:ext cx="1351513" cy="367999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700" dirty="0" smtClean="0">
                  <a:latin typeface="+mn-ea"/>
                  <a:ea typeface="+mn-ea"/>
                </a:rPr>
                <a:t>1</a:t>
              </a:r>
              <a:r>
                <a:rPr lang="ko-KR" altLang="en-US" sz="700" dirty="0" smtClean="0">
                  <a:latin typeface="+mn-ea"/>
                  <a:ea typeface="+mn-ea"/>
                </a:rPr>
                <a:t>분당 인증 횟수가 초과하였습니다</a:t>
              </a:r>
              <a:r>
                <a:rPr lang="en-US" altLang="ko-KR" sz="700" dirty="0" smtClean="0">
                  <a:latin typeface="+mn-ea"/>
                  <a:ea typeface="+mn-ea"/>
                </a:rPr>
                <a:t>. </a:t>
              </a:r>
              <a:r>
                <a:rPr lang="ko-KR" altLang="en-US" sz="700" dirty="0" smtClean="0">
                  <a:latin typeface="+mn-ea"/>
                  <a:ea typeface="+mn-ea"/>
                </a:rPr>
                <a:t>잠시 후에 다시 이용해주세요</a:t>
              </a:r>
              <a:r>
                <a:rPr lang="en-US" altLang="ko-KR" sz="700" dirty="0" smtClean="0">
                  <a:latin typeface="+mn-ea"/>
                  <a:ea typeface="+mn-ea"/>
                </a:rPr>
                <a:t>.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 bwMode="auto">
            <a:xfrm>
              <a:off x="3101778" y="3307062"/>
              <a:ext cx="650855" cy="176761"/>
            </a:xfrm>
            <a:prstGeom prst="roundRect">
              <a:avLst>
                <a:gd name="adj" fmla="val 873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확인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4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48264" y="476672"/>
            <a:ext cx="2141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앱 실행 후 초기에 구동되는 화면에 대한 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문자 인증 시도는 시간에 관계없이 </a:t>
            </a:r>
            <a:r>
              <a:rPr lang="ko-KR" altLang="en-US" sz="8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전체 </a:t>
            </a:r>
            <a:r>
              <a:rPr lang="en-US" altLang="ko-KR" sz="8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8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회까지만 가능함</a:t>
            </a:r>
            <a:r>
              <a:rPr lang="en-US" altLang="ko-KR" sz="8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인증 제한을 해지하기 위해서는 센터문의를 통해 해지 가능하게 함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08146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6" name="직선 연결선 155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781685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관련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698828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직사각형 133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HSNR_SignUp_Auth_CntLimit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435585"/>
              </p:ext>
            </p:extLst>
          </p:nvPr>
        </p:nvGraphicFramePr>
        <p:xfrm>
          <a:off x="107504" y="5085184"/>
          <a:ext cx="2138274" cy="72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전체 인증 횟수 초과 알림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전체 인증시도는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회 까지만 가능함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2" name="직사각형 161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>
                <a:latin typeface="+mn-ea"/>
              </a:rPr>
              <a:t>회원가입</a:t>
            </a:r>
            <a:r>
              <a:rPr kumimoji="1" lang="en-US" altLang="ko-KR" sz="800" b="1" dirty="0">
                <a:latin typeface="+mn-ea"/>
              </a:rPr>
              <a:t>_</a:t>
            </a:r>
            <a:r>
              <a:rPr kumimoji="1" lang="ko-KR" altLang="en-US" sz="800" b="1" dirty="0">
                <a:latin typeface="+mn-ea"/>
              </a:rPr>
              <a:t>휴대폰인증</a:t>
            </a:r>
            <a:r>
              <a:rPr kumimoji="1" lang="en-US" altLang="ko-KR" sz="800" b="1" dirty="0" smtClean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인증횟수초과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07504" y="1232630"/>
            <a:ext cx="2138274" cy="3790576"/>
            <a:chOff x="4649221" y="1232630"/>
            <a:chExt cx="2138274" cy="3790576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4649221" y="1232630"/>
              <a:ext cx="2138274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휴대폰 인증</a:t>
              </a:r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872" y="1271934"/>
              <a:ext cx="137160" cy="137160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4649221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5016760" y="2677678"/>
              <a:ext cx="1403196" cy="900365"/>
              <a:chOff x="2745901" y="2677678"/>
              <a:chExt cx="1403196" cy="900365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745901" y="2677678"/>
                <a:ext cx="1403196" cy="229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700" b="1" dirty="0" smtClean="0">
                    <a:solidFill>
                      <a:schemeClr val="tx1"/>
                    </a:solidFill>
                    <a:latin typeface="+mn-ea"/>
                  </a:rPr>
                  <a:t> 알림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2745901" y="2905865"/>
                <a:ext cx="1403196" cy="67217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latin typeface="+mn-ea"/>
                </a:endParaRPr>
              </a:p>
            </p:txBody>
          </p:sp>
          <p:sp>
            <p:nvSpPr>
              <p:cNvPr id="56" name="직사각형 146"/>
              <p:cNvSpPr>
                <a:spLocks noChangeArrowheads="1"/>
              </p:cNvSpPr>
              <p:nvPr/>
            </p:nvSpPr>
            <p:spPr bwMode="auto">
              <a:xfrm>
                <a:off x="2797584" y="2903214"/>
                <a:ext cx="1351513" cy="367999"/>
              </a:xfrm>
              <a:prstGeom prst="rect">
                <a:avLst/>
              </a:prstGeom>
              <a:noFill/>
              <a:ln w="3175" algn="ctr">
                <a:noFill/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en-US" sz="700" dirty="0" smtClean="0">
                    <a:latin typeface="+mn-ea"/>
                    <a:ea typeface="+mn-ea"/>
                  </a:rPr>
                  <a:t>전체 인증 횟수가 초과하였습니다</a:t>
                </a:r>
                <a:r>
                  <a:rPr lang="en-US" altLang="ko-KR" sz="700" dirty="0" smtClean="0">
                    <a:latin typeface="+mn-ea"/>
                    <a:ea typeface="+mn-ea"/>
                  </a:rPr>
                  <a:t>. </a:t>
                </a:r>
                <a:r>
                  <a:rPr lang="ko-KR" altLang="en-US" sz="700" dirty="0" smtClean="0">
                    <a:latin typeface="+mn-ea"/>
                    <a:ea typeface="+mn-ea"/>
                  </a:rPr>
                  <a:t>센터에 문의해주세요</a:t>
                </a:r>
                <a:r>
                  <a:rPr lang="en-US" altLang="ko-KR" sz="700" dirty="0" smtClean="0">
                    <a:latin typeface="+mn-ea"/>
                    <a:ea typeface="+mn-ea"/>
                  </a:rPr>
                  <a:t>.</a:t>
                </a:r>
                <a:endParaRPr lang="en-US" altLang="ko-KR" sz="700" dirty="0">
                  <a:latin typeface="+mn-ea"/>
                  <a:ea typeface="+mn-ea"/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 bwMode="auto">
              <a:xfrm>
                <a:off x="3101778" y="3307062"/>
                <a:ext cx="650855" cy="176761"/>
              </a:xfrm>
              <a:prstGeom prst="roundRect">
                <a:avLst>
                  <a:gd name="adj" fmla="val 873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anchor="ctr"/>
              <a:lstStyle/>
              <a:p>
                <a:pPr algn="ctr">
                  <a:defRPr/>
                </a:pPr>
                <a:r>
                  <a:rPr lang="ko-KR" altLang="en-US" sz="700" dirty="0" smtClean="0">
                    <a:solidFill>
                      <a:schemeClr val="tx1"/>
                    </a:solidFill>
                    <a:latin typeface="+mn-ea"/>
                  </a:rPr>
                  <a:t>확인</a:t>
                </a:r>
                <a:endParaRPr lang="ko-KR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8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49383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6" name="직선 연결선 155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08965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관련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141116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직사각형 96"/>
          <p:cNvSpPr/>
          <p:nvPr/>
        </p:nvSpPr>
        <p:spPr bwMode="auto">
          <a:xfrm>
            <a:off x="109605" y="1232572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8" y="1271876"/>
            <a:ext cx="137160" cy="137160"/>
          </a:xfrm>
          <a:prstGeom prst="rect">
            <a:avLst/>
          </a:prstGeom>
        </p:spPr>
      </p:pic>
      <p:graphicFrame>
        <p:nvGraphicFramePr>
          <p:cNvPr id="192" name="표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619864"/>
              </p:ext>
            </p:extLst>
          </p:nvPr>
        </p:nvGraphicFramePr>
        <p:xfrm>
          <a:off x="2378362" y="5085184"/>
          <a:ext cx="2138274" cy="72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ㄱ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주소 검색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ㄴ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도로명주소</a:t>
                      </a:r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6" name="직사각형 95"/>
          <p:cNvSpPr/>
          <p:nvPr/>
        </p:nvSpPr>
        <p:spPr>
          <a:xfrm>
            <a:off x="109605" y="1232572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5" name="그룹 164"/>
          <p:cNvGrpSpPr/>
          <p:nvPr/>
        </p:nvGrpSpPr>
        <p:grpSpPr>
          <a:xfrm>
            <a:off x="2378362" y="620720"/>
            <a:ext cx="2138274" cy="576032"/>
            <a:chOff x="2398178" y="557080"/>
            <a:chExt cx="2138274" cy="576032"/>
          </a:xfrm>
        </p:grpSpPr>
        <p:sp>
          <p:nvSpPr>
            <p:cNvPr id="174" name="직사각형 173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latin typeface="+mn-ea"/>
                </a:rPr>
                <a:t>화면</a:t>
              </a:r>
              <a:r>
                <a:rPr kumimoji="1" lang="en-US" altLang="ko-KR" sz="800" b="1" dirty="0">
                  <a:latin typeface="+mn-ea"/>
                </a:rPr>
                <a:t>ID: </a:t>
              </a:r>
              <a:r>
                <a:rPr kumimoji="1" lang="en-US" altLang="ko-KR" sz="800" b="1" dirty="0" smtClean="0">
                  <a:latin typeface="+mn-ea"/>
                </a:rPr>
                <a:t>HSNR_SignUp_Address_Road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175" name="직사각형 174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latin typeface="+mn-ea"/>
                </a:rPr>
                <a:t>화면명</a:t>
              </a:r>
              <a:r>
                <a:rPr kumimoji="1" lang="en-US" altLang="ko-KR" sz="800" b="1" dirty="0">
                  <a:latin typeface="+mn-ea"/>
                </a:rPr>
                <a:t>: </a:t>
              </a:r>
              <a:r>
                <a:rPr kumimoji="1" lang="ko-KR" altLang="en-US" sz="800" b="1" dirty="0">
                  <a:latin typeface="+mn-ea"/>
                </a:rPr>
                <a:t>회원가입</a:t>
              </a:r>
              <a:r>
                <a:rPr kumimoji="1" lang="en-US" altLang="ko-KR" sz="800" b="1" dirty="0">
                  <a:latin typeface="+mn-ea"/>
                </a:rPr>
                <a:t>_</a:t>
              </a:r>
              <a:r>
                <a:rPr kumimoji="1" lang="ko-KR" altLang="en-US" sz="800" b="1" dirty="0">
                  <a:latin typeface="+mn-ea"/>
                </a:rPr>
                <a:t>주소검색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도로명</a:t>
              </a:r>
              <a:endParaRPr kumimoji="1" lang="ko-KR" altLang="en-US" sz="800" b="1" dirty="0">
                <a:latin typeface="+mn-ea"/>
              </a:endParaRPr>
            </a:p>
          </p:txBody>
        </p:sp>
      </p:grpSp>
      <p:sp>
        <p:nvSpPr>
          <p:cNvPr id="169" name="직사각형 168"/>
          <p:cNvSpPr/>
          <p:nvPr/>
        </p:nvSpPr>
        <p:spPr>
          <a:xfrm>
            <a:off x="2378362" y="1232514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124435"/>
              </p:ext>
            </p:extLst>
          </p:nvPr>
        </p:nvGraphicFramePr>
        <p:xfrm>
          <a:off x="4649221" y="5085184"/>
          <a:ext cx="2138274" cy="72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화면 기능 설명</a:t>
                      </a:r>
                      <a:endParaRPr lang="ko-KR" alt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ㄱ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주소 검색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ㄴ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지번주소</a:t>
                      </a:r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4649221" y="620720"/>
            <a:ext cx="2138274" cy="576032"/>
            <a:chOff x="2398178" y="557080"/>
            <a:chExt cx="2138274" cy="576032"/>
          </a:xfrm>
        </p:grpSpPr>
        <p:sp>
          <p:nvSpPr>
            <p:cNvPr id="196" name="직사각형 195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latin typeface="+mn-ea"/>
                </a:rPr>
                <a:t>화면</a:t>
              </a:r>
              <a:r>
                <a:rPr kumimoji="1" lang="en-US" altLang="ko-KR" sz="800" b="1" dirty="0">
                  <a:latin typeface="+mn-ea"/>
                </a:rPr>
                <a:t>ID: </a:t>
              </a:r>
              <a:r>
                <a:rPr kumimoji="1" lang="en-US" altLang="ko-KR" sz="800" b="1" dirty="0" smtClean="0">
                  <a:latin typeface="+mn-ea"/>
                </a:rPr>
                <a:t>HSNR_SignUp_Address_Lot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197" name="직사각형 196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latin typeface="+mn-ea"/>
                </a:rPr>
                <a:t>화면명</a:t>
              </a:r>
              <a:r>
                <a:rPr kumimoji="1" lang="en-US" altLang="ko-KR" sz="800" b="1" dirty="0">
                  <a:latin typeface="+mn-ea"/>
                </a:rPr>
                <a:t>: </a:t>
              </a:r>
              <a:r>
                <a:rPr kumimoji="1" lang="ko-KR" altLang="en-US" sz="800" b="1" dirty="0">
                  <a:latin typeface="+mn-ea"/>
                </a:rPr>
                <a:t>회원가입</a:t>
              </a:r>
              <a:r>
                <a:rPr kumimoji="1" lang="en-US" altLang="ko-KR" sz="800" b="1" dirty="0">
                  <a:latin typeface="+mn-ea"/>
                </a:rPr>
                <a:t>_</a:t>
              </a:r>
              <a:r>
                <a:rPr kumimoji="1" lang="ko-KR" altLang="en-US" sz="800" b="1" dirty="0">
                  <a:latin typeface="+mn-ea"/>
                </a:rPr>
                <a:t>주소검색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지번</a:t>
              </a:r>
              <a:endParaRPr kumimoji="1" lang="ko-KR" altLang="en-US" sz="800" b="1" dirty="0">
                <a:latin typeface="+mn-ea"/>
              </a:endParaRPr>
            </a:p>
          </p:txBody>
        </p:sp>
      </p:grpSp>
      <p:sp>
        <p:nvSpPr>
          <p:cNvPr id="206" name="직사각형 205"/>
          <p:cNvSpPr/>
          <p:nvPr/>
        </p:nvSpPr>
        <p:spPr>
          <a:xfrm>
            <a:off x="4649221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16816"/>
              </p:ext>
            </p:extLst>
          </p:nvPr>
        </p:nvGraphicFramePr>
        <p:xfrm>
          <a:off x="235499" y="1484784"/>
          <a:ext cx="1882284" cy="317059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8838"/>
                <a:gridCol w="1273446"/>
              </a:tblGrid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이름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이메일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이메일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성별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남                     여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생년월일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우편번호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주소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도로명 기본주소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도로명 상세주소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아이디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아이디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비밀번호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비밀번호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비밀번호 확인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비밀번호 확인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장애유형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장애등급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휠체어사용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사용               미사용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추가연락처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추가연락처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보호자 이름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보호자 이름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보호자 연락처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보호자 연락처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복지 사본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" name="타원 56"/>
          <p:cNvSpPr/>
          <p:nvPr/>
        </p:nvSpPr>
        <p:spPr>
          <a:xfrm>
            <a:off x="1060361" y="1907941"/>
            <a:ext cx="108000" cy="10800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1570949" y="1907941"/>
            <a:ext cx="108000" cy="10800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887047" y="2089615"/>
            <a:ext cx="389337" cy="108000"/>
            <a:chOff x="3138591" y="2276871"/>
            <a:chExt cx="389337" cy="108000"/>
          </a:xfrm>
        </p:grpSpPr>
        <p:sp>
          <p:nvSpPr>
            <p:cNvPr id="60" name="모서리가 둥근 직사각형 59"/>
            <p:cNvSpPr/>
            <p:nvPr/>
          </p:nvSpPr>
          <p:spPr bwMode="auto">
            <a:xfrm>
              <a:off x="3138591" y="2276871"/>
              <a:ext cx="389337" cy="10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1990</a:t>
              </a:r>
              <a:endPara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Arrow Down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3427872" y="231270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319096" y="2089614"/>
            <a:ext cx="324000" cy="108000"/>
            <a:chOff x="3138591" y="2276871"/>
            <a:chExt cx="389337" cy="108000"/>
          </a:xfrm>
        </p:grpSpPr>
        <p:sp>
          <p:nvSpPr>
            <p:cNvPr id="63" name="모서리가 둥근 직사각형 62"/>
            <p:cNvSpPr/>
            <p:nvPr/>
          </p:nvSpPr>
          <p:spPr bwMode="auto">
            <a:xfrm>
              <a:off x="3138591" y="2276871"/>
              <a:ext cx="389337" cy="10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Arrow Down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3427872" y="231270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708433" y="2089615"/>
            <a:ext cx="324000" cy="108000"/>
            <a:chOff x="3138591" y="2276871"/>
            <a:chExt cx="389337" cy="108000"/>
          </a:xfrm>
        </p:grpSpPr>
        <p:sp>
          <p:nvSpPr>
            <p:cNvPr id="66" name="모서리가 둥근 직사각형 65"/>
            <p:cNvSpPr/>
            <p:nvPr/>
          </p:nvSpPr>
          <p:spPr bwMode="auto">
            <a:xfrm>
              <a:off x="3138591" y="2276871"/>
              <a:ext cx="389337" cy="10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Arrow Down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3427872" y="231270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8" name="모서리가 둥근 직사각형 67"/>
          <p:cNvSpPr/>
          <p:nvPr/>
        </p:nvSpPr>
        <p:spPr bwMode="auto">
          <a:xfrm>
            <a:off x="1564433" y="2276814"/>
            <a:ext cx="468000" cy="10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5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주소찾기</a:t>
            </a:r>
            <a:endParaRPr lang="ko-KR" altLang="en-US" sz="5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887047" y="2774155"/>
            <a:ext cx="1217386" cy="1878923"/>
            <a:chOff x="887047" y="2774213"/>
            <a:chExt cx="1217386" cy="1878923"/>
          </a:xfrm>
        </p:grpSpPr>
        <p:pic>
          <p:nvPicPr>
            <p:cNvPr id="70" name="그림 1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8433" y="2774213"/>
              <a:ext cx="396000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Box 70"/>
            <p:cNvSpPr txBox="1"/>
            <p:nvPr/>
          </p:nvSpPr>
          <p:spPr bwMode="auto">
            <a:xfrm>
              <a:off x="1737861" y="2811487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5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중복확인</a:t>
              </a:r>
              <a:endParaRPr lang="ko-KR" altLang="en-US" sz="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 bwMode="auto">
            <a:xfrm>
              <a:off x="887047" y="3386213"/>
              <a:ext cx="1152000" cy="10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5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장애유형</a:t>
              </a:r>
              <a:endPara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Arrow Down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1888465" y="3422045"/>
              <a:ext cx="36000" cy="3600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 bwMode="auto">
            <a:xfrm>
              <a:off x="887047" y="3566213"/>
              <a:ext cx="1152000" cy="10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5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장애등</a:t>
              </a:r>
              <a:r>
                <a:rPr lang="ko-KR" altLang="en-US" sz="5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급</a:t>
              </a:r>
            </a:p>
          </p:txBody>
        </p:sp>
        <p:sp>
          <p:nvSpPr>
            <p:cNvPr id="75" name="Arrow Down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888465" y="3602045"/>
              <a:ext cx="36000" cy="3600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1104633" y="3764212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1615221" y="3764212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899656" y="4464286"/>
              <a:ext cx="1188344" cy="188850"/>
              <a:chOff x="899656" y="4310873"/>
              <a:chExt cx="1188344" cy="188850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899656" y="4310874"/>
                <a:ext cx="576000" cy="188849"/>
                <a:chOff x="899592" y="4310874"/>
                <a:chExt cx="576000" cy="188849"/>
              </a:xfrm>
            </p:grpSpPr>
            <p:pic>
              <p:nvPicPr>
                <p:cNvPr id="83" name="그림 18"/>
                <p:cNvPicPr preferRelativeResize="0">
                  <a:picLocks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9592" y="4310874"/>
                  <a:ext cx="576000" cy="1888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4" name="TextBox 83"/>
                <p:cNvSpPr txBox="1"/>
                <p:nvPr/>
              </p:nvSpPr>
              <p:spPr bwMode="auto">
                <a:xfrm>
                  <a:off x="1019020" y="4348148"/>
                  <a:ext cx="337145" cy="1143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lang="ko-KR" altLang="en-US" sz="500" b="1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사진촬영</a:t>
                  </a:r>
                  <a:endParaRPr lang="ko-KR" altLang="en-US" sz="5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80" name="그룹 79"/>
              <p:cNvGrpSpPr/>
              <p:nvPr/>
            </p:nvGrpSpPr>
            <p:grpSpPr>
              <a:xfrm>
                <a:off x="1512000" y="4310873"/>
                <a:ext cx="576000" cy="188849"/>
                <a:chOff x="1475656" y="4310873"/>
                <a:chExt cx="576000" cy="188849"/>
              </a:xfrm>
            </p:grpSpPr>
            <p:pic>
              <p:nvPicPr>
                <p:cNvPr id="81" name="그림 18"/>
                <p:cNvPicPr preferRelativeResize="0">
                  <a:picLocks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75656" y="4310873"/>
                  <a:ext cx="576000" cy="1888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2" name="TextBox 81"/>
                <p:cNvSpPr txBox="1"/>
                <p:nvPr/>
              </p:nvSpPr>
              <p:spPr bwMode="auto">
                <a:xfrm>
                  <a:off x="1595084" y="4348147"/>
                  <a:ext cx="337145" cy="1143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lang="ko-KR" altLang="en-US" sz="500" b="1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파일첨</a:t>
                  </a:r>
                  <a:r>
                    <a:rPr lang="ko-KR" altLang="en-US" sz="500" b="1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부</a:t>
                  </a:r>
                </a:p>
              </p:txBody>
            </p:sp>
          </p:grpSp>
        </p:grpSp>
      </p:grpSp>
      <p:sp>
        <p:nvSpPr>
          <p:cNvPr id="85" name="모서리가 둥근 직사각형 84"/>
          <p:cNvSpPr/>
          <p:nvPr/>
        </p:nvSpPr>
        <p:spPr>
          <a:xfrm>
            <a:off x="393451" y="4724970"/>
            <a:ext cx="1566380" cy="252000"/>
          </a:xfrm>
          <a:prstGeom prst="roundRect">
            <a:avLst>
              <a:gd name="adj" fmla="val 468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회원가입하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</a:p>
        </p:txBody>
      </p:sp>
      <p:sp>
        <p:nvSpPr>
          <p:cNvPr id="86" name="직사각형 85"/>
          <p:cNvSpPr/>
          <p:nvPr/>
        </p:nvSpPr>
        <p:spPr bwMode="auto">
          <a:xfrm>
            <a:off x="107504" y="62066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HSNR_SignUp_PersonInfo_Form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107504" y="908694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 smtClean="0">
                <a:latin typeface="+mn-ea"/>
              </a:rPr>
              <a:t>회원가입</a:t>
            </a:r>
            <a:r>
              <a:rPr kumimoji="1" lang="en-US" altLang="ko-KR" sz="800" b="1" dirty="0" smtClean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개인정보</a:t>
            </a:r>
            <a:r>
              <a:rPr kumimoji="1" lang="en-US" altLang="ko-KR" sz="800" b="1" dirty="0" smtClean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양식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03659"/>
              </p:ext>
            </p:extLst>
          </p:nvPr>
        </p:nvGraphicFramePr>
        <p:xfrm>
          <a:off x="107504" y="5085184"/>
          <a:ext cx="2138274" cy="982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회원가입을 위한 정보 입력 화면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내용 라벨</a:t>
                      </a:r>
                      <a:endParaRPr lang="en-US" altLang="ko-KR" sz="700" dirty="0" smtClean="0"/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ㄷ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내용 입력 및 선택</a:t>
                      </a:r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2" name="직사각형 91"/>
          <p:cNvSpPr/>
          <p:nvPr/>
        </p:nvSpPr>
        <p:spPr>
          <a:xfrm>
            <a:off x="2378362" y="1232630"/>
            <a:ext cx="21384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+mn-ea"/>
              </a:rPr>
              <a:t>주소 찾기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57210"/>
              </p:ext>
            </p:extLst>
          </p:nvPr>
        </p:nvGraphicFramePr>
        <p:xfrm>
          <a:off x="2419650" y="1769469"/>
          <a:ext cx="2045999" cy="50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273"/>
                <a:gridCol w="1106726"/>
              </a:tblGrid>
              <a:tr h="2537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도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군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구</a:t>
                      </a:r>
                      <a:endParaRPr lang="ko-KR" altLang="en-US" sz="800" b="1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70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도로명 또는 건물번호 입력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Arrow Down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flipH="1">
            <a:off x="3237608" y="1844824"/>
            <a:ext cx="36000" cy="3600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Arrow Down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flipH="1">
            <a:off x="4353736" y="1844824"/>
            <a:ext cx="36000" cy="3600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957688" y="2096864"/>
            <a:ext cx="432048" cy="108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rgbClr val="FF0000"/>
                </a:solidFill>
              </a:rPr>
              <a:t>검</a:t>
            </a:r>
            <a:r>
              <a:rPr lang="ko-KR" altLang="en-US" sz="600" b="1" dirty="0">
                <a:solidFill>
                  <a:srgbClr val="FF0000"/>
                </a:solidFill>
              </a:rPr>
              <a:t>색</a:t>
            </a: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264958"/>
              </p:ext>
            </p:extLst>
          </p:nvPr>
        </p:nvGraphicFramePr>
        <p:xfrm>
          <a:off x="2419650" y="3025120"/>
          <a:ext cx="2045999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902"/>
                <a:gridCol w="504056"/>
                <a:gridCol w="1228041"/>
              </a:tblGrid>
              <a:tr h="15885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우편번호</a:t>
                      </a:r>
                      <a:endParaRPr lang="ko-KR" altLang="en-US" sz="5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5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885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067-78</a:t>
                      </a:r>
                      <a:endParaRPr lang="ko-KR" altLang="en-US" sz="5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새주소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서울특별시 서초구 사평대로 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 (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방배동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렉서스프라자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구주소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서울특별시 서초구 방배동 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750-20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렉서스프라자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885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067-78</a:t>
                      </a:r>
                      <a:endParaRPr lang="ko-KR" altLang="en-US" sz="5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새주소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서울특별시 서초구 사평대로 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 (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방배동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렉서스프라자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구주소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서울특별시 서초구 방배동 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750-20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렉서스프라자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885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067-78</a:t>
                      </a:r>
                      <a:endParaRPr lang="ko-KR" altLang="en-US" sz="5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새주소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서울특별시 서초구 사평대로 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 (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방배동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렉서스프라자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구주소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서울특별시 서초구 방배동 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750-20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렉서스프라자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885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067-78</a:t>
                      </a:r>
                      <a:endParaRPr lang="ko-KR" altLang="en-US" sz="5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새주소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서울특별시 서초구 사평대로 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 (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방배동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렉서스프라자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구주소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서울특별시 서초구 방배동 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750-20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렉서스프라자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885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067-78</a:t>
                      </a:r>
                      <a:endParaRPr lang="ko-KR" altLang="en-US" sz="5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새주소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서울특별시 서초구 사평대로 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 (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방배동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렉서스프라자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구주소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서울특별시 서초구 방배동 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750-20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렉서스프라자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2411760" y="2831584"/>
            <a:ext cx="20617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검색결과 중 해당 주소를</a:t>
            </a:r>
            <a:r>
              <a:rPr lang="en-US" altLang="ko-KR" sz="600" b="1" dirty="0" smtClean="0"/>
              <a:t> </a:t>
            </a:r>
            <a:r>
              <a:rPr lang="ko-KR" altLang="en-US" sz="600" b="1" dirty="0" smtClean="0"/>
              <a:t>클릭하시면 자동 입력됩니다</a:t>
            </a:r>
            <a:r>
              <a:rPr lang="en-US" altLang="ko-KR" sz="600" b="1" dirty="0" smtClean="0"/>
              <a:t>.</a:t>
            </a:r>
            <a:endParaRPr lang="ko-KR" altLang="en-US" sz="600" b="1" dirty="0"/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79193"/>
            <a:ext cx="122873" cy="122873"/>
          </a:xfrm>
          <a:prstGeom prst="rect">
            <a:avLst/>
          </a:prstGeom>
        </p:spPr>
      </p:pic>
      <p:grpSp>
        <p:nvGrpSpPr>
          <p:cNvPr id="102" name="그룹 101"/>
          <p:cNvGrpSpPr/>
          <p:nvPr/>
        </p:nvGrpSpPr>
        <p:grpSpPr>
          <a:xfrm>
            <a:off x="2378362" y="1448630"/>
            <a:ext cx="2138274" cy="238833"/>
            <a:chOff x="107504" y="1448630"/>
            <a:chExt cx="2138274" cy="238833"/>
          </a:xfrm>
        </p:grpSpPr>
        <p:sp>
          <p:nvSpPr>
            <p:cNvPr id="104" name="직사각형 103"/>
            <p:cNvSpPr/>
            <p:nvPr/>
          </p:nvSpPr>
          <p:spPr>
            <a:xfrm>
              <a:off x="107504" y="1448630"/>
              <a:ext cx="1069200" cy="238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600" b="1" dirty="0" smtClean="0">
                  <a:solidFill>
                    <a:srgbClr val="0066FF"/>
                  </a:solidFill>
                  <a:latin typeface="+mn-ea"/>
                </a:rPr>
                <a:t>도로명주소</a:t>
              </a:r>
              <a:endParaRPr lang="ko-KR" altLang="en-US" sz="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176641" y="1448630"/>
              <a:ext cx="1069137" cy="238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600" b="1" dirty="0" smtClean="0">
                  <a:solidFill>
                    <a:schemeClr val="tx1"/>
                  </a:solidFill>
                  <a:latin typeface="+mn-ea"/>
                </a:rPr>
                <a:t>지번주소</a:t>
              </a:r>
              <a:endParaRPr lang="ko-KR" altLang="en-US" sz="6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411761" y="2287905"/>
            <a:ext cx="2047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+mn-ea"/>
              </a:rPr>
              <a:t>찾고 싶으신 도로명 또는 건물명을 입력해 주세요</a:t>
            </a:r>
            <a:r>
              <a:rPr lang="en-US" altLang="ko-KR" sz="600" dirty="0" smtClean="0">
                <a:latin typeface="+mn-ea"/>
              </a:rPr>
              <a:t>.</a:t>
            </a:r>
          </a:p>
          <a:p>
            <a:r>
              <a:rPr lang="ko-KR" altLang="en-US" sz="600" dirty="0" smtClean="0">
                <a:latin typeface="+mn-ea"/>
              </a:rPr>
              <a:t>예</a:t>
            </a:r>
            <a:r>
              <a:rPr lang="en-US" altLang="ko-KR" sz="600" dirty="0" smtClean="0">
                <a:latin typeface="+mn-ea"/>
              </a:rPr>
              <a:t>) </a:t>
            </a:r>
            <a:r>
              <a:rPr lang="ko-KR" altLang="en-US" sz="600" dirty="0" smtClean="0">
                <a:latin typeface="+mn-ea"/>
              </a:rPr>
              <a:t>반포대로 </a:t>
            </a:r>
            <a:r>
              <a:rPr lang="en-US" altLang="ko-KR" sz="600" dirty="0" smtClean="0">
                <a:latin typeface="+mn-ea"/>
              </a:rPr>
              <a:t>1, </a:t>
            </a:r>
            <a:r>
              <a:rPr lang="ko-KR" altLang="en-US" sz="600" dirty="0" smtClean="0">
                <a:latin typeface="+mn-ea"/>
              </a:rPr>
              <a:t>세종대로 </a:t>
            </a:r>
            <a:r>
              <a:rPr lang="en-US" altLang="ko-KR" sz="600" dirty="0" smtClean="0">
                <a:latin typeface="+mn-ea"/>
              </a:rPr>
              <a:t>23, </a:t>
            </a:r>
            <a:r>
              <a:rPr lang="ko-KR" altLang="en-US" sz="600" dirty="0" smtClean="0">
                <a:latin typeface="+mn-ea"/>
              </a:rPr>
              <a:t>수지로 </a:t>
            </a:r>
            <a:r>
              <a:rPr lang="en-US" altLang="ko-KR" sz="600" dirty="0" smtClean="0">
                <a:latin typeface="+mn-ea"/>
              </a:rPr>
              <a:t>11</a:t>
            </a:r>
          </a:p>
        </p:txBody>
      </p:sp>
      <p:sp>
        <p:nvSpPr>
          <p:cNvPr id="107" name="타원 106"/>
          <p:cNvSpPr/>
          <p:nvPr/>
        </p:nvSpPr>
        <p:spPr>
          <a:xfrm>
            <a:off x="2517528" y="3284984"/>
            <a:ext cx="144016" cy="144016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/>
          <p:cNvSpPr/>
          <p:nvPr/>
        </p:nvSpPr>
        <p:spPr>
          <a:xfrm>
            <a:off x="2517528" y="3645024"/>
            <a:ext cx="144016" cy="144016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/>
          <p:cNvSpPr/>
          <p:nvPr/>
        </p:nvSpPr>
        <p:spPr>
          <a:xfrm>
            <a:off x="2517528" y="3933056"/>
            <a:ext cx="144016" cy="144016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/>
          <p:cNvSpPr/>
          <p:nvPr/>
        </p:nvSpPr>
        <p:spPr>
          <a:xfrm>
            <a:off x="2517528" y="4293096"/>
            <a:ext cx="144016" cy="144016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/>
          <p:cNvSpPr/>
          <p:nvPr/>
        </p:nvSpPr>
        <p:spPr>
          <a:xfrm>
            <a:off x="2517528" y="4653136"/>
            <a:ext cx="144016" cy="144016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4649221" y="1232630"/>
            <a:ext cx="21384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+mn-ea"/>
              </a:rPr>
              <a:t>주소 찾기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455593"/>
              </p:ext>
            </p:extLst>
          </p:nvPr>
        </p:nvGraphicFramePr>
        <p:xfrm>
          <a:off x="4711986" y="1769469"/>
          <a:ext cx="2045999" cy="273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999"/>
              </a:tblGrid>
              <a:tr h="2733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동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읍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면 이름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6" name="그룹 115"/>
          <p:cNvGrpSpPr/>
          <p:nvPr/>
        </p:nvGrpSpPr>
        <p:grpSpPr>
          <a:xfrm>
            <a:off x="5438967" y="2348880"/>
            <a:ext cx="576040" cy="108000"/>
            <a:chOff x="899616" y="2348880"/>
            <a:chExt cx="576040" cy="108000"/>
          </a:xfrm>
        </p:grpSpPr>
        <p:sp>
          <p:nvSpPr>
            <p:cNvPr id="117" name="직사각형 116"/>
            <p:cNvSpPr/>
            <p:nvPr/>
          </p:nvSpPr>
          <p:spPr>
            <a:xfrm>
              <a:off x="899616" y="2348880"/>
              <a:ext cx="216000" cy="1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259656" y="2348880"/>
              <a:ext cx="216000" cy="1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6122887" y="1844824"/>
            <a:ext cx="432048" cy="108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rgbClr val="FF0000"/>
                </a:solidFill>
              </a:rPr>
              <a:t>검</a:t>
            </a:r>
            <a:r>
              <a:rPr lang="ko-KR" altLang="en-US" sz="600" b="1" dirty="0">
                <a:solidFill>
                  <a:srgbClr val="FF0000"/>
                </a:solidFill>
              </a:rPr>
              <a:t>색</a:t>
            </a: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00745"/>
              </p:ext>
            </p:extLst>
          </p:nvPr>
        </p:nvGraphicFramePr>
        <p:xfrm>
          <a:off x="4712112" y="2758440"/>
          <a:ext cx="2045999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902"/>
                <a:gridCol w="504056"/>
                <a:gridCol w="1228041"/>
              </a:tblGrid>
              <a:tr h="15885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우편번호</a:t>
                      </a:r>
                      <a:endParaRPr lang="ko-KR" altLang="en-US" sz="5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5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885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067-78</a:t>
                      </a:r>
                      <a:endParaRPr lang="ko-KR" altLang="en-US" sz="5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새주소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서울특별시 서초구 사평대로 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 (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방배동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렉서스프라자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구주소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서울특별시 서초구 방배동 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750-20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렉서스프라자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885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067-78</a:t>
                      </a:r>
                      <a:endParaRPr lang="ko-KR" altLang="en-US" sz="5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새주소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서울특별시 서초구 사평대로 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 (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방배동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렉서스프라자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구주소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서울특별시 서초구 방배동 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750-20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렉서스프라자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885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067-78</a:t>
                      </a:r>
                      <a:endParaRPr lang="ko-KR" altLang="en-US" sz="5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새주소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서울특별시 서초구 사평대로 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 (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방배동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렉서스프라자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구주소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서울특별시 서초구 방배동 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750-20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렉서스프라자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885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067-78</a:t>
                      </a:r>
                      <a:endParaRPr lang="ko-KR" altLang="en-US" sz="5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새주소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서울특별시 서초구 사평대로 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 (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방배동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렉서스프라자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구주소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서울특별시 서초구 방배동 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750-20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렉서스프라자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885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067-78</a:t>
                      </a:r>
                      <a:endParaRPr lang="ko-KR" altLang="en-US" sz="5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새주소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서울특별시 서초구 사평대로 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 (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방배동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렉서스프라자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구주소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서울특별시 서초구 방배동 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750-20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렉서스프라자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8859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067-78</a:t>
                      </a:r>
                      <a:endParaRPr lang="ko-KR" altLang="en-US" sz="5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새주소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서울특별시 서초구 사평대로 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 (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방배동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렉서스프라자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구주소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서울특별시 서초구 방배동 </a:t>
                      </a:r>
                      <a:r>
                        <a:rPr lang="en-US" altLang="ko-KR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750-20 </a:t>
                      </a:r>
                      <a:r>
                        <a:rPr lang="ko-KR" altLang="en-US" sz="4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렉서스프라자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3" name="TextBox 132"/>
          <p:cNvSpPr txBox="1"/>
          <p:nvPr/>
        </p:nvSpPr>
        <p:spPr>
          <a:xfrm>
            <a:off x="4718647" y="2564904"/>
            <a:ext cx="20617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검색결과 중 해당 주소를</a:t>
            </a:r>
            <a:r>
              <a:rPr lang="en-US" altLang="ko-KR" sz="600" b="1" dirty="0"/>
              <a:t> </a:t>
            </a:r>
            <a:r>
              <a:rPr lang="ko-KR" altLang="en-US" sz="600" b="1" dirty="0"/>
              <a:t>클릭하시면 자동 입력됩니다</a:t>
            </a:r>
            <a:r>
              <a:rPr lang="en-US" altLang="ko-KR" sz="600" b="1" dirty="0"/>
              <a:t>.</a:t>
            </a:r>
            <a:endParaRPr lang="ko-KR" altLang="en-US" sz="600" b="1" dirty="0"/>
          </a:p>
        </p:txBody>
      </p:sp>
      <p:pic>
        <p:nvPicPr>
          <p:cNvPr id="135" name="그림 1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03" y="1279193"/>
            <a:ext cx="122873" cy="122873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4718648" y="2060848"/>
            <a:ext cx="203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+mn-ea"/>
              </a:rPr>
              <a:t>찾고 싶으신 주소의 동</a:t>
            </a:r>
            <a:r>
              <a:rPr lang="en-US" altLang="ko-KR" sz="600" dirty="0" smtClean="0">
                <a:latin typeface="+mn-ea"/>
              </a:rPr>
              <a:t>(</a:t>
            </a:r>
            <a:r>
              <a:rPr lang="ko-KR" altLang="en-US" sz="600" dirty="0" smtClean="0">
                <a:latin typeface="+mn-ea"/>
              </a:rPr>
              <a:t>읍</a:t>
            </a:r>
            <a:r>
              <a:rPr lang="en-US" altLang="ko-KR" sz="600" dirty="0" smtClean="0">
                <a:latin typeface="+mn-ea"/>
              </a:rPr>
              <a:t>/</a:t>
            </a:r>
            <a:r>
              <a:rPr lang="ko-KR" altLang="en-US" sz="600" dirty="0" smtClean="0">
                <a:latin typeface="+mn-ea"/>
              </a:rPr>
              <a:t>면</a:t>
            </a:r>
            <a:r>
              <a:rPr lang="en-US" altLang="ko-KR" sz="600" dirty="0" smtClean="0">
                <a:latin typeface="+mn-ea"/>
              </a:rPr>
              <a:t>)</a:t>
            </a:r>
            <a:r>
              <a:rPr lang="ko-KR" altLang="en-US" sz="600" dirty="0" smtClean="0">
                <a:latin typeface="+mn-ea"/>
              </a:rPr>
              <a:t>이름을 입력해 주세요</a:t>
            </a:r>
            <a:r>
              <a:rPr lang="en-US" altLang="ko-KR" sz="600" dirty="0" smtClean="0">
                <a:latin typeface="+mn-ea"/>
              </a:rPr>
              <a:t>.</a:t>
            </a:r>
          </a:p>
          <a:p>
            <a:r>
              <a:rPr lang="ko-KR" altLang="en-US" sz="600" dirty="0" smtClean="0">
                <a:latin typeface="+mn-ea"/>
              </a:rPr>
              <a:t>예</a:t>
            </a:r>
            <a:r>
              <a:rPr lang="en-US" altLang="ko-KR" sz="600" dirty="0" smtClean="0">
                <a:latin typeface="+mn-ea"/>
              </a:rPr>
              <a:t>) </a:t>
            </a:r>
            <a:r>
              <a:rPr lang="ko-KR" altLang="en-US" sz="600" dirty="0" smtClean="0">
                <a:latin typeface="+mn-ea"/>
              </a:rPr>
              <a:t>청담</a:t>
            </a:r>
            <a:r>
              <a:rPr lang="en-US" altLang="ko-KR" sz="600" dirty="0" smtClean="0">
                <a:latin typeface="+mn-ea"/>
              </a:rPr>
              <a:t>1</a:t>
            </a:r>
            <a:r>
              <a:rPr lang="ko-KR" altLang="en-US" sz="600" dirty="0" smtClean="0">
                <a:latin typeface="+mn-ea"/>
              </a:rPr>
              <a:t>동</a:t>
            </a:r>
            <a:r>
              <a:rPr lang="en-US" altLang="ko-KR" sz="600" dirty="0" smtClean="0">
                <a:latin typeface="+mn-ea"/>
              </a:rPr>
              <a:t>, </a:t>
            </a:r>
            <a:r>
              <a:rPr lang="ko-KR" altLang="en-US" sz="600" dirty="0" smtClean="0">
                <a:latin typeface="+mn-ea"/>
              </a:rPr>
              <a:t>한강로</a:t>
            </a:r>
            <a:r>
              <a:rPr lang="en-US" altLang="ko-KR" sz="600" dirty="0" smtClean="0">
                <a:latin typeface="+mn-ea"/>
              </a:rPr>
              <a:t>3</a:t>
            </a:r>
            <a:r>
              <a:rPr lang="ko-KR" altLang="en-US" sz="600" dirty="0" smtClean="0">
                <a:latin typeface="+mn-ea"/>
              </a:rPr>
              <a:t>가</a:t>
            </a:r>
            <a:r>
              <a:rPr lang="en-US" altLang="ko-KR" sz="600" dirty="0" smtClean="0">
                <a:latin typeface="+mn-ea"/>
              </a:rPr>
              <a:t>, </a:t>
            </a:r>
            <a:r>
              <a:rPr lang="ko-KR" altLang="en-US" sz="600" dirty="0" smtClean="0">
                <a:latin typeface="+mn-ea"/>
              </a:rPr>
              <a:t>수지읍</a:t>
            </a:r>
            <a:endParaRPr lang="en-US" altLang="ko-KR" sz="600" dirty="0" smtClean="0">
              <a:latin typeface="+mn-ea"/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4649221" y="1448630"/>
            <a:ext cx="2138274" cy="238833"/>
            <a:chOff x="107504" y="1448630"/>
            <a:chExt cx="2138274" cy="238833"/>
          </a:xfrm>
        </p:grpSpPr>
        <p:sp>
          <p:nvSpPr>
            <p:cNvPr id="138" name="직사각형 137"/>
            <p:cNvSpPr/>
            <p:nvPr/>
          </p:nvSpPr>
          <p:spPr>
            <a:xfrm>
              <a:off x="107504" y="1448630"/>
              <a:ext cx="1069200" cy="238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600" b="1" dirty="0" smtClean="0">
                  <a:solidFill>
                    <a:schemeClr val="tx1"/>
                  </a:solidFill>
                  <a:latin typeface="+mn-ea"/>
                </a:rPr>
                <a:t>도로명주소</a:t>
              </a:r>
              <a:endParaRPr lang="ko-KR" altLang="en-US" sz="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176641" y="1448630"/>
              <a:ext cx="1069137" cy="238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600" b="1" dirty="0" smtClean="0">
                  <a:solidFill>
                    <a:srgbClr val="0066FF"/>
                  </a:solidFill>
                  <a:latin typeface="+mn-ea"/>
                </a:rPr>
                <a:t>지번주소</a:t>
              </a:r>
              <a:endParaRPr lang="ko-KR" altLang="en-US" sz="600" b="1" dirty="0">
                <a:solidFill>
                  <a:srgbClr val="0066FF"/>
                </a:solidFill>
                <a:latin typeface="+mn-ea"/>
              </a:endParaRPr>
            </a:p>
          </p:txBody>
        </p:sp>
      </p:grpSp>
      <p:sp>
        <p:nvSpPr>
          <p:cNvPr id="140" name="타원 139"/>
          <p:cNvSpPr/>
          <p:nvPr/>
        </p:nvSpPr>
        <p:spPr>
          <a:xfrm>
            <a:off x="4826743" y="3038360"/>
            <a:ext cx="144016" cy="144016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/>
          <p:cNvSpPr/>
          <p:nvPr/>
        </p:nvSpPr>
        <p:spPr>
          <a:xfrm>
            <a:off x="4826743" y="3398400"/>
            <a:ext cx="144016" cy="144016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/>
          <p:cNvSpPr/>
          <p:nvPr/>
        </p:nvSpPr>
        <p:spPr>
          <a:xfrm>
            <a:off x="4826743" y="3686432"/>
            <a:ext cx="144016" cy="144016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/>
          <p:cNvSpPr/>
          <p:nvPr/>
        </p:nvSpPr>
        <p:spPr>
          <a:xfrm>
            <a:off x="4826743" y="4046472"/>
            <a:ext cx="144016" cy="144016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/>
          <p:cNvSpPr/>
          <p:nvPr/>
        </p:nvSpPr>
        <p:spPr>
          <a:xfrm>
            <a:off x="4826743" y="4406512"/>
            <a:ext cx="144016" cy="144016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/>
          <p:cNvSpPr/>
          <p:nvPr/>
        </p:nvSpPr>
        <p:spPr>
          <a:xfrm>
            <a:off x="4826743" y="4725144"/>
            <a:ext cx="144016" cy="144016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6948264" y="476672"/>
            <a:ext cx="214198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앱 실행 후 초기에 구동되는 화면에 대한 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회원가입을 하기 위한 입력 항목에 대한 라벨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회원가입 시 입력해야 하는 정보를 입력하는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input box, radio button, select box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및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List box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등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주소찾기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버튼을 터치하면 주소검색 화면이 위에 가득 덮히는 화면으로 열림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장애유형 및 장애등급 목록은 아래 그림 참조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Tx/>
              <a:buAutoNum type="arabicPeriod"/>
            </a:pP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주소찾기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 버튼 터치 후 주소 검색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화면</a:t>
            </a:r>
            <a:r>
              <a:rPr lang="en-US" altLang="ko-KR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(※</a:t>
            </a:r>
            <a:r>
              <a:rPr lang="ko-KR" altLang="en-US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현재의 주소 찾기 형식은 임시로 기획한 것으로 적합한 이미지로 대체 가능함</a:t>
            </a:r>
            <a:r>
              <a:rPr lang="en-US" altLang="ko-KR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28600" indent="-228600" algn="just">
              <a:lnSpc>
                <a:spcPct val="150000"/>
              </a:lnSpc>
              <a:buFontTx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 및 시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 등을 선택하는 선택박스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도로명 및 건물번호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동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읍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면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입력하는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input box, 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검색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버튼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검색된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주소를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선택하는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radio button</a:t>
            </a:r>
            <a:endParaRPr lang="en-US" altLang="ko-KR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76" name="그림 17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188" y="4883963"/>
            <a:ext cx="744354" cy="18574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77" name="그림 17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883963"/>
            <a:ext cx="605885" cy="10797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7236296" y="465313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장애유형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212965" y="465313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장애등급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3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4649221" y="1232514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649221" y="1232630"/>
            <a:ext cx="2138400" cy="3821776"/>
            <a:chOff x="4665848" y="1232630"/>
            <a:chExt cx="2138400" cy="3821776"/>
          </a:xfrm>
        </p:grpSpPr>
        <p:sp>
          <p:nvSpPr>
            <p:cNvPr id="200" name="직사각형 199"/>
            <p:cNvSpPr/>
            <p:nvPr/>
          </p:nvSpPr>
          <p:spPr>
            <a:xfrm>
              <a:off x="4665974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4665848" y="1234264"/>
              <a:ext cx="21384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+mn-ea"/>
                </a:rPr>
                <a:t>주소 찾기</a:t>
              </a:r>
              <a:endParaRPr lang="ko-KR" altLang="en-US" sz="700" b="1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03" name="그룹 202"/>
            <p:cNvGrpSpPr/>
            <p:nvPr/>
          </p:nvGrpSpPr>
          <p:grpSpPr>
            <a:xfrm>
              <a:off x="4665848" y="1450264"/>
              <a:ext cx="2138274" cy="238833"/>
              <a:chOff x="107504" y="1448630"/>
              <a:chExt cx="2138274" cy="238833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107504" y="1448630"/>
                <a:ext cx="1069200" cy="2388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600" b="1" dirty="0" smtClean="0">
                    <a:solidFill>
                      <a:schemeClr val="tx1"/>
                    </a:solidFill>
                    <a:latin typeface="+mn-ea"/>
                  </a:rPr>
                  <a:t>도로명주소</a:t>
                </a:r>
                <a:endParaRPr lang="ko-KR" altLang="en-US" sz="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1176641" y="1448630"/>
                <a:ext cx="1069137" cy="2388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600" b="1" dirty="0" smtClean="0">
                    <a:solidFill>
                      <a:srgbClr val="0066FF"/>
                    </a:solidFill>
                    <a:latin typeface="+mn-ea"/>
                  </a:rPr>
                  <a:t>지번주소</a:t>
                </a:r>
                <a:endParaRPr lang="ko-KR" altLang="en-US" sz="600" b="1" dirty="0">
                  <a:solidFill>
                    <a:srgbClr val="0066FF"/>
                  </a:solidFill>
                  <a:latin typeface="+mn-ea"/>
                </a:endParaRPr>
              </a:p>
            </p:txBody>
          </p:sp>
        </p:grpSp>
        <p:sp>
          <p:nvSpPr>
            <p:cNvPr id="207" name="직사각형 206"/>
            <p:cNvSpPr/>
            <p:nvPr/>
          </p:nvSpPr>
          <p:spPr>
            <a:xfrm>
              <a:off x="4704097" y="3645024"/>
              <a:ext cx="2047353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700" b="1" dirty="0" smtClean="0">
                  <a:latin typeface="+mn-ea"/>
                </a:rPr>
                <a:t>지번주소</a:t>
              </a:r>
              <a:endParaRPr lang="en-US" altLang="ko-KR" sz="600" b="1" dirty="0" smtClean="0">
                <a:latin typeface="+mn-ea"/>
              </a:endParaRPr>
            </a:p>
            <a:p>
              <a:r>
                <a:rPr lang="en-US" altLang="ko-KR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[06591] </a:t>
              </a:r>
              <a:r>
                <a:rPr lang="ko-KR" altLang="en-US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서울 서초구 반포동 </a:t>
              </a:r>
              <a:r>
                <a:rPr lang="en-US" altLang="ko-KR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505</a:t>
              </a:r>
              <a:r>
                <a:rPr lang="ko-KR" altLang="en-US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번지 가톨릭대학교 서울성모병원 </a:t>
              </a:r>
              <a:r>
                <a:rPr lang="en-US" altLang="ko-KR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555</a:t>
              </a:r>
            </a:p>
            <a:p>
              <a:r>
                <a:rPr lang="en-US" altLang="ko-KR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맑은 고딕"/>
                </a:rPr>
                <a:t>• </a:t>
              </a:r>
              <a:r>
                <a:rPr lang="ko-KR" altLang="en-US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맑은 고딕"/>
                </a:rPr>
                <a:t>입력하신 주소를 표준주소체계에 맞게 보정한 주소입니다</a:t>
              </a:r>
              <a:r>
                <a:rPr lang="en-US" altLang="ko-KR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맑은 고딕"/>
                </a:rPr>
                <a:t>.</a:t>
              </a:r>
            </a:p>
            <a:p>
              <a:r>
                <a:rPr lang="ko-KR" altLang="en-US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맑은 고딕"/>
                </a:rPr>
                <a:t>입력한 주소와 다소 차이가 있더라도 위치 확인에는 지장이 없습니다</a:t>
              </a:r>
              <a:r>
                <a:rPr lang="en-US" altLang="ko-KR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맑은 고딕"/>
                </a:rPr>
                <a:t>.</a:t>
              </a:r>
            </a:p>
            <a:p>
              <a:endParaRPr lang="en-US" altLang="ko-KR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/>
              </a:endParaRPr>
            </a:p>
            <a:p>
              <a:r>
                <a:rPr lang="ko-KR" altLang="en-US" sz="700" b="1" dirty="0" smtClean="0">
                  <a:latin typeface="+mn-ea"/>
                </a:rPr>
                <a:t>도로명주소</a:t>
              </a:r>
              <a:endParaRPr lang="en-US" altLang="ko-KR" sz="600" b="1" dirty="0">
                <a:latin typeface="+mn-ea"/>
              </a:endParaRPr>
            </a:p>
            <a:p>
              <a:r>
                <a:rPr lang="en-US" altLang="ko-KR" sz="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[06591] </a:t>
              </a:r>
              <a:r>
                <a:rPr lang="ko-KR" altLang="en-US" sz="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서울 서초구 </a:t>
              </a:r>
              <a:r>
                <a:rPr lang="ko-KR" altLang="en-US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반포대로 </a:t>
              </a:r>
              <a:r>
                <a:rPr lang="en-US" altLang="ko-KR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222,</a:t>
              </a:r>
              <a:r>
                <a:rPr lang="ko-KR" altLang="en-US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ko-KR" altLang="en-US" sz="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가톨릭대학교 서울성모병원 </a:t>
              </a:r>
              <a:r>
                <a:rPr lang="en-US" altLang="ko-KR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555((</a:t>
              </a:r>
              <a:r>
                <a:rPr lang="ko-KR" altLang="en-US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반포동</a:t>
              </a:r>
              <a:r>
                <a:rPr lang="en-US" altLang="ko-KR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)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6119108" y="1844824"/>
              <a:ext cx="432048" cy="1080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rgbClr val="FF0000"/>
                  </a:solidFill>
                </a:rPr>
                <a:t>검</a:t>
              </a:r>
              <a:r>
                <a:rPr lang="ko-KR" altLang="en-US" sz="600" b="1" dirty="0">
                  <a:solidFill>
                    <a:srgbClr val="FF0000"/>
                  </a:solidFill>
                </a:rPr>
                <a:t>색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714869" y="2060848"/>
              <a:ext cx="2032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latin typeface="+mn-ea"/>
                </a:rPr>
                <a:t>찾고 싶으신 주소의 동</a:t>
              </a:r>
              <a:r>
                <a:rPr lang="en-US" altLang="ko-KR" sz="600" dirty="0" smtClean="0">
                  <a:latin typeface="+mn-ea"/>
                </a:rPr>
                <a:t>(</a:t>
              </a:r>
              <a:r>
                <a:rPr lang="ko-KR" altLang="en-US" sz="600" dirty="0" smtClean="0">
                  <a:latin typeface="+mn-ea"/>
                </a:rPr>
                <a:t>읍</a:t>
              </a:r>
              <a:r>
                <a:rPr lang="en-US" altLang="ko-KR" sz="600" dirty="0" smtClean="0">
                  <a:latin typeface="+mn-ea"/>
                </a:rPr>
                <a:t>/</a:t>
              </a:r>
              <a:r>
                <a:rPr lang="ko-KR" altLang="en-US" sz="600" dirty="0" smtClean="0">
                  <a:latin typeface="+mn-ea"/>
                </a:rPr>
                <a:t>면</a:t>
              </a:r>
              <a:r>
                <a:rPr lang="en-US" altLang="ko-KR" sz="600" dirty="0" smtClean="0">
                  <a:latin typeface="+mn-ea"/>
                </a:rPr>
                <a:t>)</a:t>
              </a:r>
              <a:r>
                <a:rPr lang="ko-KR" altLang="en-US" sz="600" dirty="0" smtClean="0">
                  <a:latin typeface="+mn-ea"/>
                </a:rPr>
                <a:t>이름을 입력해 주세요</a:t>
              </a:r>
              <a:r>
                <a:rPr lang="en-US" altLang="ko-KR" sz="600" dirty="0" smtClean="0">
                  <a:latin typeface="+mn-ea"/>
                </a:rPr>
                <a:t>.</a:t>
              </a:r>
            </a:p>
            <a:p>
              <a:r>
                <a:rPr lang="ko-KR" altLang="en-US" sz="600" dirty="0" smtClean="0">
                  <a:latin typeface="+mn-ea"/>
                </a:rPr>
                <a:t>예</a:t>
              </a:r>
              <a:r>
                <a:rPr lang="en-US" altLang="ko-KR" sz="600" dirty="0" smtClean="0">
                  <a:latin typeface="+mn-ea"/>
                </a:rPr>
                <a:t>) </a:t>
              </a:r>
              <a:r>
                <a:rPr lang="ko-KR" altLang="en-US" sz="600" dirty="0" smtClean="0">
                  <a:latin typeface="+mn-ea"/>
                </a:rPr>
                <a:t>청담</a:t>
              </a:r>
              <a:r>
                <a:rPr lang="en-US" altLang="ko-KR" sz="600" dirty="0" smtClean="0">
                  <a:latin typeface="+mn-ea"/>
                </a:rPr>
                <a:t>1</a:t>
              </a:r>
              <a:r>
                <a:rPr lang="ko-KR" altLang="en-US" sz="600" dirty="0" smtClean="0">
                  <a:latin typeface="+mn-ea"/>
                </a:rPr>
                <a:t>동</a:t>
              </a:r>
              <a:r>
                <a:rPr lang="en-US" altLang="ko-KR" sz="600" dirty="0" smtClean="0">
                  <a:latin typeface="+mn-ea"/>
                </a:rPr>
                <a:t>, </a:t>
              </a:r>
              <a:r>
                <a:rPr lang="ko-KR" altLang="en-US" sz="600" dirty="0" smtClean="0">
                  <a:latin typeface="+mn-ea"/>
                </a:rPr>
                <a:t>한강로</a:t>
              </a:r>
              <a:r>
                <a:rPr lang="en-US" altLang="ko-KR" sz="600" dirty="0" smtClean="0">
                  <a:latin typeface="+mn-ea"/>
                </a:rPr>
                <a:t>3</a:t>
              </a:r>
              <a:r>
                <a:rPr lang="ko-KR" altLang="en-US" sz="600" dirty="0" smtClean="0">
                  <a:latin typeface="+mn-ea"/>
                </a:rPr>
                <a:t>가</a:t>
              </a:r>
              <a:r>
                <a:rPr lang="en-US" altLang="ko-KR" sz="600" dirty="0" smtClean="0">
                  <a:latin typeface="+mn-ea"/>
                </a:rPr>
                <a:t>, </a:t>
              </a:r>
              <a:r>
                <a:rPr lang="ko-KR" altLang="en-US" sz="600" dirty="0" smtClean="0">
                  <a:latin typeface="+mn-ea"/>
                </a:rPr>
                <a:t>수지읍</a:t>
              </a:r>
              <a:endParaRPr lang="en-US" altLang="ko-KR" sz="600" dirty="0" smtClean="0">
                <a:latin typeface="+mn-ea"/>
              </a:endParaRPr>
            </a:p>
          </p:txBody>
        </p:sp>
        <p:grpSp>
          <p:nvGrpSpPr>
            <p:cNvPr id="211" name="그룹 210"/>
            <p:cNvGrpSpPr/>
            <p:nvPr/>
          </p:nvGrpSpPr>
          <p:grpSpPr>
            <a:xfrm>
              <a:off x="4711308" y="2337847"/>
              <a:ext cx="2047480" cy="1235169"/>
              <a:chOff x="152838" y="2337847"/>
              <a:chExt cx="2047480" cy="1235169"/>
            </a:xfrm>
          </p:grpSpPr>
          <p:sp>
            <p:nvSpPr>
              <p:cNvPr id="212" name="직사각형 211"/>
              <p:cNvSpPr/>
              <p:nvPr/>
            </p:nvSpPr>
            <p:spPr>
              <a:xfrm>
                <a:off x="152838" y="2337847"/>
                <a:ext cx="2047353" cy="12351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b="1" dirty="0" smtClean="0">
                    <a:latin typeface="+mn-ea"/>
                  </a:rPr>
                  <a:t>상세주소</a:t>
                </a:r>
                <a:endParaRPr lang="en-US" altLang="ko-KR" sz="600" b="1" dirty="0" smtClean="0"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나머지 주소를 입력하신 후 주소 입력 버튼을 눌러주세요</a:t>
                </a:r>
                <a:endParaRPr lang="en-US" altLang="ko-KR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endPara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284728" y="2636912"/>
                <a:ext cx="1783573" cy="6163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우편번호</a:t>
                </a:r>
                <a:r>
                  <a:rPr lang="en-US" altLang="ko-KR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06591</a:t>
                </a:r>
              </a:p>
              <a:p>
                <a:r>
                  <a:rPr lang="ko-KR" altLang="en-US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기본주소</a:t>
                </a:r>
                <a:r>
                  <a:rPr lang="en-US" altLang="ko-KR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</a:t>
                </a:r>
                <a:r>
                  <a:rPr lang="ko-KR" altLang="en-US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서울특별시 서초구 반포동 가톨릭대학교 서울성모병원</a:t>
                </a:r>
                <a:endPara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endPara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361206" y="2996952"/>
                <a:ext cx="1630617" cy="182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ko-KR" sz="5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555</a:t>
                </a:r>
                <a:endParaRPr lang="ko-KR" altLang="en-US" sz="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152964" y="3312000"/>
                <a:ext cx="2047354" cy="220091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6" name="직사각형 215"/>
            <p:cNvSpPr/>
            <p:nvPr/>
          </p:nvSpPr>
          <p:spPr>
            <a:xfrm>
              <a:off x="4711434" y="4581128"/>
              <a:ext cx="2047354" cy="22009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주소사용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714869" y="4808185"/>
              <a:ext cx="20329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/>
                  <a:ea typeface="맑은 고딕"/>
                </a:rPr>
                <a:t>• </a:t>
              </a:r>
              <a:r>
                <a:rPr lang="ko-KR" altLang="en-US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자동 변환된 도로명 주소입니다</a:t>
              </a:r>
              <a:r>
                <a:rPr lang="en-US" altLang="ko-KR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  <a:p>
              <a:r>
                <a:rPr lang="en-US" altLang="ko-KR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/>
                  <a:ea typeface="맑은 고딕"/>
                </a:rPr>
                <a:t>• </a:t>
              </a:r>
              <a:r>
                <a:rPr lang="ko-KR" altLang="en-US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변환된 주소 정보를 확인해 주세요</a:t>
              </a:r>
              <a:r>
                <a:rPr lang="en-US" altLang="ko-KR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48264" y="476672"/>
            <a:ext cx="214198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앱 실행 후 초기에 구동되는 화면에 대한 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검색된 결과가 없을 시 보이는 화면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검색된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주소를 선택하면 주소란에 선택된 주소와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해당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우편번호가 보여지며 상세주소를 입력하는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input box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보임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상세주소 입력 후 확인 버튼을 터치하면 해당 지번주소와 도로명 주소를 보여줌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주소사용 버튼을 터치하면 회원가입 화면의 주소란에 해당 주소를 자동으로 입력하며 회원가입 화면으로 이동</a:t>
            </a:r>
            <a:endParaRPr lang="en-US" altLang="ko-KR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주소검색은 단말기에서 다음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api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이용하는 것을 권장함</a:t>
            </a:r>
            <a:endParaRPr lang="en-US" altLang="ko-KR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58093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6" name="직선 연결선 155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587114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관련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626217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2" name="표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82512"/>
              </p:ext>
            </p:extLst>
          </p:nvPr>
        </p:nvGraphicFramePr>
        <p:xfrm>
          <a:off x="2378362" y="5085184"/>
          <a:ext cx="2138274" cy="72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ㄱ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주소 검색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ㄴ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상세주소</a:t>
                      </a:r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6" name="직사각형 95"/>
          <p:cNvSpPr/>
          <p:nvPr/>
        </p:nvSpPr>
        <p:spPr>
          <a:xfrm>
            <a:off x="109668" y="1232572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5" name="그룹 164"/>
          <p:cNvGrpSpPr/>
          <p:nvPr/>
        </p:nvGrpSpPr>
        <p:grpSpPr>
          <a:xfrm>
            <a:off x="2378362" y="620720"/>
            <a:ext cx="2138274" cy="576032"/>
            <a:chOff x="2398178" y="557080"/>
            <a:chExt cx="2138274" cy="576032"/>
          </a:xfrm>
        </p:grpSpPr>
        <p:sp>
          <p:nvSpPr>
            <p:cNvPr id="174" name="직사각형 173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latin typeface="+mn-ea"/>
                </a:rPr>
                <a:t>화면</a:t>
              </a:r>
              <a:r>
                <a:rPr kumimoji="1" lang="en-US" altLang="ko-KR" sz="800" b="1" dirty="0">
                  <a:latin typeface="+mn-ea"/>
                </a:rPr>
                <a:t>ID: HSNR_SignUp_Address_Detail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175" name="직사각형 174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latin typeface="+mn-ea"/>
                </a:rPr>
                <a:t>화면명</a:t>
              </a:r>
              <a:r>
                <a:rPr kumimoji="1" lang="en-US" altLang="ko-KR" sz="800" b="1" dirty="0">
                  <a:latin typeface="+mn-ea"/>
                </a:rPr>
                <a:t>: </a:t>
              </a:r>
              <a:r>
                <a:rPr kumimoji="1" lang="ko-KR" altLang="en-US" sz="800" b="1" dirty="0">
                  <a:latin typeface="+mn-ea"/>
                </a:rPr>
                <a:t>회원가입</a:t>
              </a:r>
              <a:r>
                <a:rPr kumimoji="1" lang="en-US" altLang="ko-KR" sz="800" b="1" dirty="0">
                  <a:latin typeface="+mn-ea"/>
                </a:rPr>
                <a:t>_</a:t>
              </a:r>
              <a:r>
                <a:rPr kumimoji="1" lang="ko-KR" altLang="en-US" sz="800" b="1" dirty="0">
                  <a:latin typeface="+mn-ea"/>
                </a:rPr>
                <a:t>주소검색</a:t>
              </a:r>
              <a:r>
                <a:rPr kumimoji="1" lang="en-US" altLang="ko-KR" sz="800" b="1" dirty="0">
                  <a:latin typeface="+mn-ea"/>
                </a:rPr>
                <a:t>_</a:t>
              </a:r>
              <a:r>
                <a:rPr kumimoji="1" lang="ko-KR" altLang="en-US" sz="800" b="1" dirty="0">
                  <a:latin typeface="+mn-ea"/>
                </a:rPr>
                <a:t>상세주소</a:t>
              </a:r>
            </a:p>
          </p:txBody>
        </p:sp>
      </p:grpSp>
      <p:sp>
        <p:nvSpPr>
          <p:cNvPr id="169" name="직사각형 168"/>
          <p:cNvSpPr/>
          <p:nvPr/>
        </p:nvSpPr>
        <p:spPr>
          <a:xfrm>
            <a:off x="2378362" y="1232514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606990"/>
              </p:ext>
            </p:extLst>
          </p:nvPr>
        </p:nvGraphicFramePr>
        <p:xfrm>
          <a:off x="4649221" y="5085184"/>
          <a:ext cx="2138274" cy="72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화면 기능 설명</a:t>
                      </a:r>
                      <a:endParaRPr lang="ko-KR" alt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ㄱ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주소 검색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ㄴ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검색 결과 사용</a:t>
                      </a:r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4649221" y="620720"/>
            <a:ext cx="2138274" cy="576032"/>
            <a:chOff x="2398178" y="557080"/>
            <a:chExt cx="2138274" cy="576032"/>
          </a:xfrm>
        </p:grpSpPr>
        <p:sp>
          <p:nvSpPr>
            <p:cNvPr id="196" name="직사각형 195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latin typeface="+mn-ea"/>
                </a:rPr>
                <a:t>화면</a:t>
              </a:r>
              <a:r>
                <a:rPr kumimoji="1" lang="en-US" altLang="ko-KR" sz="800" b="1" dirty="0">
                  <a:latin typeface="+mn-ea"/>
                </a:rPr>
                <a:t>ID: </a:t>
              </a:r>
              <a:r>
                <a:rPr kumimoji="1" lang="en-US" altLang="ko-KR" sz="800" b="1" dirty="0" smtClean="0">
                  <a:latin typeface="+mn-ea"/>
                </a:rPr>
                <a:t>HSNR_SignUp_Address_Use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197" name="직사각형 196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latin typeface="+mn-ea"/>
                </a:rPr>
                <a:t>화면명</a:t>
              </a:r>
              <a:r>
                <a:rPr kumimoji="1" lang="en-US" altLang="ko-KR" sz="800" b="1" dirty="0">
                  <a:latin typeface="+mn-ea"/>
                </a:rPr>
                <a:t>: </a:t>
              </a:r>
              <a:r>
                <a:rPr kumimoji="1" lang="ko-KR" altLang="en-US" sz="800" b="1" dirty="0">
                  <a:latin typeface="+mn-ea"/>
                </a:rPr>
                <a:t>회원가입</a:t>
              </a:r>
              <a:r>
                <a:rPr kumimoji="1" lang="en-US" altLang="ko-KR" sz="800" b="1" dirty="0">
                  <a:latin typeface="+mn-ea"/>
                </a:rPr>
                <a:t>_</a:t>
              </a:r>
              <a:r>
                <a:rPr kumimoji="1" lang="ko-KR" altLang="en-US" sz="800" b="1" dirty="0">
                  <a:latin typeface="+mn-ea"/>
                </a:rPr>
                <a:t>주소검색</a:t>
              </a:r>
              <a:r>
                <a:rPr kumimoji="1" lang="en-US" altLang="ko-KR" sz="800" b="1" dirty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결과사</a:t>
              </a:r>
              <a:r>
                <a:rPr kumimoji="1" lang="ko-KR" altLang="en-US" sz="800" b="1" dirty="0">
                  <a:latin typeface="+mn-ea"/>
                </a:rPr>
                <a:t>용</a:t>
              </a:r>
            </a:p>
          </p:txBody>
        </p:sp>
      </p:grpSp>
      <p:sp>
        <p:nvSpPr>
          <p:cNvPr id="86" name="직사각형 85"/>
          <p:cNvSpPr/>
          <p:nvPr/>
        </p:nvSpPr>
        <p:spPr bwMode="auto">
          <a:xfrm>
            <a:off x="107504" y="62066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HSNR_SignUp_Address_None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107504" y="908694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>
                <a:latin typeface="+mn-ea"/>
              </a:rPr>
              <a:t>회원가입</a:t>
            </a:r>
            <a:r>
              <a:rPr kumimoji="1" lang="en-US" altLang="ko-KR" sz="800" b="1" dirty="0">
                <a:latin typeface="+mn-ea"/>
              </a:rPr>
              <a:t>_</a:t>
            </a:r>
            <a:r>
              <a:rPr kumimoji="1" lang="ko-KR" altLang="en-US" sz="800" b="1" dirty="0">
                <a:latin typeface="+mn-ea"/>
              </a:rPr>
              <a:t>주소검색</a:t>
            </a:r>
            <a:r>
              <a:rPr kumimoji="1" lang="en-US" altLang="ko-KR" sz="800" b="1" dirty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결과 없음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9587"/>
              </p:ext>
            </p:extLst>
          </p:nvPr>
        </p:nvGraphicFramePr>
        <p:xfrm>
          <a:off x="107504" y="5085184"/>
          <a:ext cx="2138274" cy="72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ㄱ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주소 검색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ㄴ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검색 결과 없음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2" name="직사각형 91"/>
          <p:cNvSpPr/>
          <p:nvPr/>
        </p:nvSpPr>
        <p:spPr>
          <a:xfrm>
            <a:off x="2378362" y="1232630"/>
            <a:ext cx="21384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+mn-ea"/>
              </a:rPr>
              <a:t>주소 찾기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302"/>
              </p:ext>
            </p:extLst>
          </p:nvPr>
        </p:nvGraphicFramePr>
        <p:xfrm>
          <a:off x="2419650" y="1769469"/>
          <a:ext cx="2045999" cy="50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273"/>
                <a:gridCol w="1106726"/>
              </a:tblGrid>
              <a:tr h="2537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도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군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구</a:t>
                      </a:r>
                      <a:endParaRPr lang="ko-KR" altLang="en-US" sz="800" b="1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70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도로명 또는 건물번호 입력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Arrow Down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flipH="1">
            <a:off x="3237608" y="1844824"/>
            <a:ext cx="36000" cy="3600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Arrow Down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flipH="1">
            <a:off x="4353736" y="1844824"/>
            <a:ext cx="36000" cy="3600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957688" y="2096864"/>
            <a:ext cx="432048" cy="108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rgbClr val="FF0000"/>
                </a:solidFill>
              </a:rPr>
              <a:t>검</a:t>
            </a:r>
            <a:r>
              <a:rPr lang="ko-KR" altLang="en-US" sz="600" b="1" dirty="0">
                <a:solidFill>
                  <a:srgbClr val="FF0000"/>
                </a:solidFill>
              </a:rPr>
              <a:t>색</a:t>
            </a:r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79193"/>
            <a:ext cx="122873" cy="122873"/>
          </a:xfrm>
          <a:prstGeom prst="rect">
            <a:avLst/>
          </a:prstGeom>
        </p:spPr>
      </p:pic>
      <p:grpSp>
        <p:nvGrpSpPr>
          <p:cNvPr id="102" name="그룹 101"/>
          <p:cNvGrpSpPr/>
          <p:nvPr/>
        </p:nvGrpSpPr>
        <p:grpSpPr>
          <a:xfrm>
            <a:off x="2378362" y="1448630"/>
            <a:ext cx="2138274" cy="238833"/>
            <a:chOff x="107504" y="1448630"/>
            <a:chExt cx="2138274" cy="238833"/>
          </a:xfrm>
        </p:grpSpPr>
        <p:sp>
          <p:nvSpPr>
            <p:cNvPr id="104" name="직사각형 103"/>
            <p:cNvSpPr/>
            <p:nvPr/>
          </p:nvSpPr>
          <p:spPr>
            <a:xfrm>
              <a:off x="107504" y="1448630"/>
              <a:ext cx="1069200" cy="238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600" b="1" dirty="0" smtClean="0">
                  <a:solidFill>
                    <a:srgbClr val="0066FF"/>
                  </a:solidFill>
                  <a:latin typeface="+mn-ea"/>
                </a:rPr>
                <a:t>도로명주소</a:t>
              </a:r>
              <a:endParaRPr lang="ko-KR" altLang="en-US" sz="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176641" y="1448630"/>
              <a:ext cx="1069137" cy="238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600" b="1" dirty="0" smtClean="0">
                  <a:solidFill>
                    <a:schemeClr val="tx1"/>
                  </a:solidFill>
                  <a:latin typeface="+mn-ea"/>
                </a:rPr>
                <a:t>지번주소</a:t>
              </a:r>
              <a:endParaRPr lang="ko-KR" altLang="en-US" sz="6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69489"/>
              </p:ext>
            </p:extLst>
          </p:nvPr>
        </p:nvGraphicFramePr>
        <p:xfrm>
          <a:off x="153642" y="1771103"/>
          <a:ext cx="2045999" cy="50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273"/>
                <a:gridCol w="1106726"/>
              </a:tblGrid>
              <a:tr h="2537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도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군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구</a:t>
                      </a:r>
                      <a:endParaRPr lang="ko-KR" altLang="en-US" sz="800" b="1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70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도로명 또는 건물번호 입력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109605" y="1234264"/>
            <a:ext cx="21384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+mn-ea"/>
              </a:rPr>
              <a:t>주소 찾기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Arrow Down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flipH="1">
            <a:off x="973701" y="1846458"/>
            <a:ext cx="36000" cy="3600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Arrow Down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flipH="1">
            <a:off x="2089829" y="1846458"/>
            <a:ext cx="36000" cy="3600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693781" y="2096864"/>
            <a:ext cx="432048" cy="108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rgbClr val="FF0000"/>
                </a:solidFill>
              </a:rPr>
              <a:t>검</a:t>
            </a:r>
            <a:r>
              <a:rPr lang="ko-KR" altLang="en-US" sz="600" b="1" dirty="0">
                <a:solidFill>
                  <a:srgbClr val="FF0000"/>
                </a:solidFill>
              </a:rPr>
              <a:t>색</a:t>
            </a:r>
          </a:p>
        </p:txBody>
      </p:sp>
      <p:pic>
        <p:nvPicPr>
          <p:cNvPr id="121" name="그림 1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34" y="1280827"/>
            <a:ext cx="122873" cy="122873"/>
          </a:xfrm>
          <a:prstGeom prst="rect">
            <a:avLst/>
          </a:prstGeom>
        </p:spPr>
      </p:pic>
      <p:sp>
        <p:nvSpPr>
          <p:cNvPr id="123" name="직사각형 122"/>
          <p:cNvSpPr/>
          <p:nvPr/>
        </p:nvSpPr>
        <p:spPr>
          <a:xfrm>
            <a:off x="109605" y="1450264"/>
            <a:ext cx="1069200" cy="23883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600" b="1" dirty="0" smtClean="0">
                <a:solidFill>
                  <a:schemeClr val="tx1"/>
                </a:solidFill>
                <a:latin typeface="+mn-ea"/>
              </a:rPr>
              <a:t>도로명주소</a:t>
            </a:r>
            <a:endParaRPr lang="ko-KR" altLang="en-US" sz="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178805" y="1450264"/>
            <a:ext cx="1069137" cy="23883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600" b="1" dirty="0" smtClean="0">
                <a:solidFill>
                  <a:schemeClr val="tx1"/>
                </a:solidFill>
                <a:latin typeface="+mn-ea"/>
              </a:rPr>
              <a:t>지번주소</a:t>
            </a:r>
            <a:endParaRPr lang="ko-KR" altLang="en-US" sz="6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420185" y="2287905"/>
            <a:ext cx="2054628" cy="1571509"/>
            <a:chOff x="147854" y="2289539"/>
            <a:chExt cx="2054628" cy="1571509"/>
          </a:xfrm>
        </p:grpSpPr>
        <p:sp>
          <p:nvSpPr>
            <p:cNvPr id="125" name="TextBox 124"/>
            <p:cNvSpPr txBox="1"/>
            <p:nvPr/>
          </p:nvSpPr>
          <p:spPr>
            <a:xfrm>
              <a:off x="147854" y="2289539"/>
              <a:ext cx="2047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latin typeface="+mn-ea"/>
                </a:rPr>
                <a:t>찾고 싶으신 도로명 또는 건물명을 입력해 주세요</a:t>
              </a:r>
              <a:r>
                <a:rPr lang="en-US" altLang="ko-KR" sz="600" dirty="0" smtClean="0">
                  <a:latin typeface="+mn-ea"/>
                </a:rPr>
                <a:t>.</a:t>
              </a:r>
            </a:p>
            <a:p>
              <a:r>
                <a:rPr lang="ko-KR" altLang="en-US" sz="600" dirty="0" smtClean="0">
                  <a:latin typeface="+mn-ea"/>
                </a:rPr>
                <a:t>예</a:t>
              </a:r>
              <a:r>
                <a:rPr lang="en-US" altLang="ko-KR" sz="600" dirty="0" smtClean="0">
                  <a:latin typeface="+mn-ea"/>
                </a:rPr>
                <a:t>) </a:t>
              </a:r>
              <a:r>
                <a:rPr lang="ko-KR" altLang="en-US" sz="600" dirty="0" smtClean="0">
                  <a:latin typeface="+mn-ea"/>
                </a:rPr>
                <a:t>반포대로 </a:t>
              </a:r>
              <a:r>
                <a:rPr lang="en-US" altLang="ko-KR" sz="600" dirty="0" smtClean="0">
                  <a:latin typeface="+mn-ea"/>
                </a:rPr>
                <a:t>1, </a:t>
              </a:r>
              <a:r>
                <a:rPr lang="ko-KR" altLang="en-US" sz="600" dirty="0" smtClean="0">
                  <a:latin typeface="+mn-ea"/>
                </a:rPr>
                <a:t>세종대로 </a:t>
              </a:r>
              <a:r>
                <a:rPr lang="en-US" altLang="ko-KR" sz="600" dirty="0" smtClean="0">
                  <a:latin typeface="+mn-ea"/>
                </a:rPr>
                <a:t>23, </a:t>
              </a:r>
              <a:r>
                <a:rPr lang="ko-KR" altLang="en-US" sz="600" dirty="0" smtClean="0">
                  <a:latin typeface="+mn-ea"/>
                </a:rPr>
                <a:t>수지로 </a:t>
              </a:r>
              <a:r>
                <a:rPr lang="en-US" altLang="ko-KR" sz="600" dirty="0" smtClean="0">
                  <a:latin typeface="+mn-ea"/>
                </a:rPr>
                <a:t>11</a:t>
              </a:r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155002" y="2625879"/>
              <a:ext cx="2047480" cy="1235169"/>
              <a:chOff x="152838" y="2337847"/>
              <a:chExt cx="2047480" cy="1235169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152838" y="2337847"/>
                <a:ext cx="2047353" cy="12351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b="1" dirty="0" smtClean="0">
                    <a:latin typeface="+mn-ea"/>
                  </a:rPr>
                  <a:t>상세주소</a:t>
                </a:r>
                <a:endParaRPr lang="en-US" altLang="ko-KR" sz="600" b="1" dirty="0" smtClean="0"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나머지 주소를 입력하신 후 주소 입력 버튼을 눌러주세요</a:t>
                </a:r>
                <a:endParaRPr lang="en-US" altLang="ko-KR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endPara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284728" y="2636912"/>
                <a:ext cx="1783573" cy="6163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우편번호</a:t>
                </a:r>
                <a:r>
                  <a:rPr lang="en-US" altLang="ko-KR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06591</a:t>
                </a:r>
              </a:p>
              <a:p>
                <a:r>
                  <a:rPr lang="ko-KR" altLang="en-US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기본주소</a:t>
                </a:r>
                <a:r>
                  <a:rPr lang="en-US" altLang="ko-KR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</a:t>
                </a:r>
                <a:r>
                  <a:rPr lang="ko-KR" altLang="en-US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서울특별시 서초구 반포동 가톨릭대학교 서울성모병원</a:t>
                </a:r>
                <a:endParaRPr lang="en-US" altLang="ko-KR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endPara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361206" y="2996952"/>
                <a:ext cx="1630617" cy="182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번지수를 포함한 상세주소를 입력해주세요</a:t>
                </a:r>
                <a:r>
                  <a:rPr lang="en-US" altLang="ko-KR" sz="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.1</a:t>
                </a:r>
                <a:endParaRPr lang="ko-KR" altLang="en-US" sz="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152964" y="3312000"/>
                <a:ext cx="2047354" cy="220091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155128" y="2287905"/>
            <a:ext cx="2047354" cy="2138174"/>
            <a:chOff x="2411761" y="2287905"/>
            <a:chExt cx="2047354" cy="2138174"/>
          </a:xfrm>
        </p:grpSpPr>
        <p:sp>
          <p:nvSpPr>
            <p:cNvPr id="106" name="TextBox 105"/>
            <p:cNvSpPr txBox="1"/>
            <p:nvPr/>
          </p:nvSpPr>
          <p:spPr>
            <a:xfrm>
              <a:off x="2411761" y="2287905"/>
              <a:ext cx="2047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latin typeface="+mn-ea"/>
                </a:rPr>
                <a:t>찾고 싶으신 도로명 또는 건물명을 입력해 주세요</a:t>
              </a:r>
              <a:r>
                <a:rPr lang="en-US" altLang="ko-KR" sz="600" dirty="0" smtClean="0">
                  <a:latin typeface="+mn-ea"/>
                </a:rPr>
                <a:t>.</a:t>
              </a:r>
            </a:p>
            <a:p>
              <a:r>
                <a:rPr lang="ko-KR" altLang="en-US" sz="600" dirty="0" smtClean="0">
                  <a:latin typeface="+mn-ea"/>
                </a:rPr>
                <a:t>예</a:t>
              </a:r>
              <a:r>
                <a:rPr lang="en-US" altLang="ko-KR" sz="600" dirty="0" smtClean="0">
                  <a:latin typeface="+mn-ea"/>
                </a:rPr>
                <a:t>) </a:t>
              </a:r>
              <a:r>
                <a:rPr lang="ko-KR" altLang="en-US" sz="600" dirty="0" smtClean="0">
                  <a:latin typeface="+mn-ea"/>
                </a:rPr>
                <a:t>반포대로 </a:t>
              </a:r>
              <a:r>
                <a:rPr lang="en-US" altLang="ko-KR" sz="600" dirty="0" smtClean="0">
                  <a:latin typeface="+mn-ea"/>
                </a:rPr>
                <a:t>1, </a:t>
              </a:r>
              <a:r>
                <a:rPr lang="ko-KR" altLang="en-US" sz="600" dirty="0" smtClean="0">
                  <a:latin typeface="+mn-ea"/>
                </a:rPr>
                <a:t>세종대로 </a:t>
              </a:r>
              <a:r>
                <a:rPr lang="en-US" altLang="ko-KR" sz="600" dirty="0" smtClean="0">
                  <a:latin typeface="+mn-ea"/>
                </a:rPr>
                <a:t>23, </a:t>
              </a:r>
              <a:r>
                <a:rPr lang="ko-KR" altLang="en-US" sz="600" dirty="0" smtClean="0">
                  <a:latin typeface="+mn-ea"/>
                </a:rPr>
                <a:t>수지로 </a:t>
              </a:r>
              <a:r>
                <a:rPr lang="en-US" altLang="ko-KR" sz="600" dirty="0" smtClean="0">
                  <a:latin typeface="+mn-ea"/>
                </a:rPr>
                <a:t>11</a:t>
              </a:r>
            </a:p>
          </p:txBody>
        </p:sp>
        <p:grpSp>
          <p:nvGrpSpPr>
            <p:cNvPr id="134" name="그룹 133"/>
            <p:cNvGrpSpPr/>
            <p:nvPr/>
          </p:nvGrpSpPr>
          <p:grpSpPr>
            <a:xfrm>
              <a:off x="2834992" y="3127918"/>
              <a:ext cx="1225015" cy="1298161"/>
              <a:chOff x="285279" y="3127918"/>
              <a:chExt cx="1225015" cy="1298161"/>
            </a:xfrm>
          </p:grpSpPr>
          <p:pic>
            <p:nvPicPr>
              <p:cNvPr id="146" name="그림 14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670" y="3127918"/>
                <a:ext cx="946232" cy="827953"/>
              </a:xfrm>
              <a:prstGeom prst="rect">
                <a:avLst/>
              </a:prstGeom>
            </p:spPr>
          </p:pic>
          <p:sp>
            <p:nvSpPr>
              <p:cNvPr id="147" name="TextBox 146"/>
              <p:cNvSpPr txBox="1"/>
              <p:nvPr/>
            </p:nvSpPr>
            <p:spPr>
              <a:xfrm>
                <a:off x="285279" y="4149080"/>
                <a:ext cx="12250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‘</a:t>
                </a:r>
                <a:r>
                  <a:rPr lang="ko-KR" altLang="en-US" sz="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수지로</a:t>
                </a:r>
                <a:r>
                  <a:rPr lang="en-US" altLang="ko-KR" sz="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’ </a:t>
                </a:r>
                <a:r>
                  <a:rPr lang="ko-KR" altLang="en-US" sz="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검색결과가 없습니다</a:t>
                </a:r>
                <a:r>
                  <a:rPr lang="en-US" altLang="ko-KR" sz="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r>
                  <a:rPr lang="ko-KR" altLang="en-US" sz="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도로명을 다시 입력해 주세요</a:t>
                </a:r>
                <a:r>
                  <a:rPr lang="en-US" altLang="ko-KR" sz="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  <a:endParaRPr lang="ko-KR" altLang="en-US" sz="6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aphicFrame>
        <p:nvGraphicFramePr>
          <p:cNvPr id="208" name="표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579630"/>
              </p:ext>
            </p:extLst>
          </p:nvPr>
        </p:nvGraphicFramePr>
        <p:xfrm>
          <a:off x="4708207" y="1769469"/>
          <a:ext cx="2045999" cy="273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999"/>
              </a:tblGrid>
              <a:tr h="2733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동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읍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면 이름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18" name="그림 2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03" y="1279193"/>
            <a:ext cx="122873" cy="1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48264" y="476672"/>
            <a:ext cx="2141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앱 실행 후 초기에 구동되는 화면에 대한 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검색된 주소가 입력된 화면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도로명 주소가 없을 경우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도로명 주소가 있을 경우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아이디 중복 체크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중복된 아이디가 없을 경우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필수 값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성별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생년월일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우편번호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주소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비밀번호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비밀번호 확인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장애유형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장애등급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휠체어 사용</a:t>
            </a:r>
            <a:r>
              <a:rPr lang="en-US" altLang="ko-KR" sz="800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자동</a:t>
            </a:r>
            <a:r>
              <a:rPr lang="en-US" altLang="ko-KR" sz="800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800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수동</a:t>
            </a:r>
            <a:r>
              <a:rPr lang="en-US" altLang="ko-KR" sz="800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800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미사용</a:t>
            </a:r>
            <a:r>
              <a:rPr lang="en-US" altLang="ko-KR" sz="800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복지사본</a:t>
            </a:r>
            <a:endParaRPr lang="en-US" altLang="ko-KR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선택 값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이메일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추가연락처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보호자 이름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보호자 연락처</a:t>
            </a:r>
            <a:endParaRPr lang="en-US" altLang="ko-KR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85000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6" name="직선 연결선 155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52451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관련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32690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2" name="표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219908"/>
              </p:ext>
            </p:extLst>
          </p:nvPr>
        </p:nvGraphicFramePr>
        <p:xfrm>
          <a:off x="2378362" y="5085184"/>
          <a:ext cx="2138274" cy="72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ㄱ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주소 검색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ㄴ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검색 결과</a:t>
                      </a:r>
                      <a:r>
                        <a:rPr lang="ko-KR" altLang="en-US" sz="700" baseline="0" dirty="0" smtClean="0"/>
                        <a:t> 적용 </a:t>
                      </a:r>
                      <a:r>
                        <a:rPr lang="en-US" altLang="ko-KR" sz="700" dirty="0" smtClean="0"/>
                        <a:t>–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 도로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지번</a:t>
                      </a:r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65" name="그룹 164"/>
          <p:cNvGrpSpPr/>
          <p:nvPr/>
        </p:nvGrpSpPr>
        <p:grpSpPr>
          <a:xfrm>
            <a:off x="2378362" y="620720"/>
            <a:ext cx="2138274" cy="576032"/>
            <a:chOff x="2398178" y="557080"/>
            <a:chExt cx="2138274" cy="576032"/>
          </a:xfrm>
        </p:grpSpPr>
        <p:sp>
          <p:nvSpPr>
            <p:cNvPr id="174" name="직사각형 173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latin typeface="+mn-ea"/>
                </a:rPr>
                <a:t>화면</a:t>
              </a:r>
              <a:r>
                <a:rPr kumimoji="1" lang="en-US" altLang="ko-KR" sz="800" b="1" dirty="0">
                  <a:latin typeface="+mn-ea"/>
                </a:rPr>
                <a:t>ID: </a:t>
              </a:r>
              <a:r>
                <a:rPr kumimoji="1" lang="en-US" altLang="ko-KR" sz="800" b="1" dirty="0" smtClean="0">
                  <a:latin typeface="+mn-ea"/>
                </a:rPr>
                <a:t>HSNR_SignUp_Address_Use_02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175" name="직사각형 174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latin typeface="+mn-ea"/>
                </a:rPr>
                <a:t>화면명</a:t>
              </a:r>
              <a:r>
                <a:rPr kumimoji="1" lang="en-US" altLang="ko-KR" sz="800" b="1" dirty="0">
                  <a:latin typeface="+mn-ea"/>
                </a:rPr>
                <a:t>: </a:t>
              </a:r>
              <a:r>
                <a:rPr kumimoji="1" lang="ko-KR" altLang="en-US" sz="800" b="1" dirty="0">
                  <a:latin typeface="+mn-ea"/>
                </a:rPr>
                <a:t>회원가입</a:t>
              </a:r>
              <a:r>
                <a:rPr kumimoji="1" lang="en-US" altLang="ko-KR" sz="800" b="1" dirty="0">
                  <a:latin typeface="+mn-ea"/>
                </a:rPr>
                <a:t>_</a:t>
              </a:r>
              <a:r>
                <a:rPr kumimoji="1" lang="ko-KR" altLang="en-US" sz="800" b="1" dirty="0">
                  <a:latin typeface="+mn-ea"/>
                </a:rPr>
                <a:t>주소검색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사용</a:t>
              </a:r>
              <a:r>
                <a:rPr kumimoji="1" lang="en-US" altLang="ko-KR" sz="800" b="1" dirty="0" smtClean="0">
                  <a:latin typeface="+mn-ea"/>
                </a:rPr>
                <a:t>_02</a:t>
              </a:r>
              <a:endParaRPr kumimoji="1" lang="ko-KR" altLang="en-US" sz="800" b="1" dirty="0">
                <a:latin typeface="+mn-ea"/>
              </a:endParaRPr>
            </a:p>
          </p:txBody>
        </p:sp>
      </p:grp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715774"/>
              </p:ext>
            </p:extLst>
          </p:nvPr>
        </p:nvGraphicFramePr>
        <p:xfrm>
          <a:off x="4649221" y="5085184"/>
          <a:ext cx="2138274" cy="72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화면 기능 설명</a:t>
                      </a:r>
                      <a:endParaRPr lang="ko-KR" alt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ㄱ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아이디 중복 확인 메시지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ㄴ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사용 가능한 아이디인 경우 알림 메시지</a:t>
                      </a:r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4649221" y="620720"/>
            <a:ext cx="2138274" cy="576032"/>
            <a:chOff x="2398178" y="557080"/>
            <a:chExt cx="2138274" cy="576032"/>
          </a:xfrm>
        </p:grpSpPr>
        <p:sp>
          <p:nvSpPr>
            <p:cNvPr id="196" name="직사각형 195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latin typeface="+mn-ea"/>
                </a:rPr>
                <a:t>화면</a:t>
              </a:r>
              <a:r>
                <a:rPr kumimoji="1" lang="en-US" altLang="ko-KR" sz="800" b="1" dirty="0">
                  <a:latin typeface="+mn-ea"/>
                </a:rPr>
                <a:t>ID: </a:t>
              </a:r>
              <a:r>
                <a:rPr kumimoji="1" lang="en-US" altLang="ko-KR" sz="800" b="1" dirty="0" smtClean="0">
                  <a:latin typeface="+mn-ea"/>
                </a:rPr>
                <a:t>HSNR_SignUp_IdCheck_Available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197" name="직사각형 196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latin typeface="+mn-ea"/>
                </a:rPr>
                <a:t>화면명</a:t>
              </a:r>
              <a:r>
                <a:rPr kumimoji="1" lang="en-US" altLang="ko-KR" sz="800" b="1" dirty="0">
                  <a:latin typeface="+mn-ea"/>
                </a:rPr>
                <a:t>: </a:t>
              </a:r>
              <a:r>
                <a:rPr kumimoji="1" lang="ko-KR" altLang="en-US" sz="800" b="1" dirty="0">
                  <a:latin typeface="+mn-ea"/>
                </a:rPr>
                <a:t>회원가입</a:t>
              </a:r>
              <a:r>
                <a:rPr kumimoji="1" lang="en-US" altLang="ko-KR" sz="800" b="1" dirty="0">
                  <a:latin typeface="+mn-ea"/>
                </a:rPr>
                <a:t>_</a:t>
              </a:r>
              <a:r>
                <a:rPr kumimoji="1" lang="ko-KR" altLang="en-US" sz="800" b="1" dirty="0">
                  <a:latin typeface="+mn-ea"/>
                </a:rPr>
                <a:t>아이디중복체크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사용가능 </a:t>
              </a:r>
              <a:endParaRPr kumimoji="1" lang="ko-KR" altLang="en-US" sz="800" b="1" dirty="0">
                <a:latin typeface="+mn-ea"/>
              </a:endParaRPr>
            </a:p>
          </p:txBody>
        </p:sp>
      </p:grpSp>
      <p:sp>
        <p:nvSpPr>
          <p:cNvPr id="206" name="직사각형 205"/>
          <p:cNvSpPr/>
          <p:nvPr/>
        </p:nvSpPr>
        <p:spPr>
          <a:xfrm>
            <a:off x="4649221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 bwMode="auto">
          <a:xfrm>
            <a:off x="107504" y="62066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HSNR_SignUp_Address_Use_01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107504" y="908694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>
                <a:latin typeface="+mn-ea"/>
              </a:rPr>
              <a:t>회원가입</a:t>
            </a:r>
            <a:r>
              <a:rPr kumimoji="1" lang="en-US" altLang="ko-KR" sz="800" b="1" dirty="0">
                <a:latin typeface="+mn-ea"/>
              </a:rPr>
              <a:t>_</a:t>
            </a:r>
            <a:r>
              <a:rPr kumimoji="1" lang="ko-KR" altLang="en-US" sz="800" b="1" dirty="0">
                <a:latin typeface="+mn-ea"/>
              </a:rPr>
              <a:t>주소검색</a:t>
            </a:r>
            <a:r>
              <a:rPr kumimoji="1" lang="en-US" altLang="ko-KR" sz="800" b="1" dirty="0" smtClean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사용</a:t>
            </a:r>
            <a:r>
              <a:rPr kumimoji="1" lang="en-US" altLang="ko-KR" sz="800" b="1" dirty="0" smtClean="0">
                <a:latin typeface="+mn-ea"/>
              </a:rPr>
              <a:t>_01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578998"/>
              </p:ext>
            </p:extLst>
          </p:nvPr>
        </p:nvGraphicFramePr>
        <p:xfrm>
          <a:off x="107504" y="5085184"/>
          <a:ext cx="2138274" cy="72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ㄱ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주소 검색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ㄴ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검색 결과 적용 </a:t>
                      </a:r>
                      <a:r>
                        <a:rPr lang="en-US" altLang="ko-KR" sz="700" dirty="0" smtClean="0"/>
                        <a:t>–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도로명 주소 미확인 시</a:t>
                      </a:r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8" name="직사각형 147"/>
          <p:cNvSpPr/>
          <p:nvPr/>
        </p:nvSpPr>
        <p:spPr>
          <a:xfrm>
            <a:off x="4649221" y="1232514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1267"/>
              </p:ext>
            </p:extLst>
          </p:nvPr>
        </p:nvGraphicFramePr>
        <p:xfrm>
          <a:off x="4777216" y="1484668"/>
          <a:ext cx="1882284" cy="317059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8838"/>
                <a:gridCol w="1273446"/>
              </a:tblGrid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이름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이메일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이메일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성별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남                     여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생년월일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우편번호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주소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도로명 기본주소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endParaRPr lang="ko-KR" altLang="en-US" sz="5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도로명 상세주소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아이디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아이디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비밀번호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비밀번호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비밀번호 확인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비밀번호 확인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장애유형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장애등급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휠체어사용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자동          수동       미사용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추가연락처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추가연락처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보호자 이름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보호자 이름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보호자 연락처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보호자 연락처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복지 사본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0" name="모서리가 둥근 직사각형 149"/>
          <p:cNvSpPr/>
          <p:nvPr/>
        </p:nvSpPr>
        <p:spPr>
          <a:xfrm>
            <a:off x="4935168" y="4725028"/>
            <a:ext cx="1566380" cy="252000"/>
          </a:xfrm>
          <a:prstGeom prst="roundRect">
            <a:avLst>
              <a:gd name="adj" fmla="val 468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회원가입하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</a:p>
        </p:txBody>
      </p:sp>
      <p:sp>
        <p:nvSpPr>
          <p:cNvPr id="151" name="타원 150"/>
          <p:cNvSpPr/>
          <p:nvPr/>
        </p:nvSpPr>
        <p:spPr>
          <a:xfrm>
            <a:off x="5609410" y="1907999"/>
            <a:ext cx="108000" cy="10800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타원 151"/>
          <p:cNvSpPr/>
          <p:nvPr/>
        </p:nvSpPr>
        <p:spPr>
          <a:xfrm>
            <a:off x="6119998" y="1907999"/>
            <a:ext cx="108000" cy="10800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3" name="그룹 152"/>
          <p:cNvGrpSpPr/>
          <p:nvPr/>
        </p:nvGrpSpPr>
        <p:grpSpPr>
          <a:xfrm>
            <a:off x="5436096" y="2089673"/>
            <a:ext cx="389337" cy="108000"/>
            <a:chOff x="3138591" y="2276871"/>
            <a:chExt cx="389337" cy="108000"/>
          </a:xfrm>
        </p:grpSpPr>
        <p:sp>
          <p:nvSpPr>
            <p:cNvPr id="159" name="모서리가 둥근 직사각형 158"/>
            <p:cNvSpPr/>
            <p:nvPr/>
          </p:nvSpPr>
          <p:spPr bwMode="auto">
            <a:xfrm>
              <a:off x="3138591" y="2276871"/>
              <a:ext cx="389337" cy="10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1990</a:t>
              </a:r>
              <a:endPara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Arrow Down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3427872" y="231270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5868145" y="2089672"/>
            <a:ext cx="324000" cy="108000"/>
            <a:chOff x="3138591" y="2276871"/>
            <a:chExt cx="389337" cy="108000"/>
          </a:xfrm>
        </p:grpSpPr>
        <p:sp>
          <p:nvSpPr>
            <p:cNvPr id="162" name="모서리가 둥근 직사각형 161"/>
            <p:cNvSpPr/>
            <p:nvPr/>
          </p:nvSpPr>
          <p:spPr bwMode="auto">
            <a:xfrm>
              <a:off x="3138591" y="2276871"/>
              <a:ext cx="389337" cy="10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Arrow Down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427872" y="231270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6257482" y="2089673"/>
            <a:ext cx="324000" cy="108000"/>
            <a:chOff x="3138591" y="2276871"/>
            <a:chExt cx="389337" cy="108000"/>
          </a:xfrm>
        </p:grpSpPr>
        <p:sp>
          <p:nvSpPr>
            <p:cNvPr id="166" name="모서리가 둥근 직사각형 165"/>
            <p:cNvSpPr/>
            <p:nvPr/>
          </p:nvSpPr>
          <p:spPr bwMode="auto">
            <a:xfrm>
              <a:off x="3138591" y="2276871"/>
              <a:ext cx="389337" cy="10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Arrow Down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3427872" y="231270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8" name="모서리가 둥근 직사각형 167"/>
          <p:cNvSpPr/>
          <p:nvPr/>
        </p:nvSpPr>
        <p:spPr bwMode="auto">
          <a:xfrm>
            <a:off x="6113482" y="2276872"/>
            <a:ext cx="468000" cy="10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주소찾기</a:t>
            </a:r>
          </a:p>
        </p:txBody>
      </p:sp>
      <p:sp>
        <p:nvSpPr>
          <p:cNvPr id="170" name="직사각형 169"/>
          <p:cNvSpPr/>
          <p:nvPr/>
        </p:nvSpPr>
        <p:spPr bwMode="auto">
          <a:xfrm>
            <a:off x="4649221" y="1232514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pic>
        <p:nvPicPr>
          <p:cNvPr id="172" name="그림 1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482" y="2774213"/>
            <a:ext cx="396000" cy="18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TextBox 172"/>
          <p:cNvSpPr txBox="1"/>
          <p:nvPr/>
        </p:nvSpPr>
        <p:spPr bwMode="auto">
          <a:xfrm>
            <a:off x="6286910" y="2811487"/>
            <a:ext cx="337145" cy="1143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  <a:endParaRPr lang="ko-KR" altLang="en-US" sz="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모서리가 둥근 직사각형 175"/>
          <p:cNvSpPr/>
          <p:nvPr/>
        </p:nvSpPr>
        <p:spPr bwMode="auto">
          <a:xfrm>
            <a:off x="5436096" y="3386213"/>
            <a:ext cx="1152000" cy="10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5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장애유형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Arrow Down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flipH="1">
            <a:off x="6437514" y="3422045"/>
            <a:ext cx="36000" cy="3600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8" name="모서리가 둥근 직사각형 177"/>
          <p:cNvSpPr/>
          <p:nvPr/>
        </p:nvSpPr>
        <p:spPr bwMode="auto">
          <a:xfrm>
            <a:off x="5436096" y="3566213"/>
            <a:ext cx="1152000" cy="10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5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장애등</a:t>
            </a:r>
            <a:r>
              <a: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</a:t>
            </a:r>
          </a:p>
        </p:txBody>
      </p:sp>
      <p:sp>
        <p:nvSpPr>
          <p:cNvPr id="179" name="Arrow Down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flipH="1">
            <a:off x="6437514" y="3602045"/>
            <a:ext cx="36000" cy="3600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2" name="그룹 181"/>
          <p:cNvGrpSpPr/>
          <p:nvPr/>
        </p:nvGrpSpPr>
        <p:grpSpPr>
          <a:xfrm>
            <a:off x="5436096" y="4464286"/>
            <a:ext cx="1188344" cy="188850"/>
            <a:chOff x="3167632" y="4310873"/>
            <a:chExt cx="1188344" cy="188850"/>
          </a:xfrm>
        </p:grpSpPr>
        <p:grpSp>
          <p:nvGrpSpPr>
            <p:cNvPr id="183" name="그룹 182"/>
            <p:cNvGrpSpPr/>
            <p:nvPr/>
          </p:nvGrpSpPr>
          <p:grpSpPr>
            <a:xfrm>
              <a:off x="3167632" y="4310874"/>
              <a:ext cx="576000" cy="188849"/>
              <a:chOff x="899592" y="4310874"/>
              <a:chExt cx="576000" cy="188849"/>
            </a:xfrm>
          </p:grpSpPr>
          <p:pic>
            <p:nvPicPr>
              <p:cNvPr id="187" name="그림 18"/>
              <p:cNvPicPr preferRelativeResize="0">
                <a:picLocks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4310874"/>
                <a:ext cx="576000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8" name="TextBox 187"/>
              <p:cNvSpPr txBox="1"/>
              <p:nvPr/>
            </p:nvSpPr>
            <p:spPr bwMode="auto">
              <a:xfrm>
                <a:off x="1019020" y="4348148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5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사진촬영</a:t>
                </a:r>
                <a:endParaRPr lang="ko-KR" altLang="en-US" sz="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3779976" y="4310873"/>
              <a:ext cx="576000" cy="188849"/>
              <a:chOff x="1475656" y="4310873"/>
              <a:chExt cx="576000" cy="188849"/>
            </a:xfrm>
          </p:grpSpPr>
          <p:pic>
            <p:nvPicPr>
              <p:cNvPr id="185" name="그림 18"/>
              <p:cNvPicPr preferRelativeResize="0">
                <a:picLocks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4310873"/>
                <a:ext cx="576000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TextBox 185"/>
              <p:cNvSpPr txBox="1"/>
              <p:nvPr/>
            </p:nvSpPr>
            <p:spPr bwMode="auto">
              <a:xfrm>
                <a:off x="1595084" y="4348147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5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파일첨</a:t>
                </a:r>
                <a:r>
                  <a:rPr lang="ko-KR" altLang="en-US" sz="5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부</a:t>
                </a:r>
              </a:p>
            </p:txBody>
          </p:sp>
        </p:grpSp>
      </p:grpSp>
      <p:grpSp>
        <p:nvGrpSpPr>
          <p:cNvPr id="189" name="그룹 188"/>
          <p:cNvGrpSpPr/>
          <p:nvPr/>
        </p:nvGrpSpPr>
        <p:grpSpPr>
          <a:xfrm>
            <a:off x="5007144" y="2651364"/>
            <a:ext cx="1422429" cy="952876"/>
            <a:chOff x="2644930" y="2936362"/>
            <a:chExt cx="1422429" cy="952876"/>
          </a:xfrm>
        </p:grpSpPr>
        <p:sp>
          <p:nvSpPr>
            <p:cNvPr id="190" name="직사각형 189"/>
            <p:cNvSpPr/>
            <p:nvPr/>
          </p:nvSpPr>
          <p:spPr>
            <a:xfrm>
              <a:off x="2644930" y="2936362"/>
              <a:ext cx="1413645" cy="9528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+mn-ea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2644930" y="2936362"/>
              <a:ext cx="1413645" cy="19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+mn-ea"/>
                </a:rPr>
                <a:t>아이디 중복 확인</a:t>
              </a:r>
              <a:endParaRPr lang="ko-KR" altLang="en-US" sz="7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3" name="직사각형 146"/>
            <p:cNvSpPr>
              <a:spLocks noChangeArrowheads="1"/>
            </p:cNvSpPr>
            <p:nvPr/>
          </p:nvSpPr>
          <p:spPr bwMode="auto">
            <a:xfrm>
              <a:off x="2652854" y="3256171"/>
              <a:ext cx="1414505" cy="308004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700" dirty="0">
                  <a:latin typeface="+mn-ea"/>
                </a:rPr>
                <a:t>사용 가능한 아이디입니다</a:t>
              </a:r>
              <a:r>
                <a:rPr lang="en-US" altLang="ko-KR" sz="700" dirty="0">
                  <a:latin typeface="+mn-ea"/>
                </a:rPr>
                <a:t>.</a:t>
              </a:r>
            </a:p>
          </p:txBody>
        </p:sp>
        <p:sp>
          <p:nvSpPr>
            <p:cNvPr id="198" name="모서리가 둥근 직사각형 197"/>
            <p:cNvSpPr/>
            <p:nvPr/>
          </p:nvSpPr>
          <p:spPr bwMode="auto">
            <a:xfrm>
              <a:off x="2644930" y="3680425"/>
              <a:ext cx="1413646" cy="208813"/>
            </a:xfrm>
            <a:prstGeom prst="roundRect">
              <a:avLst>
                <a:gd name="adj" fmla="val 873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확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인</a:t>
              </a:r>
            </a:p>
          </p:txBody>
        </p:sp>
      </p:grp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071977"/>
              </p:ext>
            </p:extLst>
          </p:nvPr>
        </p:nvGraphicFramePr>
        <p:xfrm>
          <a:off x="2505734" y="1484668"/>
          <a:ext cx="1882284" cy="349063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8838"/>
                <a:gridCol w="1273446"/>
              </a:tblGrid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이름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이메일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이메일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성별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남                     여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생년월일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우편번호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17555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주소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서울 서초구 반포대로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endParaRPr lang="ko-KR" altLang="en-US" sz="5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222, </a:t>
                      </a: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가톨릭대학교서울성모병원</a:t>
                      </a:r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555(</a:t>
                      </a: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반포동</a:t>
                      </a:r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endParaRPr lang="ko-KR" altLang="en-US" sz="5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지번주소 </a:t>
                      </a:r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서울 서초구 반포동 </a:t>
                      </a:r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505</a:t>
                      </a: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번지 가톨릭대학교 서울성모병원 </a:t>
                      </a:r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555</a:t>
                      </a:r>
                      <a:endParaRPr lang="ko-KR" altLang="en-US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아이디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아이디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비밀번호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비밀번호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비밀번호 확인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비밀번호 확인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장애유형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장애등급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휠체어사용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자동          수동       미사용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추가연락처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추가연락처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보호자 이름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보호자 이름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보호자 연락처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보호자 연락처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복지 사본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9" name="타원 88"/>
          <p:cNvSpPr/>
          <p:nvPr/>
        </p:nvSpPr>
        <p:spPr>
          <a:xfrm>
            <a:off x="3337928" y="1907999"/>
            <a:ext cx="108000" cy="10800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3848516" y="1907999"/>
            <a:ext cx="108000" cy="10800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9" name="그룹 98"/>
          <p:cNvGrpSpPr/>
          <p:nvPr/>
        </p:nvGrpSpPr>
        <p:grpSpPr>
          <a:xfrm>
            <a:off x="3164614" y="2089673"/>
            <a:ext cx="389337" cy="108000"/>
            <a:chOff x="3138591" y="2276871"/>
            <a:chExt cx="389337" cy="108000"/>
          </a:xfrm>
        </p:grpSpPr>
        <p:sp>
          <p:nvSpPr>
            <p:cNvPr id="100" name="모서리가 둥근 직사각형 99"/>
            <p:cNvSpPr/>
            <p:nvPr/>
          </p:nvSpPr>
          <p:spPr bwMode="auto">
            <a:xfrm>
              <a:off x="3138591" y="2276871"/>
              <a:ext cx="389337" cy="10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1990</a:t>
              </a:r>
              <a:endPara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Arrow Down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3427872" y="231270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3596663" y="2089672"/>
            <a:ext cx="324000" cy="108000"/>
            <a:chOff x="3138591" y="2276871"/>
            <a:chExt cx="389337" cy="108000"/>
          </a:xfrm>
        </p:grpSpPr>
        <p:sp>
          <p:nvSpPr>
            <p:cNvPr id="109" name="모서리가 둥근 직사각형 108"/>
            <p:cNvSpPr/>
            <p:nvPr/>
          </p:nvSpPr>
          <p:spPr bwMode="auto">
            <a:xfrm>
              <a:off x="3138591" y="2276871"/>
              <a:ext cx="389337" cy="10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Arrow Down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3427872" y="231270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986000" y="2089673"/>
            <a:ext cx="324000" cy="108000"/>
            <a:chOff x="3138591" y="2276871"/>
            <a:chExt cx="389337" cy="108000"/>
          </a:xfrm>
        </p:grpSpPr>
        <p:sp>
          <p:nvSpPr>
            <p:cNvPr id="113" name="모서리가 둥근 직사각형 112"/>
            <p:cNvSpPr/>
            <p:nvPr/>
          </p:nvSpPr>
          <p:spPr bwMode="auto">
            <a:xfrm>
              <a:off x="3138591" y="2276871"/>
              <a:ext cx="389337" cy="10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Arrow Down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3427872" y="231270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5" name="모서리가 둥근 직사각형 114"/>
          <p:cNvSpPr/>
          <p:nvPr/>
        </p:nvSpPr>
        <p:spPr bwMode="auto">
          <a:xfrm>
            <a:off x="3842000" y="2276872"/>
            <a:ext cx="468000" cy="10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주소찾기</a:t>
            </a:r>
          </a:p>
        </p:txBody>
      </p:sp>
      <p:pic>
        <p:nvPicPr>
          <p:cNvPr id="117" name="그림 1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000" y="3096000"/>
            <a:ext cx="396000" cy="18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/>
          <p:cNvSpPr txBox="1"/>
          <p:nvPr/>
        </p:nvSpPr>
        <p:spPr bwMode="auto">
          <a:xfrm>
            <a:off x="4015428" y="3133274"/>
            <a:ext cx="337145" cy="1143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  <a:endParaRPr lang="ko-KR" altLang="en-US" sz="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 bwMode="auto">
          <a:xfrm>
            <a:off x="3164614" y="3708000"/>
            <a:ext cx="1152000" cy="10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5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장애유형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Arrow Down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flipH="1">
            <a:off x="4166032" y="3743832"/>
            <a:ext cx="36000" cy="3600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3164614" y="3888000"/>
            <a:ext cx="1152000" cy="10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5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장애등</a:t>
            </a:r>
            <a:r>
              <a: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</a:t>
            </a:r>
          </a:p>
        </p:txBody>
      </p:sp>
      <p:sp>
        <p:nvSpPr>
          <p:cNvPr id="133" name="Arrow Down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flipH="1">
            <a:off x="4166032" y="3923832"/>
            <a:ext cx="36000" cy="3600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3164614" y="4786073"/>
            <a:ext cx="1188344" cy="188850"/>
            <a:chOff x="3167632" y="4310873"/>
            <a:chExt cx="1188344" cy="188850"/>
          </a:xfrm>
        </p:grpSpPr>
        <p:grpSp>
          <p:nvGrpSpPr>
            <p:cNvPr id="138" name="그룹 137"/>
            <p:cNvGrpSpPr/>
            <p:nvPr/>
          </p:nvGrpSpPr>
          <p:grpSpPr>
            <a:xfrm>
              <a:off x="3167632" y="4310874"/>
              <a:ext cx="576000" cy="188849"/>
              <a:chOff x="899592" y="4310874"/>
              <a:chExt cx="576000" cy="188849"/>
            </a:xfrm>
          </p:grpSpPr>
          <p:pic>
            <p:nvPicPr>
              <p:cNvPr id="142" name="그림 18"/>
              <p:cNvPicPr preferRelativeResize="0">
                <a:picLocks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4310874"/>
                <a:ext cx="576000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TextBox 142"/>
              <p:cNvSpPr txBox="1"/>
              <p:nvPr/>
            </p:nvSpPr>
            <p:spPr bwMode="auto">
              <a:xfrm>
                <a:off x="1019020" y="4348148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5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사진촬영</a:t>
                </a:r>
                <a:endParaRPr lang="ko-KR" altLang="en-US" sz="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3779976" y="4310873"/>
              <a:ext cx="576000" cy="188849"/>
              <a:chOff x="1475656" y="4310873"/>
              <a:chExt cx="576000" cy="188849"/>
            </a:xfrm>
          </p:grpSpPr>
          <p:pic>
            <p:nvPicPr>
              <p:cNvPr id="140" name="그림 18"/>
              <p:cNvPicPr preferRelativeResize="0">
                <a:picLocks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4310873"/>
                <a:ext cx="576000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1" name="TextBox 140"/>
              <p:cNvSpPr txBox="1"/>
              <p:nvPr/>
            </p:nvSpPr>
            <p:spPr bwMode="auto">
              <a:xfrm>
                <a:off x="1595084" y="4348147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5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파일첨</a:t>
                </a:r>
                <a:r>
                  <a:rPr lang="ko-KR" altLang="en-US" sz="5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부</a:t>
                </a:r>
              </a:p>
            </p:txBody>
          </p:sp>
        </p:grpSp>
      </p:grpSp>
      <p:grpSp>
        <p:nvGrpSpPr>
          <p:cNvPr id="144" name="그룹 143"/>
          <p:cNvGrpSpPr/>
          <p:nvPr/>
        </p:nvGrpSpPr>
        <p:grpSpPr>
          <a:xfrm>
            <a:off x="4390013" y="1448630"/>
            <a:ext cx="126000" cy="3574576"/>
            <a:chOff x="6661495" y="1448630"/>
            <a:chExt cx="126000" cy="3574576"/>
          </a:xfrm>
        </p:grpSpPr>
        <p:sp>
          <p:nvSpPr>
            <p:cNvPr id="145" name="직사각형 144"/>
            <p:cNvSpPr/>
            <p:nvPr/>
          </p:nvSpPr>
          <p:spPr>
            <a:xfrm>
              <a:off x="6661495" y="1448630"/>
              <a:ext cx="126000" cy="35745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0" name="이등변 삼각형 199"/>
            <p:cNvSpPr/>
            <p:nvPr/>
          </p:nvSpPr>
          <p:spPr>
            <a:xfrm flipV="1">
              <a:off x="6670495" y="4869160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1" name="이등변 삼각형 200"/>
            <p:cNvSpPr/>
            <p:nvPr/>
          </p:nvSpPr>
          <p:spPr>
            <a:xfrm>
              <a:off x="6670495" y="1512000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02" name="표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828"/>
              </p:ext>
            </p:extLst>
          </p:nvPr>
        </p:nvGraphicFramePr>
        <p:xfrm>
          <a:off x="251520" y="1486418"/>
          <a:ext cx="1882284" cy="347539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8838"/>
                <a:gridCol w="1273446"/>
              </a:tblGrid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이름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이메일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이메일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성별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남                     여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생년월일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우편번호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17555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주소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변환된 도로명 주소가 확인되지 않아 지번 주소로 저장됩니다</a:t>
                      </a:r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endParaRPr lang="ko-KR" altLang="en-US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endParaRPr lang="ko-KR" altLang="en-US" sz="5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지번주소 </a:t>
                      </a:r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서울 서초구 반포동 </a:t>
                      </a:r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505</a:t>
                      </a: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번지 가톨릭대학교 서울성모병원 </a:t>
                      </a:r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555</a:t>
                      </a:r>
                      <a:endParaRPr lang="ko-KR" altLang="en-US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아이디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아이디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비밀번호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비밀번호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비밀번호 확인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비밀번호 확인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장애유형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장애등급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휠체어사용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자동          수동       미사용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추가연락처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추가연락처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보호자 이름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보호자 이름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보호자 연락처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보호자 연락처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복지 사본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3" name="타원 202"/>
          <p:cNvSpPr/>
          <p:nvPr/>
        </p:nvSpPr>
        <p:spPr>
          <a:xfrm>
            <a:off x="1083714" y="1909749"/>
            <a:ext cx="108000" cy="10800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타원 203"/>
          <p:cNvSpPr/>
          <p:nvPr/>
        </p:nvSpPr>
        <p:spPr>
          <a:xfrm>
            <a:off x="1594302" y="1909749"/>
            <a:ext cx="108000" cy="10800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5" name="그룹 204"/>
          <p:cNvGrpSpPr/>
          <p:nvPr/>
        </p:nvGrpSpPr>
        <p:grpSpPr>
          <a:xfrm>
            <a:off x="910400" y="2091423"/>
            <a:ext cx="389337" cy="108000"/>
            <a:chOff x="3138591" y="2276871"/>
            <a:chExt cx="389337" cy="108000"/>
          </a:xfrm>
        </p:grpSpPr>
        <p:sp>
          <p:nvSpPr>
            <p:cNvPr id="207" name="모서리가 둥근 직사각형 206"/>
            <p:cNvSpPr/>
            <p:nvPr/>
          </p:nvSpPr>
          <p:spPr bwMode="auto">
            <a:xfrm>
              <a:off x="3138591" y="2276871"/>
              <a:ext cx="389337" cy="10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1990</a:t>
              </a:r>
              <a:endPara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8" name="Arrow Down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3427872" y="231270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1342449" y="2091422"/>
            <a:ext cx="324000" cy="108000"/>
            <a:chOff x="3138591" y="2276871"/>
            <a:chExt cx="389337" cy="108000"/>
          </a:xfrm>
        </p:grpSpPr>
        <p:sp>
          <p:nvSpPr>
            <p:cNvPr id="210" name="모서리가 둥근 직사각형 209"/>
            <p:cNvSpPr/>
            <p:nvPr/>
          </p:nvSpPr>
          <p:spPr bwMode="auto">
            <a:xfrm>
              <a:off x="3138591" y="2276871"/>
              <a:ext cx="389337" cy="10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1" name="Arrow Down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3427872" y="231270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2" name="그룹 211"/>
          <p:cNvGrpSpPr/>
          <p:nvPr/>
        </p:nvGrpSpPr>
        <p:grpSpPr>
          <a:xfrm>
            <a:off x="1731786" y="2091423"/>
            <a:ext cx="324000" cy="108000"/>
            <a:chOff x="3138591" y="2276871"/>
            <a:chExt cx="389337" cy="108000"/>
          </a:xfrm>
        </p:grpSpPr>
        <p:sp>
          <p:nvSpPr>
            <p:cNvPr id="213" name="모서리가 둥근 직사각형 212"/>
            <p:cNvSpPr/>
            <p:nvPr/>
          </p:nvSpPr>
          <p:spPr bwMode="auto">
            <a:xfrm>
              <a:off x="3138591" y="2276871"/>
              <a:ext cx="389337" cy="10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4" name="Arrow Down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3427872" y="231270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5" name="모서리가 둥근 직사각형 214"/>
          <p:cNvSpPr/>
          <p:nvPr/>
        </p:nvSpPr>
        <p:spPr bwMode="auto">
          <a:xfrm>
            <a:off x="1587786" y="2278622"/>
            <a:ext cx="468000" cy="10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5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주소찾기</a:t>
            </a:r>
            <a:endParaRPr lang="ko-KR" altLang="en-US" sz="5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7" name="그림 1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786" y="3062245"/>
            <a:ext cx="396000" cy="18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" name="TextBox 217"/>
          <p:cNvSpPr txBox="1"/>
          <p:nvPr/>
        </p:nvSpPr>
        <p:spPr bwMode="auto">
          <a:xfrm>
            <a:off x="1761214" y="3099519"/>
            <a:ext cx="337145" cy="1143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  <a:endParaRPr lang="ko-KR" altLang="en-US" sz="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9" name="모서리가 둥근 직사각형 218"/>
          <p:cNvSpPr/>
          <p:nvPr/>
        </p:nvSpPr>
        <p:spPr bwMode="auto">
          <a:xfrm>
            <a:off x="910400" y="3674245"/>
            <a:ext cx="1152000" cy="10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5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장애유형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0" name="Arrow Down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 flipH="1">
            <a:off x="1911818" y="3710077"/>
            <a:ext cx="36000" cy="3600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1" name="모서리가 둥근 직사각형 220"/>
          <p:cNvSpPr/>
          <p:nvPr/>
        </p:nvSpPr>
        <p:spPr bwMode="auto">
          <a:xfrm>
            <a:off x="910400" y="3854245"/>
            <a:ext cx="1152000" cy="10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5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장애등</a:t>
            </a:r>
            <a:r>
              <a: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</a:t>
            </a:r>
          </a:p>
        </p:txBody>
      </p:sp>
      <p:sp>
        <p:nvSpPr>
          <p:cNvPr id="222" name="Arrow Down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 flipH="1">
            <a:off x="1911818" y="3890077"/>
            <a:ext cx="36000" cy="3600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5" name="그룹 224"/>
          <p:cNvGrpSpPr/>
          <p:nvPr/>
        </p:nvGrpSpPr>
        <p:grpSpPr>
          <a:xfrm>
            <a:off x="910400" y="4752318"/>
            <a:ext cx="1188344" cy="188850"/>
            <a:chOff x="3167632" y="4310873"/>
            <a:chExt cx="1188344" cy="188850"/>
          </a:xfrm>
        </p:grpSpPr>
        <p:grpSp>
          <p:nvGrpSpPr>
            <p:cNvPr id="226" name="그룹 225"/>
            <p:cNvGrpSpPr/>
            <p:nvPr/>
          </p:nvGrpSpPr>
          <p:grpSpPr>
            <a:xfrm>
              <a:off x="3167632" y="4310874"/>
              <a:ext cx="576000" cy="188849"/>
              <a:chOff x="899592" y="4310874"/>
              <a:chExt cx="576000" cy="188849"/>
            </a:xfrm>
          </p:grpSpPr>
          <p:pic>
            <p:nvPicPr>
              <p:cNvPr id="230" name="그림 18"/>
              <p:cNvPicPr preferRelativeResize="0">
                <a:picLocks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4310874"/>
                <a:ext cx="576000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1" name="TextBox 230"/>
              <p:cNvSpPr txBox="1"/>
              <p:nvPr/>
            </p:nvSpPr>
            <p:spPr bwMode="auto">
              <a:xfrm>
                <a:off x="1019020" y="4348148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5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사진촬영</a:t>
                </a:r>
                <a:endParaRPr lang="ko-KR" altLang="en-US" sz="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27" name="그룹 226"/>
            <p:cNvGrpSpPr/>
            <p:nvPr/>
          </p:nvGrpSpPr>
          <p:grpSpPr>
            <a:xfrm>
              <a:off x="3779976" y="4310873"/>
              <a:ext cx="576000" cy="188849"/>
              <a:chOff x="1475656" y="4310873"/>
              <a:chExt cx="576000" cy="188849"/>
            </a:xfrm>
          </p:grpSpPr>
          <p:pic>
            <p:nvPicPr>
              <p:cNvPr id="228" name="그림 18"/>
              <p:cNvPicPr preferRelativeResize="0">
                <a:picLocks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4310873"/>
                <a:ext cx="576000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9" name="TextBox 228"/>
              <p:cNvSpPr txBox="1"/>
              <p:nvPr/>
            </p:nvSpPr>
            <p:spPr bwMode="auto">
              <a:xfrm>
                <a:off x="1595084" y="4348147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5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파일첨</a:t>
                </a:r>
                <a:r>
                  <a:rPr lang="ko-KR" altLang="en-US" sz="5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부</a:t>
                </a:r>
              </a:p>
            </p:txBody>
          </p:sp>
        </p:grpSp>
      </p:grpSp>
      <p:grpSp>
        <p:nvGrpSpPr>
          <p:cNvPr id="232" name="그룹 231"/>
          <p:cNvGrpSpPr/>
          <p:nvPr/>
        </p:nvGrpSpPr>
        <p:grpSpPr>
          <a:xfrm>
            <a:off x="2122005" y="1450380"/>
            <a:ext cx="126000" cy="3574576"/>
            <a:chOff x="6661495" y="1448630"/>
            <a:chExt cx="126000" cy="3574576"/>
          </a:xfrm>
        </p:grpSpPr>
        <p:sp>
          <p:nvSpPr>
            <p:cNvPr id="233" name="직사각형 232"/>
            <p:cNvSpPr/>
            <p:nvPr/>
          </p:nvSpPr>
          <p:spPr>
            <a:xfrm>
              <a:off x="6661495" y="1448630"/>
              <a:ext cx="126000" cy="35745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4" name="이등변 삼각형 233"/>
            <p:cNvSpPr/>
            <p:nvPr/>
          </p:nvSpPr>
          <p:spPr>
            <a:xfrm flipV="1">
              <a:off x="6670495" y="4869160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5" name="이등변 삼각형 234"/>
            <p:cNvSpPr/>
            <p:nvPr/>
          </p:nvSpPr>
          <p:spPr>
            <a:xfrm>
              <a:off x="6670495" y="1512000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109668" y="1232572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직사각형 235"/>
          <p:cNvSpPr/>
          <p:nvPr/>
        </p:nvSpPr>
        <p:spPr bwMode="auto">
          <a:xfrm>
            <a:off x="107504" y="1232630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pic>
        <p:nvPicPr>
          <p:cNvPr id="239" name="그림 23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7" y="1271934"/>
            <a:ext cx="137160" cy="137160"/>
          </a:xfrm>
          <a:prstGeom prst="rect">
            <a:avLst/>
          </a:prstGeom>
        </p:spPr>
      </p:pic>
      <p:sp>
        <p:nvSpPr>
          <p:cNvPr id="238" name="직사각형 237"/>
          <p:cNvSpPr/>
          <p:nvPr/>
        </p:nvSpPr>
        <p:spPr bwMode="auto">
          <a:xfrm>
            <a:off x="2379600" y="1232630"/>
            <a:ext cx="21384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169" name="직사각형 168"/>
          <p:cNvSpPr/>
          <p:nvPr/>
        </p:nvSpPr>
        <p:spPr>
          <a:xfrm>
            <a:off x="2378362" y="1232514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2" name="그림 24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8" y="1271934"/>
            <a:ext cx="137160" cy="137160"/>
          </a:xfrm>
          <a:prstGeom prst="rect">
            <a:avLst/>
          </a:prstGeom>
        </p:spPr>
      </p:pic>
      <p:pic>
        <p:nvPicPr>
          <p:cNvPr id="243" name="그림 24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7" y="1271934"/>
            <a:ext cx="137160" cy="137160"/>
          </a:xfrm>
          <a:prstGeom prst="rect">
            <a:avLst/>
          </a:prstGeom>
        </p:spPr>
      </p:pic>
      <p:pic>
        <p:nvPicPr>
          <p:cNvPr id="244" name="그림 24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72" y="1271934"/>
            <a:ext cx="137160" cy="13716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127986" y="4052244"/>
            <a:ext cx="779718" cy="108000"/>
            <a:chOff x="1127986" y="4052244"/>
            <a:chExt cx="779718" cy="108000"/>
          </a:xfrm>
        </p:grpSpPr>
        <p:sp>
          <p:nvSpPr>
            <p:cNvPr id="223" name="타원 222"/>
            <p:cNvSpPr/>
            <p:nvPr/>
          </p:nvSpPr>
          <p:spPr>
            <a:xfrm>
              <a:off x="1127986" y="405224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4" name="타원 223"/>
            <p:cNvSpPr/>
            <p:nvPr/>
          </p:nvSpPr>
          <p:spPr>
            <a:xfrm>
              <a:off x="1799704" y="405224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1439664" y="405224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3386305" y="4067208"/>
            <a:ext cx="779718" cy="108000"/>
            <a:chOff x="1127986" y="4052244"/>
            <a:chExt cx="779718" cy="108000"/>
          </a:xfrm>
        </p:grpSpPr>
        <p:sp>
          <p:nvSpPr>
            <p:cNvPr id="199" name="타원 198"/>
            <p:cNvSpPr/>
            <p:nvPr/>
          </p:nvSpPr>
          <p:spPr>
            <a:xfrm>
              <a:off x="1127986" y="405224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/>
            <p:cNvSpPr/>
            <p:nvPr/>
          </p:nvSpPr>
          <p:spPr>
            <a:xfrm>
              <a:off x="1799704" y="405224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0" name="타원 239"/>
            <p:cNvSpPr/>
            <p:nvPr/>
          </p:nvSpPr>
          <p:spPr>
            <a:xfrm>
              <a:off x="1439664" y="405224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5657796" y="3746245"/>
            <a:ext cx="779718" cy="108000"/>
            <a:chOff x="1127986" y="4052244"/>
            <a:chExt cx="779718" cy="108000"/>
          </a:xfrm>
        </p:grpSpPr>
        <p:sp>
          <p:nvSpPr>
            <p:cNvPr id="245" name="타원 244"/>
            <p:cNvSpPr/>
            <p:nvPr/>
          </p:nvSpPr>
          <p:spPr>
            <a:xfrm>
              <a:off x="1127986" y="405224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6" name="타원 245"/>
            <p:cNvSpPr/>
            <p:nvPr/>
          </p:nvSpPr>
          <p:spPr>
            <a:xfrm>
              <a:off x="1799704" y="405224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타원 246"/>
            <p:cNvSpPr/>
            <p:nvPr/>
          </p:nvSpPr>
          <p:spPr>
            <a:xfrm>
              <a:off x="1439664" y="405224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7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692785"/>
              </p:ext>
            </p:extLst>
          </p:nvPr>
        </p:nvGraphicFramePr>
        <p:xfrm>
          <a:off x="4777216" y="1484668"/>
          <a:ext cx="1882284" cy="321335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8838"/>
                <a:gridCol w="1273446"/>
              </a:tblGrid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이름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이메일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이메일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성별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남                     여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생년월일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우편번호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 주소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도로명 기본주소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도로명 상세주소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아이디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아이디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비밀번호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비밀번호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비밀번호 확인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비밀번호 확인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장애유형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장애등급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휠체어사용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자동          수동       미사용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추가연락처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추가연락처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보호자 이름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보호자 이름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보호자 연락처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보호자 연락처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복지 사본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복지사본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6" name="직사각형 245"/>
          <p:cNvSpPr/>
          <p:nvPr/>
        </p:nvSpPr>
        <p:spPr>
          <a:xfrm>
            <a:off x="4649221" y="4002008"/>
            <a:ext cx="2138274" cy="1933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48264" y="476672"/>
            <a:ext cx="21419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앱 실행 후 초기에 구동되는 화면에 대한 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아이디 중복 확인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기존 사용하고 있는 아이디인 경우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회원가입 시 복지 사본 첨부를 위한 사진 촬영 기능 연계 및 사진 첨부 기능 연계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사진갤러리에서 사진 첨부 시 사진 선택 체크 박스에 체크되는 기능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07990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6" name="직선 연결선 155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008267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관련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54369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직사각형 133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HSNR_SignUp_IdCheck_Exist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179559"/>
              </p:ext>
            </p:extLst>
          </p:nvPr>
        </p:nvGraphicFramePr>
        <p:xfrm>
          <a:off x="107504" y="5085184"/>
          <a:ext cx="2138274" cy="764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아이디 중복 확인 메시지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아이디가 이미 사용하고 있는 경우 알림 메시지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2" name="직사각형 161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>
                <a:latin typeface="+mn-ea"/>
              </a:rPr>
              <a:t>회원가입</a:t>
            </a:r>
            <a:r>
              <a:rPr kumimoji="1" lang="en-US" altLang="ko-KR" sz="800" b="1" dirty="0">
                <a:latin typeface="+mn-ea"/>
              </a:rPr>
              <a:t>_</a:t>
            </a:r>
            <a:r>
              <a:rPr kumimoji="1" lang="ko-KR" altLang="en-US" sz="800" b="1" dirty="0">
                <a:latin typeface="+mn-ea"/>
              </a:rPr>
              <a:t>아이디중복체크</a:t>
            </a:r>
            <a:r>
              <a:rPr kumimoji="1" lang="en-US" altLang="ko-KR" sz="800" b="1" dirty="0" smtClean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기존사용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219" name="표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79609"/>
              </p:ext>
            </p:extLst>
          </p:nvPr>
        </p:nvGraphicFramePr>
        <p:xfrm>
          <a:off x="4649221" y="5085184"/>
          <a:ext cx="2138274" cy="72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화면 기능 설명</a:t>
                      </a:r>
                      <a:endParaRPr lang="ko-KR" alt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ㄱ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복지 사본 첨부를 위한 사진 첨부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ㄴ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한 장만 선택 및 첨부 가능</a:t>
                      </a:r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23" name="그룹 222"/>
          <p:cNvGrpSpPr/>
          <p:nvPr/>
        </p:nvGrpSpPr>
        <p:grpSpPr>
          <a:xfrm>
            <a:off x="4649221" y="620720"/>
            <a:ext cx="2138274" cy="576032"/>
            <a:chOff x="2398178" y="557080"/>
            <a:chExt cx="2138274" cy="576032"/>
          </a:xfrm>
        </p:grpSpPr>
        <p:sp>
          <p:nvSpPr>
            <p:cNvPr id="224" name="직사각형 223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HSNR_SignUp_PhotoFile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225" name="직사각형 224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kumimoji="1" lang="ko-KR" altLang="en-US" sz="800" b="1" dirty="0" smtClean="0">
                  <a:latin typeface="+mn-ea"/>
                </a:rPr>
                <a:t>회원가입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사진파일</a:t>
              </a:r>
              <a:endPara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sp>
        <p:nvSpPr>
          <p:cNvPr id="91" name="직사각형 90"/>
          <p:cNvSpPr/>
          <p:nvPr/>
        </p:nvSpPr>
        <p:spPr bwMode="auto">
          <a:xfrm>
            <a:off x="4649221" y="1232514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4649221" y="1232514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4935168" y="4725028"/>
            <a:ext cx="1566380" cy="252000"/>
          </a:xfrm>
          <a:prstGeom prst="roundRect">
            <a:avLst>
              <a:gd name="adj" fmla="val 468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회원가입하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</a:p>
        </p:txBody>
      </p:sp>
      <p:pic>
        <p:nvPicPr>
          <p:cNvPr id="96" name="그림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482" y="2808103"/>
            <a:ext cx="396000" cy="18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6"/>
          <p:cNvSpPr txBox="1"/>
          <p:nvPr/>
        </p:nvSpPr>
        <p:spPr bwMode="auto">
          <a:xfrm>
            <a:off x="6286910" y="2845377"/>
            <a:ext cx="337145" cy="1143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  <a:endParaRPr lang="ko-KR" altLang="en-US" sz="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그림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434" y="4310874"/>
            <a:ext cx="396000" cy="18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98"/>
          <p:cNvSpPr txBox="1"/>
          <p:nvPr/>
        </p:nvSpPr>
        <p:spPr bwMode="auto">
          <a:xfrm>
            <a:off x="5854862" y="4348148"/>
            <a:ext cx="337145" cy="1143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사진촬영</a:t>
            </a:r>
            <a:endParaRPr lang="ko-KR" altLang="en-US" sz="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그림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482" y="4310873"/>
            <a:ext cx="396000" cy="18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/>
          <p:cNvSpPr txBox="1"/>
          <p:nvPr/>
        </p:nvSpPr>
        <p:spPr bwMode="auto">
          <a:xfrm>
            <a:off x="6286910" y="4348147"/>
            <a:ext cx="337145" cy="1143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파일첨</a:t>
            </a:r>
            <a:r>
              <a:rPr lang="ko-KR" altLang="en-US" sz="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</a:p>
        </p:txBody>
      </p:sp>
      <p:sp>
        <p:nvSpPr>
          <p:cNvPr id="102" name="타원 101"/>
          <p:cNvSpPr/>
          <p:nvPr/>
        </p:nvSpPr>
        <p:spPr>
          <a:xfrm>
            <a:off x="5609410" y="1907999"/>
            <a:ext cx="108000" cy="10800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/>
          <p:cNvSpPr/>
          <p:nvPr/>
        </p:nvSpPr>
        <p:spPr>
          <a:xfrm>
            <a:off x="6119998" y="1907999"/>
            <a:ext cx="108000" cy="10800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5436096" y="2089673"/>
            <a:ext cx="389337" cy="108000"/>
            <a:chOff x="3138591" y="2276871"/>
            <a:chExt cx="389337" cy="108000"/>
          </a:xfrm>
        </p:grpSpPr>
        <p:sp>
          <p:nvSpPr>
            <p:cNvPr id="126" name="모서리가 둥근 직사각형 125"/>
            <p:cNvSpPr/>
            <p:nvPr/>
          </p:nvSpPr>
          <p:spPr bwMode="auto">
            <a:xfrm>
              <a:off x="3138591" y="2276871"/>
              <a:ext cx="389337" cy="10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1990</a:t>
              </a:r>
              <a:endPara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Arrow Down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3427872" y="231270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5868145" y="2089672"/>
            <a:ext cx="324000" cy="108000"/>
            <a:chOff x="3138591" y="2276871"/>
            <a:chExt cx="389337" cy="108000"/>
          </a:xfrm>
        </p:grpSpPr>
        <p:sp>
          <p:nvSpPr>
            <p:cNvPr id="124" name="모서리가 둥근 직사각형 123"/>
            <p:cNvSpPr/>
            <p:nvPr/>
          </p:nvSpPr>
          <p:spPr bwMode="auto">
            <a:xfrm>
              <a:off x="3138591" y="2276871"/>
              <a:ext cx="389337" cy="10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Arrow Down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3427872" y="231270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6257482" y="2089673"/>
            <a:ext cx="324000" cy="108000"/>
            <a:chOff x="3138591" y="2276871"/>
            <a:chExt cx="389337" cy="108000"/>
          </a:xfrm>
        </p:grpSpPr>
        <p:sp>
          <p:nvSpPr>
            <p:cNvPr id="122" name="모서리가 둥근 직사각형 121"/>
            <p:cNvSpPr/>
            <p:nvPr/>
          </p:nvSpPr>
          <p:spPr bwMode="auto">
            <a:xfrm>
              <a:off x="3138591" y="2276871"/>
              <a:ext cx="389337" cy="10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Arrow Down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3427872" y="231270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0" name="모서리가 둥근 직사각형 109"/>
          <p:cNvSpPr/>
          <p:nvPr/>
        </p:nvSpPr>
        <p:spPr bwMode="auto">
          <a:xfrm>
            <a:off x="5436096" y="3429000"/>
            <a:ext cx="1152000" cy="10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5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장애유형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Arrow Down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flipH="1">
            <a:off x="6437514" y="3464832"/>
            <a:ext cx="36000" cy="3600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모서리가 둥근 직사각형 111"/>
          <p:cNvSpPr/>
          <p:nvPr/>
        </p:nvSpPr>
        <p:spPr bwMode="auto">
          <a:xfrm>
            <a:off x="5436096" y="3609000"/>
            <a:ext cx="1152000" cy="10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5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장애등</a:t>
            </a:r>
            <a:r>
              <a: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</a:t>
            </a:r>
          </a:p>
        </p:txBody>
      </p:sp>
      <p:sp>
        <p:nvSpPr>
          <p:cNvPr id="113" name="Arrow Down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flipH="1">
            <a:off x="6437514" y="3644832"/>
            <a:ext cx="36000" cy="3600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107504" y="1232630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77013" y="4032000"/>
            <a:ext cx="337145" cy="144000"/>
            <a:chOff x="6377013" y="4032000"/>
            <a:chExt cx="337145" cy="144000"/>
          </a:xfrm>
        </p:grpSpPr>
        <p:pic>
          <p:nvPicPr>
            <p:cNvPr id="264" name="그림 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4607" y="4032000"/>
              <a:ext cx="301956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8" name="TextBox 247"/>
            <p:cNvSpPr txBox="1"/>
            <p:nvPr/>
          </p:nvSpPr>
          <p:spPr bwMode="auto">
            <a:xfrm>
              <a:off x="6377013" y="4046850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5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첨부하</a:t>
              </a:r>
              <a:r>
                <a:rPr lang="ko-KR" altLang="en-US" sz="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</a:t>
              </a:r>
            </a:p>
          </p:txBody>
        </p:sp>
      </p:grpSp>
      <p:sp>
        <p:nvSpPr>
          <p:cNvPr id="249" name="직사각형 248"/>
          <p:cNvSpPr/>
          <p:nvPr/>
        </p:nvSpPr>
        <p:spPr>
          <a:xfrm>
            <a:off x="4649221" y="4197402"/>
            <a:ext cx="634475" cy="8258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직사각형 249"/>
          <p:cNvSpPr/>
          <p:nvPr/>
        </p:nvSpPr>
        <p:spPr>
          <a:xfrm>
            <a:off x="5283696" y="4197402"/>
            <a:ext cx="634475" cy="8258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1" name="직사각형 250"/>
          <p:cNvSpPr/>
          <p:nvPr/>
        </p:nvSpPr>
        <p:spPr>
          <a:xfrm>
            <a:off x="5921167" y="4197402"/>
            <a:ext cx="634475" cy="8258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2" name="그룹 251"/>
          <p:cNvGrpSpPr/>
          <p:nvPr/>
        </p:nvGrpSpPr>
        <p:grpSpPr>
          <a:xfrm>
            <a:off x="4950446" y="4232229"/>
            <a:ext cx="269626" cy="246221"/>
            <a:chOff x="4966458" y="4232229"/>
            <a:chExt cx="269626" cy="246221"/>
          </a:xfrm>
        </p:grpSpPr>
        <p:sp>
          <p:nvSpPr>
            <p:cNvPr id="253" name="TextBox 252"/>
            <p:cNvSpPr txBox="1"/>
            <p:nvPr/>
          </p:nvSpPr>
          <p:spPr>
            <a:xfrm>
              <a:off x="4966458" y="4232229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맑은 고딕"/>
                  <a:ea typeface="맑은 고딕"/>
                </a:rPr>
                <a:t>√</a:t>
              </a:r>
              <a:endParaRPr lang="ko-KR" altLang="en-US" sz="1000" dirty="0"/>
            </a:p>
          </p:txBody>
        </p:sp>
        <p:sp>
          <p:nvSpPr>
            <p:cNvPr id="256" name="타원 255"/>
            <p:cNvSpPr/>
            <p:nvPr/>
          </p:nvSpPr>
          <p:spPr>
            <a:xfrm>
              <a:off x="5004048" y="4248263"/>
              <a:ext cx="207640" cy="188849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7" name="그룹 256"/>
          <p:cNvGrpSpPr/>
          <p:nvPr/>
        </p:nvGrpSpPr>
        <p:grpSpPr>
          <a:xfrm>
            <a:off x="5600933" y="4232229"/>
            <a:ext cx="269626" cy="246221"/>
            <a:chOff x="4966458" y="4232229"/>
            <a:chExt cx="269626" cy="246221"/>
          </a:xfrm>
        </p:grpSpPr>
        <p:sp>
          <p:nvSpPr>
            <p:cNvPr id="258" name="TextBox 257"/>
            <p:cNvSpPr txBox="1"/>
            <p:nvPr/>
          </p:nvSpPr>
          <p:spPr>
            <a:xfrm>
              <a:off x="4966458" y="4232229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/>
                  <a:ea typeface="맑은 고딕"/>
                </a:rPr>
                <a:t>√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9" name="타원 258"/>
            <p:cNvSpPr/>
            <p:nvPr/>
          </p:nvSpPr>
          <p:spPr>
            <a:xfrm>
              <a:off x="5004048" y="4248263"/>
              <a:ext cx="207640" cy="188849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60" name="그룹 259"/>
          <p:cNvGrpSpPr/>
          <p:nvPr/>
        </p:nvGrpSpPr>
        <p:grpSpPr>
          <a:xfrm>
            <a:off x="6228184" y="4232229"/>
            <a:ext cx="269626" cy="246221"/>
            <a:chOff x="4966458" y="4232229"/>
            <a:chExt cx="269626" cy="246221"/>
          </a:xfrm>
        </p:grpSpPr>
        <p:sp>
          <p:nvSpPr>
            <p:cNvPr id="261" name="TextBox 260"/>
            <p:cNvSpPr txBox="1"/>
            <p:nvPr/>
          </p:nvSpPr>
          <p:spPr>
            <a:xfrm>
              <a:off x="4966458" y="4232229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/>
                  <a:ea typeface="맑은 고딕"/>
                </a:rPr>
                <a:t>√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타원 261"/>
            <p:cNvSpPr/>
            <p:nvPr/>
          </p:nvSpPr>
          <p:spPr>
            <a:xfrm>
              <a:off x="5004048" y="4248263"/>
              <a:ext cx="207640" cy="188849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63" name="직사각형 262"/>
          <p:cNvSpPr/>
          <p:nvPr/>
        </p:nvSpPr>
        <p:spPr>
          <a:xfrm>
            <a:off x="6551483" y="4195315"/>
            <a:ext cx="239268" cy="8258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모서리가 둥근 직사각형 127"/>
          <p:cNvSpPr/>
          <p:nvPr/>
        </p:nvSpPr>
        <p:spPr bwMode="auto">
          <a:xfrm>
            <a:off x="6113482" y="2276872"/>
            <a:ext cx="468000" cy="10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주소찾기</a:t>
            </a:r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8" y="1271934"/>
            <a:ext cx="137160" cy="137160"/>
          </a:xfrm>
          <a:prstGeom prst="rect">
            <a:avLst/>
          </a:prstGeom>
        </p:spPr>
      </p:pic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188097"/>
              </p:ext>
            </p:extLst>
          </p:nvPr>
        </p:nvGraphicFramePr>
        <p:xfrm>
          <a:off x="251520" y="1484784"/>
          <a:ext cx="1882284" cy="317059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8838"/>
                <a:gridCol w="1273446"/>
              </a:tblGrid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이름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이메일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이메일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성별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남                     여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생년월일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우편번호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주소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도로명 기본주소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도로명 상세주소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아이디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아이디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비밀번호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비밀번호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비밀번호 확인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비밀번호 확인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장애유형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장애등급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휠체어사용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자동          수동       미사용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추가연락처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추가연락처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보호자 이름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보호자 이름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보호자 연락처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보호자 연락처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복지 사본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7" name="타원 116"/>
          <p:cNvSpPr/>
          <p:nvPr/>
        </p:nvSpPr>
        <p:spPr>
          <a:xfrm>
            <a:off x="1060361" y="1907999"/>
            <a:ext cx="108000" cy="10800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/>
          <p:cNvSpPr/>
          <p:nvPr/>
        </p:nvSpPr>
        <p:spPr>
          <a:xfrm>
            <a:off x="1570949" y="1907999"/>
            <a:ext cx="108000" cy="10800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887047" y="2089673"/>
            <a:ext cx="389337" cy="108000"/>
            <a:chOff x="3138591" y="2276871"/>
            <a:chExt cx="389337" cy="108000"/>
          </a:xfrm>
        </p:grpSpPr>
        <p:sp>
          <p:nvSpPr>
            <p:cNvPr id="120" name="모서리가 둥근 직사각형 119"/>
            <p:cNvSpPr/>
            <p:nvPr/>
          </p:nvSpPr>
          <p:spPr bwMode="auto">
            <a:xfrm>
              <a:off x="3138591" y="2276871"/>
              <a:ext cx="389337" cy="10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1990</a:t>
              </a:r>
              <a:endPara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Arrow Down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3427872" y="231270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1319096" y="2089672"/>
            <a:ext cx="324000" cy="108000"/>
            <a:chOff x="3138591" y="2276871"/>
            <a:chExt cx="389337" cy="108000"/>
          </a:xfrm>
        </p:grpSpPr>
        <p:sp>
          <p:nvSpPr>
            <p:cNvPr id="131" name="모서리가 둥근 직사각형 130"/>
            <p:cNvSpPr/>
            <p:nvPr/>
          </p:nvSpPr>
          <p:spPr bwMode="auto">
            <a:xfrm>
              <a:off x="3138591" y="2276871"/>
              <a:ext cx="389337" cy="10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Arrow Down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3427872" y="231270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1708433" y="2089673"/>
            <a:ext cx="324000" cy="108000"/>
            <a:chOff x="3138591" y="2276871"/>
            <a:chExt cx="389337" cy="108000"/>
          </a:xfrm>
        </p:grpSpPr>
        <p:sp>
          <p:nvSpPr>
            <p:cNvPr id="135" name="모서리가 둥근 직사각형 134"/>
            <p:cNvSpPr/>
            <p:nvPr/>
          </p:nvSpPr>
          <p:spPr bwMode="auto">
            <a:xfrm>
              <a:off x="3138591" y="2276871"/>
              <a:ext cx="389337" cy="10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Arrow Down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3427872" y="231270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7" name="모서리가 둥근 직사각형 136"/>
          <p:cNvSpPr/>
          <p:nvPr/>
        </p:nvSpPr>
        <p:spPr bwMode="auto">
          <a:xfrm>
            <a:off x="1564433" y="2276872"/>
            <a:ext cx="468000" cy="10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5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주소찾기</a:t>
            </a:r>
          </a:p>
        </p:txBody>
      </p:sp>
      <p:pic>
        <p:nvPicPr>
          <p:cNvPr id="139" name="그림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433" y="2774213"/>
            <a:ext cx="396000" cy="18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139"/>
          <p:cNvSpPr txBox="1"/>
          <p:nvPr/>
        </p:nvSpPr>
        <p:spPr bwMode="auto">
          <a:xfrm>
            <a:off x="1737861" y="2811487"/>
            <a:ext cx="337145" cy="1143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  <a:endParaRPr lang="ko-KR" altLang="en-US" sz="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모서리가 둥근 직사각형 140"/>
          <p:cNvSpPr/>
          <p:nvPr/>
        </p:nvSpPr>
        <p:spPr bwMode="auto">
          <a:xfrm>
            <a:off x="887047" y="3386213"/>
            <a:ext cx="1152000" cy="10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5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장애유형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Arrow Down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flipH="1">
            <a:off x="1888465" y="3422045"/>
            <a:ext cx="36000" cy="3600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모서리가 둥근 직사각형 145"/>
          <p:cNvSpPr/>
          <p:nvPr/>
        </p:nvSpPr>
        <p:spPr bwMode="auto">
          <a:xfrm>
            <a:off x="887047" y="3566213"/>
            <a:ext cx="1152000" cy="10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5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장애등</a:t>
            </a:r>
            <a:r>
              <a: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</a:t>
            </a:r>
          </a:p>
        </p:txBody>
      </p:sp>
      <p:sp>
        <p:nvSpPr>
          <p:cNvPr id="147" name="Arrow Down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flipH="1">
            <a:off x="1888465" y="3602045"/>
            <a:ext cx="36000" cy="3600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899656" y="4464286"/>
            <a:ext cx="1188344" cy="188850"/>
            <a:chOff x="899656" y="4310873"/>
            <a:chExt cx="1188344" cy="188850"/>
          </a:xfrm>
        </p:grpSpPr>
        <p:grpSp>
          <p:nvGrpSpPr>
            <p:cNvPr id="152" name="그룹 151"/>
            <p:cNvGrpSpPr/>
            <p:nvPr/>
          </p:nvGrpSpPr>
          <p:grpSpPr>
            <a:xfrm>
              <a:off x="899656" y="4310874"/>
              <a:ext cx="576000" cy="188849"/>
              <a:chOff x="899592" y="4310874"/>
              <a:chExt cx="576000" cy="188849"/>
            </a:xfrm>
          </p:grpSpPr>
          <p:pic>
            <p:nvPicPr>
              <p:cNvPr id="161" name="그림 18"/>
              <p:cNvPicPr preferRelativeResize="0">
                <a:picLocks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4310874"/>
                <a:ext cx="576000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" name="TextBox 162"/>
              <p:cNvSpPr txBox="1"/>
              <p:nvPr/>
            </p:nvSpPr>
            <p:spPr bwMode="auto">
              <a:xfrm>
                <a:off x="1019020" y="4348148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5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사진촬영</a:t>
                </a:r>
                <a:endParaRPr lang="ko-KR" altLang="en-US" sz="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1512000" y="4310873"/>
              <a:ext cx="576000" cy="188849"/>
              <a:chOff x="1475656" y="4310873"/>
              <a:chExt cx="576000" cy="188849"/>
            </a:xfrm>
          </p:grpSpPr>
          <p:pic>
            <p:nvPicPr>
              <p:cNvPr id="159" name="그림 18"/>
              <p:cNvPicPr preferRelativeResize="0">
                <a:picLocks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4310873"/>
                <a:ext cx="576000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0" name="TextBox 159"/>
              <p:cNvSpPr txBox="1"/>
              <p:nvPr/>
            </p:nvSpPr>
            <p:spPr bwMode="auto">
              <a:xfrm>
                <a:off x="1595084" y="4348147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5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파일첨</a:t>
                </a:r>
                <a:r>
                  <a:rPr lang="ko-KR" altLang="en-US" sz="5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부</a:t>
                </a:r>
              </a:p>
            </p:txBody>
          </p:sp>
        </p:grpSp>
      </p:grpSp>
      <p:sp>
        <p:nvSpPr>
          <p:cNvPr id="164" name="모서리가 둥근 직사각형 163"/>
          <p:cNvSpPr/>
          <p:nvPr/>
        </p:nvSpPr>
        <p:spPr>
          <a:xfrm>
            <a:off x="393451" y="4725028"/>
            <a:ext cx="1566380" cy="252000"/>
          </a:xfrm>
          <a:prstGeom prst="roundRect">
            <a:avLst>
              <a:gd name="adj" fmla="val 468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회원가입하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65427" y="2651480"/>
            <a:ext cx="1422429" cy="952876"/>
            <a:chOff x="2644930" y="2936362"/>
            <a:chExt cx="1422429" cy="952876"/>
          </a:xfrm>
        </p:grpSpPr>
        <p:sp>
          <p:nvSpPr>
            <p:cNvPr id="232" name="직사각형 231"/>
            <p:cNvSpPr/>
            <p:nvPr/>
          </p:nvSpPr>
          <p:spPr>
            <a:xfrm>
              <a:off x="2644930" y="2936362"/>
              <a:ext cx="1413645" cy="9528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+mn-ea"/>
              </a:endParaRPr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2644930" y="2936362"/>
              <a:ext cx="1413645" cy="19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+mn-ea"/>
                </a:rPr>
                <a:t>아이디 중복 확인</a:t>
              </a:r>
              <a:endParaRPr lang="ko-KR" altLang="en-US" sz="7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7" name="직사각형 146"/>
            <p:cNvSpPr>
              <a:spLocks noChangeArrowheads="1"/>
            </p:cNvSpPr>
            <p:nvPr/>
          </p:nvSpPr>
          <p:spPr bwMode="auto">
            <a:xfrm>
              <a:off x="2652854" y="3256171"/>
              <a:ext cx="1414505" cy="308004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700" dirty="0" smtClean="0">
                  <a:latin typeface="+mn-ea"/>
                  <a:ea typeface="+mn-ea"/>
                </a:rPr>
                <a:t>사용하고 있는 아이디입니다</a:t>
              </a:r>
              <a:r>
                <a:rPr lang="en-US" altLang="ko-KR" sz="700" dirty="0" smtClean="0">
                  <a:latin typeface="+mn-ea"/>
                  <a:ea typeface="+mn-ea"/>
                </a:rPr>
                <a:t>.</a:t>
              </a:r>
            </a:p>
            <a:p>
              <a:pPr algn="ctr" eaLnBrk="1" hangingPunct="1"/>
              <a:r>
                <a:rPr lang="ko-KR" altLang="en-US" sz="700" dirty="0" smtClean="0">
                  <a:latin typeface="+mn-ea"/>
                  <a:ea typeface="+mn-ea"/>
                </a:rPr>
                <a:t>다시 입력해 주세요</a:t>
              </a:r>
              <a:r>
                <a:rPr lang="en-US" altLang="ko-KR" sz="700" dirty="0" smtClean="0">
                  <a:latin typeface="+mn-ea"/>
                  <a:ea typeface="+mn-ea"/>
                </a:rPr>
                <a:t>.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  <p:sp>
          <p:nvSpPr>
            <p:cNvPr id="238" name="모서리가 둥근 직사각형 237"/>
            <p:cNvSpPr/>
            <p:nvPr/>
          </p:nvSpPr>
          <p:spPr bwMode="auto">
            <a:xfrm>
              <a:off x="2644930" y="3680425"/>
              <a:ext cx="1413646" cy="208813"/>
            </a:xfrm>
            <a:prstGeom prst="roundRect">
              <a:avLst>
                <a:gd name="adj" fmla="val 873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확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인</a:t>
              </a: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2378362" y="620720"/>
            <a:ext cx="2138274" cy="576032"/>
            <a:chOff x="2398178" y="557080"/>
            <a:chExt cx="2138274" cy="576032"/>
          </a:xfrm>
        </p:grpSpPr>
        <p:sp>
          <p:nvSpPr>
            <p:cNvPr id="166" name="직사각형 165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latin typeface="+mn-ea"/>
                </a:rPr>
                <a:t>화면</a:t>
              </a:r>
              <a:r>
                <a:rPr kumimoji="1" lang="en-US" altLang="ko-KR" sz="800" b="1" dirty="0">
                  <a:latin typeface="+mn-ea"/>
                </a:rPr>
                <a:t>ID: HSNR_SignUp_Camera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latin typeface="+mn-ea"/>
                </a:rPr>
                <a:t>화면명</a:t>
              </a:r>
              <a:r>
                <a:rPr kumimoji="1" lang="en-US" altLang="ko-KR" sz="800" b="1" dirty="0">
                  <a:latin typeface="+mn-ea"/>
                </a:rPr>
                <a:t>: </a:t>
              </a:r>
              <a:r>
                <a:rPr kumimoji="1" lang="ko-KR" altLang="en-US" sz="800" b="1" dirty="0">
                  <a:latin typeface="+mn-ea"/>
                </a:rPr>
                <a:t>회원가입</a:t>
              </a:r>
              <a:r>
                <a:rPr kumimoji="1" lang="en-US" altLang="ko-KR" sz="800" b="1" dirty="0">
                  <a:latin typeface="+mn-ea"/>
                </a:rPr>
                <a:t>_</a:t>
              </a:r>
              <a:r>
                <a:rPr kumimoji="1" lang="ko-KR" altLang="en-US" sz="800" b="1" dirty="0">
                  <a:latin typeface="+mn-ea"/>
                </a:rPr>
                <a:t>카메라</a:t>
              </a:r>
            </a:p>
          </p:txBody>
        </p:sp>
      </p:grpSp>
      <p:sp>
        <p:nvSpPr>
          <p:cNvPr id="207" name="직사각형 206"/>
          <p:cNvSpPr/>
          <p:nvPr/>
        </p:nvSpPr>
        <p:spPr bwMode="auto">
          <a:xfrm>
            <a:off x="2379600" y="1232630"/>
            <a:ext cx="21384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2379600" y="1448630"/>
            <a:ext cx="2138400" cy="32418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직사각형 209"/>
          <p:cNvSpPr/>
          <p:nvPr/>
        </p:nvSpPr>
        <p:spPr>
          <a:xfrm>
            <a:off x="2379600" y="4465071"/>
            <a:ext cx="2138274" cy="55813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타원 210"/>
          <p:cNvSpPr/>
          <p:nvPr/>
        </p:nvSpPr>
        <p:spPr>
          <a:xfrm>
            <a:off x="3340737" y="4680000"/>
            <a:ext cx="216000" cy="21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2423192" y="472115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/>
                </a:solidFill>
              </a:rPr>
              <a:t>취소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756393" y="446507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/>
                </a:solidFill>
              </a:rPr>
              <a:t>비디오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253812" y="446507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/>
                </a:solidFill>
              </a:rPr>
              <a:t>사진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2378362" y="1232514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6" name="그림 2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7" y="1271934"/>
            <a:ext cx="137160" cy="137160"/>
          </a:xfrm>
          <a:prstGeom prst="rect">
            <a:avLst/>
          </a:prstGeom>
        </p:spPr>
      </p:pic>
      <p:graphicFrame>
        <p:nvGraphicFramePr>
          <p:cNvPr id="217" name="표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47945"/>
              </p:ext>
            </p:extLst>
          </p:nvPr>
        </p:nvGraphicFramePr>
        <p:xfrm>
          <a:off x="2378362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화면 기능 설명</a:t>
                      </a:r>
                      <a:endParaRPr lang="ko-KR" alt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ㄱ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복지 사본 첨부를 위한 사진 촬영</a:t>
                      </a:r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18" name="그림 21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72" y="1271934"/>
            <a:ext cx="137160" cy="137160"/>
          </a:xfrm>
          <a:prstGeom prst="rect">
            <a:avLst/>
          </a:prstGeom>
        </p:spPr>
      </p:pic>
      <p:sp>
        <p:nvSpPr>
          <p:cNvPr id="220" name="TextBox 219"/>
          <p:cNvSpPr txBox="1"/>
          <p:nvPr/>
        </p:nvSpPr>
        <p:spPr>
          <a:xfrm>
            <a:off x="4649221" y="3984158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endParaRPr lang="ko-KR" altLang="en-US" sz="900" dirty="0"/>
          </a:p>
        </p:txBody>
      </p:sp>
      <p:grpSp>
        <p:nvGrpSpPr>
          <p:cNvPr id="129" name="그룹 128"/>
          <p:cNvGrpSpPr/>
          <p:nvPr/>
        </p:nvGrpSpPr>
        <p:grpSpPr>
          <a:xfrm>
            <a:off x="1127986" y="3752999"/>
            <a:ext cx="779718" cy="108000"/>
            <a:chOff x="1127986" y="4052244"/>
            <a:chExt cx="779718" cy="108000"/>
          </a:xfrm>
        </p:grpSpPr>
        <p:sp>
          <p:nvSpPr>
            <p:cNvPr id="143" name="타원 142"/>
            <p:cNvSpPr/>
            <p:nvPr/>
          </p:nvSpPr>
          <p:spPr>
            <a:xfrm>
              <a:off x="1127986" y="405224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1799704" y="405224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1439664" y="405224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5664490" y="3795058"/>
            <a:ext cx="779718" cy="108000"/>
            <a:chOff x="1127986" y="4052244"/>
            <a:chExt cx="779718" cy="108000"/>
          </a:xfrm>
        </p:grpSpPr>
        <p:sp>
          <p:nvSpPr>
            <p:cNvPr id="170" name="타원 169"/>
            <p:cNvSpPr/>
            <p:nvPr/>
          </p:nvSpPr>
          <p:spPr>
            <a:xfrm>
              <a:off x="1127986" y="405224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타원 170"/>
            <p:cNvSpPr/>
            <p:nvPr/>
          </p:nvSpPr>
          <p:spPr>
            <a:xfrm>
              <a:off x="1799704" y="405224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타원 171"/>
            <p:cNvSpPr/>
            <p:nvPr/>
          </p:nvSpPr>
          <p:spPr>
            <a:xfrm>
              <a:off x="1439664" y="405224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39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" name="표 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65118"/>
              </p:ext>
            </p:extLst>
          </p:nvPr>
        </p:nvGraphicFramePr>
        <p:xfrm>
          <a:off x="4777216" y="1484784"/>
          <a:ext cx="1882284" cy="293562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8838"/>
                <a:gridCol w="1273446"/>
              </a:tblGrid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아이디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아이디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비밀번호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비밀번호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비밀번호 확인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비밀번호 확인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장애유형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장애등급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휠체어사용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자동          수동       미사용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추가연락처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추가연락처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보호자 이름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보호자 이름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보호자 연락처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보호자 연락처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복지 사본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48264" y="476672"/>
            <a:ext cx="21419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앱 실행 후 초기에 구동되는 화면에 대한 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FontTx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복지사본 사진이 첨부된 화면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Tx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첨부된 복지사본 사진 영역 중 사진확대 아이콘을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터치하는 경우에 사진이 크게 보임 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확대된 사진이 보이는 화면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뒤로가기 버튼이나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축소 아이콘을 터치하는 경우 이전 화면으로 이동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입력된 비밀번호의 일치 여부 확인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일치하지 않을 경우 알림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규칙은 </a:t>
            </a:r>
            <a:r>
              <a:rPr lang="en-US" altLang="ko-KR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api </a:t>
            </a:r>
            <a:r>
              <a:rPr lang="ko-KR" altLang="en-US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문서 참조 요망</a:t>
            </a:r>
            <a:endParaRPr lang="en-US" altLang="ko-KR" sz="800" b="1" dirty="0" smtClean="0">
              <a:solidFill>
                <a:srgbClr val="0070C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복지사본에 주민등록번호가 있으므로</a:t>
            </a:r>
            <a:r>
              <a:rPr lang="en-US" altLang="ko-KR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복지사본 첨부 시 </a:t>
            </a:r>
            <a:r>
              <a:rPr lang="en-US" altLang="ko-KR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</a:t>
            </a:r>
            <a:r>
              <a:rPr lang="en-US" altLang="ko-KR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고유식별정보 수집에 대한 동의</a:t>
            </a:r>
            <a:r>
              <a:rPr lang="en-US" altLang="ko-KR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별도로 받아야 함</a:t>
            </a:r>
            <a:r>
              <a:rPr lang="en-US" altLang="ko-KR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 시</a:t>
            </a:r>
            <a:r>
              <a:rPr lang="en-US" altLang="ko-KR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동의 내용 추가함</a:t>
            </a:r>
            <a:r>
              <a:rPr lang="en-US" altLang="ko-KR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(20170208)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41102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6" name="직선 연결선 155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833398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관련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234568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직사각형 133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HSNR_SignUp_FileUploaded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>
                <a:latin typeface="+mn-ea"/>
              </a:rPr>
              <a:t>회원가입</a:t>
            </a:r>
            <a:r>
              <a:rPr kumimoji="1" lang="en-US" altLang="ko-KR" sz="800" b="1" dirty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사진</a:t>
            </a:r>
            <a:r>
              <a:rPr kumimoji="1" lang="en-US" altLang="ko-KR" sz="800" b="1" dirty="0" smtClean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첨부완료</a:t>
            </a:r>
            <a:endParaRPr kumimoji="1" lang="ko-KR" altLang="en-US" sz="800" b="1" dirty="0">
              <a:latin typeface="+mn-ea"/>
            </a:endParaRPr>
          </a:p>
        </p:txBody>
      </p:sp>
      <p:grpSp>
        <p:nvGrpSpPr>
          <p:cNvPr id="223" name="그룹 222"/>
          <p:cNvGrpSpPr/>
          <p:nvPr/>
        </p:nvGrpSpPr>
        <p:grpSpPr>
          <a:xfrm>
            <a:off x="4649221" y="620720"/>
            <a:ext cx="2138274" cy="576032"/>
            <a:chOff x="2398178" y="557080"/>
            <a:chExt cx="2138274" cy="576032"/>
          </a:xfrm>
        </p:grpSpPr>
        <p:sp>
          <p:nvSpPr>
            <p:cNvPr id="224" name="직사각형 223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</a:t>
              </a:r>
              <a:r>
                <a:rPr kumimoji="1" lang="en-US" altLang="ko-KR" sz="800" b="1" dirty="0">
                  <a:latin typeface="+mn-ea"/>
                </a:rPr>
                <a:t>HSNR_SignUp_PasswordCheck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225" name="직사각형 224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kumimoji="1" lang="ko-KR" altLang="en-US" sz="800" b="1" dirty="0">
                  <a:latin typeface="+mn-ea"/>
                </a:rPr>
                <a:t>회원가입</a:t>
              </a:r>
              <a:r>
                <a:rPr kumimoji="1" lang="en-US" altLang="ko-KR" sz="800" b="1" dirty="0">
                  <a:latin typeface="+mn-ea"/>
                </a:rPr>
                <a:t>_</a:t>
              </a:r>
              <a:r>
                <a:rPr kumimoji="1" lang="ko-KR" altLang="en-US" sz="800" b="1" dirty="0">
                  <a:latin typeface="+mn-ea"/>
                </a:rPr>
                <a:t>비밀번호</a:t>
              </a:r>
              <a:r>
                <a:rPr kumimoji="1" lang="en-US" altLang="ko-KR" sz="800" b="1" dirty="0">
                  <a:latin typeface="+mn-ea"/>
                </a:rPr>
                <a:t>_</a:t>
              </a:r>
              <a:r>
                <a:rPr kumimoji="1" lang="ko-KR" altLang="en-US" sz="800" b="1" dirty="0">
                  <a:latin typeface="+mn-ea"/>
                </a:rPr>
                <a:t>확인</a:t>
              </a:r>
            </a:p>
          </p:txBody>
        </p:sp>
      </p:grpSp>
      <p:graphicFrame>
        <p:nvGraphicFramePr>
          <p:cNvPr id="184" name="표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26806"/>
              </p:ext>
            </p:extLst>
          </p:nvPr>
        </p:nvGraphicFramePr>
        <p:xfrm>
          <a:off x="235499" y="1484784"/>
          <a:ext cx="1882284" cy="293562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8838"/>
                <a:gridCol w="1273446"/>
              </a:tblGrid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아이디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아이디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비밀번호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비밀번호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비밀번호 확인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비밀번호 확인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장애유형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장애등급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휠체어사용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자동          수동       미사용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추가연락처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추가연락처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보호자 이름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보호자 이름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보호자 연락처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보호자 연락처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복지 사본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86" name="그림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433" y="1484784"/>
            <a:ext cx="396000" cy="18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TextBox 186"/>
          <p:cNvSpPr txBox="1"/>
          <p:nvPr/>
        </p:nvSpPr>
        <p:spPr bwMode="auto">
          <a:xfrm>
            <a:off x="1737861" y="1522058"/>
            <a:ext cx="337145" cy="1143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  <a:endParaRPr lang="ko-KR" altLang="en-US" sz="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모서리가 둥근 직사각형 199"/>
          <p:cNvSpPr/>
          <p:nvPr/>
        </p:nvSpPr>
        <p:spPr bwMode="auto">
          <a:xfrm>
            <a:off x="887047" y="2095200"/>
            <a:ext cx="1152000" cy="10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5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장애유형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Arrow Down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flipH="1">
            <a:off x="1888465" y="2131032"/>
            <a:ext cx="36000" cy="3600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모서리가 둥근 직사각형 202"/>
          <p:cNvSpPr/>
          <p:nvPr/>
        </p:nvSpPr>
        <p:spPr bwMode="auto">
          <a:xfrm>
            <a:off x="887047" y="2275200"/>
            <a:ext cx="1152000" cy="10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5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장애등</a:t>
            </a:r>
            <a:r>
              <a: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</a:t>
            </a:r>
          </a:p>
        </p:txBody>
      </p:sp>
      <p:sp>
        <p:nvSpPr>
          <p:cNvPr id="204" name="Arrow Down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flipH="1">
            <a:off x="1888465" y="2311032"/>
            <a:ext cx="36000" cy="3600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393451" y="4581128"/>
            <a:ext cx="1566380" cy="338400"/>
          </a:xfrm>
          <a:prstGeom prst="roundRect">
            <a:avLst>
              <a:gd name="adj" fmla="val 468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회원가입하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19778" y="1448630"/>
            <a:ext cx="126000" cy="3574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/>
          <p:cNvSpPr/>
          <p:nvPr/>
        </p:nvSpPr>
        <p:spPr>
          <a:xfrm flipV="1">
            <a:off x="2128778" y="4869160"/>
            <a:ext cx="108000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이등변 삼각형 130"/>
          <p:cNvSpPr/>
          <p:nvPr/>
        </p:nvSpPr>
        <p:spPr>
          <a:xfrm>
            <a:off x="2128778" y="1512000"/>
            <a:ext cx="108000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2119778" y="2276952"/>
            <a:ext cx="126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모서리가 둥근 직사각형 273"/>
          <p:cNvSpPr/>
          <p:nvPr/>
        </p:nvSpPr>
        <p:spPr>
          <a:xfrm>
            <a:off x="4951921" y="4581128"/>
            <a:ext cx="1566380" cy="338400"/>
          </a:xfrm>
          <a:prstGeom prst="roundRect">
            <a:avLst>
              <a:gd name="adj" fmla="val 468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회원가입하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</a:p>
        </p:txBody>
      </p:sp>
      <p:sp>
        <p:nvSpPr>
          <p:cNvPr id="236" name="모서리가 둥근 직사각형 235"/>
          <p:cNvSpPr/>
          <p:nvPr/>
        </p:nvSpPr>
        <p:spPr bwMode="auto">
          <a:xfrm>
            <a:off x="5445517" y="2095200"/>
            <a:ext cx="1152000" cy="10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5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장애유형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4" name="Arrow Down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flipH="1">
            <a:off x="6446935" y="2131032"/>
            <a:ext cx="36000" cy="3600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5" name="모서리가 둥근 직사각형 254"/>
          <p:cNvSpPr/>
          <p:nvPr/>
        </p:nvSpPr>
        <p:spPr bwMode="auto">
          <a:xfrm>
            <a:off x="5445517" y="2275200"/>
            <a:ext cx="1152000" cy="10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5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장애등</a:t>
            </a:r>
            <a:r>
              <a:rPr lang="ko-KR" altLang="en-US" sz="5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</a:t>
            </a:r>
          </a:p>
        </p:txBody>
      </p:sp>
      <p:sp>
        <p:nvSpPr>
          <p:cNvPr id="265" name="Arrow Down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flipH="1">
            <a:off x="6446935" y="2311032"/>
            <a:ext cx="36000" cy="3600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661495" y="1448630"/>
            <a:ext cx="126000" cy="3574576"/>
            <a:chOff x="6661495" y="1448630"/>
            <a:chExt cx="126000" cy="3574576"/>
          </a:xfrm>
        </p:grpSpPr>
        <p:sp>
          <p:nvSpPr>
            <p:cNvPr id="276" name="직사각형 275"/>
            <p:cNvSpPr/>
            <p:nvPr/>
          </p:nvSpPr>
          <p:spPr>
            <a:xfrm>
              <a:off x="6661495" y="1448630"/>
              <a:ext cx="126000" cy="35745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이등변 삼각형 276"/>
            <p:cNvSpPr/>
            <p:nvPr/>
          </p:nvSpPr>
          <p:spPr>
            <a:xfrm flipV="1">
              <a:off x="6670495" y="4869160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이등변 삼각형 277"/>
            <p:cNvSpPr/>
            <p:nvPr/>
          </p:nvSpPr>
          <p:spPr>
            <a:xfrm>
              <a:off x="6670495" y="1512000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81" name="그림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150" y="1484784"/>
            <a:ext cx="396000" cy="18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2" name="TextBox 281"/>
          <p:cNvSpPr txBox="1"/>
          <p:nvPr/>
        </p:nvSpPr>
        <p:spPr bwMode="auto">
          <a:xfrm>
            <a:off x="6279578" y="1522058"/>
            <a:ext cx="337145" cy="1143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  <a:endParaRPr lang="ko-KR" altLang="en-US" sz="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직사각형 290"/>
          <p:cNvSpPr/>
          <p:nvPr/>
        </p:nvSpPr>
        <p:spPr bwMode="auto">
          <a:xfrm>
            <a:off x="4649221" y="1232514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292" name="직사각형 291"/>
          <p:cNvSpPr/>
          <p:nvPr/>
        </p:nvSpPr>
        <p:spPr>
          <a:xfrm>
            <a:off x="4649221" y="1232514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1" name="표 3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421617"/>
              </p:ext>
            </p:extLst>
          </p:nvPr>
        </p:nvGraphicFramePr>
        <p:xfrm>
          <a:off x="107504" y="5085184"/>
          <a:ext cx="2138274" cy="764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복지사본을 첨부하면 이미지 보임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사진촬영 및 파일첨부 버튼으로 사본 변경 가능함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42" name="표 3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00414"/>
              </p:ext>
            </p:extLst>
          </p:nvPr>
        </p:nvGraphicFramePr>
        <p:xfrm>
          <a:off x="2379600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화면 기능 설명</a:t>
                      </a:r>
                      <a:endParaRPr lang="ko-KR" alt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복지사본 크게 보기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43" name="표 3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495434"/>
              </p:ext>
            </p:extLst>
          </p:nvPr>
        </p:nvGraphicFramePr>
        <p:xfrm>
          <a:off x="4649221" y="5085184"/>
          <a:ext cx="2138274" cy="764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화면 기능 설명</a:t>
                      </a:r>
                      <a:endParaRPr lang="ko-KR" alt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비밀번호 체크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비밀번호와 비밀번호 확인 값이 불일치 하는 경우 알림 메시지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2" name="직사각형 181"/>
          <p:cNvSpPr/>
          <p:nvPr/>
        </p:nvSpPr>
        <p:spPr bwMode="auto">
          <a:xfrm>
            <a:off x="107504" y="1232630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grpSp>
        <p:nvGrpSpPr>
          <p:cNvPr id="144" name="그룹 143"/>
          <p:cNvGrpSpPr/>
          <p:nvPr/>
        </p:nvGrpSpPr>
        <p:grpSpPr>
          <a:xfrm>
            <a:off x="5436096" y="3239760"/>
            <a:ext cx="1188344" cy="1125344"/>
            <a:chOff x="899656" y="3239760"/>
            <a:chExt cx="1188344" cy="1125344"/>
          </a:xfrm>
        </p:grpSpPr>
        <p:grpSp>
          <p:nvGrpSpPr>
            <p:cNvPr id="145" name="그룹 144"/>
            <p:cNvGrpSpPr/>
            <p:nvPr/>
          </p:nvGrpSpPr>
          <p:grpSpPr>
            <a:xfrm>
              <a:off x="899656" y="4176255"/>
              <a:ext cx="576000" cy="188849"/>
              <a:chOff x="899592" y="4310874"/>
              <a:chExt cx="576000" cy="188849"/>
            </a:xfrm>
          </p:grpSpPr>
          <p:pic>
            <p:nvPicPr>
              <p:cNvPr id="150" name="그림 18"/>
              <p:cNvPicPr preferRelativeResize="0">
                <a:picLocks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4310874"/>
                <a:ext cx="576000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2" name="TextBox 151"/>
              <p:cNvSpPr txBox="1"/>
              <p:nvPr/>
            </p:nvSpPr>
            <p:spPr bwMode="auto">
              <a:xfrm>
                <a:off x="1019020" y="4348148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5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사진촬영</a:t>
                </a:r>
                <a:endParaRPr lang="ko-KR" altLang="en-US" sz="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1512000" y="4176254"/>
              <a:ext cx="576000" cy="188849"/>
              <a:chOff x="1475656" y="4310873"/>
              <a:chExt cx="576000" cy="188849"/>
            </a:xfrm>
          </p:grpSpPr>
          <p:pic>
            <p:nvPicPr>
              <p:cNvPr id="148" name="그림 18"/>
              <p:cNvPicPr preferRelativeResize="0">
                <a:picLocks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4310873"/>
                <a:ext cx="576000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9" name="TextBox 148"/>
              <p:cNvSpPr txBox="1"/>
              <p:nvPr/>
            </p:nvSpPr>
            <p:spPr bwMode="auto">
              <a:xfrm>
                <a:off x="1595084" y="4348147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5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파일첨</a:t>
                </a:r>
                <a:r>
                  <a:rPr lang="ko-KR" altLang="en-US" sz="5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부</a:t>
                </a:r>
              </a:p>
            </p:txBody>
          </p:sp>
        </p:grpSp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261" y="3239760"/>
              <a:ext cx="695960" cy="909320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899656" y="3239760"/>
            <a:ext cx="1188344" cy="1125344"/>
            <a:chOff x="899656" y="3239760"/>
            <a:chExt cx="1188344" cy="1125344"/>
          </a:xfrm>
        </p:grpSpPr>
        <p:grpSp>
          <p:nvGrpSpPr>
            <p:cNvPr id="116" name="그룹 115"/>
            <p:cNvGrpSpPr/>
            <p:nvPr/>
          </p:nvGrpSpPr>
          <p:grpSpPr>
            <a:xfrm>
              <a:off x="899656" y="4176255"/>
              <a:ext cx="576000" cy="188849"/>
              <a:chOff x="899592" y="4310874"/>
              <a:chExt cx="576000" cy="188849"/>
            </a:xfrm>
          </p:grpSpPr>
          <p:pic>
            <p:nvPicPr>
              <p:cNvPr id="120" name="그림 18"/>
              <p:cNvPicPr preferRelativeResize="0">
                <a:picLocks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4310874"/>
                <a:ext cx="576000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TextBox 120"/>
              <p:cNvSpPr txBox="1"/>
              <p:nvPr/>
            </p:nvSpPr>
            <p:spPr bwMode="auto">
              <a:xfrm>
                <a:off x="1019020" y="4348148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5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사진촬영</a:t>
                </a:r>
                <a:endParaRPr lang="ko-KR" altLang="en-US" sz="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1512000" y="4176254"/>
              <a:ext cx="576000" cy="188849"/>
              <a:chOff x="1475656" y="4310873"/>
              <a:chExt cx="576000" cy="188849"/>
            </a:xfrm>
          </p:grpSpPr>
          <p:pic>
            <p:nvPicPr>
              <p:cNvPr id="118" name="그림 18"/>
              <p:cNvPicPr preferRelativeResize="0">
                <a:picLocks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4310873"/>
                <a:ext cx="576000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TextBox 118"/>
              <p:cNvSpPr txBox="1"/>
              <p:nvPr/>
            </p:nvSpPr>
            <p:spPr bwMode="auto">
              <a:xfrm>
                <a:off x="1595084" y="4348147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5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파일첨</a:t>
                </a:r>
                <a:r>
                  <a:rPr lang="ko-KR" altLang="en-US" sz="5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부</a:t>
                </a:r>
              </a:p>
            </p:txBody>
          </p:sp>
        </p:grpSp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261" y="3239760"/>
              <a:ext cx="695960" cy="909320"/>
            </a:xfrm>
            <a:prstGeom prst="rect">
              <a:avLst/>
            </a:prstGeom>
          </p:spPr>
        </p:pic>
      </p:grpSp>
      <p:sp>
        <p:nvSpPr>
          <p:cNvPr id="284" name="직사각형 283"/>
          <p:cNvSpPr/>
          <p:nvPr/>
        </p:nvSpPr>
        <p:spPr>
          <a:xfrm>
            <a:off x="5007144" y="2651480"/>
            <a:ext cx="1413645" cy="95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grpSp>
        <p:nvGrpSpPr>
          <p:cNvPr id="285" name="그룹 284"/>
          <p:cNvGrpSpPr/>
          <p:nvPr/>
        </p:nvGrpSpPr>
        <p:grpSpPr>
          <a:xfrm>
            <a:off x="5007143" y="2652454"/>
            <a:ext cx="1422430" cy="951902"/>
            <a:chOff x="822699" y="2231045"/>
            <a:chExt cx="1422430" cy="951902"/>
          </a:xfrm>
        </p:grpSpPr>
        <p:sp>
          <p:nvSpPr>
            <p:cNvPr id="286" name="직사각형 285"/>
            <p:cNvSpPr/>
            <p:nvPr/>
          </p:nvSpPr>
          <p:spPr>
            <a:xfrm>
              <a:off x="822700" y="2231045"/>
              <a:ext cx="1413645" cy="19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+mn-ea"/>
                </a:rPr>
                <a:t>알림</a:t>
              </a:r>
              <a:endParaRPr lang="ko-KR" altLang="en-US" sz="7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7" name="직사각형 146"/>
            <p:cNvSpPr>
              <a:spLocks noChangeArrowheads="1"/>
            </p:cNvSpPr>
            <p:nvPr/>
          </p:nvSpPr>
          <p:spPr bwMode="auto">
            <a:xfrm>
              <a:off x="830624" y="2549880"/>
              <a:ext cx="1414505" cy="308004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700" dirty="0" smtClean="0">
                  <a:latin typeface="+mn-ea"/>
                  <a:ea typeface="+mn-ea"/>
                </a:rPr>
                <a:t>비밀번호가 일치하지 않습니다</a:t>
              </a:r>
              <a:r>
                <a:rPr lang="en-US" altLang="ko-KR" sz="700" dirty="0" smtClean="0">
                  <a:latin typeface="+mn-ea"/>
                  <a:ea typeface="+mn-ea"/>
                </a:rPr>
                <a:t>.</a:t>
              </a:r>
            </a:p>
            <a:p>
              <a:pPr algn="ctr" eaLnBrk="1" hangingPunct="1"/>
              <a:r>
                <a:rPr lang="ko-KR" altLang="en-US" sz="700" dirty="0" smtClean="0">
                  <a:latin typeface="+mn-ea"/>
                  <a:ea typeface="+mn-ea"/>
                </a:rPr>
                <a:t>다시 입력해 주세요</a:t>
              </a:r>
              <a:r>
                <a:rPr lang="en-US" altLang="ko-KR" sz="700" dirty="0" smtClean="0">
                  <a:latin typeface="+mn-ea"/>
                  <a:ea typeface="+mn-ea"/>
                </a:rPr>
                <a:t>.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  <p:sp>
          <p:nvSpPr>
            <p:cNvPr id="288" name="모서리가 둥근 직사각형 287"/>
            <p:cNvSpPr/>
            <p:nvPr/>
          </p:nvSpPr>
          <p:spPr bwMode="auto">
            <a:xfrm>
              <a:off x="822699" y="2974134"/>
              <a:ext cx="1413646" cy="208813"/>
            </a:xfrm>
            <a:prstGeom prst="roundRect">
              <a:avLst>
                <a:gd name="adj" fmla="val 873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확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인</a:t>
              </a:r>
            </a:p>
          </p:txBody>
        </p:sp>
      </p:grpSp>
      <p:pic>
        <p:nvPicPr>
          <p:cNvPr id="163" name="그림 1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8" y="1271934"/>
            <a:ext cx="137160" cy="137160"/>
          </a:xfrm>
          <a:prstGeom prst="rect">
            <a:avLst/>
          </a:prstGeom>
        </p:spPr>
      </p:pic>
      <p:pic>
        <p:nvPicPr>
          <p:cNvPr id="165" name="그림 16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72" y="1271934"/>
            <a:ext cx="137160" cy="13716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81" y="3933056"/>
            <a:ext cx="167680" cy="162964"/>
          </a:xfrm>
          <a:prstGeom prst="rect">
            <a:avLst/>
          </a:prstGeom>
        </p:spPr>
      </p:pic>
      <p:pic>
        <p:nvPicPr>
          <p:cNvPr id="166" name="그림 1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04" y="3933056"/>
            <a:ext cx="167680" cy="162964"/>
          </a:xfrm>
          <a:prstGeom prst="rect">
            <a:avLst/>
          </a:prstGeom>
        </p:spPr>
      </p:pic>
      <p:pic>
        <p:nvPicPr>
          <p:cNvPr id="7" name="그림 6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600" y="1448406"/>
            <a:ext cx="2138400" cy="35748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379600" y="620720"/>
            <a:ext cx="2138274" cy="576032"/>
            <a:chOff x="2398178" y="557080"/>
            <a:chExt cx="2138274" cy="576032"/>
          </a:xfrm>
        </p:grpSpPr>
        <p:sp>
          <p:nvSpPr>
            <p:cNvPr id="221" name="직사각형 220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HSNR_SignUp</a:t>
              </a:r>
              <a:r>
                <a:rPr kumimoji="1" lang="en-US" altLang="ko-KR" sz="800" b="1" dirty="0" smtClean="0">
                  <a:latin typeface="+mn-ea"/>
                </a:rPr>
                <a:t>_PhotoExtend</a:t>
              </a:r>
              <a:endPara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222" name="직사각형 221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kumimoji="1" lang="ko-KR" altLang="en-US" sz="800" b="1" dirty="0" smtClean="0">
                  <a:latin typeface="+mn-ea"/>
                </a:rPr>
                <a:t>회원가입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사진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확대</a:t>
              </a:r>
              <a:endPara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pic>
        <p:nvPicPr>
          <p:cNvPr id="347" name="그림 3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7" y="1271934"/>
            <a:ext cx="137160" cy="137160"/>
          </a:xfrm>
          <a:prstGeom prst="rect">
            <a:avLst/>
          </a:prstGeom>
        </p:spPr>
      </p:pic>
      <p:sp>
        <p:nvSpPr>
          <p:cNvPr id="227" name="직사각형 226"/>
          <p:cNvSpPr/>
          <p:nvPr/>
        </p:nvSpPr>
        <p:spPr>
          <a:xfrm>
            <a:off x="2379600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직사각형 227"/>
          <p:cNvSpPr/>
          <p:nvPr/>
        </p:nvSpPr>
        <p:spPr bwMode="auto">
          <a:xfrm>
            <a:off x="2379600" y="1232630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pic>
        <p:nvPicPr>
          <p:cNvPr id="164" name="그림 16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7" y="1271934"/>
            <a:ext cx="137160" cy="137160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4196553" y="4659128"/>
            <a:ext cx="216000" cy="252000"/>
            <a:chOff x="4211960" y="4659128"/>
            <a:chExt cx="216000" cy="252000"/>
          </a:xfrm>
        </p:grpSpPr>
        <p:sp>
          <p:nvSpPr>
            <p:cNvPr id="16" name="오른쪽 화살표 15"/>
            <p:cNvSpPr/>
            <p:nvPr/>
          </p:nvSpPr>
          <p:spPr>
            <a:xfrm rot="2700000">
              <a:off x="4202139" y="4678108"/>
              <a:ext cx="104516" cy="66556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오른쪽 화살표 166"/>
            <p:cNvSpPr/>
            <p:nvPr/>
          </p:nvSpPr>
          <p:spPr>
            <a:xfrm rot="18900000" flipH="1" flipV="1">
              <a:off x="4328126" y="4676547"/>
              <a:ext cx="99834" cy="69677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오른쪽 화살표 167"/>
            <p:cNvSpPr/>
            <p:nvPr/>
          </p:nvSpPr>
          <p:spPr>
            <a:xfrm rot="18900000">
              <a:off x="4211960" y="4824031"/>
              <a:ext cx="99834" cy="69677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9" name="오른쪽 화살표 168"/>
            <p:cNvSpPr/>
            <p:nvPr/>
          </p:nvSpPr>
          <p:spPr>
            <a:xfrm rot="2700000" flipH="1" flipV="1">
              <a:off x="4333265" y="4825592"/>
              <a:ext cx="104516" cy="66556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1108747" y="2475908"/>
            <a:ext cx="779718" cy="108000"/>
            <a:chOff x="1127986" y="4052244"/>
            <a:chExt cx="779718" cy="108000"/>
          </a:xfrm>
        </p:grpSpPr>
        <p:sp>
          <p:nvSpPr>
            <p:cNvPr id="88" name="타원 87"/>
            <p:cNvSpPr/>
            <p:nvPr/>
          </p:nvSpPr>
          <p:spPr>
            <a:xfrm>
              <a:off x="1127986" y="405224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타원 88"/>
            <p:cNvSpPr/>
            <p:nvPr/>
          </p:nvSpPr>
          <p:spPr>
            <a:xfrm>
              <a:off x="1799704" y="405224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타원 89"/>
            <p:cNvSpPr/>
            <p:nvPr/>
          </p:nvSpPr>
          <p:spPr>
            <a:xfrm>
              <a:off x="1439664" y="405224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5658581" y="2475908"/>
            <a:ext cx="779718" cy="108000"/>
            <a:chOff x="1127986" y="4052244"/>
            <a:chExt cx="779718" cy="108000"/>
          </a:xfrm>
        </p:grpSpPr>
        <p:sp>
          <p:nvSpPr>
            <p:cNvPr id="92" name="타원 91"/>
            <p:cNvSpPr/>
            <p:nvPr/>
          </p:nvSpPr>
          <p:spPr>
            <a:xfrm>
              <a:off x="1127986" y="405224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타원 92"/>
            <p:cNvSpPr/>
            <p:nvPr/>
          </p:nvSpPr>
          <p:spPr>
            <a:xfrm>
              <a:off x="1799704" y="405224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타원 93"/>
            <p:cNvSpPr/>
            <p:nvPr/>
          </p:nvSpPr>
          <p:spPr>
            <a:xfrm>
              <a:off x="1439664" y="405224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89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48264" y="476672"/>
            <a:ext cx="2141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앱 실행 후 초기에 구동되는 화면에 대한 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회원가입 완료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62861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6" name="직선 연결선 155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77167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관련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474619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직사각형 133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</a:t>
            </a:r>
            <a:r>
              <a:rPr kumimoji="1" lang="en-US" altLang="ko-KR" sz="800" b="1" dirty="0">
                <a:latin typeface="+mn-ea"/>
              </a:rPr>
              <a:t>HSNR_SignUp_Complete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>
                <a:latin typeface="+mn-ea"/>
              </a:rPr>
              <a:t>회원가입</a:t>
            </a:r>
            <a:r>
              <a:rPr kumimoji="1" lang="en-US" altLang="ko-KR" sz="800" b="1" dirty="0">
                <a:latin typeface="+mn-ea"/>
              </a:rPr>
              <a:t>_</a:t>
            </a:r>
            <a:r>
              <a:rPr kumimoji="1" lang="ko-KR" altLang="en-US" sz="800" b="1" dirty="0">
                <a:latin typeface="+mn-ea"/>
              </a:rPr>
              <a:t>완료</a:t>
            </a:r>
          </a:p>
        </p:txBody>
      </p:sp>
      <p:sp>
        <p:nvSpPr>
          <p:cNvPr id="151" name="직사각형 150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5" name="그룹 334"/>
          <p:cNvGrpSpPr/>
          <p:nvPr/>
        </p:nvGrpSpPr>
        <p:grpSpPr>
          <a:xfrm>
            <a:off x="465426" y="2651364"/>
            <a:ext cx="1422430" cy="952876"/>
            <a:chOff x="822699" y="2230071"/>
            <a:chExt cx="1422430" cy="952876"/>
          </a:xfrm>
        </p:grpSpPr>
        <p:sp>
          <p:nvSpPr>
            <p:cNvPr id="336" name="직사각형 335"/>
            <p:cNvSpPr/>
            <p:nvPr/>
          </p:nvSpPr>
          <p:spPr>
            <a:xfrm>
              <a:off x="822700" y="2230071"/>
              <a:ext cx="1413645" cy="9528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+mn-ea"/>
              </a:endParaRPr>
            </a:p>
          </p:txBody>
        </p:sp>
        <p:grpSp>
          <p:nvGrpSpPr>
            <p:cNvPr id="337" name="그룹 336"/>
            <p:cNvGrpSpPr/>
            <p:nvPr/>
          </p:nvGrpSpPr>
          <p:grpSpPr>
            <a:xfrm>
              <a:off x="822699" y="2231045"/>
              <a:ext cx="1422430" cy="951902"/>
              <a:chOff x="822699" y="2231045"/>
              <a:chExt cx="1422430" cy="951902"/>
            </a:xfrm>
          </p:grpSpPr>
          <p:sp>
            <p:nvSpPr>
              <p:cNvPr id="338" name="직사각형 337"/>
              <p:cNvSpPr/>
              <p:nvPr/>
            </p:nvSpPr>
            <p:spPr>
              <a:xfrm>
                <a:off x="822700" y="2231045"/>
                <a:ext cx="1413645" cy="1914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 smtClean="0">
                    <a:solidFill>
                      <a:schemeClr val="tx1"/>
                    </a:solidFill>
                    <a:latin typeface="+mn-ea"/>
                  </a:rPr>
                  <a:t>알림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39" name="직사각형 146"/>
              <p:cNvSpPr>
                <a:spLocks noChangeArrowheads="1"/>
              </p:cNvSpPr>
              <p:nvPr/>
            </p:nvSpPr>
            <p:spPr bwMode="auto">
              <a:xfrm>
                <a:off x="830624" y="2549880"/>
                <a:ext cx="1414505" cy="308004"/>
              </a:xfrm>
              <a:prstGeom prst="rect">
                <a:avLst/>
              </a:prstGeom>
              <a:noFill/>
              <a:ln w="317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en-US" sz="700" dirty="0" smtClean="0">
                    <a:latin typeface="+mn-ea"/>
                    <a:ea typeface="+mn-ea"/>
                  </a:rPr>
                  <a:t>회원가입이 완료되었습니다</a:t>
                </a:r>
                <a:r>
                  <a:rPr lang="en-US" altLang="ko-KR" sz="700" dirty="0" smtClean="0">
                    <a:latin typeface="+mn-ea"/>
                    <a:ea typeface="+mn-ea"/>
                  </a:rPr>
                  <a:t>.</a:t>
                </a:r>
                <a:endParaRPr lang="en-US" altLang="ko-KR" sz="700" dirty="0">
                  <a:latin typeface="+mn-ea"/>
                  <a:ea typeface="+mn-ea"/>
                </a:endParaRPr>
              </a:p>
            </p:txBody>
          </p:sp>
          <p:sp>
            <p:nvSpPr>
              <p:cNvPr id="340" name="모서리가 둥근 직사각형 339"/>
              <p:cNvSpPr/>
              <p:nvPr/>
            </p:nvSpPr>
            <p:spPr bwMode="auto">
              <a:xfrm>
                <a:off x="822699" y="2974134"/>
                <a:ext cx="1413646" cy="208813"/>
              </a:xfrm>
              <a:prstGeom prst="roundRect">
                <a:avLst>
                  <a:gd name="adj" fmla="val 873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anchor="ctr"/>
              <a:lstStyle/>
              <a:p>
                <a:pPr algn="ctr">
                  <a:defRPr/>
                </a:pPr>
                <a:r>
                  <a:rPr lang="ko-KR" altLang="en-US" sz="700" dirty="0" smtClean="0">
                    <a:solidFill>
                      <a:schemeClr val="tx1"/>
                    </a:solidFill>
                    <a:latin typeface="+mn-ea"/>
                  </a:rPr>
                  <a:t>확</a:t>
                </a:r>
                <a:r>
                  <a:rPr lang="ko-KR" altLang="en-US" sz="700" dirty="0">
                    <a:solidFill>
                      <a:schemeClr val="tx1"/>
                    </a:solidFill>
                    <a:latin typeface="+mn-ea"/>
                  </a:rPr>
                  <a:t>인</a:t>
                </a:r>
              </a:p>
            </p:txBody>
          </p:sp>
        </p:grpSp>
      </p:grpSp>
      <p:graphicFrame>
        <p:nvGraphicFramePr>
          <p:cNvPr id="341" name="표 3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66377"/>
              </p:ext>
            </p:extLst>
          </p:nvPr>
        </p:nvGraphicFramePr>
        <p:xfrm>
          <a:off x="107504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회원가입 완료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2" name="직사각형 181"/>
          <p:cNvSpPr/>
          <p:nvPr/>
        </p:nvSpPr>
        <p:spPr bwMode="auto">
          <a:xfrm>
            <a:off x="107504" y="1232630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pic>
        <p:nvPicPr>
          <p:cNvPr id="346" name="그림 3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8" y="1271934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0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48264" y="476672"/>
            <a:ext cx="2141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앱 실행 후 초기에 구동되는 화면에 대한 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로그인 화면에서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비밀번호 찾기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터치하면 휴대폰 인증 절차로 넘어감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정상 인증되면 가입 시 등록한 휴대폰 번호로 임시 발급된 비밀번호를 문자 전송함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임시비밀번호 발송 문자 양식 화면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357025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6" name="직선 연결선 155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255146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관련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140699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직사각형 133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HSNR_TempPassword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782522"/>
              </p:ext>
            </p:extLst>
          </p:nvPr>
        </p:nvGraphicFramePr>
        <p:xfrm>
          <a:off x="107504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비밀번호 찾기로 임시 비밀번호 발송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2" name="직사각형 161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비밀번호 찾기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107504" y="1232630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임시비밀번호 발송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393451" y="2564904"/>
            <a:ext cx="1566380" cy="338400"/>
          </a:xfrm>
          <a:prstGeom prst="roundRect">
            <a:avLst>
              <a:gd name="adj" fmla="val 468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1575" y="2023661"/>
            <a:ext cx="198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latin typeface="+mn-ea"/>
              </a:rPr>
              <a:t>임시 </a:t>
            </a:r>
            <a:r>
              <a:rPr lang="ko-KR" altLang="en-US" sz="800" b="1" dirty="0" smtClean="0">
                <a:latin typeface="+mn-ea"/>
              </a:rPr>
              <a:t>비밀번호를 </a:t>
            </a:r>
            <a:r>
              <a:rPr lang="ko-KR" altLang="en-US" sz="800" b="1" dirty="0">
                <a:latin typeface="+mn-ea"/>
              </a:rPr>
              <a:t>문자 </a:t>
            </a:r>
            <a:r>
              <a:rPr lang="ko-KR" altLang="en-US" sz="800" b="1" dirty="0" smtClean="0">
                <a:latin typeface="+mn-ea"/>
              </a:rPr>
              <a:t>발송하였습니다</a:t>
            </a:r>
            <a:r>
              <a:rPr lang="en-US" altLang="ko-KR" sz="800" b="1" dirty="0">
                <a:latin typeface="+mn-ea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618744" y="2826187"/>
            <a:ext cx="1659986" cy="603462"/>
            <a:chOff x="346648" y="3717032"/>
            <a:chExt cx="1659986" cy="603462"/>
          </a:xfrm>
        </p:grpSpPr>
        <p:sp>
          <p:nvSpPr>
            <p:cNvPr id="41" name="직사각형 40"/>
            <p:cNvSpPr/>
            <p:nvPr/>
          </p:nvSpPr>
          <p:spPr>
            <a:xfrm>
              <a:off x="346648" y="3891378"/>
              <a:ext cx="1659986" cy="4291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[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화성나래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]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임시비밀번호는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1111aaa!!@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입니다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.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로그인 후 비밀번호를 변경해 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주세요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.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46648" y="3717032"/>
              <a:ext cx="1659986" cy="163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rgbClr val="C00000"/>
                  </a:solidFill>
                  <a:latin typeface="+mn-ea"/>
                </a:rPr>
                <a:t>※</a:t>
              </a:r>
              <a:r>
                <a:rPr lang="ko-KR" altLang="en-US" sz="700" dirty="0" smtClean="0">
                  <a:solidFill>
                    <a:srgbClr val="C00000"/>
                  </a:solidFill>
                  <a:latin typeface="+mn-ea"/>
                </a:rPr>
                <a:t>발송 </a:t>
              </a:r>
              <a:r>
                <a:rPr lang="en-US" altLang="ko-KR" sz="700" dirty="0" smtClean="0">
                  <a:solidFill>
                    <a:srgbClr val="C00000"/>
                  </a:solidFill>
                  <a:latin typeface="+mn-ea"/>
                </a:rPr>
                <a:t>SMS </a:t>
              </a:r>
              <a:r>
                <a:rPr lang="ko-KR" altLang="en-US" sz="700" dirty="0" smtClean="0">
                  <a:solidFill>
                    <a:srgbClr val="C00000"/>
                  </a:solidFill>
                  <a:latin typeface="+mn-ea"/>
                </a:rPr>
                <a:t>양식</a:t>
              </a:r>
              <a:endParaRPr lang="ko-KR" altLang="en-US" sz="700" dirty="0">
                <a:solidFill>
                  <a:srgbClr val="C00000"/>
                </a:solidFill>
                <a:latin typeface="+mn-ea"/>
              </a:endParaRP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8" y="1271934"/>
            <a:ext cx="137160" cy="137160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400732"/>
              </p:ext>
            </p:extLst>
          </p:nvPr>
        </p:nvGraphicFramePr>
        <p:xfrm>
          <a:off x="2379600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비밀번호 찾기 메시지 양식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2379600" y="620720"/>
            <a:ext cx="2138274" cy="576032"/>
            <a:chOff x="2398178" y="557080"/>
            <a:chExt cx="2138274" cy="576032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</a:t>
              </a:r>
              <a:r>
                <a:rPr kumimoji="1" lang="en-US" altLang="ko-KR" sz="800" b="1" dirty="0">
                  <a:latin typeface="+mn-ea"/>
                </a:rPr>
                <a:t>HSNR_TempPassword_SMS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kumimoji="1" lang="ko-KR" altLang="en-US" sz="800" b="1" dirty="0">
                  <a:latin typeface="+mn-ea"/>
                </a:rPr>
                <a:t>비밀번호 </a:t>
              </a:r>
              <a:r>
                <a:rPr kumimoji="1" lang="ko-KR" altLang="en-US" sz="800" b="1" dirty="0" smtClean="0">
                  <a:latin typeface="+mn-ea"/>
                </a:rPr>
                <a:t>찾기</a:t>
              </a:r>
              <a:r>
                <a:rPr kumimoji="1" lang="en-US" altLang="ko-KR" sz="800" b="1" dirty="0">
                  <a:latin typeface="+mn-ea"/>
                </a:rPr>
                <a:t>_SMS</a:t>
              </a:r>
              <a:r>
                <a:rPr kumimoji="1" lang="ko-KR" altLang="en-US" sz="800" b="1" dirty="0" smtClean="0">
                  <a:latin typeface="+mn-ea"/>
                </a:rPr>
                <a:t>양식</a:t>
              </a:r>
              <a:endParaRPr kumimoji="1" lang="ko-KR" altLang="en-US" sz="800" b="1" dirty="0">
                <a:latin typeface="+mn-ea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379600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5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030427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</a:t>
                      </a:r>
                      <a:r>
                        <a:rPr lang="en-US" altLang="ko-KR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•</a:t>
                      </a:r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개정 이력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99516"/>
              </p:ext>
            </p:extLst>
          </p:nvPr>
        </p:nvGraphicFramePr>
        <p:xfrm>
          <a:off x="865968" y="1023840"/>
          <a:ext cx="7412064" cy="554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9337"/>
                <a:gridCol w="6552727"/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GB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개정</a:t>
                      </a:r>
                      <a:endParaRPr kumimoji="1" lang="ko-KR" alt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GB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kumimoji="1" lang="en-US" altLang="ko-KR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•</a:t>
                      </a:r>
                      <a:r>
                        <a:rPr kumimoji="1" lang="ko-KR" altLang="en-GB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개정 </a:t>
                      </a:r>
                      <a:r>
                        <a:rPr kumimoji="1" lang="ko-KR" alt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상세 </a:t>
                      </a:r>
                      <a:r>
                        <a:rPr kumimoji="1" lang="ko-KR" altLang="en-GB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kumimoji="1" lang="ko-KR" alt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V1.1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즐겨찾기 메뉴 및 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(89)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로그인시 메인 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즉시배차 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에서 즐겨찾기 팝업 창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(90)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보여주기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 찾기 기능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시 비밀번호 갱신 일이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개월이 경과했을 경우 알림 창 띄어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즉시배차 및 예약배차 가능시간에 대한 설명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규칙에 대한 설명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약관동의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_06(91)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V1.2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즐겨찾기 메뉴 및 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(89)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버튼 위치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로그인시 메인 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즉시배차 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에서 즐겨찾기 팝업 창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(90)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버튼 위치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V1.3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출발지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도착지 좌표 검색 화면에서 특정 지역에 한정되어 검색되도록 수정함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출발지 검색결과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목적지 검색결과 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(47)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에서 특정 지역에 한정되어 검색되도록 수정함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차량 호출 중 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(76)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로딩 표시 추가함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V1.4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차량 호출 중 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(76)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호출 취소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 다시 추가함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호출 취소 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(77)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다시 사용하기로 함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재배차된 경우 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(79)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대한 부연 설명 추가함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자동화시스템 전환 시 재배차 프로세스 없음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V1.5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배차 실패 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(49)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 문구 수정함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-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49PAGE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나의 이용 내역 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(59)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 값 추가함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‘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이라는 단어를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배차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수정함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-54PAGE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나의 이용 내역 예약 취소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(92)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추가함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-54PAGE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나의 이용 내역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예약취소 알림 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(93)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추가함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-55PAGE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예약배차 취소 알림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센터 취소인 경우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(94)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추가함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-55PAGE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000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998996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</a:t>
                      </a:r>
                      <a:r>
                        <a:rPr lang="en-US" altLang="ko-KR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•</a:t>
                      </a:r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개정 상세 내용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583737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95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87" y="2343408"/>
            <a:ext cx="825500" cy="79756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379600" y="620720"/>
            <a:ext cx="2138274" cy="576032"/>
            <a:chOff x="2398178" y="557080"/>
            <a:chExt cx="2138274" cy="576032"/>
          </a:xfrm>
        </p:grpSpPr>
        <p:sp>
          <p:nvSpPr>
            <p:cNvPr id="221" name="직사각형 220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HSNR_SignIn_Confirm_RegIng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222" name="직사각형 221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kumimoji="1" lang="ko-KR" altLang="en-US" sz="800" b="1" dirty="0">
                  <a:latin typeface="+mn-ea"/>
                </a:rPr>
                <a:t>로그인</a:t>
              </a:r>
              <a:r>
                <a:rPr kumimoji="1" lang="en-US" altLang="ko-KR" sz="800" b="1" dirty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확인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가입신청처리중</a:t>
              </a:r>
              <a:endParaRPr kumimoji="1" lang="ko-KR" altLang="en-US" sz="800" b="1" dirty="0">
                <a:latin typeface="+mn-ea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665547" y="1926862"/>
            <a:ext cx="1566380" cy="2736304"/>
            <a:chOff x="2680954" y="1926862"/>
            <a:chExt cx="1566380" cy="2736304"/>
          </a:xfrm>
        </p:grpSpPr>
        <p:sp>
          <p:nvSpPr>
            <p:cNvPr id="148" name="모서리가 둥근 직사각형 147"/>
            <p:cNvSpPr/>
            <p:nvPr/>
          </p:nvSpPr>
          <p:spPr bwMode="auto">
            <a:xfrm>
              <a:off x="2680954" y="3295014"/>
              <a:ext cx="1566380" cy="238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</a:t>
              </a:r>
            </a:p>
          </p:txBody>
        </p:sp>
        <p:sp>
          <p:nvSpPr>
            <p:cNvPr id="149" name="모서리가 둥근 직사각형 148"/>
            <p:cNvSpPr/>
            <p:nvPr/>
          </p:nvSpPr>
          <p:spPr bwMode="auto">
            <a:xfrm>
              <a:off x="2680954" y="3619626"/>
              <a:ext cx="1566380" cy="238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2680954" y="3979666"/>
              <a:ext cx="1566380" cy="338400"/>
            </a:xfrm>
            <a:prstGeom prst="roundRect">
              <a:avLst>
                <a:gd name="adj" fmla="val 468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2680954" y="4375134"/>
              <a:ext cx="1566379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     비밀번호 찾기</a:t>
              </a:r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012739" y="192686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화성나</a:t>
              </a:r>
              <a:r>
                <a:rPr lang="ko-KR" altLang="en-US" sz="1400" b="1" dirty="0"/>
                <a:t>래</a:t>
              </a:r>
            </a:p>
          </p:txBody>
        </p:sp>
        <p:grpSp>
          <p:nvGrpSpPr>
            <p:cNvPr id="331" name="그룹 330"/>
            <p:cNvGrpSpPr/>
            <p:nvPr/>
          </p:nvGrpSpPr>
          <p:grpSpPr>
            <a:xfrm>
              <a:off x="2752929" y="2651480"/>
              <a:ext cx="1422430" cy="952876"/>
              <a:chOff x="822699" y="2230071"/>
              <a:chExt cx="1422430" cy="952876"/>
            </a:xfrm>
          </p:grpSpPr>
          <p:sp>
            <p:nvSpPr>
              <p:cNvPr id="332" name="직사각형 331"/>
              <p:cNvSpPr/>
              <p:nvPr/>
            </p:nvSpPr>
            <p:spPr>
              <a:xfrm>
                <a:off x="822700" y="2230071"/>
                <a:ext cx="1413645" cy="9528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grpSp>
            <p:nvGrpSpPr>
              <p:cNvPr id="333" name="그룹 332"/>
              <p:cNvGrpSpPr/>
              <p:nvPr/>
            </p:nvGrpSpPr>
            <p:grpSpPr>
              <a:xfrm>
                <a:off x="822699" y="2231045"/>
                <a:ext cx="1422430" cy="951902"/>
                <a:chOff x="822699" y="2231045"/>
                <a:chExt cx="1422430" cy="951902"/>
              </a:xfrm>
            </p:grpSpPr>
            <p:sp>
              <p:nvSpPr>
                <p:cNvPr id="334" name="직사각형 333"/>
                <p:cNvSpPr/>
                <p:nvPr/>
              </p:nvSpPr>
              <p:spPr>
                <a:xfrm>
                  <a:off x="822700" y="2231045"/>
                  <a:ext cx="1413645" cy="19145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 smtClean="0">
                      <a:solidFill>
                        <a:schemeClr val="tx1"/>
                      </a:solidFill>
                      <a:latin typeface="+mn-ea"/>
                    </a:rPr>
                    <a:t>알림</a:t>
                  </a:r>
                  <a:endParaRPr lang="ko-KR" altLang="en-US" sz="7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35" name="직사각형 146"/>
                <p:cNvSpPr>
                  <a:spLocks noChangeArrowheads="1"/>
                </p:cNvSpPr>
                <p:nvPr/>
              </p:nvSpPr>
              <p:spPr bwMode="auto">
                <a:xfrm>
                  <a:off x="830624" y="2549880"/>
                  <a:ext cx="1414505" cy="308004"/>
                </a:xfrm>
                <a:prstGeom prst="rect">
                  <a:avLst/>
                </a:prstGeom>
                <a:noFill/>
                <a:ln w="3175" algn="ctr">
                  <a:noFill/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ko-KR" altLang="en-US" sz="700" dirty="0">
                      <a:latin typeface="+mn-ea"/>
                    </a:rPr>
                    <a:t>가입신청 처리 중입니다</a:t>
                  </a:r>
                  <a:r>
                    <a:rPr lang="en-US" altLang="ko-KR" sz="700" dirty="0">
                      <a:latin typeface="+mn-ea"/>
                    </a:rPr>
                    <a:t>.</a:t>
                  </a:r>
                </a:p>
              </p:txBody>
            </p:sp>
            <p:sp>
              <p:nvSpPr>
                <p:cNvPr id="336" name="모서리가 둥근 직사각형 335"/>
                <p:cNvSpPr/>
                <p:nvPr/>
              </p:nvSpPr>
              <p:spPr bwMode="auto">
                <a:xfrm>
                  <a:off x="822699" y="2974134"/>
                  <a:ext cx="1413646" cy="208813"/>
                </a:xfrm>
                <a:prstGeom prst="roundRect">
                  <a:avLst>
                    <a:gd name="adj" fmla="val 8730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anchor="ctr"/>
                <a:lstStyle/>
                <a:p>
                  <a:pPr algn="ctr">
                    <a:defRPr/>
                  </a:pPr>
                  <a:r>
                    <a:rPr lang="ko-KR" altLang="en-US" sz="700" dirty="0" smtClean="0">
                      <a:solidFill>
                        <a:schemeClr val="tx1"/>
                      </a:solidFill>
                      <a:latin typeface="+mn-ea"/>
                    </a:rPr>
                    <a:t>확</a:t>
                  </a:r>
                  <a:r>
                    <a:rPr lang="ko-KR" altLang="en-US" sz="700" dirty="0">
                      <a:solidFill>
                        <a:schemeClr val="tx1"/>
                      </a:solidFill>
                      <a:latin typeface="+mn-ea"/>
                    </a:rPr>
                    <a:t>인</a:t>
                  </a:r>
                </a:p>
              </p:txBody>
            </p:sp>
          </p:grpSp>
        </p:grpSp>
      </p:grpSp>
      <p:sp>
        <p:nvSpPr>
          <p:cNvPr id="147" name="직사각형 146"/>
          <p:cNvSpPr/>
          <p:nvPr/>
        </p:nvSpPr>
        <p:spPr>
          <a:xfrm>
            <a:off x="2379600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48264" y="476672"/>
            <a:ext cx="2141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앱 실행 후 초기에 구동되는 화면에 대한 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로그인 정보 유효성 체크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로그인 시도 시 가입신청 처리중인 경우 알림 창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Tx/>
              <a:buAutoNum type="arabicPeriod"/>
            </a:pP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현재 단말기에서 로그인 된 상태에서 다른 단말기에서 다시 로그인을 하면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현재 단말기에는 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다른 기기에서 로그인을 하였습니다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.’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라는 메시지를 보여주며 로그아웃 상태로 변하게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함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20450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6" name="직선 연결선 155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758397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관련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9163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직사각형 133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HSNR_SignIn_Confirm_Deny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07849"/>
              </p:ext>
            </p:extLst>
          </p:nvPr>
        </p:nvGraphicFramePr>
        <p:xfrm>
          <a:off x="107504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ㄱ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로그인 정보가 올바르지 않은 경우</a:t>
                      </a:r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2" name="직사각형 161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>
                <a:latin typeface="+mn-ea"/>
              </a:rPr>
              <a:t>로그인</a:t>
            </a:r>
            <a:r>
              <a:rPr kumimoji="1" lang="en-US" altLang="ko-KR" sz="800" b="1" dirty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확인</a:t>
            </a:r>
            <a:r>
              <a:rPr kumimoji="1" lang="en-US" altLang="ko-KR" sz="800" b="1" dirty="0" smtClean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실</a:t>
            </a:r>
            <a:r>
              <a:rPr kumimoji="1" lang="ko-KR" altLang="en-US" sz="800" b="1" dirty="0">
                <a:latin typeface="+mn-ea"/>
              </a:rPr>
              <a:t>패</a:t>
            </a:r>
          </a:p>
        </p:txBody>
      </p:sp>
      <p:graphicFrame>
        <p:nvGraphicFramePr>
          <p:cNvPr id="209" name="표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776144"/>
              </p:ext>
            </p:extLst>
          </p:nvPr>
        </p:nvGraphicFramePr>
        <p:xfrm>
          <a:off x="2379600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화면 기능 설명</a:t>
                      </a:r>
                      <a:endParaRPr lang="ko-KR" alt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ㄱ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관리자가 회원가입 신청을 처리 중인 경우</a:t>
                      </a:r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0" name="직사각형 139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93451" y="1926862"/>
            <a:ext cx="1566380" cy="2736304"/>
            <a:chOff x="393451" y="1926862"/>
            <a:chExt cx="1566380" cy="2736304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891" y="2343408"/>
              <a:ext cx="825500" cy="797560"/>
            </a:xfrm>
            <a:prstGeom prst="rect">
              <a:avLst/>
            </a:prstGeom>
          </p:spPr>
        </p:pic>
        <p:sp>
          <p:nvSpPr>
            <p:cNvPr id="141" name="모서리가 둥근 직사각형 140"/>
            <p:cNvSpPr/>
            <p:nvPr/>
          </p:nvSpPr>
          <p:spPr bwMode="auto">
            <a:xfrm>
              <a:off x="393451" y="3295014"/>
              <a:ext cx="1566380" cy="238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</a:t>
              </a:r>
            </a:p>
          </p:txBody>
        </p:sp>
        <p:sp>
          <p:nvSpPr>
            <p:cNvPr id="142" name="모서리가 둥근 직사각형 141"/>
            <p:cNvSpPr/>
            <p:nvPr/>
          </p:nvSpPr>
          <p:spPr bwMode="auto">
            <a:xfrm>
              <a:off x="393451" y="3619626"/>
              <a:ext cx="1566380" cy="238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393451" y="3979666"/>
              <a:ext cx="1566380" cy="338400"/>
            </a:xfrm>
            <a:prstGeom prst="roundRect">
              <a:avLst>
                <a:gd name="adj" fmla="val 468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93451" y="4375134"/>
              <a:ext cx="1566379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     비밀번호 찾기</a:t>
              </a:r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25236" y="192686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화성나</a:t>
              </a:r>
              <a:r>
                <a:rPr lang="ko-KR" altLang="en-US" sz="1400" b="1" dirty="0"/>
                <a:t>래</a:t>
              </a:r>
            </a:p>
          </p:txBody>
        </p:sp>
        <p:grpSp>
          <p:nvGrpSpPr>
            <p:cNvPr id="337" name="그룹 336"/>
            <p:cNvGrpSpPr/>
            <p:nvPr/>
          </p:nvGrpSpPr>
          <p:grpSpPr>
            <a:xfrm>
              <a:off x="465426" y="2651480"/>
              <a:ext cx="1422430" cy="952876"/>
              <a:chOff x="822699" y="2230071"/>
              <a:chExt cx="1422430" cy="952876"/>
            </a:xfrm>
          </p:grpSpPr>
          <p:sp>
            <p:nvSpPr>
              <p:cNvPr id="338" name="직사각형 337"/>
              <p:cNvSpPr/>
              <p:nvPr/>
            </p:nvSpPr>
            <p:spPr>
              <a:xfrm>
                <a:off x="822700" y="2230071"/>
                <a:ext cx="1413645" cy="9528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grpSp>
            <p:nvGrpSpPr>
              <p:cNvPr id="339" name="그룹 338"/>
              <p:cNvGrpSpPr/>
              <p:nvPr/>
            </p:nvGrpSpPr>
            <p:grpSpPr>
              <a:xfrm>
                <a:off x="822699" y="2231045"/>
                <a:ext cx="1422430" cy="951902"/>
                <a:chOff x="822699" y="2231045"/>
                <a:chExt cx="1422430" cy="951902"/>
              </a:xfrm>
            </p:grpSpPr>
            <p:sp>
              <p:nvSpPr>
                <p:cNvPr id="340" name="직사각형 339"/>
                <p:cNvSpPr/>
                <p:nvPr/>
              </p:nvSpPr>
              <p:spPr>
                <a:xfrm>
                  <a:off x="822700" y="2231045"/>
                  <a:ext cx="1413645" cy="19145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 smtClean="0">
                      <a:solidFill>
                        <a:schemeClr val="tx1"/>
                      </a:solidFill>
                      <a:latin typeface="+mn-ea"/>
                    </a:rPr>
                    <a:t>알림</a:t>
                  </a:r>
                  <a:endParaRPr lang="ko-KR" altLang="en-US" sz="7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41" name="직사각형 146"/>
                <p:cNvSpPr>
                  <a:spLocks noChangeArrowheads="1"/>
                </p:cNvSpPr>
                <p:nvPr/>
              </p:nvSpPr>
              <p:spPr bwMode="auto">
                <a:xfrm>
                  <a:off x="830624" y="2549880"/>
                  <a:ext cx="1414505" cy="308004"/>
                </a:xfrm>
                <a:prstGeom prst="rect">
                  <a:avLst/>
                </a:prstGeom>
                <a:noFill/>
                <a:ln w="3175" algn="ctr">
                  <a:noFill/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ko-KR" altLang="en-US" sz="700" dirty="0" smtClean="0">
                      <a:latin typeface="+mn-ea"/>
                      <a:ea typeface="+mn-ea"/>
                    </a:rPr>
                    <a:t>로그인 정보가 올바르지 않습니다</a:t>
                  </a:r>
                  <a:r>
                    <a:rPr lang="en-US" altLang="ko-KR" sz="700" dirty="0" smtClean="0">
                      <a:latin typeface="+mn-ea"/>
                      <a:ea typeface="+mn-ea"/>
                    </a:rPr>
                    <a:t>.</a:t>
                  </a:r>
                  <a:endParaRPr lang="en-US" altLang="ko-KR" sz="7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42" name="모서리가 둥근 직사각형 341"/>
                <p:cNvSpPr/>
                <p:nvPr/>
              </p:nvSpPr>
              <p:spPr bwMode="auto">
                <a:xfrm>
                  <a:off x="822699" y="2974134"/>
                  <a:ext cx="1413646" cy="208813"/>
                </a:xfrm>
                <a:prstGeom prst="roundRect">
                  <a:avLst>
                    <a:gd name="adj" fmla="val 8730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anchor="ctr"/>
                <a:lstStyle/>
                <a:p>
                  <a:pPr algn="ctr">
                    <a:defRPr/>
                  </a:pPr>
                  <a:r>
                    <a:rPr lang="ko-KR" altLang="en-US" sz="700" dirty="0" smtClean="0">
                      <a:solidFill>
                        <a:schemeClr val="tx1"/>
                      </a:solidFill>
                      <a:latin typeface="+mn-ea"/>
                    </a:rPr>
                    <a:t>확</a:t>
                  </a:r>
                  <a:r>
                    <a:rPr lang="ko-KR" altLang="en-US" sz="700" dirty="0">
                      <a:solidFill>
                        <a:schemeClr val="tx1"/>
                      </a:solidFill>
                      <a:latin typeface="+mn-ea"/>
                    </a:rPr>
                    <a:t>인</a:t>
                  </a:r>
                </a:p>
              </p:txBody>
            </p:sp>
          </p:grpSp>
        </p:grpSp>
      </p:grpSp>
      <p:grpSp>
        <p:nvGrpSpPr>
          <p:cNvPr id="46" name="그룹 45"/>
          <p:cNvGrpSpPr/>
          <p:nvPr/>
        </p:nvGrpSpPr>
        <p:grpSpPr>
          <a:xfrm>
            <a:off x="4649221" y="620720"/>
            <a:ext cx="2138274" cy="576032"/>
            <a:chOff x="2398178" y="557080"/>
            <a:chExt cx="2138274" cy="576032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HSNR_SignOut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kumimoji="1" lang="ko-KR" altLang="en-US" sz="800" b="1" dirty="0">
                  <a:latin typeface="+mn-ea"/>
                </a:rPr>
                <a:t>로그인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해지</a:t>
              </a:r>
              <a:endParaRPr kumimoji="1" lang="ko-KR" altLang="en-US" sz="800" b="1" dirty="0">
                <a:latin typeface="+mn-ea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4649221" y="1232514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410069"/>
              </p:ext>
            </p:extLst>
          </p:nvPr>
        </p:nvGraphicFramePr>
        <p:xfrm>
          <a:off x="4649221" y="5085184"/>
          <a:ext cx="2138274" cy="764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화면 기능 설명</a:t>
                      </a:r>
                      <a:endParaRPr lang="ko-KR" alt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로그인 해지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다른 기기에서 로그인 한 경우 현재 단말기에서는 자동 로그아웃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로그인 해지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됨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80" name="그룹 79"/>
          <p:cNvGrpSpPr/>
          <p:nvPr/>
        </p:nvGrpSpPr>
        <p:grpSpPr>
          <a:xfrm>
            <a:off x="4935168" y="1926862"/>
            <a:ext cx="1566380" cy="2736304"/>
            <a:chOff x="393451" y="1926862"/>
            <a:chExt cx="1566380" cy="2736304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891" y="2343408"/>
              <a:ext cx="825500" cy="797560"/>
            </a:xfrm>
            <a:prstGeom prst="rect">
              <a:avLst/>
            </a:prstGeom>
          </p:spPr>
        </p:pic>
        <p:sp>
          <p:nvSpPr>
            <p:cNvPr id="82" name="모서리가 둥근 직사각형 81"/>
            <p:cNvSpPr/>
            <p:nvPr/>
          </p:nvSpPr>
          <p:spPr bwMode="auto">
            <a:xfrm>
              <a:off x="393451" y="3295014"/>
              <a:ext cx="1566380" cy="238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</a:t>
              </a:r>
            </a:p>
          </p:txBody>
        </p:sp>
        <p:sp>
          <p:nvSpPr>
            <p:cNvPr id="83" name="모서리가 둥근 직사각형 82"/>
            <p:cNvSpPr/>
            <p:nvPr/>
          </p:nvSpPr>
          <p:spPr bwMode="auto">
            <a:xfrm>
              <a:off x="393451" y="3619626"/>
              <a:ext cx="1566380" cy="238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393451" y="3979666"/>
              <a:ext cx="1566380" cy="338400"/>
            </a:xfrm>
            <a:prstGeom prst="roundRect">
              <a:avLst>
                <a:gd name="adj" fmla="val 468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93451" y="4375134"/>
              <a:ext cx="1566379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     비밀번호 찾기</a:t>
              </a:r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25236" y="192686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화성나</a:t>
              </a:r>
              <a:r>
                <a:rPr lang="ko-KR" altLang="en-US" sz="1400" b="1" dirty="0"/>
                <a:t>래</a:t>
              </a: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465426" y="2651480"/>
              <a:ext cx="1422430" cy="952876"/>
              <a:chOff x="822699" y="2230071"/>
              <a:chExt cx="1422430" cy="952876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822700" y="2230071"/>
                <a:ext cx="1413645" cy="9528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grpSp>
            <p:nvGrpSpPr>
              <p:cNvPr id="89" name="그룹 88"/>
              <p:cNvGrpSpPr/>
              <p:nvPr/>
            </p:nvGrpSpPr>
            <p:grpSpPr>
              <a:xfrm>
                <a:off x="822699" y="2231045"/>
                <a:ext cx="1422430" cy="951902"/>
                <a:chOff x="822699" y="2231045"/>
                <a:chExt cx="1422430" cy="951902"/>
              </a:xfrm>
            </p:grpSpPr>
            <p:sp>
              <p:nvSpPr>
                <p:cNvPr id="90" name="직사각형 89"/>
                <p:cNvSpPr/>
                <p:nvPr/>
              </p:nvSpPr>
              <p:spPr>
                <a:xfrm>
                  <a:off x="822700" y="2231045"/>
                  <a:ext cx="1413645" cy="19145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 smtClean="0">
                      <a:solidFill>
                        <a:schemeClr val="tx1"/>
                      </a:solidFill>
                      <a:latin typeface="+mn-ea"/>
                    </a:rPr>
                    <a:t>알림</a:t>
                  </a:r>
                  <a:endParaRPr lang="ko-KR" altLang="en-US" sz="7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91" name="직사각형 146"/>
                <p:cNvSpPr>
                  <a:spLocks noChangeArrowheads="1"/>
                </p:cNvSpPr>
                <p:nvPr/>
              </p:nvSpPr>
              <p:spPr bwMode="auto">
                <a:xfrm>
                  <a:off x="830624" y="2549880"/>
                  <a:ext cx="1414505" cy="308004"/>
                </a:xfrm>
                <a:prstGeom prst="rect">
                  <a:avLst/>
                </a:prstGeom>
                <a:noFill/>
                <a:ln w="3175" algn="ctr">
                  <a:noFill/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ko-KR" altLang="en-US" sz="700" dirty="0" smtClean="0">
                      <a:latin typeface="+mn-ea"/>
                      <a:ea typeface="+mn-ea"/>
                    </a:rPr>
                    <a:t>다른 기기에서 로그인하였습니다</a:t>
                  </a:r>
                  <a:r>
                    <a:rPr lang="en-US" altLang="ko-KR" sz="700" dirty="0" smtClean="0">
                      <a:latin typeface="+mn-ea"/>
                      <a:ea typeface="+mn-ea"/>
                    </a:rPr>
                    <a:t>. </a:t>
                  </a:r>
                  <a:r>
                    <a:rPr lang="ko-KR" altLang="en-US" sz="700" dirty="0" smtClean="0">
                      <a:latin typeface="+mn-ea"/>
                      <a:ea typeface="+mn-ea"/>
                    </a:rPr>
                    <a:t>본인이 하지 않으신 경우 센터에 문의하세요</a:t>
                  </a:r>
                  <a:r>
                    <a:rPr lang="en-US" altLang="ko-KR" sz="700" dirty="0" smtClean="0">
                      <a:latin typeface="+mn-ea"/>
                      <a:ea typeface="+mn-ea"/>
                    </a:rPr>
                    <a:t>.</a:t>
                  </a:r>
                  <a:endParaRPr lang="en-US" altLang="ko-KR" sz="7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 bwMode="auto">
                <a:xfrm>
                  <a:off x="822699" y="2974134"/>
                  <a:ext cx="1413646" cy="208813"/>
                </a:xfrm>
                <a:prstGeom prst="roundRect">
                  <a:avLst>
                    <a:gd name="adj" fmla="val 8730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anchor="ctr"/>
                <a:lstStyle/>
                <a:p>
                  <a:pPr algn="ctr">
                    <a:defRPr/>
                  </a:pPr>
                  <a:r>
                    <a:rPr lang="ko-KR" altLang="en-US" sz="700" dirty="0" smtClean="0">
                      <a:solidFill>
                        <a:schemeClr val="tx1"/>
                      </a:solidFill>
                      <a:latin typeface="+mn-ea"/>
                    </a:rPr>
                    <a:t>확</a:t>
                  </a:r>
                  <a:r>
                    <a:rPr lang="ko-KR" altLang="en-US" sz="700" dirty="0">
                      <a:solidFill>
                        <a:schemeClr val="tx1"/>
                      </a:solidFill>
                      <a:latin typeface="+mn-ea"/>
                    </a:rPr>
                    <a:t>인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453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74794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6" name="직선 연결선 155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207942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356653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직사각형 133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HSNR_Main_Start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08011"/>
              </p:ext>
            </p:extLst>
          </p:nvPr>
        </p:nvGraphicFramePr>
        <p:xfrm>
          <a:off x="107504" y="5085184"/>
          <a:ext cx="2138274" cy="72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메인 화면 구조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메인 화면에는 즉시 배차 화면이 보임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2" name="직사각형 161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 smtClean="0">
                <a:latin typeface="+mn-ea"/>
              </a:rPr>
              <a:t>메인 화면</a:t>
            </a:r>
            <a:r>
              <a:rPr kumimoji="1" lang="en-US" altLang="ko-KR" sz="800" b="1" dirty="0" smtClean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출발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209" name="표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65300"/>
              </p:ext>
            </p:extLst>
          </p:nvPr>
        </p:nvGraphicFramePr>
        <p:xfrm>
          <a:off x="2379600" y="5085184"/>
          <a:ext cx="2138274" cy="80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출발지 지도를 아래로 드래그 하면 전체 지도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출발지로 설정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을 터치하면 메인 화면의 출발에 선택한 목적지 자동 입력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9" name="표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16595"/>
              </p:ext>
            </p:extLst>
          </p:nvPr>
        </p:nvGraphicFramePr>
        <p:xfrm>
          <a:off x="4649221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도착지 지도 보기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22" name="직사각형 321"/>
          <p:cNvSpPr/>
          <p:nvPr/>
        </p:nvSpPr>
        <p:spPr bwMode="auto">
          <a:xfrm>
            <a:off x="4649221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HSNR_Main_End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330" name="직사각형 329"/>
          <p:cNvSpPr/>
          <p:nvPr/>
        </p:nvSpPr>
        <p:spPr bwMode="auto">
          <a:xfrm>
            <a:off x="4649221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>
                <a:latin typeface="+mn-ea"/>
              </a:rPr>
              <a:t>메인 </a:t>
            </a: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도착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6948264" y="476672"/>
            <a:ext cx="214198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앱 실행 후 메인 화면에 대한 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FontTx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상단 부분은 메뉴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즉시 및 예약 배차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공지 화면으로 이동하는 텍스트 및 아이콘으로 구성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메뉴 아이콘을 터치하면 메뉴 화면으로 이동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, ‘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즉시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버튼을 터치하면 즉시배차 화면이 보이고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,  ‘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예약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버튼을 터치하면 예약배차화면이 보임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, ‘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공지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아이콘을 터치하면 공지사항 화면으로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이동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28600" indent="-228600" algn="just">
              <a:lnSpc>
                <a:spcPct val="150000"/>
              </a:lnSpc>
              <a:buFontTx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출발지 및 목적지의 위치 명을 표시해주는 부분으로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위치 검색 가능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(POI),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출발지 및 도착지 위치를 반대로 바꾸는 토글 버튼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지도 펼침 접기 버튼</a:t>
            </a:r>
            <a:endParaRPr lang="en-US" altLang="ko-KR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Tx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지도 부분은 지도를 보여주며 출발지 및 목적지의 위치를 위치 아이콘으로 표시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네이버 지도 사용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28600" indent="-228600" algn="just">
              <a:lnSpc>
                <a:spcPct val="150000"/>
              </a:lnSpc>
              <a:buFontTx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출발지에서 도착지까지 거리 표기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지도보기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경로보기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이동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동승인원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이용목적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휠체어 사용 여부 등의 배차 관련 상세 내용을 선택하는 컴포넌트 등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접수하기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버튼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입력한 배차 요청 정보로 접수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Tx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전체 지도 화면에서 지도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위에 표시된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출발지의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위치 명 및 상세 주소를 텍스트로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보여줌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지도화면을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아래로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드래그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혹은 확대 아이콘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하면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전체 지도 화면으로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이동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동승인원의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input box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터치하면 동승인원 목록이 리스트 컴포넌트로 보여짐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해당 값을 선택하면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input box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값이 보여짐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.(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없음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1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2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379600" y="620720"/>
            <a:ext cx="2138274" cy="576032"/>
            <a:chOff x="2398178" y="557080"/>
            <a:chExt cx="2138274" cy="576032"/>
          </a:xfrm>
        </p:grpSpPr>
        <p:sp>
          <p:nvSpPr>
            <p:cNvPr id="221" name="직사각형 220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HSNR_Main_StartDetail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222" name="직사각형 221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kumimoji="1" lang="ko-KR" altLang="en-US" sz="800" b="1" dirty="0">
                  <a:latin typeface="+mn-ea"/>
                </a:rPr>
                <a:t>메인 화면</a:t>
              </a:r>
              <a:r>
                <a:rPr kumimoji="1" lang="en-US" altLang="ko-KR" sz="800" b="1" dirty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출발상세</a:t>
              </a:r>
              <a:endParaRPr kumimoji="1" lang="ko-KR" altLang="en-US" sz="800" b="1" dirty="0">
                <a:latin typeface="+mn-ea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79600" y="1232629"/>
            <a:ext cx="2138275" cy="3790577"/>
            <a:chOff x="4649221" y="1232629"/>
            <a:chExt cx="2138275" cy="3790577"/>
          </a:xfrm>
        </p:grpSpPr>
        <p:pic>
          <p:nvPicPr>
            <p:cNvPr id="259" name="그림 25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221" y="1232629"/>
              <a:ext cx="2138275" cy="3790575"/>
            </a:xfrm>
            <a:prstGeom prst="rect">
              <a:avLst/>
            </a:prstGeom>
            <a:ln>
              <a:noFill/>
            </a:ln>
          </p:spPr>
        </p:pic>
        <p:sp>
          <p:nvSpPr>
            <p:cNvPr id="323" name="직사각형 322"/>
            <p:cNvSpPr/>
            <p:nvPr/>
          </p:nvSpPr>
          <p:spPr>
            <a:xfrm>
              <a:off x="4649221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 bwMode="auto">
            <a:xfrm>
              <a:off x="4712761" y="4271654"/>
              <a:ext cx="2010208" cy="66951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4770529" y="4341113"/>
              <a:ext cx="189507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서초소방서</a:t>
              </a:r>
              <a:endParaRPr kumimoji="1"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 서초구 반포동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114-2(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서울특별시 서초구 사평대로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67)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출발지로 설정</a:t>
              </a:r>
              <a:endParaRPr kumimoji="1"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448737" y="2220550"/>
            <a:ext cx="389850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</a:t>
            </a:r>
            <a:r>
              <a:rPr lang="ko-KR" altLang="en-US" sz="8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</a:t>
            </a:r>
          </a:p>
        </p:txBody>
      </p:sp>
      <p:cxnSp>
        <p:nvCxnSpPr>
          <p:cNvPr id="105" name="직선 연결선 104"/>
          <p:cNvCxnSpPr/>
          <p:nvPr/>
        </p:nvCxnSpPr>
        <p:spPr>
          <a:xfrm>
            <a:off x="3643662" y="2401311"/>
            <a:ext cx="0" cy="14606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4" name="그림 2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7" y="1326131"/>
            <a:ext cx="137160" cy="13716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649221" y="1232629"/>
            <a:ext cx="2138275" cy="3790576"/>
            <a:chOff x="4649221" y="1232629"/>
            <a:chExt cx="2138275" cy="3790576"/>
          </a:xfrm>
        </p:grpSpPr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221" y="2216498"/>
              <a:ext cx="2138275" cy="1152128"/>
            </a:xfrm>
            <a:prstGeom prst="rect">
              <a:avLst/>
            </a:prstGeom>
            <a:ln>
              <a:noFill/>
            </a:ln>
          </p:spPr>
        </p:pic>
        <p:sp>
          <p:nvSpPr>
            <p:cNvPr id="141" name="직사각형 140"/>
            <p:cNvSpPr/>
            <p:nvPr/>
          </p:nvSpPr>
          <p:spPr bwMode="auto">
            <a:xfrm>
              <a:off x="4649221" y="1232629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2" name="그룹 141"/>
            <p:cNvGrpSpPr/>
            <p:nvPr/>
          </p:nvGrpSpPr>
          <p:grpSpPr>
            <a:xfrm>
              <a:off x="5153277" y="1305888"/>
              <a:ext cx="478991" cy="188849"/>
              <a:chOff x="611560" y="1300286"/>
              <a:chExt cx="478991" cy="188849"/>
            </a:xfrm>
          </p:grpSpPr>
          <p:pic>
            <p:nvPicPr>
              <p:cNvPr id="179" name="그림 1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560" y="1300286"/>
                <a:ext cx="478991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0" name="TextBox 179"/>
              <p:cNvSpPr txBox="1"/>
              <p:nvPr/>
            </p:nvSpPr>
            <p:spPr bwMode="auto">
              <a:xfrm>
                <a:off x="682483" y="1337560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즉</a:t>
                </a:r>
                <a:r>
                  <a:rPr lang="ko-KR" altLang="en-US" sz="7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</a:t>
                </a: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4721229" y="1319918"/>
              <a:ext cx="252000" cy="169216"/>
              <a:chOff x="394451" y="1844824"/>
              <a:chExt cx="252000" cy="169216"/>
            </a:xfrm>
          </p:grpSpPr>
          <p:sp>
            <p:nvSpPr>
              <p:cNvPr id="176" name="직사각형 175"/>
              <p:cNvSpPr/>
              <p:nvPr/>
            </p:nvSpPr>
            <p:spPr>
              <a:xfrm>
                <a:off x="394451" y="1844824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394451" y="1916832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394451" y="1988840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5784668" y="1305888"/>
              <a:ext cx="478991" cy="188849"/>
              <a:chOff x="780640" y="1300286"/>
              <a:chExt cx="478991" cy="188849"/>
            </a:xfrm>
          </p:grpSpPr>
          <p:pic>
            <p:nvPicPr>
              <p:cNvPr id="174" name="그림 1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0640" y="1300286"/>
                <a:ext cx="478991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" name="TextBox 174"/>
              <p:cNvSpPr txBox="1"/>
              <p:nvPr/>
            </p:nvSpPr>
            <p:spPr bwMode="auto">
              <a:xfrm>
                <a:off x="851563" y="1337560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예약</a:t>
                </a:r>
                <a:endParaRPr lang="ko-KR" altLang="en-US" sz="7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45" name="직사각형 144"/>
            <p:cNvSpPr/>
            <p:nvPr/>
          </p:nvSpPr>
          <p:spPr>
            <a:xfrm>
              <a:off x="6373251" y="1300285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4649221" y="1556791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683227" y="1618844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176662" y="1618844"/>
              <a:ext cx="6655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출발지 검색</a:t>
              </a:r>
              <a:endPara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649221" y="1880953"/>
              <a:ext cx="2138274" cy="324162"/>
              <a:chOff x="2395006" y="3044465"/>
              <a:chExt cx="2138274" cy="324162"/>
            </a:xfrm>
          </p:grpSpPr>
          <p:sp>
            <p:nvSpPr>
              <p:cNvPr id="147" name="직사각형 146"/>
              <p:cNvSpPr/>
              <p:nvPr/>
            </p:nvSpPr>
            <p:spPr bwMode="auto">
              <a:xfrm>
                <a:off x="2395006" y="3044465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2429012" y="3106518"/>
                <a:ext cx="364202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도착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2922447" y="3106518"/>
                <a:ext cx="66556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목</a:t>
                </a:r>
                <a:r>
                  <a:rPr kumimoji="1" lang="ko-KR" altLang="en-US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적</a:t>
                </a:r>
                <a:r>
                  <a:rPr kumimoji="1" lang="ko-KR" altLang="en-US" sz="7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 검색</a:t>
                </a:r>
                <a:endParaRPr kumimoji="1"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0" name="직사각형 169"/>
            <p:cNvSpPr/>
            <p:nvPr/>
          </p:nvSpPr>
          <p:spPr bwMode="auto">
            <a:xfrm>
              <a:off x="4649221" y="4673271"/>
              <a:ext cx="2138274" cy="3499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접수하기</a:t>
              </a:r>
            </a:p>
          </p:txBody>
        </p:sp>
        <p:sp>
          <p:nvSpPr>
            <p:cNvPr id="256" name="이등변 삼각형 255"/>
            <p:cNvSpPr/>
            <p:nvPr/>
          </p:nvSpPr>
          <p:spPr>
            <a:xfrm>
              <a:off x="6483352" y="1971034"/>
              <a:ext cx="144000" cy="144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이등변 삼각형 256"/>
            <p:cNvSpPr/>
            <p:nvPr/>
          </p:nvSpPr>
          <p:spPr>
            <a:xfrm flipV="1">
              <a:off x="6483351" y="1646872"/>
              <a:ext cx="144000" cy="144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836508" y="2468401"/>
              <a:ext cx="386644" cy="21544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도착</a:t>
              </a:r>
              <a:endParaRPr lang="ko-KR" altLang="en-US" sz="8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6031433" y="2649162"/>
              <a:ext cx="0" cy="14606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12" name="그룹 211"/>
            <p:cNvGrpSpPr/>
            <p:nvPr/>
          </p:nvGrpSpPr>
          <p:grpSpPr>
            <a:xfrm>
              <a:off x="4649221" y="3585713"/>
              <a:ext cx="2138274" cy="972486"/>
              <a:chOff x="2395007" y="3608642"/>
              <a:chExt cx="2138274" cy="972486"/>
            </a:xfrm>
          </p:grpSpPr>
          <p:sp>
            <p:nvSpPr>
              <p:cNvPr id="217" name="직사각형 216"/>
              <p:cNvSpPr/>
              <p:nvPr/>
            </p:nvSpPr>
            <p:spPr bwMode="auto">
              <a:xfrm>
                <a:off x="2395007" y="3608642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2429013" y="3670696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동승인원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0" name="직사각형 219"/>
              <p:cNvSpPr/>
              <p:nvPr/>
            </p:nvSpPr>
            <p:spPr bwMode="auto">
              <a:xfrm>
                <a:off x="2395007" y="3932804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>
                <a:off x="2429013" y="3994858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이용목적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4" name="직사각형 223"/>
              <p:cNvSpPr/>
              <p:nvPr/>
            </p:nvSpPr>
            <p:spPr bwMode="auto">
              <a:xfrm>
                <a:off x="2395007" y="4256966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>
                <a:off x="2429013" y="4319020"/>
                <a:ext cx="63350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휠체어사용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6" name="모서리가 둥근 직사각형 225"/>
              <p:cNvSpPr/>
              <p:nvPr/>
            </p:nvSpPr>
            <p:spPr bwMode="auto">
              <a:xfrm>
                <a:off x="3115087" y="365991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동승인원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7" name="Arrow Down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01138" y="3702938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8" name="그룹 227"/>
              <p:cNvGrpSpPr/>
              <p:nvPr/>
            </p:nvGrpSpPr>
            <p:grpSpPr>
              <a:xfrm>
                <a:off x="3115086" y="3982322"/>
                <a:ext cx="1348711" cy="225127"/>
                <a:chOff x="827583" y="3754842"/>
                <a:chExt cx="1348711" cy="225127"/>
              </a:xfrm>
            </p:grpSpPr>
            <p:sp>
              <p:nvSpPr>
                <p:cNvPr id="231" name="모서리가 둥근 직사각형 230"/>
                <p:cNvSpPr/>
                <p:nvPr/>
              </p:nvSpPr>
              <p:spPr bwMode="auto">
                <a:xfrm>
                  <a:off x="827583" y="3754842"/>
                  <a:ext cx="1348711" cy="22512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이용목적</a:t>
                  </a:r>
                  <a:endParaRPr lang="ko-KR" altLang="en-US" sz="700" dirty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32" name="Arrow Down"/>
                <p:cNvSpPr>
                  <a:spLocks noChangeAspect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 flipH="1">
                  <a:off x="2013634" y="3797868"/>
                  <a:ext cx="110093" cy="11009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solidFill>
                  <a:srgbClr val="FFFFFF"/>
                </a:solidFill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29" name="직사각형 228"/>
              <p:cNvSpPr/>
              <p:nvPr/>
            </p:nvSpPr>
            <p:spPr>
              <a:xfrm>
                <a:off x="3062520" y="4317395"/>
                <a:ext cx="192711" cy="20268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anchor="ctr" anchorCtr="0"/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endParaRPr lang="ko-KR" altLang="en-US" sz="700" b="0" i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0" name="L 도형 229"/>
              <p:cNvSpPr/>
              <p:nvPr/>
            </p:nvSpPr>
            <p:spPr>
              <a:xfrm rot="18678969">
                <a:off x="3089266" y="4393666"/>
                <a:ext cx="139218" cy="50147"/>
              </a:xfrm>
              <a:prstGeom prst="corner">
                <a:avLst>
                  <a:gd name="adj1" fmla="val 14306"/>
                  <a:gd name="adj2" fmla="val 16330"/>
                </a:avLst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anchor="ctr" anchorCtr="0"/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endParaRPr lang="ko-KR" altLang="en-US" sz="700" b="0" i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53" name="그림 25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4" y="3212976"/>
              <a:ext cx="121920" cy="118491"/>
            </a:xfrm>
            <a:prstGeom prst="rect">
              <a:avLst/>
            </a:prstGeom>
          </p:spPr>
        </p:pic>
        <p:grpSp>
          <p:nvGrpSpPr>
            <p:cNvPr id="118" name="그룹 117"/>
            <p:cNvGrpSpPr/>
            <p:nvPr/>
          </p:nvGrpSpPr>
          <p:grpSpPr>
            <a:xfrm>
              <a:off x="4649221" y="3369417"/>
              <a:ext cx="2138274" cy="216296"/>
              <a:chOff x="4649221" y="2348608"/>
              <a:chExt cx="2138274" cy="216296"/>
            </a:xfrm>
          </p:grpSpPr>
          <p:sp>
            <p:nvSpPr>
              <p:cNvPr id="119" name="직사각형 118"/>
              <p:cNvSpPr/>
              <p:nvPr/>
            </p:nvSpPr>
            <p:spPr bwMode="auto">
              <a:xfrm>
                <a:off x="4649221" y="2348608"/>
                <a:ext cx="2138274" cy="2162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5163559" y="2356729"/>
                <a:ext cx="110959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출발 </a:t>
                </a:r>
                <a:r>
                  <a:rPr kumimoji="1" lang="en-US" altLang="ko-KR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– </a:t>
                </a: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도착  지도보기</a:t>
                </a:r>
                <a:r>
                  <a:rPr kumimoji="1" lang="en-US" altLang="ko-KR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6305405" y="1673873"/>
              <a:ext cx="66795" cy="90000"/>
              <a:chOff x="3906046" y="1655792"/>
              <a:chExt cx="66795" cy="90000"/>
            </a:xfrm>
          </p:grpSpPr>
          <p:cxnSp>
            <p:nvCxnSpPr>
              <p:cNvPr id="123" name="직선 화살표 연결선 122"/>
              <p:cNvCxnSpPr/>
              <p:nvPr/>
            </p:nvCxnSpPr>
            <p:spPr>
              <a:xfrm>
                <a:off x="3972841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화살표 연결선 123"/>
              <p:cNvCxnSpPr/>
              <p:nvPr/>
            </p:nvCxnSpPr>
            <p:spPr>
              <a:xfrm flipV="1">
                <a:off x="3906046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그룹 124"/>
            <p:cNvGrpSpPr/>
            <p:nvPr/>
          </p:nvGrpSpPr>
          <p:grpSpPr>
            <a:xfrm>
              <a:off x="6305405" y="1998035"/>
              <a:ext cx="66795" cy="90000"/>
              <a:chOff x="6084168" y="1790872"/>
              <a:chExt cx="72008" cy="180000"/>
            </a:xfrm>
          </p:grpSpPr>
          <p:cxnSp>
            <p:nvCxnSpPr>
              <p:cNvPr id="126" name="직선 화살표 연결선 125"/>
              <p:cNvCxnSpPr/>
              <p:nvPr/>
            </p:nvCxnSpPr>
            <p:spPr>
              <a:xfrm>
                <a:off x="6156176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화살표 연결선 126"/>
              <p:cNvCxnSpPr/>
              <p:nvPr/>
            </p:nvCxnSpPr>
            <p:spPr>
              <a:xfrm flipV="1">
                <a:off x="6084168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직사각형 170"/>
            <p:cNvSpPr/>
            <p:nvPr/>
          </p:nvSpPr>
          <p:spPr>
            <a:xfrm>
              <a:off x="4649221" y="1232629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7504" y="1232630"/>
            <a:ext cx="2138275" cy="3790576"/>
            <a:chOff x="107504" y="1232630"/>
            <a:chExt cx="2138275" cy="379057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1892337"/>
              <a:ext cx="2138275" cy="1152128"/>
            </a:xfrm>
            <a:prstGeom prst="rect">
              <a:avLst/>
            </a:prstGeom>
            <a:ln>
              <a:noFill/>
            </a:ln>
          </p:spPr>
        </p:pic>
        <p:sp>
          <p:nvSpPr>
            <p:cNvPr id="182" name="직사각형 181"/>
            <p:cNvSpPr/>
            <p:nvPr/>
          </p:nvSpPr>
          <p:spPr bwMode="auto">
            <a:xfrm>
              <a:off x="107504" y="1232630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611560" y="1305889"/>
              <a:ext cx="478991" cy="188849"/>
              <a:chOff x="611560" y="1300286"/>
              <a:chExt cx="478991" cy="188849"/>
            </a:xfrm>
          </p:grpSpPr>
          <p:pic>
            <p:nvPicPr>
              <p:cNvPr id="92" name="그림 1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560" y="1300286"/>
                <a:ext cx="478991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TextBox 92"/>
              <p:cNvSpPr txBox="1"/>
              <p:nvPr/>
            </p:nvSpPr>
            <p:spPr bwMode="auto">
              <a:xfrm>
                <a:off x="682483" y="1337560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즉</a:t>
                </a:r>
                <a:r>
                  <a:rPr lang="ko-KR" altLang="en-US" sz="7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</a:t>
                </a: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179512" y="1319919"/>
              <a:ext cx="252000" cy="169216"/>
              <a:chOff x="394451" y="1844824"/>
              <a:chExt cx="252000" cy="169216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394451" y="1844824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394451" y="1916832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94451" y="1988840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96" name="그림 1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951" y="1305889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TextBox 96"/>
            <p:cNvSpPr txBox="1"/>
            <p:nvPr/>
          </p:nvSpPr>
          <p:spPr bwMode="auto">
            <a:xfrm>
              <a:off x="1313874" y="1343163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</a:t>
              </a:r>
              <a:endPara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831534" y="1300286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107504" y="1556792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 bwMode="auto">
            <a:xfrm>
              <a:off x="107504" y="3044465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41510" y="1618845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41510" y="3106518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34945" y="1618845"/>
              <a:ext cx="6655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출발지 검색</a:t>
              </a:r>
              <a:endPara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34945" y="3106518"/>
              <a:ext cx="6655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</a:t>
              </a:r>
              <a:r>
                <a:rPr kumimoji="1"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</a:t>
              </a: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 검색</a:t>
              </a:r>
              <a:endPara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107504" y="4673272"/>
              <a:ext cx="2138274" cy="3499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접수하기</a:t>
              </a: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907704" y="1646873"/>
              <a:ext cx="144000" cy="144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8" name="이등변 삼각형 257"/>
            <p:cNvSpPr/>
            <p:nvPr/>
          </p:nvSpPr>
          <p:spPr>
            <a:xfrm flipV="1">
              <a:off x="1907704" y="3134546"/>
              <a:ext cx="144000" cy="144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307014" y="2220550"/>
              <a:ext cx="389850" cy="21544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출</a:t>
              </a:r>
              <a:r>
                <a:rPr lang="ko-KR" altLang="en-US" sz="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발</a:t>
              </a:r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1501939" y="2401311"/>
              <a:ext cx="0" cy="14606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4" name="그룹 233"/>
            <p:cNvGrpSpPr/>
            <p:nvPr/>
          </p:nvGrpSpPr>
          <p:grpSpPr>
            <a:xfrm>
              <a:off x="107504" y="3585713"/>
              <a:ext cx="2138274" cy="972486"/>
              <a:chOff x="2395007" y="3608642"/>
              <a:chExt cx="2138274" cy="972486"/>
            </a:xfrm>
          </p:grpSpPr>
          <p:sp>
            <p:nvSpPr>
              <p:cNvPr id="239" name="직사각형 238"/>
              <p:cNvSpPr/>
              <p:nvPr/>
            </p:nvSpPr>
            <p:spPr bwMode="auto">
              <a:xfrm>
                <a:off x="2395007" y="3608642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>
                <a:off x="2429013" y="3670696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동승인원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1" name="직사각형 240"/>
              <p:cNvSpPr/>
              <p:nvPr/>
            </p:nvSpPr>
            <p:spPr bwMode="auto">
              <a:xfrm>
                <a:off x="2395007" y="3932804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>
                <a:off x="2429013" y="3994858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이용목적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3" name="직사각형 242"/>
              <p:cNvSpPr/>
              <p:nvPr/>
            </p:nvSpPr>
            <p:spPr bwMode="auto">
              <a:xfrm>
                <a:off x="2395007" y="4256966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2429013" y="4319020"/>
                <a:ext cx="63350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휠체어사용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5" name="모서리가 둥근 직사각형 244"/>
              <p:cNvSpPr/>
              <p:nvPr/>
            </p:nvSpPr>
            <p:spPr bwMode="auto">
              <a:xfrm>
                <a:off x="3115087" y="365991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동승인원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6" name="Arrow Down"/>
              <p:cNvSpPr>
                <a:spLocks noChangeAspect="1"/>
              </p:cNvSpPr>
              <p:nvPr>
                <p:custDataLst>
                  <p:tags r:id="rId1"/>
                </p:custDataLst>
              </p:nvPr>
            </p:nvSpPr>
            <p:spPr bwMode="auto">
              <a:xfrm flipH="1">
                <a:off x="4301138" y="3702938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47" name="그룹 246"/>
              <p:cNvGrpSpPr/>
              <p:nvPr/>
            </p:nvGrpSpPr>
            <p:grpSpPr>
              <a:xfrm>
                <a:off x="3115086" y="3982322"/>
                <a:ext cx="1348711" cy="225127"/>
                <a:chOff x="827583" y="3754842"/>
                <a:chExt cx="1348711" cy="225127"/>
              </a:xfrm>
            </p:grpSpPr>
            <p:sp>
              <p:nvSpPr>
                <p:cNvPr id="250" name="모서리가 둥근 직사각형 249"/>
                <p:cNvSpPr/>
                <p:nvPr/>
              </p:nvSpPr>
              <p:spPr bwMode="auto">
                <a:xfrm>
                  <a:off x="827583" y="3754842"/>
                  <a:ext cx="1348711" cy="22512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이용목적</a:t>
                  </a:r>
                  <a:endParaRPr lang="ko-KR" altLang="en-US" sz="700" dirty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51" name="Arrow Down"/>
                <p:cNvSpPr>
                  <a:spLocks noChangeAspect="1"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 flipH="1">
                  <a:off x="2013634" y="3797868"/>
                  <a:ext cx="110093" cy="11009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solidFill>
                  <a:srgbClr val="FFFFFF"/>
                </a:solidFill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48" name="직사각형 247"/>
              <p:cNvSpPr/>
              <p:nvPr/>
            </p:nvSpPr>
            <p:spPr>
              <a:xfrm>
                <a:off x="3062520" y="4317395"/>
                <a:ext cx="192711" cy="20268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anchor="ctr" anchorCtr="0"/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endParaRPr lang="ko-KR" altLang="en-US" sz="700" b="0" i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9" name="L 도형 248"/>
              <p:cNvSpPr/>
              <p:nvPr/>
            </p:nvSpPr>
            <p:spPr>
              <a:xfrm rot="18678969">
                <a:off x="3089266" y="4393666"/>
                <a:ext cx="139218" cy="50147"/>
              </a:xfrm>
              <a:prstGeom prst="corner">
                <a:avLst>
                  <a:gd name="adj1" fmla="val 14306"/>
                  <a:gd name="adj2" fmla="val 16330"/>
                </a:avLst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anchor="ctr" anchorCtr="0"/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endParaRPr lang="ko-KR" altLang="en-US" sz="700" b="0" i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52" name="그림 2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0" y="2889895"/>
              <a:ext cx="121920" cy="118491"/>
            </a:xfrm>
            <a:prstGeom prst="rect">
              <a:avLst/>
            </a:prstGeom>
          </p:spPr>
        </p:pic>
        <p:grpSp>
          <p:nvGrpSpPr>
            <p:cNvPr id="128" name="그룹 127"/>
            <p:cNvGrpSpPr/>
            <p:nvPr/>
          </p:nvGrpSpPr>
          <p:grpSpPr>
            <a:xfrm>
              <a:off x="107504" y="3369417"/>
              <a:ext cx="2138274" cy="216296"/>
              <a:chOff x="4649221" y="2348608"/>
              <a:chExt cx="2138274" cy="216296"/>
            </a:xfrm>
          </p:grpSpPr>
          <p:sp>
            <p:nvSpPr>
              <p:cNvPr id="129" name="직사각형 128"/>
              <p:cNvSpPr/>
              <p:nvPr/>
            </p:nvSpPr>
            <p:spPr bwMode="auto">
              <a:xfrm>
                <a:off x="4649221" y="2348608"/>
                <a:ext cx="2138274" cy="2162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5163559" y="2356729"/>
                <a:ext cx="110959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출발 </a:t>
                </a:r>
                <a:r>
                  <a:rPr kumimoji="1" lang="en-US" altLang="ko-KR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– </a:t>
                </a: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도착 </a:t>
                </a:r>
                <a:r>
                  <a:rPr kumimoji="1" lang="en-US" altLang="ko-KR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지도보기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51" name="직사각형 150"/>
            <p:cNvSpPr/>
            <p:nvPr/>
          </p:nvSpPr>
          <p:spPr>
            <a:xfrm>
              <a:off x="107504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1619672" y="1673873"/>
              <a:ext cx="66795" cy="90000"/>
              <a:chOff x="3906046" y="1655792"/>
              <a:chExt cx="66795" cy="90000"/>
            </a:xfrm>
          </p:grpSpPr>
          <p:cxnSp>
            <p:nvCxnSpPr>
              <p:cNvPr id="139" name="직선 화살표 연결선 138"/>
              <p:cNvCxnSpPr/>
              <p:nvPr/>
            </p:nvCxnSpPr>
            <p:spPr>
              <a:xfrm>
                <a:off x="3972841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화살표 연결선 152"/>
              <p:cNvCxnSpPr/>
              <p:nvPr/>
            </p:nvCxnSpPr>
            <p:spPr>
              <a:xfrm flipV="1">
                <a:off x="3906046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그룹 158"/>
            <p:cNvGrpSpPr/>
            <p:nvPr/>
          </p:nvGrpSpPr>
          <p:grpSpPr>
            <a:xfrm>
              <a:off x="1619672" y="3161546"/>
              <a:ext cx="66795" cy="90000"/>
              <a:chOff x="3906046" y="1655792"/>
              <a:chExt cx="66795" cy="90000"/>
            </a:xfrm>
          </p:grpSpPr>
          <p:cxnSp>
            <p:nvCxnSpPr>
              <p:cNvPr id="160" name="직선 화살표 연결선 159"/>
              <p:cNvCxnSpPr/>
              <p:nvPr/>
            </p:nvCxnSpPr>
            <p:spPr>
              <a:xfrm>
                <a:off x="3972841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화살표 연결선 160"/>
              <p:cNvCxnSpPr/>
              <p:nvPr/>
            </p:nvCxnSpPr>
            <p:spPr>
              <a:xfrm flipV="1">
                <a:off x="3906046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226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56" name="직선 연결선 155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723893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직사각형 133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HSNR_Main_EndDetail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70886"/>
              </p:ext>
            </p:extLst>
          </p:nvPr>
        </p:nvGraphicFramePr>
        <p:xfrm>
          <a:off x="107504" y="5085184"/>
          <a:ext cx="2138274" cy="80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목적지 지도를 아래로 드래그 하면 전체 지도</a:t>
                      </a: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목적지로 설정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을 터치하면 메인 화면의 도착에 선택한 목적지 자동 입력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2" name="직사각형 161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 smtClean="0">
                <a:latin typeface="+mn-ea"/>
              </a:rPr>
              <a:t>메인 화면</a:t>
            </a:r>
            <a:r>
              <a:rPr kumimoji="1" lang="en-US" altLang="ko-KR" sz="800" b="1" dirty="0" smtClean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도착상세</a:t>
            </a:r>
            <a:endParaRPr kumimoji="1" lang="ko-KR" altLang="en-US" sz="800" b="1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504" y="1232629"/>
            <a:ext cx="2138275" cy="3790577"/>
            <a:chOff x="4649221" y="1232629"/>
            <a:chExt cx="2138275" cy="3790577"/>
          </a:xfrm>
        </p:grpSpPr>
        <p:pic>
          <p:nvPicPr>
            <p:cNvPr id="259" name="그림 2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221" y="1232629"/>
              <a:ext cx="2138275" cy="3790575"/>
            </a:xfrm>
            <a:prstGeom prst="rect">
              <a:avLst/>
            </a:prstGeom>
            <a:ln>
              <a:noFill/>
            </a:ln>
          </p:spPr>
        </p:pic>
        <p:sp>
          <p:nvSpPr>
            <p:cNvPr id="323" name="직사각형 322"/>
            <p:cNvSpPr/>
            <p:nvPr/>
          </p:nvSpPr>
          <p:spPr>
            <a:xfrm>
              <a:off x="4649221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 bwMode="auto">
            <a:xfrm>
              <a:off x="4712761" y="4271654"/>
              <a:ext cx="2010208" cy="66951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4770529" y="4341113"/>
              <a:ext cx="18437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화성시</a:t>
              </a:r>
              <a:r>
                <a:rPr kumimoji="1" lang="ko-KR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청</a:t>
              </a:r>
              <a:endParaRPr kumimoji="1"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경기도 화성시 남양읍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159(</a:t>
              </a: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경기도 화성시 남양읍 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시청로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</a:t>
              </a:r>
              <a:r>
                <a:rPr kumimoji="1" lang="ko-KR" altLang="en-US" sz="9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</a:t>
              </a:r>
              <a:r>
                <a:rPr kumimoji="1" lang="ko-KR" altLang="en-US" sz="9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지로 설정</a:t>
              </a:r>
              <a:endParaRPr kumimoji="1"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948264" y="476672"/>
            <a:ext cx="214198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앱 실행 후 메인 화면에 대한 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전체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지도 화면에서 이전 화면으로 이동하도록 해주는 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뒤로 가기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 아이콘</a:t>
            </a:r>
            <a:endParaRPr lang="ko-KR" altLang="en-US" sz="800" dirty="0"/>
          </a:p>
          <a:p>
            <a:pPr marL="228600" indent="-228600" algn="just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지도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위에 표시된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목적지의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위치 명 및 상세 주소를 텍스트로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보여줌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선택된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위치를 출발지로 설정해주는 버튼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버튼을 터치하면 메인 화면으로 이동하고 선택한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출발지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목적지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위치 명을 메인 화면의 출발지에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표시함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지도 위의 위치 아이콘을 움직여서 원하는 출발 위치 및 도착 위치를 설정할 수 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핀 위치가 변경된 경우에는 아래 위치명과 주소명이 바뀜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그 후 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출발지로 설정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 버튼을 터치하면 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핀 위치가 변경되었습니다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변경된 위치를 출발지로 설정할까요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?’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라는 알림 메시지 보여줌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.(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사용자가 지도를 무심결에 움직여서 주소가 바뀌었음에도 불구하고 인지하지 못한 채 출발지로 설정하는 상황을 방지하기 위한 것임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출발지</a:t>
            </a:r>
            <a:r>
              <a:rPr lang="en-US" altLang="ko-KR" sz="800" b="1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위치는 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화성시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내로 제한하고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도착지 위치는 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경기도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’, ‘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서울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’, ‘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인천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 3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개의 지역으로 제한한다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단말기에서 처리하기로 함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.(20170213)</a:t>
            </a:r>
            <a:endParaRPr lang="en-US" altLang="ko-KR" sz="800" b="1" u="sng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 startAt="10"/>
            </a:pPr>
            <a:endParaRPr lang="en-US" altLang="ko-KR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 startAt="10"/>
            </a:pP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75550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387648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11560" y="3020196"/>
            <a:ext cx="386644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도착</a:t>
            </a:r>
            <a:endParaRPr lang="ko-KR" altLang="en-US" sz="8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806485" y="3200957"/>
            <a:ext cx="0" cy="14606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8" y="1326131"/>
            <a:ext cx="137160" cy="137160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31427"/>
              </p:ext>
            </p:extLst>
          </p:nvPr>
        </p:nvGraphicFramePr>
        <p:xfrm>
          <a:off x="2379600" y="5085184"/>
          <a:ext cx="2138274" cy="80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출발지 지도를 아래로 드래그 하면 전체 지도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출발지로 설정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을 터치하면 메인 화면의 출발에 선택한 목적지 자동 입력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2379600" y="620720"/>
            <a:ext cx="2138274" cy="576032"/>
            <a:chOff x="2398178" y="557080"/>
            <a:chExt cx="2138274" cy="576032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</a:t>
              </a:r>
              <a:r>
                <a:rPr kumimoji="1" lang="en-US" altLang="ko-KR" sz="800" b="1" dirty="0">
                  <a:latin typeface="+mn-ea"/>
                </a:rPr>
                <a:t>HSNR</a:t>
              </a:r>
              <a:r>
                <a:rPr kumimoji="1" lang="en-US" altLang="ko-KR" sz="800" b="1" dirty="0" smtClean="0">
                  <a:latin typeface="+mn-ea"/>
                </a:rPr>
                <a:t>_Main_PinChgAlrt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kumimoji="1" lang="ko-KR" altLang="en-US" sz="800" b="1" dirty="0">
                  <a:latin typeface="+mn-ea"/>
                </a:rPr>
                <a:t>메인 화면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지도위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핀이동알림</a:t>
              </a:r>
              <a:endParaRPr kumimoji="1" lang="ko-KR" altLang="en-US" sz="800" b="1" dirty="0">
                <a:latin typeface="+mn-ea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379600" y="1232629"/>
            <a:ext cx="2138275" cy="3790577"/>
            <a:chOff x="4649221" y="1232629"/>
            <a:chExt cx="2138275" cy="3790577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221" y="1232629"/>
              <a:ext cx="2138275" cy="3790575"/>
            </a:xfrm>
            <a:prstGeom prst="rect">
              <a:avLst/>
            </a:prstGeom>
            <a:ln>
              <a:noFill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4649221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712761" y="4271654"/>
              <a:ext cx="2010208" cy="66951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770529" y="4341113"/>
              <a:ext cx="189507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서초소방서</a:t>
              </a:r>
              <a:endParaRPr kumimoji="1"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 서초구 반포동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114-2(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서울특별시 서초구 사평대로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67)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출발지로 설정</a:t>
              </a:r>
              <a:endParaRPr kumimoji="1"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48737" y="2220550"/>
            <a:ext cx="389850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</a:t>
            </a:r>
            <a:r>
              <a:rPr lang="ko-KR" altLang="en-US" sz="8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3643662" y="2401311"/>
            <a:ext cx="0" cy="14606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7" y="1326131"/>
            <a:ext cx="137160" cy="137160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2737523" y="2879494"/>
            <a:ext cx="1422429" cy="496846"/>
            <a:chOff x="5007144" y="2636912"/>
            <a:chExt cx="1422429" cy="496846"/>
          </a:xfrm>
        </p:grpSpPr>
        <p:sp>
          <p:nvSpPr>
            <p:cNvPr id="37" name="직사각형 36"/>
            <p:cNvSpPr/>
            <p:nvPr/>
          </p:nvSpPr>
          <p:spPr>
            <a:xfrm>
              <a:off x="5007144" y="2651480"/>
              <a:ext cx="1413645" cy="48227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+mn-ea"/>
              </a:endParaRPr>
            </a:p>
          </p:txBody>
        </p:sp>
        <p:sp>
          <p:nvSpPr>
            <p:cNvPr id="38" name="직사각형 146"/>
            <p:cNvSpPr>
              <a:spLocks noChangeArrowheads="1"/>
            </p:cNvSpPr>
            <p:nvPr/>
          </p:nvSpPr>
          <p:spPr bwMode="auto">
            <a:xfrm>
              <a:off x="5015068" y="2636912"/>
              <a:ext cx="1414505" cy="308004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700" dirty="0" smtClean="0">
                  <a:latin typeface="+mn-ea"/>
                  <a:ea typeface="+mn-ea"/>
                </a:rPr>
                <a:t>핀 위치가 변경되었습니다</a:t>
              </a:r>
              <a:r>
                <a:rPr lang="en-US" altLang="ko-KR" sz="700" dirty="0" smtClean="0">
                  <a:latin typeface="+mn-ea"/>
                  <a:ea typeface="+mn-ea"/>
                </a:rPr>
                <a:t>. </a:t>
              </a:r>
              <a:r>
                <a:rPr lang="ko-KR" altLang="en-US" sz="700" dirty="0" smtClean="0">
                  <a:latin typeface="+mn-ea"/>
                  <a:ea typeface="+mn-ea"/>
                </a:rPr>
                <a:t>변경된 위치를 출발지로 설정할까요</a:t>
              </a:r>
              <a:r>
                <a:rPr lang="en-US" altLang="ko-KR" sz="700" dirty="0" smtClean="0">
                  <a:latin typeface="+mn-ea"/>
                  <a:ea typeface="+mn-ea"/>
                </a:rPr>
                <a:t>?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5007144" y="2924944"/>
              <a:ext cx="1413646" cy="208814"/>
              <a:chOff x="7128607" y="6165303"/>
              <a:chExt cx="1413646" cy="208814"/>
            </a:xfrm>
          </p:grpSpPr>
          <p:sp>
            <p:nvSpPr>
              <p:cNvPr id="40" name="모서리가 둥근 직사각형 39"/>
              <p:cNvSpPr/>
              <p:nvPr/>
            </p:nvSpPr>
            <p:spPr bwMode="auto">
              <a:xfrm>
                <a:off x="7128607" y="6165304"/>
                <a:ext cx="706823" cy="208813"/>
              </a:xfrm>
              <a:prstGeom prst="roundRect">
                <a:avLst>
                  <a:gd name="adj" fmla="val 873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anchor="ctr"/>
              <a:lstStyle/>
              <a:p>
                <a:pPr algn="ctr">
                  <a:defRPr/>
                </a:pPr>
                <a:r>
                  <a:rPr lang="ko-KR" altLang="en-US" sz="700" dirty="0" smtClean="0">
                    <a:solidFill>
                      <a:schemeClr val="tx1"/>
                    </a:solidFill>
                    <a:latin typeface="+mn-ea"/>
                  </a:rPr>
                  <a:t>아니요</a:t>
                </a:r>
                <a:endParaRPr lang="ko-KR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1" name="모서리가 둥근 직사각형 40"/>
              <p:cNvSpPr/>
              <p:nvPr/>
            </p:nvSpPr>
            <p:spPr bwMode="auto">
              <a:xfrm>
                <a:off x="7835430" y="6165303"/>
                <a:ext cx="706823" cy="208813"/>
              </a:xfrm>
              <a:prstGeom prst="roundRect">
                <a:avLst>
                  <a:gd name="adj" fmla="val 873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anchor="ctr"/>
              <a:lstStyle/>
              <a:p>
                <a:pPr algn="ctr">
                  <a:defRPr/>
                </a:pPr>
                <a:r>
                  <a:rPr lang="ko-KR" altLang="en-US" sz="700" dirty="0" smtClean="0">
                    <a:solidFill>
                      <a:schemeClr val="tx1"/>
                    </a:solidFill>
                    <a:latin typeface="+mn-ea"/>
                  </a:rPr>
                  <a:t>예</a:t>
                </a:r>
                <a:endParaRPr lang="ko-KR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61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56" name="직선 연결선 155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22268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직사각형 133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HSNR_Main_GPS_ServiceSet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73713"/>
              </p:ext>
            </p:extLst>
          </p:nvPr>
        </p:nvGraphicFramePr>
        <p:xfrm>
          <a:off x="107504" y="5085184"/>
          <a:ext cx="2138274" cy="764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위치 서비스 설정 알림</a:t>
                      </a: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현재 위치 추천 서비스를 위해서 위치서비스 설정을 켜도록 권유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2" name="직사각형 161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 smtClean="0">
                <a:latin typeface="+mn-ea"/>
              </a:rPr>
              <a:t>메인 화면</a:t>
            </a:r>
            <a:r>
              <a:rPr kumimoji="1" lang="en-US" altLang="ko-KR" sz="800" b="1" dirty="0" smtClean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위치서비스설정 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948264" y="476672"/>
            <a:ext cx="21419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앱 실행 후 메인 화면에 대한 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 startAt="15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해당 앱의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GPS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서비스 설정이 꺼져 있는 경우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현재 위치를 확인할 수 없습니다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정확한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현재 위치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설정을 위해 위치 서비스를 켜주세요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.’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라는 메시지 알림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확인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터치하면 알림 창이 닫히면서 메인 화면으로 이동하고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설정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터치하면 설정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해당 앱의 위치서비스 사용 설정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위치로 이동함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GPS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서비스 설정이 꺼 있는 경우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지도 하단에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‘GPS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 정확하지 않아 출발지를 추천할 수 없습니다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.’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라는 메시지 보여줌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GPS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서비스가 정상적으로 켜 있는 경우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출발지에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현재 위치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POI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명을 보여주며 현재 위치를 추천해 줌</a:t>
            </a:r>
            <a:endParaRPr lang="en-US" altLang="ko-KR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 startAt="15"/>
            </a:pP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19629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19369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14959"/>
              </p:ext>
            </p:extLst>
          </p:nvPr>
        </p:nvGraphicFramePr>
        <p:xfrm>
          <a:off x="2379600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출발지 추천 안됨 알림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2379600" y="620720"/>
            <a:ext cx="2138274" cy="576032"/>
            <a:chOff x="2398178" y="557080"/>
            <a:chExt cx="2138274" cy="576032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>
                  <a:latin typeface="+mn-ea"/>
                </a:rPr>
                <a:t>ID: </a:t>
              </a:r>
              <a:r>
                <a:rPr kumimoji="1" lang="en-US" altLang="ko-KR" sz="800" b="1" dirty="0" smtClean="0">
                  <a:latin typeface="+mn-ea"/>
                </a:rPr>
                <a:t>HSNR_Main_StartPoiNoneAlert</a:t>
              </a:r>
              <a:r>
                <a:rPr kumimoji="1" lang="en-US" altLang="ko-KR" sz="800" b="1" dirty="0">
                  <a:latin typeface="+mn-ea"/>
                </a:rPr>
                <a:t> </a:t>
              </a: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kumimoji="1" lang="ko-KR" altLang="en-US" sz="800" b="1" dirty="0">
                  <a:latin typeface="+mn-ea"/>
                </a:rPr>
                <a:t>메인 화면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출발지추천안됨알</a:t>
              </a:r>
              <a:r>
                <a:rPr kumimoji="1" lang="ko-KR" altLang="en-US" sz="800" b="1" dirty="0">
                  <a:latin typeface="+mn-ea"/>
                </a:rPr>
                <a:t>림</a:t>
              </a:r>
            </a:p>
          </p:txBody>
        </p:sp>
      </p:grpSp>
      <p:pic>
        <p:nvPicPr>
          <p:cNvPr id="108" name="그림 10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92337"/>
            <a:ext cx="2138275" cy="1152128"/>
          </a:xfrm>
          <a:prstGeom prst="rect">
            <a:avLst/>
          </a:prstGeom>
          <a:ln>
            <a:noFill/>
          </a:ln>
        </p:spPr>
      </p:pic>
      <p:sp>
        <p:nvSpPr>
          <p:cNvPr id="109" name="직사각형 108"/>
          <p:cNvSpPr/>
          <p:nvPr/>
        </p:nvSpPr>
        <p:spPr bwMode="auto">
          <a:xfrm>
            <a:off x="107504" y="1232630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11560" y="1305889"/>
            <a:ext cx="478991" cy="188849"/>
            <a:chOff x="611560" y="1300286"/>
            <a:chExt cx="478991" cy="188849"/>
          </a:xfrm>
        </p:grpSpPr>
        <p:pic>
          <p:nvPicPr>
            <p:cNvPr id="159" name="그림 1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300286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0" name="TextBox 159"/>
            <p:cNvSpPr txBox="1"/>
            <p:nvPr/>
          </p:nvSpPr>
          <p:spPr bwMode="auto">
            <a:xfrm>
              <a:off x="682483" y="1337560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즉</a:t>
              </a:r>
              <a:r>
                <a:rPr lang="ko-KR" altLang="en-US" sz="7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179512" y="1319919"/>
            <a:ext cx="252000" cy="169216"/>
            <a:chOff x="394451" y="1844824"/>
            <a:chExt cx="252000" cy="169216"/>
          </a:xfrm>
        </p:grpSpPr>
        <p:sp>
          <p:nvSpPr>
            <p:cNvPr id="153" name="직사각형 152"/>
            <p:cNvSpPr/>
            <p:nvPr/>
          </p:nvSpPr>
          <p:spPr>
            <a:xfrm>
              <a:off x="394451" y="1844824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394451" y="1916832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394451" y="1988840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12" name="그림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951" y="1305889"/>
            <a:ext cx="478991" cy="18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xtBox 112"/>
          <p:cNvSpPr txBox="1"/>
          <p:nvPr/>
        </p:nvSpPr>
        <p:spPr bwMode="auto">
          <a:xfrm>
            <a:off x="1313874" y="1343163"/>
            <a:ext cx="337145" cy="1143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831534" y="1300286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107504" y="3044465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41510" y="310651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34945" y="3106518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</a:t>
            </a:r>
            <a:r>
              <a: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</a:t>
            </a: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 검색</a:t>
            </a:r>
            <a:endParaRPr kumimoji="1"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107504" y="4673272"/>
            <a:ext cx="2138274" cy="3499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접수하기</a:t>
            </a:r>
          </a:p>
        </p:txBody>
      </p:sp>
      <p:sp>
        <p:nvSpPr>
          <p:cNvPr id="123" name="이등변 삼각형 122"/>
          <p:cNvSpPr/>
          <p:nvPr/>
        </p:nvSpPr>
        <p:spPr>
          <a:xfrm flipV="1">
            <a:off x="1907704" y="3134546"/>
            <a:ext cx="144000" cy="1440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307014" y="2220550"/>
            <a:ext cx="389850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</a:t>
            </a:r>
            <a:r>
              <a:rPr lang="ko-KR" altLang="en-US" sz="8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</a:t>
            </a:r>
          </a:p>
        </p:txBody>
      </p:sp>
      <p:cxnSp>
        <p:nvCxnSpPr>
          <p:cNvPr id="125" name="직선 연결선 124"/>
          <p:cNvCxnSpPr/>
          <p:nvPr/>
        </p:nvCxnSpPr>
        <p:spPr>
          <a:xfrm>
            <a:off x="1501939" y="2401311"/>
            <a:ext cx="0" cy="14606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6" name="그룹 125"/>
          <p:cNvGrpSpPr/>
          <p:nvPr/>
        </p:nvGrpSpPr>
        <p:grpSpPr>
          <a:xfrm>
            <a:off x="107504" y="3585713"/>
            <a:ext cx="2138274" cy="972486"/>
            <a:chOff x="2395007" y="3608642"/>
            <a:chExt cx="2138274" cy="972486"/>
          </a:xfrm>
        </p:grpSpPr>
        <p:sp>
          <p:nvSpPr>
            <p:cNvPr id="140" name="직사각형 139"/>
            <p:cNvSpPr/>
            <p:nvPr/>
          </p:nvSpPr>
          <p:spPr bwMode="auto">
            <a:xfrm>
              <a:off x="2395007" y="3608642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2429013" y="3670696"/>
              <a:ext cx="63991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동승인원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2395007" y="3932804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2429013" y="3994858"/>
              <a:ext cx="63991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이용목적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 bwMode="auto">
            <a:xfrm>
              <a:off x="2395007" y="4256966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2429013" y="4319020"/>
              <a:ext cx="63350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휠체어사용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 bwMode="auto">
            <a:xfrm>
              <a:off x="3115087" y="3659912"/>
              <a:ext cx="1348711" cy="22512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동승인원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Arrow Down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301138" y="3702938"/>
              <a:ext cx="110093" cy="11009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8" name="그룹 147"/>
            <p:cNvGrpSpPr/>
            <p:nvPr/>
          </p:nvGrpSpPr>
          <p:grpSpPr>
            <a:xfrm>
              <a:off x="3115086" y="3982322"/>
              <a:ext cx="1348711" cy="225127"/>
              <a:chOff x="827583" y="3754842"/>
              <a:chExt cx="1348711" cy="225127"/>
            </a:xfrm>
          </p:grpSpPr>
          <p:sp>
            <p:nvSpPr>
              <p:cNvPr id="151" name="모서리가 둥근 직사각형 150"/>
              <p:cNvSpPr/>
              <p:nvPr/>
            </p:nvSpPr>
            <p:spPr bwMode="auto">
              <a:xfrm>
                <a:off x="827583" y="375484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이용목적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2" name="Arrow Down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flipH="1">
                <a:off x="2013634" y="3797868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9" name="직사각형 148"/>
            <p:cNvSpPr/>
            <p:nvPr/>
          </p:nvSpPr>
          <p:spPr>
            <a:xfrm>
              <a:off x="3062520" y="4317395"/>
              <a:ext cx="192711" cy="2026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L 도형 149"/>
            <p:cNvSpPr/>
            <p:nvPr/>
          </p:nvSpPr>
          <p:spPr>
            <a:xfrm rot="18678969">
              <a:off x="3089266" y="4393666"/>
              <a:ext cx="139218" cy="50147"/>
            </a:xfrm>
            <a:prstGeom prst="corner">
              <a:avLst>
                <a:gd name="adj1" fmla="val 14306"/>
                <a:gd name="adj2" fmla="val 16330"/>
              </a:avLst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27" name="그림 1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889895"/>
            <a:ext cx="121920" cy="118491"/>
          </a:xfrm>
          <a:prstGeom prst="rect">
            <a:avLst/>
          </a:prstGeom>
        </p:spPr>
      </p:pic>
      <p:grpSp>
        <p:nvGrpSpPr>
          <p:cNvPr id="128" name="그룹 127"/>
          <p:cNvGrpSpPr/>
          <p:nvPr/>
        </p:nvGrpSpPr>
        <p:grpSpPr>
          <a:xfrm>
            <a:off x="107504" y="3369417"/>
            <a:ext cx="2138274" cy="216296"/>
            <a:chOff x="4649221" y="2348608"/>
            <a:chExt cx="2138274" cy="216296"/>
          </a:xfrm>
        </p:grpSpPr>
        <p:sp>
          <p:nvSpPr>
            <p:cNvPr id="137" name="직사각형 136"/>
            <p:cNvSpPr/>
            <p:nvPr/>
          </p:nvSpPr>
          <p:spPr bwMode="auto">
            <a:xfrm>
              <a:off x="4649221" y="2348608"/>
              <a:ext cx="2138274" cy="216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179589" y="2356729"/>
              <a:ext cx="107753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 </a:t>
              </a:r>
              <a:r>
                <a:rPr kumimoji="1" lang="en-US" altLang="ko-KR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  지도보기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9" name="직사각형 128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1619672" y="3161546"/>
            <a:ext cx="66795" cy="90000"/>
            <a:chOff x="3906046" y="1655792"/>
            <a:chExt cx="66795" cy="90000"/>
          </a:xfrm>
        </p:grpSpPr>
        <p:cxnSp>
          <p:nvCxnSpPr>
            <p:cNvPr id="132" name="직선 화살표 연결선 131"/>
            <p:cNvCxnSpPr/>
            <p:nvPr/>
          </p:nvCxnSpPr>
          <p:spPr>
            <a:xfrm>
              <a:off x="3972841" y="1655792"/>
              <a:ext cx="0" cy="90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/>
            <p:nvPr/>
          </p:nvCxnSpPr>
          <p:spPr>
            <a:xfrm flipV="1">
              <a:off x="3906046" y="1655792"/>
              <a:ext cx="0" cy="90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07504" y="2852936"/>
            <a:ext cx="2138275" cy="184666"/>
          </a:xfrm>
          <a:prstGeom prst="rect">
            <a:avLst/>
          </a:prstGeom>
          <a:solidFill>
            <a:srgbClr val="EAEAEA">
              <a:alpha val="58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rgbClr val="FF0000"/>
                </a:solidFill>
                <a:latin typeface="+mn-ea"/>
              </a:rPr>
              <a:t>GPS</a:t>
            </a:r>
            <a:r>
              <a:rPr lang="ko-KR" altLang="en-US" sz="600" b="1" dirty="0" smtClean="0">
                <a:solidFill>
                  <a:srgbClr val="FF0000"/>
                </a:solidFill>
                <a:latin typeface="+mn-ea"/>
              </a:rPr>
              <a:t>가 정확하지 않아 출발지를 추천할 수 없습니다</a:t>
            </a:r>
            <a:r>
              <a:rPr lang="en-US" altLang="ko-KR" sz="600" b="1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6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5427" y="2738829"/>
            <a:ext cx="1422429" cy="637511"/>
            <a:chOff x="5007142" y="2738829"/>
            <a:chExt cx="1422429" cy="637511"/>
          </a:xfrm>
        </p:grpSpPr>
        <p:sp>
          <p:nvSpPr>
            <p:cNvPr id="97" name="직사각형 96"/>
            <p:cNvSpPr/>
            <p:nvPr/>
          </p:nvSpPr>
          <p:spPr>
            <a:xfrm>
              <a:off x="5007142" y="2738829"/>
              <a:ext cx="1413645" cy="6375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+mn-ea"/>
              </a:endParaRPr>
            </a:p>
          </p:txBody>
        </p:sp>
        <p:sp>
          <p:nvSpPr>
            <p:cNvPr id="99" name="직사각형 146"/>
            <p:cNvSpPr>
              <a:spLocks noChangeArrowheads="1"/>
            </p:cNvSpPr>
            <p:nvPr/>
          </p:nvSpPr>
          <p:spPr bwMode="auto">
            <a:xfrm>
              <a:off x="5015066" y="2738829"/>
              <a:ext cx="1414505" cy="448669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700" dirty="0" smtClean="0">
                  <a:latin typeface="+mn-ea"/>
                  <a:ea typeface="+mn-ea"/>
                </a:rPr>
                <a:t>현재 위치를 확인할 수 없습니다</a:t>
              </a:r>
              <a:r>
                <a:rPr lang="en-US" altLang="ko-KR" sz="700" dirty="0" smtClean="0">
                  <a:latin typeface="+mn-ea"/>
                  <a:ea typeface="+mn-ea"/>
                </a:rPr>
                <a:t>.</a:t>
              </a:r>
            </a:p>
            <a:p>
              <a:pPr algn="ctr" eaLnBrk="1" hangingPunct="1"/>
              <a:r>
                <a:rPr lang="ko-KR" altLang="en-US" sz="700" dirty="0" smtClean="0">
                  <a:latin typeface="+mn-ea"/>
                  <a:ea typeface="+mn-ea"/>
                </a:rPr>
                <a:t>정확한 </a:t>
              </a:r>
              <a:r>
                <a:rPr lang="en-US" altLang="ko-KR" sz="700" dirty="0" smtClean="0">
                  <a:latin typeface="+mn-ea"/>
                  <a:ea typeface="+mn-ea"/>
                </a:rPr>
                <a:t>‘</a:t>
              </a:r>
              <a:r>
                <a:rPr lang="ko-KR" altLang="en-US" sz="700" dirty="0" smtClean="0">
                  <a:latin typeface="+mn-ea"/>
                  <a:ea typeface="+mn-ea"/>
                </a:rPr>
                <a:t>현재 위치</a:t>
              </a:r>
              <a:r>
                <a:rPr lang="en-US" altLang="ko-KR" sz="700" dirty="0" smtClean="0">
                  <a:latin typeface="+mn-ea"/>
                  <a:ea typeface="+mn-ea"/>
                </a:rPr>
                <a:t>’ </a:t>
              </a:r>
              <a:r>
                <a:rPr lang="ko-KR" altLang="en-US" sz="700" dirty="0" smtClean="0">
                  <a:latin typeface="+mn-ea"/>
                  <a:ea typeface="+mn-ea"/>
                </a:rPr>
                <a:t>설정을 위해 위치 서비스를 켜주세요</a:t>
              </a:r>
              <a:r>
                <a:rPr lang="en-US" altLang="ko-KR" sz="700" dirty="0" smtClean="0">
                  <a:latin typeface="+mn-ea"/>
                  <a:ea typeface="+mn-ea"/>
                </a:rPr>
                <a:t>.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5007142" y="3167526"/>
              <a:ext cx="1413646" cy="208814"/>
              <a:chOff x="7128607" y="6165303"/>
              <a:chExt cx="1413646" cy="208814"/>
            </a:xfrm>
          </p:grpSpPr>
          <p:sp>
            <p:nvSpPr>
              <p:cNvPr id="105" name="모서리가 둥근 직사각형 104"/>
              <p:cNvSpPr/>
              <p:nvPr/>
            </p:nvSpPr>
            <p:spPr bwMode="auto">
              <a:xfrm>
                <a:off x="7128607" y="6165304"/>
                <a:ext cx="706823" cy="208813"/>
              </a:xfrm>
              <a:prstGeom prst="roundRect">
                <a:avLst>
                  <a:gd name="adj" fmla="val 873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anchor="ctr"/>
              <a:lstStyle/>
              <a:p>
                <a:pPr algn="ctr">
                  <a:defRPr/>
                </a:pPr>
                <a:r>
                  <a:rPr lang="ko-KR" altLang="en-US" sz="700" dirty="0" smtClean="0">
                    <a:solidFill>
                      <a:schemeClr val="tx1"/>
                    </a:solidFill>
                    <a:latin typeface="+mn-ea"/>
                  </a:rPr>
                  <a:t>확인</a:t>
                </a:r>
                <a:endParaRPr lang="ko-KR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6" name="모서리가 둥근 직사각형 105"/>
              <p:cNvSpPr/>
              <p:nvPr/>
            </p:nvSpPr>
            <p:spPr bwMode="auto">
              <a:xfrm>
                <a:off x="7835430" y="6165303"/>
                <a:ext cx="706823" cy="208813"/>
              </a:xfrm>
              <a:prstGeom prst="roundRect">
                <a:avLst>
                  <a:gd name="adj" fmla="val 873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anchor="ctr"/>
              <a:lstStyle/>
              <a:p>
                <a:pPr algn="ctr">
                  <a:defRPr/>
                </a:pPr>
                <a:r>
                  <a:rPr lang="ko-KR" altLang="en-US" sz="700" dirty="0" smtClean="0">
                    <a:solidFill>
                      <a:schemeClr val="tx1"/>
                    </a:solidFill>
                    <a:latin typeface="+mn-ea"/>
                  </a:rPr>
                  <a:t>설정</a:t>
                </a:r>
                <a:endParaRPr lang="ko-KR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317" name="표 3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47858"/>
              </p:ext>
            </p:extLst>
          </p:nvPr>
        </p:nvGraphicFramePr>
        <p:xfrm>
          <a:off x="4649221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현재위치 건물명 추천 기능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18" name="직사각형 317"/>
          <p:cNvSpPr/>
          <p:nvPr/>
        </p:nvSpPr>
        <p:spPr bwMode="auto">
          <a:xfrm>
            <a:off x="4649221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</a:t>
            </a:r>
            <a:r>
              <a:rPr kumimoji="1" lang="en-US" altLang="ko-KR" sz="800" b="1" dirty="0">
                <a:latin typeface="+mn-ea"/>
              </a:rPr>
              <a:t>HSNR_Main_StartPoiRecommend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319" name="직사각형 318"/>
          <p:cNvSpPr/>
          <p:nvPr/>
        </p:nvSpPr>
        <p:spPr bwMode="auto">
          <a:xfrm>
            <a:off x="4649221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>
                <a:latin typeface="+mn-ea"/>
              </a:rPr>
              <a:t>메인 </a:t>
            </a: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출발지추천</a:t>
            </a:r>
            <a:endParaRPr kumimoji="1" lang="ko-KR" altLang="en-US" sz="800" b="1" dirty="0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49221" y="1232629"/>
            <a:ext cx="2138275" cy="3790576"/>
            <a:chOff x="4632467" y="1232629"/>
            <a:chExt cx="2138275" cy="3790576"/>
          </a:xfrm>
        </p:grpSpPr>
        <p:grpSp>
          <p:nvGrpSpPr>
            <p:cNvPr id="161" name="그룹 160"/>
            <p:cNvGrpSpPr/>
            <p:nvPr/>
          </p:nvGrpSpPr>
          <p:grpSpPr>
            <a:xfrm>
              <a:off x="4632467" y="1232629"/>
              <a:ext cx="2138275" cy="3790576"/>
              <a:chOff x="4649221" y="1232629"/>
              <a:chExt cx="2138275" cy="3790576"/>
            </a:xfrm>
          </p:grpSpPr>
          <p:pic>
            <p:nvPicPr>
              <p:cNvPr id="163" name="그림 16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9221" y="2216498"/>
                <a:ext cx="2138275" cy="115212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14" name="직사각형 213"/>
              <p:cNvSpPr/>
              <p:nvPr/>
            </p:nvSpPr>
            <p:spPr bwMode="auto">
              <a:xfrm>
                <a:off x="4649221" y="1232629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15" name="그룹 214"/>
              <p:cNvGrpSpPr/>
              <p:nvPr/>
            </p:nvGrpSpPr>
            <p:grpSpPr>
              <a:xfrm>
                <a:off x="5153277" y="1305888"/>
                <a:ext cx="478991" cy="188849"/>
                <a:chOff x="611560" y="1300286"/>
                <a:chExt cx="478991" cy="188849"/>
              </a:xfrm>
            </p:grpSpPr>
            <p:pic>
              <p:nvPicPr>
                <p:cNvPr id="265" name="그림 18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1560" y="1300286"/>
                  <a:ext cx="478991" cy="1888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6" name="TextBox 265"/>
                <p:cNvSpPr txBox="1"/>
                <p:nvPr/>
              </p:nvSpPr>
              <p:spPr bwMode="auto">
                <a:xfrm>
                  <a:off x="682483" y="1337560"/>
                  <a:ext cx="337145" cy="1143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lang="ko-KR" altLang="en-US" sz="700" b="1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즉</a:t>
                  </a:r>
                  <a:r>
                    <a:rPr lang="ko-KR" altLang="en-US" sz="700" b="1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시</a:t>
                  </a:r>
                </a:p>
              </p:txBody>
            </p:sp>
          </p:grpSp>
          <p:grpSp>
            <p:nvGrpSpPr>
              <p:cNvPr id="216" name="그룹 215"/>
              <p:cNvGrpSpPr/>
              <p:nvPr/>
            </p:nvGrpSpPr>
            <p:grpSpPr>
              <a:xfrm>
                <a:off x="4721229" y="1319918"/>
                <a:ext cx="252000" cy="169216"/>
                <a:chOff x="394451" y="1844824"/>
                <a:chExt cx="252000" cy="169216"/>
              </a:xfrm>
            </p:grpSpPr>
            <p:sp>
              <p:nvSpPr>
                <p:cNvPr id="261" name="직사각형 260"/>
                <p:cNvSpPr/>
                <p:nvPr/>
              </p:nvSpPr>
              <p:spPr>
                <a:xfrm>
                  <a:off x="394451" y="1844824"/>
                  <a:ext cx="252000" cy="252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394451" y="1916832"/>
                  <a:ext cx="252000" cy="252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64" name="직사각형 263"/>
                <p:cNvSpPr/>
                <p:nvPr/>
              </p:nvSpPr>
              <p:spPr>
                <a:xfrm>
                  <a:off x="394451" y="1988840"/>
                  <a:ext cx="252000" cy="252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17" name="그룹 216"/>
              <p:cNvGrpSpPr/>
              <p:nvPr/>
            </p:nvGrpSpPr>
            <p:grpSpPr>
              <a:xfrm>
                <a:off x="5784668" y="1305888"/>
                <a:ext cx="478991" cy="188849"/>
                <a:chOff x="780640" y="1300286"/>
                <a:chExt cx="478991" cy="188849"/>
              </a:xfrm>
            </p:grpSpPr>
            <p:pic>
              <p:nvPicPr>
                <p:cNvPr id="257" name="그림 18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0640" y="1300286"/>
                  <a:ext cx="478991" cy="1888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8" name="TextBox 257"/>
                <p:cNvSpPr txBox="1"/>
                <p:nvPr/>
              </p:nvSpPr>
              <p:spPr bwMode="auto">
                <a:xfrm>
                  <a:off x="851563" y="1337560"/>
                  <a:ext cx="337145" cy="1143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lang="ko-KR" altLang="en-US" sz="700" b="1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예약</a:t>
                  </a:r>
                  <a:endParaRPr lang="ko-KR" altLang="en-US" sz="7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18" name="직사각형 217"/>
              <p:cNvSpPr/>
              <p:nvPr/>
            </p:nvSpPr>
            <p:spPr>
              <a:xfrm>
                <a:off x="6373251" y="1300285"/>
                <a:ext cx="364202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공지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9" name="직사각형 218"/>
              <p:cNvSpPr/>
              <p:nvPr/>
            </p:nvSpPr>
            <p:spPr bwMode="auto">
              <a:xfrm>
                <a:off x="4649221" y="1556791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4683227" y="1618844"/>
                <a:ext cx="364202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출발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5171988" y="1613992"/>
                <a:ext cx="1103187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900" b="1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추천 </a:t>
                </a:r>
                <a:r>
                  <a:rPr kumimoji="1" lang="en-US" altLang="ko-KR" sz="900" b="1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kumimoji="1" lang="ko-KR" altLang="en-US" sz="900" b="1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서초소방서</a:t>
                </a:r>
                <a:endParaRPr kumimoji="1" lang="en-US" altLang="ko-KR" sz="9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22" name="그룹 221"/>
              <p:cNvGrpSpPr/>
              <p:nvPr/>
            </p:nvGrpSpPr>
            <p:grpSpPr>
              <a:xfrm>
                <a:off x="4649221" y="1880953"/>
                <a:ext cx="2138274" cy="324162"/>
                <a:chOff x="2395006" y="3044465"/>
                <a:chExt cx="2138274" cy="324162"/>
              </a:xfrm>
            </p:grpSpPr>
            <p:sp>
              <p:nvSpPr>
                <p:cNvPr id="254" name="직사각형 253"/>
                <p:cNvSpPr/>
                <p:nvPr/>
              </p:nvSpPr>
              <p:spPr bwMode="auto">
                <a:xfrm>
                  <a:off x="2395006" y="3044465"/>
                  <a:ext cx="2138274" cy="324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55" name="직사각형 254"/>
                <p:cNvSpPr/>
                <p:nvPr/>
              </p:nvSpPr>
              <p:spPr>
                <a:xfrm>
                  <a:off x="2429012" y="3106518"/>
                  <a:ext cx="364202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도착</a:t>
                  </a:r>
                  <a:endParaRPr kumimoji="1" lang="ko-KR" altLang="en-US" sz="7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56" name="직사각형 255"/>
                <p:cNvSpPr/>
                <p:nvPr/>
              </p:nvSpPr>
              <p:spPr>
                <a:xfrm>
                  <a:off x="2922447" y="3106518"/>
                  <a:ext cx="665567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목</a:t>
                  </a:r>
                  <a:r>
                    <a:rPr kumimoji="1" lang="ko-KR" altLang="en-US" sz="7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적</a:t>
                  </a:r>
                  <a:r>
                    <a:rPr kumimoji="1" lang="ko-KR" altLang="en-US" sz="7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지 검색</a:t>
                  </a:r>
                  <a:endParaRPr kumimoji="1" lang="ko-KR" altLang="en-US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23" name="직사각형 222"/>
              <p:cNvSpPr/>
              <p:nvPr/>
            </p:nvSpPr>
            <p:spPr bwMode="auto">
              <a:xfrm>
                <a:off x="4649221" y="4673271"/>
                <a:ext cx="2138274" cy="3499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접수하기</a:t>
                </a:r>
              </a:p>
            </p:txBody>
          </p:sp>
          <p:sp>
            <p:nvSpPr>
              <p:cNvPr id="224" name="이등변 삼각형 223"/>
              <p:cNvSpPr/>
              <p:nvPr/>
            </p:nvSpPr>
            <p:spPr>
              <a:xfrm>
                <a:off x="6483352" y="1971034"/>
                <a:ext cx="144000" cy="144000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5" name="이등변 삼각형 224"/>
              <p:cNvSpPr/>
              <p:nvPr/>
            </p:nvSpPr>
            <p:spPr>
              <a:xfrm flipV="1">
                <a:off x="6483351" y="1646872"/>
                <a:ext cx="144000" cy="144000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5836508" y="2468401"/>
                <a:ext cx="386644" cy="21544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도착</a:t>
                </a:r>
                <a:endParaRPr lang="ko-KR" altLang="en-US" sz="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cxnSp>
            <p:nvCxnSpPr>
              <p:cNvPr id="227" name="직선 연결선 226"/>
              <p:cNvCxnSpPr/>
              <p:nvPr/>
            </p:nvCxnSpPr>
            <p:spPr>
              <a:xfrm>
                <a:off x="6031433" y="2649162"/>
                <a:ext cx="0" cy="14606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8" name="그룹 227"/>
              <p:cNvGrpSpPr/>
              <p:nvPr/>
            </p:nvGrpSpPr>
            <p:grpSpPr>
              <a:xfrm>
                <a:off x="4649221" y="3585713"/>
                <a:ext cx="2138274" cy="972486"/>
                <a:chOff x="2395007" y="3608642"/>
                <a:chExt cx="2138274" cy="972486"/>
              </a:xfrm>
            </p:grpSpPr>
            <p:sp>
              <p:nvSpPr>
                <p:cNvPr id="241" name="직사각형 240"/>
                <p:cNvSpPr/>
                <p:nvPr/>
              </p:nvSpPr>
              <p:spPr bwMode="auto">
                <a:xfrm>
                  <a:off x="2395007" y="3608642"/>
                  <a:ext cx="2138274" cy="324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42" name="직사각형 241"/>
                <p:cNvSpPr/>
                <p:nvPr/>
              </p:nvSpPr>
              <p:spPr>
                <a:xfrm>
                  <a:off x="2429013" y="3670696"/>
                  <a:ext cx="639919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  동승인원</a:t>
                  </a:r>
                  <a:endParaRPr kumimoji="1" lang="ko-KR" altLang="en-US" sz="7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43" name="직사각형 242"/>
                <p:cNvSpPr/>
                <p:nvPr/>
              </p:nvSpPr>
              <p:spPr bwMode="auto">
                <a:xfrm>
                  <a:off x="2395007" y="3932804"/>
                  <a:ext cx="2138274" cy="324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44" name="직사각형 243"/>
                <p:cNvSpPr/>
                <p:nvPr/>
              </p:nvSpPr>
              <p:spPr>
                <a:xfrm>
                  <a:off x="2429013" y="3994858"/>
                  <a:ext cx="639919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  이용목적</a:t>
                  </a:r>
                  <a:endParaRPr kumimoji="1" lang="ko-KR" altLang="en-US" sz="7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45" name="직사각형 244"/>
                <p:cNvSpPr/>
                <p:nvPr/>
              </p:nvSpPr>
              <p:spPr bwMode="auto">
                <a:xfrm>
                  <a:off x="2395007" y="4256966"/>
                  <a:ext cx="2138274" cy="324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46" name="직사각형 245"/>
                <p:cNvSpPr/>
                <p:nvPr/>
              </p:nvSpPr>
              <p:spPr>
                <a:xfrm>
                  <a:off x="2429013" y="4319020"/>
                  <a:ext cx="633507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휠체어사용</a:t>
                  </a:r>
                  <a:endParaRPr kumimoji="1" lang="ko-KR" altLang="en-US" sz="7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47" name="모서리가 둥근 직사각형 246"/>
                <p:cNvSpPr/>
                <p:nvPr/>
              </p:nvSpPr>
              <p:spPr bwMode="auto">
                <a:xfrm>
                  <a:off x="3115087" y="3659912"/>
                  <a:ext cx="1348711" cy="22512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동승인원</a:t>
                  </a:r>
                  <a:endParaRPr lang="ko-KR" altLang="en-US" sz="700" dirty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48" name="Arrow Down"/>
                <p:cNvSpPr>
                  <a:spLocks noChangeAspect="1"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 flipH="1">
                  <a:off x="4301138" y="3702938"/>
                  <a:ext cx="110093" cy="11009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solidFill>
                  <a:srgbClr val="FFFFFF"/>
                </a:solidFill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9" name="그룹 248"/>
                <p:cNvGrpSpPr/>
                <p:nvPr/>
              </p:nvGrpSpPr>
              <p:grpSpPr>
                <a:xfrm>
                  <a:off x="3115086" y="3982322"/>
                  <a:ext cx="1348711" cy="225127"/>
                  <a:chOff x="827583" y="3754842"/>
                  <a:chExt cx="1348711" cy="225127"/>
                </a:xfrm>
              </p:grpSpPr>
              <p:sp>
                <p:nvSpPr>
                  <p:cNvPr id="252" name="모서리가 둥근 직사각형 251"/>
                  <p:cNvSpPr/>
                  <p:nvPr/>
                </p:nvSpPr>
                <p:spPr bwMode="auto">
                  <a:xfrm>
                    <a:off x="827583" y="3754842"/>
                    <a:ext cx="1348711" cy="22512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defRPr/>
                    </a:pPr>
                    <a:r>
                      <a:rPr lang="ko-KR" altLang="en-US" sz="7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이용목적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253" name="Arrow Down"/>
                  <p:cNvSpPr>
                    <a:spLocks noChangeAspect="1"/>
                  </p:cNvSpPr>
                  <p:nvPr>
                    <p:custDataLst>
                      <p:tags r:id="rId4"/>
                    </p:custDataLst>
                  </p:nvPr>
                </p:nvSpPr>
                <p:spPr bwMode="auto">
                  <a:xfrm flipH="1">
                    <a:off x="2013634" y="3797868"/>
                    <a:ext cx="110093" cy="110093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50" name="직사각형 249"/>
                <p:cNvSpPr/>
                <p:nvPr/>
              </p:nvSpPr>
              <p:spPr>
                <a:xfrm>
                  <a:off x="3062520" y="4317395"/>
                  <a:ext cx="192711" cy="202689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</a:ln>
                <a:effectLst/>
              </p:spPr>
              <p:txBody>
                <a:bodyPr vert="horz" wrap="none" lIns="91440" tIns="45720" rIns="91440" bIns="45720" anchor="ctr" anchorCtr="0"/>
                <a:lstStyle/>
                <a:p>
                  <a:pPr marL="0" indent="0" algn="ctr" defTabSz="1080135" latinLnBrk="1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None/>
                  </a:pPr>
                  <a:endParaRPr lang="ko-KR" altLang="en-US" sz="700" b="0" i="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51" name="L 도형 250"/>
                <p:cNvSpPr/>
                <p:nvPr/>
              </p:nvSpPr>
              <p:spPr>
                <a:xfrm rot="18678969">
                  <a:off x="3089266" y="4393666"/>
                  <a:ext cx="139218" cy="50147"/>
                </a:xfrm>
                <a:prstGeom prst="corner">
                  <a:avLst>
                    <a:gd name="adj1" fmla="val 14306"/>
                    <a:gd name="adj2" fmla="val 16330"/>
                  </a:avLst>
                </a:prstGeom>
                <a:solidFill>
                  <a:srgbClr val="00B0F0"/>
                </a:solidFill>
                <a:ln w="9525" cap="flat" cmpd="sng" algn="ctr">
                  <a:solidFill>
                    <a:srgbClr val="00B0F0"/>
                  </a:solidFill>
                  <a:prstDash val="solid"/>
                  <a:round/>
                </a:ln>
                <a:effectLst/>
              </p:spPr>
              <p:txBody>
                <a:bodyPr vert="horz" wrap="none" lIns="91440" tIns="45720" rIns="91440" bIns="45720" anchor="ctr" anchorCtr="0"/>
                <a:lstStyle/>
                <a:p>
                  <a:pPr marL="0" indent="0" algn="ctr" defTabSz="1080135" latinLnBrk="1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None/>
                  </a:pPr>
                  <a:endParaRPr lang="ko-KR" altLang="en-US" sz="700" b="0" i="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pic>
            <p:nvPicPr>
              <p:cNvPr id="229" name="그림 22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8224" y="3212976"/>
                <a:ext cx="121920" cy="118491"/>
              </a:xfrm>
              <a:prstGeom prst="rect">
                <a:avLst/>
              </a:prstGeom>
            </p:spPr>
          </p:pic>
          <p:grpSp>
            <p:nvGrpSpPr>
              <p:cNvPr id="230" name="그룹 229"/>
              <p:cNvGrpSpPr/>
              <p:nvPr/>
            </p:nvGrpSpPr>
            <p:grpSpPr>
              <a:xfrm>
                <a:off x="4649221" y="3369417"/>
                <a:ext cx="2138274" cy="216296"/>
                <a:chOff x="4649221" y="2348608"/>
                <a:chExt cx="2138274" cy="216296"/>
              </a:xfrm>
            </p:grpSpPr>
            <p:sp>
              <p:nvSpPr>
                <p:cNvPr id="238" name="직사각형 237"/>
                <p:cNvSpPr/>
                <p:nvPr/>
              </p:nvSpPr>
              <p:spPr bwMode="auto">
                <a:xfrm>
                  <a:off x="4649221" y="2348608"/>
                  <a:ext cx="2138274" cy="21629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39" name="직사각형 238"/>
                <p:cNvSpPr/>
                <p:nvPr/>
              </p:nvSpPr>
              <p:spPr>
                <a:xfrm>
                  <a:off x="5179589" y="2356729"/>
                  <a:ext cx="1077539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출발 </a:t>
                  </a:r>
                  <a:r>
                    <a:rPr kumimoji="1" lang="en-US" altLang="ko-KR" sz="7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– </a:t>
                  </a:r>
                  <a:r>
                    <a:rPr kumimoji="1" lang="ko-KR" altLang="en-US" sz="7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도착  지도보기</a:t>
                  </a:r>
                  <a:endParaRPr kumimoji="1" lang="ko-KR" altLang="en-US" sz="7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31" name="그룹 230"/>
              <p:cNvGrpSpPr/>
              <p:nvPr/>
            </p:nvGrpSpPr>
            <p:grpSpPr>
              <a:xfrm>
                <a:off x="6305405" y="1673873"/>
                <a:ext cx="66795" cy="90000"/>
                <a:chOff x="3906046" y="1655792"/>
                <a:chExt cx="66795" cy="90000"/>
              </a:xfrm>
            </p:grpSpPr>
            <p:cxnSp>
              <p:nvCxnSpPr>
                <p:cNvPr id="236" name="직선 화살표 연결선 235"/>
                <p:cNvCxnSpPr/>
                <p:nvPr/>
              </p:nvCxnSpPr>
              <p:spPr>
                <a:xfrm>
                  <a:off x="3972841" y="1655792"/>
                  <a:ext cx="0" cy="90000"/>
                </a:xfrm>
                <a:prstGeom prst="straightConnector1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직선 화살표 연결선 236"/>
                <p:cNvCxnSpPr/>
                <p:nvPr/>
              </p:nvCxnSpPr>
              <p:spPr>
                <a:xfrm flipV="1">
                  <a:off x="3906046" y="1655792"/>
                  <a:ext cx="0" cy="90000"/>
                </a:xfrm>
                <a:prstGeom prst="straightConnector1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그룹 231"/>
              <p:cNvGrpSpPr/>
              <p:nvPr/>
            </p:nvGrpSpPr>
            <p:grpSpPr>
              <a:xfrm>
                <a:off x="6305405" y="1998035"/>
                <a:ext cx="66795" cy="90000"/>
                <a:chOff x="6084168" y="1790872"/>
                <a:chExt cx="72008" cy="180000"/>
              </a:xfrm>
            </p:grpSpPr>
            <p:cxnSp>
              <p:nvCxnSpPr>
                <p:cNvPr id="234" name="직선 화살표 연결선 233"/>
                <p:cNvCxnSpPr/>
                <p:nvPr/>
              </p:nvCxnSpPr>
              <p:spPr>
                <a:xfrm>
                  <a:off x="6156176" y="1790872"/>
                  <a:ext cx="0" cy="180000"/>
                </a:xfrm>
                <a:prstGeom prst="straightConnector1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직선 화살표 연결선 234"/>
                <p:cNvCxnSpPr/>
                <p:nvPr/>
              </p:nvCxnSpPr>
              <p:spPr>
                <a:xfrm flipV="1">
                  <a:off x="6084168" y="1790872"/>
                  <a:ext cx="0" cy="180000"/>
                </a:xfrm>
                <a:prstGeom prst="straightConnector1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3" name="직사각형 232"/>
              <p:cNvSpPr/>
              <p:nvPr/>
            </p:nvSpPr>
            <p:spPr>
              <a:xfrm>
                <a:off x="4649221" y="1232629"/>
                <a:ext cx="2138274" cy="379057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20" name="직사각형 319"/>
            <p:cNvSpPr/>
            <p:nvPr/>
          </p:nvSpPr>
          <p:spPr>
            <a:xfrm>
              <a:off x="4632467" y="1232629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38" name="그림 3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600" y="1892337"/>
            <a:ext cx="2138275" cy="1152128"/>
          </a:xfrm>
          <a:prstGeom prst="rect">
            <a:avLst/>
          </a:prstGeom>
          <a:ln>
            <a:noFill/>
          </a:ln>
        </p:spPr>
      </p:pic>
      <p:sp>
        <p:nvSpPr>
          <p:cNvPr id="339" name="직사각형 338"/>
          <p:cNvSpPr/>
          <p:nvPr/>
        </p:nvSpPr>
        <p:spPr bwMode="auto">
          <a:xfrm>
            <a:off x="2379600" y="1232630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0" name="그룹 339"/>
          <p:cNvGrpSpPr/>
          <p:nvPr/>
        </p:nvGrpSpPr>
        <p:grpSpPr>
          <a:xfrm>
            <a:off x="2883656" y="1305889"/>
            <a:ext cx="478991" cy="188849"/>
            <a:chOff x="611560" y="1300286"/>
            <a:chExt cx="478991" cy="188849"/>
          </a:xfrm>
        </p:grpSpPr>
        <p:pic>
          <p:nvPicPr>
            <p:cNvPr id="385" name="그림 1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300286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6" name="TextBox 385"/>
            <p:cNvSpPr txBox="1"/>
            <p:nvPr/>
          </p:nvSpPr>
          <p:spPr bwMode="auto">
            <a:xfrm>
              <a:off x="682483" y="1337560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즉</a:t>
              </a:r>
              <a:r>
                <a:rPr lang="ko-KR" altLang="en-US" sz="7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</a:p>
          </p:txBody>
        </p:sp>
      </p:grpSp>
      <p:grpSp>
        <p:nvGrpSpPr>
          <p:cNvPr id="341" name="그룹 340"/>
          <p:cNvGrpSpPr/>
          <p:nvPr/>
        </p:nvGrpSpPr>
        <p:grpSpPr>
          <a:xfrm>
            <a:off x="2451608" y="1319919"/>
            <a:ext cx="252000" cy="169216"/>
            <a:chOff x="394451" y="1844824"/>
            <a:chExt cx="252000" cy="169216"/>
          </a:xfrm>
        </p:grpSpPr>
        <p:sp>
          <p:nvSpPr>
            <p:cNvPr id="382" name="직사각형 381"/>
            <p:cNvSpPr/>
            <p:nvPr/>
          </p:nvSpPr>
          <p:spPr>
            <a:xfrm>
              <a:off x="394451" y="1844824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3" name="직사각형 382"/>
            <p:cNvSpPr/>
            <p:nvPr/>
          </p:nvSpPr>
          <p:spPr>
            <a:xfrm>
              <a:off x="394451" y="1916832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4" name="직사각형 383"/>
            <p:cNvSpPr/>
            <p:nvPr/>
          </p:nvSpPr>
          <p:spPr>
            <a:xfrm>
              <a:off x="394451" y="1988840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42" name="그림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047" y="1305889"/>
            <a:ext cx="478991" cy="18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3" name="TextBox 342"/>
          <p:cNvSpPr txBox="1"/>
          <p:nvPr/>
        </p:nvSpPr>
        <p:spPr bwMode="auto">
          <a:xfrm>
            <a:off x="3585970" y="1343163"/>
            <a:ext cx="337145" cy="1143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" name="직사각형 343"/>
          <p:cNvSpPr/>
          <p:nvPr/>
        </p:nvSpPr>
        <p:spPr>
          <a:xfrm>
            <a:off x="4103630" y="1300286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6" name="직사각형 345"/>
          <p:cNvSpPr/>
          <p:nvPr/>
        </p:nvSpPr>
        <p:spPr bwMode="auto">
          <a:xfrm>
            <a:off x="2379600" y="3044465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" name="직사각형 347"/>
          <p:cNvSpPr/>
          <p:nvPr/>
        </p:nvSpPr>
        <p:spPr>
          <a:xfrm>
            <a:off x="2413606" y="310651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2907041" y="3106518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</a:t>
            </a:r>
            <a:r>
              <a: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</a:t>
            </a: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 검색</a:t>
            </a:r>
            <a:endParaRPr kumimoji="1"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1" name="직사각형 350"/>
          <p:cNvSpPr/>
          <p:nvPr/>
        </p:nvSpPr>
        <p:spPr bwMode="auto">
          <a:xfrm>
            <a:off x="2379600" y="4673272"/>
            <a:ext cx="2138274" cy="3499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접수하기</a:t>
            </a:r>
          </a:p>
        </p:txBody>
      </p:sp>
      <p:sp>
        <p:nvSpPr>
          <p:cNvPr id="353" name="이등변 삼각형 352"/>
          <p:cNvSpPr/>
          <p:nvPr/>
        </p:nvSpPr>
        <p:spPr>
          <a:xfrm flipV="1">
            <a:off x="4213730" y="3134546"/>
            <a:ext cx="144000" cy="1440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4" name="TextBox 353"/>
          <p:cNvSpPr txBox="1"/>
          <p:nvPr/>
        </p:nvSpPr>
        <p:spPr>
          <a:xfrm>
            <a:off x="3579110" y="2220550"/>
            <a:ext cx="389850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</a:t>
            </a:r>
            <a:r>
              <a:rPr lang="ko-KR" altLang="en-US" sz="8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</a:t>
            </a:r>
          </a:p>
        </p:txBody>
      </p:sp>
      <p:cxnSp>
        <p:nvCxnSpPr>
          <p:cNvPr id="355" name="직선 연결선 354"/>
          <p:cNvCxnSpPr/>
          <p:nvPr/>
        </p:nvCxnSpPr>
        <p:spPr>
          <a:xfrm>
            <a:off x="3774035" y="2401311"/>
            <a:ext cx="0" cy="14606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56" name="그룹 355"/>
          <p:cNvGrpSpPr/>
          <p:nvPr/>
        </p:nvGrpSpPr>
        <p:grpSpPr>
          <a:xfrm>
            <a:off x="2379600" y="3585713"/>
            <a:ext cx="2138274" cy="972486"/>
            <a:chOff x="2395007" y="3608642"/>
            <a:chExt cx="2138274" cy="972486"/>
          </a:xfrm>
        </p:grpSpPr>
        <p:sp>
          <p:nvSpPr>
            <p:cNvPr id="369" name="직사각형 368"/>
            <p:cNvSpPr/>
            <p:nvPr/>
          </p:nvSpPr>
          <p:spPr bwMode="auto">
            <a:xfrm>
              <a:off x="2395007" y="3608642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0" name="직사각형 369"/>
            <p:cNvSpPr/>
            <p:nvPr/>
          </p:nvSpPr>
          <p:spPr>
            <a:xfrm>
              <a:off x="2429013" y="3670696"/>
              <a:ext cx="63991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동승인원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1" name="직사각형 370"/>
            <p:cNvSpPr/>
            <p:nvPr/>
          </p:nvSpPr>
          <p:spPr bwMode="auto">
            <a:xfrm>
              <a:off x="2395007" y="3932804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2" name="직사각형 371"/>
            <p:cNvSpPr/>
            <p:nvPr/>
          </p:nvSpPr>
          <p:spPr>
            <a:xfrm>
              <a:off x="2429013" y="3994858"/>
              <a:ext cx="63991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이용목적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3" name="직사각형 372"/>
            <p:cNvSpPr/>
            <p:nvPr/>
          </p:nvSpPr>
          <p:spPr bwMode="auto">
            <a:xfrm>
              <a:off x="2395007" y="4256966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4" name="직사각형 373"/>
            <p:cNvSpPr/>
            <p:nvPr/>
          </p:nvSpPr>
          <p:spPr>
            <a:xfrm>
              <a:off x="2429013" y="4319020"/>
              <a:ext cx="63350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휠체어사용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5" name="모서리가 둥근 직사각형 374"/>
            <p:cNvSpPr/>
            <p:nvPr/>
          </p:nvSpPr>
          <p:spPr bwMode="auto">
            <a:xfrm>
              <a:off x="3115087" y="3659912"/>
              <a:ext cx="1348711" cy="22512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동승인원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6" name="Arrow Down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4301138" y="3702938"/>
              <a:ext cx="110093" cy="11009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77" name="그룹 376"/>
            <p:cNvGrpSpPr/>
            <p:nvPr/>
          </p:nvGrpSpPr>
          <p:grpSpPr>
            <a:xfrm>
              <a:off x="3115086" y="3982322"/>
              <a:ext cx="1348711" cy="225127"/>
              <a:chOff x="827583" y="3754842"/>
              <a:chExt cx="1348711" cy="225127"/>
            </a:xfrm>
          </p:grpSpPr>
          <p:sp>
            <p:nvSpPr>
              <p:cNvPr id="380" name="모서리가 둥근 직사각형 379"/>
              <p:cNvSpPr/>
              <p:nvPr/>
            </p:nvSpPr>
            <p:spPr bwMode="auto">
              <a:xfrm>
                <a:off x="827583" y="375484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이용목적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1" name="Arrow Down"/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 bwMode="auto">
              <a:xfrm flipH="1">
                <a:off x="2013634" y="3797868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78" name="직사각형 377"/>
            <p:cNvSpPr/>
            <p:nvPr/>
          </p:nvSpPr>
          <p:spPr>
            <a:xfrm>
              <a:off x="3062520" y="4317395"/>
              <a:ext cx="192711" cy="2026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9" name="L 도형 378"/>
            <p:cNvSpPr/>
            <p:nvPr/>
          </p:nvSpPr>
          <p:spPr>
            <a:xfrm rot="18678969">
              <a:off x="3089266" y="4393666"/>
              <a:ext cx="139218" cy="50147"/>
            </a:xfrm>
            <a:prstGeom prst="corner">
              <a:avLst>
                <a:gd name="adj1" fmla="val 14306"/>
                <a:gd name="adj2" fmla="val 16330"/>
              </a:avLst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57" name="그림 35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16" y="2889895"/>
            <a:ext cx="121920" cy="118491"/>
          </a:xfrm>
          <a:prstGeom prst="rect">
            <a:avLst/>
          </a:prstGeom>
        </p:spPr>
      </p:pic>
      <p:grpSp>
        <p:nvGrpSpPr>
          <p:cNvPr id="358" name="그룹 357"/>
          <p:cNvGrpSpPr/>
          <p:nvPr/>
        </p:nvGrpSpPr>
        <p:grpSpPr>
          <a:xfrm>
            <a:off x="2379600" y="3369417"/>
            <a:ext cx="2138274" cy="216296"/>
            <a:chOff x="4649221" y="2348608"/>
            <a:chExt cx="2138274" cy="216296"/>
          </a:xfrm>
        </p:grpSpPr>
        <p:sp>
          <p:nvSpPr>
            <p:cNvPr id="366" name="직사각형 365"/>
            <p:cNvSpPr/>
            <p:nvPr/>
          </p:nvSpPr>
          <p:spPr bwMode="auto">
            <a:xfrm>
              <a:off x="4649221" y="2348608"/>
              <a:ext cx="2138274" cy="216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7" name="직사각형 366"/>
            <p:cNvSpPr/>
            <p:nvPr/>
          </p:nvSpPr>
          <p:spPr>
            <a:xfrm>
              <a:off x="5179589" y="2356729"/>
              <a:ext cx="107753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 </a:t>
              </a:r>
              <a:r>
                <a:rPr kumimoji="1" lang="en-US" altLang="ko-KR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 </a:t>
              </a:r>
              <a:r>
                <a:rPr kumimoji="1" lang="en-US" altLang="ko-KR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지도보기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9" name="직사각형 358"/>
          <p:cNvSpPr/>
          <p:nvPr/>
        </p:nvSpPr>
        <p:spPr>
          <a:xfrm>
            <a:off x="2379600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2" name="TextBox 331"/>
          <p:cNvSpPr txBox="1"/>
          <p:nvPr/>
        </p:nvSpPr>
        <p:spPr>
          <a:xfrm>
            <a:off x="2379600" y="2852936"/>
            <a:ext cx="2138275" cy="184666"/>
          </a:xfrm>
          <a:prstGeom prst="rect">
            <a:avLst/>
          </a:prstGeom>
          <a:solidFill>
            <a:srgbClr val="EAEAEA">
              <a:alpha val="58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rgbClr val="FF0000"/>
                </a:solidFill>
                <a:latin typeface="+mn-ea"/>
              </a:rPr>
              <a:t>GPS</a:t>
            </a:r>
            <a:r>
              <a:rPr lang="ko-KR" altLang="en-US" sz="600" b="1" dirty="0" smtClean="0">
                <a:solidFill>
                  <a:srgbClr val="FF0000"/>
                </a:solidFill>
                <a:latin typeface="+mn-ea"/>
              </a:rPr>
              <a:t>가 정확하지 않아 출발지를 추천할 수 없습니다</a:t>
            </a:r>
            <a:r>
              <a:rPr lang="en-US" altLang="ko-KR" sz="600" b="1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3" name="직사각형 322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0" name="직사각형 329"/>
          <p:cNvSpPr/>
          <p:nvPr/>
        </p:nvSpPr>
        <p:spPr>
          <a:xfrm>
            <a:off x="2379600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직사각형 182"/>
          <p:cNvSpPr/>
          <p:nvPr/>
        </p:nvSpPr>
        <p:spPr bwMode="auto">
          <a:xfrm>
            <a:off x="107504" y="1556792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141510" y="1618845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34945" y="1618845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출발지 검색</a:t>
            </a:r>
            <a:endParaRPr kumimoji="1"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이등변 삼각형 185"/>
          <p:cNvSpPr/>
          <p:nvPr/>
        </p:nvSpPr>
        <p:spPr>
          <a:xfrm flipV="1">
            <a:off x="1907704" y="1646873"/>
            <a:ext cx="144000" cy="1440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직사각형 186"/>
          <p:cNvSpPr/>
          <p:nvPr/>
        </p:nvSpPr>
        <p:spPr bwMode="auto">
          <a:xfrm>
            <a:off x="2379600" y="1556792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2413606" y="1618845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2907041" y="1618845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출발지 검색</a:t>
            </a:r>
            <a:endParaRPr kumimoji="1"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이등변 삼각형 189"/>
          <p:cNvSpPr/>
          <p:nvPr/>
        </p:nvSpPr>
        <p:spPr>
          <a:xfrm flipV="1">
            <a:off x="4213730" y="1646873"/>
            <a:ext cx="144000" cy="1440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2" name="그룹 191"/>
          <p:cNvGrpSpPr/>
          <p:nvPr/>
        </p:nvGrpSpPr>
        <p:grpSpPr>
          <a:xfrm>
            <a:off x="1691680" y="1673873"/>
            <a:ext cx="66795" cy="90000"/>
            <a:chOff x="3906046" y="1655792"/>
            <a:chExt cx="66795" cy="90000"/>
          </a:xfrm>
        </p:grpSpPr>
        <p:cxnSp>
          <p:nvCxnSpPr>
            <p:cNvPr id="196" name="직선 화살표 연결선 195"/>
            <p:cNvCxnSpPr/>
            <p:nvPr/>
          </p:nvCxnSpPr>
          <p:spPr>
            <a:xfrm>
              <a:off x="3972841" y="1655792"/>
              <a:ext cx="0" cy="90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/>
            <p:cNvCxnSpPr/>
            <p:nvPr/>
          </p:nvCxnSpPr>
          <p:spPr>
            <a:xfrm flipV="1">
              <a:off x="3906046" y="1655792"/>
              <a:ext cx="0" cy="90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그룹 192"/>
          <p:cNvGrpSpPr/>
          <p:nvPr/>
        </p:nvGrpSpPr>
        <p:grpSpPr>
          <a:xfrm>
            <a:off x="1691680" y="1998035"/>
            <a:ext cx="66795" cy="90000"/>
            <a:chOff x="6084168" y="1790872"/>
            <a:chExt cx="72008" cy="180000"/>
          </a:xfrm>
        </p:grpSpPr>
        <p:cxnSp>
          <p:nvCxnSpPr>
            <p:cNvPr id="194" name="직선 화살표 연결선 193"/>
            <p:cNvCxnSpPr/>
            <p:nvPr/>
          </p:nvCxnSpPr>
          <p:spPr>
            <a:xfrm>
              <a:off x="6156176" y="1790872"/>
              <a:ext cx="0" cy="180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/>
            <p:cNvCxnSpPr/>
            <p:nvPr/>
          </p:nvCxnSpPr>
          <p:spPr>
            <a:xfrm flipV="1">
              <a:off x="6084168" y="1790872"/>
              <a:ext cx="0" cy="180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그룹 198"/>
          <p:cNvGrpSpPr/>
          <p:nvPr/>
        </p:nvGrpSpPr>
        <p:grpSpPr>
          <a:xfrm>
            <a:off x="3995936" y="1673873"/>
            <a:ext cx="66795" cy="90000"/>
            <a:chOff x="3906046" y="1655792"/>
            <a:chExt cx="66795" cy="90000"/>
          </a:xfrm>
        </p:grpSpPr>
        <p:cxnSp>
          <p:nvCxnSpPr>
            <p:cNvPr id="203" name="직선 화살표 연결선 202"/>
            <p:cNvCxnSpPr/>
            <p:nvPr/>
          </p:nvCxnSpPr>
          <p:spPr>
            <a:xfrm>
              <a:off x="3972841" y="1655792"/>
              <a:ext cx="0" cy="90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/>
            <p:cNvCxnSpPr/>
            <p:nvPr/>
          </p:nvCxnSpPr>
          <p:spPr>
            <a:xfrm flipV="1">
              <a:off x="3906046" y="1655792"/>
              <a:ext cx="0" cy="90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99"/>
          <p:cNvGrpSpPr/>
          <p:nvPr/>
        </p:nvGrpSpPr>
        <p:grpSpPr>
          <a:xfrm>
            <a:off x="3995936" y="3161546"/>
            <a:ext cx="66795" cy="90000"/>
            <a:chOff x="6084168" y="1790872"/>
            <a:chExt cx="72008" cy="180000"/>
          </a:xfrm>
        </p:grpSpPr>
        <p:cxnSp>
          <p:nvCxnSpPr>
            <p:cNvPr id="201" name="직선 화살표 연결선 200"/>
            <p:cNvCxnSpPr/>
            <p:nvPr/>
          </p:nvCxnSpPr>
          <p:spPr>
            <a:xfrm>
              <a:off x="6156176" y="1790872"/>
              <a:ext cx="0" cy="180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/>
            <p:cNvCxnSpPr/>
            <p:nvPr/>
          </p:nvCxnSpPr>
          <p:spPr>
            <a:xfrm flipV="1">
              <a:off x="6084168" y="1790872"/>
              <a:ext cx="0" cy="180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7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56" name="직선 연결선 155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122327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직사각형 133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HSNR_ImmediaDispatcher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>
                <a:latin typeface="+mn-ea"/>
              </a:rPr>
              <a:t>즉시 배차</a:t>
            </a:r>
          </a:p>
        </p:txBody>
      </p:sp>
      <p:graphicFrame>
        <p:nvGraphicFramePr>
          <p:cNvPr id="209" name="표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87248"/>
              </p:ext>
            </p:extLst>
          </p:nvPr>
        </p:nvGraphicFramePr>
        <p:xfrm>
          <a:off x="107504" y="5085184"/>
          <a:ext cx="2138274" cy="139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즉시 배차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출발지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목적지 표시 및 검색 기능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ㄷ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즉시 배차 이용 상세 정보 선택 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ㄹ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기존 이용 내역이 있을 경우 가장 최근 내용으로 기본 값 채우기</a:t>
                      </a: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단말기에서만 데이터 보관</a:t>
                      </a: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9" name="표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30049"/>
              </p:ext>
            </p:extLst>
          </p:nvPr>
        </p:nvGraphicFramePr>
        <p:xfrm>
          <a:off x="2379600" y="5085184"/>
          <a:ext cx="2138274" cy="1501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예약 배차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출발지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목적지 표시 및 검색 기능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ㄷ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예약 배차 이용 상세 정보 선택 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ㄹ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기존 이용 내역이 있을 경우 가장 최근 내용으로 기본 값 채우기</a:t>
                      </a: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예약 날짜 및 시간은 현재 값으로 보이기</a:t>
                      </a: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 (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단말기에서만 데이터 보관</a:t>
                      </a: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1" name="직사각형 210"/>
          <p:cNvSpPr/>
          <p:nvPr/>
        </p:nvSpPr>
        <p:spPr bwMode="auto">
          <a:xfrm>
            <a:off x="107504" y="1232630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2" name="그룹 211"/>
          <p:cNvGrpSpPr/>
          <p:nvPr/>
        </p:nvGrpSpPr>
        <p:grpSpPr>
          <a:xfrm>
            <a:off x="611560" y="1305889"/>
            <a:ext cx="478991" cy="188849"/>
            <a:chOff x="611560" y="1300286"/>
            <a:chExt cx="478991" cy="188849"/>
          </a:xfrm>
        </p:grpSpPr>
        <p:pic>
          <p:nvPicPr>
            <p:cNvPr id="213" name="그림 1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300286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TextBox 213"/>
            <p:cNvSpPr txBox="1"/>
            <p:nvPr/>
          </p:nvSpPr>
          <p:spPr bwMode="auto">
            <a:xfrm>
              <a:off x="682483" y="1337560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즉</a:t>
              </a:r>
              <a:r>
                <a:rPr lang="ko-KR" altLang="en-US" sz="7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</a:p>
          </p:txBody>
        </p:sp>
      </p:grpSp>
      <p:grpSp>
        <p:nvGrpSpPr>
          <p:cNvPr id="215" name="그룹 214"/>
          <p:cNvGrpSpPr/>
          <p:nvPr/>
        </p:nvGrpSpPr>
        <p:grpSpPr>
          <a:xfrm>
            <a:off x="179512" y="1319919"/>
            <a:ext cx="252000" cy="169216"/>
            <a:chOff x="394451" y="1844824"/>
            <a:chExt cx="252000" cy="169216"/>
          </a:xfrm>
        </p:grpSpPr>
        <p:sp>
          <p:nvSpPr>
            <p:cNvPr id="216" name="직사각형 215"/>
            <p:cNvSpPr/>
            <p:nvPr/>
          </p:nvSpPr>
          <p:spPr>
            <a:xfrm>
              <a:off x="394451" y="1844824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394451" y="1916832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394451" y="1988840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0" name="그룹 219"/>
          <p:cNvGrpSpPr/>
          <p:nvPr/>
        </p:nvGrpSpPr>
        <p:grpSpPr>
          <a:xfrm>
            <a:off x="1242951" y="1305889"/>
            <a:ext cx="478991" cy="188849"/>
            <a:chOff x="780640" y="1300286"/>
            <a:chExt cx="478991" cy="188849"/>
          </a:xfrm>
        </p:grpSpPr>
        <p:pic>
          <p:nvPicPr>
            <p:cNvPr id="223" name="그림 1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640" y="1300286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TextBox 223"/>
            <p:cNvSpPr txBox="1"/>
            <p:nvPr/>
          </p:nvSpPr>
          <p:spPr bwMode="auto">
            <a:xfrm>
              <a:off x="851563" y="1337560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</a:t>
              </a:r>
              <a:endPara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5" name="직사각형 224"/>
          <p:cNvSpPr/>
          <p:nvPr/>
        </p:nvSpPr>
        <p:spPr>
          <a:xfrm>
            <a:off x="1831534" y="1300286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3" name="직사각형 242"/>
          <p:cNvSpPr/>
          <p:nvPr/>
        </p:nvSpPr>
        <p:spPr bwMode="auto">
          <a:xfrm>
            <a:off x="107504" y="4673272"/>
            <a:ext cx="2138274" cy="3499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접수하기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948264" y="476672"/>
            <a:ext cx="21419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앱 실행 후 배차 관련 화면에 대한 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즉시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텍스트 버튼을 터치하면 즉시 배차에 해당하는 화면으로 보여짐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출발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’, 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도착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라벨로 출발지인지 도착지인지 구분 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text box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안에 주소가 비어있을 경우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출발지 검색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및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목적지 검색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이라는 안내 글씨 표시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안내 글씨를 터치하면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출발지 및 도착지를 검색하는 화면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(POI)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으로 이동</a:t>
            </a:r>
            <a:endParaRPr lang="en-US" altLang="ko-KR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동승인원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select box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터치하면 해당하는 목록 값이 리스트 박스로 보여짐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없음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1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2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이용목적의 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select box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를 터치하면 이용목적 목록이 리스트 컴포넌트로 보여짐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해당 값을 선택하면 선택한 값이 보여짐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그림참조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예약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텍스트 버튼을 터치하면 예약 배차에 해당하는 화면으로 보여짐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동승인원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이용목적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예약날짜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예약시간 라벨 표시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각각의 값 선택 기능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휠체어 사용여부 및 왕복여부를 설정하는 체크박스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예약배차에서 왕복여부를 체크하면 아래에 예약날짜 및 예약시간을 추가로 선택 가능하도록 보여줌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기본 예약날짜는 </a:t>
            </a:r>
            <a:r>
              <a:rPr lang="ko-KR" altLang="en-US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현재일 </a:t>
            </a:r>
            <a:r>
              <a:rPr lang="en-US" altLang="ko-KR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+ 1</a:t>
            </a:r>
            <a:r>
              <a:rPr lang="ko-KR" altLang="en-US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시간은 </a:t>
            </a:r>
            <a:r>
              <a:rPr lang="ko-KR" altLang="en-US" sz="8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해당시간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왕복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시 예약날짜는 </a:t>
            </a:r>
            <a:r>
              <a:rPr lang="ko-KR" altLang="en-US" sz="8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현재일 </a:t>
            </a:r>
            <a:r>
              <a:rPr lang="en-US" altLang="ko-KR" sz="8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+ 1</a:t>
            </a:r>
            <a:r>
              <a:rPr lang="ko-KR" altLang="en-US" sz="8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시간은 </a:t>
            </a:r>
            <a:r>
              <a:rPr lang="ko-KR" altLang="en-US" sz="8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ko-KR" altLang="en-US" sz="8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약</a:t>
            </a:r>
            <a:r>
              <a:rPr lang="ko-KR" altLang="en-US" sz="8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 </a:t>
            </a:r>
            <a:r>
              <a:rPr lang="en-US" altLang="ko-KR" sz="8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+ 1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시간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328325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배차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652887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배차 관련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7" name="그룹 106"/>
          <p:cNvGrpSpPr/>
          <p:nvPr/>
        </p:nvGrpSpPr>
        <p:grpSpPr>
          <a:xfrm>
            <a:off x="107504" y="2421412"/>
            <a:ext cx="2138274" cy="972486"/>
            <a:chOff x="2395007" y="3608642"/>
            <a:chExt cx="2138274" cy="972486"/>
          </a:xfrm>
        </p:grpSpPr>
        <p:sp>
          <p:nvSpPr>
            <p:cNvPr id="114" name="직사각형 113"/>
            <p:cNvSpPr/>
            <p:nvPr/>
          </p:nvSpPr>
          <p:spPr bwMode="auto">
            <a:xfrm>
              <a:off x="2395007" y="3608642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2429013" y="3670696"/>
              <a:ext cx="63991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동승인원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2395007" y="3932804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429013" y="3994858"/>
              <a:ext cx="63991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이용목적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 bwMode="auto">
            <a:xfrm>
              <a:off x="2395007" y="4256966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429013" y="4319020"/>
              <a:ext cx="63350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휠체어사용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 bwMode="auto">
            <a:xfrm>
              <a:off x="3115087" y="3659912"/>
              <a:ext cx="1348711" cy="22512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동승인원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Arrow Down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4301138" y="3702938"/>
              <a:ext cx="110093" cy="11009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2" name="그룹 121"/>
            <p:cNvGrpSpPr/>
            <p:nvPr/>
          </p:nvGrpSpPr>
          <p:grpSpPr>
            <a:xfrm>
              <a:off x="3115086" y="3982322"/>
              <a:ext cx="1348711" cy="225127"/>
              <a:chOff x="827583" y="3754842"/>
              <a:chExt cx="1348711" cy="225127"/>
            </a:xfrm>
          </p:grpSpPr>
          <p:sp>
            <p:nvSpPr>
              <p:cNvPr id="125" name="모서리가 둥근 직사각형 124"/>
              <p:cNvSpPr/>
              <p:nvPr/>
            </p:nvSpPr>
            <p:spPr bwMode="auto">
              <a:xfrm>
                <a:off x="827583" y="375484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이용목적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Arrow Down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 bwMode="auto">
              <a:xfrm flipH="1">
                <a:off x="2013634" y="3797868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3" name="직사각형 122"/>
            <p:cNvSpPr/>
            <p:nvPr/>
          </p:nvSpPr>
          <p:spPr>
            <a:xfrm>
              <a:off x="3062520" y="4317395"/>
              <a:ext cx="192711" cy="2026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L 도형 123"/>
            <p:cNvSpPr/>
            <p:nvPr/>
          </p:nvSpPr>
          <p:spPr>
            <a:xfrm rot="18678969">
              <a:off x="3089266" y="4393666"/>
              <a:ext cx="139218" cy="50147"/>
            </a:xfrm>
            <a:prstGeom prst="corner">
              <a:avLst>
                <a:gd name="adj1" fmla="val 14306"/>
                <a:gd name="adj2" fmla="val 16330"/>
              </a:avLst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379600" y="620720"/>
            <a:ext cx="2138274" cy="576032"/>
            <a:chOff x="2398178" y="557080"/>
            <a:chExt cx="2138274" cy="576032"/>
          </a:xfrm>
        </p:grpSpPr>
        <p:sp>
          <p:nvSpPr>
            <p:cNvPr id="221" name="직사각형 220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HSNR_ReservDispatcher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222" name="직사각형 221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 </a:t>
              </a:r>
              <a:r>
                <a:rPr kumimoji="1" lang="ko-KR" altLang="en-US" sz="800" b="1" dirty="0">
                  <a:latin typeface="+mn-ea"/>
                </a:rPr>
                <a:t>예약 </a:t>
              </a:r>
              <a:r>
                <a:rPr kumimoji="1" lang="ko-KR" altLang="en-US" sz="800" b="1" dirty="0" smtClean="0">
                  <a:latin typeface="+mn-ea"/>
                </a:rPr>
                <a:t>배차</a:t>
              </a:r>
              <a:endParaRPr kumimoji="1" lang="ko-KR" altLang="en-US" sz="800" b="1" dirty="0">
                <a:latin typeface="+mn-ea"/>
              </a:endParaRPr>
            </a:p>
          </p:txBody>
        </p:sp>
      </p:grpSp>
      <p:sp>
        <p:nvSpPr>
          <p:cNvPr id="244" name="직사각형 243"/>
          <p:cNvSpPr/>
          <p:nvPr/>
        </p:nvSpPr>
        <p:spPr bwMode="auto">
          <a:xfrm>
            <a:off x="2379600" y="1232630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2883656" y="1305889"/>
            <a:ext cx="478991" cy="188849"/>
            <a:chOff x="611560" y="1300286"/>
            <a:chExt cx="478991" cy="188849"/>
          </a:xfrm>
        </p:grpSpPr>
        <p:pic>
          <p:nvPicPr>
            <p:cNvPr id="246" name="그림 1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300286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7" name="TextBox 246"/>
            <p:cNvSpPr txBox="1"/>
            <p:nvPr/>
          </p:nvSpPr>
          <p:spPr bwMode="auto">
            <a:xfrm>
              <a:off x="682483" y="1337560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즉</a:t>
              </a:r>
              <a:r>
                <a:rPr lang="ko-KR" altLang="en-US" sz="7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2451608" y="1319919"/>
            <a:ext cx="252000" cy="169216"/>
            <a:chOff x="394451" y="1844824"/>
            <a:chExt cx="252000" cy="169216"/>
          </a:xfrm>
        </p:grpSpPr>
        <p:sp>
          <p:nvSpPr>
            <p:cNvPr id="249" name="직사각형 248"/>
            <p:cNvSpPr/>
            <p:nvPr/>
          </p:nvSpPr>
          <p:spPr>
            <a:xfrm>
              <a:off x="394451" y="1844824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394451" y="1916832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394451" y="1988840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2" name="그룹 251"/>
          <p:cNvGrpSpPr/>
          <p:nvPr/>
        </p:nvGrpSpPr>
        <p:grpSpPr>
          <a:xfrm>
            <a:off x="3515047" y="1305889"/>
            <a:ext cx="478991" cy="188849"/>
            <a:chOff x="780640" y="1300286"/>
            <a:chExt cx="478991" cy="188849"/>
          </a:xfrm>
        </p:grpSpPr>
        <p:pic>
          <p:nvPicPr>
            <p:cNvPr id="253" name="그림 1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640" y="1300286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TextBox 253"/>
            <p:cNvSpPr txBox="1"/>
            <p:nvPr/>
          </p:nvSpPr>
          <p:spPr bwMode="auto">
            <a:xfrm>
              <a:off x="851563" y="1337560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</a:t>
              </a:r>
              <a:endPara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5" name="직사각형 254"/>
          <p:cNvSpPr/>
          <p:nvPr/>
        </p:nvSpPr>
        <p:spPr>
          <a:xfrm>
            <a:off x="4103630" y="1300286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" name="직사각형 281"/>
          <p:cNvSpPr/>
          <p:nvPr/>
        </p:nvSpPr>
        <p:spPr bwMode="auto">
          <a:xfrm>
            <a:off x="2379600" y="4673272"/>
            <a:ext cx="2138274" cy="3499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접수하기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379600" y="2421412"/>
            <a:ext cx="2138274" cy="1621399"/>
            <a:chOff x="2379600" y="2360149"/>
            <a:chExt cx="2138274" cy="1621399"/>
          </a:xfrm>
        </p:grpSpPr>
        <p:sp>
          <p:nvSpPr>
            <p:cNvPr id="270" name="직사각형 269"/>
            <p:cNvSpPr/>
            <p:nvPr/>
          </p:nvSpPr>
          <p:spPr bwMode="auto">
            <a:xfrm>
              <a:off x="2379600" y="3009062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2413606" y="3071116"/>
              <a:ext cx="63991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예약날짜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2" name="직사각형 271"/>
            <p:cNvSpPr/>
            <p:nvPr/>
          </p:nvSpPr>
          <p:spPr bwMode="auto">
            <a:xfrm>
              <a:off x="2379600" y="3333224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2413606" y="3395278"/>
              <a:ext cx="63991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예약시간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4" name="직사각형 273"/>
            <p:cNvSpPr/>
            <p:nvPr/>
          </p:nvSpPr>
          <p:spPr bwMode="auto">
            <a:xfrm>
              <a:off x="2379600" y="3657386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2413606" y="3719440"/>
              <a:ext cx="63350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휠체어사용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6" name="모서리가 둥근 직사각형 275"/>
            <p:cNvSpPr/>
            <p:nvPr/>
          </p:nvSpPr>
          <p:spPr bwMode="auto">
            <a:xfrm>
              <a:off x="3099680" y="3060332"/>
              <a:ext cx="1348711" cy="22512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예약날짜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77" name="그룹 276"/>
            <p:cNvGrpSpPr/>
            <p:nvPr/>
          </p:nvGrpSpPr>
          <p:grpSpPr>
            <a:xfrm>
              <a:off x="3099679" y="3382742"/>
              <a:ext cx="1348711" cy="225127"/>
              <a:chOff x="827583" y="3754842"/>
              <a:chExt cx="1348711" cy="225127"/>
            </a:xfrm>
          </p:grpSpPr>
          <p:sp>
            <p:nvSpPr>
              <p:cNvPr id="278" name="모서리가 둥근 직사각형 277"/>
              <p:cNvSpPr/>
              <p:nvPr/>
            </p:nvSpPr>
            <p:spPr bwMode="auto">
              <a:xfrm>
                <a:off x="827583" y="375484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예약시간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9" name="Arrow Down"/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 flipH="1">
                <a:off x="2013634" y="3797868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0" name="직사각형 279"/>
            <p:cNvSpPr/>
            <p:nvPr/>
          </p:nvSpPr>
          <p:spPr>
            <a:xfrm>
              <a:off x="3047113" y="3717815"/>
              <a:ext cx="192711" cy="2026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1" name="L 도형 280"/>
            <p:cNvSpPr/>
            <p:nvPr/>
          </p:nvSpPr>
          <p:spPr>
            <a:xfrm rot="18678969">
              <a:off x="3073859" y="3794086"/>
              <a:ext cx="139218" cy="50147"/>
            </a:xfrm>
            <a:prstGeom prst="corner">
              <a:avLst>
                <a:gd name="adj1" fmla="val 14306"/>
                <a:gd name="adj2" fmla="val 16330"/>
              </a:avLst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3724823" y="3721065"/>
              <a:ext cx="54373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왕복여부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248543" y="3719440"/>
              <a:ext cx="192711" cy="2026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05" name="그림 30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402" y="3077692"/>
              <a:ext cx="186285" cy="186285"/>
            </a:xfrm>
            <a:prstGeom prst="rect">
              <a:avLst/>
            </a:prstGeom>
          </p:spPr>
        </p:pic>
        <p:sp>
          <p:nvSpPr>
            <p:cNvPr id="136" name="직사각형 135"/>
            <p:cNvSpPr/>
            <p:nvPr/>
          </p:nvSpPr>
          <p:spPr bwMode="auto">
            <a:xfrm>
              <a:off x="2379600" y="2360149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413606" y="2422203"/>
              <a:ext cx="63991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동승인원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2379600" y="2684311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2413606" y="2746365"/>
              <a:ext cx="63991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이용목적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 bwMode="auto">
            <a:xfrm>
              <a:off x="3099680" y="2411419"/>
              <a:ext cx="1348711" cy="22512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동승인원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Arrow Down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285731" y="2454445"/>
              <a:ext cx="110093" cy="11009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3099679" y="2733829"/>
              <a:ext cx="1348711" cy="225127"/>
              <a:chOff x="827583" y="3754842"/>
              <a:chExt cx="1348711" cy="225127"/>
            </a:xfrm>
          </p:grpSpPr>
          <p:sp>
            <p:nvSpPr>
              <p:cNvPr id="147" name="모서리가 둥근 직사각형 146"/>
              <p:cNvSpPr/>
              <p:nvPr/>
            </p:nvSpPr>
            <p:spPr bwMode="auto">
              <a:xfrm>
                <a:off x="827583" y="375484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이용목적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8" name="Arrow Down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flipH="1">
                <a:off x="2013634" y="3797868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61" name="표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55476"/>
              </p:ext>
            </p:extLst>
          </p:nvPr>
        </p:nvGraphicFramePr>
        <p:xfrm>
          <a:off x="4649221" y="5085184"/>
          <a:ext cx="2138274" cy="764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예약 배차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왕복여부를 체크하면 아래에 예약날짜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예약시간을 추가로 보여줌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3" name="직사각형 162"/>
          <p:cNvSpPr/>
          <p:nvPr/>
        </p:nvSpPr>
        <p:spPr bwMode="auto">
          <a:xfrm>
            <a:off x="4649221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HSNR_ReservDispatcher_RT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4649221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예약배차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_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왕복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4649221" y="1232629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5153277" y="1305888"/>
            <a:ext cx="478991" cy="188849"/>
            <a:chOff x="611560" y="1300286"/>
            <a:chExt cx="478991" cy="188849"/>
          </a:xfrm>
        </p:grpSpPr>
        <p:pic>
          <p:nvPicPr>
            <p:cNvPr id="168" name="그림 1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300286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" name="TextBox 168"/>
            <p:cNvSpPr txBox="1"/>
            <p:nvPr/>
          </p:nvSpPr>
          <p:spPr bwMode="auto">
            <a:xfrm>
              <a:off x="682483" y="1337560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즉</a:t>
              </a:r>
              <a:r>
                <a:rPr lang="ko-KR" altLang="en-US" sz="7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4721229" y="1319918"/>
            <a:ext cx="252000" cy="169216"/>
            <a:chOff x="394451" y="1844824"/>
            <a:chExt cx="252000" cy="169216"/>
          </a:xfrm>
        </p:grpSpPr>
        <p:sp>
          <p:nvSpPr>
            <p:cNvPr id="171" name="직사각형 170"/>
            <p:cNvSpPr/>
            <p:nvPr/>
          </p:nvSpPr>
          <p:spPr>
            <a:xfrm>
              <a:off x="394451" y="1844824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394451" y="1916832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394451" y="1988840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5784668" y="1305888"/>
            <a:ext cx="478991" cy="188849"/>
            <a:chOff x="780640" y="1300286"/>
            <a:chExt cx="478991" cy="188849"/>
          </a:xfrm>
        </p:grpSpPr>
        <p:pic>
          <p:nvPicPr>
            <p:cNvPr id="175" name="그림 1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640" y="1300286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6" name="TextBox 175"/>
            <p:cNvSpPr txBox="1"/>
            <p:nvPr/>
          </p:nvSpPr>
          <p:spPr bwMode="auto">
            <a:xfrm>
              <a:off x="851563" y="1337560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</a:t>
              </a:r>
              <a:endPara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7" name="직사각형 176"/>
          <p:cNvSpPr/>
          <p:nvPr/>
        </p:nvSpPr>
        <p:spPr>
          <a:xfrm>
            <a:off x="6373251" y="1300285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7" name="직사각형 256"/>
          <p:cNvSpPr/>
          <p:nvPr/>
        </p:nvSpPr>
        <p:spPr bwMode="auto">
          <a:xfrm>
            <a:off x="4649221" y="1556791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4683227" y="161884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5176662" y="1618844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출발지 검색</a:t>
            </a:r>
            <a:endParaRPr kumimoji="1"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0" name="그룹 259"/>
          <p:cNvGrpSpPr/>
          <p:nvPr/>
        </p:nvGrpSpPr>
        <p:grpSpPr>
          <a:xfrm>
            <a:off x="4649221" y="1880953"/>
            <a:ext cx="2138274" cy="324162"/>
            <a:chOff x="2395006" y="3044465"/>
            <a:chExt cx="2138274" cy="324162"/>
          </a:xfrm>
        </p:grpSpPr>
        <p:sp>
          <p:nvSpPr>
            <p:cNvPr id="345" name="직사각형 344"/>
            <p:cNvSpPr/>
            <p:nvPr/>
          </p:nvSpPr>
          <p:spPr bwMode="auto">
            <a:xfrm>
              <a:off x="2395006" y="3044465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6" name="직사각형 345"/>
            <p:cNvSpPr/>
            <p:nvPr/>
          </p:nvSpPr>
          <p:spPr>
            <a:xfrm>
              <a:off x="2429012" y="3106518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7" name="직사각형 346"/>
            <p:cNvSpPr/>
            <p:nvPr/>
          </p:nvSpPr>
          <p:spPr>
            <a:xfrm>
              <a:off x="2922447" y="3106518"/>
              <a:ext cx="6655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</a:t>
              </a:r>
              <a:r>
                <a:rPr kumimoji="1"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</a:t>
              </a: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 검색</a:t>
              </a:r>
              <a:endPara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2" name="이등변 삼각형 261"/>
          <p:cNvSpPr/>
          <p:nvPr/>
        </p:nvSpPr>
        <p:spPr>
          <a:xfrm flipV="1">
            <a:off x="6483352" y="1971034"/>
            <a:ext cx="144000" cy="1440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이등변 삼각형 262"/>
          <p:cNvSpPr/>
          <p:nvPr/>
        </p:nvSpPr>
        <p:spPr>
          <a:xfrm flipV="1">
            <a:off x="6483351" y="1646872"/>
            <a:ext cx="144000" cy="1440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7" name="직사각형 326"/>
          <p:cNvSpPr/>
          <p:nvPr/>
        </p:nvSpPr>
        <p:spPr bwMode="auto">
          <a:xfrm>
            <a:off x="4649221" y="2205115"/>
            <a:ext cx="2138274" cy="16208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출발지 목적지 바꾸기</a:t>
            </a:r>
          </a:p>
        </p:txBody>
      </p:sp>
      <p:grpSp>
        <p:nvGrpSpPr>
          <p:cNvPr id="328" name="그룹 327"/>
          <p:cNvGrpSpPr/>
          <p:nvPr/>
        </p:nvGrpSpPr>
        <p:grpSpPr>
          <a:xfrm>
            <a:off x="5225285" y="2247782"/>
            <a:ext cx="66795" cy="90000"/>
            <a:chOff x="6084168" y="1790872"/>
            <a:chExt cx="72008" cy="180000"/>
          </a:xfrm>
        </p:grpSpPr>
        <p:cxnSp>
          <p:nvCxnSpPr>
            <p:cNvPr id="339" name="직선 화살표 연결선 338"/>
            <p:cNvCxnSpPr/>
            <p:nvPr/>
          </p:nvCxnSpPr>
          <p:spPr>
            <a:xfrm>
              <a:off x="6156176" y="1790872"/>
              <a:ext cx="0" cy="180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화살표 연결선 339"/>
            <p:cNvCxnSpPr/>
            <p:nvPr/>
          </p:nvCxnSpPr>
          <p:spPr>
            <a:xfrm flipV="1">
              <a:off x="6084168" y="1790872"/>
              <a:ext cx="0" cy="180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4649221" y="2421412"/>
            <a:ext cx="2138274" cy="2269723"/>
            <a:chOff x="4649221" y="2360148"/>
            <a:chExt cx="2138274" cy="2269723"/>
          </a:xfrm>
        </p:grpSpPr>
        <p:sp>
          <p:nvSpPr>
            <p:cNvPr id="306" name="직사각형 305"/>
            <p:cNvSpPr/>
            <p:nvPr/>
          </p:nvSpPr>
          <p:spPr bwMode="auto">
            <a:xfrm>
              <a:off x="4649221" y="3009061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4683227" y="3071115"/>
              <a:ext cx="63991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예약날짜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8" name="직사각형 307"/>
            <p:cNvSpPr/>
            <p:nvPr/>
          </p:nvSpPr>
          <p:spPr bwMode="auto">
            <a:xfrm>
              <a:off x="4649221" y="3333223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4683227" y="3395277"/>
              <a:ext cx="63991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예약시간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0" name="직사각형 309"/>
            <p:cNvSpPr/>
            <p:nvPr/>
          </p:nvSpPr>
          <p:spPr bwMode="auto">
            <a:xfrm>
              <a:off x="4649221" y="3657385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4683227" y="3719439"/>
              <a:ext cx="63350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휠체어사용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2" name="모서리가 둥근 직사각형 311"/>
            <p:cNvSpPr/>
            <p:nvPr/>
          </p:nvSpPr>
          <p:spPr bwMode="auto">
            <a:xfrm>
              <a:off x="5369301" y="3060331"/>
              <a:ext cx="1348711" cy="22512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예약날짜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13" name="그룹 312"/>
            <p:cNvGrpSpPr/>
            <p:nvPr/>
          </p:nvGrpSpPr>
          <p:grpSpPr>
            <a:xfrm>
              <a:off x="5369300" y="3382741"/>
              <a:ext cx="1348711" cy="225127"/>
              <a:chOff x="827583" y="3754842"/>
              <a:chExt cx="1348711" cy="225127"/>
            </a:xfrm>
          </p:grpSpPr>
          <p:sp>
            <p:nvSpPr>
              <p:cNvPr id="343" name="모서리가 둥근 직사각형 342"/>
              <p:cNvSpPr/>
              <p:nvPr/>
            </p:nvSpPr>
            <p:spPr bwMode="auto">
              <a:xfrm>
                <a:off x="827583" y="375484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예약시간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4" name="Arrow Down"/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 flipH="1">
                <a:off x="2013634" y="3797868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4" name="직사각형 313"/>
            <p:cNvSpPr/>
            <p:nvPr/>
          </p:nvSpPr>
          <p:spPr>
            <a:xfrm>
              <a:off x="5316734" y="3717814"/>
              <a:ext cx="192711" cy="2026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5" name="L 도형 314"/>
            <p:cNvSpPr/>
            <p:nvPr/>
          </p:nvSpPr>
          <p:spPr>
            <a:xfrm rot="18678969">
              <a:off x="5343480" y="3794085"/>
              <a:ext cx="139218" cy="50147"/>
            </a:xfrm>
            <a:prstGeom prst="corner">
              <a:avLst>
                <a:gd name="adj1" fmla="val 14306"/>
                <a:gd name="adj2" fmla="val 16330"/>
              </a:avLst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5994444" y="3721064"/>
              <a:ext cx="54373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왕복여부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6518164" y="3719439"/>
              <a:ext cx="192711" cy="2026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8" name="L 도형 317"/>
            <p:cNvSpPr/>
            <p:nvPr/>
          </p:nvSpPr>
          <p:spPr>
            <a:xfrm rot="18678969">
              <a:off x="6544910" y="3794085"/>
              <a:ext cx="139218" cy="50147"/>
            </a:xfrm>
            <a:prstGeom prst="corner">
              <a:avLst>
                <a:gd name="adj1" fmla="val 14306"/>
                <a:gd name="adj2" fmla="val 16330"/>
              </a:avLst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19" name="그림 31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023" y="3077691"/>
              <a:ext cx="186285" cy="186285"/>
            </a:xfrm>
            <a:prstGeom prst="rect">
              <a:avLst/>
            </a:prstGeom>
          </p:spPr>
        </p:pic>
        <p:sp>
          <p:nvSpPr>
            <p:cNvPr id="320" name="직사각형 319"/>
            <p:cNvSpPr/>
            <p:nvPr/>
          </p:nvSpPr>
          <p:spPr bwMode="auto">
            <a:xfrm>
              <a:off x="4649221" y="2360148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4683227" y="2422202"/>
              <a:ext cx="63991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동승인원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2" name="직사각형 321"/>
            <p:cNvSpPr/>
            <p:nvPr/>
          </p:nvSpPr>
          <p:spPr bwMode="auto">
            <a:xfrm>
              <a:off x="4649221" y="2684310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4683227" y="2746364"/>
              <a:ext cx="63991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이용목적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4" name="모서리가 둥근 직사각형 323"/>
            <p:cNvSpPr/>
            <p:nvPr/>
          </p:nvSpPr>
          <p:spPr bwMode="auto">
            <a:xfrm>
              <a:off x="5369301" y="2411418"/>
              <a:ext cx="1348711" cy="22512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동승인원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5" name="Arrow Down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6555352" y="2454444"/>
              <a:ext cx="110093" cy="11009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6" name="그룹 325"/>
            <p:cNvGrpSpPr/>
            <p:nvPr/>
          </p:nvGrpSpPr>
          <p:grpSpPr>
            <a:xfrm>
              <a:off x="5369300" y="2733828"/>
              <a:ext cx="1348711" cy="225127"/>
              <a:chOff x="827583" y="3754842"/>
              <a:chExt cx="1348711" cy="225127"/>
            </a:xfrm>
          </p:grpSpPr>
          <p:sp>
            <p:nvSpPr>
              <p:cNvPr id="341" name="모서리가 둥근 직사각형 340"/>
              <p:cNvSpPr/>
              <p:nvPr/>
            </p:nvSpPr>
            <p:spPr bwMode="auto">
              <a:xfrm>
                <a:off x="827583" y="375484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이용목적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2" name="Arrow Down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2013634" y="3797868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29" name="그룹 328"/>
            <p:cNvGrpSpPr/>
            <p:nvPr/>
          </p:nvGrpSpPr>
          <p:grpSpPr>
            <a:xfrm>
              <a:off x="4649221" y="3981547"/>
              <a:ext cx="2138274" cy="648324"/>
              <a:chOff x="2547407" y="3161462"/>
              <a:chExt cx="2138274" cy="648324"/>
            </a:xfrm>
          </p:grpSpPr>
          <p:sp>
            <p:nvSpPr>
              <p:cNvPr id="330" name="직사각형 329"/>
              <p:cNvSpPr/>
              <p:nvPr/>
            </p:nvSpPr>
            <p:spPr bwMode="auto">
              <a:xfrm>
                <a:off x="2547407" y="3161462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1" name="직사각형 330"/>
              <p:cNvSpPr/>
              <p:nvPr/>
            </p:nvSpPr>
            <p:spPr>
              <a:xfrm>
                <a:off x="2581413" y="3223516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예약날짜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2" name="직사각형 331"/>
              <p:cNvSpPr/>
              <p:nvPr/>
            </p:nvSpPr>
            <p:spPr bwMode="auto">
              <a:xfrm>
                <a:off x="2547407" y="3485624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3" name="직사각형 332"/>
              <p:cNvSpPr/>
              <p:nvPr/>
            </p:nvSpPr>
            <p:spPr>
              <a:xfrm>
                <a:off x="2581413" y="3547678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예약시간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4" name="모서리가 둥근 직사각형 333"/>
              <p:cNvSpPr/>
              <p:nvPr/>
            </p:nvSpPr>
            <p:spPr bwMode="auto">
              <a:xfrm>
                <a:off x="3267487" y="321273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예약날짜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335" name="그룹 334"/>
              <p:cNvGrpSpPr/>
              <p:nvPr/>
            </p:nvGrpSpPr>
            <p:grpSpPr>
              <a:xfrm>
                <a:off x="3267486" y="3535142"/>
                <a:ext cx="1348711" cy="225127"/>
                <a:chOff x="827583" y="3754842"/>
                <a:chExt cx="1348711" cy="225127"/>
              </a:xfrm>
            </p:grpSpPr>
            <p:sp>
              <p:nvSpPr>
                <p:cNvPr id="337" name="모서리가 둥근 직사각형 336"/>
                <p:cNvSpPr/>
                <p:nvPr/>
              </p:nvSpPr>
              <p:spPr bwMode="auto">
                <a:xfrm>
                  <a:off x="827583" y="3754842"/>
                  <a:ext cx="1348711" cy="22512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예약시간</a:t>
                  </a:r>
                  <a:endParaRPr lang="ko-KR" altLang="en-US" sz="700" dirty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38" name="Arrow Down"/>
                <p:cNvSpPr>
                  <a:spLocks noChangeAspect="1"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 flipH="1">
                  <a:off x="2013634" y="3797868"/>
                  <a:ext cx="110093" cy="11009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solidFill>
                  <a:srgbClr val="FFFFFF"/>
                </a:solidFill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336" name="그림 335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1209" y="3230092"/>
                <a:ext cx="186285" cy="186285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40" y="3422043"/>
            <a:ext cx="789955" cy="12021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0009" y="343132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이용목</a:t>
            </a:r>
            <a:r>
              <a:rPr lang="ko-KR" altLang="en-US" sz="900" b="1" dirty="0">
                <a:solidFill>
                  <a:srgbClr val="FF0000"/>
                </a:solidFill>
              </a:rPr>
              <a:t>적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5017" y="3333224"/>
            <a:ext cx="1470761" cy="134004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구부러진 연결선 8"/>
          <p:cNvCxnSpPr>
            <a:stCxn id="4" idx="0"/>
            <a:endCxn id="125" idx="2"/>
          </p:cNvCxnSpPr>
          <p:nvPr/>
        </p:nvCxnSpPr>
        <p:spPr>
          <a:xfrm rot="16200000" flipV="1">
            <a:off x="1349667" y="3172492"/>
            <a:ext cx="313005" cy="8459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/>
          <p:cNvGrpSpPr/>
          <p:nvPr/>
        </p:nvGrpSpPr>
        <p:grpSpPr>
          <a:xfrm>
            <a:off x="4649221" y="2205116"/>
            <a:ext cx="2138274" cy="216296"/>
            <a:chOff x="4649221" y="2348608"/>
            <a:chExt cx="2138274" cy="216296"/>
          </a:xfrm>
        </p:grpSpPr>
        <p:sp>
          <p:nvSpPr>
            <p:cNvPr id="181" name="직사각형 180"/>
            <p:cNvSpPr/>
            <p:nvPr/>
          </p:nvSpPr>
          <p:spPr bwMode="auto">
            <a:xfrm>
              <a:off x="4649221" y="2348608"/>
              <a:ext cx="2138274" cy="216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5179589" y="2356729"/>
              <a:ext cx="107753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 </a:t>
              </a:r>
              <a:r>
                <a:rPr kumimoji="1" lang="en-US" altLang="ko-KR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  지도보기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305405" y="1673873"/>
            <a:ext cx="66795" cy="414162"/>
            <a:chOff x="6305405" y="1673873"/>
            <a:chExt cx="66795" cy="414162"/>
          </a:xfrm>
        </p:grpSpPr>
        <p:grpSp>
          <p:nvGrpSpPr>
            <p:cNvPr id="184" name="그룹 183"/>
            <p:cNvGrpSpPr/>
            <p:nvPr/>
          </p:nvGrpSpPr>
          <p:grpSpPr>
            <a:xfrm>
              <a:off x="6305405" y="1673873"/>
              <a:ext cx="66795" cy="90000"/>
              <a:chOff x="3906046" y="1655792"/>
              <a:chExt cx="66795" cy="90000"/>
            </a:xfrm>
          </p:grpSpPr>
          <p:cxnSp>
            <p:nvCxnSpPr>
              <p:cNvPr id="186" name="직선 화살표 연결선 185"/>
              <p:cNvCxnSpPr/>
              <p:nvPr/>
            </p:nvCxnSpPr>
            <p:spPr>
              <a:xfrm>
                <a:off x="3972841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화살표 연결선 186"/>
              <p:cNvCxnSpPr/>
              <p:nvPr/>
            </p:nvCxnSpPr>
            <p:spPr>
              <a:xfrm flipV="1">
                <a:off x="3906046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그룹 187"/>
            <p:cNvGrpSpPr/>
            <p:nvPr/>
          </p:nvGrpSpPr>
          <p:grpSpPr>
            <a:xfrm>
              <a:off x="6305405" y="1998035"/>
              <a:ext cx="66795" cy="90000"/>
              <a:chOff x="6084168" y="1790872"/>
              <a:chExt cx="72008" cy="180000"/>
            </a:xfrm>
          </p:grpSpPr>
          <p:cxnSp>
            <p:nvCxnSpPr>
              <p:cNvPr id="189" name="직선 화살표 연결선 188"/>
              <p:cNvCxnSpPr/>
              <p:nvPr/>
            </p:nvCxnSpPr>
            <p:spPr>
              <a:xfrm>
                <a:off x="6156176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화살표 연결선 189"/>
              <p:cNvCxnSpPr/>
              <p:nvPr/>
            </p:nvCxnSpPr>
            <p:spPr>
              <a:xfrm flipV="1">
                <a:off x="6084168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그룹 190"/>
          <p:cNvGrpSpPr/>
          <p:nvPr/>
        </p:nvGrpSpPr>
        <p:grpSpPr>
          <a:xfrm>
            <a:off x="107504" y="2205116"/>
            <a:ext cx="2138274" cy="216296"/>
            <a:chOff x="4649221" y="2348608"/>
            <a:chExt cx="2138274" cy="216296"/>
          </a:xfrm>
        </p:grpSpPr>
        <p:sp>
          <p:nvSpPr>
            <p:cNvPr id="192" name="직사각형 191"/>
            <p:cNvSpPr/>
            <p:nvPr/>
          </p:nvSpPr>
          <p:spPr bwMode="auto">
            <a:xfrm>
              <a:off x="4649221" y="2348608"/>
              <a:ext cx="2138274" cy="216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5179589" y="2356729"/>
              <a:ext cx="107753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 </a:t>
              </a:r>
              <a:r>
                <a:rPr kumimoji="1" lang="en-US" altLang="ko-KR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  지도보기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2379600" y="2205116"/>
            <a:ext cx="2138274" cy="216296"/>
            <a:chOff x="4649221" y="2348608"/>
            <a:chExt cx="2138274" cy="216296"/>
          </a:xfrm>
        </p:grpSpPr>
        <p:sp>
          <p:nvSpPr>
            <p:cNvPr id="196" name="직사각형 195"/>
            <p:cNvSpPr/>
            <p:nvPr/>
          </p:nvSpPr>
          <p:spPr bwMode="auto">
            <a:xfrm>
              <a:off x="4649221" y="2348608"/>
              <a:ext cx="2138274" cy="216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179589" y="2356729"/>
              <a:ext cx="107753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 </a:t>
              </a:r>
              <a:r>
                <a:rPr kumimoji="1" lang="en-US" altLang="ko-KR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 </a:t>
              </a:r>
              <a:r>
                <a:rPr kumimoji="1" lang="en-US" altLang="ko-KR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지도보기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5" name="직사각형 184"/>
          <p:cNvSpPr/>
          <p:nvPr/>
        </p:nvSpPr>
        <p:spPr bwMode="auto">
          <a:xfrm>
            <a:off x="4649221" y="4673271"/>
            <a:ext cx="2138274" cy="3499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접수하기</a:t>
            </a:r>
          </a:p>
        </p:txBody>
      </p:sp>
      <p:sp>
        <p:nvSpPr>
          <p:cNvPr id="210" name="직사각형 209"/>
          <p:cNvSpPr/>
          <p:nvPr/>
        </p:nvSpPr>
        <p:spPr>
          <a:xfrm>
            <a:off x="4649221" y="1232629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직사각형 300"/>
          <p:cNvSpPr/>
          <p:nvPr/>
        </p:nvSpPr>
        <p:spPr>
          <a:xfrm>
            <a:off x="2379600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직사각형 290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직사각형 232"/>
          <p:cNvSpPr/>
          <p:nvPr/>
        </p:nvSpPr>
        <p:spPr bwMode="auto">
          <a:xfrm>
            <a:off x="107504" y="1556792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41510" y="1618845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634945" y="1618845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출발지 검색</a:t>
            </a:r>
            <a:endParaRPr kumimoji="1"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6" name="이등변 삼각형 235"/>
          <p:cNvSpPr/>
          <p:nvPr/>
        </p:nvSpPr>
        <p:spPr>
          <a:xfrm flipV="1">
            <a:off x="1907704" y="1646873"/>
            <a:ext cx="144000" cy="1440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7" name="그룹 236"/>
          <p:cNvGrpSpPr/>
          <p:nvPr/>
        </p:nvGrpSpPr>
        <p:grpSpPr>
          <a:xfrm>
            <a:off x="107504" y="1880954"/>
            <a:ext cx="2138274" cy="324162"/>
            <a:chOff x="107504" y="1952710"/>
            <a:chExt cx="2138274" cy="324162"/>
          </a:xfrm>
        </p:grpSpPr>
        <p:sp>
          <p:nvSpPr>
            <p:cNvPr id="238" name="직사각형 237"/>
            <p:cNvSpPr/>
            <p:nvPr/>
          </p:nvSpPr>
          <p:spPr bwMode="auto">
            <a:xfrm>
              <a:off x="107504" y="1952710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141510" y="2014763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634945" y="2014763"/>
              <a:ext cx="6655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</a:t>
              </a:r>
              <a:r>
                <a:rPr kumimoji="1"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</a:t>
              </a: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 검색</a:t>
              </a:r>
              <a:endPara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1" name="이등변 삼각형 240"/>
            <p:cNvSpPr/>
            <p:nvPr/>
          </p:nvSpPr>
          <p:spPr>
            <a:xfrm flipV="1">
              <a:off x="1907704" y="2042791"/>
              <a:ext cx="144000" cy="144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2" name="직사각형 241"/>
          <p:cNvSpPr/>
          <p:nvPr/>
        </p:nvSpPr>
        <p:spPr bwMode="auto">
          <a:xfrm>
            <a:off x="2379600" y="1556792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2413606" y="1618845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2907041" y="1618845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출발지 검색</a:t>
            </a:r>
            <a:endParaRPr kumimoji="1"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3" name="그룹 292"/>
          <p:cNvGrpSpPr/>
          <p:nvPr/>
        </p:nvGrpSpPr>
        <p:grpSpPr>
          <a:xfrm>
            <a:off x="2379600" y="1880954"/>
            <a:ext cx="2138274" cy="324162"/>
            <a:chOff x="2395006" y="3044465"/>
            <a:chExt cx="2138274" cy="324162"/>
          </a:xfrm>
        </p:grpSpPr>
        <p:sp>
          <p:nvSpPr>
            <p:cNvPr id="294" name="직사각형 293"/>
            <p:cNvSpPr/>
            <p:nvPr/>
          </p:nvSpPr>
          <p:spPr bwMode="auto">
            <a:xfrm>
              <a:off x="2395006" y="3044465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2429012" y="3106518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2922447" y="3106518"/>
              <a:ext cx="6655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</a:t>
              </a:r>
              <a:r>
                <a:rPr kumimoji="1"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</a:t>
              </a: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 검색</a:t>
              </a:r>
              <a:endPara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7" name="이등변 삼각형 296"/>
          <p:cNvSpPr/>
          <p:nvPr/>
        </p:nvSpPr>
        <p:spPr>
          <a:xfrm flipV="1">
            <a:off x="4213731" y="1971035"/>
            <a:ext cx="144000" cy="1440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이등변 삼각형 297"/>
          <p:cNvSpPr/>
          <p:nvPr/>
        </p:nvSpPr>
        <p:spPr>
          <a:xfrm flipV="1">
            <a:off x="4213730" y="1646873"/>
            <a:ext cx="144000" cy="1440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9" name="그룹 298"/>
          <p:cNvGrpSpPr/>
          <p:nvPr/>
        </p:nvGrpSpPr>
        <p:grpSpPr>
          <a:xfrm>
            <a:off x="1691680" y="1673873"/>
            <a:ext cx="66795" cy="414162"/>
            <a:chOff x="6305405" y="1673873"/>
            <a:chExt cx="66795" cy="414162"/>
          </a:xfrm>
        </p:grpSpPr>
        <p:grpSp>
          <p:nvGrpSpPr>
            <p:cNvPr id="300" name="그룹 299"/>
            <p:cNvGrpSpPr/>
            <p:nvPr/>
          </p:nvGrpSpPr>
          <p:grpSpPr>
            <a:xfrm>
              <a:off x="6305405" y="1673873"/>
              <a:ext cx="66795" cy="90000"/>
              <a:chOff x="3906046" y="1655792"/>
              <a:chExt cx="66795" cy="90000"/>
            </a:xfrm>
          </p:grpSpPr>
          <p:cxnSp>
            <p:nvCxnSpPr>
              <p:cNvPr id="350" name="직선 화살표 연결선 349"/>
              <p:cNvCxnSpPr/>
              <p:nvPr/>
            </p:nvCxnSpPr>
            <p:spPr>
              <a:xfrm>
                <a:off x="3972841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직선 화살표 연결선 350"/>
              <p:cNvCxnSpPr/>
              <p:nvPr/>
            </p:nvCxnSpPr>
            <p:spPr>
              <a:xfrm flipV="1">
                <a:off x="3906046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4" name="그룹 303"/>
            <p:cNvGrpSpPr/>
            <p:nvPr/>
          </p:nvGrpSpPr>
          <p:grpSpPr>
            <a:xfrm>
              <a:off x="6305405" y="1998035"/>
              <a:ext cx="66795" cy="90000"/>
              <a:chOff x="6084168" y="1790872"/>
              <a:chExt cx="72008" cy="180000"/>
            </a:xfrm>
          </p:grpSpPr>
          <p:cxnSp>
            <p:nvCxnSpPr>
              <p:cNvPr id="348" name="직선 화살표 연결선 347"/>
              <p:cNvCxnSpPr/>
              <p:nvPr/>
            </p:nvCxnSpPr>
            <p:spPr>
              <a:xfrm>
                <a:off x="6156176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직선 화살표 연결선 348"/>
              <p:cNvCxnSpPr/>
              <p:nvPr/>
            </p:nvCxnSpPr>
            <p:spPr>
              <a:xfrm flipV="1">
                <a:off x="6084168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2" name="그룹 351"/>
          <p:cNvGrpSpPr/>
          <p:nvPr/>
        </p:nvGrpSpPr>
        <p:grpSpPr>
          <a:xfrm>
            <a:off x="3995936" y="1673873"/>
            <a:ext cx="66795" cy="414162"/>
            <a:chOff x="6305405" y="1673873"/>
            <a:chExt cx="66795" cy="414162"/>
          </a:xfrm>
        </p:grpSpPr>
        <p:grpSp>
          <p:nvGrpSpPr>
            <p:cNvPr id="353" name="그룹 352"/>
            <p:cNvGrpSpPr/>
            <p:nvPr/>
          </p:nvGrpSpPr>
          <p:grpSpPr>
            <a:xfrm>
              <a:off x="6305405" y="1673873"/>
              <a:ext cx="66795" cy="90000"/>
              <a:chOff x="3906046" y="1655792"/>
              <a:chExt cx="66795" cy="90000"/>
            </a:xfrm>
          </p:grpSpPr>
          <p:cxnSp>
            <p:nvCxnSpPr>
              <p:cNvPr id="357" name="직선 화살표 연결선 356"/>
              <p:cNvCxnSpPr/>
              <p:nvPr/>
            </p:nvCxnSpPr>
            <p:spPr>
              <a:xfrm>
                <a:off x="3972841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직선 화살표 연결선 357"/>
              <p:cNvCxnSpPr/>
              <p:nvPr/>
            </p:nvCxnSpPr>
            <p:spPr>
              <a:xfrm flipV="1">
                <a:off x="3906046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4" name="그룹 353"/>
            <p:cNvGrpSpPr/>
            <p:nvPr/>
          </p:nvGrpSpPr>
          <p:grpSpPr>
            <a:xfrm>
              <a:off x="6305405" y="1998035"/>
              <a:ext cx="66795" cy="90000"/>
              <a:chOff x="6084168" y="1790872"/>
              <a:chExt cx="72008" cy="180000"/>
            </a:xfrm>
          </p:grpSpPr>
          <p:cxnSp>
            <p:nvCxnSpPr>
              <p:cNvPr id="355" name="직선 화살표 연결선 354"/>
              <p:cNvCxnSpPr/>
              <p:nvPr/>
            </p:nvCxnSpPr>
            <p:spPr>
              <a:xfrm>
                <a:off x="6156176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직선 화살표 연결선 355"/>
              <p:cNvCxnSpPr/>
              <p:nvPr/>
            </p:nvCxnSpPr>
            <p:spPr>
              <a:xfrm flipV="1">
                <a:off x="6084168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899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56" name="직선 연결선 155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46873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직사각형 133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</a:t>
            </a:r>
            <a:r>
              <a:rPr kumimoji="1" lang="en-US" altLang="ko-KR" sz="800" b="1" dirty="0">
                <a:latin typeface="+mn-ea"/>
              </a:rPr>
              <a:t>HSNR_SetDate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예약 날짜 설정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209" name="표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82623"/>
              </p:ext>
            </p:extLst>
          </p:nvPr>
        </p:nvGraphicFramePr>
        <p:xfrm>
          <a:off x="107504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예약 날짜 설정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9" name="표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05284"/>
              </p:ext>
            </p:extLst>
          </p:nvPr>
        </p:nvGraphicFramePr>
        <p:xfrm>
          <a:off x="2379600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예약 시간 설정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6948264" y="476672"/>
            <a:ext cx="21419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앱 실행 후 배차 관련 화면에 대한 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예약 날짜 설정 화면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예약 시간 설정 화면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예약 가능 날짜는 </a:t>
            </a:r>
            <a:r>
              <a:rPr lang="ko-KR" altLang="en-US" sz="8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현재일 </a:t>
            </a:r>
            <a:r>
              <a:rPr lang="en-US" altLang="ko-KR" sz="8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+ 1</a:t>
            </a:r>
            <a:r>
              <a:rPr lang="ko-KR" altLang="en-US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예약은 하루 전에만 가능함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따라서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예약 날짜는 </a:t>
            </a:r>
            <a:r>
              <a:rPr lang="ko-KR" altLang="en-US" sz="8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현재일 </a:t>
            </a:r>
            <a:r>
              <a:rPr lang="en-US" altLang="ko-KR" sz="8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+ 1</a:t>
            </a:r>
            <a:r>
              <a:rPr lang="ko-KR" altLang="en-US" sz="8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만 가능함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예외 </a:t>
            </a:r>
            <a:r>
              <a:rPr lang="en-US" altLang="ko-KR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주말이 포함되어 있는 금요일인 경우에는 토요일</a:t>
            </a:r>
            <a:r>
              <a:rPr lang="en-US" altLang="ko-KR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일요일</a:t>
            </a:r>
            <a:r>
              <a:rPr lang="en-US" altLang="ko-KR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월요일까지 예약 접수가 가능함</a:t>
            </a:r>
            <a:r>
              <a:rPr lang="en-US" altLang="ko-KR" sz="800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예약은 평일만 가능하며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주말 및 공휴일에는 불가능하다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(20170208)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예약은 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 가능하지만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b="1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예약 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배차를 요청 가능한 시간은 즉시배차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(8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~20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동일함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.(</a:t>
            </a:r>
            <a:r>
              <a:rPr lang="en-US" altLang="ko-KR" sz="800" b="1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20170208)</a:t>
            </a:r>
            <a:endParaRPr lang="en-US" altLang="ko-KR" sz="800" b="1" u="sng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즉시배차는 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365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 가능하며</a:t>
            </a:r>
            <a:r>
              <a:rPr lang="en-US" altLang="ko-KR" sz="800" b="1" u="sng" dirty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평일에는 </a:t>
            </a:r>
            <a:r>
              <a:rPr lang="en-US" altLang="ko-KR" sz="800" b="1" u="sng" dirty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sz="800" b="1" u="sng" dirty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</a:t>
            </a:r>
            <a:r>
              <a:rPr lang="en-US" altLang="ko-KR" sz="800" b="1" u="sng" dirty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~20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주말에는 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~17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시에 배차 가능하다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.(</a:t>
            </a:r>
            <a:r>
              <a:rPr lang="ko-KR" altLang="en-US" sz="800" b="1" u="sng" dirty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시간은 서버에서 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“CallAvailableTime” </a:t>
            </a:r>
            <a:r>
              <a:rPr lang="en-US" altLang="ko-KR" sz="800" b="1" u="sng" dirty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API 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반환 값으로 반환함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  <a:r>
              <a:rPr lang="en-US" altLang="ko-KR" sz="800" b="1" u="sng" dirty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800" b="1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(20170208)</a:t>
            </a:r>
            <a:endParaRPr lang="ko-KR" altLang="en-US" sz="800" b="1" u="sng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18533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배차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70338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배차 관련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2379600" y="620720"/>
            <a:ext cx="2138274" cy="576032"/>
            <a:chOff x="2398178" y="557080"/>
            <a:chExt cx="2138274" cy="576032"/>
          </a:xfrm>
        </p:grpSpPr>
        <p:sp>
          <p:nvSpPr>
            <p:cNvPr id="221" name="직사각형 220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</a:t>
              </a:r>
              <a:r>
                <a:rPr kumimoji="1" lang="en-US" altLang="ko-KR" sz="800" b="1" dirty="0">
                  <a:latin typeface="+mn-ea"/>
                </a:rPr>
                <a:t>HSNR_SetTime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222" name="직사각형 221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 </a:t>
              </a:r>
              <a:r>
                <a:rPr kumimoji="1" lang="ko-KR" altLang="en-US" sz="800" b="1" dirty="0">
                  <a:latin typeface="+mn-ea"/>
                </a:rPr>
                <a:t>예약 </a:t>
              </a:r>
              <a:r>
                <a:rPr kumimoji="1" lang="ko-KR" altLang="en-US" sz="800" b="1" dirty="0" smtClean="0">
                  <a:latin typeface="+mn-ea"/>
                </a:rPr>
                <a:t>시간 설정</a:t>
              </a:r>
              <a:endParaRPr kumimoji="1" lang="ko-KR" altLang="en-US" sz="800" b="1" dirty="0">
                <a:latin typeface="+mn-ea"/>
              </a:endParaRPr>
            </a:p>
          </p:txBody>
        </p:sp>
      </p:grpSp>
      <p:sp>
        <p:nvSpPr>
          <p:cNvPr id="234" name="직사각형 233"/>
          <p:cNvSpPr/>
          <p:nvPr/>
        </p:nvSpPr>
        <p:spPr bwMode="auto">
          <a:xfrm>
            <a:off x="107504" y="1232629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5" name="그룹 234"/>
          <p:cNvGrpSpPr/>
          <p:nvPr/>
        </p:nvGrpSpPr>
        <p:grpSpPr>
          <a:xfrm>
            <a:off x="611560" y="1305888"/>
            <a:ext cx="478991" cy="188849"/>
            <a:chOff x="611560" y="1300286"/>
            <a:chExt cx="478991" cy="188849"/>
          </a:xfrm>
        </p:grpSpPr>
        <p:pic>
          <p:nvPicPr>
            <p:cNvPr id="400" name="그림 1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300286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1" name="TextBox 400"/>
            <p:cNvSpPr txBox="1"/>
            <p:nvPr/>
          </p:nvSpPr>
          <p:spPr bwMode="auto">
            <a:xfrm>
              <a:off x="682483" y="1337560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즉</a:t>
              </a:r>
              <a:r>
                <a:rPr lang="ko-KR" altLang="en-US" sz="7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</a:p>
          </p:txBody>
        </p:sp>
      </p:grpSp>
      <p:grpSp>
        <p:nvGrpSpPr>
          <p:cNvPr id="236" name="그룹 235"/>
          <p:cNvGrpSpPr/>
          <p:nvPr/>
        </p:nvGrpSpPr>
        <p:grpSpPr>
          <a:xfrm>
            <a:off x="179512" y="1319918"/>
            <a:ext cx="252000" cy="169216"/>
            <a:chOff x="394451" y="1844824"/>
            <a:chExt cx="252000" cy="169216"/>
          </a:xfrm>
        </p:grpSpPr>
        <p:sp>
          <p:nvSpPr>
            <p:cNvPr id="397" name="직사각형 396"/>
            <p:cNvSpPr/>
            <p:nvPr/>
          </p:nvSpPr>
          <p:spPr>
            <a:xfrm>
              <a:off x="394451" y="1844824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8" name="직사각형 397"/>
            <p:cNvSpPr/>
            <p:nvPr/>
          </p:nvSpPr>
          <p:spPr>
            <a:xfrm>
              <a:off x="394451" y="1916832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9" name="직사각형 398"/>
            <p:cNvSpPr/>
            <p:nvPr/>
          </p:nvSpPr>
          <p:spPr>
            <a:xfrm>
              <a:off x="394451" y="1988840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7" name="그룹 236"/>
          <p:cNvGrpSpPr/>
          <p:nvPr/>
        </p:nvGrpSpPr>
        <p:grpSpPr>
          <a:xfrm>
            <a:off x="1242951" y="1305888"/>
            <a:ext cx="478991" cy="188849"/>
            <a:chOff x="780640" y="1300286"/>
            <a:chExt cx="478991" cy="188849"/>
          </a:xfrm>
        </p:grpSpPr>
        <p:pic>
          <p:nvPicPr>
            <p:cNvPr id="395" name="그림 1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640" y="1300286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6" name="TextBox 395"/>
            <p:cNvSpPr txBox="1"/>
            <p:nvPr/>
          </p:nvSpPr>
          <p:spPr bwMode="auto">
            <a:xfrm>
              <a:off x="851563" y="1337560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</a:t>
              </a:r>
              <a:endPara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8" name="직사각형 237"/>
          <p:cNvSpPr/>
          <p:nvPr/>
        </p:nvSpPr>
        <p:spPr>
          <a:xfrm>
            <a:off x="1831534" y="1300285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3" name="직사각형 292"/>
          <p:cNvSpPr/>
          <p:nvPr/>
        </p:nvSpPr>
        <p:spPr bwMode="auto">
          <a:xfrm>
            <a:off x="107504" y="2205115"/>
            <a:ext cx="2138274" cy="16208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출발지 목적지 바꾸기</a:t>
            </a:r>
          </a:p>
        </p:txBody>
      </p:sp>
      <p:grpSp>
        <p:nvGrpSpPr>
          <p:cNvPr id="294" name="그룹 293"/>
          <p:cNvGrpSpPr/>
          <p:nvPr/>
        </p:nvGrpSpPr>
        <p:grpSpPr>
          <a:xfrm>
            <a:off x="683568" y="2247782"/>
            <a:ext cx="66795" cy="90000"/>
            <a:chOff x="6084168" y="1790872"/>
            <a:chExt cx="72008" cy="180000"/>
          </a:xfrm>
        </p:grpSpPr>
        <p:cxnSp>
          <p:nvCxnSpPr>
            <p:cNvPr id="390" name="직선 화살표 연결선 389"/>
            <p:cNvCxnSpPr/>
            <p:nvPr/>
          </p:nvCxnSpPr>
          <p:spPr>
            <a:xfrm>
              <a:off x="6156176" y="1790872"/>
              <a:ext cx="0" cy="180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화살표 연결선 390"/>
            <p:cNvCxnSpPr/>
            <p:nvPr/>
          </p:nvCxnSpPr>
          <p:spPr>
            <a:xfrm flipV="1">
              <a:off x="6084168" y="1790872"/>
              <a:ext cx="0" cy="180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그룹 294"/>
          <p:cNvGrpSpPr/>
          <p:nvPr/>
        </p:nvGrpSpPr>
        <p:grpSpPr>
          <a:xfrm>
            <a:off x="107504" y="2421412"/>
            <a:ext cx="2138274" cy="2269723"/>
            <a:chOff x="4649221" y="2360148"/>
            <a:chExt cx="2138274" cy="2269723"/>
          </a:xfrm>
        </p:grpSpPr>
        <p:sp>
          <p:nvSpPr>
            <p:cNvPr id="355" name="직사각형 354"/>
            <p:cNvSpPr/>
            <p:nvPr/>
          </p:nvSpPr>
          <p:spPr bwMode="auto">
            <a:xfrm>
              <a:off x="4649221" y="3009061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6" name="직사각형 355"/>
            <p:cNvSpPr/>
            <p:nvPr/>
          </p:nvSpPr>
          <p:spPr>
            <a:xfrm>
              <a:off x="4683227" y="3071115"/>
              <a:ext cx="63991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예약날짜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7" name="직사각형 356"/>
            <p:cNvSpPr/>
            <p:nvPr/>
          </p:nvSpPr>
          <p:spPr bwMode="auto">
            <a:xfrm>
              <a:off x="4649221" y="3333223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8" name="직사각형 357"/>
            <p:cNvSpPr/>
            <p:nvPr/>
          </p:nvSpPr>
          <p:spPr>
            <a:xfrm>
              <a:off x="4683227" y="3395277"/>
              <a:ext cx="63991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예약시간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9" name="직사각형 358"/>
            <p:cNvSpPr/>
            <p:nvPr/>
          </p:nvSpPr>
          <p:spPr bwMode="auto">
            <a:xfrm>
              <a:off x="4649221" y="3657385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0" name="직사각형 359"/>
            <p:cNvSpPr/>
            <p:nvPr/>
          </p:nvSpPr>
          <p:spPr>
            <a:xfrm>
              <a:off x="4683227" y="3719439"/>
              <a:ext cx="63350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휠체어사용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1" name="모서리가 둥근 직사각형 360"/>
            <p:cNvSpPr/>
            <p:nvPr/>
          </p:nvSpPr>
          <p:spPr bwMode="auto">
            <a:xfrm>
              <a:off x="5369301" y="3060331"/>
              <a:ext cx="1348711" cy="22512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예약날짜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62" name="그룹 361"/>
            <p:cNvGrpSpPr/>
            <p:nvPr/>
          </p:nvGrpSpPr>
          <p:grpSpPr>
            <a:xfrm>
              <a:off x="5369300" y="3382741"/>
              <a:ext cx="1348711" cy="225127"/>
              <a:chOff x="827583" y="3754842"/>
              <a:chExt cx="1348711" cy="225127"/>
            </a:xfrm>
          </p:grpSpPr>
          <p:sp>
            <p:nvSpPr>
              <p:cNvPr id="388" name="모서리가 둥근 직사각형 387"/>
              <p:cNvSpPr/>
              <p:nvPr/>
            </p:nvSpPr>
            <p:spPr bwMode="auto">
              <a:xfrm>
                <a:off x="827583" y="375484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예약시간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9" name="Arrow Down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 bwMode="auto">
              <a:xfrm flipH="1">
                <a:off x="2013634" y="3797868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63" name="직사각형 362"/>
            <p:cNvSpPr/>
            <p:nvPr/>
          </p:nvSpPr>
          <p:spPr>
            <a:xfrm>
              <a:off x="5316734" y="3717814"/>
              <a:ext cx="192711" cy="2026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4" name="L 도형 363"/>
            <p:cNvSpPr/>
            <p:nvPr/>
          </p:nvSpPr>
          <p:spPr>
            <a:xfrm rot="18678969">
              <a:off x="5343480" y="3794085"/>
              <a:ext cx="139218" cy="50147"/>
            </a:xfrm>
            <a:prstGeom prst="corner">
              <a:avLst>
                <a:gd name="adj1" fmla="val 14306"/>
                <a:gd name="adj2" fmla="val 16330"/>
              </a:avLst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5" name="직사각형 364"/>
            <p:cNvSpPr/>
            <p:nvPr/>
          </p:nvSpPr>
          <p:spPr>
            <a:xfrm>
              <a:off x="5994444" y="3721064"/>
              <a:ext cx="54373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왕복여부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6" name="직사각형 365"/>
            <p:cNvSpPr/>
            <p:nvPr/>
          </p:nvSpPr>
          <p:spPr>
            <a:xfrm>
              <a:off x="6518164" y="3719439"/>
              <a:ext cx="192711" cy="2026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7" name="L 도형 366"/>
            <p:cNvSpPr/>
            <p:nvPr/>
          </p:nvSpPr>
          <p:spPr>
            <a:xfrm rot="18678969">
              <a:off x="6544910" y="3794085"/>
              <a:ext cx="139218" cy="50147"/>
            </a:xfrm>
            <a:prstGeom prst="corner">
              <a:avLst>
                <a:gd name="adj1" fmla="val 14306"/>
                <a:gd name="adj2" fmla="val 16330"/>
              </a:avLst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68" name="그림 36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023" y="3077691"/>
              <a:ext cx="186285" cy="186285"/>
            </a:xfrm>
            <a:prstGeom prst="rect">
              <a:avLst/>
            </a:prstGeom>
          </p:spPr>
        </p:pic>
        <p:sp>
          <p:nvSpPr>
            <p:cNvPr id="369" name="직사각형 368"/>
            <p:cNvSpPr/>
            <p:nvPr/>
          </p:nvSpPr>
          <p:spPr bwMode="auto">
            <a:xfrm>
              <a:off x="4649221" y="2360148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0" name="직사각형 369"/>
            <p:cNvSpPr/>
            <p:nvPr/>
          </p:nvSpPr>
          <p:spPr>
            <a:xfrm>
              <a:off x="4683227" y="2422202"/>
              <a:ext cx="63991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동승인원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1" name="직사각형 370"/>
            <p:cNvSpPr/>
            <p:nvPr/>
          </p:nvSpPr>
          <p:spPr bwMode="auto">
            <a:xfrm>
              <a:off x="4649221" y="2684310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2" name="직사각형 371"/>
            <p:cNvSpPr/>
            <p:nvPr/>
          </p:nvSpPr>
          <p:spPr>
            <a:xfrm>
              <a:off x="4683227" y="2746364"/>
              <a:ext cx="63991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이용목적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3" name="모서리가 둥근 직사각형 372"/>
            <p:cNvSpPr/>
            <p:nvPr/>
          </p:nvSpPr>
          <p:spPr bwMode="auto">
            <a:xfrm>
              <a:off x="5369301" y="2411418"/>
              <a:ext cx="1348711" cy="22512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동승인원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4" name="Arrow Down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6555352" y="2454444"/>
              <a:ext cx="110093" cy="11009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75" name="그룹 374"/>
            <p:cNvGrpSpPr/>
            <p:nvPr/>
          </p:nvGrpSpPr>
          <p:grpSpPr>
            <a:xfrm>
              <a:off x="5369300" y="2733828"/>
              <a:ext cx="1348711" cy="225127"/>
              <a:chOff x="827583" y="3754842"/>
              <a:chExt cx="1348711" cy="225127"/>
            </a:xfrm>
          </p:grpSpPr>
          <p:sp>
            <p:nvSpPr>
              <p:cNvPr id="386" name="모서리가 둥근 직사각형 385"/>
              <p:cNvSpPr/>
              <p:nvPr/>
            </p:nvSpPr>
            <p:spPr bwMode="auto">
              <a:xfrm>
                <a:off x="827583" y="375484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이용목적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7" name="Arrow Down"/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 flipH="1">
                <a:off x="2013634" y="3797868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76" name="그룹 375"/>
            <p:cNvGrpSpPr/>
            <p:nvPr/>
          </p:nvGrpSpPr>
          <p:grpSpPr>
            <a:xfrm>
              <a:off x="4649221" y="3981547"/>
              <a:ext cx="2138274" cy="648324"/>
              <a:chOff x="2547407" y="3161462"/>
              <a:chExt cx="2138274" cy="648324"/>
            </a:xfrm>
          </p:grpSpPr>
          <p:sp>
            <p:nvSpPr>
              <p:cNvPr id="377" name="직사각형 376"/>
              <p:cNvSpPr/>
              <p:nvPr/>
            </p:nvSpPr>
            <p:spPr bwMode="auto">
              <a:xfrm>
                <a:off x="2547407" y="3161462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>
                <a:off x="2581413" y="3223516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예약날짜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9" name="직사각형 378"/>
              <p:cNvSpPr/>
              <p:nvPr/>
            </p:nvSpPr>
            <p:spPr bwMode="auto">
              <a:xfrm>
                <a:off x="2547407" y="3485624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0" name="직사각형 379"/>
              <p:cNvSpPr/>
              <p:nvPr/>
            </p:nvSpPr>
            <p:spPr>
              <a:xfrm>
                <a:off x="2581413" y="3547678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예약시간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1" name="모서리가 둥근 직사각형 380"/>
              <p:cNvSpPr/>
              <p:nvPr/>
            </p:nvSpPr>
            <p:spPr bwMode="auto">
              <a:xfrm>
                <a:off x="3267487" y="321273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예약날짜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382" name="그룹 381"/>
              <p:cNvGrpSpPr/>
              <p:nvPr/>
            </p:nvGrpSpPr>
            <p:grpSpPr>
              <a:xfrm>
                <a:off x="3267486" y="3535142"/>
                <a:ext cx="1348711" cy="225127"/>
                <a:chOff x="827583" y="3754842"/>
                <a:chExt cx="1348711" cy="225127"/>
              </a:xfrm>
            </p:grpSpPr>
            <p:sp>
              <p:nvSpPr>
                <p:cNvPr id="384" name="모서리가 둥근 직사각형 383"/>
                <p:cNvSpPr/>
                <p:nvPr/>
              </p:nvSpPr>
              <p:spPr bwMode="auto">
                <a:xfrm>
                  <a:off x="827583" y="3754842"/>
                  <a:ext cx="1348711" cy="22512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예약시간</a:t>
                  </a:r>
                  <a:endParaRPr lang="ko-KR" altLang="en-US" sz="700" dirty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85" name="Arrow Down"/>
                <p:cNvSpPr>
                  <a:spLocks noChangeAspect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 flipH="1">
                  <a:off x="2013634" y="3797868"/>
                  <a:ext cx="110093" cy="11009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solidFill>
                  <a:srgbClr val="FFFFFF"/>
                </a:solidFill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383" name="그림 382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1209" y="3230092"/>
                <a:ext cx="186285" cy="186285"/>
              </a:xfrm>
              <a:prstGeom prst="rect">
                <a:avLst/>
              </a:prstGeom>
            </p:spPr>
          </p:pic>
        </p:grpSp>
      </p:grpSp>
      <p:grpSp>
        <p:nvGrpSpPr>
          <p:cNvPr id="296" name="그룹 295"/>
          <p:cNvGrpSpPr/>
          <p:nvPr/>
        </p:nvGrpSpPr>
        <p:grpSpPr>
          <a:xfrm>
            <a:off x="107504" y="2205116"/>
            <a:ext cx="2138274" cy="216296"/>
            <a:chOff x="4649221" y="2348608"/>
            <a:chExt cx="2138274" cy="216296"/>
          </a:xfrm>
        </p:grpSpPr>
        <p:sp>
          <p:nvSpPr>
            <p:cNvPr id="352" name="직사각형 351"/>
            <p:cNvSpPr/>
            <p:nvPr/>
          </p:nvSpPr>
          <p:spPr bwMode="auto">
            <a:xfrm>
              <a:off x="4649221" y="2348608"/>
              <a:ext cx="2138274" cy="216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5179589" y="2356729"/>
              <a:ext cx="107753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 </a:t>
              </a:r>
              <a:r>
                <a:rPr kumimoji="1" lang="en-US" altLang="ko-KR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</a:t>
              </a:r>
              <a:r>
                <a:rPr kumimoji="1" lang="en-US" altLang="ko-KR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지도보기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8" name="직사각형 297"/>
          <p:cNvSpPr/>
          <p:nvPr/>
        </p:nvSpPr>
        <p:spPr bwMode="auto">
          <a:xfrm>
            <a:off x="107504" y="4673271"/>
            <a:ext cx="2138274" cy="3499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접수하기</a:t>
            </a:r>
          </a:p>
        </p:txBody>
      </p:sp>
      <p:sp>
        <p:nvSpPr>
          <p:cNvPr id="299" name="직사각형 298"/>
          <p:cNvSpPr/>
          <p:nvPr/>
        </p:nvSpPr>
        <p:spPr>
          <a:xfrm>
            <a:off x="107504" y="1232629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3" name="직사각형 402"/>
          <p:cNvSpPr/>
          <p:nvPr/>
        </p:nvSpPr>
        <p:spPr bwMode="auto">
          <a:xfrm>
            <a:off x="2379600" y="1232629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04" name="그룹 403"/>
          <p:cNvGrpSpPr/>
          <p:nvPr/>
        </p:nvGrpSpPr>
        <p:grpSpPr>
          <a:xfrm>
            <a:off x="2883656" y="1305888"/>
            <a:ext cx="478991" cy="188849"/>
            <a:chOff x="611560" y="1300286"/>
            <a:chExt cx="478991" cy="188849"/>
          </a:xfrm>
        </p:grpSpPr>
        <p:pic>
          <p:nvPicPr>
            <p:cNvPr id="475" name="그림 1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300286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6" name="TextBox 475"/>
            <p:cNvSpPr txBox="1"/>
            <p:nvPr/>
          </p:nvSpPr>
          <p:spPr bwMode="auto">
            <a:xfrm>
              <a:off x="682483" y="1337560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즉</a:t>
              </a:r>
              <a:r>
                <a:rPr lang="ko-KR" altLang="en-US" sz="7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</a:p>
          </p:txBody>
        </p:sp>
      </p:grpSp>
      <p:grpSp>
        <p:nvGrpSpPr>
          <p:cNvPr id="405" name="그룹 404"/>
          <p:cNvGrpSpPr/>
          <p:nvPr/>
        </p:nvGrpSpPr>
        <p:grpSpPr>
          <a:xfrm>
            <a:off x="2451608" y="1319918"/>
            <a:ext cx="252000" cy="169216"/>
            <a:chOff x="394451" y="1844824"/>
            <a:chExt cx="252000" cy="169216"/>
          </a:xfrm>
        </p:grpSpPr>
        <p:sp>
          <p:nvSpPr>
            <p:cNvPr id="472" name="직사각형 471"/>
            <p:cNvSpPr/>
            <p:nvPr/>
          </p:nvSpPr>
          <p:spPr>
            <a:xfrm>
              <a:off x="394451" y="1844824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3" name="직사각형 472"/>
            <p:cNvSpPr/>
            <p:nvPr/>
          </p:nvSpPr>
          <p:spPr>
            <a:xfrm>
              <a:off x="394451" y="1916832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4" name="직사각형 473"/>
            <p:cNvSpPr/>
            <p:nvPr/>
          </p:nvSpPr>
          <p:spPr>
            <a:xfrm>
              <a:off x="394451" y="1988840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06" name="그룹 405"/>
          <p:cNvGrpSpPr/>
          <p:nvPr/>
        </p:nvGrpSpPr>
        <p:grpSpPr>
          <a:xfrm>
            <a:off x="3515047" y="1305888"/>
            <a:ext cx="478991" cy="188849"/>
            <a:chOff x="780640" y="1300286"/>
            <a:chExt cx="478991" cy="188849"/>
          </a:xfrm>
        </p:grpSpPr>
        <p:pic>
          <p:nvPicPr>
            <p:cNvPr id="470" name="그림 1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640" y="1300286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" name="TextBox 470"/>
            <p:cNvSpPr txBox="1"/>
            <p:nvPr/>
          </p:nvSpPr>
          <p:spPr bwMode="auto">
            <a:xfrm>
              <a:off x="851563" y="1337560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</a:t>
              </a:r>
              <a:endPara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7" name="직사각형 406"/>
          <p:cNvSpPr/>
          <p:nvPr/>
        </p:nvSpPr>
        <p:spPr>
          <a:xfrm>
            <a:off x="4103630" y="1300285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4" name="직사각형 413"/>
          <p:cNvSpPr/>
          <p:nvPr/>
        </p:nvSpPr>
        <p:spPr bwMode="auto">
          <a:xfrm>
            <a:off x="2379600" y="2205115"/>
            <a:ext cx="2138274" cy="16208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출발지 목적지 바꾸기</a:t>
            </a:r>
          </a:p>
        </p:txBody>
      </p:sp>
      <p:grpSp>
        <p:nvGrpSpPr>
          <p:cNvPr id="415" name="그룹 414"/>
          <p:cNvGrpSpPr/>
          <p:nvPr/>
        </p:nvGrpSpPr>
        <p:grpSpPr>
          <a:xfrm>
            <a:off x="2955664" y="2247782"/>
            <a:ext cx="66795" cy="90000"/>
            <a:chOff x="6084168" y="1790872"/>
            <a:chExt cx="72008" cy="180000"/>
          </a:xfrm>
        </p:grpSpPr>
        <p:cxnSp>
          <p:nvCxnSpPr>
            <p:cNvPr id="465" name="직선 화살표 연결선 464"/>
            <p:cNvCxnSpPr/>
            <p:nvPr/>
          </p:nvCxnSpPr>
          <p:spPr>
            <a:xfrm>
              <a:off x="6156176" y="1790872"/>
              <a:ext cx="0" cy="180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직선 화살표 연결선 465"/>
            <p:cNvCxnSpPr/>
            <p:nvPr/>
          </p:nvCxnSpPr>
          <p:spPr>
            <a:xfrm flipV="1">
              <a:off x="6084168" y="1790872"/>
              <a:ext cx="0" cy="18000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그룹 415"/>
          <p:cNvGrpSpPr/>
          <p:nvPr/>
        </p:nvGrpSpPr>
        <p:grpSpPr>
          <a:xfrm>
            <a:off x="2379600" y="2421412"/>
            <a:ext cx="2138274" cy="2269723"/>
            <a:chOff x="4649221" y="2360148"/>
            <a:chExt cx="2138274" cy="2269723"/>
          </a:xfrm>
        </p:grpSpPr>
        <p:sp>
          <p:nvSpPr>
            <p:cNvPr id="430" name="직사각형 429"/>
            <p:cNvSpPr/>
            <p:nvPr/>
          </p:nvSpPr>
          <p:spPr bwMode="auto">
            <a:xfrm>
              <a:off x="4649221" y="3009061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1" name="직사각형 430"/>
            <p:cNvSpPr/>
            <p:nvPr/>
          </p:nvSpPr>
          <p:spPr>
            <a:xfrm>
              <a:off x="4683227" y="3071115"/>
              <a:ext cx="63991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예약날짜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2" name="직사각형 431"/>
            <p:cNvSpPr/>
            <p:nvPr/>
          </p:nvSpPr>
          <p:spPr bwMode="auto">
            <a:xfrm>
              <a:off x="4649221" y="3333223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3" name="직사각형 432"/>
            <p:cNvSpPr/>
            <p:nvPr/>
          </p:nvSpPr>
          <p:spPr>
            <a:xfrm>
              <a:off x="4683227" y="3395277"/>
              <a:ext cx="63991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예약시간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4" name="직사각형 433"/>
            <p:cNvSpPr/>
            <p:nvPr/>
          </p:nvSpPr>
          <p:spPr bwMode="auto">
            <a:xfrm>
              <a:off x="4649221" y="3657385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5" name="직사각형 434"/>
            <p:cNvSpPr/>
            <p:nvPr/>
          </p:nvSpPr>
          <p:spPr>
            <a:xfrm>
              <a:off x="4683227" y="3719439"/>
              <a:ext cx="63350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휠체어사용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6" name="모서리가 둥근 직사각형 435"/>
            <p:cNvSpPr/>
            <p:nvPr/>
          </p:nvSpPr>
          <p:spPr bwMode="auto">
            <a:xfrm>
              <a:off x="5369301" y="3060331"/>
              <a:ext cx="1348711" cy="22512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예약날짜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37" name="그룹 436"/>
            <p:cNvGrpSpPr/>
            <p:nvPr/>
          </p:nvGrpSpPr>
          <p:grpSpPr>
            <a:xfrm>
              <a:off x="5369300" y="3382741"/>
              <a:ext cx="1348711" cy="225127"/>
              <a:chOff x="827583" y="3754842"/>
              <a:chExt cx="1348711" cy="225127"/>
            </a:xfrm>
          </p:grpSpPr>
          <p:sp>
            <p:nvSpPr>
              <p:cNvPr id="463" name="모서리가 둥근 직사각형 462"/>
              <p:cNvSpPr/>
              <p:nvPr/>
            </p:nvSpPr>
            <p:spPr bwMode="auto">
              <a:xfrm>
                <a:off x="827583" y="375484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예약시간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4" name="Arrow Down"/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 flipH="1">
                <a:off x="2013634" y="3797868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38" name="직사각형 437"/>
            <p:cNvSpPr/>
            <p:nvPr/>
          </p:nvSpPr>
          <p:spPr>
            <a:xfrm>
              <a:off x="5316734" y="3717814"/>
              <a:ext cx="192711" cy="2026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9" name="L 도형 438"/>
            <p:cNvSpPr/>
            <p:nvPr/>
          </p:nvSpPr>
          <p:spPr>
            <a:xfrm rot="18678969">
              <a:off x="5343480" y="3794085"/>
              <a:ext cx="139218" cy="50147"/>
            </a:xfrm>
            <a:prstGeom prst="corner">
              <a:avLst>
                <a:gd name="adj1" fmla="val 14306"/>
                <a:gd name="adj2" fmla="val 16330"/>
              </a:avLst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0" name="직사각형 439"/>
            <p:cNvSpPr/>
            <p:nvPr/>
          </p:nvSpPr>
          <p:spPr>
            <a:xfrm>
              <a:off x="5994444" y="3721064"/>
              <a:ext cx="54373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왕복여부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1" name="직사각형 440"/>
            <p:cNvSpPr/>
            <p:nvPr/>
          </p:nvSpPr>
          <p:spPr>
            <a:xfrm>
              <a:off x="6518164" y="3719439"/>
              <a:ext cx="192711" cy="2026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2" name="L 도형 441"/>
            <p:cNvSpPr/>
            <p:nvPr/>
          </p:nvSpPr>
          <p:spPr>
            <a:xfrm rot="18678969">
              <a:off x="6544910" y="3794085"/>
              <a:ext cx="139218" cy="50147"/>
            </a:xfrm>
            <a:prstGeom prst="corner">
              <a:avLst>
                <a:gd name="adj1" fmla="val 14306"/>
                <a:gd name="adj2" fmla="val 16330"/>
              </a:avLst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/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</a:pPr>
              <a:endParaRPr lang="ko-KR" altLang="en-US" sz="700" b="0" i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43" name="그림 44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023" y="3077691"/>
              <a:ext cx="186285" cy="186285"/>
            </a:xfrm>
            <a:prstGeom prst="rect">
              <a:avLst/>
            </a:prstGeom>
          </p:spPr>
        </p:pic>
        <p:sp>
          <p:nvSpPr>
            <p:cNvPr id="444" name="직사각형 443"/>
            <p:cNvSpPr/>
            <p:nvPr/>
          </p:nvSpPr>
          <p:spPr bwMode="auto">
            <a:xfrm>
              <a:off x="4649221" y="2360148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5" name="직사각형 444"/>
            <p:cNvSpPr/>
            <p:nvPr/>
          </p:nvSpPr>
          <p:spPr>
            <a:xfrm>
              <a:off x="4683227" y="2422202"/>
              <a:ext cx="63991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동승인원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6" name="직사각형 445"/>
            <p:cNvSpPr/>
            <p:nvPr/>
          </p:nvSpPr>
          <p:spPr bwMode="auto">
            <a:xfrm>
              <a:off x="4649221" y="2684310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7" name="직사각형 446"/>
            <p:cNvSpPr/>
            <p:nvPr/>
          </p:nvSpPr>
          <p:spPr>
            <a:xfrm>
              <a:off x="4683227" y="2746364"/>
              <a:ext cx="63991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이용목적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8" name="모서리가 둥근 직사각형 447"/>
            <p:cNvSpPr/>
            <p:nvPr/>
          </p:nvSpPr>
          <p:spPr bwMode="auto">
            <a:xfrm>
              <a:off x="5369301" y="2411418"/>
              <a:ext cx="1348711" cy="22512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동승인원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9" name="Arrow Down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6555352" y="2454444"/>
              <a:ext cx="110093" cy="11009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50" name="그룹 449"/>
            <p:cNvGrpSpPr/>
            <p:nvPr/>
          </p:nvGrpSpPr>
          <p:grpSpPr>
            <a:xfrm>
              <a:off x="5369300" y="2733828"/>
              <a:ext cx="1348711" cy="225127"/>
              <a:chOff x="827583" y="3754842"/>
              <a:chExt cx="1348711" cy="225127"/>
            </a:xfrm>
          </p:grpSpPr>
          <p:sp>
            <p:nvSpPr>
              <p:cNvPr id="461" name="모서리가 둥근 직사각형 460"/>
              <p:cNvSpPr/>
              <p:nvPr/>
            </p:nvSpPr>
            <p:spPr bwMode="auto">
              <a:xfrm>
                <a:off x="827583" y="375484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이용목적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2" name="Arrow Down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2013634" y="3797868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51" name="그룹 450"/>
            <p:cNvGrpSpPr/>
            <p:nvPr/>
          </p:nvGrpSpPr>
          <p:grpSpPr>
            <a:xfrm>
              <a:off x="4649221" y="3981547"/>
              <a:ext cx="2138274" cy="648324"/>
              <a:chOff x="2547407" y="3161462"/>
              <a:chExt cx="2138274" cy="648324"/>
            </a:xfrm>
          </p:grpSpPr>
          <p:sp>
            <p:nvSpPr>
              <p:cNvPr id="452" name="직사각형 451"/>
              <p:cNvSpPr/>
              <p:nvPr/>
            </p:nvSpPr>
            <p:spPr bwMode="auto">
              <a:xfrm>
                <a:off x="2547407" y="3161462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3" name="직사각형 452"/>
              <p:cNvSpPr/>
              <p:nvPr/>
            </p:nvSpPr>
            <p:spPr>
              <a:xfrm>
                <a:off x="2581413" y="3223516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예약날짜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4" name="직사각형 453"/>
              <p:cNvSpPr/>
              <p:nvPr/>
            </p:nvSpPr>
            <p:spPr bwMode="auto">
              <a:xfrm>
                <a:off x="2547407" y="3485624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5" name="직사각형 454"/>
              <p:cNvSpPr/>
              <p:nvPr/>
            </p:nvSpPr>
            <p:spPr>
              <a:xfrm>
                <a:off x="2581413" y="3547678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예약시간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6" name="모서리가 둥근 직사각형 455"/>
              <p:cNvSpPr/>
              <p:nvPr/>
            </p:nvSpPr>
            <p:spPr bwMode="auto">
              <a:xfrm>
                <a:off x="3267487" y="321273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예약날짜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457" name="그룹 456"/>
              <p:cNvGrpSpPr/>
              <p:nvPr/>
            </p:nvGrpSpPr>
            <p:grpSpPr>
              <a:xfrm>
                <a:off x="3267486" y="3535142"/>
                <a:ext cx="1348711" cy="225127"/>
                <a:chOff x="827583" y="3754842"/>
                <a:chExt cx="1348711" cy="225127"/>
              </a:xfrm>
            </p:grpSpPr>
            <p:sp>
              <p:nvSpPr>
                <p:cNvPr id="459" name="모서리가 둥근 직사각형 458"/>
                <p:cNvSpPr/>
                <p:nvPr/>
              </p:nvSpPr>
              <p:spPr bwMode="auto">
                <a:xfrm>
                  <a:off x="827583" y="3754842"/>
                  <a:ext cx="1348711" cy="22512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예약시간</a:t>
                  </a:r>
                  <a:endParaRPr lang="ko-KR" altLang="en-US" sz="700" dirty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60" name="Arrow Down"/>
                <p:cNvSpPr>
                  <a:spLocks noChangeAspect="1"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 flipH="1">
                  <a:off x="2013634" y="3797868"/>
                  <a:ext cx="110093" cy="11009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solidFill>
                  <a:srgbClr val="FFFFFF"/>
                </a:solidFill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458" name="그림 45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1209" y="3230092"/>
                <a:ext cx="186285" cy="186285"/>
              </a:xfrm>
              <a:prstGeom prst="rect">
                <a:avLst/>
              </a:prstGeom>
            </p:spPr>
          </p:pic>
        </p:grpSp>
      </p:grpSp>
      <p:grpSp>
        <p:nvGrpSpPr>
          <p:cNvPr id="417" name="그룹 416"/>
          <p:cNvGrpSpPr/>
          <p:nvPr/>
        </p:nvGrpSpPr>
        <p:grpSpPr>
          <a:xfrm>
            <a:off x="2379600" y="2205116"/>
            <a:ext cx="2138274" cy="216296"/>
            <a:chOff x="4649221" y="2348608"/>
            <a:chExt cx="2138274" cy="216296"/>
          </a:xfrm>
        </p:grpSpPr>
        <p:sp>
          <p:nvSpPr>
            <p:cNvPr id="427" name="직사각형 426"/>
            <p:cNvSpPr/>
            <p:nvPr/>
          </p:nvSpPr>
          <p:spPr bwMode="auto">
            <a:xfrm>
              <a:off x="4649221" y="2348608"/>
              <a:ext cx="2138274" cy="216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8" name="직사각형 427"/>
            <p:cNvSpPr/>
            <p:nvPr/>
          </p:nvSpPr>
          <p:spPr>
            <a:xfrm>
              <a:off x="5179589" y="2356729"/>
              <a:ext cx="107753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 </a:t>
              </a:r>
              <a:r>
                <a:rPr kumimoji="1" lang="en-US" altLang="ko-KR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</a:t>
              </a:r>
              <a:r>
                <a:rPr kumimoji="1" lang="en-US" altLang="ko-KR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지도보기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9" name="직사각형 418"/>
          <p:cNvSpPr/>
          <p:nvPr/>
        </p:nvSpPr>
        <p:spPr bwMode="auto">
          <a:xfrm>
            <a:off x="2379600" y="4673271"/>
            <a:ext cx="2138274" cy="3499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접수하기</a:t>
            </a:r>
          </a:p>
        </p:txBody>
      </p:sp>
      <p:sp>
        <p:nvSpPr>
          <p:cNvPr id="420" name="직사각형 419"/>
          <p:cNvSpPr/>
          <p:nvPr/>
        </p:nvSpPr>
        <p:spPr>
          <a:xfrm>
            <a:off x="2379600" y="1232629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77" name="그룹 476"/>
          <p:cNvGrpSpPr/>
          <p:nvPr/>
        </p:nvGrpSpPr>
        <p:grpSpPr>
          <a:xfrm>
            <a:off x="448211" y="2759923"/>
            <a:ext cx="1473613" cy="736105"/>
            <a:chOff x="5148064" y="2844000"/>
            <a:chExt cx="1473613" cy="736105"/>
          </a:xfrm>
        </p:grpSpPr>
        <p:sp>
          <p:nvSpPr>
            <p:cNvPr id="478" name="모서리가 둥근 직사각형 477"/>
            <p:cNvSpPr/>
            <p:nvPr/>
          </p:nvSpPr>
          <p:spPr bwMode="auto">
            <a:xfrm>
              <a:off x="5148064" y="3390624"/>
              <a:ext cx="743459" cy="189481"/>
            </a:xfrm>
            <a:prstGeom prst="roundRect">
              <a:avLst>
                <a:gd name="adj" fmla="val 873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취소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9" name="모서리가 둥근 직사각형 478"/>
            <p:cNvSpPr/>
            <p:nvPr/>
          </p:nvSpPr>
          <p:spPr bwMode="auto">
            <a:xfrm>
              <a:off x="5891524" y="3390624"/>
              <a:ext cx="730153" cy="189481"/>
            </a:xfrm>
            <a:prstGeom prst="roundRect">
              <a:avLst>
                <a:gd name="adj" fmla="val 873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확인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80" name="그룹 479"/>
            <p:cNvGrpSpPr/>
            <p:nvPr/>
          </p:nvGrpSpPr>
          <p:grpSpPr>
            <a:xfrm>
              <a:off x="5148064" y="2844000"/>
              <a:ext cx="1473612" cy="540000"/>
              <a:chOff x="5148064" y="2983856"/>
              <a:chExt cx="1473612" cy="403200"/>
            </a:xfrm>
          </p:grpSpPr>
          <p:grpSp>
            <p:nvGrpSpPr>
              <p:cNvPr id="482" name="그룹 481"/>
              <p:cNvGrpSpPr/>
              <p:nvPr/>
            </p:nvGrpSpPr>
            <p:grpSpPr>
              <a:xfrm>
                <a:off x="5148064" y="3078104"/>
                <a:ext cx="1473612" cy="214602"/>
                <a:chOff x="2987825" y="2648229"/>
                <a:chExt cx="1473612" cy="204707"/>
              </a:xfrm>
            </p:grpSpPr>
            <p:sp>
              <p:nvSpPr>
                <p:cNvPr id="491" name="직사각형 490"/>
                <p:cNvSpPr/>
                <p:nvPr/>
              </p:nvSpPr>
              <p:spPr>
                <a:xfrm>
                  <a:off x="2987825" y="2648229"/>
                  <a:ext cx="720000" cy="204707"/>
                </a:xfrm>
                <a:prstGeom prst="rect">
                  <a:avLst/>
                </a:prstGeom>
                <a:ln w="3175"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 smtClean="0">
                      <a:solidFill>
                        <a:schemeClr val="tx1"/>
                      </a:solidFill>
                      <a:latin typeface="+mn-ea"/>
                    </a:rPr>
                    <a:t>2016</a:t>
                  </a:r>
                  <a:endParaRPr lang="ko-KR" altLang="en-US" sz="7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92" name="직사각형 491"/>
                <p:cNvSpPr/>
                <p:nvPr/>
              </p:nvSpPr>
              <p:spPr>
                <a:xfrm>
                  <a:off x="3707825" y="2648229"/>
                  <a:ext cx="378000" cy="204707"/>
                </a:xfrm>
                <a:prstGeom prst="rect">
                  <a:avLst/>
                </a:prstGeom>
                <a:ln w="3175"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 smtClean="0">
                      <a:solidFill>
                        <a:schemeClr val="tx1"/>
                      </a:solidFill>
                      <a:latin typeface="+mn-ea"/>
                    </a:rPr>
                    <a:t>11</a:t>
                  </a:r>
                  <a:endParaRPr lang="ko-KR" altLang="en-US" sz="7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93" name="직사각형 492"/>
                <p:cNvSpPr/>
                <p:nvPr/>
              </p:nvSpPr>
              <p:spPr>
                <a:xfrm>
                  <a:off x="4083437" y="2648229"/>
                  <a:ext cx="378000" cy="204707"/>
                </a:xfrm>
                <a:prstGeom prst="rect">
                  <a:avLst/>
                </a:prstGeom>
                <a:ln w="3175"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 smtClean="0">
                      <a:solidFill>
                        <a:schemeClr val="tx1"/>
                      </a:solidFill>
                      <a:latin typeface="+mn-ea"/>
                    </a:rPr>
                    <a:t>18</a:t>
                  </a:r>
                  <a:endParaRPr lang="ko-KR" altLang="en-US" sz="7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83" name="그룹 482"/>
              <p:cNvGrpSpPr/>
              <p:nvPr/>
            </p:nvGrpSpPr>
            <p:grpSpPr>
              <a:xfrm>
                <a:off x="5148064" y="2983856"/>
                <a:ext cx="1473612" cy="94350"/>
                <a:chOff x="2987825" y="2648229"/>
                <a:chExt cx="1473612" cy="204707"/>
              </a:xfrm>
              <a:effectLst/>
            </p:grpSpPr>
            <p:sp>
              <p:nvSpPr>
                <p:cNvPr id="488" name="직사각형 487"/>
                <p:cNvSpPr/>
                <p:nvPr/>
              </p:nvSpPr>
              <p:spPr>
                <a:xfrm>
                  <a:off x="2987825" y="2648229"/>
                  <a:ext cx="720000" cy="204707"/>
                </a:xfrm>
                <a:prstGeom prst="rect">
                  <a:avLst/>
                </a:prstGeom>
                <a:ln w="3175"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 smtClean="0">
                      <a:solidFill>
                        <a:schemeClr val="tx1"/>
                      </a:solidFill>
                      <a:latin typeface="+mn-ea"/>
                    </a:rPr>
                    <a:t>+</a:t>
                  </a:r>
                  <a:endParaRPr lang="ko-KR" altLang="en-US" sz="7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89" name="직사각형 488"/>
                <p:cNvSpPr/>
                <p:nvPr/>
              </p:nvSpPr>
              <p:spPr>
                <a:xfrm>
                  <a:off x="3707825" y="2648229"/>
                  <a:ext cx="378000" cy="204707"/>
                </a:xfrm>
                <a:prstGeom prst="rect">
                  <a:avLst/>
                </a:prstGeom>
                <a:ln w="3175"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>
                      <a:solidFill>
                        <a:schemeClr val="tx1"/>
                      </a:solidFill>
                      <a:latin typeface="+mn-ea"/>
                    </a:rPr>
                    <a:t>+</a:t>
                  </a:r>
                  <a:endParaRPr lang="ko-KR" altLang="en-US" sz="7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90" name="직사각형 489"/>
                <p:cNvSpPr/>
                <p:nvPr/>
              </p:nvSpPr>
              <p:spPr>
                <a:xfrm>
                  <a:off x="4083437" y="2648229"/>
                  <a:ext cx="378000" cy="204707"/>
                </a:xfrm>
                <a:prstGeom prst="rect">
                  <a:avLst/>
                </a:prstGeom>
                <a:ln w="3175"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>
                      <a:solidFill>
                        <a:schemeClr val="tx1"/>
                      </a:solidFill>
                      <a:latin typeface="+mn-ea"/>
                    </a:rPr>
                    <a:t>+</a:t>
                  </a:r>
                  <a:endParaRPr lang="ko-KR" altLang="en-US" sz="7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84" name="그룹 483"/>
              <p:cNvGrpSpPr/>
              <p:nvPr/>
            </p:nvGrpSpPr>
            <p:grpSpPr>
              <a:xfrm>
                <a:off x="5148064" y="3292706"/>
                <a:ext cx="1473612" cy="94350"/>
                <a:chOff x="2987825" y="2648229"/>
                <a:chExt cx="1473612" cy="204707"/>
              </a:xfrm>
            </p:grpSpPr>
            <p:sp>
              <p:nvSpPr>
                <p:cNvPr id="485" name="직사각형 484"/>
                <p:cNvSpPr/>
                <p:nvPr/>
              </p:nvSpPr>
              <p:spPr>
                <a:xfrm>
                  <a:off x="2987825" y="2648229"/>
                  <a:ext cx="720000" cy="204707"/>
                </a:xfrm>
                <a:prstGeom prst="rect">
                  <a:avLst/>
                </a:prstGeom>
                <a:ln w="3175"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 smtClean="0">
                      <a:solidFill>
                        <a:schemeClr val="tx1"/>
                      </a:solidFill>
                      <a:latin typeface="+mn-ea"/>
                    </a:rPr>
                    <a:t>-</a:t>
                  </a:r>
                  <a:endParaRPr lang="ko-KR" altLang="en-US" sz="7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86" name="직사각형 485"/>
                <p:cNvSpPr/>
                <p:nvPr/>
              </p:nvSpPr>
              <p:spPr>
                <a:xfrm>
                  <a:off x="3707825" y="2648229"/>
                  <a:ext cx="378000" cy="204707"/>
                </a:xfrm>
                <a:prstGeom prst="rect">
                  <a:avLst/>
                </a:prstGeom>
                <a:ln w="3175"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 smtClean="0">
                      <a:solidFill>
                        <a:schemeClr val="tx1"/>
                      </a:solidFill>
                      <a:latin typeface="+mn-ea"/>
                    </a:rPr>
                    <a:t>-</a:t>
                  </a:r>
                  <a:endParaRPr lang="ko-KR" altLang="en-US" sz="7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87" name="직사각형 486"/>
                <p:cNvSpPr/>
                <p:nvPr/>
              </p:nvSpPr>
              <p:spPr>
                <a:xfrm>
                  <a:off x="4083437" y="2648229"/>
                  <a:ext cx="378000" cy="204707"/>
                </a:xfrm>
                <a:prstGeom prst="rect">
                  <a:avLst/>
                </a:prstGeom>
                <a:ln w="3175"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 smtClean="0">
                      <a:solidFill>
                        <a:schemeClr val="tx1"/>
                      </a:solidFill>
                      <a:latin typeface="+mn-ea"/>
                    </a:rPr>
                    <a:t>-</a:t>
                  </a:r>
                  <a:endParaRPr lang="ko-KR" altLang="en-US" sz="7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481" name="직사각형 480"/>
            <p:cNvSpPr/>
            <p:nvPr/>
          </p:nvSpPr>
          <p:spPr>
            <a:xfrm>
              <a:off x="5148064" y="2844000"/>
              <a:ext cx="1473612" cy="7361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+mn-ea"/>
              </a:endParaRPr>
            </a:p>
          </p:txBody>
        </p:sp>
      </p:grpSp>
      <p:grpSp>
        <p:nvGrpSpPr>
          <p:cNvPr id="494" name="그룹 493"/>
          <p:cNvGrpSpPr/>
          <p:nvPr/>
        </p:nvGrpSpPr>
        <p:grpSpPr>
          <a:xfrm>
            <a:off x="2720307" y="2759923"/>
            <a:ext cx="1473613" cy="736105"/>
            <a:chOff x="2720307" y="2759923"/>
            <a:chExt cx="1473613" cy="736105"/>
          </a:xfrm>
        </p:grpSpPr>
        <p:sp>
          <p:nvSpPr>
            <p:cNvPr id="495" name="직사각형 494"/>
            <p:cNvSpPr/>
            <p:nvPr/>
          </p:nvSpPr>
          <p:spPr>
            <a:xfrm>
              <a:off x="2720307" y="2759923"/>
              <a:ext cx="1473612" cy="7361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+mn-ea"/>
              </a:endParaRPr>
            </a:p>
          </p:txBody>
        </p:sp>
        <p:sp>
          <p:nvSpPr>
            <p:cNvPr id="496" name="모서리가 둥근 직사각형 495"/>
            <p:cNvSpPr/>
            <p:nvPr/>
          </p:nvSpPr>
          <p:spPr bwMode="auto">
            <a:xfrm>
              <a:off x="2720307" y="3306547"/>
              <a:ext cx="743459" cy="189481"/>
            </a:xfrm>
            <a:prstGeom prst="roundRect">
              <a:avLst>
                <a:gd name="adj" fmla="val 873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취소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97" name="모서리가 둥근 직사각형 496"/>
            <p:cNvSpPr/>
            <p:nvPr/>
          </p:nvSpPr>
          <p:spPr bwMode="auto">
            <a:xfrm>
              <a:off x="3463767" y="3306547"/>
              <a:ext cx="730153" cy="189481"/>
            </a:xfrm>
            <a:prstGeom prst="roundRect">
              <a:avLst>
                <a:gd name="adj" fmla="val 873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확인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98" name="그룹 497"/>
            <p:cNvGrpSpPr/>
            <p:nvPr/>
          </p:nvGrpSpPr>
          <p:grpSpPr>
            <a:xfrm>
              <a:off x="2720307" y="2759923"/>
              <a:ext cx="1473612" cy="540000"/>
              <a:chOff x="5148064" y="2983856"/>
              <a:chExt cx="1473612" cy="403200"/>
            </a:xfrm>
          </p:grpSpPr>
          <p:grpSp>
            <p:nvGrpSpPr>
              <p:cNvPr id="499" name="그룹 498"/>
              <p:cNvGrpSpPr/>
              <p:nvPr/>
            </p:nvGrpSpPr>
            <p:grpSpPr>
              <a:xfrm>
                <a:off x="5148064" y="3078104"/>
                <a:ext cx="1473612" cy="214602"/>
                <a:chOff x="2987825" y="2648229"/>
                <a:chExt cx="1473612" cy="204707"/>
              </a:xfrm>
            </p:grpSpPr>
            <p:sp>
              <p:nvSpPr>
                <p:cNvPr id="506" name="직사각형 505"/>
                <p:cNvSpPr/>
                <p:nvPr/>
              </p:nvSpPr>
              <p:spPr>
                <a:xfrm>
                  <a:off x="2987825" y="2648229"/>
                  <a:ext cx="720000" cy="204707"/>
                </a:xfrm>
                <a:prstGeom prst="rect">
                  <a:avLst/>
                </a:prstGeom>
                <a:ln w="3175"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 smtClean="0">
                      <a:solidFill>
                        <a:schemeClr val="tx1"/>
                      </a:solidFill>
                      <a:latin typeface="+mn-ea"/>
                    </a:rPr>
                    <a:t>오후</a:t>
                  </a:r>
                  <a:endParaRPr lang="ko-KR" altLang="en-US" sz="7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07" name="직사각형 506"/>
                <p:cNvSpPr/>
                <p:nvPr/>
              </p:nvSpPr>
              <p:spPr>
                <a:xfrm>
                  <a:off x="3707825" y="2648229"/>
                  <a:ext cx="378000" cy="204707"/>
                </a:xfrm>
                <a:prstGeom prst="rect">
                  <a:avLst/>
                </a:prstGeom>
                <a:ln w="3175"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 smtClean="0">
                      <a:solidFill>
                        <a:schemeClr val="tx1"/>
                      </a:solidFill>
                      <a:latin typeface="+mn-ea"/>
                    </a:rPr>
                    <a:t>2</a:t>
                  </a:r>
                  <a:endParaRPr lang="ko-KR" altLang="en-US" sz="7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08" name="직사각형 507"/>
                <p:cNvSpPr/>
                <p:nvPr/>
              </p:nvSpPr>
              <p:spPr>
                <a:xfrm>
                  <a:off x="4083437" y="2648229"/>
                  <a:ext cx="378000" cy="204707"/>
                </a:xfrm>
                <a:prstGeom prst="rect">
                  <a:avLst/>
                </a:prstGeom>
                <a:ln w="3175"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 smtClean="0">
                      <a:solidFill>
                        <a:schemeClr val="tx1"/>
                      </a:solidFill>
                      <a:latin typeface="+mn-ea"/>
                    </a:rPr>
                    <a:t>25</a:t>
                  </a:r>
                  <a:endParaRPr lang="ko-KR" altLang="en-US" sz="7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500" name="그룹 499"/>
              <p:cNvGrpSpPr/>
              <p:nvPr/>
            </p:nvGrpSpPr>
            <p:grpSpPr>
              <a:xfrm>
                <a:off x="5868064" y="2983856"/>
                <a:ext cx="753612" cy="94350"/>
                <a:chOff x="3707825" y="2648229"/>
                <a:chExt cx="753612" cy="204707"/>
              </a:xfrm>
              <a:effectLst/>
            </p:grpSpPr>
            <p:sp>
              <p:nvSpPr>
                <p:cNvPr id="504" name="직사각형 503"/>
                <p:cNvSpPr/>
                <p:nvPr/>
              </p:nvSpPr>
              <p:spPr>
                <a:xfrm>
                  <a:off x="3707825" y="2648229"/>
                  <a:ext cx="378000" cy="204707"/>
                </a:xfrm>
                <a:prstGeom prst="rect">
                  <a:avLst/>
                </a:prstGeom>
                <a:ln w="3175"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>
                      <a:solidFill>
                        <a:schemeClr val="tx1"/>
                      </a:solidFill>
                      <a:latin typeface="+mn-ea"/>
                    </a:rPr>
                    <a:t>+</a:t>
                  </a:r>
                  <a:endParaRPr lang="ko-KR" altLang="en-US" sz="7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05" name="직사각형 504"/>
                <p:cNvSpPr/>
                <p:nvPr/>
              </p:nvSpPr>
              <p:spPr>
                <a:xfrm>
                  <a:off x="4083437" y="2648229"/>
                  <a:ext cx="378000" cy="204707"/>
                </a:xfrm>
                <a:prstGeom prst="rect">
                  <a:avLst/>
                </a:prstGeom>
                <a:ln w="3175"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>
                      <a:solidFill>
                        <a:schemeClr val="tx1"/>
                      </a:solidFill>
                      <a:latin typeface="+mn-ea"/>
                    </a:rPr>
                    <a:t>+</a:t>
                  </a:r>
                  <a:endParaRPr lang="ko-KR" altLang="en-US" sz="7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501" name="그룹 500"/>
              <p:cNvGrpSpPr/>
              <p:nvPr/>
            </p:nvGrpSpPr>
            <p:grpSpPr>
              <a:xfrm>
                <a:off x="5868064" y="3292706"/>
                <a:ext cx="753612" cy="94350"/>
                <a:chOff x="3707825" y="2648229"/>
                <a:chExt cx="753612" cy="204707"/>
              </a:xfrm>
            </p:grpSpPr>
            <p:sp>
              <p:nvSpPr>
                <p:cNvPr id="502" name="직사각형 501"/>
                <p:cNvSpPr/>
                <p:nvPr/>
              </p:nvSpPr>
              <p:spPr>
                <a:xfrm>
                  <a:off x="3707825" y="2648229"/>
                  <a:ext cx="378000" cy="204707"/>
                </a:xfrm>
                <a:prstGeom prst="rect">
                  <a:avLst/>
                </a:prstGeom>
                <a:ln w="3175"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 smtClean="0">
                      <a:solidFill>
                        <a:schemeClr val="tx1"/>
                      </a:solidFill>
                      <a:latin typeface="+mn-ea"/>
                    </a:rPr>
                    <a:t>-</a:t>
                  </a:r>
                  <a:endParaRPr lang="ko-KR" altLang="en-US" sz="7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03" name="직사각형 502"/>
                <p:cNvSpPr/>
                <p:nvPr/>
              </p:nvSpPr>
              <p:spPr>
                <a:xfrm>
                  <a:off x="4083437" y="2648229"/>
                  <a:ext cx="378000" cy="204707"/>
                </a:xfrm>
                <a:prstGeom prst="rect">
                  <a:avLst/>
                </a:prstGeom>
                <a:ln w="3175"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 smtClean="0">
                      <a:solidFill>
                        <a:schemeClr val="tx1"/>
                      </a:solidFill>
                      <a:latin typeface="+mn-ea"/>
                    </a:rPr>
                    <a:t>-</a:t>
                  </a:r>
                  <a:endParaRPr lang="ko-KR" altLang="en-US" sz="7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198" name="직사각형 197"/>
          <p:cNvSpPr/>
          <p:nvPr/>
        </p:nvSpPr>
        <p:spPr bwMode="auto">
          <a:xfrm>
            <a:off x="107504" y="1556792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141510" y="1618845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634945" y="1618845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출발지 검색</a:t>
            </a:r>
            <a:endParaRPr kumimoji="1"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이등변 삼각형 200"/>
          <p:cNvSpPr/>
          <p:nvPr/>
        </p:nvSpPr>
        <p:spPr>
          <a:xfrm flipV="1">
            <a:off x="1907704" y="1646873"/>
            <a:ext cx="144000" cy="1440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2" name="그룹 201"/>
          <p:cNvGrpSpPr/>
          <p:nvPr/>
        </p:nvGrpSpPr>
        <p:grpSpPr>
          <a:xfrm>
            <a:off x="107504" y="1880954"/>
            <a:ext cx="2138274" cy="324162"/>
            <a:chOff x="107504" y="1952710"/>
            <a:chExt cx="2138274" cy="324162"/>
          </a:xfrm>
        </p:grpSpPr>
        <p:sp>
          <p:nvSpPr>
            <p:cNvPr id="203" name="직사각형 202"/>
            <p:cNvSpPr/>
            <p:nvPr/>
          </p:nvSpPr>
          <p:spPr bwMode="auto">
            <a:xfrm>
              <a:off x="107504" y="1952710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41510" y="2014763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634945" y="2014763"/>
              <a:ext cx="6655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</a:t>
              </a:r>
              <a:r>
                <a:rPr kumimoji="1"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</a:t>
              </a: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 검색</a:t>
              </a:r>
              <a:endPara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6" name="이등변 삼각형 205"/>
            <p:cNvSpPr/>
            <p:nvPr/>
          </p:nvSpPr>
          <p:spPr>
            <a:xfrm flipV="1">
              <a:off x="1907704" y="2042791"/>
              <a:ext cx="144000" cy="144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7" name="직사각형 206"/>
          <p:cNvSpPr/>
          <p:nvPr/>
        </p:nvSpPr>
        <p:spPr bwMode="auto">
          <a:xfrm>
            <a:off x="2379600" y="1556792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413606" y="1618845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2907041" y="1618845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출발지 검색</a:t>
            </a:r>
            <a:endParaRPr kumimoji="1"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1" name="그룹 210"/>
          <p:cNvGrpSpPr/>
          <p:nvPr/>
        </p:nvGrpSpPr>
        <p:grpSpPr>
          <a:xfrm>
            <a:off x="2379600" y="1880954"/>
            <a:ext cx="2138274" cy="324162"/>
            <a:chOff x="2395006" y="3044465"/>
            <a:chExt cx="2138274" cy="324162"/>
          </a:xfrm>
        </p:grpSpPr>
        <p:sp>
          <p:nvSpPr>
            <p:cNvPr id="212" name="직사각형 211"/>
            <p:cNvSpPr/>
            <p:nvPr/>
          </p:nvSpPr>
          <p:spPr bwMode="auto">
            <a:xfrm>
              <a:off x="2395006" y="3044465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2429012" y="3106518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2922447" y="3106518"/>
              <a:ext cx="6655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</a:t>
              </a:r>
              <a:r>
                <a:rPr kumimoji="1"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</a:t>
              </a: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 검색</a:t>
              </a:r>
              <a:endPara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5" name="이등변 삼각형 214"/>
          <p:cNvSpPr/>
          <p:nvPr/>
        </p:nvSpPr>
        <p:spPr>
          <a:xfrm flipV="1">
            <a:off x="4213731" y="1971035"/>
            <a:ext cx="144000" cy="1440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이등변 삼각형 215"/>
          <p:cNvSpPr/>
          <p:nvPr/>
        </p:nvSpPr>
        <p:spPr>
          <a:xfrm flipV="1">
            <a:off x="4213730" y="1646873"/>
            <a:ext cx="144000" cy="1440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7" name="그룹 216"/>
          <p:cNvGrpSpPr/>
          <p:nvPr/>
        </p:nvGrpSpPr>
        <p:grpSpPr>
          <a:xfrm>
            <a:off x="1691680" y="1673873"/>
            <a:ext cx="66795" cy="414162"/>
            <a:chOff x="6305405" y="1673873"/>
            <a:chExt cx="66795" cy="414162"/>
          </a:xfrm>
        </p:grpSpPr>
        <p:grpSp>
          <p:nvGrpSpPr>
            <p:cNvPr id="218" name="그룹 217"/>
            <p:cNvGrpSpPr/>
            <p:nvPr/>
          </p:nvGrpSpPr>
          <p:grpSpPr>
            <a:xfrm>
              <a:off x="6305405" y="1673873"/>
              <a:ext cx="66795" cy="90000"/>
              <a:chOff x="3906046" y="1655792"/>
              <a:chExt cx="66795" cy="90000"/>
            </a:xfrm>
          </p:grpSpPr>
          <p:cxnSp>
            <p:nvCxnSpPr>
              <p:cNvPr id="225" name="직선 화살표 연결선 224"/>
              <p:cNvCxnSpPr/>
              <p:nvPr/>
            </p:nvCxnSpPr>
            <p:spPr>
              <a:xfrm>
                <a:off x="3972841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화살표 연결선 225"/>
              <p:cNvCxnSpPr/>
              <p:nvPr/>
            </p:nvCxnSpPr>
            <p:spPr>
              <a:xfrm flipV="1">
                <a:off x="3906046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그룹 219"/>
            <p:cNvGrpSpPr/>
            <p:nvPr/>
          </p:nvGrpSpPr>
          <p:grpSpPr>
            <a:xfrm>
              <a:off x="6305405" y="1998035"/>
              <a:ext cx="66795" cy="90000"/>
              <a:chOff x="6084168" y="1790872"/>
              <a:chExt cx="72008" cy="180000"/>
            </a:xfrm>
          </p:grpSpPr>
          <p:cxnSp>
            <p:nvCxnSpPr>
              <p:cNvPr id="223" name="직선 화살표 연결선 222"/>
              <p:cNvCxnSpPr/>
              <p:nvPr/>
            </p:nvCxnSpPr>
            <p:spPr>
              <a:xfrm>
                <a:off x="6156176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화살표 연결선 223"/>
              <p:cNvCxnSpPr/>
              <p:nvPr/>
            </p:nvCxnSpPr>
            <p:spPr>
              <a:xfrm flipV="1">
                <a:off x="6084168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그룹 226"/>
          <p:cNvGrpSpPr/>
          <p:nvPr/>
        </p:nvGrpSpPr>
        <p:grpSpPr>
          <a:xfrm>
            <a:off x="3995936" y="1673873"/>
            <a:ext cx="66795" cy="414162"/>
            <a:chOff x="6305405" y="1673873"/>
            <a:chExt cx="66795" cy="414162"/>
          </a:xfrm>
        </p:grpSpPr>
        <p:grpSp>
          <p:nvGrpSpPr>
            <p:cNvPr id="228" name="그룹 227"/>
            <p:cNvGrpSpPr/>
            <p:nvPr/>
          </p:nvGrpSpPr>
          <p:grpSpPr>
            <a:xfrm>
              <a:off x="6305405" y="1673873"/>
              <a:ext cx="66795" cy="90000"/>
              <a:chOff x="3906046" y="1655792"/>
              <a:chExt cx="66795" cy="90000"/>
            </a:xfrm>
          </p:grpSpPr>
          <p:cxnSp>
            <p:nvCxnSpPr>
              <p:cNvPr id="232" name="직선 화살표 연결선 231"/>
              <p:cNvCxnSpPr/>
              <p:nvPr/>
            </p:nvCxnSpPr>
            <p:spPr>
              <a:xfrm>
                <a:off x="3972841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화살표 연결선 242"/>
              <p:cNvCxnSpPr/>
              <p:nvPr/>
            </p:nvCxnSpPr>
            <p:spPr>
              <a:xfrm flipV="1">
                <a:off x="3906046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그룹 228"/>
            <p:cNvGrpSpPr/>
            <p:nvPr/>
          </p:nvGrpSpPr>
          <p:grpSpPr>
            <a:xfrm>
              <a:off x="6305405" y="1998035"/>
              <a:ext cx="66795" cy="90000"/>
              <a:chOff x="6084168" y="1790872"/>
              <a:chExt cx="72008" cy="180000"/>
            </a:xfrm>
          </p:grpSpPr>
          <p:cxnSp>
            <p:nvCxnSpPr>
              <p:cNvPr id="230" name="직선 화살표 연결선 229"/>
              <p:cNvCxnSpPr/>
              <p:nvPr/>
            </p:nvCxnSpPr>
            <p:spPr>
              <a:xfrm>
                <a:off x="6156176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화살표 연결선 230"/>
              <p:cNvCxnSpPr/>
              <p:nvPr/>
            </p:nvCxnSpPr>
            <p:spPr>
              <a:xfrm flipV="1">
                <a:off x="6084168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9852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948264" y="476672"/>
            <a:ext cx="214198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앱 실행 후 배차 관련 화면에 대한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input box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출발지 검색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이라는 안내 문구 보여줌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해당 영역을 터치하면 안내 문구가 사라지고 검색어를 입력 가능</a:t>
            </a:r>
            <a:endParaRPr lang="ko-KR" altLang="en-US" sz="800" dirty="0"/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‘X’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아이콘을 터치하면 해당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input box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입력한 내용이 지워짐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닫기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터치하면 출발지 검색 화면이 닫히고 메인 화면으로 이동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현재 위치를 출발지로 설정해주는 기능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기존에 탑승 이용한 위치 목록을 리스트로 보여줌</a:t>
            </a:r>
            <a:r>
              <a:rPr lang="en-US" altLang="ko-KR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탑승이력은 단말기에서만 저장함</a:t>
            </a:r>
            <a:r>
              <a:rPr lang="en-US" altLang="ko-KR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출발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버튼을 터치하면 해당 위치가 출발지로 설정됨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메인 화면에서 목적지 검색을 터치하며 목적지 검색 화면으로 이동한 경우에는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input box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목적지 검색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이라는 안내 문구 보여줌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 외 다른 기능은 출발지 검색 화면과 동일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출발지 및 목적지 검색어를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input box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입력할 시에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현재까지 입력된 단어를 포함한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POI(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주요 지점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정보 목록을 검색하여 하단에 리스트 컴포넌트로 보여줌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네이버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POI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이용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검색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input box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터치하면 입력 가능한 키보드를 하단에 보여줌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58543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4227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배차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46011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배차 관련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HSNR_Search_Start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52568"/>
              </p:ext>
            </p:extLst>
          </p:nvPr>
        </p:nvGraphicFramePr>
        <p:xfrm>
          <a:off x="107504" y="5085184"/>
          <a:ext cx="2138274" cy="133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메인 화면에서 출발지 검색 시 보여지는 출발지 검색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출발지 검색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ㄷ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현재 위치를 출발지로 설정 기능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ㄹ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기존에 이용</a:t>
                      </a: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탑승</a:t>
                      </a: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했던 이력을 보여주고 다시 활용 가능 </a:t>
                      </a: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단말기에만 정보 저장</a:t>
                      </a:r>
                      <a:endParaRPr lang="ko-KR" altLang="en-US" sz="7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 smtClean="0">
                <a:latin typeface="+mn-ea"/>
              </a:rPr>
              <a:t>출발지 검색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828697"/>
              </p:ext>
            </p:extLst>
          </p:nvPr>
        </p:nvGraphicFramePr>
        <p:xfrm>
          <a:off x="2379600" y="5085184"/>
          <a:ext cx="2138274" cy="106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메인 화면에서 목적지 검색 시 보여지는 목적지 검색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목적지 검색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ㄷ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기존에 이용</a:t>
                      </a: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탑승</a:t>
                      </a: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했던 이력을 보여주고 다시 활용 가능 </a:t>
                      </a: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단말기에만 정보 저장</a:t>
                      </a:r>
                      <a:endParaRPr lang="ko-KR" altLang="en-US" sz="7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034856"/>
              </p:ext>
            </p:extLst>
          </p:nvPr>
        </p:nvGraphicFramePr>
        <p:xfrm>
          <a:off x="4649221" y="5085184"/>
          <a:ext cx="2138274" cy="106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메인 화면에서 목적지 검색 시 보여지는 목적지 검색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검색어 입력 시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POI(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주요 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정보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검색 기능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네이버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POI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이용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ㄷ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POI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검색 정보는 서버에서 정보 내려줌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4649221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HSNR_Searching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649221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>
                <a:latin typeface="+mn-ea"/>
              </a:rPr>
              <a:t>목적지 </a:t>
            </a:r>
            <a:r>
              <a:rPr kumimoji="1" lang="ko-KR" altLang="en-US" sz="800" b="1" dirty="0" smtClean="0">
                <a:latin typeface="+mn-ea"/>
              </a:rPr>
              <a:t>검색 중</a:t>
            </a:r>
            <a:r>
              <a:rPr kumimoji="1" lang="en-US" altLang="ko-KR" sz="800" b="1" dirty="0" smtClean="0">
                <a:latin typeface="+mn-ea"/>
              </a:rPr>
              <a:t>(</a:t>
            </a:r>
            <a:r>
              <a:rPr kumimoji="1" lang="ko-KR" altLang="en-US" sz="800" b="1" dirty="0" smtClean="0">
                <a:latin typeface="+mn-ea"/>
              </a:rPr>
              <a:t>출발지 동일</a:t>
            </a:r>
            <a:r>
              <a:rPr kumimoji="1" lang="en-US" altLang="ko-KR" sz="800" b="1" dirty="0" smtClean="0">
                <a:latin typeface="+mn-ea"/>
              </a:rPr>
              <a:t>)</a:t>
            </a:r>
            <a:endParaRPr kumimoji="1" lang="ko-KR" altLang="en-US" sz="800" b="1" dirty="0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6830" y="1232630"/>
            <a:ext cx="2170914" cy="3790576"/>
            <a:chOff x="96830" y="1232630"/>
            <a:chExt cx="2170914" cy="3790576"/>
          </a:xfrm>
        </p:grpSpPr>
        <p:sp>
          <p:nvSpPr>
            <p:cNvPr id="165" name="직사각형 164"/>
            <p:cNvSpPr/>
            <p:nvPr/>
          </p:nvSpPr>
          <p:spPr bwMode="auto">
            <a:xfrm>
              <a:off x="107504" y="1232630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38" y="1331507"/>
              <a:ext cx="137117" cy="126405"/>
            </a:xfrm>
            <a:prstGeom prst="rect">
              <a:avLst/>
            </a:prstGeom>
          </p:spPr>
        </p:pic>
        <p:sp>
          <p:nvSpPr>
            <p:cNvPr id="166" name="직사각형 165"/>
            <p:cNvSpPr/>
            <p:nvPr/>
          </p:nvSpPr>
          <p:spPr>
            <a:xfrm>
              <a:off x="323528" y="1294683"/>
              <a:ext cx="7344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출발지 검색</a:t>
              </a:r>
              <a:endParaRPr kumimoji="1"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107504" y="1556792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직사각형 167"/>
            <p:cNvSpPr/>
            <p:nvPr/>
          </p:nvSpPr>
          <p:spPr bwMode="auto">
            <a:xfrm>
              <a:off x="107504" y="1880954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67" y="1605644"/>
              <a:ext cx="226458" cy="226458"/>
            </a:xfrm>
            <a:prstGeom prst="rect">
              <a:avLst/>
            </a:prstGeom>
          </p:spPr>
        </p:pic>
        <p:sp>
          <p:nvSpPr>
            <p:cNvPr id="169" name="직사각형 168"/>
            <p:cNvSpPr/>
            <p:nvPr/>
          </p:nvSpPr>
          <p:spPr>
            <a:xfrm>
              <a:off x="323528" y="1607720"/>
              <a:ext cx="16289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 위치</a:t>
              </a:r>
              <a:r>
                <a:rPr kumimoji="1" lang="ko-KR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출발지로 설정하기</a:t>
              </a:r>
              <a:endParaRPr kumimoji="1"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96830" y="1916832"/>
              <a:ext cx="155523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서초소방서</a:t>
              </a:r>
              <a:endParaRPr kumimoji="1"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 서초구 반포동 </a:t>
              </a:r>
              <a:r>
                <a:rPr kumimoji="1" lang="en-US" altLang="ko-KR" sz="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114-2(</a:t>
              </a:r>
              <a:r>
                <a:rPr kumimoji="1" lang="ko-KR" altLang="en-US" sz="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서울특별시 서초구 사평대로 </a:t>
              </a:r>
              <a:r>
                <a:rPr kumimoji="1" lang="en-US" altLang="ko-KR" sz="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67)</a:t>
              </a:r>
            </a:p>
          </p:txBody>
        </p:sp>
        <p:grpSp>
          <p:nvGrpSpPr>
            <p:cNvPr id="171" name="그룹 170"/>
            <p:cNvGrpSpPr/>
            <p:nvPr/>
          </p:nvGrpSpPr>
          <p:grpSpPr>
            <a:xfrm>
              <a:off x="1691680" y="1968601"/>
              <a:ext cx="478991" cy="188849"/>
              <a:chOff x="611560" y="1300286"/>
              <a:chExt cx="478991" cy="188849"/>
            </a:xfrm>
          </p:grpSpPr>
          <p:pic>
            <p:nvPicPr>
              <p:cNvPr id="172" name="그림 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560" y="1300286"/>
                <a:ext cx="478991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" name="TextBox 172"/>
              <p:cNvSpPr txBox="1"/>
              <p:nvPr/>
            </p:nvSpPr>
            <p:spPr bwMode="auto">
              <a:xfrm>
                <a:off x="682483" y="1337560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출발</a:t>
                </a:r>
                <a:endParaRPr lang="ko-KR" altLang="en-US" sz="7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4" name="직사각형 173"/>
            <p:cNvSpPr/>
            <p:nvPr/>
          </p:nvSpPr>
          <p:spPr>
            <a:xfrm>
              <a:off x="1663091" y="1286987"/>
              <a:ext cx="60465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X    </a:t>
              </a:r>
              <a:r>
                <a:rPr kumimoji="1"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닫기</a:t>
              </a:r>
              <a:endParaRPr kumimoji="1"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7504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379600" y="620720"/>
            <a:ext cx="2138274" cy="576032"/>
            <a:chOff x="2388558" y="620720"/>
            <a:chExt cx="2138274" cy="576032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2388558" y="62072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HSNR_Search_End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2388558" y="90875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목적지 검색</a:t>
              </a:r>
              <a:endParaRPr kumimoji="1" lang="ko-KR" altLang="en-US" sz="800" b="1" dirty="0">
                <a:latin typeface="+mn-ea"/>
              </a:endParaRPr>
            </a:p>
          </p:txBody>
        </p:sp>
      </p:grpSp>
      <p:sp>
        <p:nvSpPr>
          <p:cNvPr id="176" name="직사각형 175"/>
          <p:cNvSpPr/>
          <p:nvPr/>
        </p:nvSpPr>
        <p:spPr bwMode="auto">
          <a:xfrm>
            <a:off x="2379600" y="1232630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08" y="1331507"/>
            <a:ext cx="137117" cy="126405"/>
          </a:xfrm>
          <a:prstGeom prst="rect">
            <a:avLst/>
          </a:prstGeom>
        </p:spPr>
      </p:pic>
      <p:sp>
        <p:nvSpPr>
          <p:cNvPr id="178" name="직사각형 177"/>
          <p:cNvSpPr/>
          <p:nvPr/>
        </p:nvSpPr>
        <p:spPr>
          <a:xfrm>
            <a:off x="2606298" y="1294683"/>
            <a:ext cx="734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</a:t>
            </a:r>
            <a:r>
              <a:rPr kumimoji="1"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</a:t>
            </a:r>
            <a:r>
              <a:rPr kumimoji="1"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 검색</a:t>
            </a:r>
            <a:endParaRPr kumimoji="1"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2379600" y="1556792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2379600" y="1592670"/>
            <a:ext cx="14943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화성시청</a:t>
            </a:r>
            <a:endParaRPr kumimoji="1" lang="en-US" altLang="ko-KR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화성시 남양읍 </a:t>
            </a:r>
            <a:r>
              <a:rPr kumimoji="1" lang="en-US" altLang="ko-KR" sz="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159(</a:t>
            </a:r>
            <a:r>
              <a:rPr kumimoji="1" lang="ko-KR" altLang="en-US" sz="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화성시 남양읍 시청로</a:t>
            </a:r>
            <a:r>
              <a:rPr kumimoji="1" lang="en-US" altLang="ko-KR" sz="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184" name="그룹 183"/>
          <p:cNvGrpSpPr/>
          <p:nvPr/>
        </p:nvGrpSpPr>
        <p:grpSpPr>
          <a:xfrm>
            <a:off x="3974450" y="1644439"/>
            <a:ext cx="478991" cy="188849"/>
            <a:chOff x="611560" y="1300286"/>
            <a:chExt cx="478991" cy="188849"/>
          </a:xfrm>
        </p:grpSpPr>
        <p:pic>
          <p:nvPicPr>
            <p:cNvPr id="187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300286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TextBox 187"/>
            <p:cNvSpPr txBox="1"/>
            <p:nvPr/>
          </p:nvSpPr>
          <p:spPr bwMode="auto">
            <a:xfrm>
              <a:off x="682483" y="1337560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</a:t>
              </a:r>
              <a:endPara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5" name="직사각형 184"/>
          <p:cNvSpPr/>
          <p:nvPr/>
        </p:nvSpPr>
        <p:spPr>
          <a:xfrm>
            <a:off x="3945861" y="1286987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   </a:t>
            </a:r>
            <a:r>
              <a:rPr kumimoji="1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endParaRPr kumimoji="1"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2379600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 bwMode="auto">
          <a:xfrm>
            <a:off x="4648603" y="1232630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37" y="1331507"/>
            <a:ext cx="137117" cy="126405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4864627" y="1294683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화성시</a:t>
            </a:r>
            <a:endParaRPr kumimoji="1"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04190" y="1286987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   </a:t>
            </a:r>
            <a:r>
              <a:rPr kumimoji="1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endParaRPr kumimoji="1"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603" y="3789040"/>
            <a:ext cx="2138400" cy="1231718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 bwMode="auto">
          <a:xfrm>
            <a:off x="4648603" y="1553361"/>
            <a:ext cx="2138400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752037" y="1629435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화성시</a:t>
            </a:r>
            <a:endParaRPr kumimoji="1"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648603" y="1877523"/>
            <a:ext cx="2138400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752037" y="195359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화성시청</a:t>
            </a:r>
            <a:endParaRPr kumimoji="1"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4648603" y="2201685"/>
            <a:ext cx="2138400" cy="1620810"/>
            <a:chOff x="4648603" y="2205116"/>
            <a:chExt cx="2138400" cy="1620810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4648603" y="2205116"/>
              <a:ext cx="2138400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752037" y="2281190"/>
              <a:ext cx="83708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화성시 남양읍</a:t>
              </a:r>
              <a:endParaRPr kumimoji="1"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4648603" y="2529278"/>
              <a:ext cx="2138400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752037" y="2605352"/>
              <a:ext cx="83708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화성시 병점동</a:t>
              </a:r>
              <a:endParaRPr kumimoji="1"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4648603" y="2853440"/>
              <a:ext cx="2138400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752037" y="2929514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화성시장</a:t>
              </a:r>
              <a:endParaRPr kumimoji="1"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4648603" y="3177602"/>
              <a:ext cx="2138400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752037" y="3253676"/>
              <a:ext cx="83708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화성시 장안면</a:t>
              </a:r>
              <a:endParaRPr kumimoji="1"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4648603" y="3501764"/>
              <a:ext cx="2138400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752037" y="3577838"/>
              <a:ext cx="7344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화성시 능동</a:t>
              </a:r>
              <a:endParaRPr kumimoji="1"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4648603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4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948264" y="476672"/>
            <a:ext cx="214198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앱 실행 후 배차 관련 화면에 대한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출발지 및 목적지 검색 결과 화면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검색이 완료 되면 하단에 검색 관련 주소 목록이 나온다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8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주소 목록 중 하나를 선택하면 흰색 텍스트 인풋 박스에 선택된 주소 값이 입력된다</a:t>
            </a:r>
            <a:r>
              <a:rPr lang="en-US" altLang="ko-KR" sz="8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수정 가능한 텍스트 인풋 박스이기에 터치하여 수정 가능하다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8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수정 완료 후</a:t>
            </a:r>
            <a:r>
              <a:rPr lang="en-US" altLang="ko-KR" sz="8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혹은 수정사항이 없을 경우에는 수정 없이 바로 </a:t>
            </a:r>
            <a:r>
              <a:rPr lang="ko-KR" altLang="en-US" sz="8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출발 및 도착 버튼을 터치하면 해당 선택지가 출발지 및 도착지로 설정됨</a:t>
            </a:r>
            <a:endParaRPr lang="en-US" altLang="ko-KR" sz="800" u="sng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현재 위치를 출발지로 설정 및 목적지 검색어 값과 일치하는 목적지를 목적지로 설정하는 기능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출발지 및 목적지가 검색 후 선택되어 출발지 도착지에 설정된 화면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출발지 및 목적지가 설정되면 아래에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있는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출발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도착 지도보기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를 터치하면 출발지에서 도착지까지의 경로 보기 화면으로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이동함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출발지 검색은 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화성시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로만 제한함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해당사항은 단말기에서 처리하기로 함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.(20170213)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목적지 검색은 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경기도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’, ‘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서울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’, ’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인천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으로 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개의 지역에 한정되어 검색되도록 함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검색입력 박스 하단에 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radio button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배치하고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사용자가 선택하도록 함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sz="800" b="1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검색한정은 단말기에서 처리하기로 함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.(</a:t>
            </a:r>
            <a:r>
              <a:rPr lang="en-US" altLang="ko-KR" sz="800" b="1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20170213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07151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313045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배차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96302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배차 관련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HSNR_Start_Result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774790"/>
              </p:ext>
            </p:extLst>
          </p:nvPr>
        </p:nvGraphicFramePr>
        <p:xfrm>
          <a:off x="107504" y="5085184"/>
          <a:ext cx="2138274" cy="106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출발지 검색 화면에서 검색어 입력을 완료한 후에 보이는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검색된 출발지 목록 중에 선택하여 출발지로 설정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ㄷ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선택된 주소에서 상세주소를 입력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가능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출발지</a:t>
            </a:r>
            <a:r>
              <a:rPr kumimoji="1" lang="ko-KR" altLang="en-US" sz="800" b="1" dirty="0" smtClean="0">
                <a:latin typeface="+mn-ea"/>
              </a:rPr>
              <a:t> 검색 결과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301690"/>
              </p:ext>
            </p:extLst>
          </p:nvPr>
        </p:nvGraphicFramePr>
        <p:xfrm>
          <a:off x="2379600" y="5085184"/>
          <a:ext cx="2138274" cy="106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목적지 검색 화면에서 검색어 입력을 완료한 후에 보이는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검색된 목적지 목록 중에 선택하여 도착지로 설정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ㄷ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선택된 주소에서 상세주소를 입력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가능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06529"/>
              </p:ext>
            </p:extLst>
          </p:nvPr>
        </p:nvGraphicFramePr>
        <p:xfrm>
          <a:off x="4649221" y="5085184"/>
          <a:ext cx="2138274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출발지 및 목적지 설정을 완료한 경우에 출발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및 도착란에 위치명을 보여줌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4649221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HSNR_Position_Set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649221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출발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 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도착 설정 결과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246" name="직사각형 245"/>
          <p:cNvSpPr/>
          <p:nvPr/>
        </p:nvSpPr>
        <p:spPr bwMode="auto">
          <a:xfrm>
            <a:off x="107504" y="1232630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7" name="그림 2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38" y="1331507"/>
            <a:ext cx="137117" cy="126405"/>
          </a:xfrm>
          <a:prstGeom prst="rect">
            <a:avLst/>
          </a:prstGeom>
        </p:spPr>
      </p:pic>
      <p:sp>
        <p:nvSpPr>
          <p:cNvPr id="248" name="직사각형 247"/>
          <p:cNvSpPr/>
          <p:nvPr/>
        </p:nvSpPr>
        <p:spPr>
          <a:xfrm>
            <a:off x="323528" y="129468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서초소방서</a:t>
            </a:r>
            <a:endParaRPr kumimoji="1"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9" name="직사각형 248"/>
          <p:cNvSpPr/>
          <p:nvPr/>
        </p:nvSpPr>
        <p:spPr bwMode="auto">
          <a:xfrm>
            <a:off x="107504" y="1556792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1" name="그림 2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7" y="1605644"/>
            <a:ext cx="226458" cy="226458"/>
          </a:xfrm>
          <a:prstGeom prst="rect">
            <a:avLst/>
          </a:prstGeom>
        </p:spPr>
      </p:pic>
      <p:sp>
        <p:nvSpPr>
          <p:cNvPr id="252" name="직사각형 251"/>
          <p:cNvSpPr/>
          <p:nvPr/>
        </p:nvSpPr>
        <p:spPr>
          <a:xfrm>
            <a:off x="323528" y="1607720"/>
            <a:ext cx="16289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위치</a:t>
            </a:r>
            <a:r>
              <a:rPr kumimoji="1"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kumimoji="1"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출발지로 설정하기</a:t>
            </a:r>
          </a:p>
        </p:txBody>
      </p:sp>
      <p:sp>
        <p:nvSpPr>
          <p:cNvPr id="255" name="직사각형 254"/>
          <p:cNvSpPr/>
          <p:nvPr/>
        </p:nvSpPr>
        <p:spPr>
          <a:xfrm>
            <a:off x="1663091" y="1286987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   </a:t>
            </a:r>
            <a:r>
              <a:rPr kumimoji="1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endParaRPr kumimoji="1"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9" name="직사각형 258"/>
          <p:cNvSpPr/>
          <p:nvPr/>
        </p:nvSpPr>
        <p:spPr bwMode="auto">
          <a:xfrm>
            <a:off x="106918" y="2095337"/>
            <a:ext cx="2138400" cy="324162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172419" y="2115035"/>
            <a:ext cx="93968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서초소방서</a:t>
            </a:r>
            <a:endParaRPr kumimoji="1"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서초구 반포동 </a:t>
            </a:r>
            <a:r>
              <a:rPr kumimoji="1" lang="en-US" altLang="ko-KR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114-2</a:t>
            </a:r>
          </a:p>
        </p:txBody>
      </p:sp>
      <p:sp>
        <p:nvSpPr>
          <p:cNvPr id="261" name="직사각형 260"/>
          <p:cNvSpPr/>
          <p:nvPr/>
        </p:nvSpPr>
        <p:spPr bwMode="auto">
          <a:xfrm>
            <a:off x="106918" y="2419499"/>
            <a:ext cx="2138400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172419" y="2420496"/>
            <a:ext cx="93968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서초소방서</a:t>
            </a:r>
            <a:endParaRPr kumimoji="1"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서초구 반포동 </a:t>
            </a:r>
            <a:r>
              <a:rPr kumimoji="1" lang="en-US" altLang="ko-KR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114-2</a:t>
            </a:r>
          </a:p>
        </p:txBody>
      </p:sp>
      <p:sp>
        <p:nvSpPr>
          <p:cNvPr id="263" name="직사각형 262"/>
          <p:cNvSpPr/>
          <p:nvPr/>
        </p:nvSpPr>
        <p:spPr bwMode="auto">
          <a:xfrm>
            <a:off x="106918" y="2744798"/>
            <a:ext cx="2138400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172419" y="2769304"/>
            <a:ext cx="93968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서초소방서</a:t>
            </a:r>
            <a:endParaRPr kumimoji="1"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서초구 반포동 </a:t>
            </a:r>
            <a:r>
              <a:rPr kumimoji="1" lang="en-US" altLang="ko-KR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114-2</a:t>
            </a:r>
          </a:p>
        </p:txBody>
      </p:sp>
      <p:grpSp>
        <p:nvGrpSpPr>
          <p:cNvPr id="276" name="그룹 275"/>
          <p:cNvGrpSpPr/>
          <p:nvPr/>
        </p:nvGrpSpPr>
        <p:grpSpPr>
          <a:xfrm>
            <a:off x="1642010" y="2162993"/>
            <a:ext cx="478991" cy="188849"/>
            <a:chOff x="611560" y="1300286"/>
            <a:chExt cx="478991" cy="188849"/>
          </a:xfrm>
        </p:grpSpPr>
        <p:pic>
          <p:nvPicPr>
            <p:cNvPr id="277" name="그림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300286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8" name="TextBox 277"/>
            <p:cNvSpPr txBox="1"/>
            <p:nvPr/>
          </p:nvSpPr>
          <p:spPr bwMode="auto">
            <a:xfrm>
              <a:off x="682483" y="1337560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</a:t>
              </a:r>
              <a:endPara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5" name="직사각형 264"/>
          <p:cNvSpPr/>
          <p:nvPr/>
        </p:nvSpPr>
        <p:spPr bwMode="auto">
          <a:xfrm>
            <a:off x="106918" y="3068204"/>
            <a:ext cx="2138400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172419" y="3061274"/>
            <a:ext cx="93968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서초소방서</a:t>
            </a:r>
            <a:endParaRPr kumimoji="1"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서초구 반포동 </a:t>
            </a:r>
            <a:r>
              <a:rPr kumimoji="1" lang="en-US" altLang="ko-KR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114-2</a:t>
            </a:r>
          </a:p>
        </p:txBody>
      </p:sp>
      <p:sp>
        <p:nvSpPr>
          <p:cNvPr id="267" name="직사각형 266"/>
          <p:cNvSpPr/>
          <p:nvPr/>
        </p:nvSpPr>
        <p:spPr bwMode="auto">
          <a:xfrm>
            <a:off x="106918" y="3392366"/>
            <a:ext cx="2138400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172419" y="3411528"/>
            <a:ext cx="93968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서초소방서</a:t>
            </a:r>
            <a:endParaRPr kumimoji="1"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서초구 반포동 </a:t>
            </a:r>
            <a:r>
              <a:rPr kumimoji="1" lang="en-US" altLang="ko-KR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114-2</a:t>
            </a:r>
          </a:p>
        </p:txBody>
      </p:sp>
      <p:sp>
        <p:nvSpPr>
          <p:cNvPr id="269" name="직사각형 268"/>
          <p:cNvSpPr/>
          <p:nvPr/>
        </p:nvSpPr>
        <p:spPr bwMode="auto">
          <a:xfrm>
            <a:off x="106918" y="3716528"/>
            <a:ext cx="2138400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172419" y="3716528"/>
            <a:ext cx="93968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서초소방서</a:t>
            </a:r>
            <a:endParaRPr kumimoji="1"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서초구 반포동 </a:t>
            </a:r>
            <a:r>
              <a:rPr kumimoji="1" lang="en-US" altLang="ko-KR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114-2</a:t>
            </a:r>
          </a:p>
        </p:txBody>
      </p:sp>
      <p:sp>
        <p:nvSpPr>
          <p:cNvPr id="271" name="직사각형 270"/>
          <p:cNvSpPr/>
          <p:nvPr/>
        </p:nvSpPr>
        <p:spPr bwMode="auto">
          <a:xfrm>
            <a:off x="106918" y="4040690"/>
            <a:ext cx="2138400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2" name="직사각형 271"/>
          <p:cNvSpPr/>
          <p:nvPr/>
        </p:nvSpPr>
        <p:spPr>
          <a:xfrm>
            <a:off x="172419" y="4062067"/>
            <a:ext cx="121058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서초소방서</a:t>
            </a:r>
            <a:endParaRPr kumimoji="1"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서초구 반포동 </a:t>
            </a:r>
            <a:r>
              <a: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114-2</a:t>
            </a:r>
            <a:endParaRPr kumimoji="1" lang="en-US" altLang="ko-KR" sz="5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4" name="직사각형 293"/>
          <p:cNvSpPr/>
          <p:nvPr/>
        </p:nvSpPr>
        <p:spPr bwMode="auto">
          <a:xfrm>
            <a:off x="106918" y="4364852"/>
            <a:ext cx="2138400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172419" y="4364852"/>
            <a:ext cx="93968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서초소방서</a:t>
            </a:r>
            <a:endParaRPr kumimoji="1"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서초구 반포동 </a:t>
            </a:r>
            <a:r>
              <a:rPr kumimoji="1" lang="en-US" altLang="ko-KR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114-2</a:t>
            </a:r>
          </a:p>
        </p:txBody>
      </p:sp>
      <p:sp>
        <p:nvSpPr>
          <p:cNvPr id="296" name="직사각형 295"/>
          <p:cNvSpPr/>
          <p:nvPr/>
        </p:nvSpPr>
        <p:spPr bwMode="auto">
          <a:xfrm>
            <a:off x="106918" y="4689014"/>
            <a:ext cx="2138400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" name="직사각형 296"/>
          <p:cNvSpPr/>
          <p:nvPr/>
        </p:nvSpPr>
        <p:spPr>
          <a:xfrm>
            <a:off x="172419" y="4708177"/>
            <a:ext cx="93968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서초소방서</a:t>
            </a:r>
            <a:endParaRPr kumimoji="1"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서초구 반포동 </a:t>
            </a:r>
            <a:r>
              <a:rPr kumimoji="1" lang="en-US" altLang="ko-KR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114-2</a:t>
            </a:r>
          </a:p>
        </p:txBody>
      </p:sp>
      <p:sp>
        <p:nvSpPr>
          <p:cNvPr id="304" name="직사각형 303"/>
          <p:cNvSpPr/>
          <p:nvPr/>
        </p:nvSpPr>
        <p:spPr bwMode="auto">
          <a:xfrm>
            <a:off x="106918" y="1880956"/>
            <a:ext cx="2138274" cy="2143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5" name="직사각형 304"/>
          <p:cNvSpPr/>
          <p:nvPr/>
        </p:nvSpPr>
        <p:spPr>
          <a:xfrm>
            <a:off x="106918" y="1895282"/>
            <a:ext cx="54373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장소결과</a:t>
            </a:r>
            <a:endParaRPr kumimoji="1"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 bwMode="auto">
          <a:xfrm>
            <a:off x="2379600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</a:t>
            </a:r>
            <a:r>
              <a:rPr kumimoji="1" lang="en-US" altLang="ko-KR" sz="800" b="1" dirty="0">
                <a:latin typeface="+mn-ea"/>
              </a:rPr>
              <a:t>HSNR_End_Result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195" name="직사각형 194"/>
          <p:cNvSpPr/>
          <p:nvPr/>
        </p:nvSpPr>
        <p:spPr bwMode="auto">
          <a:xfrm>
            <a:off x="2379600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목적지 검색 결과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379600" y="2092287"/>
            <a:ext cx="2138400" cy="324162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483034" y="2115035"/>
            <a:ext cx="939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화성시청</a:t>
            </a:r>
            <a:endParaRPr kumimoji="1" lang="en-US" altLang="ko-KR" sz="7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화성시 남양읍 </a:t>
            </a:r>
            <a:r>
              <a: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159</a:t>
            </a:r>
            <a:endParaRPr kumimoji="1" lang="ko-KR" altLang="en-US" sz="5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379600" y="2416449"/>
            <a:ext cx="2138400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483034" y="2432336"/>
            <a:ext cx="93968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화성시청역</a:t>
            </a:r>
            <a:endParaRPr kumimoji="1" lang="en-US" altLang="ko-KR" sz="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화성시 남양읍 </a:t>
            </a:r>
            <a:r>
              <a: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159</a:t>
            </a:r>
            <a:endParaRPr kumimoji="1" lang="ko-KR" altLang="en-US" sz="5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379600" y="2744042"/>
            <a:ext cx="2138400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483034" y="2759929"/>
            <a:ext cx="93968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화성시청맛집</a:t>
            </a:r>
            <a:endParaRPr kumimoji="1" lang="en-US" altLang="ko-KR" sz="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화성시 남양읍 </a:t>
            </a:r>
            <a:r>
              <a: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159</a:t>
            </a:r>
            <a:endParaRPr kumimoji="1"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2379600" y="3068204"/>
            <a:ext cx="2138400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483034" y="3084050"/>
            <a:ext cx="110799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화성시청동부출장소</a:t>
            </a:r>
            <a:endParaRPr kumimoji="1" lang="en-US" altLang="ko-KR" sz="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화성시 남양읍 </a:t>
            </a:r>
            <a:r>
              <a: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159</a:t>
            </a:r>
            <a:endParaRPr kumimoji="1"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379600" y="3392366"/>
            <a:ext cx="2138400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483034" y="3436666"/>
            <a:ext cx="93968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화성시청계동</a:t>
            </a:r>
            <a:endParaRPr kumimoji="1" lang="en-US" altLang="ko-KR" sz="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화성시 남양읍 </a:t>
            </a:r>
            <a:r>
              <a: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159</a:t>
            </a:r>
            <a:endParaRPr kumimoji="1"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2379600" y="3716528"/>
            <a:ext cx="2138400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483034" y="3732414"/>
            <a:ext cx="93968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화성시청후문</a:t>
            </a:r>
            <a:endParaRPr kumimoji="1" lang="en-US" altLang="ko-KR" sz="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화성시 남양읍 </a:t>
            </a:r>
            <a:r>
              <a: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159</a:t>
            </a:r>
            <a:endParaRPr kumimoji="1"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2379600" y="4040690"/>
            <a:ext cx="2138400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483034" y="4065117"/>
            <a:ext cx="141577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화성시청소년상담복지센터</a:t>
            </a:r>
            <a:endParaRPr kumimoji="1" lang="en-US" altLang="ko-KR" sz="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화성시 남양읍 </a:t>
            </a:r>
            <a:r>
              <a: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159</a:t>
            </a:r>
            <a:endParaRPr kumimoji="1"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2379600" y="1232630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2379600" y="1556792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3935187" y="1286987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   </a:t>
            </a:r>
            <a:r>
              <a:rPr kumimoji="1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endParaRPr kumimoji="1"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3914692" y="2159943"/>
            <a:ext cx="478991" cy="188849"/>
            <a:chOff x="611560" y="1300286"/>
            <a:chExt cx="478991" cy="188849"/>
          </a:xfrm>
        </p:grpSpPr>
        <p:pic>
          <p:nvPicPr>
            <p:cNvPr id="86" name="그림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300286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Box 86"/>
            <p:cNvSpPr txBox="1"/>
            <p:nvPr/>
          </p:nvSpPr>
          <p:spPr bwMode="auto">
            <a:xfrm>
              <a:off x="682483" y="1337560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</a:t>
              </a:r>
              <a:r>
                <a:rPr lang="ko-KR" altLang="en-US" sz="7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착</a:t>
              </a:r>
            </a:p>
          </p:txBody>
        </p:sp>
      </p:grpSp>
      <p:sp>
        <p:nvSpPr>
          <p:cNvPr id="103" name="직사각형 102"/>
          <p:cNvSpPr/>
          <p:nvPr/>
        </p:nvSpPr>
        <p:spPr bwMode="auto">
          <a:xfrm>
            <a:off x="2379600" y="4364852"/>
            <a:ext cx="2138400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483034" y="4383789"/>
            <a:ext cx="114486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화성시청 민원봉사과</a:t>
            </a:r>
            <a:endParaRPr kumimoji="1" lang="en-US" altLang="ko-KR" sz="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화성시 남양읍 </a:t>
            </a:r>
            <a:r>
              <a: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159</a:t>
            </a:r>
            <a:endParaRPr kumimoji="1"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2379600" y="4689014"/>
            <a:ext cx="2138400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483034" y="4711227"/>
            <a:ext cx="121058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화성시청햇살어린이집</a:t>
            </a:r>
            <a:endParaRPr kumimoji="1" lang="en-US" altLang="ko-KR" sz="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화성시 남양읍 </a:t>
            </a:r>
            <a:r>
              <a: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159</a:t>
            </a:r>
            <a:endParaRPr kumimoji="1"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2379600" y="1880955"/>
            <a:ext cx="2138274" cy="2113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379600" y="1892232"/>
            <a:ext cx="54373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장소결과</a:t>
            </a:r>
            <a:endParaRPr kumimoji="1"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79600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6" name="그림 1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08" y="1331507"/>
            <a:ext cx="137117" cy="126405"/>
          </a:xfrm>
          <a:prstGeom prst="rect">
            <a:avLst/>
          </a:prstGeom>
        </p:spPr>
      </p:pic>
      <p:sp>
        <p:nvSpPr>
          <p:cNvPr id="197" name="직사각형 196"/>
          <p:cNvSpPr/>
          <p:nvPr/>
        </p:nvSpPr>
        <p:spPr>
          <a:xfrm>
            <a:off x="2606298" y="12946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화성시청</a:t>
            </a:r>
            <a:endParaRPr kumimoji="1"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49221" y="1232630"/>
            <a:ext cx="2138274" cy="3790576"/>
            <a:chOff x="4649221" y="1232630"/>
            <a:chExt cx="2138274" cy="3790576"/>
          </a:xfrm>
        </p:grpSpPr>
        <p:sp>
          <p:nvSpPr>
            <p:cNvPr id="125" name="직사각형 124"/>
            <p:cNvSpPr/>
            <p:nvPr/>
          </p:nvSpPr>
          <p:spPr bwMode="auto">
            <a:xfrm>
              <a:off x="4649221" y="1232630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5153277" y="1305889"/>
              <a:ext cx="478991" cy="188849"/>
              <a:chOff x="611560" y="1300286"/>
              <a:chExt cx="478991" cy="188849"/>
            </a:xfrm>
          </p:grpSpPr>
          <p:pic>
            <p:nvPicPr>
              <p:cNvPr id="160" name="그림 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560" y="1300286"/>
                <a:ext cx="478991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1" name="TextBox 160"/>
              <p:cNvSpPr txBox="1"/>
              <p:nvPr/>
            </p:nvSpPr>
            <p:spPr bwMode="auto">
              <a:xfrm>
                <a:off x="682483" y="1337560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즉</a:t>
                </a:r>
                <a:r>
                  <a:rPr lang="ko-KR" altLang="en-US" sz="7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</a:t>
                </a: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4721229" y="1319919"/>
              <a:ext cx="252000" cy="169216"/>
              <a:chOff x="394451" y="1844824"/>
              <a:chExt cx="252000" cy="169216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394451" y="1844824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394451" y="1916832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394451" y="1988840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5784668" y="1305889"/>
              <a:ext cx="478991" cy="188849"/>
              <a:chOff x="780640" y="1300286"/>
              <a:chExt cx="478991" cy="188849"/>
            </a:xfrm>
          </p:grpSpPr>
          <p:pic>
            <p:nvPicPr>
              <p:cNvPr id="155" name="그림 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0640" y="1300286"/>
                <a:ext cx="478991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6" name="TextBox 155"/>
              <p:cNvSpPr txBox="1"/>
              <p:nvPr/>
            </p:nvSpPr>
            <p:spPr bwMode="auto">
              <a:xfrm>
                <a:off x="851563" y="1337560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예약</a:t>
                </a:r>
                <a:endParaRPr lang="ko-KR" altLang="en-US" sz="7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29" name="직사각형 128"/>
            <p:cNvSpPr/>
            <p:nvPr/>
          </p:nvSpPr>
          <p:spPr>
            <a:xfrm>
              <a:off x="6373251" y="1300286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4649221" y="1556792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683227" y="1618845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161481" y="1629380"/>
              <a:ext cx="69762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서초소방서</a:t>
              </a:r>
              <a:endParaRPr kumimoji="1"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4649221" y="4673272"/>
              <a:ext cx="2138274" cy="3499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접수하기</a:t>
              </a:r>
            </a:p>
          </p:txBody>
        </p:sp>
        <p:sp>
          <p:nvSpPr>
            <p:cNvPr id="135" name="이등변 삼각형 134"/>
            <p:cNvSpPr/>
            <p:nvPr/>
          </p:nvSpPr>
          <p:spPr>
            <a:xfrm flipV="1">
              <a:off x="6449421" y="1646873"/>
              <a:ext cx="144000" cy="144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4649221" y="1880954"/>
              <a:ext cx="2138274" cy="324162"/>
              <a:chOff x="107504" y="1952710"/>
              <a:chExt cx="2138274" cy="324162"/>
            </a:xfrm>
          </p:grpSpPr>
          <p:sp>
            <p:nvSpPr>
              <p:cNvPr id="138" name="직사각형 137"/>
              <p:cNvSpPr/>
              <p:nvPr/>
            </p:nvSpPr>
            <p:spPr bwMode="auto">
              <a:xfrm>
                <a:off x="107504" y="1952710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141510" y="2014763"/>
                <a:ext cx="364202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도착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619764" y="1988588"/>
                <a:ext cx="646331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화성시청</a:t>
                </a:r>
              </a:p>
            </p:txBody>
          </p:sp>
          <p:sp>
            <p:nvSpPr>
              <p:cNvPr id="141" name="이등변 삼각형 140"/>
              <p:cNvSpPr/>
              <p:nvPr/>
            </p:nvSpPr>
            <p:spPr>
              <a:xfrm flipV="1">
                <a:off x="1907704" y="2042791"/>
                <a:ext cx="144000" cy="144000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6" name="그룹 175"/>
            <p:cNvGrpSpPr/>
            <p:nvPr/>
          </p:nvGrpSpPr>
          <p:grpSpPr>
            <a:xfrm>
              <a:off x="4649221" y="2419499"/>
              <a:ext cx="2138274" cy="972486"/>
              <a:chOff x="2395007" y="3608642"/>
              <a:chExt cx="2138274" cy="972486"/>
            </a:xfrm>
          </p:grpSpPr>
          <p:sp>
            <p:nvSpPr>
              <p:cNvPr id="181" name="직사각형 180"/>
              <p:cNvSpPr/>
              <p:nvPr/>
            </p:nvSpPr>
            <p:spPr bwMode="auto">
              <a:xfrm>
                <a:off x="2395007" y="3608642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2429013" y="3670696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동승인원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3" name="직사각형 182"/>
              <p:cNvSpPr/>
              <p:nvPr/>
            </p:nvSpPr>
            <p:spPr bwMode="auto">
              <a:xfrm>
                <a:off x="2395007" y="3932804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2429013" y="3994858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이용목적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5" name="직사각형 184"/>
              <p:cNvSpPr/>
              <p:nvPr/>
            </p:nvSpPr>
            <p:spPr bwMode="auto">
              <a:xfrm>
                <a:off x="2395007" y="4256966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2429013" y="4319020"/>
                <a:ext cx="63350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휠체어사용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7" name="모서리가 둥근 직사각형 186"/>
              <p:cNvSpPr/>
              <p:nvPr/>
            </p:nvSpPr>
            <p:spPr bwMode="auto">
              <a:xfrm>
                <a:off x="3115087" y="365991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동승인원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8" name="Arrow Down"/>
              <p:cNvSpPr>
                <a:spLocks noChangeAspect="1"/>
              </p:cNvSpPr>
              <p:nvPr>
                <p:custDataLst>
                  <p:tags r:id="rId1"/>
                </p:custDataLst>
              </p:nvPr>
            </p:nvSpPr>
            <p:spPr bwMode="auto">
              <a:xfrm flipH="1">
                <a:off x="4301138" y="3702938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89" name="그룹 188"/>
              <p:cNvGrpSpPr/>
              <p:nvPr/>
            </p:nvGrpSpPr>
            <p:grpSpPr>
              <a:xfrm>
                <a:off x="3115086" y="3982322"/>
                <a:ext cx="1348711" cy="225127"/>
                <a:chOff x="827583" y="3754842"/>
                <a:chExt cx="1348711" cy="225127"/>
              </a:xfrm>
            </p:grpSpPr>
            <p:sp>
              <p:nvSpPr>
                <p:cNvPr id="192" name="모서리가 둥근 직사각형 191"/>
                <p:cNvSpPr/>
                <p:nvPr/>
              </p:nvSpPr>
              <p:spPr bwMode="auto">
                <a:xfrm>
                  <a:off x="827583" y="3754842"/>
                  <a:ext cx="1348711" cy="22512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이용목적</a:t>
                  </a:r>
                  <a:endParaRPr lang="ko-KR" altLang="en-US" sz="700" dirty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3" name="Arrow Down"/>
                <p:cNvSpPr>
                  <a:spLocks noChangeAspect="1"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 flipH="1">
                  <a:off x="2013634" y="3797868"/>
                  <a:ext cx="110093" cy="11009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solidFill>
                  <a:srgbClr val="FFFFFF"/>
                </a:solidFill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90" name="직사각형 189"/>
              <p:cNvSpPr/>
              <p:nvPr/>
            </p:nvSpPr>
            <p:spPr>
              <a:xfrm>
                <a:off x="3062520" y="4317395"/>
                <a:ext cx="192711" cy="20268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anchor="ctr" anchorCtr="0"/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endParaRPr lang="ko-KR" altLang="en-US" sz="700" b="0" i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1" name="L 도형 190"/>
              <p:cNvSpPr/>
              <p:nvPr/>
            </p:nvSpPr>
            <p:spPr>
              <a:xfrm rot="18678969">
                <a:off x="3089266" y="4393666"/>
                <a:ext cx="139218" cy="50147"/>
              </a:xfrm>
              <a:prstGeom prst="corner">
                <a:avLst>
                  <a:gd name="adj1" fmla="val 14306"/>
                  <a:gd name="adj2" fmla="val 16330"/>
                </a:avLst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anchor="ctr" anchorCtr="0"/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endParaRPr lang="ko-KR" altLang="en-US" sz="700" b="0" i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4649221" y="2205116"/>
              <a:ext cx="2138274" cy="216296"/>
              <a:chOff x="4649221" y="2348608"/>
              <a:chExt cx="2138274" cy="216296"/>
            </a:xfrm>
          </p:grpSpPr>
          <p:sp>
            <p:nvSpPr>
              <p:cNvPr id="198" name="직사각형 197"/>
              <p:cNvSpPr/>
              <p:nvPr/>
            </p:nvSpPr>
            <p:spPr bwMode="auto">
              <a:xfrm>
                <a:off x="4649221" y="2348608"/>
                <a:ext cx="2138274" cy="2162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5195619" y="2356729"/>
                <a:ext cx="104547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출발 </a:t>
                </a:r>
                <a:r>
                  <a:rPr kumimoji="1" lang="en-US" altLang="ko-KR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–</a:t>
                </a: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도착 지도보기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37" name="직사각형 136"/>
            <p:cNvSpPr/>
            <p:nvPr/>
          </p:nvSpPr>
          <p:spPr>
            <a:xfrm>
              <a:off x="4649221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1" name="그룹 200"/>
            <p:cNvGrpSpPr/>
            <p:nvPr/>
          </p:nvGrpSpPr>
          <p:grpSpPr>
            <a:xfrm>
              <a:off x="6305405" y="1673873"/>
              <a:ext cx="66795" cy="90000"/>
              <a:chOff x="3906046" y="1655792"/>
              <a:chExt cx="66795" cy="90000"/>
            </a:xfrm>
          </p:grpSpPr>
          <p:cxnSp>
            <p:nvCxnSpPr>
              <p:cNvPr id="202" name="직선 화살표 연결선 201"/>
              <p:cNvCxnSpPr/>
              <p:nvPr/>
            </p:nvCxnSpPr>
            <p:spPr>
              <a:xfrm>
                <a:off x="3972841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화살표 연결선 202"/>
              <p:cNvCxnSpPr/>
              <p:nvPr/>
            </p:nvCxnSpPr>
            <p:spPr>
              <a:xfrm flipV="1">
                <a:off x="3906046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그룹 203"/>
            <p:cNvGrpSpPr/>
            <p:nvPr/>
          </p:nvGrpSpPr>
          <p:grpSpPr>
            <a:xfrm>
              <a:off x="6305405" y="1998035"/>
              <a:ext cx="66795" cy="90000"/>
              <a:chOff x="6084168" y="1790872"/>
              <a:chExt cx="72008" cy="180000"/>
            </a:xfrm>
          </p:grpSpPr>
          <p:cxnSp>
            <p:nvCxnSpPr>
              <p:cNvPr id="205" name="직선 화살표 연결선 204"/>
              <p:cNvCxnSpPr/>
              <p:nvPr/>
            </p:nvCxnSpPr>
            <p:spPr>
              <a:xfrm>
                <a:off x="6156176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화살표 연결선 205"/>
              <p:cNvCxnSpPr/>
              <p:nvPr/>
            </p:nvCxnSpPr>
            <p:spPr>
              <a:xfrm flipV="1">
                <a:off x="6084168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그룹 8"/>
          <p:cNvGrpSpPr/>
          <p:nvPr/>
        </p:nvGrpSpPr>
        <p:grpSpPr>
          <a:xfrm>
            <a:off x="3275856" y="1629380"/>
            <a:ext cx="455867" cy="215444"/>
            <a:chOff x="3540069" y="1629380"/>
            <a:chExt cx="455867" cy="215444"/>
          </a:xfrm>
        </p:grpSpPr>
        <p:sp>
          <p:nvSpPr>
            <p:cNvPr id="133" name="타원 132"/>
            <p:cNvSpPr/>
            <p:nvPr/>
          </p:nvSpPr>
          <p:spPr>
            <a:xfrm>
              <a:off x="3540069" y="1678602"/>
              <a:ext cx="123264" cy="117000"/>
            </a:xfrm>
            <a:prstGeom prst="ellips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606086" y="1629380"/>
              <a:ext cx="3898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</a:t>
              </a:r>
              <a:endParaRPr kumimoji="1"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923928" y="1629380"/>
            <a:ext cx="452719" cy="215444"/>
            <a:chOff x="4067944" y="1629380"/>
            <a:chExt cx="452719" cy="215444"/>
          </a:xfrm>
        </p:grpSpPr>
        <p:sp>
          <p:nvSpPr>
            <p:cNvPr id="142" name="타원 141"/>
            <p:cNvSpPr/>
            <p:nvPr/>
          </p:nvSpPr>
          <p:spPr>
            <a:xfrm>
              <a:off x="4067944" y="1678602"/>
              <a:ext cx="123264" cy="117000"/>
            </a:xfrm>
            <a:prstGeom prst="ellips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4130813" y="1629380"/>
              <a:ext cx="3898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인천</a:t>
              </a:r>
              <a:endParaRPr kumimoji="1"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267744" y="1510127"/>
            <a:ext cx="2304256" cy="382105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555776" y="1628800"/>
            <a:ext cx="572432" cy="215444"/>
            <a:chOff x="2991456" y="1628800"/>
            <a:chExt cx="572432" cy="215444"/>
          </a:xfrm>
        </p:grpSpPr>
        <p:sp>
          <p:nvSpPr>
            <p:cNvPr id="146" name="타원 145"/>
            <p:cNvSpPr/>
            <p:nvPr/>
          </p:nvSpPr>
          <p:spPr>
            <a:xfrm>
              <a:off x="2991456" y="1678022"/>
              <a:ext cx="123264" cy="117000"/>
            </a:xfrm>
            <a:prstGeom prst="ellips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3071445" y="1628800"/>
              <a:ext cx="4924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경기도</a:t>
              </a:r>
              <a:endParaRPr kumimoji="1"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948264" y="476672"/>
            <a:ext cx="2141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앱 실행 후 배차 관련 화면에 대한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출발지에서 도착지까지의 경로를 지도로 보기 화면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접수하기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버튼으로 차량을 호출한 후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차량 호출 중인 화면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호출 취소 버튼 다시 추가함</a:t>
            </a:r>
            <a:r>
              <a:rPr lang="en-US" altLang="ko-KR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(20170215)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차량 호출 중에 호출을 취소하는 경우의 화면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좌측 상단에 있는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호출 취소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터치하면 접수한 호출에 대하여 취소를 하게 됨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취소 후 접수화면으로 이동함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-&gt;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호출 취소 버튼 삭제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다시 추가함</a:t>
            </a:r>
            <a:r>
              <a:rPr lang="en-US" altLang="ko-KR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(20170215)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차량 호출 중인 화면에 로딩 표시 추가함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.(20170213)</a:t>
            </a:r>
          </a:p>
          <a:p>
            <a:pPr algn="just">
              <a:lnSpc>
                <a:spcPct val="150000"/>
              </a:lnSpc>
            </a:pPr>
            <a:endParaRPr lang="ko-KR" altLang="en-US" sz="800" b="1" u="sng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277978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배차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91191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배차 관련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</a:t>
            </a:r>
            <a:r>
              <a:rPr kumimoji="1" lang="en-US" altLang="ko-KR" sz="800" b="1" dirty="0">
                <a:latin typeface="+mn-ea"/>
              </a:rPr>
              <a:t>HSNR_Route_MapView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041134"/>
              </p:ext>
            </p:extLst>
          </p:nvPr>
        </p:nvGraphicFramePr>
        <p:xfrm>
          <a:off x="107504" y="5085184"/>
          <a:ext cx="2138274" cy="80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출발지에서 목적지까지의 경로를 지도 위에 보여주는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하단에는 출발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도착지의 위치 명 및 주소를 보여준다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출발지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도착지 경로 지도보기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96229"/>
              </p:ext>
            </p:extLst>
          </p:nvPr>
        </p:nvGraphicFramePr>
        <p:xfrm>
          <a:off x="2379600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호출 중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08847"/>
              </p:ext>
            </p:extLst>
          </p:nvPr>
        </p:nvGraphicFramePr>
        <p:xfrm>
          <a:off x="4649221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호출 중 취소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4649221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</a:t>
            </a:r>
            <a:r>
              <a:rPr kumimoji="1" lang="en-US" altLang="ko-KR" sz="800" b="1" dirty="0">
                <a:latin typeface="+mn-ea"/>
              </a:rPr>
              <a:t>HSNR_CancelCalling(</a:t>
            </a:r>
            <a:r>
              <a:rPr kumimoji="1" lang="ko-KR" altLang="en-US" sz="800" b="1" dirty="0">
                <a:latin typeface="+mn-ea"/>
              </a:rPr>
              <a:t>화면 </a:t>
            </a:r>
            <a:r>
              <a:rPr kumimoji="1" lang="ko-KR" altLang="en-US" sz="800" b="1" dirty="0" smtClean="0">
                <a:latin typeface="+mn-ea"/>
              </a:rPr>
              <a:t>사용</a:t>
            </a:r>
            <a:r>
              <a:rPr kumimoji="1" lang="en-US" altLang="ko-KR" sz="800" b="1" dirty="0" smtClean="0">
                <a:latin typeface="+mn-ea"/>
              </a:rPr>
              <a:t>)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649221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호출 취소</a:t>
            </a:r>
            <a:r>
              <a:rPr kumimoji="1" lang="en-US" altLang="ko-KR" sz="800" b="1" dirty="0">
                <a:latin typeface="+mn-ea"/>
              </a:rPr>
              <a:t>(</a:t>
            </a:r>
            <a:r>
              <a:rPr kumimoji="1" lang="ko-KR" altLang="en-US" sz="800" b="1" dirty="0">
                <a:latin typeface="+mn-ea"/>
              </a:rPr>
              <a:t>화면 </a:t>
            </a:r>
            <a:r>
              <a:rPr kumimoji="1" lang="ko-KR" altLang="en-US" sz="800" b="1" dirty="0" smtClean="0">
                <a:latin typeface="+mn-ea"/>
              </a:rPr>
              <a:t>사용</a:t>
            </a:r>
            <a:r>
              <a:rPr kumimoji="1" lang="en-US" altLang="ko-KR" sz="800" b="1" dirty="0" smtClean="0">
                <a:latin typeface="+mn-ea"/>
              </a:rPr>
              <a:t>)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194" name="직사각형 193"/>
          <p:cNvSpPr/>
          <p:nvPr/>
        </p:nvSpPr>
        <p:spPr bwMode="auto">
          <a:xfrm>
            <a:off x="2379600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HSNR_Calling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195" name="직사각형 194"/>
          <p:cNvSpPr/>
          <p:nvPr/>
        </p:nvSpPr>
        <p:spPr bwMode="auto">
          <a:xfrm>
            <a:off x="2379600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차량 호출 중</a:t>
            </a:r>
            <a:endParaRPr kumimoji="1" lang="ko-KR" altLang="en-US" sz="800" b="1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504" y="1232629"/>
            <a:ext cx="2138275" cy="3790577"/>
            <a:chOff x="107504" y="1232629"/>
            <a:chExt cx="2138275" cy="3790577"/>
          </a:xfrm>
        </p:grpSpPr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1232629"/>
              <a:ext cx="2138275" cy="37905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82" name="직사각형 181"/>
            <p:cNvSpPr/>
            <p:nvPr/>
          </p:nvSpPr>
          <p:spPr>
            <a:xfrm>
              <a:off x="107504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5" name="그림 1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68" y="1326131"/>
              <a:ext cx="137160" cy="137160"/>
            </a:xfrm>
            <a:prstGeom prst="rect">
              <a:avLst/>
            </a:prstGeom>
          </p:spPr>
        </p:pic>
        <p:grpSp>
          <p:nvGrpSpPr>
            <p:cNvPr id="189" name="그룹 188"/>
            <p:cNvGrpSpPr/>
            <p:nvPr/>
          </p:nvGrpSpPr>
          <p:grpSpPr>
            <a:xfrm>
              <a:off x="1556048" y="2121481"/>
              <a:ext cx="389850" cy="326830"/>
              <a:chOff x="3579109" y="2220666"/>
              <a:chExt cx="389850" cy="326830"/>
            </a:xfrm>
          </p:grpSpPr>
          <p:sp>
            <p:nvSpPr>
              <p:cNvPr id="190" name="TextBox 189"/>
              <p:cNvSpPr txBox="1"/>
              <p:nvPr/>
            </p:nvSpPr>
            <p:spPr>
              <a:xfrm>
                <a:off x="3579109" y="2220666"/>
                <a:ext cx="389850" cy="21544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출</a:t>
                </a:r>
                <a:r>
                  <a:rPr lang="ko-KR" altLang="en-US" sz="8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발</a:t>
                </a:r>
              </a:p>
            </p:txBody>
          </p:sp>
          <p:cxnSp>
            <p:nvCxnSpPr>
              <p:cNvPr id="191" name="직선 연결선 190"/>
              <p:cNvCxnSpPr/>
              <p:nvPr/>
            </p:nvCxnSpPr>
            <p:spPr>
              <a:xfrm>
                <a:off x="3774034" y="2401427"/>
                <a:ext cx="0" cy="14606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/>
            <p:cNvGrpSpPr/>
            <p:nvPr/>
          </p:nvGrpSpPr>
          <p:grpSpPr>
            <a:xfrm>
              <a:off x="171044" y="4271654"/>
              <a:ext cx="2010208" cy="669514"/>
              <a:chOff x="171044" y="4271654"/>
              <a:chExt cx="2010208" cy="669514"/>
            </a:xfrm>
          </p:grpSpPr>
          <p:sp>
            <p:nvSpPr>
              <p:cNvPr id="183" name="직사각형 182"/>
              <p:cNvSpPr/>
              <p:nvPr/>
            </p:nvSpPr>
            <p:spPr bwMode="auto">
              <a:xfrm>
                <a:off x="171044" y="4606411"/>
                <a:ext cx="2010208" cy="334757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 bwMode="auto">
              <a:xfrm>
                <a:off x="171044" y="4271654"/>
                <a:ext cx="2010208" cy="334757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212583" y="4331310"/>
                <a:ext cx="196399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출발  </a:t>
                </a:r>
                <a:r>
                  <a:rPr kumimoji="1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방배</a:t>
                </a:r>
                <a:r>
                  <a:rPr kumimoji="1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e-</a:t>
                </a:r>
                <a:r>
                  <a:rPr kumimoji="1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편한세상</a:t>
                </a:r>
                <a:r>
                  <a:rPr kumimoji="1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kumimoji="1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차아파트 </a:t>
                </a:r>
                <a:r>
                  <a:rPr kumimoji="1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102</a:t>
                </a:r>
                <a:r>
                  <a:rPr kumimoji="1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동</a:t>
                </a:r>
                <a:endParaRPr kumimoji="1"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212583" y="4666067"/>
                <a:ext cx="171232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도착  </a:t>
                </a:r>
                <a:r>
                  <a:rPr kumimoji="1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KEB</a:t>
                </a:r>
                <a:r>
                  <a:rPr kumimoji="1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하나은행 방배서래지점</a:t>
                </a:r>
                <a:endParaRPr kumimoji="1"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539552" y="3342772"/>
              <a:ext cx="386644" cy="326830"/>
              <a:chOff x="2567547" y="3558420"/>
              <a:chExt cx="386644" cy="326830"/>
            </a:xfrm>
          </p:grpSpPr>
          <p:cxnSp>
            <p:nvCxnSpPr>
              <p:cNvPr id="203" name="직선 연결선 202"/>
              <p:cNvCxnSpPr/>
              <p:nvPr/>
            </p:nvCxnSpPr>
            <p:spPr>
              <a:xfrm>
                <a:off x="2762472" y="3739181"/>
                <a:ext cx="0" cy="14606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9" name="TextBox 198"/>
              <p:cNvSpPr txBox="1"/>
              <p:nvPr/>
            </p:nvSpPr>
            <p:spPr>
              <a:xfrm>
                <a:off x="2567547" y="3558420"/>
                <a:ext cx="386644" cy="215444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도착</a:t>
                </a:r>
                <a:endParaRPr lang="ko-KR" altLang="en-US" sz="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</p:grpSp>
      <p:sp>
        <p:nvSpPr>
          <p:cNvPr id="232" name="직사각형 231"/>
          <p:cNvSpPr/>
          <p:nvPr/>
        </p:nvSpPr>
        <p:spPr bwMode="auto">
          <a:xfrm>
            <a:off x="2379600" y="1232630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 취소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2597382" y="2348880"/>
            <a:ext cx="1656223" cy="1583596"/>
            <a:chOff x="2966875" y="2348880"/>
            <a:chExt cx="1656223" cy="1583596"/>
          </a:xfrm>
        </p:grpSpPr>
        <p:pic>
          <p:nvPicPr>
            <p:cNvPr id="212" name="그림 2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0344" y="2348880"/>
              <a:ext cx="635773" cy="584151"/>
            </a:xfrm>
            <a:prstGeom prst="rect">
              <a:avLst/>
            </a:prstGeom>
          </p:spPr>
        </p:pic>
        <p:sp>
          <p:nvSpPr>
            <p:cNvPr id="310" name="직사각형 309"/>
            <p:cNvSpPr/>
            <p:nvPr/>
          </p:nvSpPr>
          <p:spPr>
            <a:xfrm>
              <a:off x="2966875" y="3717032"/>
              <a:ext cx="165622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화성나래 차량을 호</a:t>
              </a:r>
              <a:r>
                <a:rPr kumimoji="1"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</a:t>
              </a:r>
              <a:r>
                <a:rPr kumimoji="1"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중입니다</a:t>
              </a:r>
              <a:r>
                <a:rPr kumimoji="1"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1"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1" name="그룹 310"/>
          <p:cNvGrpSpPr/>
          <p:nvPr/>
        </p:nvGrpSpPr>
        <p:grpSpPr>
          <a:xfrm>
            <a:off x="2443633" y="4271654"/>
            <a:ext cx="2010208" cy="669514"/>
            <a:chOff x="171044" y="4271654"/>
            <a:chExt cx="2010208" cy="669514"/>
          </a:xfrm>
        </p:grpSpPr>
        <p:sp>
          <p:nvSpPr>
            <p:cNvPr id="312" name="직사각형 311"/>
            <p:cNvSpPr/>
            <p:nvPr/>
          </p:nvSpPr>
          <p:spPr bwMode="auto">
            <a:xfrm>
              <a:off x="171044" y="4606411"/>
              <a:ext cx="2010208" cy="33475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3" name="직사각형 312"/>
            <p:cNvSpPr/>
            <p:nvPr/>
          </p:nvSpPr>
          <p:spPr bwMode="auto">
            <a:xfrm>
              <a:off x="171044" y="4271654"/>
              <a:ext cx="2010208" cy="33475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212583" y="4331310"/>
              <a:ext cx="196399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  </a:t>
              </a:r>
              <a:r>
                <a:rPr kumimoji="1"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방배</a:t>
              </a:r>
              <a:r>
                <a:rPr kumimoji="1"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e-</a:t>
              </a:r>
              <a:r>
                <a:rPr kumimoji="1"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편한세상</a:t>
              </a:r>
              <a:r>
                <a:rPr kumimoji="1"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kumimoji="1"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차아파트 </a:t>
              </a:r>
              <a:r>
                <a:rPr kumimoji="1"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102</a:t>
              </a:r>
              <a:r>
                <a:rPr kumimoji="1"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</a:t>
              </a:r>
              <a:endParaRPr kumimoji="1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212583" y="4666067"/>
              <a:ext cx="171232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  </a:t>
              </a:r>
              <a:r>
                <a:rPr kumimoji="1"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KEB</a:t>
              </a:r>
              <a:r>
                <a:rPr kumimoji="1"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하나은행 방배서래지점</a:t>
              </a:r>
              <a:endParaRPr kumimoji="1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2379600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649221" y="1232630"/>
            <a:ext cx="2138274" cy="3790576"/>
            <a:chOff x="4649221" y="1232630"/>
            <a:chExt cx="2138274" cy="3790576"/>
          </a:xfrm>
        </p:grpSpPr>
        <p:sp>
          <p:nvSpPr>
            <p:cNvPr id="317" name="직사각형 316"/>
            <p:cNvSpPr/>
            <p:nvPr/>
          </p:nvSpPr>
          <p:spPr bwMode="auto">
            <a:xfrm>
              <a:off x="4649221" y="1232630"/>
              <a:ext cx="2138274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호출 취</a:t>
              </a:r>
              <a:r>
                <a:rPr kumimoji="1"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</a:t>
              </a: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4867003" y="2708920"/>
              <a:ext cx="1702710" cy="846435"/>
              <a:chOff x="4918299" y="2708920"/>
              <a:chExt cx="1702710" cy="846435"/>
            </a:xfrm>
          </p:grpSpPr>
          <p:pic>
            <p:nvPicPr>
              <p:cNvPr id="324" name="그림 32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1768" y="2708920"/>
                <a:ext cx="635773" cy="584151"/>
              </a:xfrm>
              <a:prstGeom prst="rect">
                <a:avLst/>
              </a:prstGeom>
            </p:spPr>
          </p:pic>
          <p:sp>
            <p:nvSpPr>
              <p:cNvPr id="325" name="직사각형 324"/>
              <p:cNvSpPr/>
              <p:nvPr/>
            </p:nvSpPr>
            <p:spPr>
              <a:xfrm>
                <a:off x="4918299" y="3339911"/>
                <a:ext cx="170271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화성나래 차량을 </a:t>
                </a:r>
                <a:r>
                  <a:rPr kumimoji="1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호</a:t>
                </a:r>
                <a:r>
                  <a:rPr kumimoji="1" lang="ko-KR" altLang="en-US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</a:t>
                </a:r>
                <a:r>
                  <a:rPr kumimoji="1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중입니다</a:t>
                </a:r>
                <a:r>
                  <a:rPr kumimoji="1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19" name="그룹 318"/>
            <p:cNvGrpSpPr/>
            <p:nvPr/>
          </p:nvGrpSpPr>
          <p:grpSpPr>
            <a:xfrm>
              <a:off x="4713254" y="4271654"/>
              <a:ext cx="2010208" cy="669514"/>
              <a:chOff x="171044" y="4271654"/>
              <a:chExt cx="2010208" cy="669514"/>
            </a:xfrm>
          </p:grpSpPr>
          <p:sp>
            <p:nvSpPr>
              <p:cNvPr id="320" name="직사각형 319"/>
              <p:cNvSpPr/>
              <p:nvPr/>
            </p:nvSpPr>
            <p:spPr bwMode="auto">
              <a:xfrm>
                <a:off x="171044" y="4606411"/>
                <a:ext cx="2010208" cy="334757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1" name="직사각형 320"/>
              <p:cNvSpPr/>
              <p:nvPr/>
            </p:nvSpPr>
            <p:spPr bwMode="auto">
              <a:xfrm>
                <a:off x="171044" y="4271654"/>
                <a:ext cx="2010208" cy="334757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>
                <a:off x="212583" y="4331310"/>
                <a:ext cx="196399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출발  </a:t>
                </a:r>
                <a:r>
                  <a:rPr kumimoji="1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방배</a:t>
                </a:r>
                <a:r>
                  <a:rPr kumimoji="1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e-</a:t>
                </a:r>
                <a:r>
                  <a:rPr kumimoji="1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편한세상</a:t>
                </a:r>
                <a:r>
                  <a:rPr kumimoji="1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kumimoji="1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차아파트 </a:t>
                </a:r>
                <a:r>
                  <a:rPr kumimoji="1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102</a:t>
                </a:r>
                <a:r>
                  <a:rPr kumimoji="1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동</a:t>
                </a:r>
                <a:endParaRPr kumimoji="1"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3" name="직사각형 322"/>
              <p:cNvSpPr/>
              <p:nvPr/>
            </p:nvSpPr>
            <p:spPr>
              <a:xfrm>
                <a:off x="212583" y="4666067"/>
                <a:ext cx="171232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도착  </a:t>
                </a:r>
                <a:r>
                  <a:rPr kumimoji="1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KEB</a:t>
                </a:r>
                <a:r>
                  <a:rPr kumimoji="1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하나은행 방배서래지점</a:t>
                </a:r>
                <a:endParaRPr kumimoji="1"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37" name="직사각형 136"/>
            <p:cNvSpPr/>
            <p:nvPr/>
          </p:nvSpPr>
          <p:spPr>
            <a:xfrm>
              <a:off x="4649221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5007144" y="2879495"/>
              <a:ext cx="1422429" cy="496846"/>
              <a:chOff x="5007144" y="2636912"/>
              <a:chExt cx="1422429" cy="496846"/>
            </a:xfrm>
          </p:grpSpPr>
          <p:sp>
            <p:nvSpPr>
              <p:cNvPr id="327" name="직사각형 326"/>
              <p:cNvSpPr/>
              <p:nvPr/>
            </p:nvSpPr>
            <p:spPr>
              <a:xfrm>
                <a:off x="5007144" y="2651480"/>
                <a:ext cx="1413645" cy="48227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329" name="직사각형 146"/>
              <p:cNvSpPr>
                <a:spLocks noChangeArrowheads="1"/>
              </p:cNvSpPr>
              <p:nvPr/>
            </p:nvSpPr>
            <p:spPr bwMode="auto">
              <a:xfrm>
                <a:off x="5015068" y="2636912"/>
                <a:ext cx="1414505" cy="308004"/>
              </a:xfrm>
              <a:prstGeom prst="rect">
                <a:avLst/>
              </a:prstGeom>
              <a:noFill/>
              <a:ln w="317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en-US" sz="700" dirty="0" smtClean="0">
                    <a:latin typeface="+mn-ea"/>
                    <a:ea typeface="+mn-ea"/>
                  </a:rPr>
                  <a:t>지금 가까운 차량을 찾고 있습니다</a:t>
                </a:r>
                <a:r>
                  <a:rPr lang="en-US" altLang="ko-KR" sz="700" dirty="0" smtClean="0">
                    <a:latin typeface="+mn-ea"/>
                    <a:ea typeface="+mn-ea"/>
                  </a:rPr>
                  <a:t>.</a:t>
                </a:r>
              </a:p>
              <a:p>
                <a:pPr algn="ctr" eaLnBrk="1" hangingPunct="1"/>
                <a:r>
                  <a:rPr lang="ko-KR" altLang="en-US" sz="700" dirty="0" smtClean="0">
                    <a:latin typeface="+mn-ea"/>
                    <a:ea typeface="+mn-ea"/>
                  </a:rPr>
                  <a:t>정말 취소하시겠습니까</a:t>
                </a:r>
                <a:r>
                  <a:rPr lang="en-US" altLang="ko-KR" sz="700" dirty="0" smtClean="0">
                    <a:latin typeface="+mn-ea"/>
                    <a:ea typeface="+mn-ea"/>
                  </a:rPr>
                  <a:t>?</a:t>
                </a:r>
                <a:endParaRPr lang="en-US" altLang="ko-KR" sz="700" dirty="0">
                  <a:latin typeface="+mn-ea"/>
                  <a:ea typeface="+mn-ea"/>
                </a:endParaRPr>
              </a:p>
            </p:txBody>
          </p:sp>
          <p:grpSp>
            <p:nvGrpSpPr>
              <p:cNvPr id="330" name="그룹 329"/>
              <p:cNvGrpSpPr/>
              <p:nvPr/>
            </p:nvGrpSpPr>
            <p:grpSpPr>
              <a:xfrm>
                <a:off x="5007144" y="2924944"/>
                <a:ext cx="1413646" cy="208814"/>
                <a:chOff x="7128607" y="6165303"/>
                <a:chExt cx="1413646" cy="208814"/>
              </a:xfrm>
            </p:grpSpPr>
            <p:sp>
              <p:nvSpPr>
                <p:cNvPr id="331" name="모서리가 둥근 직사각형 330"/>
                <p:cNvSpPr/>
                <p:nvPr/>
              </p:nvSpPr>
              <p:spPr bwMode="auto">
                <a:xfrm>
                  <a:off x="7128607" y="6165304"/>
                  <a:ext cx="706823" cy="208813"/>
                </a:xfrm>
                <a:prstGeom prst="roundRect">
                  <a:avLst>
                    <a:gd name="adj" fmla="val 8730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anchor="ctr"/>
                <a:lstStyle/>
                <a:p>
                  <a:pPr algn="ctr">
                    <a:defRPr/>
                  </a:pPr>
                  <a:r>
                    <a:rPr lang="ko-KR" altLang="en-US" sz="700" dirty="0" smtClean="0">
                      <a:solidFill>
                        <a:schemeClr val="tx1"/>
                      </a:solidFill>
                      <a:latin typeface="+mn-ea"/>
                    </a:rPr>
                    <a:t>아니요</a:t>
                  </a:r>
                  <a:endParaRPr lang="ko-KR" altLang="en-US" sz="7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32" name="모서리가 둥근 직사각형 331"/>
                <p:cNvSpPr/>
                <p:nvPr/>
              </p:nvSpPr>
              <p:spPr bwMode="auto">
                <a:xfrm>
                  <a:off x="7835430" y="6165303"/>
                  <a:ext cx="706823" cy="208813"/>
                </a:xfrm>
                <a:prstGeom prst="roundRect">
                  <a:avLst>
                    <a:gd name="adj" fmla="val 8730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anchor="ctr"/>
                <a:lstStyle/>
                <a:p>
                  <a:pPr algn="ctr">
                    <a:defRPr/>
                  </a:pPr>
                  <a:r>
                    <a:rPr lang="ko-KR" altLang="en-US" sz="700" dirty="0" smtClean="0">
                      <a:solidFill>
                        <a:schemeClr val="tx1"/>
                      </a:solidFill>
                      <a:latin typeface="+mn-ea"/>
                    </a:rPr>
                    <a:t>예</a:t>
                  </a:r>
                  <a:endParaRPr lang="ko-KR" altLang="en-US" sz="7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</p:grp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85195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4" y="2924944"/>
            <a:ext cx="769707" cy="76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6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948264" y="476672"/>
            <a:ext cx="2141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앱 실행 후 배차 관련 화면에 대한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배차 실패한 경우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배차 성공한 경우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기사님께 전화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터치하면 기사님께 전화가 바로 연결됨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배차 취소 버튼을 터치하면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, ‘1111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차량이 배차되어 이동 중입니다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해당 배차를 취소하시겠습니까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?’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재확인 알림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창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배차 실패 화면 알림 문구 변경함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지금은 </a:t>
            </a:r>
            <a:r>
              <a:rPr lang="ko-KR" altLang="en-US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배차 가능한 </a:t>
            </a:r>
            <a:r>
              <a:rPr lang="ko-KR" altLang="en-US" sz="8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차량이 없습니다</a:t>
            </a:r>
            <a:r>
              <a:rPr lang="en-US" altLang="ko-KR" sz="8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잠시 후 </a:t>
            </a:r>
            <a:r>
              <a:rPr lang="ko-KR" altLang="en-US" sz="8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다시 시도하여 주십시오</a:t>
            </a:r>
            <a:r>
              <a:rPr lang="ko-KR" altLang="en-US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en-US" altLang="ko-KR" sz="800" b="1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→ </a:t>
            </a:r>
            <a:r>
              <a:rPr lang="ko-KR" altLang="en-US" sz="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참조 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설명 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앱이 백그라운드에 있다가 활성화 되었거나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종료되었다가 실행되었을 시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, '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배차 실패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'(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미배차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'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배차 취소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' 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상태를 </a:t>
            </a:r>
            <a:r>
              <a:rPr lang="ko-KR" altLang="en-US" sz="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구분하여 화면을 보여줌</a:t>
            </a:r>
            <a:r>
              <a:rPr lang="en-US" altLang="ko-KR" sz="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800" b="1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화면은 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미배차 시 화면임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800" b="1" u="sng" dirty="0" smtClean="0">
              <a:solidFill>
                <a:srgbClr val="0066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1934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70768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배차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10270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배차 관련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HSNR_Alloc_Fail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979689"/>
              </p:ext>
            </p:extLst>
          </p:nvPr>
        </p:nvGraphicFramePr>
        <p:xfrm>
          <a:off x="107504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배차 실패한 경우의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 smtClean="0">
                <a:latin typeface="+mn-ea"/>
              </a:rPr>
              <a:t>배차 실패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4649221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HSNR_Alloc_Cancel_Confirm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649221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배차 취소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_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확인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204" name="표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91953"/>
              </p:ext>
            </p:extLst>
          </p:nvPr>
        </p:nvGraphicFramePr>
        <p:xfrm>
          <a:off x="2378471" y="5085184"/>
          <a:ext cx="2138274" cy="1505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배차 성공 후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출발지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도착지를 지도 위에 표시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ㄷ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배차 받은 기사의 정보 제공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ㄹ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해당 기사에게 전화 및 메시지로 연락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ㅁ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배차 된 콜 취소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5" name="표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13753"/>
              </p:ext>
            </p:extLst>
          </p:nvPr>
        </p:nvGraphicFramePr>
        <p:xfrm>
          <a:off x="4649221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화면 기능 설명</a:t>
                      </a:r>
                      <a:endParaRPr lang="ko-KR" alt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ㄱ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배차 취소 확인 알림</a:t>
                      </a:r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07504" y="1232514"/>
            <a:ext cx="2138274" cy="3790692"/>
            <a:chOff x="107504" y="1232514"/>
            <a:chExt cx="2138274" cy="3790692"/>
          </a:xfrm>
        </p:grpSpPr>
        <p:sp>
          <p:nvSpPr>
            <p:cNvPr id="163" name="모서리가 둥근 직사각형 162"/>
            <p:cNvSpPr/>
            <p:nvPr/>
          </p:nvSpPr>
          <p:spPr bwMode="auto">
            <a:xfrm>
              <a:off x="169775" y="3522648"/>
              <a:ext cx="2013731" cy="338400"/>
            </a:xfrm>
            <a:prstGeom prst="roundRect">
              <a:avLst>
                <a:gd name="adj" fmla="val 9452"/>
              </a:avLst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sp>
          <p:nvSpPr>
            <p:cNvPr id="164" name="직사각형 163"/>
            <p:cNvSpPr/>
            <p:nvPr/>
          </p:nvSpPr>
          <p:spPr bwMode="auto">
            <a:xfrm>
              <a:off x="312545" y="3022958"/>
              <a:ext cx="1728192" cy="415498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 smtClean="0">
                  <a:latin typeface="+mn-ea"/>
                </a:rPr>
                <a:t>지금은 배차 가능한 </a:t>
              </a:r>
              <a:r>
                <a:rPr kumimoji="1" lang="ko-KR" altLang="en-US" sz="700" dirty="0">
                  <a:latin typeface="+mn-ea"/>
                </a:rPr>
                <a:t>차량이 없습니다</a:t>
              </a:r>
              <a:r>
                <a:rPr kumimoji="1" lang="en-US" altLang="ko-KR" sz="700" dirty="0">
                  <a:latin typeface="+mn-ea"/>
                </a:rPr>
                <a:t>. </a:t>
              </a:r>
              <a:r>
                <a:rPr kumimoji="1" lang="ko-KR" altLang="en-US" sz="700" dirty="0" smtClean="0">
                  <a:latin typeface="+mn-ea"/>
                </a:rPr>
                <a:t>잠시 후 </a:t>
              </a:r>
              <a:r>
                <a:rPr kumimoji="1" lang="ko-KR" altLang="en-US" sz="700" dirty="0">
                  <a:latin typeface="+mn-ea"/>
                </a:rPr>
                <a:t>다시 시도하여 </a:t>
              </a:r>
              <a:r>
                <a:rPr kumimoji="1" lang="ko-KR" altLang="en-US" sz="700" dirty="0" smtClean="0">
                  <a:latin typeface="+mn-ea"/>
                </a:rPr>
                <a:t>주십시오</a:t>
              </a:r>
              <a:endPara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107504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직사각형 243"/>
            <p:cNvSpPr/>
            <p:nvPr/>
          </p:nvSpPr>
          <p:spPr bwMode="auto">
            <a:xfrm>
              <a:off x="107504" y="1232514"/>
              <a:ext cx="2138274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 실패</a:t>
              </a: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135" y="2204864"/>
              <a:ext cx="653012" cy="600771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68" y="1271934"/>
              <a:ext cx="137160" cy="137160"/>
            </a:xfrm>
            <a:prstGeom prst="rect">
              <a:avLst/>
            </a:prstGeom>
          </p:spPr>
        </p:pic>
      </p:grpSp>
      <p:sp>
        <p:nvSpPr>
          <p:cNvPr id="122" name="직사각형 121"/>
          <p:cNvSpPr/>
          <p:nvPr/>
        </p:nvSpPr>
        <p:spPr bwMode="auto">
          <a:xfrm>
            <a:off x="2379726" y="621211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HSNR_Alloc_Success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2379726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배차 성공</a:t>
            </a:r>
            <a:endParaRPr kumimoji="1" lang="ko-KR" altLang="en-US" sz="800" b="1" dirty="0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378471" y="1232630"/>
            <a:ext cx="2139529" cy="3790576"/>
            <a:chOff x="2378471" y="1232630"/>
            <a:chExt cx="2139529" cy="3790576"/>
          </a:xfrm>
        </p:grpSpPr>
        <p:sp>
          <p:nvSpPr>
            <p:cNvPr id="120" name="직사각형 119"/>
            <p:cNvSpPr/>
            <p:nvPr/>
          </p:nvSpPr>
          <p:spPr>
            <a:xfrm>
              <a:off x="2451608" y="4765087"/>
              <a:ext cx="203484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기사님께 전화 </a:t>
              </a:r>
              <a:endParaRPr kumimoji="1"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468487" y="4418963"/>
              <a:ext cx="73610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smtClean="0">
                  <a:latin typeface="+mn-ea"/>
                </a:rPr>
                <a:t>경기</a:t>
              </a:r>
              <a:r>
                <a:rPr lang="en-US" altLang="ko-KR" sz="600" b="1" dirty="0" smtClean="0">
                  <a:latin typeface="+mn-ea"/>
                </a:rPr>
                <a:t>11</a:t>
              </a:r>
              <a:r>
                <a:rPr lang="ko-KR" altLang="en-US" sz="600" b="1" dirty="0" smtClean="0">
                  <a:latin typeface="+mn-ea"/>
                </a:rPr>
                <a:t>가</a:t>
              </a:r>
              <a:r>
                <a:rPr lang="en-US" altLang="ko-KR" sz="600" b="1" dirty="0" smtClean="0">
                  <a:solidFill>
                    <a:srgbClr val="FF0000"/>
                  </a:solidFill>
                  <a:latin typeface="+mn-ea"/>
                </a:rPr>
                <a:t>1111</a:t>
              </a:r>
              <a:endParaRPr lang="ko-KR" altLang="en-US" sz="6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764631" y="4763210"/>
              <a:ext cx="718466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X </a:t>
              </a:r>
              <a:r>
                <a:rPr lang="ko-KR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배</a:t>
              </a:r>
              <a:r>
                <a:rPr lang="ko-KR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차</a:t>
              </a:r>
              <a:r>
                <a:rPr lang="ko-KR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취소</a:t>
              </a:r>
              <a:endPara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4055166" y="4243589"/>
              <a:ext cx="462708" cy="24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6" name="그림 175"/>
            <p:cNvPicPr preferRelativeResize="0"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600" y="1448630"/>
              <a:ext cx="2138400" cy="2766334"/>
            </a:xfrm>
            <a:prstGeom prst="rect">
              <a:avLst/>
            </a:prstGeom>
          </p:spPr>
        </p:pic>
        <p:sp>
          <p:nvSpPr>
            <p:cNvPr id="177" name="TextBox 176"/>
            <p:cNvSpPr txBox="1"/>
            <p:nvPr/>
          </p:nvSpPr>
          <p:spPr>
            <a:xfrm>
              <a:off x="2468487" y="4256360"/>
              <a:ext cx="51392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latin typeface="+mn-ea"/>
                </a:rPr>
                <a:t>홍길동</a:t>
              </a:r>
              <a:endParaRPr lang="ko-KR" altLang="en-US" sz="600" dirty="0">
                <a:latin typeface="+mn-ea"/>
              </a:endParaRPr>
            </a:p>
          </p:txBody>
        </p:sp>
        <p:pic>
          <p:nvPicPr>
            <p:cNvPr id="182" name="그림 1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00018" y="2347827"/>
              <a:ext cx="176416" cy="162091"/>
            </a:xfrm>
            <a:prstGeom prst="rect">
              <a:avLst/>
            </a:prstGeom>
          </p:spPr>
        </p:pic>
        <p:sp>
          <p:nvSpPr>
            <p:cNvPr id="183" name="TextBox 182"/>
            <p:cNvSpPr txBox="1"/>
            <p:nvPr/>
          </p:nvSpPr>
          <p:spPr>
            <a:xfrm>
              <a:off x="3596115" y="2838692"/>
              <a:ext cx="389850" cy="21544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출</a:t>
              </a:r>
              <a:r>
                <a:rPr lang="ko-KR" altLang="en-US" sz="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발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437179" y="1995941"/>
              <a:ext cx="857927" cy="21544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곧 도착합니다</a:t>
              </a:r>
              <a:r>
                <a:rPr lang="en-US" altLang="ko-KR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>
            <a:xfrm>
              <a:off x="3791040" y="3019453"/>
              <a:ext cx="0" cy="14606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87" name="그룹 186"/>
            <p:cNvGrpSpPr/>
            <p:nvPr/>
          </p:nvGrpSpPr>
          <p:grpSpPr>
            <a:xfrm>
              <a:off x="2567547" y="3558420"/>
              <a:ext cx="386644" cy="326830"/>
              <a:chOff x="1457037" y="2608551"/>
              <a:chExt cx="386644" cy="326830"/>
            </a:xfrm>
          </p:grpSpPr>
          <p:sp>
            <p:nvSpPr>
              <p:cNvPr id="188" name="TextBox 187"/>
              <p:cNvSpPr txBox="1"/>
              <p:nvPr/>
            </p:nvSpPr>
            <p:spPr>
              <a:xfrm>
                <a:off x="1457037" y="2608551"/>
                <a:ext cx="386644" cy="215444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도착</a:t>
                </a:r>
                <a:endParaRPr lang="ko-KR" altLang="en-US" sz="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cxnSp>
            <p:nvCxnSpPr>
              <p:cNvPr id="189" name="직선 연결선 188"/>
              <p:cNvCxnSpPr/>
              <p:nvPr/>
            </p:nvCxnSpPr>
            <p:spPr>
              <a:xfrm>
                <a:off x="1651962" y="2789312"/>
                <a:ext cx="0" cy="14606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93" name="직사각형 192"/>
            <p:cNvSpPr/>
            <p:nvPr/>
          </p:nvSpPr>
          <p:spPr>
            <a:xfrm>
              <a:off x="2378471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 bwMode="auto">
            <a:xfrm>
              <a:off x="2379600" y="1232630"/>
              <a:ext cx="2138274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 성공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419650" y="4256360"/>
              <a:ext cx="80021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+mn-ea"/>
                </a:rPr>
                <a:t>목적지 </a:t>
              </a:r>
              <a:r>
                <a:rPr lang="en-US" altLang="ko-KR" sz="600" dirty="0" smtClean="0">
                  <a:latin typeface="+mn-ea"/>
                </a:rPr>
                <a:t>: </a:t>
              </a:r>
              <a:r>
                <a:rPr lang="ko-KR" altLang="en-US" sz="600" dirty="0" smtClean="0">
                  <a:latin typeface="+mn-ea"/>
                </a:rPr>
                <a:t>화성시청</a:t>
              </a:r>
              <a:endParaRPr lang="ko-KR" altLang="en-US" sz="600" dirty="0">
                <a:latin typeface="+mn-ea"/>
              </a:endParaRPr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343" y="1271934"/>
              <a:ext cx="137160" cy="137160"/>
            </a:xfrm>
            <a:prstGeom prst="rect">
              <a:avLst/>
            </a:prstGeom>
          </p:spPr>
        </p:pic>
      </p:grpSp>
      <p:sp>
        <p:nvSpPr>
          <p:cNvPr id="196" name="직사각형 195"/>
          <p:cNvSpPr/>
          <p:nvPr/>
        </p:nvSpPr>
        <p:spPr>
          <a:xfrm>
            <a:off x="4649221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97" name="직사각형 196"/>
          <p:cNvSpPr/>
          <p:nvPr/>
        </p:nvSpPr>
        <p:spPr bwMode="auto">
          <a:xfrm>
            <a:off x="4649221" y="1232630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kumimoji="1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kumimoji="1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취</a:t>
            </a:r>
            <a:r>
              <a:rPr kumimoji="1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72" y="1271934"/>
            <a:ext cx="137160" cy="13716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007144" y="2651480"/>
            <a:ext cx="1422429" cy="952876"/>
            <a:chOff x="7023867" y="5023206"/>
            <a:chExt cx="1422429" cy="952876"/>
          </a:xfrm>
        </p:grpSpPr>
        <p:sp>
          <p:nvSpPr>
            <p:cNvPr id="64" name="직사각형 63"/>
            <p:cNvSpPr/>
            <p:nvPr/>
          </p:nvSpPr>
          <p:spPr>
            <a:xfrm>
              <a:off x="7023867" y="5023206"/>
              <a:ext cx="1413645" cy="9528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7023867" y="5024180"/>
              <a:ext cx="1422429" cy="626839"/>
              <a:chOff x="822700" y="2231045"/>
              <a:chExt cx="1422429" cy="626839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822700" y="2231045"/>
                <a:ext cx="1413645" cy="1914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 smtClean="0">
                    <a:solidFill>
                      <a:schemeClr val="tx1"/>
                    </a:solidFill>
                    <a:latin typeface="+mn-ea"/>
                  </a:rPr>
                  <a:t>알림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7" name="직사각형 146"/>
              <p:cNvSpPr>
                <a:spLocks noChangeArrowheads="1"/>
              </p:cNvSpPr>
              <p:nvPr/>
            </p:nvSpPr>
            <p:spPr bwMode="auto">
              <a:xfrm>
                <a:off x="830624" y="2549880"/>
                <a:ext cx="1414505" cy="308004"/>
              </a:xfrm>
              <a:prstGeom prst="rect">
                <a:avLst/>
              </a:prstGeom>
              <a:noFill/>
              <a:ln w="317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600" dirty="0" smtClean="0">
                    <a:latin typeface="+mn-ea"/>
                    <a:ea typeface="+mn-ea"/>
                  </a:rPr>
                  <a:t>1111</a:t>
                </a:r>
                <a:r>
                  <a:rPr lang="ko-KR" altLang="en-US" sz="600" dirty="0" smtClean="0">
                    <a:latin typeface="+mn-ea"/>
                    <a:ea typeface="+mn-ea"/>
                  </a:rPr>
                  <a:t>차량이 배차되어 이동 중입니다</a:t>
                </a:r>
                <a:r>
                  <a:rPr lang="en-US" altLang="ko-KR" sz="600" dirty="0" smtClean="0">
                    <a:latin typeface="+mn-ea"/>
                    <a:ea typeface="+mn-ea"/>
                  </a:rPr>
                  <a:t>.  </a:t>
                </a:r>
              </a:p>
              <a:p>
                <a:pPr algn="ctr" eaLnBrk="1" hangingPunct="1"/>
                <a:r>
                  <a:rPr lang="ko-KR" altLang="en-US" sz="600" dirty="0" smtClean="0">
                    <a:latin typeface="+mn-ea"/>
                    <a:ea typeface="+mn-ea"/>
                  </a:rPr>
                  <a:t>해당 배차를 취소하시겠습니까</a:t>
                </a:r>
                <a:r>
                  <a:rPr lang="en-US" altLang="ko-KR" sz="600" dirty="0" smtClean="0">
                    <a:latin typeface="+mn-ea"/>
                    <a:ea typeface="+mn-ea"/>
                  </a:rPr>
                  <a:t>?</a:t>
                </a:r>
                <a:endParaRPr lang="en-US" altLang="ko-KR" sz="6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7023867" y="5767268"/>
              <a:ext cx="1413646" cy="208814"/>
              <a:chOff x="7128607" y="6165303"/>
              <a:chExt cx="1413646" cy="208814"/>
            </a:xfrm>
          </p:grpSpPr>
          <p:sp>
            <p:nvSpPr>
              <p:cNvPr id="70" name="모서리가 둥근 직사각형 69"/>
              <p:cNvSpPr/>
              <p:nvPr/>
            </p:nvSpPr>
            <p:spPr bwMode="auto">
              <a:xfrm>
                <a:off x="7128607" y="6165304"/>
                <a:ext cx="706823" cy="208813"/>
              </a:xfrm>
              <a:prstGeom prst="roundRect">
                <a:avLst>
                  <a:gd name="adj" fmla="val 873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anchor="ctr"/>
              <a:lstStyle/>
              <a:p>
                <a:pPr algn="ctr">
                  <a:defRPr/>
                </a:pPr>
                <a:r>
                  <a:rPr lang="ko-KR" altLang="en-US" sz="700" dirty="0" smtClean="0">
                    <a:solidFill>
                      <a:schemeClr val="tx1"/>
                    </a:solidFill>
                    <a:latin typeface="+mn-ea"/>
                  </a:rPr>
                  <a:t>아니요</a:t>
                </a:r>
                <a:endParaRPr lang="ko-KR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 bwMode="auto">
              <a:xfrm>
                <a:off x="7835430" y="6165303"/>
                <a:ext cx="706823" cy="208813"/>
              </a:xfrm>
              <a:prstGeom prst="roundRect">
                <a:avLst>
                  <a:gd name="adj" fmla="val 873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anchor="ctr"/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/>
                    </a:solidFill>
                    <a:latin typeface="+mn-ea"/>
                  </a:rPr>
                  <a:t>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992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948264" y="476672"/>
            <a:ext cx="2141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목차 안내 화면입니다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1205" y="927542"/>
            <a:ext cx="5555011" cy="49100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000" b="1" dirty="0" smtClean="0">
                <a:latin typeface="+mn-ea"/>
              </a:rPr>
              <a:t>앱 화면 목</a:t>
            </a:r>
            <a:r>
              <a:rPr lang="ko-KR" altLang="en-US" sz="1000" b="1" dirty="0">
                <a:latin typeface="+mn-ea"/>
              </a:rPr>
              <a:t>록</a:t>
            </a:r>
            <a:endParaRPr lang="en-US" altLang="ko-KR" sz="1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000" b="1" dirty="0" smtClean="0">
                <a:latin typeface="+mn-ea"/>
              </a:rPr>
              <a:t>앱 프로세스</a:t>
            </a:r>
            <a:endParaRPr lang="en-US" altLang="ko-KR" sz="1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000" b="1" dirty="0" smtClean="0">
                <a:latin typeface="+mn-ea"/>
              </a:rPr>
              <a:t>로딩 및 화면 레이아웃</a:t>
            </a:r>
            <a:endParaRPr lang="en-US" altLang="ko-KR" sz="1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000" b="1" dirty="0" smtClean="0">
                <a:latin typeface="+mn-ea"/>
              </a:rPr>
              <a:t>로그인 </a:t>
            </a:r>
            <a:endParaRPr lang="en-US" altLang="ko-KR" sz="1000" b="1" dirty="0" smtClean="0"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로그인</a:t>
            </a:r>
            <a:endParaRPr lang="en-US" altLang="ko-KR" sz="1000" dirty="0" smtClean="0"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회원가입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smtClean="0">
                <a:latin typeface="+mn-ea"/>
              </a:rPr>
              <a:t>약관동의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휴대폰 인증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개인정보 입력</a:t>
            </a:r>
            <a:endParaRPr lang="en-US" altLang="ko-KR" sz="1000" dirty="0" smtClean="0"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비밀번호 찾기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smtClean="0">
                <a:latin typeface="+mn-ea"/>
              </a:rPr>
              <a:t>임시비밀번호 발송</a:t>
            </a:r>
            <a:endParaRPr lang="en-US" altLang="ko-KR" sz="1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000" b="1" dirty="0" smtClean="0">
                <a:latin typeface="+mn-ea"/>
              </a:rPr>
              <a:t>메인 </a:t>
            </a:r>
            <a:r>
              <a:rPr lang="en-US" altLang="ko-KR" sz="1000" b="1" dirty="0" smtClean="0">
                <a:latin typeface="+mn-ea"/>
              </a:rPr>
              <a:t>–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기본 화면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전체 지도</a:t>
            </a:r>
            <a:endParaRPr lang="en-US" altLang="ko-KR" sz="1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000" b="1" dirty="0" smtClean="0">
                <a:latin typeface="+mn-ea"/>
              </a:rPr>
              <a:t>배차 </a:t>
            </a:r>
            <a:endParaRPr lang="en-US" altLang="ko-KR" sz="1000" b="1" dirty="0" smtClean="0"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즉시 배차</a:t>
            </a:r>
            <a:endParaRPr lang="en-US" altLang="ko-KR" sz="1000" dirty="0"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예약 배차</a:t>
            </a:r>
            <a:endParaRPr lang="en-US" altLang="ko-KR" sz="1000" dirty="0" smtClean="0"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출발지 검색</a:t>
            </a:r>
            <a:endParaRPr lang="en-US" altLang="ko-KR" sz="1000" dirty="0" smtClean="0"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목적지 검색</a:t>
            </a:r>
            <a:endParaRPr lang="en-US" altLang="ko-KR" sz="1000" dirty="0" smtClean="0"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배차 실패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배차 성공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배차 취소</a:t>
            </a:r>
            <a:endParaRPr lang="en-US" altLang="ko-KR" sz="1000" dirty="0"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차량 탑승 완료</a:t>
            </a:r>
            <a:endParaRPr lang="en-US" altLang="ko-KR" sz="1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000" b="1" dirty="0" smtClean="0">
                <a:latin typeface="+mn-ea"/>
              </a:rPr>
              <a:t>메뉴</a:t>
            </a:r>
            <a:endParaRPr lang="en-US" altLang="ko-KR" sz="1000" b="1" dirty="0" smtClean="0"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나의 정보</a:t>
            </a:r>
            <a:endParaRPr lang="en-US" altLang="ko-KR" sz="1000" dirty="0" smtClean="0"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나의 배차 내</a:t>
            </a:r>
            <a:r>
              <a:rPr lang="ko-KR" altLang="en-US" sz="1000" dirty="0">
                <a:latin typeface="+mn-ea"/>
              </a:rPr>
              <a:t>역</a:t>
            </a:r>
            <a:endParaRPr lang="en-US" altLang="ko-KR" sz="1000" dirty="0" smtClean="0"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정보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smtClean="0">
                <a:latin typeface="+mn-ea"/>
              </a:rPr>
              <a:t>공지사항 알림 설정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이용안내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서비스 문의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버전 정보</a:t>
            </a:r>
            <a:endParaRPr lang="en-US" altLang="ko-KR" sz="1000" dirty="0" smtClean="0"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기타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smtClean="0">
                <a:latin typeface="+mn-ea"/>
              </a:rPr>
              <a:t>서비스 및 이용약관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서약서 등</a:t>
            </a:r>
            <a:endParaRPr lang="en-US" altLang="ko-KR" sz="1000" dirty="0" smtClean="0">
              <a:latin typeface="+mn-ea"/>
            </a:endParaRPr>
          </a:p>
          <a:p>
            <a:pPr marL="342900" lvl="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000" b="1" dirty="0" smtClean="0">
                <a:solidFill>
                  <a:prstClr val="black"/>
                </a:solidFill>
                <a:latin typeface="+mn-ea"/>
              </a:rPr>
              <a:t>공지사항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42933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목차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31371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목차 상세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58543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3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948264" y="476672"/>
            <a:ext cx="2141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앱 실행 후 배차 관련 화면에 대한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배차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취소한 경우 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다시 접수하기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버튼을 터치하면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접수화면으로 이동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종료하기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버튼을 터치하면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앱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종료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고객이 취소한 경우</a:t>
            </a:r>
            <a:endParaRPr lang="en-US" altLang="ko-KR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기사가 취소한 경우에는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상담자가 재배차를 하며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푸시로 재배차되었음을알림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기존 콜은 취소상태에서 다시 접수상태로 바뀌고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다시 배차 순으로 진행됨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재배차 후 화면은 배차결과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Process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참조바람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  <a:r>
              <a:rPr lang="en-US" altLang="ko-KR" sz="800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800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해당 건은 상담원 개입 배차 시스템을 상담원을 거치지 않는 자동화 시스템으로 재 적용함에 따라 사용하지 않게 될 것으로 예상됨</a:t>
            </a:r>
            <a:r>
              <a:rPr lang="en-US" altLang="ko-KR" sz="800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.(20170215)</a:t>
            </a:r>
            <a:endParaRPr lang="en-US" altLang="ko-KR" sz="800" u="sng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797225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44143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배차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637451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배차 관련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</a:t>
            </a:r>
            <a:r>
              <a:rPr kumimoji="1" lang="en-US" altLang="ko-KR" sz="800" b="1" dirty="0">
                <a:latin typeface="+mn-ea"/>
              </a:rPr>
              <a:t>: </a:t>
            </a:r>
            <a:r>
              <a:rPr kumimoji="1" lang="en-US" altLang="ko-KR" sz="800" b="1" dirty="0" smtClean="0">
                <a:latin typeface="+mn-ea"/>
              </a:rPr>
              <a:t>HSNR_Alloc_Cancel_Passenger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405003"/>
              </p:ext>
            </p:extLst>
          </p:nvPr>
        </p:nvGraphicFramePr>
        <p:xfrm>
          <a:off x="107504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ㄱ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배차 취소 후 화면</a:t>
                      </a:r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 smtClean="0">
                <a:latin typeface="+mn-ea"/>
              </a:rPr>
              <a:t>배차 취소</a:t>
            </a:r>
            <a:r>
              <a:rPr kumimoji="1" lang="en-US" altLang="ko-KR" sz="800" b="1" dirty="0" smtClean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고객취소인 경우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 bwMode="auto">
          <a:xfrm>
            <a:off x="107504" y="1232630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배차 </a:t>
            </a:r>
            <a:r>
              <a:rPr kumimoji="1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</a:t>
            </a:r>
            <a:r>
              <a:rPr kumimoji="1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5" y="1271934"/>
            <a:ext cx="137160" cy="137160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 bwMode="auto">
          <a:xfrm>
            <a:off x="169776" y="3522648"/>
            <a:ext cx="2013731" cy="338400"/>
          </a:xfrm>
          <a:prstGeom prst="roundRect">
            <a:avLst>
              <a:gd name="adj" fmla="val 9452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접수하기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541693" y="3022958"/>
            <a:ext cx="1269898" cy="27699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배차가 취소되었습니다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2643" y="17728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배차취소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204864"/>
            <a:ext cx="653012" cy="600771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 bwMode="auto">
          <a:xfrm>
            <a:off x="169776" y="4005064"/>
            <a:ext cx="2013731" cy="338400"/>
          </a:xfrm>
          <a:prstGeom prst="roundRect">
            <a:avLst>
              <a:gd name="adj" fmla="val 9452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종료하기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06452"/>
              </p:ext>
            </p:extLst>
          </p:nvPr>
        </p:nvGraphicFramePr>
        <p:xfrm>
          <a:off x="2378471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ㄱ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재배차 알림 화면</a:t>
                      </a:r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2379726" y="621211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</a:t>
            </a:r>
            <a:r>
              <a:rPr kumimoji="1" lang="en-US" altLang="ko-KR" sz="800" b="1" dirty="0">
                <a:latin typeface="+mn-ea"/>
              </a:rPr>
              <a:t>: </a:t>
            </a:r>
            <a:r>
              <a:rPr kumimoji="1" lang="en-US" altLang="ko-KR" sz="800" b="1" dirty="0" smtClean="0">
                <a:latin typeface="+mn-ea"/>
              </a:rPr>
              <a:t>HSNR_ReAlloc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379726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재</a:t>
            </a:r>
            <a:r>
              <a:rPr kumimoji="1" lang="ko-KR" altLang="en-US" sz="800" b="1" dirty="0" smtClean="0">
                <a:latin typeface="+mn-ea"/>
              </a:rPr>
              <a:t>배차된 경우</a:t>
            </a:r>
            <a:endParaRPr kumimoji="1" lang="ko-KR" altLang="en-US" sz="800" b="1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78471" y="1232630"/>
            <a:ext cx="2140658" cy="3790576"/>
            <a:chOff x="2378471" y="1232630"/>
            <a:chExt cx="2140658" cy="3790576"/>
          </a:xfrm>
        </p:grpSpPr>
        <p:grpSp>
          <p:nvGrpSpPr>
            <p:cNvPr id="2" name="그룹 1"/>
            <p:cNvGrpSpPr/>
            <p:nvPr/>
          </p:nvGrpSpPr>
          <p:grpSpPr>
            <a:xfrm>
              <a:off x="2379600" y="1232630"/>
              <a:ext cx="2139529" cy="3790576"/>
              <a:chOff x="2530871" y="1385030"/>
              <a:chExt cx="2139529" cy="3790576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604008" y="4917487"/>
                <a:ext cx="2034840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기사님께 전화 </a:t>
                </a:r>
                <a:endParaRPr kumimoji="1"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620887" y="4571363"/>
                <a:ext cx="73610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 smtClean="0">
                    <a:latin typeface="+mn-ea"/>
                  </a:rPr>
                  <a:t>경기</a:t>
                </a:r>
                <a:r>
                  <a:rPr lang="en-US" altLang="ko-KR" sz="600" b="1" dirty="0" smtClean="0">
                    <a:latin typeface="+mn-ea"/>
                  </a:rPr>
                  <a:t>11</a:t>
                </a:r>
                <a:r>
                  <a:rPr lang="ko-KR" altLang="en-US" sz="600" b="1" dirty="0" smtClean="0">
                    <a:latin typeface="+mn-ea"/>
                  </a:rPr>
                  <a:t>가</a:t>
                </a:r>
                <a:r>
                  <a:rPr lang="en-US" altLang="ko-KR" sz="600" b="1" dirty="0" smtClean="0">
                    <a:solidFill>
                      <a:srgbClr val="FF0000"/>
                    </a:solidFill>
                    <a:latin typeface="+mn-ea"/>
                  </a:rPr>
                  <a:t>1111</a:t>
                </a:r>
                <a:endParaRPr lang="ko-KR" altLang="en-US" sz="6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917031" y="4915610"/>
                <a:ext cx="718466" cy="2154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X </a:t>
                </a:r>
                <a:r>
                  <a:rPr lang="ko-KR" altLang="en-US" sz="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배</a:t>
                </a:r>
                <a:r>
                  <a: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차</a:t>
                </a:r>
                <a:r>
                  <a:rPr lang="ko-KR" altLang="en-US" sz="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취소</a:t>
                </a:r>
                <a:endParaRPr lang="ko-KR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207566" y="4395989"/>
                <a:ext cx="462708" cy="2468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3" name="그림 42"/>
              <p:cNvPicPr preferRelativeResize="0">
                <a:picLocks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2000" y="1601030"/>
                <a:ext cx="2138400" cy="2766334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2620887" y="4408760"/>
                <a:ext cx="51392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smtClean="0">
                    <a:latin typeface="+mn-ea"/>
                  </a:rPr>
                  <a:t>홍길동</a:t>
                </a:r>
                <a:endParaRPr lang="ko-KR" altLang="en-US" sz="600" dirty="0">
                  <a:latin typeface="+mn-ea"/>
                </a:endParaRPr>
              </a:p>
            </p:txBody>
          </p:sp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852418" y="2500227"/>
                <a:ext cx="176416" cy="162091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3748515" y="2991092"/>
                <a:ext cx="389850" cy="21544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출</a:t>
                </a:r>
                <a:r>
                  <a:rPr lang="ko-KR" altLang="en-US" sz="8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발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589579" y="2148341"/>
                <a:ext cx="857927" cy="21544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곧 도착합니다</a:t>
                </a:r>
                <a:r>
                  <a:rPr lang="en-US" altLang="ko-KR" sz="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  <a:endParaRPr lang="ko-KR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3943440" y="3171853"/>
                <a:ext cx="0" cy="14606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>
              <a:xfrm>
                <a:off x="2719947" y="3710820"/>
                <a:ext cx="386644" cy="326830"/>
                <a:chOff x="1457037" y="2608551"/>
                <a:chExt cx="386644" cy="326830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1457037" y="2608551"/>
                  <a:ext cx="386644" cy="215444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b="1" dirty="0" smtClean="0">
                      <a:solidFill>
                        <a:schemeClr val="bg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rPr>
                    <a:t>도착</a:t>
                  </a:r>
                  <a:endParaRPr lang="ko-KR" altLang="en-US" sz="8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  <p:cxnSp>
              <p:nvCxnSpPr>
                <p:cNvPr id="52" name="직선 연결선 51"/>
                <p:cNvCxnSpPr/>
                <p:nvPr/>
              </p:nvCxnSpPr>
              <p:spPr>
                <a:xfrm>
                  <a:off x="1651962" y="2789312"/>
                  <a:ext cx="0" cy="146069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직사각형 52"/>
              <p:cNvSpPr/>
              <p:nvPr/>
            </p:nvSpPr>
            <p:spPr>
              <a:xfrm>
                <a:off x="2530871" y="1385030"/>
                <a:ext cx="2138274" cy="379057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2532000" y="1385030"/>
                <a:ext cx="2138274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배차 성공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572050" y="4408760"/>
                <a:ext cx="80021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>
                    <a:latin typeface="+mn-ea"/>
                  </a:rPr>
                  <a:t>목적지 </a:t>
                </a:r>
                <a:r>
                  <a:rPr lang="en-US" altLang="ko-KR" sz="600" dirty="0" smtClean="0">
                    <a:latin typeface="+mn-ea"/>
                  </a:rPr>
                  <a:t>: </a:t>
                </a:r>
                <a:r>
                  <a:rPr lang="ko-KR" altLang="en-US" sz="600" dirty="0" smtClean="0">
                    <a:latin typeface="+mn-ea"/>
                  </a:rPr>
                  <a:t>화성시청</a:t>
                </a:r>
                <a:endParaRPr lang="ko-KR" altLang="en-US" sz="600" dirty="0">
                  <a:latin typeface="+mn-ea"/>
                </a:endParaRPr>
              </a:p>
            </p:txBody>
          </p:sp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7743" y="1424334"/>
                <a:ext cx="137160" cy="137160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2378471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736394" y="2651480"/>
              <a:ext cx="1413645" cy="9528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2736394" y="2652454"/>
              <a:ext cx="1422429" cy="626839"/>
              <a:chOff x="822700" y="2231045"/>
              <a:chExt cx="1422429" cy="626839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822700" y="2231045"/>
                <a:ext cx="1413645" cy="1914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 smtClean="0">
                    <a:solidFill>
                      <a:schemeClr val="tx1"/>
                    </a:solidFill>
                    <a:latin typeface="+mn-ea"/>
                  </a:rPr>
                  <a:t>알림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9" name="직사각형 146"/>
              <p:cNvSpPr>
                <a:spLocks noChangeArrowheads="1"/>
              </p:cNvSpPr>
              <p:nvPr/>
            </p:nvSpPr>
            <p:spPr bwMode="auto">
              <a:xfrm>
                <a:off x="830624" y="2549880"/>
                <a:ext cx="1414505" cy="308004"/>
              </a:xfrm>
              <a:prstGeom prst="rect">
                <a:avLst/>
              </a:prstGeom>
              <a:noFill/>
              <a:ln w="317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en-US" sz="600" dirty="0" smtClean="0">
                    <a:latin typeface="+mn-ea"/>
                    <a:ea typeface="+mn-ea"/>
                  </a:rPr>
                  <a:t>차량이 재배차되었습니다</a:t>
                </a:r>
                <a:r>
                  <a:rPr lang="en-US" altLang="ko-KR" sz="600" dirty="0" smtClean="0">
                    <a:latin typeface="+mn-ea"/>
                    <a:ea typeface="+mn-ea"/>
                  </a:rPr>
                  <a:t>. </a:t>
                </a:r>
              </a:p>
              <a:p>
                <a:pPr algn="ctr" eaLnBrk="1" hangingPunct="1"/>
                <a:r>
                  <a:rPr lang="ko-KR" altLang="en-US" sz="600" dirty="0" smtClean="0">
                    <a:latin typeface="+mn-ea"/>
                    <a:ea typeface="+mn-ea"/>
                  </a:rPr>
                  <a:t>확인을 눌러주시면 배차 정보 화면으로 이동합니다</a:t>
                </a:r>
                <a:r>
                  <a:rPr lang="en-US" altLang="ko-KR" sz="600" dirty="0" smtClean="0">
                    <a:latin typeface="+mn-ea"/>
                    <a:ea typeface="+mn-ea"/>
                  </a:rPr>
                  <a:t>.</a:t>
                </a:r>
              </a:p>
            </p:txBody>
          </p:sp>
        </p:grpSp>
        <p:sp>
          <p:nvSpPr>
            <p:cNvPr id="106" name="모서리가 둥근 직사각형 105"/>
            <p:cNvSpPr/>
            <p:nvPr/>
          </p:nvSpPr>
          <p:spPr bwMode="auto">
            <a:xfrm>
              <a:off x="2736394" y="3395543"/>
              <a:ext cx="1413645" cy="208813"/>
            </a:xfrm>
            <a:prstGeom prst="roundRect">
              <a:avLst>
                <a:gd name="adj" fmla="val 873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확인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948264" y="476672"/>
            <a:ext cx="2141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앱 실행 후 배차 관련 화면에 대한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차량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탑승 완료한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경우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예약배차가 성공적으로 접수된 경우 알림 창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접수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후 상담원이 예약차량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스케줄을 확인하고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차량 지정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시 고객에게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문자 발송하며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차량이 없을 경우에는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별도 통화 하여 시간 조정 및 취소 하는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시스템임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42064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91151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배차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700461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배차 관련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</a:t>
            </a:r>
            <a:r>
              <a:rPr kumimoji="1" lang="en-US" altLang="ko-KR" sz="800" b="1" dirty="0">
                <a:latin typeface="+mn-ea"/>
              </a:rPr>
              <a:t>: </a:t>
            </a:r>
            <a:r>
              <a:rPr kumimoji="1" lang="en-US" altLang="ko-KR" sz="800" b="1" dirty="0" smtClean="0">
                <a:latin typeface="+mn-ea"/>
              </a:rPr>
              <a:t>HSNR_Aboarded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37488"/>
              </p:ext>
            </p:extLst>
          </p:nvPr>
        </p:nvGraphicFramePr>
        <p:xfrm>
          <a:off x="107504" y="5085184"/>
          <a:ext cx="2138274" cy="764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ㄱ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차량 탑승 완료 후 화면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출발지</a:t>
                      </a:r>
                      <a:r>
                        <a:rPr lang="ko-KR" altLang="en-US" sz="700" baseline="0" dirty="0" smtClean="0"/>
                        <a:t> 목적지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차량 정보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예상 소요 시간 보여줌</a:t>
                      </a:r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>
                <a:latin typeface="+mn-ea"/>
              </a:rPr>
              <a:t>차량 탑승 완료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7504" y="1232630"/>
            <a:ext cx="2138274" cy="3790576"/>
            <a:chOff x="107504" y="1232630"/>
            <a:chExt cx="2138274" cy="3790576"/>
          </a:xfrm>
        </p:grpSpPr>
        <p:sp>
          <p:nvSpPr>
            <p:cNvPr id="243" name="직사각형 242"/>
            <p:cNvSpPr/>
            <p:nvPr/>
          </p:nvSpPr>
          <p:spPr>
            <a:xfrm>
              <a:off x="107504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90494" y="1936015"/>
              <a:ext cx="1972295" cy="2827624"/>
              <a:chOff x="2461461" y="1936015"/>
              <a:chExt cx="1972295" cy="2827624"/>
            </a:xfrm>
          </p:grpSpPr>
          <p:grpSp>
            <p:nvGrpSpPr>
              <p:cNvPr id="198" name="그룹 197"/>
              <p:cNvGrpSpPr/>
              <p:nvPr/>
            </p:nvGrpSpPr>
            <p:grpSpPr>
              <a:xfrm>
                <a:off x="2548964" y="1936015"/>
                <a:ext cx="1797287" cy="1715706"/>
                <a:chOff x="2561225" y="1926957"/>
                <a:chExt cx="1797287" cy="1715706"/>
              </a:xfrm>
            </p:grpSpPr>
            <p:sp>
              <p:nvSpPr>
                <p:cNvPr id="199" name="TextBox 198"/>
                <p:cNvSpPr txBox="1"/>
                <p:nvPr/>
              </p:nvSpPr>
              <p:spPr>
                <a:xfrm>
                  <a:off x="2773622" y="1926957"/>
                  <a:ext cx="1372492" cy="4378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800" b="1" dirty="0" smtClean="0">
                      <a:latin typeface="+mn-ea"/>
                    </a:rPr>
                    <a:t>화성나래를</a:t>
                  </a:r>
                  <a:endParaRPr lang="en-US" altLang="ko-KR" sz="800" b="1" dirty="0" smtClean="0">
                    <a:latin typeface="+mn-ea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800" b="1" dirty="0" smtClean="0">
                      <a:latin typeface="+mn-ea"/>
                    </a:rPr>
                    <a:t>이용해주셔서 감사합니다</a:t>
                  </a:r>
                  <a:r>
                    <a:rPr lang="en-US" altLang="ko-KR" sz="800" b="1" dirty="0" smtClean="0">
                      <a:latin typeface="+mn-ea"/>
                    </a:rPr>
                    <a:t>.</a:t>
                  </a:r>
                  <a:endParaRPr lang="ko-KR" altLang="en-US" sz="800" b="1" dirty="0">
                    <a:latin typeface="+mn-ea"/>
                  </a:endParaRPr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>
                  <a:off x="2769615" y="2528676"/>
                  <a:ext cx="1380506" cy="10126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latin typeface="+mn-ea"/>
                  </a:endParaRP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2561225" y="2627000"/>
                  <a:ext cx="1797287" cy="101566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8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서초소방서에서 화성시청으로 가는</a:t>
                  </a:r>
                  <a:endParaRPr lang="en-US" altLang="ko-KR" sz="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8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차량을 탑승하셨습니다</a:t>
                  </a:r>
                  <a:r>
                    <a:rPr lang="en-US" altLang="ko-KR" sz="8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.</a:t>
                  </a:r>
                </a:p>
                <a:p>
                  <a:pPr algn="ctr">
                    <a:lnSpc>
                      <a:spcPct val="150000"/>
                    </a:lnSpc>
                  </a:pPr>
                  <a:endParaRPr lang="en-US" altLang="ko-KR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8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경기 </a:t>
                  </a:r>
                  <a:r>
                    <a:rPr lang="en-US" altLang="ko-KR" sz="8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11</a:t>
                  </a:r>
                  <a:r>
                    <a:rPr lang="ko-KR" altLang="en-US" sz="8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가 </a:t>
                  </a:r>
                  <a:r>
                    <a:rPr lang="en-US" altLang="ko-KR" sz="8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1111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8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예상 소요 시간은 </a:t>
                  </a:r>
                  <a:r>
                    <a:rPr lang="en-US" altLang="ko-KR" sz="8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30</a:t>
                  </a:r>
                  <a:r>
                    <a:rPr lang="ko-KR" altLang="en-US" sz="8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분 입니다</a:t>
                  </a:r>
                  <a:r>
                    <a:rPr lang="en-US" altLang="ko-KR" sz="8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rPr>
                    <a:t>.</a:t>
                  </a:r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endParaRPr>
                </a:p>
              </p:txBody>
            </p:sp>
          </p:grpSp>
          <p:sp>
            <p:nvSpPr>
              <p:cNvPr id="54" name="모서리가 둥근 직사각형 53"/>
              <p:cNvSpPr/>
              <p:nvPr/>
            </p:nvSpPr>
            <p:spPr>
              <a:xfrm>
                <a:off x="2461461" y="4461736"/>
                <a:ext cx="1972295" cy="301903"/>
              </a:xfrm>
              <a:prstGeom prst="roundRect">
                <a:avLst>
                  <a:gd name="adj" fmla="val 4687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ko-KR" altLang="en-US" sz="7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종료하기</a:t>
                </a:r>
                <a:endParaRPr lang="ko-KR" altLang="en-US" sz="7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 bwMode="auto">
            <a:xfrm>
              <a:off x="107504" y="1232630"/>
              <a:ext cx="2138274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차량 탑승 완료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155" y="1271934"/>
              <a:ext cx="137160" cy="137160"/>
            </a:xfrm>
            <a:prstGeom prst="rect">
              <a:avLst/>
            </a:prstGeom>
          </p:spPr>
        </p:pic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00828"/>
              </p:ext>
            </p:extLst>
          </p:nvPr>
        </p:nvGraphicFramePr>
        <p:xfrm>
          <a:off x="2378471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ㄱ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예약배차 접수 성공 후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2379726" y="621211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</a:t>
            </a:r>
            <a:r>
              <a:rPr kumimoji="1" lang="en-US" altLang="ko-KR" sz="800" b="1" dirty="0">
                <a:latin typeface="+mn-ea"/>
              </a:rPr>
              <a:t>: </a:t>
            </a:r>
            <a:r>
              <a:rPr kumimoji="1" lang="en-US" altLang="ko-KR" sz="800" b="1" dirty="0" smtClean="0">
                <a:latin typeface="+mn-ea"/>
              </a:rPr>
              <a:t>HSNR_Receipt_Success_Reserve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379726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접수</a:t>
            </a:r>
            <a:r>
              <a:rPr kumimoji="1" lang="ko-KR" altLang="en-US" sz="800" b="1" dirty="0" smtClean="0">
                <a:latin typeface="+mn-ea"/>
              </a:rPr>
              <a:t> </a:t>
            </a:r>
            <a:r>
              <a:rPr kumimoji="1" lang="ko-KR" altLang="en-US" sz="800" b="1" dirty="0">
                <a:latin typeface="+mn-ea"/>
              </a:rPr>
              <a:t>성공</a:t>
            </a:r>
            <a:r>
              <a:rPr kumimoji="1" lang="en-US" altLang="ko-KR" sz="800" b="1" dirty="0">
                <a:latin typeface="+mn-ea"/>
              </a:rPr>
              <a:t>_</a:t>
            </a:r>
            <a:r>
              <a:rPr kumimoji="1" lang="ko-KR" altLang="en-US" sz="800" b="1" dirty="0">
                <a:latin typeface="+mn-ea"/>
              </a:rPr>
              <a:t>예약배차인경우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378471" y="1232630"/>
            <a:ext cx="2138274" cy="3790576"/>
            <a:chOff x="2378471" y="1232630"/>
            <a:chExt cx="2138274" cy="3790576"/>
          </a:xfrm>
        </p:grpSpPr>
        <p:sp>
          <p:nvSpPr>
            <p:cNvPr id="197" name="직사각형 196"/>
            <p:cNvSpPr/>
            <p:nvPr/>
          </p:nvSpPr>
          <p:spPr bwMode="auto">
            <a:xfrm>
              <a:off x="2378471" y="1232630"/>
              <a:ext cx="2138274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접수 </a:t>
              </a:r>
              <a:r>
                <a:rPr kumimoji="1"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성공</a:t>
              </a: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122" y="1271934"/>
              <a:ext cx="137160" cy="137160"/>
            </a:xfrm>
            <a:prstGeom prst="rect">
              <a:avLst/>
            </a:prstGeom>
          </p:spPr>
        </p:pic>
        <p:sp>
          <p:nvSpPr>
            <p:cNvPr id="53" name="직사각형 52"/>
            <p:cNvSpPr/>
            <p:nvPr/>
          </p:nvSpPr>
          <p:spPr>
            <a:xfrm>
              <a:off x="2378471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2736394" y="2651480"/>
              <a:ext cx="1422429" cy="952876"/>
              <a:chOff x="5007144" y="2651480"/>
              <a:chExt cx="1422429" cy="952876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5007144" y="2651480"/>
                <a:ext cx="1413645" cy="9528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grpSp>
            <p:nvGrpSpPr>
              <p:cNvPr id="82" name="그룹 81"/>
              <p:cNvGrpSpPr/>
              <p:nvPr/>
            </p:nvGrpSpPr>
            <p:grpSpPr>
              <a:xfrm>
                <a:off x="5007144" y="2652454"/>
                <a:ext cx="1422429" cy="626839"/>
                <a:chOff x="822700" y="2231045"/>
                <a:chExt cx="1422429" cy="626839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822700" y="2231045"/>
                  <a:ext cx="1413645" cy="19145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b="1" dirty="0" smtClean="0">
                      <a:solidFill>
                        <a:schemeClr val="tx1"/>
                      </a:solidFill>
                      <a:latin typeface="+mn-ea"/>
                    </a:rPr>
                    <a:t>알림</a:t>
                  </a:r>
                  <a:endParaRPr lang="ko-KR" altLang="en-US" sz="7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87" name="직사각형 146"/>
                <p:cNvSpPr>
                  <a:spLocks noChangeArrowheads="1"/>
                </p:cNvSpPr>
                <p:nvPr/>
              </p:nvSpPr>
              <p:spPr bwMode="auto">
                <a:xfrm>
                  <a:off x="830624" y="2549880"/>
                  <a:ext cx="1414505" cy="308004"/>
                </a:xfrm>
                <a:prstGeom prst="rect">
                  <a:avLst/>
                </a:prstGeom>
                <a:noFill/>
                <a:ln w="3175" algn="ctr">
                  <a:noFill/>
                  <a:round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ko-KR" altLang="en-US" sz="700" dirty="0" smtClean="0">
                      <a:latin typeface="+mn-ea"/>
                      <a:ea typeface="+mn-ea"/>
                    </a:rPr>
                    <a:t>예약 배차가 접수되었습니다</a:t>
                  </a:r>
                  <a:r>
                    <a:rPr lang="en-US" altLang="ko-KR" sz="700" dirty="0" smtClean="0">
                      <a:latin typeface="+mn-ea"/>
                      <a:ea typeface="+mn-ea"/>
                    </a:rPr>
                    <a:t>. </a:t>
                  </a:r>
                  <a:r>
                    <a:rPr lang="ko-KR" altLang="en-US" sz="700" dirty="0" smtClean="0">
                      <a:latin typeface="+mn-ea"/>
                      <a:ea typeface="+mn-ea"/>
                    </a:rPr>
                    <a:t>상담원 확인 후 차량 배차 시 문자 발송되며</a:t>
                  </a:r>
                  <a:r>
                    <a:rPr lang="en-US" altLang="ko-KR" sz="700" dirty="0" smtClean="0">
                      <a:latin typeface="+mn-ea"/>
                      <a:ea typeface="+mn-ea"/>
                    </a:rPr>
                    <a:t>,</a:t>
                  </a:r>
                  <a:r>
                    <a:rPr lang="ko-KR" altLang="en-US" sz="700" dirty="0" smtClean="0">
                      <a:latin typeface="+mn-ea"/>
                      <a:ea typeface="+mn-ea"/>
                    </a:rPr>
                    <a:t> 나의 이용 내역에서 확인하실 수 있습니다</a:t>
                  </a:r>
                  <a:r>
                    <a:rPr lang="en-US" altLang="ko-KR" sz="700" dirty="0" smtClean="0">
                      <a:latin typeface="+mn-ea"/>
                      <a:ea typeface="+mn-ea"/>
                    </a:rPr>
                    <a:t>.</a:t>
                  </a:r>
                  <a:endParaRPr lang="en-US" altLang="ko-KR" sz="700" dirty="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89" name="직사각형 88"/>
              <p:cNvSpPr/>
              <p:nvPr/>
            </p:nvSpPr>
            <p:spPr>
              <a:xfrm>
                <a:off x="5007144" y="3412904"/>
                <a:ext cx="1413645" cy="1914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 smtClean="0">
                    <a:solidFill>
                      <a:schemeClr val="tx1"/>
                    </a:solidFill>
                    <a:latin typeface="+mn-ea"/>
                  </a:rPr>
                  <a:t>확인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654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948264" y="476672"/>
            <a:ext cx="2141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앱 실행 후 배차 관련 화면에 대한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메뉴 슬라이드 화면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나의 정보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내 탑승기록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기타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나의 정보 화면은 회원가입 시 입력한 나의 정보를 보여줌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간단한 정보만 보여줌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상세보기 및 수정하기 버튼을 터치하면 개인 비밀번호를 입력하는 화면으로 이동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비밀번호가 맞지 않을 경우 알림 창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확인 터치하면 나의 정보 화면 으로 이동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57677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kumimoji="1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ID: HSNR_Menu_Slide</a:t>
            </a:r>
            <a:endParaRPr kumimoji="1"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44770"/>
              </p:ext>
            </p:extLst>
          </p:nvPr>
        </p:nvGraphicFramePr>
        <p:xfrm>
          <a:off x="107504" y="5085184"/>
          <a:ext cx="2138274" cy="982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메뉴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사용자 기본 정보 및 설정 관리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ㄷ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내 탑승기록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정보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화면명</a:t>
            </a:r>
            <a:r>
              <a:rPr kumimoji="1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메뉴 </a:t>
            </a:r>
            <a:r>
              <a:rPr kumimoji="1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</a:t>
            </a:r>
            <a:r>
              <a:rPr kumimoji="1"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4649221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kumimoji="1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ID: HSNR_Menu_MyInfo_Password</a:t>
            </a:r>
            <a:endParaRPr kumimoji="1"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649221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화면명</a:t>
            </a:r>
            <a:r>
              <a:rPr kumimoji="1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</a:t>
            </a:r>
            <a:r>
              <a:rPr kumimoji="1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kumimoji="1"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kumimoji="1"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비밀번호확인</a:t>
            </a:r>
            <a:endParaRPr kumimoji="1"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4" name="표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88802"/>
              </p:ext>
            </p:extLst>
          </p:nvPr>
        </p:nvGraphicFramePr>
        <p:xfrm>
          <a:off x="2378471" y="5085184"/>
          <a:ext cx="2138274" cy="764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나의 정보 보기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상세보기 및 수정하기 버튼을 터치하면 상세보기 및 수정화면으로 이동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5" name="표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669421"/>
              </p:ext>
            </p:extLst>
          </p:nvPr>
        </p:nvGraphicFramePr>
        <p:xfrm>
          <a:off x="4649221" y="5085184"/>
          <a:ext cx="2138274" cy="106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나의 정보 상세보기 및 수정을 위한 비밀번호 확인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비밀번호가 맞지 않는 경우 알림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ㄷ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비밀번호가 맞는 경우에는 상세보기 및 수정 화면으로 이동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72161"/>
              </p:ext>
            </p:extLst>
          </p:nvPr>
        </p:nvGraphicFramePr>
        <p:xfrm>
          <a:off x="2436645" y="1565793"/>
          <a:ext cx="2044027" cy="56706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1155"/>
                <a:gridCol w="1382872"/>
              </a:tblGrid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이름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휴대폰 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010-1111-1111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이메일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hongildong@naver.com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0" name="표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866628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메뉴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1" name="표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08490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메뉴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07504" y="1232630"/>
            <a:ext cx="2138275" cy="3790576"/>
            <a:chOff x="107504" y="1232630"/>
            <a:chExt cx="2138275" cy="3790576"/>
          </a:xfrm>
        </p:grpSpPr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1892337"/>
              <a:ext cx="2138275" cy="1152128"/>
            </a:xfrm>
            <a:prstGeom prst="rect">
              <a:avLst/>
            </a:prstGeom>
            <a:ln>
              <a:noFill/>
            </a:ln>
          </p:spPr>
        </p:pic>
        <p:sp>
          <p:nvSpPr>
            <p:cNvPr id="59" name="직사각형 58"/>
            <p:cNvSpPr/>
            <p:nvPr/>
          </p:nvSpPr>
          <p:spPr bwMode="auto">
            <a:xfrm>
              <a:off x="107504" y="1232630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831534" y="1300286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107504" y="1556792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107504" y="3044465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107504" y="4673272"/>
              <a:ext cx="2138274" cy="3499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호출하기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07504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611560" y="1305889"/>
              <a:ext cx="478991" cy="188849"/>
              <a:chOff x="611560" y="1300286"/>
              <a:chExt cx="478991" cy="188849"/>
            </a:xfrm>
          </p:grpSpPr>
          <p:pic>
            <p:nvPicPr>
              <p:cNvPr id="61" name="그림 1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560" y="1300286"/>
                <a:ext cx="478991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" name="TextBox 61"/>
              <p:cNvSpPr txBox="1"/>
              <p:nvPr/>
            </p:nvSpPr>
            <p:spPr bwMode="auto">
              <a:xfrm>
                <a:off x="682483" y="1337560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즉</a:t>
                </a:r>
                <a:r>
                  <a:rPr lang="ko-KR" altLang="en-US" sz="7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179512" y="1319919"/>
              <a:ext cx="252000" cy="169216"/>
              <a:chOff x="394451" y="1844824"/>
              <a:chExt cx="252000" cy="169216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94451" y="1844824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94451" y="1916832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94451" y="1988840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7" name="그림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951" y="1305889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TextBox 68"/>
            <p:cNvSpPr txBox="1"/>
            <p:nvPr/>
          </p:nvSpPr>
          <p:spPr bwMode="auto">
            <a:xfrm>
              <a:off x="1313874" y="1343163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</a:t>
              </a:r>
              <a:endPara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41510" y="1618845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41510" y="3106518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34945" y="1618845"/>
              <a:ext cx="6655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출발지 검색</a:t>
              </a:r>
              <a:endPara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34945" y="3106518"/>
              <a:ext cx="6655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</a:t>
              </a:r>
              <a:r>
                <a:rPr kumimoji="1"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</a:t>
              </a: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 검색</a:t>
              </a:r>
              <a:endPara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107504" y="3368627"/>
              <a:ext cx="2138274" cy="1127519"/>
              <a:chOff x="107504" y="2373489"/>
              <a:chExt cx="2138274" cy="1127519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107504" y="2528522"/>
                <a:ext cx="2138274" cy="972486"/>
                <a:chOff x="2395007" y="3608642"/>
                <a:chExt cx="2138274" cy="972486"/>
              </a:xfrm>
            </p:grpSpPr>
            <p:sp>
              <p:nvSpPr>
                <p:cNvPr id="156" name="직사각형 155"/>
                <p:cNvSpPr/>
                <p:nvPr/>
              </p:nvSpPr>
              <p:spPr bwMode="auto">
                <a:xfrm>
                  <a:off x="2395007" y="3608642"/>
                  <a:ext cx="2138274" cy="324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7" name="직사각형 156"/>
                <p:cNvSpPr/>
                <p:nvPr/>
              </p:nvSpPr>
              <p:spPr>
                <a:xfrm>
                  <a:off x="2429013" y="3670696"/>
                  <a:ext cx="639919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  동승인원</a:t>
                  </a:r>
                  <a:endParaRPr kumimoji="1" lang="ko-KR" altLang="en-US" sz="7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8" name="직사각형 157"/>
                <p:cNvSpPr/>
                <p:nvPr/>
              </p:nvSpPr>
              <p:spPr bwMode="auto">
                <a:xfrm>
                  <a:off x="2395007" y="3932804"/>
                  <a:ext cx="2138274" cy="324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2429013" y="3994858"/>
                  <a:ext cx="639919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  이용목적</a:t>
                  </a:r>
                  <a:endParaRPr kumimoji="1" lang="ko-KR" altLang="en-US" sz="7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 bwMode="auto">
                <a:xfrm>
                  <a:off x="2395007" y="4256966"/>
                  <a:ext cx="2138274" cy="324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>
                <a:xfrm>
                  <a:off x="2429013" y="4319020"/>
                  <a:ext cx="633507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휠체어사용</a:t>
                  </a:r>
                  <a:endParaRPr kumimoji="1" lang="ko-KR" altLang="en-US" sz="7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 bwMode="auto">
                <a:xfrm>
                  <a:off x="3115087" y="3659912"/>
                  <a:ext cx="1348711" cy="22512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동승인원</a:t>
                  </a:r>
                  <a:endParaRPr lang="ko-KR" altLang="en-US" sz="700" dirty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3" name="Arrow Down"/>
                <p:cNvSpPr>
                  <a:spLocks noChangeAspect="1"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 flipH="1">
                  <a:off x="4301138" y="3702938"/>
                  <a:ext cx="110093" cy="11009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solidFill>
                  <a:srgbClr val="FFFFFF"/>
                </a:solidFill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64" name="그룹 163"/>
                <p:cNvGrpSpPr/>
                <p:nvPr/>
              </p:nvGrpSpPr>
              <p:grpSpPr>
                <a:xfrm>
                  <a:off x="3115086" y="3982322"/>
                  <a:ext cx="1348711" cy="225127"/>
                  <a:chOff x="827583" y="3754842"/>
                  <a:chExt cx="1348711" cy="225127"/>
                </a:xfrm>
              </p:grpSpPr>
              <p:sp>
                <p:nvSpPr>
                  <p:cNvPr id="167" name="모서리가 둥근 직사각형 166"/>
                  <p:cNvSpPr/>
                  <p:nvPr/>
                </p:nvSpPr>
                <p:spPr bwMode="auto">
                  <a:xfrm>
                    <a:off x="827583" y="3754842"/>
                    <a:ext cx="1348711" cy="22512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defRPr/>
                    </a:pPr>
                    <a:r>
                      <a:rPr lang="ko-KR" altLang="en-US" sz="7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이용목적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68" name="Arrow Down"/>
                  <p:cNvSpPr>
                    <a:spLocks noChangeAspect="1"/>
                  </p:cNvSpPr>
                  <p:nvPr>
                    <p:custDataLst>
                      <p:tags r:id="rId4"/>
                    </p:custDataLst>
                  </p:nvPr>
                </p:nvSpPr>
                <p:spPr bwMode="auto">
                  <a:xfrm flipH="1">
                    <a:off x="2013634" y="3797868"/>
                    <a:ext cx="110093" cy="110093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65" name="직사각형 164"/>
                <p:cNvSpPr/>
                <p:nvPr/>
              </p:nvSpPr>
              <p:spPr>
                <a:xfrm>
                  <a:off x="3062520" y="4317395"/>
                  <a:ext cx="192711" cy="202689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</a:ln>
                <a:effectLst/>
              </p:spPr>
              <p:txBody>
                <a:bodyPr vert="horz" wrap="none" lIns="91440" tIns="45720" rIns="91440" bIns="45720" anchor="ctr" anchorCtr="0"/>
                <a:lstStyle/>
                <a:p>
                  <a:pPr marL="0" indent="0" algn="ctr" defTabSz="1080135" latinLnBrk="1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None/>
                  </a:pPr>
                  <a:endParaRPr lang="ko-KR" altLang="en-US" sz="700" b="0" i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6" name="L 도형 165"/>
                <p:cNvSpPr/>
                <p:nvPr/>
              </p:nvSpPr>
              <p:spPr>
                <a:xfrm rot="18678969">
                  <a:off x="3089266" y="4393666"/>
                  <a:ext cx="139218" cy="50147"/>
                </a:xfrm>
                <a:prstGeom prst="corner">
                  <a:avLst>
                    <a:gd name="adj1" fmla="val 14306"/>
                    <a:gd name="adj2" fmla="val 16330"/>
                  </a:avLst>
                </a:prstGeom>
                <a:solidFill>
                  <a:srgbClr val="00B0F0"/>
                </a:solidFill>
                <a:ln w="9525" cap="flat" cmpd="sng" algn="ctr">
                  <a:solidFill>
                    <a:srgbClr val="00B0F0"/>
                  </a:solidFill>
                  <a:prstDash val="solid"/>
                  <a:round/>
                </a:ln>
                <a:effectLst/>
              </p:spPr>
              <p:txBody>
                <a:bodyPr vert="horz" wrap="none" lIns="91440" tIns="45720" rIns="91440" bIns="45720" anchor="ctr" anchorCtr="0"/>
                <a:lstStyle/>
                <a:p>
                  <a:pPr marL="0" indent="0" algn="ctr" defTabSz="1080135" latinLnBrk="1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None/>
                  </a:pPr>
                  <a:endParaRPr lang="ko-KR" altLang="en-US" sz="700" b="0" i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52" name="직사각형 151"/>
              <p:cNvSpPr/>
              <p:nvPr/>
            </p:nvSpPr>
            <p:spPr bwMode="auto">
              <a:xfrm>
                <a:off x="107504" y="2373489"/>
                <a:ext cx="2138274" cy="1620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출발지 목적지 바꾸기</a:t>
                </a:r>
              </a:p>
            </p:txBody>
          </p:sp>
          <p:grpSp>
            <p:nvGrpSpPr>
              <p:cNvPr id="153" name="그룹 152"/>
              <p:cNvGrpSpPr/>
              <p:nvPr/>
            </p:nvGrpSpPr>
            <p:grpSpPr>
              <a:xfrm>
                <a:off x="683568" y="2416156"/>
                <a:ext cx="66795" cy="90000"/>
                <a:chOff x="6084168" y="1790872"/>
                <a:chExt cx="72008" cy="180000"/>
              </a:xfrm>
            </p:grpSpPr>
            <p:cxnSp>
              <p:nvCxnSpPr>
                <p:cNvPr id="154" name="직선 화살표 연결선 153"/>
                <p:cNvCxnSpPr/>
                <p:nvPr/>
              </p:nvCxnSpPr>
              <p:spPr>
                <a:xfrm>
                  <a:off x="6156176" y="1790872"/>
                  <a:ext cx="0" cy="180000"/>
                </a:xfrm>
                <a:prstGeom prst="straightConnector1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화살표 연결선 154"/>
                <p:cNvCxnSpPr/>
                <p:nvPr/>
              </p:nvCxnSpPr>
              <p:spPr>
                <a:xfrm flipV="1">
                  <a:off x="6084168" y="1790872"/>
                  <a:ext cx="0" cy="180000"/>
                </a:xfrm>
                <a:prstGeom prst="straightConnector1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3" name="직사각형 242"/>
            <p:cNvSpPr/>
            <p:nvPr/>
          </p:nvSpPr>
          <p:spPr>
            <a:xfrm>
              <a:off x="107504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7504" y="1239260"/>
              <a:ext cx="1544495" cy="3783946"/>
              <a:chOff x="107504" y="1239260"/>
              <a:chExt cx="1544495" cy="3783946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107504" y="2201369"/>
                <a:ext cx="1543515" cy="282183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 bwMode="auto">
              <a:xfrm>
                <a:off x="108484" y="2201369"/>
                <a:ext cx="1542535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나의 이용 내</a:t>
                </a:r>
                <a:r>
                  <a:rPr kumimoji="1"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역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 bwMode="auto">
              <a:xfrm>
                <a:off x="108484" y="2525531"/>
                <a:ext cx="1542535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정보</a:t>
                </a:r>
              </a:p>
            </p:txBody>
          </p:sp>
          <p:sp>
            <p:nvSpPr>
              <p:cNvPr id="102" name="직사각형 101"/>
              <p:cNvSpPr/>
              <p:nvPr/>
            </p:nvSpPr>
            <p:spPr bwMode="auto">
              <a:xfrm>
                <a:off x="108484" y="2849693"/>
                <a:ext cx="1542535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기타</a:t>
                </a:r>
              </a:p>
            </p:txBody>
          </p:sp>
          <p:sp>
            <p:nvSpPr>
              <p:cNvPr id="103" name="Arrow Down"/>
              <p:cNvSpPr>
                <a:spLocks noChangeAspect="1"/>
              </p:cNvSpPr>
              <p:nvPr>
                <p:custDataLst>
                  <p:tags r:id="rId1"/>
                </p:custDataLst>
              </p:nvPr>
            </p:nvSpPr>
            <p:spPr bwMode="auto">
              <a:xfrm flipH="1">
                <a:off x="1437571" y="2636914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Arrow Down"/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 bwMode="auto">
              <a:xfrm flipH="1">
                <a:off x="1437571" y="2958869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108484" y="1239260"/>
                <a:ext cx="1543515" cy="965606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ea"/>
                  </a:rPr>
                  <a:t>화성나래</a:t>
                </a:r>
                <a:endParaRPr lang="en-US" altLang="ko-KR" sz="14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b="1" dirty="0" smtClean="0">
                    <a:latin typeface="+mn-ea"/>
                  </a:rPr>
                  <a:t>홍길동</a:t>
                </a:r>
                <a:endParaRPr lang="en-US" altLang="ko-KR" sz="800" b="1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 smtClean="0">
                    <a:latin typeface="+mn-ea"/>
                  </a:rPr>
                  <a:t>010-1111-1111</a:t>
                </a:r>
                <a:endParaRPr lang="ko-KR" altLang="en-US" sz="800" b="1" dirty="0">
                  <a:latin typeface="+mn-ea"/>
                </a:endParaRPr>
              </a:p>
            </p:txBody>
          </p:sp>
          <p:pic>
            <p:nvPicPr>
              <p:cNvPr id="170" name="그림 16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1704" y="1892339"/>
                <a:ext cx="186779" cy="186779"/>
              </a:xfrm>
              <a:prstGeom prst="rect">
                <a:avLst/>
              </a:prstGeom>
            </p:spPr>
          </p:pic>
        </p:grpSp>
        <p:sp>
          <p:nvSpPr>
            <p:cNvPr id="171" name="직사각형 170"/>
            <p:cNvSpPr/>
            <p:nvPr/>
          </p:nvSpPr>
          <p:spPr>
            <a:xfrm>
              <a:off x="107504" y="1232630"/>
              <a:ext cx="1544495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5" name="그림 2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0" y="2889895"/>
              <a:ext cx="121920" cy="118491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2379600" y="621211"/>
            <a:ext cx="2138274" cy="576032"/>
            <a:chOff x="2398178" y="557080"/>
            <a:chExt cx="2138274" cy="576032"/>
          </a:xfrm>
        </p:grpSpPr>
        <p:sp>
          <p:nvSpPr>
            <p:cNvPr id="122" name="직사각형 121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</a:t>
              </a:r>
              <a:r>
                <a:rPr kumimoji="1"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ID: HSNR_Menu_MyInfo_View</a:t>
              </a:r>
              <a:endParaRPr kumimoji="1"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화면명</a:t>
              </a:r>
              <a:r>
                <a:rPr kumimoji="1"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나의 정보</a:t>
              </a:r>
              <a:r>
                <a:rPr kumimoji="1"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</a:t>
              </a:r>
              <a:r>
                <a:rPr kumimoji="1"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보기</a:t>
              </a:r>
              <a:endParaRPr kumimoji="1"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3947258" y="1235441"/>
            <a:ext cx="5373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1"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endParaRPr kumimoji="1"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2379600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2379601" y="4725143"/>
            <a:ext cx="2138274" cy="298061"/>
          </a:xfrm>
          <a:prstGeom prst="roundRect">
            <a:avLst>
              <a:gd name="adj" fmla="val 468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 및 수정하기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직사각형 193"/>
          <p:cNvSpPr/>
          <p:nvPr/>
        </p:nvSpPr>
        <p:spPr bwMode="auto">
          <a:xfrm>
            <a:off x="2379600" y="1232630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나의 </a:t>
            </a:r>
            <a:r>
              <a:rPr kumimoji="1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  <a:r>
              <a:rPr kumimoji="1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7" name="그림 2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7" y="1271934"/>
            <a:ext cx="137160" cy="13716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649221" y="1232630"/>
            <a:ext cx="2138274" cy="3790576"/>
            <a:chOff x="4649221" y="1232630"/>
            <a:chExt cx="2138274" cy="3790576"/>
          </a:xfrm>
        </p:grpSpPr>
        <p:sp>
          <p:nvSpPr>
            <p:cNvPr id="184" name="직사각형 183"/>
            <p:cNvSpPr/>
            <p:nvPr/>
          </p:nvSpPr>
          <p:spPr>
            <a:xfrm>
              <a:off x="4649221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 bwMode="auto">
            <a:xfrm>
              <a:off x="4649221" y="1232630"/>
              <a:ext cx="2138274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나의 </a:t>
              </a:r>
              <a:r>
                <a:rPr kumimoji="1"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</a:t>
              </a:r>
              <a:r>
                <a:rPr kumimoji="1"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38" name="그림 23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872" y="1271934"/>
              <a:ext cx="137160" cy="137160"/>
            </a:xfrm>
            <a:prstGeom prst="rect">
              <a:avLst/>
            </a:prstGeom>
          </p:spPr>
        </p:pic>
        <p:sp>
          <p:nvSpPr>
            <p:cNvPr id="106" name="TextBox 76"/>
            <p:cNvSpPr txBox="1">
              <a:spLocks noChangeArrowheads="1"/>
            </p:cNvSpPr>
            <p:nvPr/>
          </p:nvSpPr>
          <p:spPr bwMode="auto">
            <a:xfrm>
              <a:off x="4776934" y="1715558"/>
              <a:ext cx="1856556" cy="129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ko-KR" altLang="en-US" sz="700" dirty="0" smtClean="0">
                  <a:latin typeface="맑은 고딕" pitchFamily="50" charset="-127"/>
                  <a:ea typeface="맑은 고딕" pitchFamily="50" charset="-127"/>
                </a:rPr>
                <a:t>비밀번호를 입력해 주세요</a:t>
              </a:r>
              <a:endParaRPr lang="en-US" altLang="ko-KR" sz="7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4776933" y="1886134"/>
              <a:ext cx="1882849" cy="22538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 입력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4776933" y="2204864"/>
              <a:ext cx="1882849" cy="284287"/>
            </a:xfrm>
            <a:prstGeom prst="roundRect">
              <a:avLst>
                <a:gd name="adj" fmla="val 468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sz="7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5007144" y="2651480"/>
              <a:ext cx="1422429" cy="952876"/>
              <a:chOff x="2644930" y="2936362"/>
              <a:chExt cx="1422429" cy="952876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2644930" y="2936362"/>
                <a:ext cx="1413645" cy="95287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2644930" y="2936362"/>
                <a:ext cx="1413645" cy="1914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 smtClean="0">
                    <a:solidFill>
                      <a:schemeClr val="tx1"/>
                    </a:solidFill>
                    <a:latin typeface="+mn-ea"/>
                  </a:rPr>
                  <a:t>알림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5" name="직사각형 146"/>
              <p:cNvSpPr>
                <a:spLocks noChangeArrowheads="1"/>
              </p:cNvSpPr>
              <p:nvPr/>
            </p:nvSpPr>
            <p:spPr bwMode="auto">
              <a:xfrm>
                <a:off x="2652854" y="3256171"/>
                <a:ext cx="1414505" cy="308004"/>
              </a:xfrm>
              <a:prstGeom prst="rect">
                <a:avLst/>
              </a:prstGeom>
              <a:noFill/>
              <a:ln w="317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en-US" sz="700" dirty="0" smtClean="0">
                    <a:latin typeface="+mn-ea"/>
                    <a:ea typeface="+mn-ea"/>
                  </a:rPr>
                  <a:t>비밀번호가 맞지 않습니다</a:t>
                </a:r>
                <a:r>
                  <a:rPr lang="en-US" altLang="ko-KR" sz="700" dirty="0" smtClean="0">
                    <a:latin typeface="+mn-ea"/>
                    <a:ea typeface="+mn-ea"/>
                  </a:rPr>
                  <a:t>.</a:t>
                </a:r>
                <a:endParaRPr lang="en-US" altLang="ko-KR" sz="700" dirty="0">
                  <a:latin typeface="+mn-ea"/>
                  <a:ea typeface="+mn-ea"/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 bwMode="auto">
              <a:xfrm>
                <a:off x="2644930" y="3680425"/>
                <a:ext cx="1413646" cy="208813"/>
              </a:xfrm>
              <a:prstGeom prst="roundRect">
                <a:avLst>
                  <a:gd name="adj" fmla="val 873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anchor="ctr"/>
              <a:lstStyle/>
              <a:p>
                <a:pPr algn="ctr">
                  <a:defRPr/>
                </a:pPr>
                <a:r>
                  <a:rPr lang="ko-KR" altLang="en-US" sz="700" dirty="0" smtClean="0">
                    <a:solidFill>
                      <a:schemeClr val="tx1"/>
                    </a:solidFill>
                    <a:latin typeface="+mn-ea"/>
                  </a:rPr>
                  <a:t>확</a:t>
                </a:r>
                <a:r>
                  <a:rPr lang="ko-KR" altLang="en-US" sz="700" dirty="0">
                    <a:solidFill>
                      <a:schemeClr val="tx1"/>
                    </a:solidFill>
                    <a:latin typeface="+mn-ea"/>
                  </a:rPr>
                  <a:t>인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89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948264" y="476672"/>
            <a:ext cx="21419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앱 실행 후 배차 관련 화면에 대한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나의 정보 화면은 회원가입 시 입력한 나의 정보를 보여줌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나의 정보 상세보기 및 수정하는 기능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이메일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주소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상세주소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휠체어사용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추가연락처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보호자 이름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보호자 연락처만 수정 가능함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변경사항 적용하기 터치하면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수정되었습니다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.’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알림 창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주소는 인터페이스 문서에서 </a:t>
            </a:r>
            <a:r>
              <a:rPr lang="en-US" altLang="ko-KR" sz="800" b="1" u="sng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RegMember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메시지 참조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b="1" u="sng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도로명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전체주소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(ROADFULLADDR)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지번 전체 주소</a:t>
            </a:r>
            <a:r>
              <a:rPr lang="en-US" altLang="ko-KR" sz="800" b="1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(ADDR1 + 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ADDR2) 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보여준다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97135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HSNR_Menu_Slide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206234"/>
              </p:ext>
            </p:extLst>
          </p:nvPr>
        </p:nvGraphicFramePr>
        <p:xfrm>
          <a:off x="107504" y="5085184"/>
          <a:ext cx="2138274" cy="982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메뉴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사용자 기본 정보 및 설정 관리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ㄷ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내 탑승기록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정보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메뉴 </a:t>
            </a:r>
            <a:r>
              <a:rPr kumimoji="1" lang="ko-KR" altLang="en-US" sz="800" b="1" dirty="0" smtClean="0">
                <a:latin typeface="+mn-ea"/>
              </a:rPr>
              <a:t>슬라이</a:t>
            </a:r>
            <a:r>
              <a:rPr kumimoji="1" lang="ko-KR" altLang="en-US" sz="800" b="1" dirty="0">
                <a:latin typeface="+mn-ea"/>
              </a:rPr>
              <a:t>드</a:t>
            </a:r>
            <a:endParaRPr kumimoji="1" lang="en-US" altLang="ko-K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4649221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HSNR_Menu_MyInfo_Modified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649221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>
                <a:latin typeface="+mn-ea"/>
              </a:rPr>
              <a:t>나의 </a:t>
            </a:r>
            <a:r>
              <a:rPr kumimoji="1" lang="ko-KR" altLang="en-US" sz="800" b="1" dirty="0" smtClean="0">
                <a:latin typeface="+mn-ea"/>
              </a:rPr>
              <a:t>정보</a:t>
            </a:r>
            <a:r>
              <a:rPr kumimoji="1" lang="en-US" altLang="ko-KR" sz="800" b="1" dirty="0" smtClean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수정완료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204" name="표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6704"/>
              </p:ext>
            </p:extLst>
          </p:nvPr>
        </p:nvGraphicFramePr>
        <p:xfrm>
          <a:off x="2378471" y="5085184"/>
          <a:ext cx="2138274" cy="764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나의 정보 상세보기 및 수정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변경사항 적용하기 버튼을 터치하면 정보 수정 완료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5" name="표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07154"/>
              </p:ext>
            </p:extLst>
          </p:nvPr>
        </p:nvGraphicFramePr>
        <p:xfrm>
          <a:off x="4649221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나의 정보 수정 완료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8" name="그림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92337"/>
            <a:ext cx="2138275" cy="1152128"/>
          </a:xfrm>
          <a:prstGeom prst="rect">
            <a:avLst/>
          </a:prstGeom>
          <a:ln>
            <a:noFill/>
          </a:ln>
        </p:spPr>
      </p:pic>
      <p:sp>
        <p:nvSpPr>
          <p:cNvPr id="59" name="직사각형 58"/>
          <p:cNvSpPr/>
          <p:nvPr/>
        </p:nvSpPr>
        <p:spPr bwMode="auto">
          <a:xfrm>
            <a:off x="107504" y="1232630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831534" y="1300286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107504" y="1556792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107504" y="3044465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107504" y="4673272"/>
            <a:ext cx="2138274" cy="3499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호출하기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611560" y="1305889"/>
            <a:ext cx="478991" cy="188849"/>
            <a:chOff x="611560" y="1300286"/>
            <a:chExt cx="478991" cy="188849"/>
          </a:xfrm>
        </p:grpSpPr>
        <p:pic>
          <p:nvPicPr>
            <p:cNvPr id="61" name="그림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300286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61"/>
            <p:cNvSpPr txBox="1"/>
            <p:nvPr/>
          </p:nvSpPr>
          <p:spPr bwMode="auto">
            <a:xfrm>
              <a:off x="682483" y="1337560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즉</a:t>
              </a:r>
              <a:r>
                <a:rPr lang="ko-KR" altLang="en-US" sz="7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79512" y="1319919"/>
            <a:ext cx="252000" cy="169216"/>
            <a:chOff x="394451" y="1844824"/>
            <a:chExt cx="252000" cy="169216"/>
          </a:xfrm>
        </p:grpSpPr>
        <p:sp>
          <p:nvSpPr>
            <p:cNvPr id="64" name="직사각형 63"/>
            <p:cNvSpPr/>
            <p:nvPr/>
          </p:nvSpPr>
          <p:spPr>
            <a:xfrm>
              <a:off x="394451" y="1844824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94451" y="1916832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94451" y="1988840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7" name="그림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951" y="1305889"/>
            <a:ext cx="478991" cy="18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 bwMode="auto">
          <a:xfrm>
            <a:off x="1313874" y="1343163"/>
            <a:ext cx="337145" cy="1143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41510" y="1618845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41510" y="310651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4945" y="1618845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출발지 검색</a:t>
            </a:r>
            <a:endParaRPr kumimoji="1"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34945" y="3106518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</a:t>
            </a:r>
            <a:r>
              <a: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</a:t>
            </a: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 검색</a:t>
            </a:r>
            <a:endParaRPr kumimoji="1"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19190"/>
              </p:ext>
            </p:extLst>
          </p:nvPr>
        </p:nvGraphicFramePr>
        <p:xfrm>
          <a:off x="2436645" y="1484784"/>
          <a:ext cx="2044027" cy="256691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1155"/>
                <a:gridCol w="1382872"/>
              </a:tblGrid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이름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휴대폰 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010-1111-1111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이메일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hongildong@naver.com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성별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남                     여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생년월일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1963</a:t>
                      </a: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년 </a:t>
                      </a:r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월 </a:t>
                      </a:r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09</a:t>
                      </a: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우편번호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06598</a:t>
                      </a:r>
                      <a:endParaRPr lang="ko-KR" altLang="en-US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주소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도로명주소 </a:t>
                      </a:r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:</a:t>
                      </a: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서울 서초구 반포대로 </a:t>
                      </a:r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222, </a:t>
                      </a: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가톨릭대학교서울성모병원</a:t>
                      </a:r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555(</a:t>
                      </a: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반포동</a:t>
                      </a:r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지번주소 </a:t>
                      </a:r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서울 서초구 반포동 </a:t>
                      </a:r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505</a:t>
                      </a: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번지 가톨릭대학교 서울성모병원 </a:t>
                      </a:r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555</a:t>
                      </a:r>
                      <a:endParaRPr lang="ko-KR" altLang="en-US" sz="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아이디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hongildong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휠체어사용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자동          수동       미사용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추가연락처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보호자 이름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김나영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  <a:tr h="1890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500" dirty="0" smtClean="0"/>
                        <a:t>보호자 연락처</a:t>
                      </a:r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010-1111-2222</a:t>
                      </a: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7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4" name="직사각형 183"/>
          <p:cNvSpPr/>
          <p:nvPr/>
        </p:nvSpPr>
        <p:spPr>
          <a:xfrm>
            <a:off x="4649221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 bwMode="auto">
          <a:xfrm>
            <a:off x="4649221" y="1232630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나의 </a:t>
            </a:r>
            <a:r>
              <a:rPr kumimoji="1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  <a:r>
              <a:rPr kumimoji="1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30" name="표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64468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메뉴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1" name="표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867578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메뉴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0" name="그룹 149"/>
          <p:cNvGrpSpPr/>
          <p:nvPr/>
        </p:nvGrpSpPr>
        <p:grpSpPr>
          <a:xfrm>
            <a:off x="107504" y="3368627"/>
            <a:ext cx="2138274" cy="1127519"/>
            <a:chOff x="107504" y="2373489"/>
            <a:chExt cx="2138274" cy="1127519"/>
          </a:xfrm>
        </p:grpSpPr>
        <p:grpSp>
          <p:nvGrpSpPr>
            <p:cNvPr id="151" name="그룹 150"/>
            <p:cNvGrpSpPr/>
            <p:nvPr/>
          </p:nvGrpSpPr>
          <p:grpSpPr>
            <a:xfrm>
              <a:off x="107504" y="2528522"/>
              <a:ext cx="2138274" cy="972486"/>
              <a:chOff x="2395007" y="3608642"/>
              <a:chExt cx="2138274" cy="972486"/>
            </a:xfrm>
          </p:grpSpPr>
          <p:sp>
            <p:nvSpPr>
              <p:cNvPr id="156" name="직사각형 155"/>
              <p:cNvSpPr/>
              <p:nvPr/>
            </p:nvSpPr>
            <p:spPr bwMode="auto">
              <a:xfrm>
                <a:off x="2395007" y="3608642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2429013" y="3670696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동승인원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 bwMode="auto">
              <a:xfrm>
                <a:off x="2395007" y="3932804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2429013" y="3994858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이용목적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 bwMode="auto">
              <a:xfrm>
                <a:off x="2395007" y="4256966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2429013" y="4319020"/>
                <a:ext cx="63350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휠체어사용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모서리가 둥근 직사각형 161"/>
              <p:cNvSpPr/>
              <p:nvPr/>
            </p:nvSpPr>
            <p:spPr bwMode="auto">
              <a:xfrm>
                <a:off x="3115087" y="365991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동승인원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Arrow Down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01138" y="3702938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64" name="그룹 163"/>
              <p:cNvGrpSpPr/>
              <p:nvPr/>
            </p:nvGrpSpPr>
            <p:grpSpPr>
              <a:xfrm>
                <a:off x="3115086" y="3982322"/>
                <a:ext cx="1348711" cy="225127"/>
                <a:chOff x="827583" y="3754842"/>
                <a:chExt cx="1348711" cy="225127"/>
              </a:xfrm>
            </p:grpSpPr>
            <p:sp>
              <p:nvSpPr>
                <p:cNvPr id="167" name="모서리가 둥근 직사각형 166"/>
                <p:cNvSpPr/>
                <p:nvPr/>
              </p:nvSpPr>
              <p:spPr bwMode="auto">
                <a:xfrm>
                  <a:off x="827583" y="3754842"/>
                  <a:ext cx="1348711" cy="22512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이용목적</a:t>
                  </a:r>
                  <a:endParaRPr lang="ko-KR" altLang="en-US" sz="700" dirty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8" name="Arrow Down"/>
                <p:cNvSpPr>
                  <a:spLocks noChangeAspect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 flipH="1">
                  <a:off x="2013634" y="3797868"/>
                  <a:ext cx="110093" cy="11009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solidFill>
                  <a:srgbClr val="FFFFFF"/>
                </a:solidFill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5" name="직사각형 164"/>
              <p:cNvSpPr/>
              <p:nvPr/>
            </p:nvSpPr>
            <p:spPr>
              <a:xfrm>
                <a:off x="3062520" y="4317395"/>
                <a:ext cx="192711" cy="20268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anchor="ctr" anchorCtr="0"/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endParaRPr lang="ko-KR" altLang="en-US" sz="700" b="0" i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6" name="L 도형 165"/>
              <p:cNvSpPr/>
              <p:nvPr/>
            </p:nvSpPr>
            <p:spPr>
              <a:xfrm rot="18678969">
                <a:off x="3089266" y="4393666"/>
                <a:ext cx="139218" cy="50147"/>
              </a:xfrm>
              <a:prstGeom prst="corner">
                <a:avLst>
                  <a:gd name="adj1" fmla="val 14306"/>
                  <a:gd name="adj2" fmla="val 16330"/>
                </a:avLst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anchor="ctr" anchorCtr="0"/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endParaRPr lang="ko-KR" altLang="en-US" sz="700" b="0" i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52" name="직사각형 151"/>
            <p:cNvSpPr/>
            <p:nvPr/>
          </p:nvSpPr>
          <p:spPr bwMode="auto">
            <a:xfrm>
              <a:off x="107504" y="2373489"/>
              <a:ext cx="2138274" cy="1620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출발지 목적지 바꾸기</a:t>
              </a: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683568" y="2416156"/>
              <a:ext cx="66795" cy="90000"/>
              <a:chOff x="6084168" y="1790872"/>
              <a:chExt cx="72008" cy="180000"/>
            </a:xfrm>
          </p:grpSpPr>
          <p:cxnSp>
            <p:nvCxnSpPr>
              <p:cNvPr id="154" name="직선 화살표 연결선 153"/>
              <p:cNvCxnSpPr/>
              <p:nvPr/>
            </p:nvCxnSpPr>
            <p:spPr>
              <a:xfrm>
                <a:off x="6156176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화살표 연결선 154"/>
              <p:cNvCxnSpPr/>
              <p:nvPr/>
            </p:nvCxnSpPr>
            <p:spPr>
              <a:xfrm flipV="1">
                <a:off x="6084168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3" name="직사각형 242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07504" y="1239260"/>
            <a:ext cx="1544495" cy="3783946"/>
            <a:chOff x="107504" y="1239260"/>
            <a:chExt cx="1544495" cy="3783946"/>
          </a:xfrm>
        </p:grpSpPr>
        <p:sp>
          <p:nvSpPr>
            <p:cNvPr id="99" name="직사각형 98"/>
            <p:cNvSpPr/>
            <p:nvPr/>
          </p:nvSpPr>
          <p:spPr>
            <a:xfrm>
              <a:off x="107504" y="2201369"/>
              <a:ext cx="1543515" cy="282183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108484" y="2201369"/>
              <a:ext cx="1542535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나의 </a:t>
              </a:r>
              <a:r>
                <a:rPr kumimoji="1"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 내역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108484" y="2525531"/>
              <a:ext cx="1542535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</a:t>
              </a: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108484" y="2849693"/>
              <a:ext cx="1542535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</a:p>
          </p:txBody>
        </p:sp>
        <p:sp>
          <p:nvSpPr>
            <p:cNvPr id="103" name="Arrow Down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1437571" y="2636914"/>
              <a:ext cx="110093" cy="11009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rrow Down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1437571" y="2958869"/>
              <a:ext cx="110093" cy="11009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108484" y="1239260"/>
              <a:ext cx="1543515" cy="96560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n-ea"/>
                </a:rPr>
                <a:t>화성나래</a:t>
              </a:r>
              <a:endPara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b="1" dirty="0" smtClean="0">
                  <a:latin typeface="+mn-ea"/>
                </a:rPr>
                <a:t>홍길동</a:t>
              </a:r>
              <a:endParaRPr lang="en-US" altLang="ko-KR" sz="8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b="1" dirty="0" smtClean="0">
                  <a:latin typeface="+mn-ea"/>
                </a:rPr>
                <a:t>010-1111-1111</a:t>
              </a:r>
              <a:endParaRPr lang="ko-KR" altLang="en-US" sz="800" b="1" dirty="0">
                <a:latin typeface="+mn-ea"/>
              </a:endParaRPr>
            </a:p>
          </p:txBody>
        </p:sp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704" y="1892339"/>
              <a:ext cx="186779" cy="186779"/>
            </a:xfrm>
            <a:prstGeom prst="rect">
              <a:avLst/>
            </a:prstGeom>
          </p:spPr>
        </p:pic>
      </p:grpSp>
      <p:sp>
        <p:nvSpPr>
          <p:cNvPr id="171" name="직사각형 170"/>
          <p:cNvSpPr/>
          <p:nvPr/>
        </p:nvSpPr>
        <p:spPr>
          <a:xfrm>
            <a:off x="107504" y="1232630"/>
            <a:ext cx="1544495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5" name="그림 2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889895"/>
            <a:ext cx="121920" cy="118491"/>
          </a:xfrm>
          <a:prstGeom prst="rect">
            <a:avLst/>
          </a:prstGeom>
        </p:spPr>
      </p:pic>
      <p:pic>
        <p:nvPicPr>
          <p:cNvPr id="238" name="그림 2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72" y="1271934"/>
            <a:ext cx="137160" cy="13716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379600" y="621211"/>
            <a:ext cx="2138274" cy="576032"/>
            <a:chOff x="2379600" y="621211"/>
            <a:chExt cx="2138274" cy="576032"/>
          </a:xfrm>
        </p:grpSpPr>
        <p:sp>
          <p:nvSpPr>
            <p:cNvPr id="122" name="직사각형 121"/>
            <p:cNvSpPr/>
            <p:nvPr/>
          </p:nvSpPr>
          <p:spPr bwMode="auto">
            <a:xfrm>
              <a:off x="2379600" y="621211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</a:t>
              </a:r>
              <a:r>
                <a:rPr kumimoji="1" lang="en-US" altLang="ko-KR" sz="800" b="1" dirty="0">
                  <a:latin typeface="+mn-ea"/>
                </a:rPr>
                <a:t>HSNR_Menu_MyInfo_Modify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2379600" y="909243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나의 정보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상세보기및수정</a:t>
              </a:r>
              <a:endParaRPr kumimoji="1" lang="ko-KR" altLang="en-US" sz="800" b="1" dirty="0">
                <a:latin typeface="+mn-ea"/>
              </a:endParaRP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3962665" y="1235441"/>
            <a:ext cx="5373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1"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endParaRPr kumimoji="1"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2379600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2709138" y="4725144"/>
            <a:ext cx="1566380" cy="246256"/>
          </a:xfrm>
          <a:prstGeom prst="roundRect">
            <a:avLst>
              <a:gd name="adj" fmla="val 468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변경사항 적용하기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직사각형 193"/>
          <p:cNvSpPr/>
          <p:nvPr/>
        </p:nvSpPr>
        <p:spPr bwMode="auto">
          <a:xfrm>
            <a:off x="2379600" y="1232630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나의 </a:t>
            </a:r>
            <a:r>
              <a:rPr kumimoji="1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  <a:r>
              <a:rPr kumimoji="1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3294940" y="2089680"/>
            <a:ext cx="108000" cy="108000"/>
            <a:chOff x="6492004" y="2081964"/>
            <a:chExt cx="108000" cy="108000"/>
          </a:xfrm>
        </p:grpSpPr>
        <p:sp>
          <p:nvSpPr>
            <p:cNvPr id="177" name="타원 176"/>
            <p:cNvSpPr/>
            <p:nvPr/>
          </p:nvSpPr>
          <p:spPr>
            <a:xfrm>
              <a:off x="6492004" y="208196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6519004" y="2108964"/>
              <a:ext cx="54000" cy="54000"/>
            </a:xfrm>
            <a:prstGeom prst="ellips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9" name="타원 178"/>
          <p:cNvSpPr/>
          <p:nvPr/>
        </p:nvSpPr>
        <p:spPr>
          <a:xfrm>
            <a:off x="3834988" y="2097396"/>
            <a:ext cx="108000" cy="108000"/>
          </a:xfrm>
          <a:prstGeom prst="ellipse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6" name="그룹 185"/>
          <p:cNvGrpSpPr/>
          <p:nvPr/>
        </p:nvGrpSpPr>
        <p:grpSpPr>
          <a:xfrm>
            <a:off x="3348940" y="3537024"/>
            <a:ext cx="108000" cy="108000"/>
            <a:chOff x="6492004" y="2081964"/>
            <a:chExt cx="108000" cy="108000"/>
          </a:xfrm>
        </p:grpSpPr>
        <p:sp>
          <p:nvSpPr>
            <p:cNvPr id="188" name="타원 187"/>
            <p:cNvSpPr/>
            <p:nvPr/>
          </p:nvSpPr>
          <p:spPr>
            <a:xfrm>
              <a:off x="6492004" y="208196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6519004" y="2108964"/>
              <a:ext cx="54000" cy="54000"/>
            </a:xfrm>
            <a:prstGeom prst="ellips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모서리가 둥근 직사각형 105"/>
          <p:cNvSpPr/>
          <p:nvPr/>
        </p:nvSpPr>
        <p:spPr bwMode="auto">
          <a:xfrm>
            <a:off x="3959984" y="2456904"/>
            <a:ext cx="468000" cy="10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5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주소찾기</a:t>
            </a:r>
            <a:endParaRPr lang="ko-KR" altLang="en-US" sz="5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5007144" y="2651480"/>
            <a:ext cx="1422429" cy="952876"/>
            <a:chOff x="2644930" y="2936362"/>
            <a:chExt cx="1422429" cy="952876"/>
          </a:xfrm>
        </p:grpSpPr>
        <p:sp>
          <p:nvSpPr>
            <p:cNvPr id="108" name="직사각형 107"/>
            <p:cNvSpPr/>
            <p:nvPr/>
          </p:nvSpPr>
          <p:spPr>
            <a:xfrm>
              <a:off x="2644930" y="2936362"/>
              <a:ext cx="1413645" cy="9528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644930" y="2936362"/>
              <a:ext cx="1413645" cy="19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+mn-ea"/>
                </a:rPr>
                <a:t>알림</a:t>
              </a:r>
              <a:endParaRPr lang="ko-KR" altLang="en-US" sz="7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1" name="직사각형 146"/>
            <p:cNvSpPr>
              <a:spLocks noChangeArrowheads="1"/>
            </p:cNvSpPr>
            <p:nvPr/>
          </p:nvSpPr>
          <p:spPr bwMode="auto">
            <a:xfrm>
              <a:off x="2652854" y="3256171"/>
              <a:ext cx="1414505" cy="308004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700" dirty="0" smtClean="0">
                  <a:latin typeface="+mn-ea"/>
                  <a:ea typeface="+mn-ea"/>
                </a:rPr>
                <a:t>수정되었습니다</a:t>
              </a:r>
              <a:r>
                <a:rPr lang="en-US" altLang="ko-KR" sz="700" dirty="0" smtClean="0">
                  <a:latin typeface="+mn-ea"/>
                  <a:ea typeface="+mn-ea"/>
                </a:rPr>
                <a:t>.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 bwMode="auto">
            <a:xfrm>
              <a:off x="2644930" y="3680425"/>
              <a:ext cx="1413646" cy="208813"/>
            </a:xfrm>
            <a:prstGeom prst="roundRect">
              <a:avLst>
                <a:gd name="adj" fmla="val 873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확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인</a:t>
              </a:r>
            </a:p>
          </p:txBody>
        </p:sp>
      </p:grpSp>
      <p:pic>
        <p:nvPicPr>
          <p:cNvPr id="96" name="그림 9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43" y="1271934"/>
            <a:ext cx="137160" cy="137160"/>
          </a:xfrm>
          <a:prstGeom prst="rect">
            <a:avLst/>
          </a:prstGeom>
        </p:spPr>
      </p:pic>
      <p:grpSp>
        <p:nvGrpSpPr>
          <p:cNvPr id="93" name="그룹 92"/>
          <p:cNvGrpSpPr/>
          <p:nvPr/>
        </p:nvGrpSpPr>
        <p:grpSpPr>
          <a:xfrm>
            <a:off x="3347864" y="3537024"/>
            <a:ext cx="779718" cy="108000"/>
            <a:chOff x="1127986" y="4052244"/>
            <a:chExt cx="779718" cy="108000"/>
          </a:xfrm>
        </p:grpSpPr>
        <p:sp>
          <p:nvSpPr>
            <p:cNvPr id="97" name="타원 96"/>
            <p:cNvSpPr/>
            <p:nvPr/>
          </p:nvSpPr>
          <p:spPr>
            <a:xfrm>
              <a:off x="1127986" y="405224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1799704" y="405224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1439664" y="4052244"/>
              <a:ext cx="108000" cy="108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56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49221" y="620720"/>
            <a:ext cx="2138274" cy="4401995"/>
            <a:chOff x="4665974" y="620688"/>
            <a:chExt cx="2138274" cy="4401995"/>
          </a:xfrm>
        </p:grpSpPr>
        <p:sp>
          <p:nvSpPr>
            <p:cNvPr id="145" name="직사각형 144"/>
            <p:cNvSpPr/>
            <p:nvPr/>
          </p:nvSpPr>
          <p:spPr bwMode="auto">
            <a:xfrm>
              <a:off x="4665974" y="1232107"/>
              <a:ext cx="2138274" cy="7570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나의 이용 내역</a:t>
              </a:r>
              <a:endPara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최근 </a:t>
              </a:r>
              <a:r>
                <a:rPr kumimoji="1" lang="en-US" altLang="ko-KR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kumimoji="1" lang="ko-KR" altLang="en-US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 동안의 배차 이용 이력을 확인할 수 있습니다</a:t>
              </a:r>
              <a:r>
                <a:rPr kumimoji="1" lang="en-US" altLang="ko-KR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출발지와 목적지 및 기타 콜 정보가 보여집니다</a:t>
              </a:r>
              <a:r>
                <a:rPr kumimoji="1" lang="en-US" altLang="ko-KR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grpSp>
          <p:nvGrpSpPr>
            <p:cNvPr id="146" name="그룹 145"/>
            <p:cNvGrpSpPr/>
            <p:nvPr/>
          </p:nvGrpSpPr>
          <p:grpSpPr>
            <a:xfrm>
              <a:off x="4665974" y="620688"/>
              <a:ext cx="2138274" cy="576032"/>
              <a:chOff x="2398178" y="557080"/>
              <a:chExt cx="2138274" cy="576032"/>
            </a:xfrm>
          </p:grpSpPr>
          <p:sp>
            <p:nvSpPr>
              <p:cNvPr id="147" name="직사각형 146"/>
              <p:cNvSpPr/>
              <p:nvPr/>
            </p:nvSpPr>
            <p:spPr bwMode="auto">
              <a:xfrm>
                <a:off x="2398178" y="557080"/>
                <a:ext cx="2138274" cy="28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b="1" dirty="0" smtClean="0">
                    <a:latin typeface="+mn-ea"/>
                  </a:rPr>
                  <a:t>화면</a:t>
                </a:r>
                <a:r>
                  <a:rPr kumimoji="1" lang="en-US" altLang="ko-KR" sz="800" b="1" dirty="0" smtClean="0">
                    <a:latin typeface="+mn-ea"/>
                  </a:rPr>
                  <a:t>ID: </a:t>
                </a:r>
                <a:r>
                  <a:rPr kumimoji="1" lang="en-US" altLang="ko-KR" sz="800" b="1" dirty="0" smtClean="0">
                    <a:latin typeface="+mn-ea"/>
                  </a:rPr>
                  <a:t>HSNR_Menu_MyAboard_Cancel</a:t>
                </a:r>
                <a:endParaRPr kumimoji="1" lang="ko-KR" altLang="en-US" sz="800" b="1" dirty="0">
                  <a:latin typeface="+mn-ea"/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 bwMode="auto">
              <a:xfrm>
                <a:off x="2398178" y="845112"/>
                <a:ext cx="2138274" cy="28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b="1" dirty="0" smtClean="0">
                    <a:latin typeface="+mn-ea"/>
                  </a:rPr>
                  <a:t>화면명</a:t>
                </a:r>
                <a:r>
                  <a:rPr kumimoji="1" lang="en-US" altLang="ko-KR" sz="800" b="1" dirty="0" smtClean="0">
                    <a:latin typeface="+mn-ea"/>
                  </a:rPr>
                  <a:t>:</a:t>
                </a:r>
                <a:r>
                  <a:rPr kumimoji="1" lang="en-US" altLang="ko-KR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  <a:r>
                  <a: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</a:rPr>
                  <a:t>나의 이용 </a:t>
                </a:r>
                <a:r>
                  <a:rPr kumimoji="1" lang="ko-KR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</a:rPr>
                  <a:t>내역</a:t>
                </a:r>
                <a:r>
                  <a:rPr kumimoji="1" lang="ko-KR" altLang="en-US" sz="800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</a:rPr>
                  <a:t> 예약 취소</a:t>
                </a:r>
                <a:endParaRPr kumimoji="1" lang="ko-KR" altLang="en-US" sz="800" b="1" dirty="0">
                  <a:latin typeface="+mn-ea"/>
                </a:endParaRPr>
              </a:p>
            </p:txBody>
          </p:sp>
        </p:grpSp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1591" y="1340245"/>
              <a:ext cx="137160" cy="137160"/>
            </a:xfrm>
            <a:prstGeom prst="rect">
              <a:avLst/>
            </a:prstGeom>
          </p:spPr>
        </p:pic>
        <p:grpSp>
          <p:nvGrpSpPr>
            <p:cNvPr id="150" name="그룹 149"/>
            <p:cNvGrpSpPr/>
            <p:nvPr/>
          </p:nvGrpSpPr>
          <p:grpSpPr>
            <a:xfrm>
              <a:off x="4665974" y="1772293"/>
              <a:ext cx="2138274" cy="764487"/>
              <a:chOff x="2379600" y="1772816"/>
              <a:chExt cx="2138274" cy="764487"/>
            </a:xfrm>
          </p:grpSpPr>
          <p:sp>
            <p:nvSpPr>
              <p:cNvPr id="151" name="직사각형 150"/>
              <p:cNvSpPr/>
              <p:nvPr/>
            </p:nvSpPr>
            <p:spPr bwMode="auto">
              <a:xfrm>
                <a:off x="2379600" y="1772816"/>
                <a:ext cx="2138274" cy="145686"/>
              </a:xfrm>
              <a:prstGeom prst="rect">
                <a:avLst/>
              </a:prstGeom>
              <a:solidFill>
                <a:srgbClr val="FFFF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예약 배차 </a:t>
                </a:r>
                <a:endParaRPr kumimoji="1" lang="en-US" altLang="ko-KR" sz="5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 bwMode="auto">
              <a:xfrm>
                <a:off x="2379600" y="1918502"/>
                <a:ext cx="2138274" cy="618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6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2017.01.11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출발 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13:59  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화성시청</a:t>
                </a:r>
                <a:endParaRPr kumimoji="1" lang="en-US" altLang="ko-KR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도착           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화성종합경기타운</a:t>
                </a:r>
                <a:endParaRPr kumimoji="1" lang="en-US" altLang="ko-KR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상태 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접수</a:t>
                </a:r>
                <a:endParaRPr kumimoji="1" lang="en-US" altLang="ko-KR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김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 기사님</a:t>
                </a:r>
                <a:endPara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서울 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11</a:t>
                </a: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 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1111 </a:t>
                </a:r>
              </a:p>
            </p:txBody>
          </p:sp>
          <p:sp>
            <p:nvSpPr>
              <p:cNvPr id="155" name="직사각형 154"/>
              <p:cNvSpPr/>
              <p:nvPr/>
            </p:nvSpPr>
            <p:spPr bwMode="auto">
              <a:xfrm>
                <a:off x="2379600" y="2311421"/>
                <a:ext cx="2138274" cy="2258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김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 기사님</a:t>
                </a:r>
                <a:endPara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서울 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11</a:t>
                </a: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 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1111 </a:t>
                </a: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4665974" y="2536780"/>
              <a:ext cx="2138274" cy="764487"/>
              <a:chOff x="2379600" y="1772816"/>
              <a:chExt cx="2138274" cy="764487"/>
            </a:xfrm>
          </p:grpSpPr>
          <p:sp>
            <p:nvSpPr>
              <p:cNvPr id="157" name="직사각형 156"/>
              <p:cNvSpPr/>
              <p:nvPr/>
            </p:nvSpPr>
            <p:spPr bwMode="auto">
              <a:xfrm>
                <a:off x="2379600" y="1772816"/>
                <a:ext cx="2138274" cy="1456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진행 배차</a:t>
                </a:r>
                <a:endParaRPr kumimoji="1" lang="en-US" altLang="ko-KR" sz="5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 bwMode="auto">
              <a:xfrm>
                <a:off x="2379600" y="1918502"/>
                <a:ext cx="2138274" cy="618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6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2017.01.11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출발 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13:59  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화성시청</a:t>
                </a:r>
                <a:endParaRPr kumimoji="1" lang="en-US" altLang="ko-KR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도착           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화성종합경기타운</a:t>
                </a:r>
                <a:endParaRPr kumimoji="1" lang="en-US" altLang="ko-KR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상태 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승</a:t>
                </a:r>
                <a:r>
                  <a:rPr kumimoji="1" lang="ko-KR" altLang="en-US" sz="5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</a:t>
                </a:r>
                <a:endParaRPr kumimoji="1" lang="en-US" altLang="ko-KR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김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 기사님</a:t>
                </a:r>
                <a:endPara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서울 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11</a:t>
                </a: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 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1111 </a:t>
                </a:r>
              </a:p>
            </p:txBody>
          </p:sp>
          <p:sp>
            <p:nvSpPr>
              <p:cNvPr id="159" name="직사각형 158"/>
              <p:cNvSpPr/>
              <p:nvPr/>
            </p:nvSpPr>
            <p:spPr bwMode="auto">
              <a:xfrm>
                <a:off x="2379600" y="2311421"/>
                <a:ext cx="2138274" cy="2258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김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 기사님</a:t>
                </a:r>
                <a:endPara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서울 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11</a:t>
                </a: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 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1111 </a:t>
                </a: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4665974" y="3301267"/>
              <a:ext cx="2138274" cy="764487"/>
              <a:chOff x="2379600" y="1772816"/>
              <a:chExt cx="2138274" cy="764487"/>
            </a:xfrm>
          </p:grpSpPr>
          <p:sp>
            <p:nvSpPr>
              <p:cNvPr id="161" name="직사각형 160"/>
              <p:cNvSpPr/>
              <p:nvPr/>
            </p:nvSpPr>
            <p:spPr bwMode="auto">
              <a:xfrm>
                <a:off x="2379600" y="1772816"/>
                <a:ext cx="2138274" cy="1456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배차 이력</a:t>
                </a:r>
                <a:endParaRPr kumimoji="1" lang="en-US" altLang="ko-KR" sz="5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 bwMode="auto">
              <a:xfrm>
                <a:off x="2379600" y="1918502"/>
                <a:ext cx="2138274" cy="618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6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2017.01.11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출발 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13:59  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화성시청</a:t>
                </a:r>
                <a:endParaRPr kumimoji="1" lang="en-US" altLang="ko-KR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도착 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14:30  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화성종합경기타운</a:t>
                </a:r>
                <a:endParaRPr kumimoji="1" lang="en-US" altLang="ko-KR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상태 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완료</a:t>
                </a:r>
                <a:endParaRPr kumimoji="1" lang="en-US" altLang="ko-KR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김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 기사님</a:t>
                </a:r>
                <a:endPara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서울 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11</a:t>
                </a: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 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1111 </a:t>
                </a:r>
              </a:p>
            </p:txBody>
          </p:sp>
          <p:sp>
            <p:nvSpPr>
              <p:cNvPr id="163" name="직사각형 162"/>
              <p:cNvSpPr/>
              <p:nvPr/>
            </p:nvSpPr>
            <p:spPr bwMode="auto">
              <a:xfrm>
                <a:off x="2379600" y="2311421"/>
                <a:ext cx="2138274" cy="2258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김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 기사님</a:t>
                </a:r>
                <a:endPara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서울 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11</a:t>
                </a: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 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1111 </a:t>
                </a: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665974" y="4065754"/>
              <a:ext cx="2138274" cy="618801"/>
              <a:chOff x="2532000" y="3599876"/>
              <a:chExt cx="2138274" cy="618801"/>
            </a:xfrm>
          </p:grpSpPr>
          <p:sp>
            <p:nvSpPr>
              <p:cNvPr id="165" name="직사각형 164"/>
              <p:cNvSpPr/>
              <p:nvPr/>
            </p:nvSpPr>
            <p:spPr bwMode="auto">
              <a:xfrm>
                <a:off x="2532000" y="3599876"/>
                <a:ext cx="2138274" cy="618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6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2017.01.11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출발 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13:59  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화성시청</a:t>
                </a:r>
                <a:endParaRPr kumimoji="1" lang="en-US" altLang="ko-KR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도착 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13:59</a:t>
                </a: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화성종합경기타운</a:t>
                </a:r>
                <a:endParaRPr kumimoji="1" lang="en-US" altLang="ko-KR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상태 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고객취소</a:t>
                </a:r>
                <a:endParaRPr kumimoji="1" lang="en-US" altLang="ko-KR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김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 기사님</a:t>
                </a:r>
                <a:endPara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서울 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11</a:t>
                </a: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 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1111 </a:t>
                </a:r>
              </a:p>
            </p:txBody>
          </p:sp>
          <p:sp>
            <p:nvSpPr>
              <p:cNvPr id="166" name="직사각형 165"/>
              <p:cNvSpPr/>
              <p:nvPr/>
            </p:nvSpPr>
            <p:spPr bwMode="auto">
              <a:xfrm>
                <a:off x="2532000" y="3992795"/>
                <a:ext cx="2138274" cy="2258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김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*</a:t>
                </a: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 기사님</a:t>
                </a:r>
                <a:endPara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서울 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11</a:t>
                </a: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 </a:t>
                </a:r>
                <a:r>
                  <a:rPr kumimoji="1" lang="en-US" altLang="ko-KR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1111 </a:t>
                </a:r>
              </a:p>
            </p:txBody>
          </p:sp>
        </p:grpSp>
        <p:sp>
          <p:nvSpPr>
            <p:cNvPr id="167" name="직사각형 166"/>
            <p:cNvSpPr/>
            <p:nvPr/>
          </p:nvSpPr>
          <p:spPr>
            <a:xfrm>
              <a:off x="4665974" y="1232107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/>
            <p:cNvSpPr/>
            <p:nvPr/>
          </p:nvSpPr>
          <p:spPr bwMode="auto">
            <a:xfrm>
              <a:off x="4665974" y="4684554"/>
              <a:ext cx="2138274" cy="3381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9" name="그룹 168"/>
            <p:cNvGrpSpPr/>
            <p:nvPr/>
          </p:nvGrpSpPr>
          <p:grpSpPr>
            <a:xfrm>
              <a:off x="6282310" y="2078595"/>
              <a:ext cx="478991" cy="188849"/>
              <a:chOff x="3347864" y="2290505"/>
              <a:chExt cx="478991" cy="188849"/>
            </a:xfrm>
          </p:grpSpPr>
          <p:pic>
            <p:nvPicPr>
              <p:cNvPr id="170" name="그림 18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7864" y="2290505"/>
                <a:ext cx="478991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" name="TextBox 170"/>
              <p:cNvSpPr txBox="1"/>
              <p:nvPr/>
            </p:nvSpPr>
            <p:spPr bwMode="auto">
              <a:xfrm>
                <a:off x="3418787" y="2327779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예약취소</a:t>
                </a:r>
                <a:endParaRPr lang="ko-KR" altLang="en-US" sz="7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948264" y="476672"/>
            <a:ext cx="214198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앱 실행 후 배차 관련 화면에 대한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내 탑승 기록을 보여주는 화면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탑승 일시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출발지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도착지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기타 배차 상세 정보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예약배차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접수중인 경우 접수 상태 알림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현황 및 현재 진행중인 콜 그리고 기존에 이용한 콜 이력을 보여줌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완료콜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취소콜 등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나의 이용 내역에서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‘2017.01.12’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와 같은 날짜는 탑승날짜이며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 외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해당 표시 값이 없을 경우에는 공백으로 비워둔다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나의 이용 내역 화면에서 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콜</a:t>
            </a:r>
            <a:r>
              <a:rPr lang="en-US" altLang="ko-KR" sz="800" b="1" u="sng" dirty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이용 이력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이라는 단어를 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배차 이용 이력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으로 변경함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20170227.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임유경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나의 이용 내역 화면에서 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상태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값에 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 취소</a:t>
            </a:r>
            <a:r>
              <a:rPr lang="en-US" altLang="ko-KR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라는 상태 값 추가함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.(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고객취소는 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‘P’ → api 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문서 참조 바람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.) 20172027. 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임유경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예약 취소 버튼 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추가함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20170227</a:t>
            </a:r>
            <a:r>
              <a:rPr lang="en-US" altLang="ko-KR" sz="800" b="1" u="sng" dirty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800" b="1" u="sng" dirty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임유경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.(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참조 설명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왕복 예약은 각각의 예약배차 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개로 표현되며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각각의 예약배차마다 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예약 취소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버튼을 배치한다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예약 취소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버튼을 클릭하면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예약을 취소하시겠냐는 </a:t>
            </a:r>
            <a:r>
              <a:rPr lang="ko-KR" altLang="en-US" sz="800" b="1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재확인 알림 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창 띄워줌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.(</a:t>
            </a:r>
            <a:r>
              <a:rPr lang="ko-KR" altLang="en-US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출발지 → 도착지 표시</a:t>
            </a:r>
            <a:r>
              <a:rPr lang="en-US" altLang="ko-KR" sz="800" b="1" u="sng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800" b="1" u="sng" dirty="0">
              <a:solidFill>
                <a:srgbClr val="0066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endParaRPr lang="ko-KR" altLang="en-US" sz="800" b="1" u="sng" dirty="0">
              <a:solidFill>
                <a:srgbClr val="0066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77374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</a:t>
            </a:r>
            <a:r>
              <a:rPr kumimoji="1" lang="en-US" altLang="ko-KR" sz="800" b="1" dirty="0">
                <a:latin typeface="+mn-ea"/>
              </a:rPr>
              <a:t>HSNR_Menu_Slide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810582"/>
              </p:ext>
            </p:extLst>
          </p:nvPr>
        </p:nvGraphicFramePr>
        <p:xfrm>
          <a:off x="107504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메뉴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>
                <a:latin typeface="+mn-ea"/>
              </a:rPr>
              <a:t>메뉴 슬라이드</a:t>
            </a:r>
            <a:endParaRPr kumimoji="1" lang="en-US" altLang="ko-KR" sz="800" b="1" dirty="0">
              <a:latin typeface="+mn-ea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4" name="표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004914"/>
              </p:ext>
            </p:extLst>
          </p:nvPr>
        </p:nvGraphicFramePr>
        <p:xfrm>
          <a:off x="2378471" y="5085184"/>
          <a:ext cx="2138274" cy="72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나의 이용 내역 조회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예약 배차 취소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8" name="그림 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92337"/>
            <a:ext cx="2138275" cy="1152128"/>
          </a:xfrm>
          <a:prstGeom prst="rect">
            <a:avLst/>
          </a:prstGeom>
          <a:ln>
            <a:noFill/>
          </a:ln>
        </p:spPr>
      </p:pic>
      <p:sp>
        <p:nvSpPr>
          <p:cNvPr id="59" name="직사각형 58"/>
          <p:cNvSpPr/>
          <p:nvPr/>
        </p:nvSpPr>
        <p:spPr bwMode="auto">
          <a:xfrm>
            <a:off x="107504" y="1232630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611560" y="1305889"/>
            <a:ext cx="478991" cy="188849"/>
            <a:chOff x="611560" y="1300286"/>
            <a:chExt cx="478991" cy="188849"/>
          </a:xfrm>
        </p:grpSpPr>
        <p:pic>
          <p:nvPicPr>
            <p:cNvPr id="61" name="그림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300286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61"/>
            <p:cNvSpPr txBox="1"/>
            <p:nvPr/>
          </p:nvSpPr>
          <p:spPr bwMode="auto">
            <a:xfrm>
              <a:off x="682483" y="1337560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즉</a:t>
              </a:r>
              <a:r>
                <a:rPr lang="ko-KR" altLang="en-US" sz="7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79512" y="1319919"/>
            <a:ext cx="252000" cy="169216"/>
            <a:chOff x="394451" y="1844824"/>
            <a:chExt cx="252000" cy="169216"/>
          </a:xfrm>
        </p:grpSpPr>
        <p:sp>
          <p:nvSpPr>
            <p:cNvPr id="64" name="직사각형 63"/>
            <p:cNvSpPr/>
            <p:nvPr/>
          </p:nvSpPr>
          <p:spPr>
            <a:xfrm>
              <a:off x="394451" y="1844824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94451" y="1916832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94451" y="1988840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7" name="그림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951" y="1305889"/>
            <a:ext cx="478991" cy="18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 bwMode="auto">
          <a:xfrm>
            <a:off x="1313874" y="1343163"/>
            <a:ext cx="337145" cy="1143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831534" y="1300286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107504" y="1556792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107504" y="3044465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41510" y="1618845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41510" y="310651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4945" y="1618845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출발지 검색</a:t>
            </a:r>
            <a:endParaRPr kumimoji="1"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34945" y="3106518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</a:t>
            </a:r>
            <a:r>
              <a: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</a:t>
            </a: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 검색</a:t>
            </a:r>
            <a:endParaRPr kumimoji="1"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107504" y="4673272"/>
            <a:ext cx="2138274" cy="3499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호출하기</a:t>
            </a:r>
          </a:p>
        </p:txBody>
      </p:sp>
      <p:graphicFrame>
        <p:nvGraphicFramePr>
          <p:cNvPr id="153" name="표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04521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메뉴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44998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메뉴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5" name="그룹 74"/>
          <p:cNvGrpSpPr/>
          <p:nvPr/>
        </p:nvGrpSpPr>
        <p:grpSpPr>
          <a:xfrm>
            <a:off x="107504" y="3368627"/>
            <a:ext cx="2138274" cy="1127519"/>
            <a:chOff x="107504" y="2373489"/>
            <a:chExt cx="2138274" cy="1127519"/>
          </a:xfrm>
        </p:grpSpPr>
        <p:grpSp>
          <p:nvGrpSpPr>
            <p:cNvPr id="76" name="그룹 75"/>
            <p:cNvGrpSpPr/>
            <p:nvPr/>
          </p:nvGrpSpPr>
          <p:grpSpPr>
            <a:xfrm>
              <a:off x="107504" y="2528522"/>
              <a:ext cx="2138274" cy="972486"/>
              <a:chOff x="2395007" y="3608642"/>
              <a:chExt cx="2138274" cy="972486"/>
            </a:xfrm>
          </p:grpSpPr>
          <p:sp>
            <p:nvSpPr>
              <p:cNvPr id="107" name="직사각형 106"/>
              <p:cNvSpPr/>
              <p:nvPr/>
            </p:nvSpPr>
            <p:spPr bwMode="auto">
              <a:xfrm>
                <a:off x="2395007" y="3608642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2429013" y="3670696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동승인원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 bwMode="auto">
              <a:xfrm>
                <a:off x="2395007" y="3932804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2429013" y="3994858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이용목적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 bwMode="auto">
              <a:xfrm>
                <a:off x="2395007" y="4256966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2429013" y="4319020"/>
                <a:ext cx="63350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휠체어사용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" name="모서리가 둥근 직사각형 112"/>
              <p:cNvSpPr/>
              <p:nvPr/>
            </p:nvSpPr>
            <p:spPr bwMode="auto">
              <a:xfrm>
                <a:off x="3115087" y="365991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동승인원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Arrow Down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01138" y="3702938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115086" y="3982322"/>
                <a:ext cx="1348711" cy="225127"/>
                <a:chOff x="827583" y="3754842"/>
                <a:chExt cx="1348711" cy="225127"/>
              </a:xfrm>
            </p:grpSpPr>
            <p:sp>
              <p:nvSpPr>
                <p:cNvPr id="118" name="모서리가 둥근 직사각형 117"/>
                <p:cNvSpPr/>
                <p:nvPr/>
              </p:nvSpPr>
              <p:spPr bwMode="auto">
                <a:xfrm>
                  <a:off x="827583" y="3754842"/>
                  <a:ext cx="1348711" cy="22512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이용목적</a:t>
                  </a:r>
                  <a:endParaRPr lang="ko-KR" altLang="en-US" sz="700" dirty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9" name="Arrow Down"/>
                <p:cNvSpPr>
                  <a:spLocks noChangeAspect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 flipH="1">
                  <a:off x="2013634" y="3797868"/>
                  <a:ext cx="110093" cy="11009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solidFill>
                  <a:srgbClr val="FFFFFF"/>
                </a:solidFill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16" name="직사각형 115"/>
              <p:cNvSpPr/>
              <p:nvPr/>
            </p:nvSpPr>
            <p:spPr>
              <a:xfrm>
                <a:off x="3062520" y="4317395"/>
                <a:ext cx="192711" cy="20268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anchor="ctr" anchorCtr="0"/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endParaRPr lang="ko-KR" altLang="en-US" sz="700" b="0" i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L 도형 116"/>
              <p:cNvSpPr/>
              <p:nvPr/>
            </p:nvSpPr>
            <p:spPr>
              <a:xfrm rot="18678969">
                <a:off x="3089266" y="4393666"/>
                <a:ext cx="139218" cy="50147"/>
              </a:xfrm>
              <a:prstGeom prst="corner">
                <a:avLst>
                  <a:gd name="adj1" fmla="val 14306"/>
                  <a:gd name="adj2" fmla="val 16330"/>
                </a:avLst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anchor="ctr" anchorCtr="0"/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endParaRPr lang="ko-KR" altLang="en-US" sz="700" b="0" i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6" name="직사각형 95"/>
            <p:cNvSpPr/>
            <p:nvPr/>
          </p:nvSpPr>
          <p:spPr bwMode="auto">
            <a:xfrm>
              <a:off x="107504" y="2373489"/>
              <a:ext cx="2138274" cy="1620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출발지 목적지 바꾸기</a:t>
              </a: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683568" y="2416156"/>
              <a:ext cx="66795" cy="90000"/>
              <a:chOff x="6084168" y="1790872"/>
              <a:chExt cx="72008" cy="180000"/>
            </a:xfrm>
          </p:grpSpPr>
          <p:cxnSp>
            <p:nvCxnSpPr>
              <p:cNvPr id="105" name="직선 화살표 연결선 104"/>
              <p:cNvCxnSpPr/>
              <p:nvPr/>
            </p:nvCxnSpPr>
            <p:spPr>
              <a:xfrm>
                <a:off x="6156176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화살표 연결선 105"/>
              <p:cNvCxnSpPr/>
              <p:nvPr/>
            </p:nvCxnSpPr>
            <p:spPr>
              <a:xfrm flipV="1">
                <a:off x="6084168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직사각형 98"/>
          <p:cNvSpPr/>
          <p:nvPr/>
        </p:nvSpPr>
        <p:spPr>
          <a:xfrm>
            <a:off x="107504" y="2201369"/>
            <a:ext cx="1543515" cy="28218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 bwMode="auto">
          <a:xfrm>
            <a:off x="108484" y="2201369"/>
            <a:ext cx="1542535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</a:t>
            </a:r>
            <a:r>
              <a:rPr kumimoji="1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내역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108484" y="2525531"/>
            <a:ext cx="1542535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</a:p>
        </p:txBody>
      </p:sp>
      <p:sp>
        <p:nvSpPr>
          <p:cNvPr id="102" name="직사각형 101"/>
          <p:cNvSpPr/>
          <p:nvPr/>
        </p:nvSpPr>
        <p:spPr bwMode="auto">
          <a:xfrm>
            <a:off x="108484" y="2849693"/>
            <a:ext cx="1542535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</a:p>
        </p:txBody>
      </p:sp>
      <p:sp>
        <p:nvSpPr>
          <p:cNvPr id="103" name="Arrow Down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flipH="1">
            <a:off x="1437571" y="2636914"/>
            <a:ext cx="110093" cy="11009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Arrow Down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flipH="1">
            <a:off x="1437571" y="2958869"/>
            <a:ext cx="110093" cy="11009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108484" y="1239260"/>
            <a:ext cx="1543515" cy="96560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화성나래</a:t>
            </a:r>
            <a:endParaRPr lang="en-US" altLang="ko-KR" sz="14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</a:rPr>
              <a:t>홍길동</a:t>
            </a:r>
            <a:endParaRPr lang="en-US" altLang="ko-KR" sz="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010-1111-1111</a:t>
            </a:r>
            <a:endParaRPr lang="ko-KR" altLang="en-US" sz="800" b="1" dirty="0">
              <a:latin typeface="+mn-ea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04" y="1892339"/>
            <a:ext cx="186779" cy="186779"/>
          </a:xfrm>
          <a:prstGeom prst="rect">
            <a:avLst/>
          </a:prstGeom>
        </p:spPr>
      </p:pic>
      <p:sp>
        <p:nvSpPr>
          <p:cNvPr id="125" name="직사각형 124"/>
          <p:cNvSpPr/>
          <p:nvPr/>
        </p:nvSpPr>
        <p:spPr>
          <a:xfrm>
            <a:off x="107504" y="1232630"/>
            <a:ext cx="1544495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889895"/>
            <a:ext cx="121920" cy="118491"/>
          </a:xfrm>
          <a:prstGeom prst="rect">
            <a:avLst/>
          </a:prstGeom>
        </p:spPr>
      </p:pic>
      <p:sp>
        <p:nvSpPr>
          <p:cNvPr id="194" name="직사각형 193"/>
          <p:cNvSpPr/>
          <p:nvPr/>
        </p:nvSpPr>
        <p:spPr bwMode="auto">
          <a:xfrm>
            <a:off x="2379600" y="1232630"/>
            <a:ext cx="2138274" cy="75704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나의 이용 내역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kumimoji="1"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1"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개월 동안의 배차 이용 이력을 확인할 수 있습니다</a:t>
            </a:r>
            <a:r>
              <a:rPr kumimoji="1"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출발지와 목적지 및 기타 콜 정보가 보여집니다</a:t>
            </a:r>
            <a:r>
              <a:rPr kumimoji="1"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2379600" y="621211"/>
            <a:ext cx="2138274" cy="576032"/>
            <a:chOff x="2398178" y="557080"/>
            <a:chExt cx="2138274" cy="576032"/>
          </a:xfrm>
        </p:grpSpPr>
        <p:sp>
          <p:nvSpPr>
            <p:cNvPr id="122" name="직사각형 121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HSNR_Menu_MyAboard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나의 이용 내역</a:t>
              </a:r>
              <a:endParaRPr kumimoji="1" lang="ko-KR" altLang="en-US" sz="800" b="1" dirty="0">
                <a:latin typeface="+mn-ea"/>
              </a:endParaRPr>
            </a:p>
          </p:txBody>
        </p:sp>
      </p:grpSp>
      <p:pic>
        <p:nvPicPr>
          <p:cNvPr id="128" name="그림 1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7" y="1340768"/>
            <a:ext cx="137160" cy="13716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79600" y="1772816"/>
            <a:ext cx="2138274" cy="764487"/>
            <a:chOff x="2379600" y="1772816"/>
            <a:chExt cx="2138274" cy="764487"/>
          </a:xfrm>
        </p:grpSpPr>
        <p:sp>
          <p:nvSpPr>
            <p:cNvPr id="82" name="직사각형 81"/>
            <p:cNvSpPr/>
            <p:nvPr/>
          </p:nvSpPr>
          <p:spPr bwMode="auto">
            <a:xfrm>
              <a:off x="2379600" y="1772816"/>
              <a:ext cx="2138274" cy="145686"/>
            </a:xfrm>
            <a:prstGeom prst="rect">
              <a:avLst/>
            </a:prstGeom>
            <a:solidFill>
              <a:srgbClr val="FFFF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 배차 </a:t>
              </a:r>
              <a:endParaRPr kumimoji="1" lang="en-US" altLang="ko-KR" sz="5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2379600" y="1918502"/>
              <a:ext cx="2138274" cy="618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2017.01.11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13:59 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화성시청</a:t>
              </a:r>
              <a:endParaRPr kumimoji="1"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          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화성종합경기타운</a:t>
              </a:r>
              <a:endParaRPr kumimoji="1"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상태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접수</a:t>
              </a:r>
              <a:endParaRPr kumimoji="1"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 기사님</a:t>
              </a:r>
              <a:endPara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1111 </a:t>
              </a: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2379600" y="2311421"/>
              <a:ext cx="2138274" cy="22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 기사님</a:t>
              </a:r>
              <a:endPara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1111 </a:t>
              </a: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2379600" y="2537303"/>
            <a:ext cx="2138274" cy="764487"/>
            <a:chOff x="2379600" y="1772816"/>
            <a:chExt cx="2138274" cy="764487"/>
          </a:xfrm>
        </p:grpSpPr>
        <p:sp>
          <p:nvSpPr>
            <p:cNvPr id="91" name="직사각형 90"/>
            <p:cNvSpPr/>
            <p:nvPr/>
          </p:nvSpPr>
          <p:spPr bwMode="auto">
            <a:xfrm>
              <a:off x="2379600" y="1772816"/>
              <a:ext cx="2138274" cy="1456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진행 배차</a:t>
              </a:r>
              <a:endParaRPr kumimoji="1" lang="en-US" altLang="ko-KR" sz="5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2379600" y="1918502"/>
              <a:ext cx="2138274" cy="618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2017.01.11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13:59 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화성시청</a:t>
              </a:r>
              <a:endParaRPr kumimoji="1"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          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화성종합경기타운</a:t>
              </a:r>
              <a:endParaRPr kumimoji="1"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상태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승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</a:t>
              </a:r>
              <a:endParaRPr kumimoji="1"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 기사님</a:t>
              </a:r>
              <a:endPara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1111 </a:t>
              </a: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2379600" y="2311421"/>
              <a:ext cx="2138274" cy="22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 기사님</a:t>
              </a:r>
              <a:endPara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1111 </a:t>
              </a: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379600" y="3301790"/>
            <a:ext cx="2138274" cy="764487"/>
            <a:chOff x="2379600" y="1772816"/>
            <a:chExt cx="2138274" cy="764487"/>
          </a:xfrm>
        </p:grpSpPr>
        <p:sp>
          <p:nvSpPr>
            <p:cNvPr id="127" name="직사각형 126"/>
            <p:cNvSpPr/>
            <p:nvPr/>
          </p:nvSpPr>
          <p:spPr bwMode="auto">
            <a:xfrm>
              <a:off x="2379600" y="1772816"/>
              <a:ext cx="2138274" cy="1456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 이력</a:t>
              </a:r>
              <a:endParaRPr kumimoji="1" lang="en-US" altLang="ko-KR" sz="5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2379600" y="1918502"/>
              <a:ext cx="2138274" cy="618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2017.01.11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13:59 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화성시청</a:t>
              </a:r>
              <a:endParaRPr kumimoji="1"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14:30 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화성종합경기타운</a:t>
              </a:r>
              <a:endParaRPr kumimoji="1"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상태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</a:t>
              </a:r>
              <a:endParaRPr kumimoji="1"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 기사님</a:t>
              </a:r>
              <a:endPara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1111 </a:t>
              </a: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2379600" y="2311421"/>
              <a:ext cx="2138274" cy="22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 기사님</a:t>
              </a:r>
              <a:endPara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1111 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379600" y="4066277"/>
            <a:ext cx="2138274" cy="618801"/>
            <a:chOff x="2532000" y="3599876"/>
            <a:chExt cx="2138274" cy="618801"/>
          </a:xfrm>
        </p:grpSpPr>
        <p:sp>
          <p:nvSpPr>
            <p:cNvPr id="131" name="직사각형 130"/>
            <p:cNvSpPr/>
            <p:nvPr/>
          </p:nvSpPr>
          <p:spPr bwMode="auto">
            <a:xfrm>
              <a:off x="2532000" y="3599876"/>
              <a:ext cx="2138274" cy="618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2017.01.11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13:59 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화성시청</a:t>
              </a:r>
              <a:endParaRPr kumimoji="1"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13:59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화성종합경기타운</a:t>
              </a:r>
              <a:endParaRPr kumimoji="1"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상태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고객취소</a:t>
              </a:r>
              <a:endParaRPr kumimoji="1"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 기사님</a:t>
              </a:r>
              <a:endPara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1111 </a:t>
              </a: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2532000" y="3992795"/>
              <a:ext cx="2138274" cy="22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 기사님</a:t>
              </a:r>
              <a:endPara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1111 </a:t>
              </a:r>
            </a:p>
          </p:txBody>
        </p:sp>
      </p:grpSp>
      <p:sp>
        <p:nvSpPr>
          <p:cNvPr id="193" name="직사각형 192"/>
          <p:cNvSpPr/>
          <p:nvPr/>
        </p:nvSpPr>
        <p:spPr>
          <a:xfrm>
            <a:off x="2379600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2379600" y="4685077"/>
            <a:ext cx="2138274" cy="3381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3995936" y="2079118"/>
            <a:ext cx="478991" cy="188849"/>
            <a:chOff x="3347864" y="2290505"/>
            <a:chExt cx="478991" cy="188849"/>
          </a:xfrm>
        </p:grpSpPr>
        <p:pic>
          <p:nvPicPr>
            <p:cNvPr id="138" name="그림 18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2290505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TextBox 138"/>
            <p:cNvSpPr txBox="1"/>
            <p:nvPr/>
          </p:nvSpPr>
          <p:spPr bwMode="auto">
            <a:xfrm>
              <a:off x="3418787" y="2327779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예약취소</a:t>
              </a:r>
              <a:endPara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44" name="그림 1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094" y="2889372"/>
            <a:ext cx="121920" cy="118491"/>
          </a:xfrm>
          <a:prstGeom prst="rect">
            <a:avLst/>
          </a:prstGeom>
        </p:spPr>
      </p:pic>
      <p:grpSp>
        <p:nvGrpSpPr>
          <p:cNvPr id="188" name="그룹 187"/>
          <p:cNvGrpSpPr/>
          <p:nvPr/>
        </p:nvGrpSpPr>
        <p:grpSpPr>
          <a:xfrm>
            <a:off x="5007144" y="2651480"/>
            <a:ext cx="1422429" cy="952876"/>
            <a:chOff x="7023867" y="5023206"/>
            <a:chExt cx="1422429" cy="952876"/>
          </a:xfrm>
        </p:grpSpPr>
        <p:sp>
          <p:nvSpPr>
            <p:cNvPr id="189" name="직사각형 188"/>
            <p:cNvSpPr/>
            <p:nvPr/>
          </p:nvSpPr>
          <p:spPr>
            <a:xfrm>
              <a:off x="7023867" y="5023206"/>
              <a:ext cx="1413645" cy="9528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grpSp>
          <p:nvGrpSpPr>
            <p:cNvPr id="190" name="그룹 189"/>
            <p:cNvGrpSpPr/>
            <p:nvPr/>
          </p:nvGrpSpPr>
          <p:grpSpPr>
            <a:xfrm>
              <a:off x="7023867" y="5024180"/>
              <a:ext cx="1422429" cy="626839"/>
              <a:chOff x="822700" y="2231045"/>
              <a:chExt cx="1422429" cy="626839"/>
            </a:xfrm>
          </p:grpSpPr>
          <p:sp>
            <p:nvSpPr>
              <p:cNvPr id="196" name="직사각형 195"/>
              <p:cNvSpPr/>
              <p:nvPr/>
            </p:nvSpPr>
            <p:spPr>
              <a:xfrm>
                <a:off x="822700" y="2231045"/>
                <a:ext cx="1413645" cy="1914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 smtClean="0">
                    <a:solidFill>
                      <a:schemeClr val="tx1"/>
                    </a:solidFill>
                    <a:latin typeface="+mn-ea"/>
                  </a:rPr>
                  <a:t>알림</a:t>
                </a:r>
                <a:endParaRPr lang="ko-KR" altLang="en-US" sz="7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97" name="직사각형 146"/>
              <p:cNvSpPr>
                <a:spLocks noChangeArrowheads="1"/>
              </p:cNvSpPr>
              <p:nvPr/>
            </p:nvSpPr>
            <p:spPr bwMode="auto">
              <a:xfrm>
                <a:off x="830624" y="2549880"/>
                <a:ext cx="1414505" cy="308004"/>
              </a:xfrm>
              <a:prstGeom prst="rect">
                <a:avLst/>
              </a:prstGeom>
              <a:noFill/>
              <a:ln w="317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en-US" sz="700" dirty="0">
                    <a:latin typeface="+mn-ea"/>
                    <a:ea typeface="+mn-ea"/>
                  </a:rPr>
                  <a:t>화성시청 → 화성종합경기타운 </a:t>
                </a:r>
                <a:r>
                  <a:rPr lang="ko-KR" altLang="en-US" sz="700" dirty="0" smtClean="0">
                    <a:latin typeface="+mn-ea"/>
                    <a:ea typeface="+mn-ea"/>
                  </a:rPr>
                  <a:t>예약 배차를 </a:t>
                </a:r>
                <a:r>
                  <a:rPr lang="ko-KR" altLang="en-US" sz="700" dirty="0">
                    <a:latin typeface="+mn-ea"/>
                    <a:ea typeface="+mn-ea"/>
                  </a:rPr>
                  <a:t>취소하시겠습니까</a:t>
                </a:r>
                <a:r>
                  <a:rPr lang="en-US" altLang="ko-KR" sz="700" dirty="0">
                    <a:latin typeface="+mn-ea"/>
                    <a:ea typeface="+mn-ea"/>
                  </a:rPr>
                  <a:t>?</a:t>
                </a:r>
              </a:p>
            </p:txBody>
          </p:sp>
        </p:grpSp>
        <p:grpSp>
          <p:nvGrpSpPr>
            <p:cNvPr id="191" name="그룹 190"/>
            <p:cNvGrpSpPr/>
            <p:nvPr/>
          </p:nvGrpSpPr>
          <p:grpSpPr>
            <a:xfrm>
              <a:off x="7023867" y="5767268"/>
              <a:ext cx="1413646" cy="208814"/>
              <a:chOff x="7128607" y="6165303"/>
              <a:chExt cx="1413646" cy="208814"/>
            </a:xfrm>
          </p:grpSpPr>
          <p:sp>
            <p:nvSpPr>
              <p:cNvPr id="192" name="모서리가 둥근 직사각형 191"/>
              <p:cNvSpPr/>
              <p:nvPr/>
            </p:nvSpPr>
            <p:spPr bwMode="auto">
              <a:xfrm>
                <a:off x="7128607" y="6165304"/>
                <a:ext cx="706823" cy="208813"/>
              </a:xfrm>
              <a:prstGeom prst="roundRect">
                <a:avLst>
                  <a:gd name="adj" fmla="val 873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anchor="ctr"/>
              <a:lstStyle/>
              <a:p>
                <a:pPr algn="ctr">
                  <a:defRPr/>
                </a:pPr>
                <a:r>
                  <a:rPr lang="ko-KR" altLang="en-US" sz="700" dirty="0" smtClean="0">
                    <a:solidFill>
                      <a:schemeClr val="tx1"/>
                    </a:solidFill>
                    <a:latin typeface="+mn-ea"/>
                  </a:rPr>
                  <a:t>아니요</a:t>
                </a:r>
                <a:endParaRPr lang="ko-KR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95" name="모서리가 둥근 직사각형 194"/>
              <p:cNvSpPr/>
              <p:nvPr/>
            </p:nvSpPr>
            <p:spPr bwMode="auto">
              <a:xfrm>
                <a:off x="7835430" y="6165303"/>
                <a:ext cx="706823" cy="208813"/>
              </a:xfrm>
              <a:prstGeom prst="roundRect">
                <a:avLst>
                  <a:gd name="adj" fmla="val 873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anchor="ctr"/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/>
                    </a:solidFill>
                    <a:latin typeface="+mn-ea"/>
                  </a:rPr>
                  <a:t>예</a:t>
                </a:r>
              </a:p>
            </p:txBody>
          </p:sp>
        </p:grpSp>
      </p:grpSp>
      <p:graphicFrame>
        <p:nvGraphicFramePr>
          <p:cNvPr id="174" name="표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531137"/>
              </p:ext>
            </p:extLst>
          </p:nvPr>
        </p:nvGraphicFramePr>
        <p:xfrm>
          <a:off x="4649221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나의 이용 내역 예약 취소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확인 알림 창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8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948264" y="476672"/>
            <a:ext cx="21419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앱 실행 후 배차 관련 화면에 대한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b="1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예약 버튼을 클릭하고 정상적으로 취소된 경우 </a:t>
            </a:r>
            <a:r>
              <a:rPr lang="en-US" altLang="ko-KR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</a:t>
            </a:r>
            <a:r>
              <a:rPr lang="ko-KR" altLang="en-US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예약배차가 </a:t>
            </a:r>
            <a:r>
              <a:rPr lang="ko-KR" altLang="en-US" sz="8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취소되었습니다</a:t>
            </a:r>
            <a:r>
              <a:rPr lang="en-US" altLang="ko-KR" sz="8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감사합니다</a:t>
            </a:r>
            <a:r>
              <a:rPr lang="en-US" altLang="ko-KR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b="1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라고 알림 창 띄워줌</a:t>
            </a:r>
            <a:r>
              <a:rPr lang="en-US" altLang="ko-KR" sz="800" b="1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20170227.</a:t>
            </a:r>
            <a:r>
              <a:rPr lang="ko-KR" altLang="en-US" sz="800" b="1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임유경</a:t>
            </a:r>
            <a:r>
              <a:rPr lang="en-US" altLang="ko-KR" sz="800" b="1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b="1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센터에서 예약 배차를 취소한 경우에 </a:t>
            </a:r>
            <a:r>
              <a:rPr lang="en-US" altLang="ko-KR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출발지 → 도착지 예약배차가 취소되었습니다</a:t>
            </a:r>
            <a:r>
              <a:rPr lang="en-US" altLang="ko-KR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감사합니다</a:t>
            </a:r>
            <a:r>
              <a:rPr lang="en-US" altLang="ko-KR" sz="8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.’ </a:t>
            </a:r>
            <a:r>
              <a:rPr lang="ko-KR" altLang="en-US" sz="800" b="1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라는 알림 창 띄워줌</a:t>
            </a:r>
            <a:r>
              <a:rPr lang="en-US" altLang="ko-KR" sz="800" b="1" dirty="0" smtClean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sz="800" b="1" dirty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20170227.</a:t>
            </a:r>
            <a:r>
              <a:rPr lang="ko-KR" altLang="en-US" sz="800" b="1" dirty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임유경</a:t>
            </a:r>
            <a:r>
              <a:rPr lang="en-US" altLang="ko-KR" sz="800" b="1" dirty="0">
                <a:solidFill>
                  <a:srgbClr val="00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b="1" dirty="0" smtClean="0">
              <a:solidFill>
                <a:srgbClr val="0066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800" b="1" u="sng" dirty="0">
              <a:solidFill>
                <a:srgbClr val="0066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591952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</a:t>
            </a:r>
            <a:r>
              <a:rPr kumimoji="1" lang="en-US" altLang="ko-KR" sz="800" b="1" dirty="0">
                <a:latin typeface="+mn-ea"/>
              </a:rPr>
              <a:t>HSNR_Menu_Slide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6336"/>
              </p:ext>
            </p:extLst>
          </p:nvPr>
        </p:nvGraphicFramePr>
        <p:xfrm>
          <a:off x="107504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메뉴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>
                <a:latin typeface="+mn-ea"/>
              </a:rPr>
              <a:t>메뉴 슬라이드</a:t>
            </a:r>
            <a:endParaRPr kumimoji="1" lang="en-US" altLang="ko-KR" sz="800" b="1" dirty="0">
              <a:latin typeface="+mn-ea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4" name="표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26887"/>
              </p:ext>
            </p:extLst>
          </p:nvPr>
        </p:nvGraphicFramePr>
        <p:xfrm>
          <a:off x="2378471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예약 취소 완료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8" name="그림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92337"/>
            <a:ext cx="2138275" cy="1152128"/>
          </a:xfrm>
          <a:prstGeom prst="rect">
            <a:avLst/>
          </a:prstGeom>
          <a:ln>
            <a:noFill/>
          </a:ln>
        </p:spPr>
      </p:pic>
      <p:sp>
        <p:nvSpPr>
          <p:cNvPr id="59" name="직사각형 58"/>
          <p:cNvSpPr/>
          <p:nvPr/>
        </p:nvSpPr>
        <p:spPr bwMode="auto">
          <a:xfrm>
            <a:off x="107504" y="1232630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611560" y="1305889"/>
            <a:ext cx="478991" cy="188849"/>
            <a:chOff x="611560" y="1300286"/>
            <a:chExt cx="478991" cy="188849"/>
          </a:xfrm>
        </p:grpSpPr>
        <p:pic>
          <p:nvPicPr>
            <p:cNvPr id="61" name="그림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300286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61"/>
            <p:cNvSpPr txBox="1"/>
            <p:nvPr/>
          </p:nvSpPr>
          <p:spPr bwMode="auto">
            <a:xfrm>
              <a:off x="682483" y="1337560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즉</a:t>
              </a:r>
              <a:r>
                <a:rPr lang="ko-KR" altLang="en-US" sz="7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79512" y="1319919"/>
            <a:ext cx="252000" cy="169216"/>
            <a:chOff x="394451" y="1844824"/>
            <a:chExt cx="252000" cy="169216"/>
          </a:xfrm>
        </p:grpSpPr>
        <p:sp>
          <p:nvSpPr>
            <p:cNvPr id="64" name="직사각형 63"/>
            <p:cNvSpPr/>
            <p:nvPr/>
          </p:nvSpPr>
          <p:spPr>
            <a:xfrm>
              <a:off x="394451" y="1844824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94451" y="1916832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94451" y="1988840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7" name="그림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951" y="1305889"/>
            <a:ext cx="478991" cy="18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 bwMode="auto">
          <a:xfrm>
            <a:off x="1313874" y="1343163"/>
            <a:ext cx="337145" cy="1143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831534" y="1300286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107504" y="1556792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107504" y="3044465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41510" y="1618845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41510" y="310651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4945" y="1618845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출발지 검색</a:t>
            </a:r>
            <a:endParaRPr kumimoji="1"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34945" y="3106518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</a:t>
            </a:r>
            <a:r>
              <a: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</a:t>
            </a: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 검색</a:t>
            </a:r>
            <a:endParaRPr kumimoji="1"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107504" y="4673272"/>
            <a:ext cx="2138274" cy="3499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호출하기</a:t>
            </a:r>
          </a:p>
        </p:txBody>
      </p:sp>
      <p:graphicFrame>
        <p:nvGraphicFramePr>
          <p:cNvPr id="153" name="표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19573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메뉴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89414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메뉴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5" name="그룹 74"/>
          <p:cNvGrpSpPr/>
          <p:nvPr/>
        </p:nvGrpSpPr>
        <p:grpSpPr>
          <a:xfrm>
            <a:off x="107504" y="3368627"/>
            <a:ext cx="2138274" cy="1127519"/>
            <a:chOff x="107504" y="2373489"/>
            <a:chExt cx="2138274" cy="1127519"/>
          </a:xfrm>
        </p:grpSpPr>
        <p:grpSp>
          <p:nvGrpSpPr>
            <p:cNvPr id="76" name="그룹 75"/>
            <p:cNvGrpSpPr/>
            <p:nvPr/>
          </p:nvGrpSpPr>
          <p:grpSpPr>
            <a:xfrm>
              <a:off x="107504" y="2528522"/>
              <a:ext cx="2138274" cy="972486"/>
              <a:chOff x="2395007" y="3608642"/>
              <a:chExt cx="2138274" cy="972486"/>
            </a:xfrm>
          </p:grpSpPr>
          <p:sp>
            <p:nvSpPr>
              <p:cNvPr id="107" name="직사각형 106"/>
              <p:cNvSpPr/>
              <p:nvPr/>
            </p:nvSpPr>
            <p:spPr bwMode="auto">
              <a:xfrm>
                <a:off x="2395007" y="3608642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2429013" y="3670696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동승인원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 bwMode="auto">
              <a:xfrm>
                <a:off x="2395007" y="3932804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2429013" y="3994858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이용목적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 bwMode="auto">
              <a:xfrm>
                <a:off x="2395007" y="4256966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2429013" y="4319020"/>
                <a:ext cx="63350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휠체어사용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" name="모서리가 둥근 직사각형 112"/>
              <p:cNvSpPr/>
              <p:nvPr/>
            </p:nvSpPr>
            <p:spPr bwMode="auto">
              <a:xfrm>
                <a:off x="3115087" y="365991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동승인원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Arrow Down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01138" y="3702938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115086" y="3982322"/>
                <a:ext cx="1348711" cy="225127"/>
                <a:chOff x="827583" y="3754842"/>
                <a:chExt cx="1348711" cy="225127"/>
              </a:xfrm>
            </p:grpSpPr>
            <p:sp>
              <p:nvSpPr>
                <p:cNvPr id="118" name="모서리가 둥근 직사각형 117"/>
                <p:cNvSpPr/>
                <p:nvPr/>
              </p:nvSpPr>
              <p:spPr bwMode="auto">
                <a:xfrm>
                  <a:off x="827583" y="3754842"/>
                  <a:ext cx="1348711" cy="22512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이용목적</a:t>
                  </a:r>
                  <a:endParaRPr lang="ko-KR" altLang="en-US" sz="700" dirty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9" name="Arrow Down"/>
                <p:cNvSpPr>
                  <a:spLocks noChangeAspect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 flipH="1">
                  <a:off x="2013634" y="3797868"/>
                  <a:ext cx="110093" cy="11009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solidFill>
                  <a:srgbClr val="FFFFFF"/>
                </a:solidFill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16" name="직사각형 115"/>
              <p:cNvSpPr/>
              <p:nvPr/>
            </p:nvSpPr>
            <p:spPr>
              <a:xfrm>
                <a:off x="3062520" y="4317395"/>
                <a:ext cx="192711" cy="20268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anchor="ctr" anchorCtr="0"/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endParaRPr lang="ko-KR" altLang="en-US" sz="700" b="0" i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L 도형 116"/>
              <p:cNvSpPr/>
              <p:nvPr/>
            </p:nvSpPr>
            <p:spPr>
              <a:xfrm rot="18678969">
                <a:off x="3089266" y="4393666"/>
                <a:ext cx="139218" cy="50147"/>
              </a:xfrm>
              <a:prstGeom prst="corner">
                <a:avLst>
                  <a:gd name="adj1" fmla="val 14306"/>
                  <a:gd name="adj2" fmla="val 16330"/>
                </a:avLst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anchor="ctr" anchorCtr="0"/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endParaRPr lang="ko-KR" altLang="en-US" sz="700" b="0" i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6" name="직사각형 95"/>
            <p:cNvSpPr/>
            <p:nvPr/>
          </p:nvSpPr>
          <p:spPr bwMode="auto">
            <a:xfrm>
              <a:off x="107504" y="2373489"/>
              <a:ext cx="2138274" cy="1620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출발지 목적지 바꾸기</a:t>
              </a: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683568" y="2416156"/>
              <a:ext cx="66795" cy="90000"/>
              <a:chOff x="6084168" y="1790872"/>
              <a:chExt cx="72008" cy="180000"/>
            </a:xfrm>
          </p:grpSpPr>
          <p:cxnSp>
            <p:nvCxnSpPr>
              <p:cNvPr id="105" name="직선 화살표 연결선 104"/>
              <p:cNvCxnSpPr/>
              <p:nvPr/>
            </p:nvCxnSpPr>
            <p:spPr>
              <a:xfrm>
                <a:off x="6156176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화살표 연결선 105"/>
              <p:cNvCxnSpPr/>
              <p:nvPr/>
            </p:nvCxnSpPr>
            <p:spPr>
              <a:xfrm flipV="1">
                <a:off x="6084168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직사각형 98"/>
          <p:cNvSpPr/>
          <p:nvPr/>
        </p:nvSpPr>
        <p:spPr>
          <a:xfrm>
            <a:off x="107504" y="2201369"/>
            <a:ext cx="1543515" cy="28218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 bwMode="auto">
          <a:xfrm>
            <a:off x="108484" y="2201369"/>
            <a:ext cx="1542535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</a:t>
            </a:r>
            <a:r>
              <a:rPr kumimoji="1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내역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108484" y="2525531"/>
            <a:ext cx="1542535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</a:p>
        </p:txBody>
      </p:sp>
      <p:sp>
        <p:nvSpPr>
          <p:cNvPr id="102" name="직사각형 101"/>
          <p:cNvSpPr/>
          <p:nvPr/>
        </p:nvSpPr>
        <p:spPr bwMode="auto">
          <a:xfrm>
            <a:off x="108484" y="2849693"/>
            <a:ext cx="1542535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</a:p>
        </p:txBody>
      </p:sp>
      <p:sp>
        <p:nvSpPr>
          <p:cNvPr id="103" name="Arrow Down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flipH="1">
            <a:off x="1437571" y="2636914"/>
            <a:ext cx="110093" cy="11009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Arrow Down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flipH="1">
            <a:off x="1437571" y="2958869"/>
            <a:ext cx="110093" cy="11009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108484" y="1239260"/>
            <a:ext cx="1543515" cy="96560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화성나래</a:t>
            </a:r>
            <a:endParaRPr lang="en-US" altLang="ko-KR" sz="14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</a:rPr>
              <a:t>홍길동</a:t>
            </a:r>
            <a:endParaRPr lang="en-US" altLang="ko-KR" sz="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010-1111-1111</a:t>
            </a:r>
            <a:endParaRPr lang="ko-KR" altLang="en-US" sz="800" b="1" dirty="0">
              <a:latin typeface="+mn-ea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04" y="1892339"/>
            <a:ext cx="186779" cy="186779"/>
          </a:xfrm>
          <a:prstGeom prst="rect">
            <a:avLst/>
          </a:prstGeom>
        </p:spPr>
      </p:pic>
      <p:sp>
        <p:nvSpPr>
          <p:cNvPr id="125" name="직사각형 124"/>
          <p:cNvSpPr/>
          <p:nvPr/>
        </p:nvSpPr>
        <p:spPr>
          <a:xfrm>
            <a:off x="107504" y="1232630"/>
            <a:ext cx="1544495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889895"/>
            <a:ext cx="121920" cy="118491"/>
          </a:xfrm>
          <a:prstGeom prst="rect">
            <a:avLst/>
          </a:prstGeom>
        </p:spPr>
      </p:pic>
      <p:sp>
        <p:nvSpPr>
          <p:cNvPr id="194" name="직사각형 193"/>
          <p:cNvSpPr/>
          <p:nvPr/>
        </p:nvSpPr>
        <p:spPr bwMode="auto">
          <a:xfrm>
            <a:off x="2379600" y="1232630"/>
            <a:ext cx="2138274" cy="75704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나의 이용 내역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kumimoji="1"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1"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개월 동안의 배차 이용 이력을 확인할 수 있습니다</a:t>
            </a:r>
            <a:r>
              <a:rPr kumimoji="1"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출발지와 목적지 및 기타 콜 정보가 보여집니다</a:t>
            </a:r>
            <a:r>
              <a:rPr kumimoji="1"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2379600" y="621211"/>
            <a:ext cx="2138274" cy="576032"/>
            <a:chOff x="2398178" y="557080"/>
            <a:chExt cx="2138274" cy="576032"/>
          </a:xfrm>
        </p:grpSpPr>
        <p:sp>
          <p:nvSpPr>
            <p:cNvPr id="122" name="직사각형 121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</a:t>
              </a:r>
              <a:r>
                <a:rPr kumimoji="1" lang="en-US" altLang="ko-KR" sz="800" b="1" dirty="0" smtClean="0">
                  <a:latin typeface="+mn-ea"/>
                </a:rPr>
                <a:t>HSNR_Menu_MyAboard_alert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나의 이용 </a:t>
              </a:r>
              <a:r>
                <a: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내역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_</a:t>
              </a:r>
              <a:r>
                <a: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예약취소 알림 화면</a:t>
              </a:r>
              <a:endParaRPr kumimoji="1" lang="ko-KR" altLang="en-US" sz="800" b="1" dirty="0">
                <a:latin typeface="+mn-ea"/>
              </a:endParaRPr>
            </a:p>
          </p:txBody>
        </p:sp>
      </p:grpSp>
      <p:pic>
        <p:nvPicPr>
          <p:cNvPr id="128" name="그림 1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7" y="1340768"/>
            <a:ext cx="137160" cy="13716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79600" y="1772816"/>
            <a:ext cx="2138274" cy="764487"/>
            <a:chOff x="2379600" y="1772816"/>
            <a:chExt cx="2138274" cy="764487"/>
          </a:xfrm>
        </p:grpSpPr>
        <p:sp>
          <p:nvSpPr>
            <p:cNvPr id="82" name="직사각형 81"/>
            <p:cNvSpPr/>
            <p:nvPr/>
          </p:nvSpPr>
          <p:spPr bwMode="auto">
            <a:xfrm>
              <a:off x="2379600" y="1772816"/>
              <a:ext cx="2138274" cy="145686"/>
            </a:xfrm>
            <a:prstGeom prst="rect">
              <a:avLst/>
            </a:prstGeom>
            <a:solidFill>
              <a:srgbClr val="FFFF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 배차 </a:t>
              </a:r>
              <a:endParaRPr kumimoji="1" lang="en-US" altLang="ko-KR" sz="5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2379600" y="1918502"/>
              <a:ext cx="2138274" cy="618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2017.01.11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13:59 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화성시청</a:t>
              </a:r>
              <a:endParaRPr kumimoji="1"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          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화성종합경기타운</a:t>
              </a:r>
              <a:endParaRPr kumimoji="1"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상태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접수</a:t>
              </a:r>
              <a:endParaRPr kumimoji="1"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 기사님</a:t>
              </a:r>
              <a:endPara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1111 </a:t>
              </a: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2379600" y="2311421"/>
              <a:ext cx="2138274" cy="22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 기사님</a:t>
              </a:r>
              <a:endPara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1111 </a:t>
              </a: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2379600" y="2537303"/>
            <a:ext cx="2138274" cy="764487"/>
            <a:chOff x="2379600" y="1772816"/>
            <a:chExt cx="2138274" cy="764487"/>
          </a:xfrm>
        </p:grpSpPr>
        <p:sp>
          <p:nvSpPr>
            <p:cNvPr id="91" name="직사각형 90"/>
            <p:cNvSpPr/>
            <p:nvPr/>
          </p:nvSpPr>
          <p:spPr bwMode="auto">
            <a:xfrm>
              <a:off x="2379600" y="1772816"/>
              <a:ext cx="2138274" cy="1456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진행 배차</a:t>
              </a:r>
              <a:endParaRPr kumimoji="1" lang="en-US" altLang="ko-KR" sz="5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2379600" y="1918502"/>
              <a:ext cx="2138274" cy="618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2017.01.11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13:59 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화성시청</a:t>
              </a:r>
              <a:endParaRPr kumimoji="1"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          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화성종합경기타운</a:t>
              </a:r>
              <a:endParaRPr kumimoji="1"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상태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승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</a:t>
              </a:r>
              <a:endParaRPr kumimoji="1"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 기사님</a:t>
              </a:r>
              <a:endPara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1111 </a:t>
              </a: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2379600" y="2311421"/>
              <a:ext cx="2138274" cy="22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 기사님</a:t>
              </a:r>
              <a:endPara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1111 </a:t>
              </a: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379600" y="3301790"/>
            <a:ext cx="2138274" cy="764487"/>
            <a:chOff x="2379600" y="1772816"/>
            <a:chExt cx="2138274" cy="764487"/>
          </a:xfrm>
        </p:grpSpPr>
        <p:sp>
          <p:nvSpPr>
            <p:cNvPr id="127" name="직사각형 126"/>
            <p:cNvSpPr/>
            <p:nvPr/>
          </p:nvSpPr>
          <p:spPr bwMode="auto">
            <a:xfrm>
              <a:off x="2379600" y="1772816"/>
              <a:ext cx="2138274" cy="1456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 이력</a:t>
              </a:r>
              <a:endParaRPr kumimoji="1" lang="en-US" altLang="ko-KR" sz="5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2379600" y="1918502"/>
              <a:ext cx="2138274" cy="618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2017.01.11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13:59 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화성시청</a:t>
              </a:r>
              <a:endParaRPr kumimoji="1"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14:30 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화성종합경기타운</a:t>
              </a:r>
              <a:endParaRPr kumimoji="1"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상태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</a:t>
              </a:r>
              <a:endParaRPr kumimoji="1"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 기사님</a:t>
              </a:r>
              <a:endPara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1111 </a:t>
              </a: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2379600" y="2311421"/>
              <a:ext cx="2138274" cy="22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 기사님</a:t>
              </a:r>
              <a:endPara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1111 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379600" y="4066277"/>
            <a:ext cx="2138274" cy="618801"/>
            <a:chOff x="2532000" y="3599876"/>
            <a:chExt cx="2138274" cy="618801"/>
          </a:xfrm>
        </p:grpSpPr>
        <p:sp>
          <p:nvSpPr>
            <p:cNvPr id="131" name="직사각형 130"/>
            <p:cNvSpPr/>
            <p:nvPr/>
          </p:nvSpPr>
          <p:spPr bwMode="auto">
            <a:xfrm>
              <a:off x="2532000" y="3599876"/>
              <a:ext cx="2138274" cy="618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2017.01.11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13:59 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화성시청</a:t>
              </a:r>
              <a:endParaRPr kumimoji="1"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13:59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화성종합경기타운</a:t>
              </a:r>
              <a:endParaRPr kumimoji="1"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상태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고객취소</a:t>
              </a:r>
              <a:endParaRPr kumimoji="1" lang="en-US" altLang="ko-KR" sz="5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 기사님</a:t>
              </a:r>
              <a:endPara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1111 </a:t>
              </a: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2532000" y="3992795"/>
              <a:ext cx="2138274" cy="22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 기사님</a:t>
              </a:r>
              <a:endParaRPr kumimoji="1" lang="en-US" altLang="ko-KR" sz="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kumimoji="1" lang="ko-KR" altLang="en-US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1111 </a:t>
              </a:r>
            </a:p>
          </p:txBody>
        </p:sp>
      </p:grpSp>
      <p:sp>
        <p:nvSpPr>
          <p:cNvPr id="193" name="직사각형 192"/>
          <p:cNvSpPr/>
          <p:nvPr/>
        </p:nvSpPr>
        <p:spPr>
          <a:xfrm>
            <a:off x="2379600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2379600" y="4685077"/>
            <a:ext cx="2138274" cy="3381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3995936" y="2079118"/>
            <a:ext cx="478991" cy="188849"/>
            <a:chOff x="3347864" y="2290505"/>
            <a:chExt cx="478991" cy="188849"/>
          </a:xfrm>
        </p:grpSpPr>
        <p:pic>
          <p:nvPicPr>
            <p:cNvPr id="138" name="그림 18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2290505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TextBox 138"/>
            <p:cNvSpPr txBox="1"/>
            <p:nvPr/>
          </p:nvSpPr>
          <p:spPr bwMode="auto">
            <a:xfrm>
              <a:off x="3418787" y="2327779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예약취소</a:t>
              </a:r>
              <a:endPara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44" name="그림 1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094" y="2889372"/>
            <a:ext cx="121920" cy="118491"/>
          </a:xfrm>
          <a:prstGeom prst="rect">
            <a:avLst/>
          </a:prstGeom>
        </p:spPr>
      </p:pic>
      <p:grpSp>
        <p:nvGrpSpPr>
          <p:cNvPr id="183" name="그룹 182"/>
          <p:cNvGrpSpPr/>
          <p:nvPr/>
        </p:nvGrpSpPr>
        <p:grpSpPr>
          <a:xfrm>
            <a:off x="2737523" y="2651480"/>
            <a:ext cx="1422429" cy="952876"/>
            <a:chOff x="2644930" y="2936362"/>
            <a:chExt cx="1422429" cy="952876"/>
          </a:xfrm>
        </p:grpSpPr>
        <p:sp>
          <p:nvSpPr>
            <p:cNvPr id="184" name="직사각형 183"/>
            <p:cNvSpPr/>
            <p:nvPr/>
          </p:nvSpPr>
          <p:spPr>
            <a:xfrm>
              <a:off x="2644930" y="2936362"/>
              <a:ext cx="1413645" cy="9528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2644930" y="2936362"/>
              <a:ext cx="1413645" cy="19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+mn-ea"/>
                </a:rPr>
                <a:t>알림</a:t>
              </a:r>
              <a:endParaRPr lang="ko-KR" altLang="en-US" sz="7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6" name="직사각형 146"/>
            <p:cNvSpPr>
              <a:spLocks noChangeArrowheads="1"/>
            </p:cNvSpPr>
            <p:nvPr/>
          </p:nvSpPr>
          <p:spPr bwMode="auto">
            <a:xfrm>
              <a:off x="2652854" y="3256171"/>
              <a:ext cx="1414505" cy="308004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700" dirty="0" smtClean="0">
                  <a:latin typeface="+mn-ea"/>
                  <a:ea typeface="+mn-ea"/>
                </a:rPr>
                <a:t>해당 예약배차가 취소되었습니다</a:t>
              </a:r>
              <a:r>
                <a:rPr lang="en-US" altLang="ko-KR" sz="700" dirty="0" smtClean="0">
                  <a:latin typeface="+mn-ea"/>
                  <a:ea typeface="+mn-ea"/>
                </a:rPr>
                <a:t>. </a:t>
              </a:r>
            </a:p>
            <a:p>
              <a:pPr algn="ctr" eaLnBrk="1" hangingPunct="1"/>
              <a:r>
                <a:rPr lang="ko-KR" altLang="en-US" sz="700" dirty="0" smtClean="0">
                  <a:latin typeface="+mn-ea"/>
                  <a:ea typeface="+mn-ea"/>
                </a:rPr>
                <a:t>감사합니다</a:t>
              </a:r>
              <a:r>
                <a:rPr lang="en-US" altLang="ko-KR" sz="700" dirty="0" smtClean="0">
                  <a:latin typeface="+mn-ea"/>
                  <a:ea typeface="+mn-ea"/>
                </a:rPr>
                <a:t>.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  <p:sp>
          <p:nvSpPr>
            <p:cNvPr id="187" name="모서리가 둥근 직사각형 186"/>
            <p:cNvSpPr/>
            <p:nvPr/>
          </p:nvSpPr>
          <p:spPr bwMode="auto">
            <a:xfrm>
              <a:off x="2644930" y="3680425"/>
              <a:ext cx="1413646" cy="208813"/>
            </a:xfrm>
            <a:prstGeom prst="roundRect">
              <a:avLst>
                <a:gd name="adj" fmla="val 873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확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인</a:t>
              </a:r>
            </a:p>
          </p:txBody>
        </p:sp>
      </p:grpSp>
      <p:sp>
        <p:nvSpPr>
          <p:cNvPr id="142" name="직사각형 141"/>
          <p:cNvSpPr/>
          <p:nvPr/>
        </p:nvSpPr>
        <p:spPr bwMode="auto">
          <a:xfrm>
            <a:off x="4649221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</a:t>
            </a:r>
            <a:r>
              <a:rPr kumimoji="1" lang="en-US" altLang="ko-KR" sz="700" b="1" dirty="0" smtClean="0">
                <a:latin typeface="+mn-ea"/>
              </a:rPr>
              <a:t>HSNR_ReserveCall_CenterCancel</a:t>
            </a:r>
            <a:endParaRPr kumimoji="1" lang="en-US" altLang="ko-KR" sz="700" b="1" dirty="0"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4649221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예약배차 취소 알림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_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센터 취소인 경우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172" name="표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31126"/>
              </p:ext>
            </p:extLst>
          </p:nvPr>
        </p:nvGraphicFramePr>
        <p:xfrm>
          <a:off x="4649221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예약배차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시스템 취소 알림 창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3" name="직사각형 172"/>
          <p:cNvSpPr/>
          <p:nvPr/>
        </p:nvSpPr>
        <p:spPr>
          <a:xfrm>
            <a:off x="4649221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 bwMode="auto">
          <a:xfrm>
            <a:off x="4649221" y="1232630"/>
            <a:ext cx="213827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예약 배차 취소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6" name="그림 17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72" y="1271934"/>
            <a:ext cx="137160" cy="137160"/>
          </a:xfrm>
          <a:prstGeom prst="rect">
            <a:avLst/>
          </a:prstGeom>
        </p:spPr>
      </p:pic>
      <p:grpSp>
        <p:nvGrpSpPr>
          <p:cNvPr id="177" name="그룹 176"/>
          <p:cNvGrpSpPr/>
          <p:nvPr/>
        </p:nvGrpSpPr>
        <p:grpSpPr>
          <a:xfrm>
            <a:off x="5007144" y="2651480"/>
            <a:ext cx="1422429" cy="952876"/>
            <a:chOff x="2644930" y="2936362"/>
            <a:chExt cx="1422429" cy="952876"/>
          </a:xfrm>
        </p:grpSpPr>
        <p:sp>
          <p:nvSpPr>
            <p:cNvPr id="178" name="직사각형 177"/>
            <p:cNvSpPr/>
            <p:nvPr/>
          </p:nvSpPr>
          <p:spPr>
            <a:xfrm>
              <a:off x="2644930" y="2936362"/>
              <a:ext cx="1413645" cy="9528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644930" y="2936362"/>
              <a:ext cx="1413645" cy="19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+mn-ea"/>
                </a:rPr>
                <a:t>알림</a:t>
              </a:r>
              <a:endParaRPr lang="ko-KR" altLang="en-US" sz="7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0" name="직사각형 146"/>
            <p:cNvSpPr>
              <a:spLocks noChangeArrowheads="1"/>
            </p:cNvSpPr>
            <p:nvPr/>
          </p:nvSpPr>
          <p:spPr bwMode="auto">
            <a:xfrm>
              <a:off x="2652854" y="3256171"/>
              <a:ext cx="1414505" cy="308004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700" dirty="0">
                  <a:latin typeface="+mn-ea"/>
                  <a:ea typeface="+mn-ea"/>
                </a:rPr>
                <a:t>화성시청 → 화성종합경기타운 </a:t>
              </a:r>
              <a:endParaRPr lang="en-US" altLang="ko-KR" sz="700" dirty="0" smtClean="0">
                <a:latin typeface="+mn-ea"/>
                <a:ea typeface="+mn-ea"/>
              </a:endParaRPr>
            </a:p>
            <a:p>
              <a:pPr algn="ctr" eaLnBrk="1" hangingPunct="1"/>
              <a:r>
                <a:rPr lang="ko-KR" altLang="en-US" sz="700" dirty="0" smtClean="0">
                  <a:latin typeface="+mn-ea"/>
                  <a:ea typeface="+mn-ea"/>
                </a:rPr>
                <a:t>예약배차가 취소되었습니다</a:t>
              </a:r>
              <a:r>
                <a:rPr lang="en-US" altLang="ko-KR" sz="700" dirty="0" smtClean="0">
                  <a:latin typeface="+mn-ea"/>
                  <a:ea typeface="+mn-ea"/>
                </a:rPr>
                <a:t>. </a:t>
              </a:r>
            </a:p>
            <a:p>
              <a:pPr algn="ctr" eaLnBrk="1" hangingPunct="1"/>
              <a:r>
                <a:rPr lang="ko-KR" altLang="en-US" sz="700" dirty="0" smtClean="0">
                  <a:latin typeface="+mn-ea"/>
                  <a:ea typeface="+mn-ea"/>
                </a:rPr>
                <a:t>감사합니다</a:t>
              </a:r>
              <a:r>
                <a:rPr lang="en-US" altLang="ko-KR" sz="700" dirty="0" smtClean="0">
                  <a:latin typeface="+mn-ea"/>
                  <a:ea typeface="+mn-ea"/>
                </a:rPr>
                <a:t>.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  <p:sp>
          <p:nvSpPr>
            <p:cNvPr id="181" name="모서리가 둥근 직사각형 180"/>
            <p:cNvSpPr/>
            <p:nvPr/>
          </p:nvSpPr>
          <p:spPr bwMode="auto">
            <a:xfrm>
              <a:off x="2644930" y="3680425"/>
              <a:ext cx="1413646" cy="208813"/>
            </a:xfrm>
            <a:prstGeom prst="roundRect">
              <a:avLst>
                <a:gd name="adj" fmla="val 873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확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1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948264" y="476672"/>
            <a:ext cx="2141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앱 실행 후 배차 관련 화면에 대한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공지사항 알림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on / off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설정 화면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단말기에서 설정 정보를 보관하여 관리한다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서비스 이용 안내 화면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이용 안내에 회원 탈퇴는 센터에 문의할 수 있도록 안내하기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84488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HSNR_Menu_Slide_Info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7444"/>
              </p:ext>
            </p:extLst>
          </p:nvPr>
        </p:nvGraphicFramePr>
        <p:xfrm>
          <a:off x="107504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메뉴 화면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정보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메뉴 </a:t>
            </a:r>
            <a:r>
              <a:rPr kumimoji="1" lang="ko-KR" altLang="en-US" sz="800" b="1" dirty="0" smtClean="0">
                <a:latin typeface="+mn-ea"/>
              </a:rPr>
              <a:t>슬라이드</a:t>
            </a:r>
            <a:r>
              <a:rPr kumimoji="1" lang="en-US" altLang="ko-KR" sz="800" b="1" dirty="0" smtClean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정보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4649221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HSNR_Menu_Info_Use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649221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>
                <a:latin typeface="+mn-ea"/>
              </a:rPr>
              <a:t>정보</a:t>
            </a:r>
            <a:r>
              <a:rPr kumimoji="1" lang="en-US" altLang="ko-KR" sz="800" b="1" dirty="0" smtClean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이용안내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204" name="표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57958"/>
              </p:ext>
            </p:extLst>
          </p:nvPr>
        </p:nvGraphicFramePr>
        <p:xfrm>
          <a:off x="2378471" y="5085184"/>
          <a:ext cx="2138274" cy="72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이벤트 알림 설정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이벤트 알림 설정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on / off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버튼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5" name="표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92098"/>
              </p:ext>
            </p:extLst>
          </p:nvPr>
        </p:nvGraphicFramePr>
        <p:xfrm>
          <a:off x="4649221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화면 기능 설명</a:t>
                      </a:r>
                      <a:endParaRPr lang="ko-KR" alt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ㄱ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이용 안내 화면</a:t>
                      </a:r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3" name="표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866628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메뉴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08490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메뉴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07504" y="1232630"/>
            <a:ext cx="2138275" cy="3790576"/>
            <a:chOff x="107504" y="1232630"/>
            <a:chExt cx="2138275" cy="3790576"/>
          </a:xfrm>
        </p:grpSpPr>
        <p:pic>
          <p:nvPicPr>
            <p:cNvPr id="174" name="그림 17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1892337"/>
              <a:ext cx="2138275" cy="1152128"/>
            </a:xfrm>
            <a:prstGeom prst="rect">
              <a:avLst/>
            </a:prstGeom>
            <a:ln>
              <a:noFill/>
            </a:ln>
          </p:spPr>
        </p:pic>
        <p:sp>
          <p:nvSpPr>
            <p:cNvPr id="175" name="직사각형 174"/>
            <p:cNvSpPr/>
            <p:nvPr/>
          </p:nvSpPr>
          <p:spPr bwMode="auto">
            <a:xfrm>
              <a:off x="107504" y="1232630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76" name="그룹 175"/>
            <p:cNvGrpSpPr/>
            <p:nvPr/>
          </p:nvGrpSpPr>
          <p:grpSpPr>
            <a:xfrm>
              <a:off x="611560" y="1305889"/>
              <a:ext cx="478991" cy="188849"/>
              <a:chOff x="611560" y="1300286"/>
              <a:chExt cx="478991" cy="188849"/>
            </a:xfrm>
          </p:grpSpPr>
          <p:pic>
            <p:nvPicPr>
              <p:cNvPr id="177" name="그림 1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560" y="1300286"/>
                <a:ext cx="478991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8" name="TextBox 177"/>
              <p:cNvSpPr txBox="1"/>
              <p:nvPr/>
            </p:nvSpPr>
            <p:spPr bwMode="auto">
              <a:xfrm>
                <a:off x="682483" y="1337560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즉</a:t>
                </a:r>
                <a:r>
                  <a:rPr lang="ko-KR" altLang="en-US" sz="7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</a:t>
                </a:r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179512" y="1319919"/>
              <a:ext cx="252000" cy="169216"/>
              <a:chOff x="394451" y="1844824"/>
              <a:chExt cx="252000" cy="169216"/>
            </a:xfrm>
          </p:grpSpPr>
          <p:sp>
            <p:nvSpPr>
              <p:cNvPr id="180" name="직사각형 179"/>
              <p:cNvSpPr/>
              <p:nvPr/>
            </p:nvSpPr>
            <p:spPr>
              <a:xfrm>
                <a:off x="394451" y="1844824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394451" y="1916832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394451" y="1988840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83" name="그림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951" y="1305889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" name="TextBox 184"/>
            <p:cNvSpPr txBox="1"/>
            <p:nvPr/>
          </p:nvSpPr>
          <p:spPr bwMode="auto">
            <a:xfrm>
              <a:off x="1313874" y="1343163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</a:t>
              </a:r>
              <a:endPara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831534" y="1300286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8" name="직사각형 187"/>
            <p:cNvSpPr/>
            <p:nvPr/>
          </p:nvSpPr>
          <p:spPr bwMode="auto">
            <a:xfrm>
              <a:off x="107504" y="1556792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직사각형 188"/>
            <p:cNvSpPr/>
            <p:nvPr/>
          </p:nvSpPr>
          <p:spPr bwMode="auto">
            <a:xfrm>
              <a:off x="107504" y="3044465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141510" y="1618845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41510" y="3106518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634945" y="1618845"/>
              <a:ext cx="6655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출발지 검색</a:t>
              </a:r>
              <a:endPara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34945" y="3106518"/>
              <a:ext cx="6655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</a:t>
              </a:r>
              <a:r>
                <a:rPr kumimoji="1"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</a:t>
              </a: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 검색</a:t>
              </a:r>
              <a:endPara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6" name="직사각형 195"/>
            <p:cNvSpPr/>
            <p:nvPr/>
          </p:nvSpPr>
          <p:spPr bwMode="auto">
            <a:xfrm>
              <a:off x="107504" y="4673272"/>
              <a:ext cx="2138274" cy="3499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호출하기</a:t>
              </a:r>
            </a:p>
          </p:txBody>
        </p:sp>
        <p:grpSp>
          <p:nvGrpSpPr>
            <p:cNvPr id="197" name="그룹 196"/>
            <p:cNvGrpSpPr/>
            <p:nvPr/>
          </p:nvGrpSpPr>
          <p:grpSpPr>
            <a:xfrm>
              <a:off x="107504" y="3369229"/>
              <a:ext cx="2138274" cy="1127519"/>
              <a:chOff x="107504" y="2373489"/>
              <a:chExt cx="2138274" cy="1127519"/>
            </a:xfrm>
          </p:grpSpPr>
          <p:grpSp>
            <p:nvGrpSpPr>
              <p:cNvPr id="198" name="그룹 197"/>
              <p:cNvGrpSpPr/>
              <p:nvPr/>
            </p:nvGrpSpPr>
            <p:grpSpPr>
              <a:xfrm>
                <a:off x="107504" y="2528522"/>
                <a:ext cx="2138274" cy="972486"/>
                <a:chOff x="2395007" y="3608642"/>
                <a:chExt cx="2138274" cy="972486"/>
              </a:xfrm>
            </p:grpSpPr>
            <p:sp>
              <p:nvSpPr>
                <p:cNvPr id="203" name="직사각형 202"/>
                <p:cNvSpPr/>
                <p:nvPr/>
              </p:nvSpPr>
              <p:spPr bwMode="auto">
                <a:xfrm>
                  <a:off x="2395007" y="3608642"/>
                  <a:ext cx="2138274" cy="324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6" name="직사각형 205"/>
                <p:cNvSpPr/>
                <p:nvPr/>
              </p:nvSpPr>
              <p:spPr>
                <a:xfrm>
                  <a:off x="2429013" y="3670696"/>
                  <a:ext cx="639919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  동승인원</a:t>
                  </a:r>
                  <a:endParaRPr kumimoji="1" lang="ko-KR" altLang="en-US" sz="7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7" name="직사각형 206"/>
                <p:cNvSpPr/>
                <p:nvPr/>
              </p:nvSpPr>
              <p:spPr bwMode="auto">
                <a:xfrm>
                  <a:off x="2395007" y="3932804"/>
                  <a:ext cx="2138274" cy="324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8" name="직사각형 207"/>
                <p:cNvSpPr/>
                <p:nvPr/>
              </p:nvSpPr>
              <p:spPr>
                <a:xfrm>
                  <a:off x="2429013" y="3994858"/>
                  <a:ext cx="639919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  이용목적</a:t>
                  </a:r>
                  <a:endParaRPr kumimoji="1" lang="ko-KR" altLang="en-US" sz="7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9" name="직사각형 208"/>
                <p:cNvSpPr/>
                <p:nvPr/>
              </p:nvSpPr>
              <p:spPr bwMode="auto">
                <a:xfrm>
                  <a:off x="2395007" y="4256966"/>
                  <a:ext cx="2138274" cy="324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10" name="직사각형 209"/>
                <p:cNvSpPr/>
                <p:nvPr/>
              </p:nvSpPr>
              <p:spPr>
                <a:xfrm>
                  <a:off x="2429013" y="4319020"/>
                  <a:ext cx="633507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휠체어사용</a:t>
                  </a:r>
                  <a:endParaRPr kumimoji="1" lang="ko-KR" altLang="en-US" sz="7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11" name="모서리가 둥근 직사각형 210"/>
                <p:cNvSpPr/>
                <p:nvPr/>
              </p:nvSpPr>
              <p:spPr bwMode="auto">
                <a:xfrm>
                  <a:off x="3115087" y="3659912"/>
                  <a:ext cx="1348711" cy="22512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동승인원</a:t>
                  </a:r>
                  <a:endParaRPr lang="ko-KR" altLang="en-US" sz="700" dirty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12" name="Arrow Down"/>
                <p:cNvSpPr>
                  <a:spLocks noChangeAspect="1"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 flipH="1">
                  <a:off x="4301138" y="3702938"/>
                  <a:ext cx="110093" cy="11009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solidFill>
                  <a:srgbClr val="FFFFFF"/>
                </a:solidFill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13" name="그룹 212"/>
                <p:cNvGrpSpPr/>
                <p:nvPr/>
              </p:nvGrpSpPr>
              <p:grpSpPr>
                <a:xfrm>
                  <a:off x="3115086" y="3982322"/>
                  <a:ext cx="1348711" cy="225127"/>
                  <a:chOff x="827583" y="3754842"/>
                  <a:chExt cx="1348711" cy="225127"/>
                </a:xfrm>
              </p:grpSpPr>
              <p:sp>
                <p:nvSpPr>
                  <p:cNvPr id="216" name="모서리가 둥근 직사각형 215"/>
                  <p:cNvSpPr/>
                  <p:nvPr/>
                </p:nvSpPr>
                <p:spPr bwMode="auto">
                  <a:xfrm>
                    <a:off x="827583" y="3754842"/>
                    <a:ext cx="1348711" cy="22512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defRPr/>
                    </a:pPr>
                    <a:r>
                      <a:rPr lang="ko-KR" altLang="en-US" sz="7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이용목적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217" name="Arrow Down"/>
                  <p:cNvSpPr>
                    <a:spLocks noChangeAspect="1"/>
                  </p:cNvSpPr>
                  <p:nvPr>
                    <p:custDataLst>
                      <p:tags r:id="rId4"/>
                    </p:custDataLst>
                  </p:nvPr>
                </p:nvSpPr>
                <p:spPr bwMode="auto">
                  <a:xfrm flipH="1">
                    <a:off x="2013634" y="3797868"/>
                    <a:ext cx="110093" cy="110093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14" name="직사각형 213"/>
                <p:cNvSpPr/>
                <p:nvPr/>
              </p:nvSpPr>
              <p:spPr>
                <a:xfrm>
                  <a:off x="3062520" y="4317395"/>
                  <a:ext cx="192711" cy="202689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</a:ln>
                <a:effectLst/>
              </p:spPr>
              <p:txBody>
                <a:bodyPr vert="horz" wrap="none" lIns="91440" tIns="45720" rIns="91440" bIns="45720" anchor="ctr" anchorCtr="0"/>
                <a:lstStyle/>
                <a:p>
                  <a:pPr marL="0" indent="0" algn="ctr" defTabSz="1080135" latinLnBrk="1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None/>
                  </a:pPr>
                  <a:endParaRPr lang="ko-KR" altLang="en-US" sz="700" b="0" i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15" name="L 도형 214"/>
                <p:cNvSpPr/>
                <p:nvPr/>
              </p:nvSpPr>
              <p:spPr>
                <a:xfrm rot="18678969">
                  <a:off x="3089266" y="4393666"/>
                  <a:ext cx="139218" cy="50147"/>
                </a:xfrm>
                <a:prstGeom prst="corner">
                  <a:avLst>
                    <a:gd name="adj1" fmla="val 14306"/>
                    <a:gd name="adj2" fmla="val 16330"/>
                  </a:avLst>
                </a:prstGeom>
                <a:solidFill>
                  <a:srgbClr val="00B0F0"/>
                </a:solidFill>
                <a:ln w="9525" cap="flat" cmpd="sng" algn="ctr">
                  <a:solidFill>
                    <a:srgbClr val="00B0F0"/>
                  </a:solidFill>
                  <a:prstDash val="solid"/>
                  <a:round/>
                </a:ln>
                <a:effectLst/>
              </p:spPr>
              <p:txBody>
                <a:bodyPr vert="horz" wrap="none" lIns="91440" tIns="45720" rIns="91440" bIns="45720" anchor="ctr" anchorCtr="0"/>
                <a:lstStyle/>
                <a:p>
                  <a:pPr marL="0" indent="0" algn="ctr" defTabSz="1080135" latinLnBrk="1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None/>
                  </a:pPr>
                  <a:endParaRPr lang="ko-KR" altLang="en-US" sz="700" b="0" i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99" name="직사각형 198"/>
              <p:cNvSpPr/>
              <p:nvPr/>
            </p:nvSpPr>
            <p:spPr bwMode="auto">
              <a:xfrm>
                <a:off x="107504" y="2373489"/>
                <a:ext cx="2138274" cy="1620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출발지 목적지 바꾸기</a:t>
                </a:r>
              </a:p>
            </p:txBody>
          </p:sp>
          <p:grpSp>
            <p:nvGrpSpPr>
              <p:cNvPr id="200" name="그룹 199"/>
              <p:cNvGrpSpPr/>
              <p:nvPr/>
            </p:nvGrpSpPr>
            <p:grpSpPr>
              <a:xfrm>
                <a:off x="683568" y="2416156"/>
                <a:ext cx="66795" cy="90000"/>
                <a:chOff x="6084168" y="1790872"/>
                <a:chExt cx="72008" cy="180000"/>
              </a:xfrm>
            </p:grpSpPr>
            <p:cxnSp>
              <p:nvCxnSpPr>
                <p:cNvPr id="201" name="직선 화살표 연결선 200"/>
                <p:cNvCxnSpPr/>
                <p:nvPr/>
              </p:nvCxnSpPr>
              <p:spPr>
                <a:xfrm>
                  <a:off x="6156176" y="1790872"/>
                  <a:ext cx="0" cy="180000"/>
                </a:xfrm>
                <a:prstGeom prst="straightConnector1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화살표 연결선 201"/>
                <p:cNvCxnSpPr/>
                <p:nvPr/>
              </p:nvCxnSpPr>
              <p:spPr>
                <a:xfrm flipV="1">
                  <a:off x="6084168" y="1790872"/>
                  <a:ext cx="0" cy="180000"/>
                </a:xfrm>
                <a:prstGeom prst="straightConnector1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8" name="직사각형 217"/>
            <p:cNvSpPr/>
            <p:nvPr/>
          </p:nvSpPr>
          <p:spPr>
            <a:xfrm>
              <a:off x="107504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107504" y="2201369"/>
              <a:ext cx="1543515" cy="282183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107504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7504" y="1232630"/>
              <a:ext cx="1544495" cy="3790576"/>
              <a:chOff x="107504" y="1232630"/>
              <a:chExt cx="1544495" cy="3790576"/>
            </a:xfrm>
          </p:grpSpPr>
          <p:sp>
            <p:nvSpPr>
              <p:cNvPr id="219" name="직사각형 218"/>
              <p:cNvSpPr/>
              <p:nvPr/>
            </p:nvSpPr>
            <p:spPr>
              <a:xfrm>
                <a:off x="108484" y="1239260"/>
                <a:ext cx="1543515" cy="965606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ea"/>
                  </a:rPr>
                  <a:t>화성나래</a:t>
                </a:r>
                <a:endParaRPr lang="en-US" altLang="ko-KR" sz="14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b="1" dirty="0" smtClean="0">
                    <a:latin typeface="+mn-ea"/>
                  </a:rPr>
                  <a:t>홍길동</a:t>
                </a:r>
                <a:endParaRPr lang="en-US" altLang="ko-KR" sz="800" b="1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 smtClean="0">
                    <a:latin typeface="+mn-ea"/>
                  </a:rPr>
                  <a:t>010-1111-1111</a:t>
                </a:r>
                <a:endParaRPr lang="ko-KR" altLang="en-US" sz="800" b="1" dirty="0">
                  <a:latin typeface="+mn-ea"/>
                </a:endParaRPr>
              </a:p>
            </p:txBody>
          </p:sp>
          <p:pic>
            <p:nvPicPr>
              <p:cNvPr id="221" name="그림 22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1704" y="1892339"/>
                <a:ext cx="186779" cy="186779"/>
              </a:xfrm>
              <a:prstGeom prst="rect">
                <a:avLst/>
              </a:prstGeom>
            </p:spPr>
          </p:pic>
          <p:sp>
            <p:nvSpPr>
              <p:cNvPr id="222" name="직사각형 221"/>
              <p:cNvSpPr/>
              <p:nvPr/>
            </p:nvSpPr>
            <p:spPr bwMode="auto">
              <a:xfrm>
                <a:off x="109464" y="2201369"/>
                <a:ext cx="1542535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나의 </a:t>
                </a:r>
                <a:r>
                  <a:rPr kumimoji="1"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 내역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3" name="직사각형 222"/>
              <p:cNvSpPr/>
              <p:nvPr/>
            </p:nvSpPr>
            <p:spPr bwMode="auto">
              <a:xfrm>
                <a:off x="109464" y="2525531"/>
                <a:ext cx="1542535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정보</a:t>
                </a:r>
              </a:p>
            </p:txBody>
          </p:sp>
          <p:sp>
            <p:nvSpPr>
              <p:cNvPr id="224" name="Arrow Down"/>
              <p:cNvSpPr>
                <a:spLocks noChangeAspect="1"/>
              </p:cNvSpPr>
              <p:nvPr>
                <p:custDataLst>
                  <p:tags r:id="rId1"/>
                </p:custDataLst>
              </p:nvPr>
            </p:nvSpPr>
            <p:spPr bwMode="auto">
              <a:xfrm flipH="1">
                <a:off x="1438551" y="2636914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5" name="그룹 224"/>
              <p:cNvGrpSpPr/>
              <p:nvPr/>
            </p:nvGrpSpPr>
            <p:grpSpPr>
              <a:xfrm>
                <a:off x="107504" y="3895428"/>
                <a:ext cx="1542535" cy="324162"/>
                <a:chOff x="108484" y="2849691"/>
                <a:chExt cx="1542535" cy="324162"/>
              </a:xfrm>
            </p:grpSpPr>
            <p:sp>
              <p:nvSpPr>
                <p:cNvPr id="226" name="직사각형 225"/>
                <p:cNvSpPr/>
                <p:nvPr/>
              </p:nvSpPr>
              <p:spPr bwMode="auto">
                <a:xfrm>
                  <a:off x="108484" y="2849691"/>
                  <a:ext cx="1542535" cy="324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ko-KR" altLang="en-US" sz="9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기타</a:t>
                  </a:r>
                </a:p>
              </p:txBody>
            </p:sp>
            <p:sp>
              <p:nvSpPr>
                <p:cNvPr id="227" name="Arrow Down"/>
                <p:cNvSpPr>
                  <a:spLocks noChangeAspect="1"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 flipH="1">
                  <a:off x="1437571" y="2958867"/>
                  <a:ext cx="110093" cy="11009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solidFill>
                  <a:srgbClr val="FFFFFF"/>
                </a:solidFill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28" name="직사각형 227"/>
              <p:cNvSpPr/>
              <p:nvPr/>
            </p:nvSpPr>
            <p:spPr>
              <a:xfrm>
                <a:off x="107504" y="2849693"/>
                <a:ext cx="1543515" cy="104573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700" dirty="0" smtClean="0">
                    <a:solidFill>
                      <a:schemeClr val="tx1"/>
                    </a:solidFill>
                  </a:rPr>
                  <a:t>공지사항 알림 설정</a:t>
                </a:r>
                <a:endParaRPr lang="en-US" altLang="ko-KR" sz="7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700" dirty="0" smtClean="0">
                    <a:solidFill>
                      <a:schemeClr val="tx1"/>
                    </a:solidFill>
                  </a:rPr>
                  <a:t>이용안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내</a:t>
                </a:r>
                <a:endParaRPr lang="en-US" altLang="ko-KR" sz="7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700" dirty="0" smtClean="0">
                    <a:solidFill>
                      <a:schemeClr val="tx1"/>
                    </a:solidFill>
                  </a:rPr>
                  <a:t>서비스 문의</a:t>
                </a:r>
                <a:endParaRPr lang="en-US" altLang="ko-KR" sz="7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700" dirty="0" smtClean="0">
                    <a:solidFill>
                      <a:schemeClr val="tx1"/>
                    </a:solidFill>
                  </a:rPr>
                  <a:t>버전 정보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>
                <a:off x="107504" y="1232630"/>
                <a:ext cx="1544495" cy="379057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31" name="그림 23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0" y="2889895"/>
              <a:ext cx="121920" cy="118491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2379600" y="621211"/>
            <a:ext cx="2138274" cy="576032"/>
            <a:chOff x="2398178" y="557080"/>
            <a:chExt cx="2138274" cy="576032"/>
          </a:xfrm>
        </p:grpSpPr>
        <p:sp>
          <p:nvSpPr>
            <p:cNvPr id="122" name="직사각형 121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HSNR_Menu_Info_Alarm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kumimoji="1" lang="ko-KR" altLang="en-US" sz="800" b="1" dirty="0" smtClean="0">
                  <a:latin typeface="+mn-ea"/>
                </a:rPr>
                <a:t>정보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공지사항 알림 설정</a:t>
              </a:r>
              <a:endParaRPr kumimoji="1" lang="ko-KR" altLang="en-US" sz="800" b="1" dirty="0"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379600" y="1232630"/>
            <a:ext cx="2138274" cy="3790576"/>
            <a:chOff x="2379600" y="1232630"/>
            <a:chExt cx="2138274" cy="3790576"/>
          </a:xfrm>
        </p:grpSpPr>
        <p:sp>
          <p:nvSpPr>
            <p:cNvPr id="105" name="직사각형 104"/>
            <p:cNvSpPr/>
            <p:nvPr/>
          </p:nvSpPr>
          <p:spPr>
            <a:xfrm>
              <a:off x="3947258" y="1235441"/>
              <a:ext cx="53732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kumimoji="1"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닫기</a:t>
              </a:r>
              <a:endParaRPr kumimoji="1"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4" name="직사각형 193"/>
            <p:cNvSpPr/>
            <p:nvPr/>
          </p:nvSpPr>
          <p:spPr bwMode="auto">
            <a:xfrm>
              <a:off x="2379600" y="1232630"/>
              <a:ext cx="2138274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 </a:t>
              </a:r>
              <a:r>
                <a:rPr kumimoji="1"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알림 설정</a:t>
              </a: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2379600" y="1450885"/>
              <a:ext cx="2138274" cy="3241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 알림 </a:t>
              </a:r>
              <a:r>
                <a: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받기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836513" y="1518257"/>
              <a:ext cx="423598" cy="203803"/>
              <a:chOff x="3851920" y="1476535"/>
              <a:chExt cx="576064" cy="24552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4004386" y="1518258"/>
                <a:ext cx="423598" cy="16208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851920" y="1476535"/>
                <a:ext cx="288032" cy="24552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1" name="직사각형 150"/>
            <p:cNvSpPr/>
            <p:nvPr/>
          </p:nvSpPr>
          <p:spPr bwMode="auto">
            <a:xfrm>
              <a:off x="2379600" y="1775046"/>
              <a:ext cx="2138274" cy="9125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새로운 공지사항이 있는 경우 알려드립니다</a:t>
              </a:r>
              <a:r>
                <a:rPr kumimoji="1" lang="en-US" altLang="ko-KR" sz="6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0" marR="0" indent="0" defTabSz="914400" rtl="0" eaLnBrk="1" fontAlgn="base" latinLnBrk="1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 알림을 원하지 않는 경우 </a:t>
              </a:r>
              <a:r>
                <a:rPr kumimoji="1" lang="en-US" altLang="ko-KR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 </a:t>
              </a:r>
              <a:r>
                <a:rPr kumimoji="1" lang="ko-KR" altLang="en-US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처리해 주세요</a:t>
              </a:r>
              <a:r>
                <a:rPr kumimoji="1" lang="en-US" altLang="ko-KR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0" marR="0" indent="0" defTabSz="914400" rtl="0" eaLnBrk="1" fontAlgn="base" latinLnBrk="1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defTabSz="914400" rtl="0" eaLnBrk="1" fontAlgn="base" latinLnBrk="1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2379600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5" name="그림 24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217" y="1271934"/>
              <a:ext cx="137160" cy="137160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4649221" y="1232630"/>
            <a:ext cx="2138274" cy="3790576"/>
            <a:chOff x="4649221" y="1232630"/>
            <a:chExt cx="2138274" cy="3790576"/>
          </a:xfrm>
        </p:grpSpPr>
        <p:grpSp>
          <p:nvGrpSpPr>
            <p:cNvPr id="5" name="그룹 4"/>
            <p:cNvGrpSpPr/>
            <p:nvPr/>
          </p:nvGrpSpPr>
          <p:grpSpPr>
            <a:xfrm>
              <a:off x="4649221" y="1232630"/>
              <a:ext cx="2138274" cy="3790576"/>
              <a:chOff x="4649221" y="1232630"/>
              <a:chExt cx="2138274" cy="3790576"/>
            </a:xfrm>
          </p:grpSpPr>
          <p:sp>
            <p:nvSpPr>
              <p:cNvPr id="187" name="직사각형 186"/>
              <p:cNvSpPr/>
              <p:nvPr/>
            </p:nvSpPr>
            <p:spPr bwMode="auto">
              <a:xfrm>
                <a:off x="4649221" y="1232630"/>
                <a:ext cx="2138274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 안내</a:t>
                </a:r>
              </a:p>
            </p:txBody>
          </p:sp>
          <p:sp>
            <p:nvSpPr>
              <p:cNvPr id="152" name="직사각형 151"/>
              <p:cNvSpPr/>
              <p:nvPr/>
            </p:nvSpPr>
            <p:spPr bwMode="auto">
              <a:xfrm>
                <a:off x="4649221" y="1457463"/>
                <a:ext cx="2138274" cy="9125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1" hangingPunct="1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서비스 이용 안내 글</a:t>
                </a:r>
                <a:r>
                  <a:rPr kumimoji="1" lang="en-US" altLang="ko-KR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</a:t>
                </a:r>
                <a:endParaRPr kumimoji="1" lang="ko-KR" altLang="en-US" sz="6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4649221" y="1232630"/>
                <a:ext cx="2138274" cy="379057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46" name="그림 24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872" y="1271934"/>
              <a:ext cx="137160" cy="137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11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948264" y="476672"/>
            <a:ext cx="2141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앱 실행 후 배차 관련 화면에 대한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서비스 문의 화면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현재 버전 및 최신버전 알림 화면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07923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</a:t>
            </a:r>
            <a:r>
              <a:rPr kumimoji="1" lang="en-US" altLang="ko-KR" sz="800" b="1" dirty="0">
                <a:latin typeface="+mn-ea"/>
              </a:rPr>
              <a:t>HSNR_Menu_Slide_Info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374728"/>
              </p:ext>
            </p:extLst>
          </p:nvPr>
        </p:nvGraphicFramePr>
        <p:xfrm>
          <a:off x="107504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메뉴 화면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정보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메뉴 슬라이드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_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정보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4649221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HSNR_Menu_Info_Version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649221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정보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_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현재버전 및 최신버전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204" name="표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206043"/>
              </p:ext>
            </p:extLst>
          </p:nvPr>
        </p:nvGraphicFramePr>
        <p:xfrm>
          <a:off x="2378471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서비스 문의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5" name="표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192232"/>
              </p:ext>
            </p:extLst>
          </p:nvPr>
        </p:nvGraphicFramePr>
        <p:xfrm>
          <a:off x="4649221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화면 기능 설명</a:t>
                      </a:r>
                      <a:endParaRPr lang="ko-KR" alt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ㄱ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현재 버전 및 최신 버전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ko-KR" altLang="en-US" sz="700" dirty="0" smtClean="0"/>
                        <a:t>화면</a:t>
                      </a:r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866628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메뉴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08490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메뉴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4" name="그림 1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92337"/>
            <a:ext cx="2138275" cy="1152128"/>
          </a:xfrm>
          <a:prstGeom prst="rect">
            <a:avLst/>
          </a:prstGeom>
          <a:ln>
            <a:noFill/>
          </a:ln>
        </p:spPr>
      </p:pic>
      <p:sp>
        <p:nvSpPr>
          <p:cNvPr id="135" name="직사각형 134"/>
          <p:cNvSpPr/>
          <p:nvPr/>
        </p:nvSpPr>
        <p:spPr bwMode="auto">
          <a:xfrm>
            <a:off x="107504" y="1232630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611560" y="1305889"/>
            <a:ext cx="478991" cy="188849"/>
            <a:chOff x="611560" y="1300286"/>
            <a:chExt cx="478991" cy="188849"/>
          </a:xfrm>
        </p:grpSpPr>
        <p:pic>
          <p:nvPicPr>
            <p:cNvPr id="137" name="그림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300286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" name="TextBox 137"/>
            <p:cNvSpPr txBox="1"/>
            <p:nvPr/>
          </p:nvSpPr>
          <p:spPr bwMode="auto">
            <a:xfrm>
              <a:off x="682483" y="1337560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즉</a:t>
              </a:r>
              <a:r>
                <a:rPr lang="ko-KR" altLang="en-US" sz="7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179512" y="1319919"/>
            <a:ext cx="252000" cy="169216"/>
            <a:chOff x="394451" y="1844824"/>
            <a:chExt cx="252000" cy="169216"/>
          </a:xfrm>
        </p:grpSpPr>
        <p:sp>
          <p:nvSpPr>
            <p:cNvPr id="140" name="직사각형 139"/>
            <p:cNvSpPr/>
            <p:nvPr/>
          </p:nvSpPr>
          <p:spPr>
            <a:xfrm>
              <a:off x="394451" y="1844824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394451" y="1916832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94451" y="1988840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3" name="그림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951" y="1305889"/>
            <a:ext cx="478991" cy="18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143"/>
          <p:cNvSpPr txBox="1"/>
          <p:nvPr/>
        </p:nvSpPr>
        <p:spPr bwMode="auto">
          <a:xfrm>
            <a:off x="1313874" y="1343163"/>
            <a:ext cx="337145" cy="1143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1831534" y="1300286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107504" y="1556792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107504" y="3044465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141510" y="1618845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141510" y="310651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34945" y="1618845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출발지 검색</a:t>
            </a:r>
            <a:endParaRPr kumimoji="1"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634945" y="3106518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</a:t>
            </a:r>
            <a:r>
              <a: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</a:t>
            </a: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 검색</a:t>
            </a:r>
            <a:endParaRPr kumimoji="1"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107504" y="4673272"/>
            <a:ext cx="2138274" cy="3499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호출하기</a:t>
            </a:r>
          </a:p>
        </p:txBody>
      </p:sp>
      <p:grpSp>
        <p:nvGrpSpPr>
          <p:cNvPr id="155" name="그룹 154"/>
          <p:cNvGrpSpPr/>
          <p:nvPr/>
        </p:nvGrpSpPr>
        <p:grpSpPr>
          <a:xfrm>
            <a:off x="107504" y="3369229"/>
            <a:ext cx="2138274" cy="1127519"/>
            <a:chOff x="107504" y="2373489"/>
            <a:chExt cx="2138274" cy="1127519"/>
          </a:xfrm>
        </p:grpSpPr>
        <p:grpSp>
          <p:nvGrpSpPr>
            <p:cNvPr id="156" name="그룹 155"/>
            <p:cNvGrpSpPr/>
            <p:nvPr/>
          </p:nvGrpSpPr>
          <p:grpSpPr>
            <a:xfrm>
              <a:off x="107504" y="2528522"/>
              <a:ext cx="2138274" cy="972486"/>
              <a:chOff x="2395007" y="3608642"/>
              <a:chExt cx="2138274" cy="972486"/>
            </a:xfrm>
          </p:grpSpPr>
          <p:sp>
            <p:nvSpPr>
              <p:cNvPr id="161" name="직사각형 160"/>
              <p:cNvSpPr/>
              <p:nvPr/>
            </p:nvSpPr>
            <p:spPr bwMode="auto">
              <a:xfrm>
                <a:off x="2395007" y="3608642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2429013" y="3670696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동승인원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 bwMode="auto">
              <a:xfrm>
                <a:off x="2395007" y="3932804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2429013" y="3994858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이용목적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 bwMode="auto">
              <a:xfrm>
                <a:off x="2395007" y="4256966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2429013" y="4319020"/>
                <a:ext cx="63350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휠체어사용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7" name="모서리가 둥근 직사각형 166"/>
              <p:cNvSpPr/>
              <p:nvPr/>
            </p:nvSpPr>
            <p:spPr bwMode="auto">
              <a:xfrm>
                <a:off x="3115087" y="365991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동승인원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8" name="Arrow Down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01138" y="3702938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69" name="그룹 168"/>
              <p:cNvGrpSpPr/>
              <p:nvPr/>
            </p:nvGrpSpPr>
            <p:grpSpPr>
              <a:xfrm>
                <a:off x="3115086" y="3982322"/>
                <a:ext cx="1348711" cy="225127"/>
                <a:chOff x="827583" y="3754842"/>
                <a:chExt cx="1348711" cy="225127"/>
              </a:xfrm>
            </p:grpSpPr>
            <p:sp>
              <p:nvSpPr>
                <p:cNvPr id="172" name="모서리가 둥근 직사각형 171"/>
                <p:cNvSpPr/>
                <p:nvPr/>
              </p:nvSpPr>
              <p:spPr bwMode="auto">
                <a:xfrm>
                  <a:off x="827583" y="3754842"/>
                  <a:ext cx="1348711" cy="22512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이용목적</a:t>
                  </a:r>
                  <a:endParaRPr lang="ko-KR" altLang="en-US" sz="700" dirty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73" name="Arrow Down"/>
                <p:cNvSpPr>
                  <a:spLocks noChangeAspect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 flipH="1">
                  <a:off x="2013634" y="3797868"/>
                  <a:ext cx="110093" cy="11009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solidFill>
                  <a:srgbClr val="FFFFFF"/>
                </a:solidFill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70" name="직사각형 169"/>
              <p:cNvSpPr/>
              <p:nvPr/>
            </p:nvSpPr>
            <p:spPr>
              <a:xfrm>
                <a:off x="3062520" y="4317395"/>
                <a:ext cx="192711" cy="20268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anchor="ctr" anchorCtr="0"/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endParaRPr lang="ko-KR" altLang="en-US" sz="700" b="0" i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1" name="L 도형 170"/>
              <p:cNvSpPr/>
              <p:nvPr/>
            </p:nvSpPr>
            <p:spPr>
              <a:xfrm rot="18678969">
                <a:off x="3089266" y="4393666"/>
                <a:ext cx="139218" cy="50147"/>
              </a:xfrm>
              <a:prstGeom prst="corner">
                <a:avLst>
                  <a:gd name="adj1" fmla="val 14306"/>
                  <a:gd name="adj2" fmla="val 16330"/>
                </a:avLst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anchor="ctr" anchorCtr="0"/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endParaRPr lang="ko-KR" altLang="en-US" sz="700" b="0" i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57" name="직사각형 156"/>
            <p:cNvSpPr/>
            <p:nvPr/>
          </p:nvSpPr>
          <p:spPr bwMode="auto">
            <a:xfrm>
              <a:off x="107504" y="2373489"/>
              <a:ext cx="2138274" cy="1620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출발지 목적지 바꾸기</a:t>
              </a:r>
            </a:p>
          </p:txBody>
        </p:sp>
        <p:grpSp>
          <p:nvGrpSpPr>
            <p:cNvPr id="158" name="그룹 157"/>
            <p:cNvGrpSpPr/>
            <p:nvPr/>
          </p:nvGrpSpPr>
          <p:grpSpPr>
            <a:xfrm>
              <a:off x="683568" y="2416156"/>
              <a:ext cx="66795" cy="90000"/>
              <a:chOff x="6084168" y="1790872"/>
              <a:chExt cx="72008" cy="180000"/>
            </a:xfrm>
          </p:grpSpPr>
          <p:cxnSp>
            <p:nvCxnSpPr>
              <p:cNvPr id="159" name="직선 화살표 연결선 158"/>
              <p:cNvCxnSpPr/>
              <p:nvPr/>
            </p:nvCxnSpPr>
            <p:spPr>
              <a:xfrm>
                <a:off x="6156176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화살표 연결선 159"/>
              <p:cNvCxnSpPr/>
              <p:nvPr/>
            </p:nvCxnSpPr>
            <p:spPr>
              <a:xfrm flipV="1">
                <a:off x="6084168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4" name="직사각형 173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108484" y="1239260"/>
            <a:ext cx="1543515" cy="96560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화성나래</a:t>
            </a:r>
            <a:endParaRPr lang="en-US" altLang="ko-KR" sz="14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</a:rPr>
              <a:t>홍길동</a:t>
            </a:r>
            <a:endParaRPr lang="en-US" altLang="ko-KR" sz="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010-1111-1111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107504" y="2201369"/>
            <a:ext cx="1543515" cy="28218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04" y="1892339"/>
            <a:ext cx="186779" cy="186779"/>
          </a:xfrm>
          <a:prstGeom prst="rect">
            <a:avLst/>
          </a:prstGeom>
        </p:spPr>
      </p:pic>
      <p:sp>
        <p:nvSpPr>
          <p:cNvPr id="178" name="직사각형 177"/>
          <p:cNvSpPr/>
          <p:nvPr/>
        </p:nvSpPr>
        <p:spPr bwMode="auto">
          <a:xfrm>
            <a:off x="109464" y="2201369"/>
            <a:ext cx="1542535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</a:t>
            </a:r>
            <a:r>
              <a:rPr kumimoji="1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내역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109464" y="2525531"/>
            <a:ext cx="1542535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</a:p>
        </p:txBody>
      </p:sp>
      <p:sp>
        <p:nvSpPr>
          <p:cNvPr id="180" name="Arrow Down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flipH="1">
            <a:off x="1438551" y="2636914"/>
            <a:ext cx="110093" cy="11009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1" name="그룹 180"/>
          <p:cNvGrpSpPr/>
          <p:nvPr/>
        </p:nvGrpSpPr>
        <p:grpSpPr>
          <a:xfrm>
            <a:off x="107504" y="3895428"/>
            <a:ext cx="1542535" cy="324162"/>
            <a:chOff x="108484" y="2849691"/>
            <a:chExt cx="1542535" cy="324162"/>
          </a:xfrm>
        </p:grpSpPr>
        <p:sp>
          <p:nvSpPr>
            <p:cNvPr id="182" name="직사각형 181"/>
            <p:cNvSpPr/>
            <p:nvPr/>
          </p:nvSpPr>
          <p:spPr bwMode="auto">
            <a:xfrm>
              <a:off x="108484" y="2849691"/>
              <a:ext cx="1542535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</a:p>
          </p:txBody>
        </p:sp>
        <p:sp>
          <p:nvSpPr>
            <p:cNvPr id="183" name="Arrow Down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1437571" y="2958867"/>
              <a:ext cx="110093" cy="11009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5" name="직사각형 184"/>
          <p:cNvSpPr/>
          <p:nvPr/>
        </p:nvSpPr>
        <p:spPr>
          <a:xfrm>
            <a:off x="107504" y="2849693"/>
            <a:ext cx="1543515" cy="10457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공지사항 알림 </a:t>
            </a:r>
            <a:r>
              <a:rPr lang="ko-KR" altLang="en-US" sz="700" dirty="0" smtClean="0">
                <a:solidFill>
                  <a:schemeClr val="tx1"/>
                </a:solidFill>
              </a:rPr>
              <a:t>설정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이용안</a:t>
            </a:r>
            <a:r>
              <a:rPr lang="ko-KR" altLang="en-US" sz="700" dirty="0">
                <a:solidFill>
                  <a:schemeClr val="tx1"/>
                </a:solidFill>
              </a:rPr>
              <a:t>내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서비스 문의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버전 정보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107504" y="1232630"/>
            <a:ext cx="1544495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/>
          <p:cNvGrpSpPr/>
          <p:nvPr/>
        </p:nvGrpSpPr>
        <p:grpSpPr>
          <a:xfrm>
            <a:off x="2379600" y="621211"/>
            <a:ext cx="2138274" cy="576032"/>
            <a:chOff x="2398178" y="557080"/>
            <a:chExt cx="2138274" cy="576032"/>
          </a:xfrm>
        </p:grpSpPr>
        <p:sp>
          <p:nvSpPr>
            <p:cNvPr id="122" name="직사각형 121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HSNR_Menu_Info_Service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kumimoji="1" lang="ko-KR" altLang="en-US" sz="800" b="1" dirty="0" smtClean="0">
                  <a:latin typeface="+mn-ea"/>
                </a:rPr>
                <a:t>정보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서비스문의</a:t>
              </a:r>
              <a:endParaRPr kumimoji="1" lang="ko-KR" altLang="en-US" sz="800" b="1" dirty="0">
                <a:latin typeface="+mn-ea"/>
              </a:endParaRPr>
            </a:p>
          </p:txBody>
        </p:sp>
      </p:grpSp>
      <p:pic>
        <p:nvPicPr>
          <p:cNvPr id="189" name="그림 18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889895"/>
            <a:ext cx="121920" cy="118491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2379600" y="1232630"/>
            <a:ext cx="2138274" cy="3790576"/>
            <a:chOff x="2379600" y="1232630"/>
            <a:chExt cx="2138274" cy="3790576"/>
          </a:xfrm>
        </p:grpSpPr>
        <p:sp>
          <p:nvSpPr>
            <p:cNvPr id="105" name="직사각형 104"/>
            <p:cNvSpPr/>
            <p:nvPr/>
          </p:nvSpPr>
          <p:spPr>
            <a:xfrm>
              <a:off x="3947258" y="1235441"/>
              <a:ext cx="53732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kumimoji="1"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닫기</a:t>
              </a:r>
              <a:endParaRPr kumimoji="1"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4" name="직사각형 193"/>
            <p:cNvSpPr/>
            <p:nvPr/>
          </p:nvSpPr>
          <p:spPr bwMode="auto">
            <a:xfrm>
              <a:off x="2379600" y="1232630"/>
              <a:ext cx="2138274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서비스 문의</a:t>
              </a:r>
              <a:endParaRPr kumimoji="1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2379600" y="1775046"/>
              <a:ext cx="2138274" cy="9125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연락처 </a:t>
              </a: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1000" b="1" dirty="0" smtClean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1588-0677</a:t>
              </a:r>
              <a:endParaRPr kumimoji="1" lang="en-US" altLang="ko-KR" sz="1000" b="1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fontAlgn="base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FAX : </a:t>
              </a:r>
              <a:r>
                <a:rPr kumimoji="1"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031-8059-3196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2379600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217" y="1271934"/>
              <a:ext cx="137160" cy="137160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4649221" y="1232630"/>
            <a:ext cx="2138274" cy="3790576"/>
            <a:chOff x="4649221" y="1232630"/>
            <a:chExt cx="2138274" cy="3790576"/>
          </a:xfrm>
        </p:grpSpPr>
        <p:sp>
          <p:nvSpPr>
            <p:cNvPr id="187" name="직사각형 186"/>
            <p:cNvSpPr/>
            <p:nvPr/>
          </p:nvSpPr>
          <p:spPr bwMode="auto">
            <a:xfrm>
              <a:off x="4649221" y="1232630"/>
              <a:ext cx="2138274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버전 정보</a:t>
              </a:r>
            </a:p>
          </p:txBody>
        </p:sp>
        <p:sp>
          <p:nvSpPr>
            <p:cNvPr id="152" name="직사각형 151"/>
            <p:cNvSpPr/>
            <p:nvPr/>
          </p:nvSpPr>
          <p:spPr bwMode="auto">
            <a:xfrm>
              <a:off x="4649221" y="2132856"/>
              <a:ext cx="2138274" cy="9125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100" b="1" i="0" u="none" strike="noStrike" cap="none" normalizeH="0" baseline="0" dirty="0" smtClean="0">
                  <a:ln>
                    <a:noFill/>
                  </a:ln>
                  <a:solidFill>
                    <a:srgbClr val="0066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</a:t>
              </a:r>
              <a:r>
                <a:rPr kumimoji="1" lang="ko-KR" altLang="en-US" sz="1100" b="1" i="0" u="none" strike="noStrike" cap="none" normalizeH="0" dirty="0" smtClean="0">
                  <a:ln>
                    <a:noFill/>
                  </a:ln>
                  <a:solidFill>
                    <a:srgbClr val="0066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1100" b="1" i="0" u="none" strike="noStrike" cap="none" normalizeH="0" baseline="0" dirty="0" smtClean="0">
                  <a:ln>
                    <a:noFill/>
                  </a:ln>
                  <a:solidFill>
                    <a:srgbClr val="0066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버전 </a:t>
              </a:r>
              <a:r>
                <a:rPr kumimoji="1" lang="en-US" altLang="ko-KR" sz="1100" b="1" dirty="0" smtClean="0">
                  <a:solidFill>
                    <a:srgbClr val="0066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1.1.0</a:t>
              </a:r>
            </a:p>
            <a:p>
              <a:pPr marL="0" marR="0" indent="0" algn="ctr" defTabSz="914400" rtl="0" eaLnBrk="1" fontAlgn="base" latinLnBrk="1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1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최신 버전 </a:t>
              </a:r>
              <a:r>
                <a:rPr kumimoji="1" lang="en-US" altLang="ko-KR" sz="11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1.1.2</a:t>
              </a:r>
              <a:endPara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4649221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2" name="그림 19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872" y="1271934"/>
              <a:ext cx="137160" cy="137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58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948264" y="476672"/>
            <a:ext cx="2141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앱 실행 후 배차 관련 화면에 대한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기타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서비스 이용 약관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개인정보 취급방침 상세 화면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71179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HSNR_Menu_Slide_Etc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611258"/>
              </p:ext>
            </p:extLst>
          </p:nvPr>
        </p:nvGraphicFramePr>
        <p:xfrm>
          <a:off x="107504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메뉴 화면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기타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>
                <a:latin typeface="+mn-ea"/>
              </a:rPr>
              <a:t>메뉴 슬라이드</a:t>
            </a:r>
            <a:r>
              <a:rPr kumimoji="1" lang="en-US" altLang="ko-KR" sz="800" b="1" dirty="0">
                <a:latin typeface="+mn-ea"/>
              </a:rPr>
              <a:t>_</a:t>
            </a:r>
            <a:r>
              <a:rPr kumimoji="1" lang="ko-KR" altLang="en-US" sz="800" b="1" dirty="0">
                <a:latin typeface="+mn-ea"/>
              </a:rPr>
              <a:t>기타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4649221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HSNR_Menu_Etc_02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649221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>
                <a:latin typeface="+mn-ea"/>
              </a:rPr>
              <a:t>기타</a:t>
            </a:r>
            <a:r>
              <a:rPr kumimoji="1" lang="en-US" altLang="ko-KR" sz="800" b="1" dirty="0" smtClean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개인정보취급방침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204" name="표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02839"/>
              </p:ext>
            </p:extLst>
          </p:nvPr>
        </p:nvGraphicFramePr>
        <p:xfrm>
          <a:off x="2378471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서비스 이용 약관 보기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5" name="표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640690"/>
              </p:ext>
            </p:extLst>
          </p:nvPr>
        </p:nvGraphicFramePr>
        <p:xfrm>
          <a:off x="4649221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화면 기능 설명</a:t>
                      </a:r>
                      <a:endParaRPr lang="ko-KR" alt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ㄱ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개인정보 취급방침 보기 화면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866628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메뉴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08490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메뉴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07504" y="1232630"/>
            <a:ext cx="2138275" cy="3790576"/>
            <a:chOff x="107504" y="1232630"/>
            <a:chExt cx="2138275" cy="3790576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1892337"/>
              <a:ext cx="2138275" cy="1152128"/>
            </a:xfrm>
            <a:prstGeom prst="rect">
              <a:avLst/>
            </a:prstGeom>
            <a:ln>
              <a:noFill/>
            </a:ln>
          </p:spPr>
        </p:pic>
        <p:sp>
          <p:nvSpPr>
            <p:cNvPr id="132" name="직사각형 131"/>
            <p:cNvSpPr/>
            <p:nvPr/>
          </p:nvSpPr>
          <p:spPr bwMode="auto">
            <a:xfrm>
              <a:off x="107504" y="1232630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611560" y="1305889"/>
              <a:ext cx="478991" cy="188849"/>
              <a:chOff x="611560" y="1300286"/>
              <a:chExt cx="478991" cy="188849"/>
            </a:xfrm>
          </p:grpSpPr>
          <p:pic>
            <p:nvPicPr>
              <p:cNvPr id="134" name="그림 1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560" y="1300286"/>
                <a:ext cx="478991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5" name="TextBox 134"/>
              <p:cNvSpPr txBox="1"/>
              <p:nvPr/>
            </p:nvSpPr>
            <p:spPr bwMode="auto">
              <a:xfrm>
                <a:off x="682483" y="1337560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즉</a:t>
                </a:r>
                <a:r>
                  <a:rPr lang="ko-KR" altLang="en-US" sz="7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</a:t>
                </a: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179512" y="1319919"/>
              <a:ext cx="252000" cy="169216"/>
              <a:chOff x="394451" y="1844824"/>
              <a:chExt cx="252000" cy="169216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394451" y="1844824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394451" y="1916832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394451" y="1988840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40" name="그림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951" y="1305889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1" name="TextBox 140"/>
            <p:cNvSpPr txBox="1"/>
            <p:nvPr/>
          </p:nvSpPr>
          <p:spPr bwMode="auto">
            <a:xfrm>
              <a:off x="1313874" y="1343163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</a:t>
              </a:r>
              <a:endPara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1831534" y="1300286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107504" y="1556792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 bwMode="auto">
            <a:xfrm>
              <a:off x="107504" y="3044465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141510" y="1618845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141510" y="3106518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634945" y="1618845"/>
              <a:ext cx="6655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출발지 검색</a:t>
              </a:r>
              <a:endPara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634945" y="3106518"/>
              <a:ext cx="6655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</a:t>
              </a:r>
              <a:r>
                <a:rPr kumimoji="1"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</a:t>
              </a: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 검색</a:t>
              </a:r>
              <a:endPara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107504" y="4673272"/>
              <a:ext cx="2138274" cy="3499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호출하기</a:t>
              </a:r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107504" y="3368627"/>
              <a:ext cx="2138274" cy="1127519"/>
              <a:chOff x="107504" y="2373489"/>
              <a:chExt cx="2138274" cy="1127519"/>
            </a:xfrm>
          </p:grpSpPr>
          <p:grpSp>
            <p:nvGrpSpPr>
              <p:cNvPr id="152" name="그룹 151"/>
              <p:cNvGrpSpPr/>
              <p:nvPr/>
            </p:nvGrpSpPr>
            <p:grpSpPr>
              <a:xfrm>
                <a:off x="107504" y="2528522"/>
                <a:ext cx="2138274" cy="972486"/>
                <a:chOff x="2395007" y="3608642"/>
                <a:chExt cx="2138274" cy="972486"/>
              </a:xfrm>
            </p:grpSpPr>
            <p:sp>
              <p:nvSpPr>
                <p:cNvPr id="157" name="직사각형 156"/>
                <p:cNvSpPr/>
                <p:nvPr/>
              </p:nvSpPr>
              <p:spPr bwMode="auto">
                <a:xfrm>
                  <a:off x="2395007" y="3608642"/>
                  <a:ext cx="2138274" cy="324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>
                  <a:off x="2429013" y="3670696"/>
                  <a:ext cx="639919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  동승인원</a:t>
                  </a:r>
                  <a:endParaRPr kumimoji="1" lang="ko-KR" altLang="en-US" sz="7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9" name="직사각형 158"/>
                <p:cNvSpPr/>
                <p:nvPr/>
              </p:nvSpPr>
              <p:spPr bwMode="auto">
                <a:xfrm>
                  <a:off x="2395007" y="3932804"/>
                  <a:ext cx="2138274" cy="324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2429013" y="3994858"/>
                  <a:ext cx="639919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  이용목적</a:t>
                  </a:r>
                  <a:endParaRPr kumimoji="1" lang="ko-KR" altLang="en-US" sz="7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 bwMode="auto">
                <a:xfrm>
                  <a:off x="2395007" y="4256966"/>
                  <a:ext cx="2138274" cy="324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2429013" y="4319020"/>
                  <a:ext cx="633507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휠체어사용</a:t>
                  </a:r>
                  <a:endParaRPr kumimoji="1" lang="ko-KR" altLang="en-US" sz="7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 bwMode="auto">
                <a:xfrm>
                  <a:off x="3115087" y="3659912"/>
                  <a:ext cx="1348711" cy="22512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동승인원</a:t>
                  </a:r>
                  <a:endParaRPr lang="ko-KR" altLang="en-US" sz="700" dirty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4" name="Arrow Down"/>
                <p:cNvSpPr>
                  <a:spLocks noChangeAspect="1"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 flipH="1">
                  <a:off x="4301138" y="3702938"/>
                  <a:ext cx="110093" cy="11009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solidFill>
                  <a:srgbClr val="FFFFFF"/>
                </a:solidFill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65" name="그룹 164"/>
                <p:cNvGrpSpPr/>
                <p:nvPr/>
              </p:nvGrpSpPr>
              <p:grpSpPr>
                <a:xfrm>
                  <a:off x="3115086" y="3982322"/>
                  <a:ext cx="1348711" cy="225127"/>
                  <a:chOff x="827583" y="3754842"/>
                  <a:chExt cx="1348711" cy="225127"/>
                </a:xfrm>
              </p:grpSpPr>
              <p:sp>
                <p:nvSpPr>
                  <p:cNvPr id="168" name="모서리가 둥근 직사각형 167"/>
                  <p:cNvSpPr/>
                  <p:nvPr/>
                </p:nvSpPr>
                <p:spPr bwMode="auto">
                  <a:xfrm>
                    <a:off x="827583" y="3754842"/>
                    <a:ext cx="1348711" cy="22512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defRPr/>
                    </a:pPr>
                    <a:r>
                      <a:rPr lang="ko-KR" altLang="en-US" sz="7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이용목적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69" name="Arrow Down"/>
                  <p:cNvSpPr>
                    <a:spLocks noChangeAspect="1"/>
                  </p:cNvSpPr>
                  <p:nvPr>
                    <p:custDataLst>
                      <p:tags r:id="rId4"/>
                    </p:custDataLst>
                  </p:nvPr>
                </p:nvSpPr>
                <p:spPr bwMode="auto">
                  <a:xfrm flipH="1">
                    <a:off x="2013634" y="3797868"/>
                    <a:ext cx="110093" cy="110093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66" name="직사각형 165"/>
                <p:cNvSpPr/>
                <p:nvPr/>
              </p:nvSpPr>
              <p:spPr>
                <a:xfrm>
                  <a:off x="3062520" y="4317395"/>
                  <a:ext cx="192711" cy="202689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</a:ln>
                <a:effectLst/>
              </p:spPr>
              <p:txBody>
                <a:bodyPr vert="horz" wrap="none" lIns="91440" tIns="45720" rIns="91440" bIns="45720" anchor="ctr" anchorCtr="0"/>
                <a:lstStyle/>
                <a:p>
                  <a:pPr marL="0" indent="0" algn="ctr" defTabSz="1080135" latinLnBrk="1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None/>
                  </a:pPr>
                  <a:endParaRPr lang="ko-KR" altLang="en-US" sz="700" b="0" i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7" name="L 도형 166"/>
                <p:cNvSpPr/>
                <p:nvPr/>
              </p:nvSpPr>
              <p:spPr>
                <a:xfrm rot="18678969">
                  <a:off x="3089266" y="4393666"/>
                  <a:ext cx="139218" cy="50147"/>
                </a:xfrm>
                <a:prstGeom prst="corner">
                  <a:avLst>
                    <a:gd name="adj1" fmla="val 14306"/>
                    <a:gd name="adj2" fmla="val 16330"/>
                  </a:avLst>
                </a:prstGeom>
                <a:solidFill>
                  <a:srgbClr val="00B0F0"/>
                </a:solidFill>
                <a:ln w="9525" cap="flat" cmpd="sng" algn="ctr">
                  <a:solidFill>
                    <a:srgbClr val="00B0F0"/>
                  </a:solidFill>
                  <a:prstDash val="solid"/>
                  <a:round/>
                </a:ln>
                <a:effectLst/>
              </p:spPr>
              <p:txBody>
                <a:bodyPr vert="horz" wrap="none" lIns="91440" tIns="45720" rIns="91440" bIns="45720" anchor="ctr" anchorCtr="0"/>
                <a:lstStyle/>
                <a:p>
                  <a:pPr marL="0" indent="0" algn="ctr" defTabSz="1080135" latinLnBrk="1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None/>
                  </a:pPr>
                  <a:endParaRPr lang="ko-KR" altLang="en-US" sz="700" b="0" i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53" name="직사각형 152"/>
              <p:cNvSpPr/>
              <p:nvPr/>
            </p:nvSpPr>
            <p:spPr bwMode="auto">
              <a:xfrm>
                <a:off x="107504" y="2373489"/>
                <a:ext cx="2138274" cy="1620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600" b="1" i="0" u="none" strike="noStrike" cap="none" normalizeH="0" baseline="0" dirty="0" smtClean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출발지 목적지 바꾸기</a:t>
                </a:r>
              </a:p>
            </p:txBody>
          </p:sp>
          <p:grpSp>
            <p:nvGrpSpPr>
              <p:cNvPr id="154" name="그룹 153"/>
              <p:cNvGrpSpPr/>
              <p:nvPr/>
            </p:nvGrpSpPr>
            <p:grpSpPr>
              <a:xfrm>
                <a:off x="683568" y="2416156"/>
                <a:ext cx="66795" cy="90000"/>
                <a:chOff x="6084168" y="1790872"/>
                <a:chExt cx="72008" cy="180000"/>
              </a:xfrm>
            </p:grpSpPr>
            <p:cxnSp>
              <p:nvCxnSpPr>
                <p:cNvPr id="155" name="직선 화살표 연결선 154"/>
                <p:cNvCxnSpPr/>
                <p:nvPr/>
              </p:nvCxnSpPr>
              <p:spPr>
                <a:xfrm>
                  <a:off x="6156176" y="1790872"/>
                  <a:ext cx="0" cy="180000"/>
                </a:xfrm>
                <a:prstGeom prst="straightConnector1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화살표 연결선 155"/>
                <p:cNvCxnSpPr/>
                <p:nvPr/>
              </p:nvCxnSpPr>
              <p:spPr>
                <a:xfrm flipV="1">
                  <a:off x="6084168" y="1790872"/>
                  <a:ext cx="0" cy="180000"/>
                </a:xfrm>
                <a:prstGeom prst="straightConnector1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0" name="직사각형 169"/>
            <p:cNvSpPr/>
            <p:nvPr/>
          </p:nvSpPr>
          <p:spPr>
            <a:xfrm>
              <a:off x="107504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1" name="그룹 170"/>
            <p:cNvGrpSpPr/>
            <p:nvPr/>
          </p:nvGrpSpPr>
          <p:grpSpPr>
            <a:xfrm>
              <a:off x="107504" y="1239260"/>
              <a:ext cx="1544495" cy="3783946"/>
              <a:chOff x="106524" y="1239258"/>
              <a:chExt cx="1544495" cy="3783946"/>
            </a:xfrm>
          </p:grpSpPr>
          <p:sp>
            <p:nvSpPr>
              <p:cNvPr id="172" name="직사각형 171"/>
              <p:cNvSpPr/>
              <p:nvPr/>
            </p:nvSpPr>
            <p:spPr>
              <a:xfrm>
                <a:off x="107504" y="1239258"/>
                <a:ext cx="1543515" cy="965606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n-ea"/>
                  </a:rPr>
                  <a:t>화성나래</a:t>
                </a:r>
                <a:endParaRPr lang="en-US" altLang="ko-KR" sz="14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800" b="1" dirty="0" smtClean="0">
                    <a:latin typeface="+mn-ea"/>
                  </a:rPr>
                  <a:t>홍길동</a:t>
                </a:r>
                <a:endParaRPr lang="en-US" altLang="ko-KR" sz="800" b="1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 smtClean="0">
                    <a:latin typeface="+mn-ea"/>
                  </a:rPr>
                  <a:t>010-1111-1111</a:t>
                </a:r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107504" y="2201367"/>
                <a:ext cx="1543515" cy="282183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4" name="그림 17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0724" y="1892337"/>
                <a:ext cx="186779" cy="186779"/>
              </a:xfrm>
              <a:prstGeom prst="rect">
                <a:avLst/>
              </a:prstGeom>
            </p:spPr>
          </p:pic>
          <p:sp>
            <p:nvSpPr>
              <p:cNvPr id="175" name="직사각형 174"/>
              <p:cNvSpPr/>
              <p:nvPr/>
            </p:nvSpPr>
            <p:spPr bwMode="auto">
              <a:xfrm>
                <a:off x="108484" y="2201367"/>
                <a:ext cx="1542535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나의 </a:t>
                </a:r>
                <a:r>
                  <a:rPr kumimoji="1"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 내역</a:t>
                </a: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 bwMode="auto">
              <a:xfrm>
                <a:off x="108484" y="2525529"/>
                <a:ext cx="1542535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정보</a:t>
                </a:r>
              </a:p>
            </p:txBody>
          </p:sp>
          <p:sp>
            <p:nvSpPr>
              <p:cNvPr id="177" name="Arrow Down"/>
              <p:cNvSpPr>
                <a:spLocks noChangeAspect="1"/>
              </p:cNvSpPr>
              <p:nvPr>
                <p:custDataLst>
                  <p:tags r:id="rId1"/>
                </p:custDataLst>
              </p:nvPr>
            </p:nvSpPr>
            <p:spPr bwMode="auto">
              <a:xfrm flipH="1">
                <a:off x="1437571" y="2636912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78" name="그룹 177"/>
              <p:cNvGrpSpPr/>
              <p:nvPr/>
            </p:nvGrpSpPr>
            <p:grpSpPr>
              <a:xfrm>
                <a:off x="107504" y="2849691"/>
                <a:ext cx="1542535" cy="324162"/>
                <a:chOff x="108484" y="2849691"/>
                <a:chExt cx="1542535" cy="324162"/>
              </a:xfrm>
            </p:grpSpPr>
            <p:sp>
              <p:nvSpPr>
                <p:cNvPr id="180" name="직사각형 179"/>
                <p:cNvSpPr/>
                <p:nvPr/>
              </p:nvSpPr>
              <p:spPr bwMode="auto">
                <a:xfrm>
                  <a:off x="108484" y="2849691"/>
                  <a:ext cx="1542535" cy="324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ko-KR" altLang="en-US" sz="9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기타</a:t>
                  </a:r>
                </a:p>
              </p:txBody>
            </p:sp>
            <p:sp>
              <p:nvSpPr>
                <p:cNvPr id="181" name="Arrow Down"/>
                <p:cNvSpPr>
                  <a:spLocks noChangeAspect="1"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 flipH="1">
                  <a:off x="1437571" y="2958867"/>
                  <a:ext cx="110093" cy="11009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solidFill>
                  <a:srgbClr val="FFFFFF"/>
                </a:solidFill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79" name="직사각형 178"/>
              <p:cNvSpPr/>
              <p:nvPr/>
            </p:nvSpPr>
            <p:spPr>
              <a:xfrm>
                <a:off x="106524" y="3173853"/>
                <a:ext cx="1543515" cy="100517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700" dirty="0" smtClean="0">
                    <a:solidFill>
                      <a:schemeClr val="tx1"/>
                    </a:solidFill>
                  </a:rPr>
                  <a:t>서비스 이용 약관</a:t>
                </a:r>
                <a:endParaRPr lang="en-US" altLang="ko-KR" sz="7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700" dirty="0" smtClean="0">
                    <a:solidFill>
                      <a:schemeClr val="tx1"/>
                    </a:solidFill>
                  </a:rPr>
                  <a:t>개인정보 취급방침</a:t>
                </a:r>
                <a:endParaRPr lang="en-US" altLang="ko-KR" sz="7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700" dirty="0" smtClean="0">
                    <a:solidFill>
                      <a:schemeClr val="tx1"/>
                    </a:solidFill>
                  </a:rPr>
                  <a:t>위치기반 서비스 이용 약관</a:t>
                </a:r>
                <a:endParaRPr lang="en-US" altLang="ko-KR" sz="7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700" dirty="0" smtClean="0">
                    <a:solidFill>
                      <a:schemeClr val="tx1"/>
                    </a:solidFill>
                  </a:rPr>
                  <a:t>서약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서</a:t>
                </a:r>
                <a:endParaRPr lang="en-US" altLang="ko-KR" sz="7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0" name="직사각형 149"/>
            <p:cNvSpPr/>
            <p:nvPr/>
          </p:nvSpPr>
          <p:spPr>
            <a:xfrm>
              <a:off x="107504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07504" y="1232630"/>
              <a:ext cx="1544495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0" y="2889895"/>
              <a:ext cx="121920" cy="118491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2379600" y="621211"/>
            <a:ext cx="2138274" cy="576032"/>
            <a:chOff x="2398178" y="557080"/>
            <a:chExt cx="2138274" cy="576032"/>
          </a:xfrm>
        </p:grpSpPr>
        <p:sp>
          <p:nvSpPr>
            <p:cNvPr id="122" name="직사각형 121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HSNR_Menu_Etc_01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kumimoji="1" lang="ko-KR" altLang="en-US" sz="800" b="1" dirty="0" smtClean="0">
                  <a:latin typeface="+mn-ea"/>
                </a:rPr>
                <a:t>기</a:t>
              </a:r>
              <a:r>
                <a:rPr kumimoji="1" lang="ko-KR" altLang="en-US" sz="800" b="1" dirty="0">
                  <a:latin typeface="+mn-ea"/>
                </a:rPr>
                <a:t>타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서비스이용약관</a:t>
              </a:r>
              <a:endParaRPr kumimoji="1" lang="ko-KR" altLang="en-US" sz="800" b="1" dirty="0">
                <a:latin typeface="+mn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379600" y="1232630"/>
            <a:ext cx="2138274" cy="3790576"/>
            <a:chOff x="2379600" y="1232630"/>
            <a:chExt cx="2138274" cy="3790576"/>
          </a:xfrm>
        </p:grpSpPr>
        <p:sp>
          <p:nvSpPr>
            <p:cNvPr id="105" name="직사각형 104"/>
            <p:cNvSpPr/>
            <p:nvPr/>
          </p:nvSpPr>
          <p:spPr>
            <a:xfrm>
              <a:off x="3947258" y="1235441"/>
              <a:ext cx="53732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kumimoji="1"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닫기</a:t>
              </a:r>
              <a:endParaRPr kumimoji="1"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4" name="직사각형 193"/>
            <p:cNvSpPr/>
            <p:nvPr/>
          </p:nvSpPr>
          <p:spPr bwMode="auto">
            <a:xfrm>
              <a:off x="2379600" y="1232630"/>
              <a:ext cx="2138274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서비스 이용약관</a:t>
              </a:r>
              <a:endParaRPr kumimoji="1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2379600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438035" y="1492649"/>
              <a:ext cx="2021404" cy="2897565"/>
              <a:chOff x="4683102" y="1492649"/>
              <a:chExt cx="2021404" cy="2897565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4711954" y="1806162"/>
                <a:ext cx="1970412" cy="22755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t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제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1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장 총칙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제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1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조 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(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목적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)</a:t>
                </a: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본 약관은 ㈜화성교통약자이동지원센터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(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이하 “회사”라 합니다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)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가 제공하는  화성나래 서비스 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(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이하 ‘서비스’라 합니다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)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를 이용하기 위하여 ‘회사’와 이용계약을 체결한 이용자가  화성나래 모바일 어플리케이션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(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이하 ‘앱’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)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을 이용함에 있어 필요한 ‘회사’와 이용자의 권리와 의무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, 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기타 제반 사항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, ‘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회사’와 이용자간 전자금융거래의 법률관계를 정함에 그 목적이 있습니다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.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제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2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조 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(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약관의 적용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)</a:t>
                </a:r>
              </a:p>
              <a:p>
                <a:pPr lvl="0" algn="just" latinLnBrk="0"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‘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사용자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’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에게는 본 약관과 화성교통약자이동지원센터 홈페이지</a:t>
                </a:r>
                <a:r>
                  <a:rPr lang="en-US" altLang="ko-KR" sz="700" kern="0" dirty="0">
                    <a:solidFill>
                      <a:prstClr val="black"/>
                    </a:solidFill>
                  </a:rPr>
                  <a:t>(https://www.hsnarae.or.kr) </a:t>
                </a:r>
                <a:r>
                  <a:rPr lang="ko-KR" altLang="en-US" sz="700" kern="0" noProof="0" dirty="0" smtClean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및  </a:t>
                </a:r>
                <a:r>
                  <a:rPr lang="en-US" altLang="ko-KR" sz="700" kern="0" noProof="0" dirty="0" smtClean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‘</a:t>
                </a:r>
                <a:r>
                  <a:rPr lang="ko-KR" altLang="en-US" sz="700" kern="0" noProof="0" dirty="0" smtClean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솔루션</a:t>
                </a:r>
                <a:r>
                  <a:rPr lang="en-US" altLang="ko-KR" sz="700" kern="0" noProof="0" dirty="0" smtClean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’ </a:t>
                </a:r>
                <a:r>
                  <a:rPr lang="ko-KR" altLang="en-US" sz="700" kern="0" noProof="0" dirty="0" smtClean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공지사항 등에 게재되어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 있는 ‘서비스’ 이용방침이 적용됩니다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.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……</a:t>
                </a: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4683102" y="1492649"/>
                <a:ext cx="1970412" cy="25197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 </a:t>
                </a: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[</a:t>
                </a:r>
                <a:r>
                  <a:rPr kumimoji="0" lang="ko-KR" altLang="en-US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화성나래 서비스 이용약관</a:t>
                </a: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]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 bwMode="auto">
              <a:xfrm>
                <a:off x="4732211" y="1492649"/>
                <a:ext cx="1972295" cy="2897565"/>
              </a:xfrm>
              <a:prstGeom prst="rect">
                <a:avLst/>
              </a:prstGeom>
              <a:noFill/>
              <a:ln w="6350" algn="ctr">
                <a:solidFill>
                  <a:srgbClr val="0070C0"/>
                </a:solidFill>
                <a:prstDash val="dash"/>
                <a:round/>
                <a:headEnd/>
                <a:tailEnd/>
              </a:ln>
            </p:spPr>
            <p:txBody>
              <a:bodyPr lIns="72000" tIns="36000" rIns="36000" bIns="36000" rtlCol="0" anchor="ctr"/>
              <a:lstStyle/>
              <a:p>
                <a:pPr algn="dist" eaLnBrk="1" fontAlgn="auto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45000"/>
                </a:pPr>
                <a:endParaRPr lang="ko-KR" altLang="en-US" sz="700" dirty="0" smtClean="0">
                  <a:solidFill>
                    <a:srgbClr val="6E6E6E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186" name="그림 18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217" y="1271934"/>
              <a:ext cx="137160" cy="137160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4649221" y="1232630"/>
            <a:ext cx="2138274" cy="3790576"/>
            <a:chOff x="4649221" y="1232630"/>
            <a:chExt cx="2138274" cy="3790576"/>
          </a:xfrm>
        </p:grpSpPr>
        <p:sp>
          <p:nvSpPr>
            <p:cNvPr id="187" name="직사각형 186"/>
            <p:cNvSpPr/>
            <p:nvPr/>
          </p:nvSpPr>
          <p:spPr bwMode="auto">
            <a:xfrm>
              <a:off x="4649221" y="1232630"/>
              <a:ext cx="2138274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취급방침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4649221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4732211" y="1492532"/>
              <a:ext cx="1972295" cy="2897565"/>
              <a:chOff x="2492630" y="1492648"/>
              <a:chExt cx="1972295" cy="2897565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2563059" y="1778652"/>
                <a:ext cx="1831436" cy="251444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t"/>
              <a:lstStyle/>
              <a:p>
                <a:pPr lvl="0" algn="just" latinLnBrk="0">
                  <a:defRPr/>
                </a:pPr>
                <a:r>
                  <a:rPr lang="ko-KR" altLang="en-US" sz="700" kern="0" dirty="0">
                    <a:solidFill>
                      <a:prstClr val="black"/>
                    </a:solidFill>
                  </a:rPr>
                  <a:t>㈜ 화성교통약자이동지원센터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(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이하 ‘회사’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)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는 정보통신망 이용 촉진 및 정보보호 등에 관한 법률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, 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개인정보보호법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, 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통신비밀보호법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, 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전기통신사업법 등 정보통신 서비스 제공자가 준수하여야 할 관련 법령 상의 개인정보보호 규정을 준수하며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, 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관련 법령에 의거한 개인정보 취급 방침을 정하여 이용자 권익 보호에 최선을 다하고 있습니다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.</a:t>
                </a: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가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.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수집하는 개인정보 항목</a:t>
                </a: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회사는 이용자의 서비스가입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, 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상담 및 각종 서비스의 제공을 위해 이용자로부터 아래와 같은 개인정보를 수집하고 있습니다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.</a:t>
                </a: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① 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회사는 이용자들이 서비스 가입 및 서비스 이용 관련 상담 등의 목적을 위해 이용자로 가입 하실 때 서비스 제공을 위한 필수적인 개인 정보를 어플리케이션에서 수집하고 있습니다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……</a:t>
                </a: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2506669" y="1499247"/>
                <a:ext cx="1944216" cy="28243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 </a:t>
                </a: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[</a:t>
                </a:r>
                <a:r>
                  <a:rPr kumimoji="0" lang="ko-KR" altLang="en-US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화성나래 서비스 개인정보 취급 방침</a:t>
                </a: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]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 bwMode="auto">
              <a:xfrm>
                <a:off x="2492630" y="1492648"/>
                <a:ext cx="1972295" cy="2897565"/>
              </a:xfrm>
              <a:prstGeom prst="rect">
                <a:avLst/>
              </a:prstGeom>
              <a:noFill/>
              <a:ln w="6350" algn="ctr">
                <a:solidFill>
                  <a:srgbClr val="0070C0"/>
                </a:solidFill>
                <a:prstDash val="dash"/>
                <a:round/>
                <a:headEnd/>
                <a:tailEnd/>
              </a:ln>
            </p:spPr>
            <p:txBody>
              <a:bodyPr lIns="72000" tIns="36000" rIns="36000" bIns="36000" rtlCol="0" anchor="ctr"/>
              <a:lstStyle/>
              <a:p>
                <a:pPr algn="dist" eaLnBrk="1" fontAlgn="auto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45000"/>
                </a:pPr>
                <a:endParaRPr lang="ko-KR" altLang="en-US" sz="700" dirty="0" smtClean="0">
                  <a:solidFill>
                    <a:srgbClr val="6E6E6E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872" y="1271934"/>
              <a:ext cx="137160" cy="137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640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948264" y="476672"/>
            <a:ext cx="2141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앱 실행 후 배차 관련 화면에 대한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기타 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위치기반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서비스 이용약관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서약서 상세 화면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93786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</a:t>
            </a:r>
            <a:r>
              <a:rPr kumimoji="1" lang="en-US" altLang="ko-KR" sz="800" b="1" dirty="0">
                <a:latin typeface="+mn-ea"/>
              </a:rPr>
              <a:t>HSNR_Menu_Slide_Etc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018324"/>
              </p:ext>
            </p:extLst>
          </p:nvPr>
        </p:nvGraphicFramePr>
        <p:xfrm>
          <a:off x="107504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메뉴 화면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기타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 smtClean="0">
                <a:latin typeface="+mn-ea"/>
              </a:rPr>
              <a:t>메뉴 </a:t>
            </a:r>
            <a:r>
              <a:rPr kumimoji="1" lang="ko-KR" altLang="en-US" sz="800" b="1" dirty="0">
                <a:latin typeface="+mn-ea"/>
              </a:rPr>
              <a:t>슬라이드</a:t>
            </a:r>
            <a:r>
              <a:rPr kumimoji="1" lang="en-US" altLang="ko-KR" sz="800" b="1" dirty="0">
                <a:latin typeface="+mn-ea"/>
              </a:rPr>
              <a:t>_</a:t>
            </a:r>
            <a:r>
              <a:rPr kumimoji="1" lang="ko-KR" altLang="en-US" sz="800" b="1" dirty="0">
                <a:latin typeface="+mn-ea"/>
              </a:rPr>
              <a:t>기타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4649221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HSNR_Menu_Etc_04</a:t>
            </a:r>
            <a:endParaRPr kumimoji="1" lang="ko-KR" altLang="en-US" sz="800" b="1" dirty="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649221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>
                <a:latin typeface="+mn-ea"/>
              </a:rPr>
              <a:t>기타</a:t>
            </a:r>
            <a:r>
              <a:rPr kumimoji="1" lang="en-US" altLang="ko-KR" sz="800" b="1" dirty="0">
                <a:latin typeface="+mn-ea"/>
              </a:rPr>
              <a:t>_</a:t>
            </a:r>
            <a:r>
              <a:rPr kumimoji="1" lang="ko-KR" altLang="en-US" sz="800" b="1" dirty="0" smtClean="0">
                <a:latin typeface="+mn-ea"/>
              </a:rPr>
              <a:t>서약서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204" name="표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207988"/>
              </p:ext>
            </p:extLst>
          </p:nvPr>
        </p:nvGraphicFramePr>
        <p:xfrm>
          <a:off x="2378471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위치기반 서비스 이용약관 보기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5" name="표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083560"/>
              </p:ext>
            </p:extLst>
          </p:nvPr>
        </p:nvGraphicFramePr>
        <p:xfrm>
          <a:off x="4649221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화면 기능 설명</a:t>
                      </a:r>
                      <a:endParaRPr lang="ko-KR" alt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ㄱ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서약서 보기 화면</a:t>
                      </a:r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8" name="그림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92337"/>
            <a:ext cx="2138275" cy="1152128"/>
          </a:xfrm>
          <a:prstGeom prst="rect">
            <a:avLst/>
          </a:prstGeom>
          <a:ln>
            <a:noFill/>
          </a:ln>
        </p:spPr>
      </p:pic>
      <p:sp>
        <p:nvSpPr>
          <p:cNvPr id="59" name="직사각형 58"/>
          <p:cNvSpPr/>
          <p:nvPr/>
        </p:nvSpPr>
        <p:spPr bwMode="auto">
          <a:xfrm>
            <a:off x="107504" y="1232630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611560" y="1305889"/>
            <a:ext cx="478991" cy="188849"/>
            <a:chOff x="611560" y="1300286"/>
            <a:chExt cx="478991" cy="188849"/>
          </a:xfrm>
        </p:grpSpPr>
        <p:pic>
          <p:nvPicPr>
            <p:cNvPr id="61" name="그림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300286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61"/>
            <p:cNvSpPr txBox="1"/>
            <p:nvPr/>
          </p:nvSpPr>
          <p:spPr bwMode="auto">
            <a:xfrm>
              <a:off x="682483" y="1337560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즉</a:t>
              </a:r>
              <a:r>
                <a:rPr lang="ko-KR" altLang="en-US" sz="7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79512" y="1319919"/>
            <a:ext cx="252000" cy="169216"/>
            <a:chOff x="394451" y="1844824"/>
            <a:chExt cx="252000" cy="169216"/>
          </a:xfrm>
        </p:grpSpPr>
        <p:sp>
          <p:nvSpPr>
            <p:cNvPr id="64" name="직사각형 63"/>
            <p:cNvSpPr/>
            <p:nvPr/>
          </p:nvSpPr>
          <p:spPr>
            <a:xfrm>
              <a:off x="394451" y="1844824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94451" y="1916832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94451" y="1988840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7" name="그림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951" y="1305889"/>
            <a:ext cx="478991" cy="18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 bwMode="auto">
          <a:xfrm>
            <a:off x="1313874" y="1343163"/>
            <a:ext cx="337145" cy="1143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831534" y="1300286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107504" y="1556792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107504" y="3044465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41510" y="1618845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41510" y="310651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4945" y="1618845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출발지 검색</a:t>
            </a:r>
            <a:endParaRPr kumimoji="1"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34945" y="3106518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</a:t>
            </a:r>
            <a:r>
              <a: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</a:t>
            </a: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 검색</a:t>
            </a:r>
            <a:endParaRPr kumimoji="1"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107504" y="4673272"/>
            <a:ext cx="2138274" cy="3499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호출하기</a:t>
            </a:r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866628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메뉴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08490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메뉴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107504" y="3368627"/>
            <a:ext cx="2138274" cy="1127519"/>
            <a:chOff x="107504" y="2373489"/>
            <a:chExt cx="2138274" cy="1127519"/>
          </a:xfrm>
        </p:grpSpPr>
        <p:grpSp>
          <p:nvGrpSpPr>
            <p:cNvPr id="84" name="그룹 83"/>
            <p:cNvGrpSpPr/>
            <p:nvPr/>
          </p:nvGrpSpPr>
          <p:grpSpPr>
            <a:xfrm>
              <a:off x="107504" y="2528522"/>
              <a:ext cx="2138274" cy="972486"/>
              <a:chOff x="2395007" y="3608642"/>
              <a:chExt cx="2138274" cy="972486"/>
            </a:xfrm>
          </p:grpSpPr>
          <p:sp>
            <p:nvSpPr>
              <p:cNvPr id="114" name="직사각형 113"/>
              <p:cNvSpPr/>
              <p:nvPr/>
            </p:nvSpPr>
            <p:spPr bwMode="auto">
              <a:xfrm>
                <a:off x="2395007" y="3608642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2429013" y="3670696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동승인원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 bwMode="auto">
              <a:xfrm>
                <a:off x="2395007" y="3932804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2429013" y="3994858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이용목적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 bwMode="auto">
              <a:xfrm>
                <a:off x="2395007" y="4256966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2429013" y="4319020"/>
                <a:ext cx="63350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휠체어사용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모서리가 둥근 직사각형 119"/>
              <p:cNvSpPr/>
              <p:nvPr/>
            </p:nvSpPr>
            <p:spPr bwMode="auto">
              <a:xfrm>
                <a:off x="3115087" y="365991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동승인원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Arrow Down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01138" y="3702938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25" name="그룹 124"/>
              <p:cNvGrpSpPr/>
              <p:nvPr/>
            </p:nvGrpSpPr>
            <p:grpSpPr>
              <a:xfrm>
                <a:off x="3115086" y="3982322"/>
                <a:ext cx="1348711" cy="225127"/>
                <a:chOff x="827583" y="3754842"/>
                <a:chExt cx="1348711" cy="225127"/>
              </a:xfrm>
            </p:grpSpPr>
            <p:sp>
              <p:nvSpPr>
                <p:cNvPr id="128" name="모서리가 둥근 직사각형 127"/>
                <p:cNvSpPr/>
                <p:nvPr/>
              </p:nvSpPr>
              <p:spPr bwMode="auto">
                <a:xfrm>
                  <a:off x="827583" y="3754842"/>
                  <a:ext cx="1348711" cy="22512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이용목적</a:t>
                  </a:r>
                  <a:endParaRPr lang="ko-KR" altLang="en-US" sz="700" dirty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9" name="Arrow Down"/>
                <p:cNvSpPr>
                  <a:spLocks noChangeAspect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 flipH="1">
                  <a:off x="2013634" y="3797868"/>
                  <a:ext cx="110093" cy="11009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solidFill>
                  <a:srgbClr val="FFFFFF"/>
                </a:solidFill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26" name="직사각형 125"/>
              <p:cNvSpPr/>
              <p:nvPr/>
            </p:nvSpPr>
            <p:spPr>
              <a:xfrm>
                <a:off x="3062520" y="4317395"/>
                <a:ext cx="192711" cy="20268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anchor="ctr" anchorCtr="0"/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endParaRPr lang="ko-KR" altLang="en-US" sz="700" b="0" i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L 도형 126"/>
              <p:cNvSpPr/>
              <p:nvPr/>
            </p:nvSpPr>
            <p:spPr>
              <a:xfrm rot="18678969">
                <a:off x="3089266" y="4393666"/>
                <a:ext cx="139218" cy="50147"/>
              </a:xfrm>
              <a:prstGeom prst="corner">
                <a:avLst>
                  <a:gd name="adj1" fmla="val 14306"/>
                  <a:gd name="adj2" fmla="val 16330"/>
                </a:avLst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anchor="ctr" anchorCtr="0"/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endParaRPr lang="ko-KR" altLang="en-US" sz="700" b="0" i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6" name="직사각형 85"/>
            <p:cNvSpPr/>
            <p:nvPr/>
          </p:nvSpPr>
          <p:spPr bwMode="auto">
            <a:xfrm>
              <a:off x="107504" y="2373489"/>
              <a:ext cx="2138274" cy="1620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출발지 목적지 바꾸기</a:t>
              </a: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683568" y="2416156"/>
              <a:ext cx="66795" cy="90000"/>
              <a:chOff x="6084168" y="1790872"/>
              <a:chExt cx="72008" cy="180000"/>
            </a:xfrm>
          </p:grpSpPr>
          <p:cxnSp>
            <p:nvCxnSpPr>
              <p:cNvPr id="106" name="직선 화살표 연결선 105"/>
              <p:cNvCxnSpPr/>
              <p:nvPr/>
            </p:nvCxnSpPr>
            <p:spPr>
              <a:xfrm>
                <a:off x="6156176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/>
              <p:cNvCxnSpPr/>
              <p:nvPr/>
            </p:nvCxnSpPr>
            <p:spPr>
              <a:xfrm flipV="1">
                <a:off x="6084168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직사각형 94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7504" y="1239260"/>
            <a:ext cx="1544495" cy="3783946"/>
            <a:chOff x="106524" y="1239258"/>
            <a:chExt cx="1544495" cy="3783946"/>
          </a:xfrm>
        </p:grpSpPr>
        <p:sp>
          <p:nvSpPr>
            <p:cNvPr id="98" name="직사각형 97"/>
            <p:cNvSpPr/>
            <p:nvPr/>
          </p:nvSpPr>
          <p:spPr>
            <a:xfrm>
              <a:off x="107504" y="1239258"/>
              <a:ext cx="1543515" cy="96560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n-ea"/>
                </a:rPr>
                <a:t>화성나래</a:t>
              </a:r>
              <a:endPara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b="1" dirty="0" smtClean="0">
                  <a:latin typeface="+mn-ea"/>
                </a:rPr>
                <a:t>홍길동</a:t>
              </a:r>
              <a:endParaRPr lang="en-US" altLang="ko-KR" sz="8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b="1" dirty="0" smtClean="0">
                  <a:latin typeface="+mn-ea"/>
                </a:rPr>
                <a:t>010-1111-1111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07504" y="2201367"/>
              <a:ext cx="1543515" cy="282183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724" y="1892337"/>
              <a:ext cx="186779" cy="186779"/>
            </a:xfrm>
            <a:prstGeom prst="rect">
              <a:avLst/>
            </a:prstGeom>
          </p:spPr>
        </p:pic>
        <p:sp>
          <p:nvSpPr>
            <p:cNvPr id="100" name="직사각형 99"/>
            <p:cNvSpPr/>
            <p:nvPr/>
          </p:nvSpPr>
          <p:spPr bwMode="auto">
            <a:xfrm>
              <a:off x="108484" y="2201367"/>
              <a:ext cx="1542535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나의 </a:t>
              </a:r>
              <a:r>
                <a:rPr kumimoji="1"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 내역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108484" y="2525529"/>
              <a:ext cx="1542535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</a:t>
              </a:r>
            </a:p>
          </p:txBody>
        </p:sp>
        <p:sp>
          <p:nvSpPr>
            <p:cNvPr id="103" name="Arrow Down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1437571" y="2636912"/>
              <a:ext cx="110093" cy="11009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07504" y="2849691"/>
              <a:ext cx="1542535" cy="324162"/>
              <a:chOff x="108484" y="2849691"/>
              <a:chExt cx="1542535" cy="324162"/>
            </a:xfrm>
          </p:grpSpPr>
          <p:sp>
            <p:nvSpPr>
              <p:cNvPr id="102" name="직사각형 101"/>
              <p:cNvSpPr/>
              <p:nvPr/>
            </p:nvSpPr>
            <p:spPr bwMode="auto">
              <a:xfrm>
                <a:off x="108484" y="2849691"/>
                <a:ext cx="1542535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기타</a:t>
                </a:r>
              </a:p>
            </p:txBody>
          </p:sp>
          <p:sp>
            <p:nvSpPr>
              <p:cNvPr id="104" name="Arrow Down"/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 bwMode="auto">
              <a:xfrm flipH="1">
                <a:off x="1437571" y="2958867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06524" y="3173853"/>
              <a:ext cx="1543515" cy="10051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0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</a:rPr>
                <a:t>서비스 이용 약관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</a:rPr>
                <a:t>개인정보 취급방침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</a:rPr>
                <a:t>위치기반 서비스 이용 약관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</a:rPr>
                <a:t>서약</a:t>
              </a:r>
              <a:r>
                <a:rPr lang="ko-KR" altLang="en-US" sz="700" dirty="0">
                  <a:solidFill>
                    <a:schemeClr val="tx1"/>
                  </a:solidFill>
                </a:rPr>
                <a:t>서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43" name="직사각형 242"/>
          <p:cNvSpPr/>
          <p:nvPr/>
        </p:nvSpPr>
        <p:spPr>
          <a:xfrm>
            <a:off x="107504" y="1232630"/>
            <a:ext cx="1544495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107504" y="1232630"/>
            <a:ext cx="1544495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889895"/>
            <a:ext cx="121920" cy="118491"/>
          </a:xfrm>
          <a:prstGeom prst="rect">
            <a:avLst/>
          </a:prstGeom>
        </p:spPr>
      </p:pic>
      <p:grpSp>
        <p:nvGrpSpPr>
          <p:cNvPr id="121" name="그룹 120"/>
          <p:cNvGrpSpPr/>
          <p:nvPr/>
        </p:nvGrpSpPr>
        <p:grpSpPr>
          <a:xfrm>
            <a:off x="2379600" y="621211"/>
            <a:ext cx="2138274" cy="576032"/>
            <a:chOff x="2398178" y="557080"/>
            <a:chExt cx="2138274" cy="576032"/>
          </a:xfrm>
        </p:grpSpPr>
        <p:sp>
          <p:nvSpPr>
            <p:cNvPr id="122" name="직사각형 121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HSNR_Menu_Etc_03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kumimoji="1" lang="ko-KR" altLang="en-US" sz="800" b="1" dirty="0">
                  <a:latin typeface="+mn-ea"/>
                </a:rPr>
                <a:t>기타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위치기반서비스이용약관</a:t>
              </a:r>
              <a:endParaRPr kumimoji="1" lang="ko-KR" altLang="en-US" sz="800" b="1" dirty="0"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379600" y="1232630"/>
            <a:ext cx="2138274" cy="3790576"/>
            <a:chOff x="2379600" y="1232630"/>
            <a:chExt cx="2138274" cy="3790576"/>
          </a:xfrm>
        </p:grpSpPr>
        <p:sp>
          <p:nvSpPr>
            <p:cNvPr id="105" name="직사각형 104"/>
            <p:cNvSpPr/>
            <p:nvPr/>
          </p:nvSpPr>
          <p:spPr>
            <a:xfrm>
              <a:off x="3947258" y="1235441"/>
              <a:ext cx="53732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kumimoji="1"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닫기</a:t>
              </a:r>
              <a:endParaRPr kumimoji="1"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4" name="직사각형 193"/>
            <p:cNvSpPr/>
            <p:nvPr/>
          </p:nvSpPr>
          <p:spPr bwMode="auto">
            <a:xfrm>
              <a:off x="2379600" y="1232630"/>
              <a:ext cx="2138274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위치기반 서비스 이용약관</a:t>
              </a:r>
              <a:endParaRPr kumimoji="1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2379600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461885" y="1739502"/>
              <a:ext cx="1973704" cy="27346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제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1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조 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(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목적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)</a:t>
              </a:r>
            </a:p>
            <a:p>
              <a:pPr lvl="0" algn="just" latinLnBrk="0">
                <a:defRPr/>
              </a:pP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본 약관은 ㈜</a:t>
              </a:r>
              <a:r>
                <a:rPr lang="ko-KR" altLang="en-US" sz="700" kern="0" dirty="0">
                  <a:solidFill>
                    <a:prstClr val="black"/>
                  </a:solidFill>
                </a:rPr>
                <a:t> 화성교통약자이동지원센터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(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이하 ‘서비스제공자’ 또는 ‘회사’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)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가 제공하는 위치기반서비스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(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이하 ‘서비스’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)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와 관련하여 회사와 고객 또는 개인위치정보주체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(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이하 ‘개인위치정보주체’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)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간의 권리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의무 및 책임사항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기타 필요한 사항을 규정함을 그 목적으로 합니다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.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제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2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조 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(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용어의 정의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)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본 약관에서 사용하는 용어의 정의는 다음 각 호와 같으며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본 이용약관에 규정되지 않은 용어에 대해서는 관련 법령에서 규정하는 의미 또는 서비스 관련 안내자료 및 사업자료 등에서 ‘서비스제공자’가 통상적으로 사용하고 있는 의미로 해석됩니다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.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①‘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서비스’란 이용자가 모바일 어플리케이션으로 차량을 부르면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</a:t>
              </a: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요청한 위치에서 가장 빠르게 도착할 수 있는</a:t>
              </a: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…..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416521" y="1499247"/>
              <a:ext cx="2064432" cy="2897565"/>
              <a:chOff x="7583215" y="1499247"/>
              <a:chExt cx="2064432" cy="2897565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7583215" y="1523724"/>
                <a:ext cx="2064432" cy="28243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 </a:t>
                </a: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[</a:t>
                </a:r>
                <a:r>
                  <a:rPr kumimoji="0" lang="ko-KR" altLang="en-US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화성나래 위치기반서비스 이용약관</a:t>
                </a: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]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 bwMode="auto">
              <a:xfrm>
                <a:off x="7629988" y="1499247"/>
                <a:ext cx="1972295" cy="2897565"/>
              </a:xfrm>
              <a:prstGeom prst="rect">
                <a:avLst/>
              </a:prstGeom>
              <a:noFill/>
              <a:ln w="6350" algn="ctr">
                <a:solidFill>
                  <a:srgbClr val="0070C0"/>
                </a:solidFill>
                <a:prstDash val="dash"/>
                <a:round/>
                <a:headEnd/>
                <a:tailEnd/>
              </a:ln>
            </p:spPr>
            <p:txBody>
              <a:bodyPr lIns="72000" tIns="36000" rIns="36000" bIns="36000" rtlCol="0" anchor="ctr"/>
              <a:lstStyle/>
              <a:p>
                <a:pPr algn="dist" eaLnBrk="1" fontAlgn="auto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45000"/>
                </a:pPr>
                <a:endParaRPr lang="ko-KR" altLang="en-US" sz="700" dirty="0" smtClean="0">
                  <a:solidFill>
                    <a:srgbClr val="6E6E6E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217" y="1271934"/>
              <a:ext cx="137160" cy="137160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4649221" y="1232630"/>
            <a:ext cx="2138274" cy="3790576"/>
            <a:chOff x="4649221" y="1232630"/>
            <a:chExt cx="2138274" cy="3790576"/>
          </a:xfrm>
        </p:grpSpPr>
        <p:sp>
          <p:nvSpPr>
            <p:cNvPr id="187" name="직사각형 186"/>
            <p:cNvSpPr/>
            <p:nvPr/>
          </p:nvSpPr>
          <p:spPr bwMode="auto">
            <a:xfrm>
              <a:off x="4649221" y="1232630"/>
              <a:ext cx="2138274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서약서</a:t>
              </a:r>
              <a:endParaRPr kumimoji="1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4649221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715924" y="1492649"/>
              <a:ext cx="2004868" cy="2897565"/>
              <a:chOff x="4699638" y="1492649"/>
              <a:chExt cx="2004868" cy="2897565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4728490" y="1806162"/>
                <a:ext cx="1970412" cy="22755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t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제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1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장 서약서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제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1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조 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(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목적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)</a:t>
                </a: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본 약관은 ㈜화성교통약자이동지원센터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(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이하 “회사”라 합니다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)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가 제공하는  화성나래 서비스 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(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이하 ‘서비스’라 합니다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)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를 이용하기 위하여 ‘회사’와 이용계약을 체결한 이용자가  화성나래 모바일 어플리케이션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(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이하 ‘앱’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)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을 이용함에 있어 필요한 ‘회사’와 이용자의 권리와 의무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, 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기타 제반 사항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, ‘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회사’와 이용자간 전자금융거래의 법률관계를 정함에 그 목적이 있습니다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.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제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2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조 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(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약관의 적용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)</a:t>
                </a:r>
              </a:p>
              <a:p>
                <a:pPr lvl="0" algn="just" latinLnBrk="0"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‘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사용자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’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에게는 본 약관과 화성교통약자이동지원센터 홈페이지</a:t>
                </a:r>
                <a:r>
                  <a:rPr lang="en-US" altLang="ko-KR" sz="700" kern="0" dirty="0">
                    <a:solidFill>
                      <a:prstClr val="black"/>
                    </a:solidFill>
                  </a:rPr>
                  <a:t>(https://www.hsnarae.or.kr) </a:t>
                </a:r>
                <a:r>
                  <a:rPr lang="ko-KR" altLang="en-US" sz="700" kern="0" noProof="0" dirty="0" smtClean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및  </a:t>
                </a:r>
                <a:r>
                  <a:rPr lang="en-US" altLang="ko-KR" sz="700" kern="0" noProof="0" dirty="0" smtClean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‘</a:t>
                </a:r>
                <a:r>
                  <a:rPr lang="ko-KR" altLang="en-US" sz="700" kern="0" noProof="0" dirty="0" smtClean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솔루션</a:t>
                </a:r>
                <a:r>
                  <a:rPr lang="en-US" altLang="ko-KR" sz="700" kern="0" noProof="0" dirty="0" smtClean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’ </a:t>
                </a:r>
                <a:r>
                  <a:rPr lang="ko-KR" altLang="en-US" sz="700" kern="0" noProof="0" dirty="0" smtClean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공지사항 등에 게재되어</a:t>
                </a:r>
                <a:r>
                  <a:rPr kumimoji="0" lang="ko-KR" altLang="en-US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 있는 ‘서비스’ 이용방침이 적용됩니다</a:t>
                </a: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.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……</a:t>
                </a: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4699638" y="1492649"/>
                <a:ext cx="1970412" cy="25197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 </a:t>
                </a: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[</a:t>
                </a:r>
                <a:r>
                  <a:rPr kumimoji="0" lang="ko-KR" altLang="en-US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화성나래 서비스 서약서</a:t>
                </a: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]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 bwMode="auto">
              <a:xfrm>
                <a:off x="4732211" y="1492649"/>
                <a:ext cx="1972295" cy="2897565"/>
              </a:xfrm>
              <a:prstGeom prst="rect">
                <a:avLst/>
              </a:prstGeom>
              <a:noFill/>
              <a:ln w="6350" algn="ctr">
                <a:solidFill>
                  <a:srgbClr val="0070C0"/>
                </a:solidFill>
                <a:prstDash val="dash"/>
                <a:round/>
                <a:headEnd/>
                <a:tailEnd/>
              </a:ln>
            </p:spPr>
            <p:txBody>
              <a:bodyPr lIns="72000" tIns="36000" rIns="36000" bIns="36000" rtlCol="0" anchor="ctr"/>
              <a:lstStyle/>
              <a:p>
                <a:pPr algn="dist" eaLnBrk="1" fontAlgn="auto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45000"/>
                </a:pPr>
                <a:endParaRPr lang="ko-KR" altLang="en-US" sz="700" dirty="0" smtClean="0">
                  <a:solidFill>
                    <a:srgbClr val="6E6E6E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872" y="1271934"/>
              <a:ext cx="137160" cy="137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54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180228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 화면 목록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748954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 화면 </a:t>
                      </a:r>
                      <a:r>
                        <a:rPr lang="en-US" altLang="ko-KR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  <a:r>
                        <a:rPr lang="en-US" altLang="ko-KR" sz="900" b="1" baseline="0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900" b="1" baseline="0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및 화면명 목록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95714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864731"/>
              </p:ext>
            </p:extLst>
          </p:nvPr>
        </p:nvGraphicFramePr>
        <p:xfrm>
          <a:off x="251517" y="476672"/>
          <a:ext cx="8640962" cy="610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1438"/>
                <a:gridCol w="1638805"/>
                <a:gridCol w="2160238"/>
                <a:gridCol w="504058"/>
                <a:gridCol w="1656184"/>
                <a:gridCol w="2160239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HSNR_Loading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로딩화면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HSNR_SignUp_Complete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HSNR_TempPassword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HSNR_SignUp_TOS_01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약관동의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HSNR_TempPassword_SMS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_SMS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양식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HSNR_SignUp_TOS_02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약관동의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HSNR_SignIn_Confirm_Deny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실패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HSNR_SignUp_TOS_03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약관동의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HSNR_SignIn_Confirm_RegIng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가입신청처리중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HSNR_SignUp_TOS_04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약관동의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HSNR_Main_Start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화면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출발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HSNR_SignUp_TOS_05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약관동의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HSNR_Main_StartDetail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화면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출발상세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HSNR_SignUp_Auth_Send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휴대폰인증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번호발송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HSNR_Main_End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화면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도착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HSNR_SignUp_Auth_Sended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휴대폰인증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번호발송완료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HSNR_Main_EndDetail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화면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도착상세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HSNR_SignUp_Auth_AgreeCheck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휴대폰인증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동의알림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HSNR_ImmediaDispatcher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즉시 배차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HSNR_SignUp_Auth_ExistPhone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휴대폰인증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기존등록번호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HSNR_ReservDispatcher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 배차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HSNR_SignUp_Auth_Confirm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휴대폰인증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HSNR_ReservDispatcher_RT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예약배차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왕복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HSNR_SignUp_Auth_Complete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휴대폰인증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인증완료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HSNR_Search_Start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출발지 검색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HSNR_SignUp_Auth_SMS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휴대폰인증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_SMS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양식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HSNR_Search_End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목적지 검색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HSNR_SignUp_Auth_Deny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휴대폰인증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인증실패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HSNR_Searching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목적지 검색 중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출발지 동일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HSNR_SignUp_PersonInfo_Form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개인정보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양식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HSNR_Start_Result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출발지 검색 결과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HSNR_SignUp_Address_Road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주소검색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도로명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HSNR_End_Result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목적지 검색 결과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HSNR_SignUp_Address_Lot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주소검색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HSNR_Position_Set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도착 설정 결과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HSNR_SignUp_Address_Detail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주소검색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상세주소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HSNR_Alloc_Fail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배차 실패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HSNR_SignUp_Address_None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주소검색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결과없음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HSNR_Alloc_Success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배차 성공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HSNR_SignUp_Address_Use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주소검색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결과사용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HSNR_Alloc_Cancel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_Confirm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배차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취소 확인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HSNR_SignUp_Address_Use_01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주소검색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HSNR_Alloc_Cancel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배차 취소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HSNR_SignUp_Address_Use_02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주소검색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HSNR_Aboarded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차량 탑승 완료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HSNR_SignUp_IdCheck_Available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아이디중복체크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사용가능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HSNR_Menu_Slide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메뉴 슬라이드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HSNR_SignUp_IdCheck_Exist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아이디중복체크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기존사용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HSNR_Menu_MyInfo_View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정보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HSNR_SignUp_Camera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카메라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HSNR_Menu_MyInfo_Password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정보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비밀번호확인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HSNR_SignUp_PhotoFile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사진파일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HSNR_Menu_MyInfo_Modify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정보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상세보기및수정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HSNR_SignUp_FileUploaded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첨부완료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HSNR_Menu_MyInfo_Modified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정보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수정완료</a:t>
                      </a: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HSNR_SignUp_PhotoExtend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확대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HSNR_Menu_MyAboard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나의이용내역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7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HSNR_SignUp_PasswordCheck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HSNR_Menu_Slide_Info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메뉴 슬라이드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31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948264" y="476672"/>
            <a:ext cx="2141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앱 실행 후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즐겨찾기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화면에 대한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즐겨찾기 메뉴 추가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즐겨찾기 화면에는 자주 이용하는 배차 정보를 보여주며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즐겨찾기 목록 중에 항목을 선택하고 하단의 </a:t>
            </a:r>
            <a:r>
              <a:rPr lang="en-US" altLang="ko-KR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즉시</a:t>
            </a:r>
            <a:r>
              <a:rPr lang="en-US" altLang="ko-KR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 및 </a:t>
            </a:r>
            <a:r>
              <a:rPr lang="en-US" altLang="ko-KR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예약</a:t>
            </a:r>
            <a:r>
              <a:rPr lang="en-US" altLang="ko-KR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버튼을 클릭하면</a:t>
            </a:r>
            <a:r>
              <a:rPr lang="en-US" altLang="ko-KR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각각 </a:t>
            </a:r>
            <a:r>
              <a:rPr lang="en-US" altLang="ko-KR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즉시배차</a:t>
            </a:r>
            <a:r>
              <a:rPr lang="en-US" altLang="ko-KR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및 </a:t>
            </a:r>
            <a:r>
              <a:rPr lang="en-US" altLang="ko-KR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예약배차</a:t>
            </a:r>
            <a:r>
              <a:rPr lang="en-US" altLang="ko-KR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자동으로 정보가 입력된다</a:t>
            </a:r>
            <a:r>
              <a:rPr lang="en-US" altLang="ko-KR" sz="800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즐겨찾기에 보여주는 배차정보는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출발지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도착지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동승인원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이용목적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휠체어 사용여부를 보여준다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즐겨찾기 항목은 출발지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도착지가 같은 경우 중복체크를 하여 저장한다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469916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</a:t>
            </a:r>
            <a:r>
              <a:rPr kumimoji="1" lang="en-US" altLang="ko-KR" sz="800" b="1" dirty="0">
                <a:latin typeface="+mn-ea"/>
              </a:rPr>
              <a:t>HSNR_Menu_Slide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077985"/>
              </p:ext>
            </p:extLst>
          </p:nvPr>
        </p:nvGraphicFramePr>
        <p:xfrm>
          <a:off x="107504" y="5085184"/>
          <a:ext cx="2138274" cy="72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메뉴 화면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즐겨찾기 메뉴 추가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dirty="0">
                <a:latin typeface="+mn-ea"/>
              </a:rPr>
              <a:t>메뉴 슬라이드</a:t>
            </a:r>
            <a:endParaRPr kumimoji="1" lang="en-US" altLang="ko-KR" sz="800" b="1" dirty="0">
              <a:latin typeface="+mn-ea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4" name="표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60460"/>
              </p:ext>
            </p:extLst>
          </p:nvPr>
        </p:nvGraphicFramePr>
        <p:xfrm>
          <a:off x="2378471" y="5085184"/>
          <a:ext cx="2138274" cy="87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즐겨찾기 메뉴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자주 이용하는 배차 정보를 보여주며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즉시 및 예약 버튼을 클릭하면 배차정보에 자동 입력된다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8" name="그림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92337"/>
            <a:ext cx="2138275" cy="1152128"/>
          </a:xfrm>
          <a:prstGeom prst="rect">
            <a:avLst/>
          </a:prstGeom>
          <a:ln>
            <a:noFill/>
          </a:ln>
        </p:spPr>
      </p:pic>
      <p:sp>
        <p:nvSpPr>
          <p:cNvPr id="59" name="직사각형 58"/>
          <p:cNvSpPr/>
          <p:nvPr/>
        </p:nvSpPr>
        <p:spPr bwMode="auto">
          <a:xfrm>
            <a:off x="107504" y="1232630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611560" y="1305889"/>
            <a:ext cx="478991" cy="188849"/>
            <a:chOff x="611560" y="1300286"/>
            <a:chExt cx="478991" cy="188849"/>
          </a:xfrm>
        </p:grpSpPr>
        <p:pic>
          <p:nvPicPr>
            <p:cNvPr id="61" name="그림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300286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61"/>
            <p:cNvSpPr txBox="1"/>
            <p:nvPr/>
          </p:nvSpPr>
          <p:spPr bwMode="auto">
            <a:xfrm>
              <a:off x="682483" y="1337560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즉</a:t>
              </a:r>
              <a:r>
                <a:rPr lang="ko-KR" altLang="en-US" sz="7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79512" y="1319919"/>
            <a:ext cx="252000" cy="169216"/>
            <a:chOff x="394451" y="1844824"/>
            <a:chExt cx="252000" cy="169216"/>
          </a:xfrm>
        </p:grpSpPr>
        <p:sp>
          <p:nvSpPr>
            <p:cNvPr id="64" name="직사각형 63"/>
            <p:cNvSpPr/>
            <p:nvPr/>
          </p:nvSpPr>
          <p:spPr>
            <a:xfrm>
              <a:off x="394451" y="1844824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94451" y="1916832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94451" y="1988840"/>
              <a:ext cx="252000" cy="25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7" name="그림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951" y="1305889"/>
            <a:ext cx="478991" cy="18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 bwMode="auto">
          <a:xfrm>
            <a:off x="1313874" y="1343163"/>
            <a:ext cx="337145" cy="114300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831534" y="1300286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107504" y="1556792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107504" y="3044465"/>
            <a:ext cx="2138274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41510" y="1618845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41510" y="310651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</a:t>
            </a:r>
            <a:endParaRPr kumimoji="1"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4945" y="1618845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출발지 검색</a:t>
            </a:r>
            <a:endParaRPr kumimoji="1"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34945" y="3106518"/>
            <a:ext cx="6655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</a:t>
            </a:r>
            <a:r>
              <a: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</a:t>
            </a:r>
            <a:r>
              <a:rPr kumimoji="1"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 검색</a:t>
            </a:r>
            <a:endParaRPr kumimoji="1"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107504" y="4673272"/>
            <a:ext cx="2138274" cy="3499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호출하기</a:t>
            </a:r>
          </a:p>
        </p:txBody>
      </p:sp>
      <p:graphicFrame>
        <p:nvGraphicFramePr>
          <p:cNvPr id="153" name="표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270951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메뉴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064945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메뉴 화면 및 기능 설명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5" name="그룹 74"/>
          <p:cNvGrpSpPr/>
          <p:nvPr/>
        </p:nvGrpSpPr>
        <p:grpSpPr>
          <a:xfrm>
            <a:off x="107504" y="3368627"/>
            <a:ext cx="2138274" cy="1127519"/>
            <a:chOff x="107504" y="2373489"/>
            <a:chExt cx="2138274" cy="1127519"/>
          </a:xfrm>
        </p:grpSpPr>
        <p:grpSp>
          <p:nvGrpSpPr>
            <p:cNvPr id="76" name="그룹 75"/>
            <p:cNvGrpSpPr/>
            <p:nvPr/>
          </p:nvGrpSpPr>
          <p:grpSpPr>
            <a:xfrm>
              <a:off x="107504" y="2528522"/>
              <a:ext cx="2138274" cy="972486"/>
              <a:chOff x="2395007" y="3608642"/>
              <a:chExt cx="2138274" cy="972486"/>
            </a:xfrm>
          </p:grpSpPr>
          <p:sp>
            <p:nvSpPr>
              <p:cNvPr id="107" name="직사각형 106"/>
              <p:cNvSpPr/>
              <p:nvPr/>
            </p:nvSpPr>
            <p:spPr bwMode="auto">
              <a:xfrm>
                <a:off x="2395007" y="3608642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2429013" y="3670696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동승인원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 bwMode="auto">
              <a:xfrm>
                <a:off x="2395007" y="3932804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2429013" y="3994858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이용목적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 bwMode="auto">
              <a:xfrm>
                <a:off x="2395007" y="4256966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2429013" y="4319020"/>
                <a:ext cx="63350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휠체어사용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" name="모서리가 둥근 직사각형 112"/>
              <p:cNvSpPr/>
              <p:nvPr/>
            </p:nvSpPr>
            <p:spPr bwMode="auto">
              <a:xfrm>
                <a:off x="3115087" y="365991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동승인원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Arrow Down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01138" y="3702938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115086" y="3982322"/>
                <a:ext cx="1348711" cy="225127"/>
                <a:chOff x="827583" y="3754842"/>
                <a:chExt cx="1348711" cy="225127"/>
              </a:xfrm>
            </p:grpSpPr>
            <p:sp>
              <p:nvSpPr>
                <p:cNvPr id="118" name="모서리가 둥근 직사각형 117"/>
                <p:cNvSpPr/>
                <p:nvPr/>
              </p:nvSpPr>
              <p:spPr bwMode="auto">
                <a:xfrm>
                  <a:off x="827583" y="3754842"/>
                  <a:ext cx="1348711" cy="22512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이용목적</a:t>
                  </a:r>
                  <a:endParaRPr lang="ko-KR" altLang="en-US" sz="700" dirty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9" name="Arrow Down"/>
                <p:cNvSpPr>
                  <a:spLocks noChangeAspect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 flipH="1">
                  <a:off x="2013634" y="3797868"/>
                  <a:ext cx="110093" cy="11009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solidFill>
                  <a:srgbClr val="FFFFFF"/>
                </a:solidFill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16" name="직사각형 115"/>
              <p:cNvSpPr/>
              <p:nvPr/>
            </p:nvSpPr>
            <p:spPr>
              <a:xfrm>
                <a:off x="3062520" y="4317395"/>
                <a:ext cx="192711" cy="20268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anchor="ctr" anchorCtr="0"/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endParaRPr lang="ko-KR" altLang="en-US" sz="700" b="0" i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L 도형 116"/>
              <p:cNvSpPr/>
              <p:nvPr/>
            </p:nvSpPr>
            <p:spPr>
              <a:xfrm rot="18678969">
                <a:off x="3089266" y="4393666"/>
                <a:ext cx="139218" cy="50147"/>
              </a:xfrm>
              <a:prstGeom prst="corner">
                <a:avLst>
                  <a:gd name="adj1" fmla="val 14306"/>
                  <a:gd name="adj2" fmla="val 16330"/>
                </a:avLst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anchor="ctr" anchorCtr="0"/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endParaRPr lang="ko-KR" altLang="en-US" sz="700" b="0" i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6" name="직사각형 95"/>
            <p:cNvSpPr/>
            <p:nvPr/>
          </p:nvSpPr>
          <p:spPr bwMode="auto">
            <a:xfrm>
              <a:off x="107504" y="2373489"/>
              <a:ext cx="2138274" cy="1620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6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출발지 목적지 바꾸기</a:t>
              </a: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683568" y="2416156"/>
              <a:ext cx="66795" cy="90000"/>
              <a:chOff x="6084168" y="1790872"/>
              <a:chExt cx="72008" cy="180000"/>
            </a:xfrm>
          </p:grpSpPr>
          <p:cxnSp>
            <p:nvCxnSpPr>
              <p:cNvPr id="105" name="직선 화살표 연결선 104"/>
              <p:cNvCxnSpPr/>
              <p:nvPr/>
            </p:nvCxnSpPr>
            <p:spPr>
              <a:xfrm>
                <a:off x="6156176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화살표 연결선 105"/>
              <p:cNvCxnSpPr/>
              <p:nvPr/>
            </p:nvCxnSpPr>
            <p:spPr>
              <a:xfrm flipV="1">
                <a:off x="6084168" y="1790872"/>
                <a:ext cx="0" cy="18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직사각형 98"/>
          <p:cNvSpPr/>
          <p:nvPr/>
        </p:nvSpPr>
        <p:spPr>
          <a:xfrm>
            <a:off x="107504" y="2201369"/>
            <a:ext cx="1543515" cy="28218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 bwMode="auto">
          <a:xfrm>
            <a:off x="108484" y="2201369"/>
            <a:ext cx="1542535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</a:t>
            </a:r>
            <a:r>
              <a:rPr kumimoji="1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내역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8484" y="2849693"/>
            <a:ext cx="1542535" cy="648324"/>
            <a:chOff x="108484" y="2525531"/>
            <a:chExt cx="1542535" cy="648324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108484" y="2525531"/>
              <a:ext cx="1542535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</a:t>
              </a: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108484" y="2849693"/>
              <a:ext cx="1542535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</a:p>
          </p:txBody>
        </p:sp>
        <p:sp>
          <p:nvSpPr>
            <p:cNvPr id="103" name="Arrow Down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1437571" y="2636914"/>
              <a:ext cx="110093" cy="11009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rrow Down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1437571" y="2958869"/>
              <a:ext cx="110093" cy="11009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108484" y="1239260"/>
            <a:ext cx="1543515" cy="96560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화성나래</a:t>
            </a:r>
            <a:endParaRPr lang="en-US" altLang="ko-KR" sz="14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</a:rPr>
              <a:t>홍길동</a:t>
            </a:r>
            <a:endParaRPr lang="en-US" altLang="ko-KR" sz="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</a:rPr>
              <a:t>010-1111-1111</a:t>
            </a:r>
            <a:endParaRPr lang="ko-KR" altLang="en-US" sz="800" b="1" dirty="0">
              <a:latin typeface="+mn-ea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04" y="1892339"/>
            <a:ext cx="186779" cy="186779"/>
          </a:xfrm>
          <a:prstGeom prst="rect">
            <a:avLst/>
          </a:prstGeom>
        </p:spPr>
      </p:pic>
      <p:sp>
        <p:nvSpPr>
          <p:cNvPr id="194" name="직사각형 193"/>
          <p:cNvSpPr/>
          <p:nvPr/>
        </p:nvSpPr>
        <p:spPr bwMode="auto">
          <a:xfrm>
            <a:off x="2379600" y="1232630"/>
            <a:ext cx="2138274" cy="75704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즐겨찾기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 이용하는 배차 정보를 보여주며</a:t>
            </a:r>
            <a:r>
              <a:rPr kumimoji="1"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배차 정보를 </a:t>
            </a:r>
            <a:endParaRPr kumimoji="1" lang="en-US" altLang="ko-KR" sz="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즉시배차 및 예약배차에 자동으로 입력됩니다</a:t>
            </a:r>
            <a:r>
              <a:rPr kumimoji="1"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1"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en-US" altLang="ko-KR" sz="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2379600" y="621211"/>
            <a:ext cx="2138274" cy="576032"/>
            <a:chOff x="2398178" y="557080"/>
            <a:chExt cx="2138274" cy="576032"/>
          </a:xfrm>
        </p:grpSpPr>
        <p:sp>
          <p:nvSpPr>
            <p:cNvPr id="122" name="직사각형 121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HSNR_FAVORITES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즐겨찾기</a:t>
              </a:r>
              <a:endParaRPr kumimoji="1" lang="ko-KR" altLang="en-US" sz="800" b="1" dirty="0">
                <a:latin typeface="+mn-ea"/>
              </a:endParaRPr>
            </a:p>
          </p:txBody>
        </p:sp>
      </p:grpSp>
      <p:pic>
        <p:nvPicPr>
          <p:cNvPr id="128" name="그림 1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17" y="1340768"/>
            <a:ext cx="137160" cy="137160"/>
          </a:xfrm>
          <a:prstGeom prst="rect">
            <a:avLst/>
          </a:prstGeom>
        </p:spPr>
      </p:pic>
      <p:sp>
        <p:nvSpPr>
          <p:cNvPr id="193" name="직사각형 192"/>
          <p:cNvSpPr/>
          <p:nvPr/>
        </p:nvSpPr>
        <p:spPr>
          <a:xfrm>
            <a:off x="2379600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108484" y="2525531"/>
            <a:ext cx="1542535" cy="324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즐겨찾기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2377308" y="4496147"/>
            <a:ext cx="2140566" cy="5270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07504" y="1232630"/>
            <a:ext cx="1544495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377308" y="1988840"/>
            <a:ext cx="2138274" cy="2605945"/>
            <a:chOff x="4693105" y="2088449"/>
            <a:chExt cx="2138274" cy="2605945"/>
          </a:xfrm>
        </p:grpSpPr>
        <p:grpSp>
          <p:nvGrpSpPr>
            <p:cNvPr id="134" name="그룹 133"/>
            <p:cNvGrpSpPr/>
            <p:nvPr/>
          </p:nvGrpSpPr>
          <p:grpSpPr>
            <a:xfrm>
              <a:off x="4693105" y="2088449"/>
              <a:ext cx="2138274" cy="764487"/>
              <a:chOff x="2379600" y="1772816"/>
              <a:chExt cx="2138274" cy="764487"/>
            </a:xfrm>
          </p:grpSpPr>
          <p:sp>
            <p:nvSpPr>
              <p:cNvPr id="200" name="직사각형 199"/>
              <p:cNvSpPr/>
              <p:nvPr/>
            </p:nvSpPr>
            <p:spPr bwMode="auto">
              <a:xfrm>
                <a:off x="2379600" y="1772816"/>
                <a:ext cx="2138274" cy="1456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ko-KR" sz="5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1" name="직사각형 200"/>
              <p:cNvSpPr/>
              <p:nvPr/>
            </p:nvSpPr>
            <p:spPr bwMode="auto">
              <a:xfrm>
                <a:off x="2379600" y="1918502"/>
                <a:ext cx="2138274" cy="618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6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2017.01.11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출발 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화성시청</a:t>
                </a:r>
                <a:endParaRPr kumimoji="1" lang="en-US" altLang="ko-KR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도착 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화성종합경기타운</a:t>
                </a:r>
                <a:endParaRPr kumimoji="1" lang="en-US" altLang="ko-KR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동승인원 </a:t>
                </a:r>
                <a:r>
                  <a:rPr kumimoji="1" lang="en-US" altLang="ko-KR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명</a:t>
                </a:r>
                <a:endParaRPr kumimoji="1" lang="en-US" altLang="ko-KR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이용목적 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병원</a:t>
                </a:r>
                <a:r>
                  <a:rPr kumimoji="1" lang="en-US" altLang="ko-KR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재활</a:t>
                </a:r>
                <a:r>
                  <a:rPr kumimoji="1" lang="en-US" altLang="ko-KR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치료</a:t>
                </a:r>
                <a:endParaRPr kumimoji="1" lang="en-US" altLang="ko-KR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휠체어사용 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</a:t>
                </a:r>
                <a:endPara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99" name="직사각형 198"/>
            <p:cNvSpPr/>
            <p:nvPr/>
          </p:nvSpPr>
          <p:spPr bwMode="auto">
            <a:xfrm>
              <a:off x="4693105" y="2852936"/>
              <a:ext cx="2138274" cy="618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2017.01.10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 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화성시청</a:t>
              </a:r>
              <a:endParaRPr kumimoji="1" lang="en-US" altLang="ko-KR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 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화성종합경기타운</a:t>
              </a:r>
              <a:endParaRPr kumimoji="1" lang="en-US" altLang="ko-KR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동승인원 </a:t>
              </a:r>
              <a:r>
                <a:rPr kumimoji="1" lang="en-US" altLang="ko-KR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endParaRPr kumimoji="1" lang="en-US" altLang="ko-KR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이용목적 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병원</a:t>
              </a:r>
              <a:r>
                <a:rPr kumimoji="1" lang="en-US" altLang="ko-KR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재활</a:t>
              </a:r>
              <a:r>
                <a:rPr kumimoji="1" lang="en-US" altLang="ko-KR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치료</a:t>
              </a:r>
              <a:endParaRPr kumimoji="1" lang="en-US" altLang="ko-KR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휠체어사용 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</a:t>
              </a:r>
              <a:endParaRPr kumimoji="1" lang="en-US" altLang="ko-KR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7" name="직사각형 196"/>
            <p:cNvSpPr/>
            <p:nvPr/>
          </p:nvSpPr>
          <p:spPr bwMode="auto">
            <a:xfrm>
              <a:off x="4693105" y="3456792"/>
              <a:ext cx="2138274" cy="618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2017.01.09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 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화성시청</a:t>
              </a:r>
              <a:endParaRPr kumimoji="1" lang="en-US" altLang="ko-KR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 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화성종합경기타운</a:t>
              </a:r>
              <a:endParaRPr kumimoji="1" lang="en-US" altLang="ko-KR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동승인원 </a:t>
              </a:r>
              <a:r>
                <a:rPr kumimoji="1" lang="en-US" altLang="ko-KR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endParaRPr kumimoji="1" lang="en-US" altLang="ko-KR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이용목적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복지관</a:t>
              </a:r>
              <a:r>
                <a:rPr kumimoji="1" lang="en-US" altLang="ko-KR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경로당</a:t>
              </a:r>
              <a:endParaRPr kumimoji="1" lang="en-US" altLang="ko-KR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휠체어사용 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</a:t>
              </a:r>
              <a:endParaRPr kumimoji="1" lang="en-US" altLang="ko-KR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4693105" y="4075593"/>
              <a:ext cx="2138274" cy="618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2017.01.08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 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화성시청</a:t>
              </a:r>
              <a:endParaRPr kumimoji="1" lang="en-US" altLang="ko-KR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 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화성종합경기타운</a:t>
              </a:r>
              <a:endParaRPr kumimoji="1" lang="en-US" altLang="ko-KR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동승인원 </a:t>
              </a:r>
              <a:r>
                <a:rPr kumimoji="1" lang="en-US" altLang="ko-KR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endParaRPr kumimoji="1" lang="en-US" altLang="ko-KR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이용목적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종교활동</a:t>
              </a:r>
              <a:endParaRPr kumimoji="1" lang="en-US" altLang="ko-KR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휠체어사용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미사용</a:t>
              </a:r>
              <a:endParaRPr kumimoji="1" lang="en-US" altLang="ko-KR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877793" y="4725144"/>
            <a:ext cx="1139596" cy="188849"/>
            <a:chOff x="2856340" y="4725144"/>
            <a:chExt cx="1139596" cy="188849"/>
          </a:xfrm>
        </p:grpSpPr>
        <p:grpSp>
          <p:nvGrpSpPr>
            <p:cNvPr id="202" name="그룹 201"/>
            <p:cNvGrpSpPr/>
            <p:nvPr/>
          </p:nvGrpSpPr>
          <p:grpSpPr>
            <a:xfrm>
              <a:off x="2856340" y="4725144"/>
              <a:ext cx="478991" cy="188849"/>
              <a:chOff x="3347864" y="2290505"/>
              <a:chExt cx="478991" cy="188849"/>
            </a:xfrm>
          </p:grpSpPr>
          <p:pic>
            <p:nvPicPr>
              <p:cNvPr id="207" name="그림 18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7864" y="2290505"/>
                <a:ext cx="478991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" name="TextBox 207"/>
              <p:cNvSpPr txBox="1"/>
              <p:nvPr/>
            </p:nvSpPr>
            <p:spPr bwMode="auto">
              <a:xfrm>
                <a:off x="3418787" y="2327779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즉시</a:t>
                </a:r>
                <a:endParaRPr lang="ko-KR" altLang="en-US" sz="7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>
              <a:off x="3516945" y="4725144"/>
              <a:ext cx="478991" cy="188849"/>
              <a:chOff x="3347864" y="2290505"/>
              <a:chExt cx="478991" cy="188849"/>
            </a:xfrm>
          </p:grpSpPr>
          <p:pic>
            <p:nvPicPr>
              <p:cNvPr id="205" name="그림 18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7864" y="2290505"/>
                <a:ext cx="478991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" name="TextBox 205"/>
              <p:cNvSpPr txBox="1"/>
              <p:nvPr/>
            </p:nvSpPr>
            <p:spPr bwMode="auto">
              <a:xfrm>
                <a:off x="3418787" y="2327779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예약</a:t>
                </a:r>
                <a:endParaRPr lang="ko-KR" altLang="en-US" sz="7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33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948264" y="476672"/>
            <a:ext cx="2141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앱 실행 후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공지사항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화면에 대한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공지 사항 화면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해당 공지 제목을 터치하면 해당 공지사항의 상세 내용 화면으로 이동함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9203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253862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공지사항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96358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공지사항 화면 및 기능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107504" y="620720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</a:t>
            </a:r>
            <a:r>
              <a:rPr kumimoji="1" lang="en-US" altLang="ko-KR" sz="800" b="1" dirty="0" smtClean="0">
                <a:latin typeface="+mn-ea"/>
              </a:rPr>
              <a:t>ID: HSNR_Notice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44685"/>
              </p:ext>
            </p:extLst>
          </p:nvPr>
        </p:nvGraphicFramePr>
        <p:xfrm>
          <a:off x="107504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공지 사항 화면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목록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107504" y="908752"/>
            <a:ext cx="213827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dirty="0" smtClean="0">
                <a:latin typeface="+mn-ea"/>
              </a:rPr>
              <a:t>화면명</a:t>
            </a:r>
            <a:r>
              <a:rPr kumimoji="1" lang="en-US" altLang="ko-KR" sz="800" b="1" dirty="0" smtClean="0">
                <a:latin typeface="+mn-ea"/>
              </a:rPr>
              <a:t>: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공지사항</a:t>
            </a:r>
            <a:endParaRPr kumimoji="1" lang="ko-KR" altLang="en-US" sz="800" b="1" dirty="0">
              <a:latin typeface="+mn-ea"/>
            </a:endParaRPr>
          </a:p>
        </p:txBody>
      </p:sp>
      <p:graphicFrame>
        <p:nvGraphicFramePr>
          <p:cNvPr id="204" name="표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18418"/>
              </p:ext>
            </p:extLst>
          </p:nvPr>
        </p:nvGraphicFramePr>
        <p:xfrm>
          <a:off x="2378471" y="5085184"/>
          <a:ext cx="2138274" cy="45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공지사항 상세 화면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21" name="그룹 120"/>
          <p:cNvGrpSpPr/>
          <p:nvPr/>
        </p:nvGrpSpPr>
        <p:grpSpPr>
          <a:xfrm>
            <a:off x="2379600" y="621211"/>
            <a:ext cx="2138274" cy="576032"/>
            <a:chOff x="2398178" y="557080"/>
            <a:chExt cx="2138274" cy="576032"/>
          </a:xfrm>
        </p:grpSpPr>
        <p:sp>
          <p:nvSpPr>
            <p:cNvPr id="122" name="직사각형 121"/>
            <p:cNvSpPr/>
            <p:nvPr/>
          </p:nvSpPr>
          <p:spPr bwMode="auto">
            <a:xfrm>
              <a:off x="2398178" y="55708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HSNR_Notice_Detail</a:t>
              </a:r>
              <a:endParaRPr kumimoji="1" lang="ko-KR" altLang="en-US" sz="800" b="1" dirty="0">
                <a:latin typeface="+mn-ea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2398178" y="84511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 </a:t>
              </a:r>
              <a:r>
                <a:rPr kumimoji="1" lang="ko-KR" altLang="en-US" sz="800" b="1" dirty="0" smtClean="0">
                  <a:latin typeface="+mn-ea"/>
                </a:rPr>
                <a:t>공지사항 상</a:t>
              </a:r>
              <a:r>
                <a:rPr kumimoji="1" lang="ko-KR" altLang="en-US" sz="800" b="1" dirty="0">
                  <a:latin typeface="+mn-ea"/>
                </a:rPr>
                <a:t>세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07504" y="1232630"/>
            <a:ext cx="2138274" cy="3790576"/>
            <a:chOff x="107504" y="1232630"/>
            <a:chExt cx="2138274" cy="3790576"/>
          </a:xfrm>
        </p:grpSpPr>
        <p:sp>
          <p:nvSpPr>
            <p:cNvPr id="95" name="직사각형 94"/>
            <p:cNvSpPr/>
            <p:nvPr/>
          </p:nvSpPr>
          <p:spPr>
            <a:xfrm>
              <a:off x="107504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107504" y="1232630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endParaRPr kumimoji="1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107504" y="1556792"/>
              <a:ext cx="2138274" cy="3241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화성나래 오픈</a:t>
              </a:r>
              <a:endParaRPr kumimoji="1" lang="ko-KR" altLang="en-US" sz="6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107504" y="3177602"/>
              <a:ext cx="2138274" cy="3241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화성나래 오픈</a:t>
              </a:r>
              <a:endParaRPr kumimoji="1" lang="ko-KR" altLang="en-US" sz="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107504" y="3501764"/>
              <a:ext cx="2138274" cy="3241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화성나래 오픈</a:t>
              </a:r>
              <a:endParaRPr kumimoji="1" lang="ko-KR" altLang="en-US" sz="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107504" y="3825926"/>
              <a:ext cx="2138274" cy="3241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화성나래 오픈</a:t>
              </a:r>
              <a:endParaRPr kumimoji="1" lang="ko-KR" altLang="en-US" sz="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107504" y="4150088"/>
              <a:ext cx="2138274" cy="3241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화성나래 오픈</a:t>
              </a:r>
              <a:endParaRPr kumimoji="1" lang="ko-KR" altLang="en-US" sz="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107504" y="1880954"/>
              <a:ext cx="2138274" cy="3241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 변경안내</a:t>
              </a:r>
              <a:endParaRPr kumimoji="1" lang="ko-KR" altLang="en-US" sz="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107504" y="2205116"/>
              <a:ext cx="2138274" cy="3241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화성나래 오픈</a:t>
              </a:r>
              <a:endParaRPr kumimoji="1" lang="ko-KR" altLang="en-US" sz="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107504" y="2529278"/>
              <a:ext cx="2138274" cy="3241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화성나래 오픈</a:t>
              </a:r>
              <a:endParaRPr kumimoji="1" lang="ko-KR" altLang="en-US" sz="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107504" y="2853440"/>
              <a:ext cx="2138274" cy="3241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화성나래 오픈</a:t>
              </a:r>
              <a:endParaRPr kumimoji="1" lang="ko-KR" altLang="en-US" sz="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107504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68" y="1326131"/>
              <a:ext cx="137160" cy="137160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2378471" y="1232630"/>
            <a:ext cx="2139403" cy="3790576"/>
            <a:chOff x="2378471" y="1232630"/>
            <a:chExt cx="2139403" cy="3790576"/>
          </a:xfrm>
        </p:grpSpPr>
        <p:sp>
          <p:nvSpPr>
            <p:cNvPr id="126" name="직사각형 125"/>
            <p:cNvSpPr/>
            <p:nvPr/>
          </p:nvSpPr>
          <p:spPr bwMode="auto">
            <a:xfrm>
              <a:off x="2379600" y="1232630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 상세</a:t>
              </a:r>
              <a:endParaRPr kumimoji="1"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 bwMode="auto">
            <a:xfrm>
              <a:off x="2379600" y="1556792"/>
              <a:ext cx="2138274" cy="3241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화성나래 오픈</a:t>
              </a:r>
              <a:endParaRPr kumimoji="1" lang="ko-KR" altLang="en-US" sz="6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2379600" y="1880954"/>
              <a:ext cx="2138274" cy="314225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화성나래 앱이 새로워졌습니다</a:t>
              </a:r>
              <a:r>
                <a:rPr kumimoji="1" lang="en-US" altLang="ko-KR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많은 이용 바랍니다</a:t>
              </a:r>
              <a:r>
                <a:rPr kumimoji="1" lang="en-US" altLang="ko-KR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2016.10.12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2378471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8000" y="1326131"/>
              <a:ext cx="137160" cy="137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67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07504" y="620720"/>
            <a:ext cx="2138275" cy="4402486"/>
            <a:chOff x="2450370" y="620720"/>
            <a:chExt cx="2138275" cy="4402486"/>
          </a:xfrm>
        </p:grpSpPr>
        <p:sp>
          <p:nvSpPr>
            <p:cNvPr id="221" name="직사각형 220"/>
            <p:cNvSpPr/>
            <p:nvPr/>
          </p:nvSpPr>
          <p:spPr bwMode="auto">
            <a:xfrm>
              <a:off x="2450370" y="620720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b="1" dirty="0" smtClean="0">
                  <a:latin typeface="+mn-ea"/>
                </a:rPr>
                <a:t>화면</a:t>
              </a:r>
              <a:r>
                <a:rPr kumimoji="1" lang="en-US" altLang="ko-KR" sz="800" b="1" dirty="0" smtClean="0">
                  <a:latin typeface="+mn-ea"/>
                </a:rPr>
                <a:t>ID: 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HSNR_</a:t>
              </a:r>
              <a:r>
                <a:rPr kumimoji="1" lang="en-US" altLang="ko-KR" sz="800" b="1" dirty="0" smtClean="0">
                  <a:latin typeface="+mn-ea"/>
                </a:rPr>
                <a:t>FAVORITES_POPUP</a:t>
              </a:r>
              <a:endPara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222" name="직사각형 221"/>
            <p:cNvSpPr/>
            <p:nvPr/>
          </p:nvSpPr>
          <p:spPr bwMode="auto">
            <a:xfrm>
              <a:off x="2450370" y="908752"/>
              <a:ext cx="2138274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800" b="1" dirty="0" smtClean="0">
                  <a:latin typeface="+mn-ea"/>
                </a:rPr>
                <a:t>화면명</a:t>
              </a:r>
              <a:r>
                <a:rPr kumimoji="1" lang="en-US" altLang="ko-KR" sz="800" b="1" dirty="0" smtClean="0">
                  <a:latin typeface="+mn-ea"/>
                </a:rPr>
                <a:t>:</a:t>
              </a:r>
              <a:r>
                <a:rPr kumimoji="1" lang="en-US" altLang="ko-KR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로그인시</a:t>
              </a:r>
              <a:r>
                <a:rPr kumimoji="1" lang="en-US" altLang="ko-KR" sz="800" b="1" dirty="0" smtClean="0">
                  <a:latin typeface="+mn-ea"/>
                </a:rPr>
                <a:t>_</a:t>
              </a:r>
              <a:r>
                <a:rPr kumimoji="1" lang="ko-KR" altLang="en-US" sz="800" b="1" dirty="0" smtClean="0">
                  <a:latin typeface="+mn-ea"/>
                </a:rPr>
                <a:t>즐겨찾기 팝업 창</a:t>
              </a:r>
              <a:endPara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370" y="1892337"/>
              <a:ext cx="2138275" cy="1152128"/>
            </a:xfrm>
            <a:prstGeom prst="rect">
              <a:avLst/>
            </a:prstGeom>
            <a:ln>
              <a:noFill/>
            </a:ln>
          </p:spPr>
        </p:pic>
        <p:sp>
          <p:nvSpPr>
            <p:cNvPr id="133" name="직사각형 132"/>
            <p:cNvSpPr/>
            <p:nvPr/>
          </p:nvSpPr>
          <p:spPr bwMode="auto">
            <a:xfrm>
              <a:off x="2450370" y="1232630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2954426" y="1305889"/>
              <a:ext cx="478991" cy="188849"/>
              <a:chOff x="611560" y="1300286"/>
              <a:chExt cx="478991" cy="188849"/>
            </a:xfrm>
          </p:grpSpPr>
          <p:pic>
            <p:nvPicPr>
              <p:cNvPr id="211" name="그림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560" y="1300286"/>
                <a:ext cx="478991" cy="188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2" name="TextBox 211"/>
              <p:cNvSpPr txBox="1"/>
              <p:nvPr/>
            </p:nvSpPr>
            <p:spPr bwMode="auto">
              <a:xfrm>
                <a:off x="682483" y="1337560"/>
                <a:ext cx="337145" cy="114300"/>
              </a:xfrm>
              <a:prstGeom prst="rect">
                <a:avLst/>
              </a:prstGeom>
              <a:noFill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ko-KR" altLang="en-US" sz="7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즉</a:t>
                </a:r>
                <a:r>
                  <a:rPr lang="ko-KR" altLang="en-US" sz="7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</a:t>
                </a: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2522378" y="1319919"/>
              <a:ext cx="252000" cy="169216"/>
              <a:chOff x="394451" y="1844824"/>
              <a:chExt cx="252000" cy="169216"/>
            </a:xfrm>
          </p:grpSpPr>
          <p:sp>
            <p:nvSpPr>
              <p:cNvPr id="208" name="직사각형 207"/>
              <p:cNvSpPr/>
              <p:nvPr/>
            </p:nvSpPr>
            <p:spPr>
              <a:xfrm>
                <a:off x="394451" y="1844824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394451" y="1916832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394451" y="1988840"/>
                <a:ext cx="252000" cy="25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37" name="그림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5817" y="1305889"/>
              <a:ext cx="478991" cy="18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" name="TextBox 137"/>
            <p:cNvSpPr txBox="1"/>
            <p:nvPr/>
          </p:nvSpPr>
          <p:spPr bwMode="auto">
            <a:xfrm>
              <a:off x="3656740" y="1343163"/>
              <a:ext cx="337145" cy="114300"/>
            </a:xfrm>
            <a:prstGeom prst="rect">
              <a:avLst/>
            </a:prstGeom>
            <a:noFill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sz="7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</a:t>
              </a:r>
              <a:endPara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174400" y="1300286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2450370" y="1556792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2450370" y="3044465"/>
              <a:ext cx="2138274" cy="324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2484376" y="1618845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2484376" y="3106518"/>
              <a:ext cx="36420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</a:t>
              </a:r>
              <a:endParaRPr kumimoji="1"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977811" y="1618845"/>
              <a:ext cx="6655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출발지 검색</a:t>
              </a:r>
              <a:endPara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977811" y="3106518"/>
              <a:ext cx="6655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</a:t>
              </a:r>
              <a:r>
                <a:rPr kumimoji="1" lang="ko-KR" altLang="en-US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</a:t>
              </a:r>
              <a:r>
                <a:rPr kumimoji="1" lang="ko-KR" altLang="en-US" sz="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 검색</a:t>
              </a:r>
              <a:endParaRPr kumimoji="1"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직사각형 176"/>
            <p:cNvSpPr/>
            <p:nvPr/>
          </p:nvSpPr>
          <p:spPr bwMode="auto">
            <a:xfrm>
              <a:off x="2450370" y="4673272"/>
              <a:ext cx="2138274" cy="3499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접수하기</a:t>
              </a:r>
            </a:p>
          </p:txBody>
        </p:sp>
        <p:sp>
          <p:nvSpPr>
            <p:cNvPr id="178" name="이등변 삼각형 177"/>
            <p:cNvSpPr/>
            <p:nvPr/>
          </p:nvSpPr>
          <p:spPr>
            <a:xfrm>
              <a:off x="4250570" y="1646873"/>
              <a:ext cx="144000" cy="144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이등변 삼각형 178"/>
            <p:cNvSpPr/>
            <p:nvPr/>
          </p:nvSpPr>
          <p:spPr>
            <a:xfrm flipV="1">
              <a:off x="4250570" y="3134546"/>
              <a:ext cx="144000" cy="144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649880" y="2220550"/>
              <a:ext cx="389850" cy="21544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출</a:t>
              </a:r>
              <a:r>
                <a:rPr lang="ko-KR" altLang="en-US" sz="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발</a:t>
              </a:r>
            </a:p>
          </p:txBody>
        </p:sp>
        <p:cxnSp>
          <p:nvCxnSpPr>
            <p:cNvPr id="181" name="직선 연결선 180"/>
            <p:cNvCxnSpPr/>
            <p:nvPr/>
          </p:nvCxnSpPr>
          <p:spPr>
            <a:xfrm>
              <a:off x="3844805" y="2401311"/>
              <a:ext cx="0" cy="14606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82" name="그룹 181"/>
            <p:cNvGrpSpPr/>
            <p:nvPr/>
          </p:nvGrpSpPr>
          <p:grpSpPr>
            <a:xfrm>
              <a:off x="2450370" y="3585713"/>
              <a:ext cx="2138274" cy="972486"/>
              <a:chOff x="2395007" y="3608642"/>
              <a:chExt cx="2138274" cy="972486"/>
            </a:xfrm>
          </p:grpSpPr>
          <p:sp>
            <p:nvSpPr>
              <p:cNvPr id="195" name="직사각형 194"/>
              <p:cNvSpPr/>
              <p:nvPr/>
            </p:nvSpPr>
            <p:spPr bwMode="auto">
              <a:xfrm>
                <a:off x="2395007" y="3608642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>
                <a:off x="2429013" y="3670696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동승인원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7" name="직사각형 196"/>
              <p:cNvSpPr/>
              <p:nvPr/>
            </p:nvSpPr>
            <p:spPr bwMode="auto">
              <a:xfrm>
                <a:off x="2395007" y="3932804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8" name="직사각형 197"/>
              <p:cNvSpPr/>
              <p:nvPr/>
            </p:nvSpPr>
            <p:spPr>
              <a:xfrm>
                <a:off x="2429013" y="3994858"/>
                <a:ext cx="63991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이용목적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9" name="직사각형 198"/>
              <p:cNvSpPr/>
              <p:nvPr/>
            </p:nvSpPr>
            <p:spPr bwMode="auto">
              <a:xfrm>
                <a:off x="2395007" y="4256966"/>
                <a:ext cx="2138274" cy="324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>
                <a:off x="2429013" y="4319020"/>
                <a:ext cx="63350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휠체어사용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1" name="모서리가 둥근 직사각형 200"/>
              <p:cNvSpPr/>
              <p:nvPr/>
            </p:nvSpPr>
            <p:spPr bwMode="auto">
              <a:xfrm>
                <a:off x="3115087" y="3659912"/>
                <a:ext cx="1348711" cy="2251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70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동승인원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2" name="Arrow Down"/>
              <p:cNvSpPr>
                <a:spLocks noChangeAspect="1"/>
              </p:cNvSpPr>
              <p:nvPr>
                <p:custDataLst>
                  <p:tags r:id="rId1"/>
                </p:custDataLst>
              </p:nvPr>
            </p:nvSpPr>
            <p:spPr bwMode="auto">
              <a:xfrm flipH="1">
                <a:off x="4301138" y="3702938"/>
                <a:ext cx="110093" cy="11009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03" name="그룹 202"/>
              <p:cNvGrpSpPr/>
              <p:nvPr/>
            </p:nvGrpSpPr>
            <p:grpSpPr>
              <a:xfrm>
                <a:off x="3115086" y="3982322"/>
                <a:ext cx="1348711" cy="225127"/>
                <a:chOff x="827583" y="3754842"/>
                <a:chExt cx="1348711" cy="225127"/>
              </a:xfrm>
            </p:grpSpPr>
            <p:sp>
              <p:nvSpPr>
                <p:cNvPr id="206" name="모서리가 둥근 직사각형 205"/>
                <p:cNvSpPr/>
                <p:nvPr/>
              </p:nvSpPr>
              <p:spPr bwMode="auto">
                <a:xfrm>
                  <a:off x="827583" y="3754842"/>
                  <a:ext cx="1348711" cy="22512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ko-KR" altLang="en-US" sz="7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이용목적</a:t>
                  </a:r>
                  <a:endParaRPr lang="ko-KR" altLang="en-US" sz="700" dirty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7" name="Arrow Down"/>
                <p:cNvSpPr>
                  <a:spLocks noChangeAspect="1"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 flipH="1">
                  <a:off x="2013634" y="3797868"/>
                  <a:ext cx="110093" cy="110093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solidFill>
                  <a:srgbClr val="FFFFFF"/>
                </a:solidFill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04" name="직사각형 203"/>
              <p:cNvSpPr/>
              <p:nvPr/>
            </p:nvSpPr>
            <p:spPr>
              <a:xfrm>
                <a:off x="3062520" y="4317395"/>
                <a:ext cx="192711" cy="20268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anchor="ctr" anchorCtr="0"/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endParaRPr lang="ko-KR" altLang="en-US" sz="700" b="0" i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5" name="L 도형 204"/>
              <p:cNvSpPr/>
              <p:nvPr/>
            </p:nvSpPr>
            <p:spPr>
              <a:xfrm rot="18678969">
                <a:off x="3089266" y="4393666"/>
                <a:ext cx="139218" cy="50147"/>
              </a:xfrm>
              <a:prstGeom prst="corner">
                <a:avLst>
                  <a:gd name="adj1" fmla="val 14306"/>
                  <a:gd name="adj2" fmla="val 16330"/>
                </a:avLst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anchor="ctr" anchorCtr="0"/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</a:pPr>
                <a:endParaRPr lang="ko-KR" altLang="en-US" sz="700" b="0" i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586" y="2889895"/>
              <a:ext cx="121920" cy="118491"/>
            </a:xfrm>
            <a:prstGeom prst="rect">
              <a:avLst/>
            </a:prstGeom>
          </p:spPr>
        </p:pic>
        <p:grpSp>
          <p:nvGrpSpPr>
            <p:cNvPr id="184" name="그룹 183"/>
            <p:cNvGrpSpPr/>
            <p:nvPr/>
          </p:nvGrpSpPr>
          <p:grpSpPr>
            <a:xfrm>
              <a:off x="2450370" y="3369417"/>
              <a:ext cx="2138274" cy="216296"/>
              <a:chOff x="4649221" y="2348608"/>
              <a:chExt cx="2138274" cy="216296"/>
            </a:xfrm>
          </p:grpSpPr>
          <p:sp>
            <p:nvSpPr>
              <p:cNvPr id="192" name="직사각형 191"/>
              <p:cNvSpPr/>
              <p:nvPr/>
            </p:nvSpPr>
            <p:spPr bwMode="auto">
              <a:xfrm>
                <a:off x="4649221" y="2348608"/>
                <a:ext cx="2138274" cy="2162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5179589" y="2356729"/>
                <a:ext cx="107753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출발 </a:t>
                </a:r>
                <a:r>
                  <a:rPr kumimoji="1" lang="en-US" altLang="ko-KR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– </a:t>
                </a:r>
                <a:r>
                  <a:rPr kumimoji="1" lang="ko-KR" altLang="en-US" sz="7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도착  지도보기</a:t>
                </a:r>
                <a:endParaRPr kumimoji="1"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85" name="직사각형 184"/>
            <p:cNvSpPr/>
            <p:nvPr/>
          </p:nvSpPr>
          <p:spPr>
            <a:xfrm>
              <a:off x="2450370" y="1232630"/>
              <a:ext cx="2138274" cy="3790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6" name="그룹 185"/>
            <p:cNvGrpSpPr/>
            <p:nvPr/>
          </p:nvGrpSpPr>
          <p:grpSpPr>
            <a:xfrm>
              <a:off x="3962538" y="1673873"/>
              <a:ext cx="66795" cy="90000"/>
              <a:chOff x="3906046" y="1655792"/>
              <a:chExt cx="66795" cy="90000"/>
            </a:xfrm>
          </p:grpSpPr>
          <p:cxnSp>
            <p:nvCxnSpPr>
              <p:cNvPr id="190" name="직선 화살표 연결선 189"/>
              <p:cNvCxnSpPr/>
              <p:nvPr/>
            </p:nvCxnSpPr>
            <p:spPr>
              <a:xfrm>
                <a:off x="3972841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화살표 연결선 190"/>
              <p:cNvCxnSpPr/>
              <p:nvPr/>
            </p:nvCxnSpPr>
            <p:spPr>
              <a:xfrm flipV="1">
                <a:off x="3906046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그룹 186"/>
            <p:cNvGrpSpPr/>
            <p:nvPr/>
          </p:nvGrpSpPr>
          <p:grpSpPr>
            <a:xfrm>
              <a:off x="3962538" y="3161546"/>
              <a:ext cx="66795" cy="90000"/>
              <a:chOff x="3906046" y="1655792"/>
              <a:chExt cx="66795" cy="90000"/>
            </a:xfrm>
          </p:grpSpPr>
          <p:cxnSp>
            <p:nvCxnSpPr>
              <p:cNvPr id="188" name="직선 화살표 연결선 187"/>
              <p:cNvCxnSpPr/>
              <p:nvPr/>
            </p:nvCxnSpPr>
            <p:spPr>
              <a:xfrm>
                <a:off x="3972841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화살표 연결선 188"/>
              <p:cNvCxnSpPr/>
              <p:nvPr/>
            </p:nvCxnSpPr>
            <p:spPr>
              <a:xfrm flipV="1">
                <a:off x="3906046" y="1655792"/>
                <a:ext cx="0" cy="9000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직사각형 31"/>
          <p:cNvSpPr/>
          <p:nvPr/>
        </p:nvSpPr>
        <p:spPr>
          <a:xfrm>
            <a:off x="6876256" y="404664"/>
            <a:ext cx="2267744" cy="6453336"/>
          </a:xfrm>
          <a:prstGeom prst="rect">
            <a:avLst/>
          </a:prstGeom>
          <a:noFill/>
          <a:ln w="6350">
            <a:solidFill>
              <a:srgbClr val="EAEAE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948264" y="476672"/>
            <a:ext cx="21419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앱 실행 후 초기에 구동되는 화면에 대한 설명입니다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컴포넌트 별 상세 설명</a:t>
            </a:r>
            <a:r>
              <a:rPr lang="en-US" altLang="ko-KR" sz="8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로그인 후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메인 화면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즉시배차 화면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에서 즐겨찾기 팝업 창 보여줌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just">
              <a:lnSpc>
                <a:spcPct val="150000"/>
              </a:lnSpc>
              <a:buFontTx/>
              <a:buAutoNum type="arabicPeriod"/>
            </a:pP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자주 이용한 배차정보를 보여주며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‘</a:t>
            </a:r>
            <a:r>
              <a:rPr lang="ko-KR" altLang="en-US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즐겨찾기 목록 중에 항목을 선택하고 하단의 </a:t>
            </a:r>
            <a:r>
              <a:rPr lang="en-US" altLang="ko-KR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즉시</a:t>
            </a:r>
            <a:r>
              <a:rPr lang="en-US" altLang="ko-KR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 및 </a:t>
            </a:r>
            <a:r>
              <a:rPr lang="en-US" altLang="ko-KR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예약</a:t>
            </a:r>
            <a:r>
              <a:rPr lang="en-US" altLang="ko-KR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버튼을 클릭하면</a:t>
            </a:r>
            <a:r>
              <a:rPr lang="en-US" altLang="ko-KR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각각 </a:t>
            </a:r>
            <a:r>
              <a:rPr lang="en-US" altLang="ko-KR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즉시배차</a:t>
            </a:r>
            <a:r>
              <a:rPr lang="en-US" altLang="ko-KR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및 </a:t>
            </a:r>
            <a:r>
              <a:rPr lang="en-US" altLang="ko-KR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예약배차</a:t>
            </a:r>
            <a:r>
              <a:rPr lang="en-US" altLang="ko-KR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800" u="sng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자동으로 정보가 입력된다</a:t>
            </a:r>
            <a:r>
              <a:rPr lang="en-US" altLang="ko-KR" sz="800" u="sng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닫기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버튼을 클릭하면 닫히며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즐겨찾기를 다시 이용하기 위해서는 즐겨찾기 메뉴를 통해 즐겨찾기 화면에서 이용 가능하다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endParaRPr lang="en-US" altLang="ko-KR" sz="800" b="1" dirty="0" smtClean="0">
              <a:solidFill>
                <a:srgbClr val="0070C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14366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로딩 및 화면 레이아웃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6" name="직선 연결선 155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92502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로딩 및 화면 레이아웃 설명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72413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930254"/>
              </p:ext>
            </p:extLst>
          </p:nvPr>
        </p:nvGraphicFramePr>
        <p:xfrm>
          <a:off x="107504" y="5085184"/>
          <a:ext cx="2138274" cy="72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9"/>
                <a:gridCol w="1866995"/>
              </a:tblGrid>
              <a:tr h="13401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화면 기능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앱 로그인 후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메인 화면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즉시배차 화면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61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6" name="직사각형 125"/>
          <p:cNvSpPr/>
          <p:nvPr/>
        </p:nvSpPr>
        <p:spPr>
          <a:xfrm>
            <a:off x="107504" y="1232630"/>
            <a:ext cx="2138274" cy="37905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21205" y="1669066"/>
            <a:ext cx="1910870" cy="2720016"/>
            <a:chOff x="221205" y="1669066"/>
            <a:chExt cx="1910870" cy="2720016"/>
          </a:xfrm>
        </p:grpSpPr>
        <p:sp>
          <p:nvSpPr>
            <p:cNvPr id="10" name="직사각형 9"/>
            <p:cNvSpPr/>
            <p:nvPr/>
          </p:nvSpPr>
          <p:spPr>
            <a:xfrm>
              <a:off x="221206" y="1669066"/>
              <a:ext cx="1910869" cy="2402889"/>
            </a:xfrm>
            <a:prstGeom prst="rect">
              <a:avLst/>
            </a:prstGeom>
            <a:ln w="3175"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221206" y="1669067"/>
              <a:ext cx="1910869" cy="744575"/>
              <a:chOff x="2379600" y="1710371"/>
              <a:chExt cx="2138274" cy="826932"/>
            </a:xfrm>
          </p:grpSpPr>
          <p:sp>
            <p:nvSpPr>
              <p:cNvPr id="245" name="직사각형 244"/>
              <p:cNvSpPr/>
              <p:nvPr/>
            </p:nvSpPr>
            <p:spPr bwMode="auto">
              <a:xfrm>
                <a:off x="2379600" y="1710371"/>
                <a:ext cx="2138274" cy="2081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b="1" dirty="0" smtClean="0"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즐겨찾기</a:t>
                </a:r>
                <a:endParaRPr kumimoji="1" lang="en-US" altLang="ko-KR" sz="700" b="1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 bwMode="auto">
              <a:xfrm>
                <a:off x="2379600" y="1918502"/>
                <a:ext cx="2138274" cy="618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6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2017.01.11</a:t>
                </a:r>
              </a:p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출발 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화성시청</a:t>
                </a:r>
                <a:endParaRPr kumimoji="1" lang="en-US" altLang="ko-KR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도착 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화성종합경기타운</a:t>
                </a:r>
                <a:endParaRPr kumimoji="1" lang="en-US" altLang="ko-KR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동승인원 </a:t>
                </a:r>
                <a:r>
                  <a:rPr kumimoji="1" lang="en-US" altLang="ko-KR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명</a:t>
                </a:r>
                <a:endParaRPr kumimoji="1" lang="en-US" altLang="ko-KR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이용목적 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병원</a:t>
                </a:r>
                <a:r>
                  <a:rPr kumimoji="1" lang="en-US" altLang="ko-KR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재활</a:t>
                </a:r>
                <a:r>
                  <a:rPr kumimoji="1" lang="en-US" altLang="ko-KR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치료</a:t>
                </a:r>
                <a:endParaRPr kumimoji="1" lang="en-US" altLang="ko-KR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휠체어사용 </a:t>
                </a:r>
                <a:r>
                  <a:rPr kumimoji="1" lang="ko-KR" altLang="en-US" sz="5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</a:t>
                </a:r>
                <a:endParaRPr kumimoji="1" lang="en-US" altLang="ko-KR" sz="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44" name="직사각형 243"/>
            <p:cNvSpPr/>
            <p:nvPr/>
          </p:nvSpPr>
          <p:spPr bwMode="auto">
            <a:xfrm>
              <a:off x="221206" y="2413642"/>
              <a:ext cx="1910869" cy="5571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2017.01.10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 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화성시청</a:t>
              </a:r>
              <a:endParaRPr kumimoji="1" lang="en-US" altLang="ko-KR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 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화성종합경기타운</a:t>
              </a:r>
              <a:endParaRPr kumimoji="1" lang="en-US" altLang="ko-KR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동승인원 </a:t>
              </a:r>
              <a:r>
                <a:rPr kumimoji="1" lang="en-US" altLang="ko-KR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endParaRPr kumimoji="1" lang="en-US" altLang="ko-KR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이용목적 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병원</a:t>
              </a:r>
              <a:r>
                <a:rPr kumimoji="1" lang="en-US" altLang="ko-KR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재활</a:t>
              </a:r>
              <a:r>
                <a:rPr kumimoji="1" lang="en-US" altLang="ko-KR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치료</a:t>
              </a:r>
              <a:endParaRPr kumimoji="1" lang="en-US" altLang="ko-KR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휠체어사용 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</a:t>
              </a:r>
              <a:endParaRPr kumimoji="1" lang="en-US" altLang="ko-KR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2" name="직사각형 241"/>
            <p:cNvSpPr/>
            <p:nvPr/>
          </p:nvSpPr>
          <p:spPr bwMode="auto">
            <a:xfrm>
              <a:off x="221206" y="2958476"/>
              <a:ext cx="1910869" cy="5571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2017.01.09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 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화성시청</a:t>
              </a:r>
              <a:endParaRPr kumimoji="1" lang="en-US" altLang="ko-KR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 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화성종합경기타운</a:t>
              </a:r>
              <a:endParaRPr kumimoji="1" lang="en-US" altLang="ko-KR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동승인원 </a:t>
              </a:r>
              <a:r>
                <a:rPr kumimoji="1" lang="en-US" altLang="ko-KR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endParaRPr kumimoji="1" lang="en-US" altLang="ko-KR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이용목적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복지관</a:t>
              </a:r>
              <a:r>
                <a:rPr kumimoji="1" lang="en-US" altLang="ko-KR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경로당</a:t>
              </a:r>
              <a:endParaRPr kumimoji="1" lang="en-US" altLang="ko-KR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휠체어사용 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</a:t>
              </a:r>
              <a:endParaRPr kumimoji="1" lang="en-US" altLang="ko-KR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직사각형 147"/>
            <p:cNvSpPr/>
            <p:nvPr/>
          </p:nvSpPr>
          <p:spPr bwMode="auto">
            <a:xfrm>
              <a:off x="221206" y="3515650"/>
              <a:ext cx="1910869" cy="5571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2017.01.08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출발 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화성시청</a:t>
              </a:r>
              <a:endParaRPr kumimoji="1" lang="en-US" altLang="ko-KR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도착 </a:t>
              </a:r>
              <a:r>
                <a:rPr kumimoji="1" lang="ko-KR" alt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화성종합경기타운</a:t>
              </a:r>
              <a:endParaRPr kumimoji="1" lang="en-US" altLang="ko-KR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동승인원 </a:t>
              </a:r>
              <a:r>
                <a:rPr kumimoji="1" lang="en-US" altLang="ko-KR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endParaRPr kumimoji="1" lang="en-US" altLang="ko-KR" sz="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이용목적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종교활동</a:t>
              </a:r>
              <a:endParaRPr kumimoji="1" lang="en-US" altLang="ko-KR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휠체어사용 </a:t>
              </a:r>
              <a:r>
                <a:rPr kumimoji="1" lang="ko-KR" altLang="en-US" sz="5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미사용</a:t>
              </a:r>
              <a:endParaRPr kumimoji="1" lang="en-US" altLang="ko-KR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221205" y="4072822"/>
              <a:ext cx="1910869" cy="3162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276540" y="4143563"/>
              <a:ext cx="1800200" cy="188849"/>
              <a:chOff x="2555776" y="4725144"/>
              <a:chExt cx="1800200" cy="188849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2555776" y="4725144"/>
                <a:ext cx="478991" cy="188849"/>
                <a:chOff x="3347864" y="2290505"/>
                <a:chExt cx="478991" cy="188849"/>
              </a:xfrm>
            </p:grpSpPr>
            <p:pic>
              <p:nvPicPr>
                <p:cNvPr id="107" name="그림 18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7864" y="2290505"/>
                  <a:ext cx="478991" cy="1888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8" name="TextBox 107"/>
                <p:cNvSpPr txBox="1"/>
                <p:nvPr/>
              </p:nvSpPr>
              <p:spPr bwMode="auto">
                <a:xfrm>
                  <a:off x="3418787" y="2327779"/>
                  <a:ext cx="337145" cy="1143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lang="ko-KR" altLang="en-US" sz="700" b="1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즉시</a:t>
                  </a:r>
                  <a:endParaRPr lang="ko-KR" altLang="en-US" sz="7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3216381" y="4725144"/>
                <a:ext cx="478991" cy="188849"/>
                <a:chOff x="3347864" y="2290505"/>
                <a:chExt cx="478991" cy="188849"/>
              </a:xfrm>
            </p:grpSpPr>
            <p:pic>
              <p:nvPicPr>
                <p:cNvPr id="105" name="그림 18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7864" y="2290505"/>
                  <a:ext cx="478991" cy="1888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6" name="TextBox 105"/>
                <p:cNvSpPr txBox="1"/>
                <p:nvPr/>
              </p:nvSpPr>
              <p:spPr bwMode="auto">
                <a:xfrm>
                  <a:off x="3418787" y="2327779"/>
                  <a:ext cx="337145" cy="1143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lang="ko-KR" altLang="en-US" sz="700" b="1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예약</a:t>
                  </a:r>
                  <a:endParaRPr lang="ko-KR" altLang="en-US" sz="7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3876985" y="4725144"/>
                <a:ext cx="478991" cy="188849"/>
                <a:chOff x="3347864" y="2290505"/>
                <a:chExt cx="478991" cy="188849"/>
              </a:xfrm>
            </p:grpSpPr>
            <p:pic>
              <p:nvPicPr>
                <p:cNvPr id="103" name="그림 18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7864" y="2290505"/>
                  <a:ext cx="478991" cy="1888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4" name="TextBox 103"/>
                <p:cNvSpPr txBox="1"/>
                <p:nvPr/>
              </p:nvSpPr>
              <p:spPr bwMode="auto">
                <a:xfrm>
                  <a:off x="3418787" y="2327779"/>
                  <a:ext cx="337145" cy="1143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lang="ko-KR" altLang="en-US" sz="700" b="1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닫기</a:t>
                  </a:r>
                  <a:endParaRPr lang="ko-KR" altLang="en-US" sz="7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151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371600" y="3032919"/>
            <a:ext cx="6400800" cy="7921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altLang="ko-KR" sz="7200" b="1" dirty="0" smtClean="0">
                <a:solidFill>
                  <a:srgbClr val="002060"/>
                </a:solidFill>
              </a:rPr>
              <a:t>THE END</a:t>
            </a:r>
            <a:endParaRPr lang="en-US" altLang="ko-KR" sz="7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0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914158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 화면 목록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62544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 화면 </a:t>
                      </a:r>
                      <a:r>
                        <a:rPr lang="en-US" altLang="ko-KR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  <a:r>
                        <a:rPr lang="en-US" altLang="ko-KR" sz="900" b="1" baseline="0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900" b="1" baseline="0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및 화면명 목록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41246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47739"/>
              </p:ext>
            </p:extLst>
          </p:nvPr>
        </p:nvGraphicFramePr>
        <p:xfrm>
          <a:off x="251517" y="476672"/>
          <a:ext cx="8640962" cy="60116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1438"/>
                <a:gridCol w="1638805"/>
                <a:gridCol w="2160238"/>
                <a:gridCol w="504058"/>
                <a:gridCol w="1656184"/>
                <a:gridCol w="2160239"/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HSNR_Menu_Info_Alarm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공지사항 알림 설정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91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HSNR_SignUp_TOS_06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약관동의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_06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HSNR_Menu_Info_Use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이용안내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</a:rPr>
                        <a:t>92</a:t>
                      </a:r>
                      <a:endParaRPr lang="ko-KR" altLang="en-US" sz="700" b="1" dirty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HSNR_Menu_MyAboard_Cancel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나의 이용 내역 예약 취소</a:t>
                      </a:r>
                    </a:p>
                  </a:txBody>
                  <a:tcPr marL="9525" marR="9525" marT="9525" marB="0" anchor="ctr"/>
                </a:tc>
              </a:tr>
              <a:tr h="1813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HSNR_Menu_Info_Service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서비스문의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93</a:t>
                      </a:r>
                      <a:endParaRPr lang="en-US" altLang="ko-KR" sz="7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HSNR_Menu_MyAboard_alert</a:t>
                      </a:r>
                      <a:endParaRPr lang="en-US" sz="700" b="1" i="0" u="none" strike="noStrike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나의 이용 내역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예약취소 알림 화면</a:t>
                      </a:r>
                      <a:endParaRPr lang="ko-KR" altLang="en-US" sz="700" b="1" i="0" u="none" strike="noStrike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HSNR_Menu_Info_Version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현재버전 및 최신버전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</a:rPr>
                        <a:t>94</a:t>
                      </a:r>
                      <a:endParaRPr lang="ko-KR" altLang="en-US" sz="700" b="1" dirty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</a:rPr>
                        <a:t>HSNR_ReserveCall_CenterCancel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예약배차 취소 알림</a:t>
                      </a: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센터 취소인 경우</a:t>
                      </a:r>
                      <a:endParaRPr lang="ko-KR" altLang="en-US" sz="700" b="1" dirty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HSNR_Menu_Slide_Etc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 슬라이드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HSNR_Menu_Etc_01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서비스이용약관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HSNR_Menu_Etc_02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개인정보취급방침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HSNR_Menu_Etc_03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위치기반서비스이용약관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HSNR_Menu_Etc_04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서약서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HSNR_Notice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HSNR_Notice_Detail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공지사항 상세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72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HSNR_Receipt_Success_Reserve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접수 성공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예약배차인경우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HSNR_Main_PinChgAlrt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화면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지도위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핀이동알림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74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HSNR_Route_MapView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출발지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도착지 경로 지도보기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HSNR_Calling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차량 호출 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77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HSNR_CancelCalling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호출 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HSNR_Alloc_Cancel_Passenger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배차 취소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고객취소인 경우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79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dirty="0" smtClean="0">
                          <a:latin typeface="+mn-ea"/>
                        </a:rPr>
                        <a:t>HSNR_ReAlloc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dirty="0" smtClean="0">
                          <a:latin typeface="+mn-ea"/>
                        </a:rPr>
                        <a:t>재배차된 경우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HSNR_SignUp_Auth_TimeLimit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휴대폰인증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분당횟수초과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82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HSNR_SignUp_Auth_CntLimit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휴대폰인증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인증횟수초과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HSNR_SetDate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예약 날짜 설정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HSNR_SetTime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예약 시간 설정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HSNR_SignOut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HSNR_Main_GPS_ServiceSet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화면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위치서비스설정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87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HSNR_Main_StartPoiNoneAlert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화면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출발지추천안됨알림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HSNR_Main_StartPoiRecommend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화면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출발지추천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89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HSNR_FAVORITES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즐겨찾기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94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90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HSNR_FAVORITES_POPUP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로그인시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즐겨찾기 팝업 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88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34735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63349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81408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앱의 각 화면간의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20000" y="720000"/>
            <a:ext cx="692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전체</a:t>
            </a:r>
            <a:endParaRPr lang="en-US" altLang="ko-KR" sz="11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Process</a:t>
            </a:r>
            <a:endParaRPr lang="ko-KR" altLang="en-US" sz="11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008220" y="1448780"/>
            <a:ext cx="5125174" cy="39604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731643" y="4051808"/>
            <a:ext cx="2304000" cy="115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731643" y="1571686"/>
            <a:ext cx="2304000" cy="2304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94672" y="1571686"/>
            <a:ext cx="1476000" cy="363212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2094672" y="1571686"/>
            <a:ext cx="1476000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인트로</a:t>
            </a:r>
            <a:r>
              <a:rPr lang="en-US" altLang="ko-KR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Process</a:t>
            </a:r>
            <a:endParaRPr lang="ko-KR" altLang="en-US" sz="900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128" name="구부러진 연결선 127"/>
          <p:cNvCxnSpPr>
            <a:stCxn id="149" idx="6"/>
            <a:endCxn id="181" idx="1"/>
          </p:cNvCxnSpPr>
          <p:nvPr/>
        </p:nvCxnSpPr>
        <p:spPr>
          <a:xfrm flipV="1">
            <a:off x="1037505" y="3429000"/>
            <a:ext cx="970715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>
            <a:spLocks noChangeAspect="1"/>
          </p:cNvSpPr>
          <p:nvPr/>
        </p:nvSpPr>
        <p:spPr>
          <a:xfrm>
            <a:off x="778276" y="3296810"/>
            <a:ext cx="259229" cy="270821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>
            <a:spLocks noChangeAspect="1"/>
          </p:cNvSpPr>
          <p:nvPr/>
        </p:nvSpPr>
        <p:spPr>
          <a:xfrm>
            <a:off x="8106496" y="3291085"/>
            <a:ext cx="259229" cy="2708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구부러진 연결선 166"/>
          <p:cNvCxnSpPr>
            <a:stCxn id="181" idx="3"/>
            <a:endCxn id="166" idx="2"/>
          </p:cNvCxnSpPr>
          <p:nvPr/>
        </p:nvCxnSpPr>
        <p:spPr>
          <a:xfrm flipV="1">
            <a:off x="7133394" y="3426496"/>
            <a:ext cx="973102" cy="25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173037" y="2036428"/>
            <a:ext cx="841897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로그인</a:t>
            </a:r>
            <a:r>
              <a:rPr lang="en-US" altLang="ko-KR" sz="800" dirty="0" smtClean="0">
                <a:latin typeface="+mn-ea"/>
              </a:rPr>
              <a:t>Process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173037" y="4689720"/>
            <a:ext cx="114967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비밀번호찾기</a:t>
            </a:r>
            <a:r>
              <a:rPr lang="en-US" altLang="ko-KR" sz="800" dirty="0" smtClean="0">
                <a:latin typeface="+mn-ea"/>
              </a:rPr>
              <a:t>Process</a:t>
            </a:r>
            <a:endParaRPr lang="ko-KR" altLang="en-US" sz="800" dirty="0">
              <a:latin typeface="+mn-ea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731643" y="1571686"/>
            <a:ext cx="2304000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배차</a:t>
            </a:r>
            <a:r>
              <a:rPr lang="en-US" altLang="ko-KR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Process</a:t>
            </a:r>
            <a:endParaRPr lang="ko-KR" altLang="en-US" sz="900" dirty="0">
              <a:solidFill>
                <a:srgbClr val="FFFF00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73037" y="2439745"/>
            <a:ext cx="1345347" cy="2062103"/>
            <a:chOff x="2063722" y="1135748"/>
            <a:chExt cx="1345347" cy="2062103"/>
          </a:xfrm>
          <a:solidFill>
            <a:schemeClr val="bg1">
              <a:lumMod val="95000"/>
            </a:schemeClr>
          </a:solidFill>
        </p:grpSpPr>
        <p:sp>
          <p:nvSpPr>
            <p:cNvPr id="184" name="TextBox 183"/>
            <p:cNvSpPr txBox="1"/>
            <p:nvPr/>
          </p:nvSpPr>
          <p:spPr>
            <a:xfrm>
              <a:off x="2063722" y="1135748"/>
              <a:ext cx="1345347" cy="20621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</a:rPr>
                <a:t>회원가</a:t>
              </a:r>
              <a:r>
                <a:rPr lang="ko-KR" altLang="en-US" sz="800" dirty="0">
                  <a:latin typeface="+mn-ea"/>
                </a:rPr>
                <a:t>입</a:t>
              </a:r>
              <a:r>
                <a:rPr lang="en-US" altLang="ko-KR" sz="800" dirty="0" smtClean="0">
                  <a:latin typeface="+mn-ea"/>
                </a:rPr>
                <a:t>Process</a:t>
              </a:r>
            </a:p>
            <a:p>
              <a:endParaRPr lang="en-US" altLang="ko-KR" sz="800" dirty="0">
                <a:latin typeface="+mn-ea"/>
              </a:endParaRPr>
            </a:p>
            <a:p>
              <a:endParaRPr lang="en-US" altLang="ko-KR" sz="800" dirty="0" smtClean="0">
                <a:latin typeface="+mn-ea"/>
              </a:endParaRPr>
            </a:p>
            <a:p>
              <a:endParaRPr lang="en-US" altLang="ko-KR" sz="800" dirty="0">
                <a:latin typeface="+mn-ea"/>
              </a:endParaRPr>
            </a:p>
            <a:p>
              <a:endParaRPr lang="en-US" altLang="ko-KR" sz="800" dirty="0" smtClean="0">
                <a:latin typeface="+mn-ea"/>
              </a:endParaRPr>
            </a:p>
            <a:p>
              <a:endParaRPr lang="en-US" altLang="ko-KR" sz="800" dirty="0">
                <a:latin typeface="+mn-ea"/>
              </a:endParaRPr>
            </a:p>
            <a:p>
              <a:endParaRPr lang="en-US" altLang="ko-KR" sz="800" dirty="0" smtClean="0">
                <a:latin typeface="+mn-ea"/>
              </a:endParaRPr>
            </a:p>
            <a:p>
              <a:endParaRPr lang="en-US" altLang="ko-KR" sz="800" dirty="0">
                <a:latin typeface="+mn-ea"/>
              </a:endParaRPr>
            </a:p>
            <a:p>
              <a:endParaRPr lang="en-US" altLang="ko-KR" sz="800" dirty="0" smtClean="0">
                <a:latin typeface="+mn-ea"/>
              </a:endParaRPr>
            </a:p>
            <a:p>
              <a:endParaRPr lang="en-US" altLang="ko-KR" sz="800" dirty="0">
                <a:latin typeface="+mn-ea"/>
              </a:endParaRPr>
            </a:p>
            <a:p>
              <a:endParaRPr lang="en-US" altLang="ko-KR" sz="800" dirty="0" smtClean="0">
                <a:latin typeface="+mn-ea"/>
              </a:endParaRPr>
            </a:p>
            <a:p>
              <a:endParaRPr lang="en-US" altLang="ko-KR" sz="800" dirty="0">
                <a:latin typeface="+mn-ea"/>
              </a:endParaRPr>
            </a:p>
            <a:p>
              <a:endParaRPr lang="en-US" altLang="ko-KR" sz="800" dirty="0" smtClean="0">
                <a:latin typeface="+mn-ea"/>
              </a:endParaRPr>
            </a:p>
            <a:p>
              <a:endParaRPr lang="en-US" altLang="ko-KR" sz="800" dirty="0">
                <a:latin typeface="+mn-ea"/>
              </a:endParaRPr>
            </a:p>
            <a:p>
              <a:endParaRPr lang="en-US" altLang="ko-KR" sz="800" dirty="0" smtClean="0">
                <a:latin typeface="+mn-ea"/>
              </a:endParaRPr>
            </a:p>
            <a:p>
              <a:endParaRPr lang="ko-KR" altLang="en-US" sz="800" dirty="0">
                <a:latin typeface="+mn-ea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126182" y="1456019"/>
              <a:ext cx="848309" cy="200055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latin typeface="+mn-ea"/>
                </a:rPr>
                <a:t>약관동의</a:t>
              </a:r>
              <a:r>
                <a:rPr lang="en-US" altLang="ko-KR" sz="700" dirty="0" smtClean="0">
                  <a:latin typeface="+mn-ea"/>
                </a:rPr>
                <a:t>Process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126182" y="1713428"/>
              <a:ext cx="938077" cy="200055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latin typeface="+mn-ea"/>
                </a:rPr>
                <a:t>휴대폰인증</a:t>
              </a:r>
              <a:r>
                <a:rPr lang="en-US" altLang="ko-KR" sz="700" dirty="0" smtClean="0">
                  <a:latin typeface="+mn-ea"/>
                </a:rPr>
                <a:t>Process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126182" y="1970837"/>
              <a:ext cx="1221682" cy="846386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latin typeface="+mn-ea"/>
                </a:rPr>
                <a:t>개인정보입력</a:t>
              </a:r>
              <a:r>
                <a:rPr lang="en-US" altLang="ko-KR" sz="700" dirty="0" smtClean="0">
                  <a:latin typeface="+mn-ea"/>
                </a:rPr>
                <a:t>Process</a:t>
              </a:r>
            </a:p>
            <a:p>
              <a:endParaRPr lang="en-US" altLang="ko-KR" sz="700" dirty="0">
                <a:latin typeface="+mn-ea"/>
              </a:endParaRPr>
            </a:p>
            <a:p>
              <a:endParaRPr lang="en-US" altLang="ko-KR" sz="700" dirty="0" smtClean="0">
                <a:latin typeface="+mn-ea"/>
              </a:endParaRPr>
            </a:p>
            <a:p>
              <a:endParaRPr lang="en-US" altLang="ko-KR" sz="700" dirty="0">
                <a:latin typeface="+mn-ea"/>
              </a:endParaRPr>
            </a:p>
            <a:p>
              <a:endParaRPr lang="en-US" altLang="ko-KR" sz="700" dirty="0" smtClean="0">
                <a:latin typeface="+mn-ea"/>
              </a:endParaRPr>
            </a:p>
            <a:p>
              <a:endParaRPr lang="en-US" altLang="ko-KR" sz="700" dirty="0">
                <a:latin typeface="+mn-ea"/>
              </a:endParaRPr>
            </a:p>
            <a:p>
              <a:endParaRPr lang="ko-KR" altLang="en-US" sz="700" dirty="0">
                <a:latin typeface="+mn-ea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194988" y="2272820"/>
              <a:ext cx="848309" cy="200055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latin typeface="+mn-ea"/>
                </a:rPr>
                <a:t>주소입력</a:t>
              </a:r>
              <a:r>
                <a:rPr lang="en-US" altLang="ko-KR" sz="700" dirty="0" smtClean="0">
                  <a:latin typeface="+mn-ea"/>
                </a:rPr>
                <a:t>Process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194988" y="2532942"/>
              <a:ext cx="848309" cy="200055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latin typeface="+mn-ea"/>
                </a:rPr>
                <a:t>사진첨부</a:t>
              </a:r>
              <a:r>
                <a:rPr lang="en-US" altLang="ko-KR" sz="700" dirty="0" smtClean="0">
                  <a:latin typeface="+mn-ea"/>
                </a:rPr>
                <a:t>Process</a:t>
              </a:r>
              <a:endParaRPr lang="ko-KR" altLang="en-US" sz="700" dirty="0">
                <a:latin typeface="+mn-ea"/>
              </a:endParaRPr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4797528" y="1997549"/>
            <a:ext cx="11117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배차접수</a:t>
            </a:r>
            <a:r>
              <a:rPr lang="en-US" altLang="ko-KR" sz="800" dirty="0" smtClean="0">
                <a:latin typeface="+mn-ea"/>
              </a:rPr>
              <a:t>Process</a:t>
            </a: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 smtClean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 smtClean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 smtClean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 smtClean="0">
              <a:latin typeface="+mn-ea"/>
            </a:endParaRPr>
          </a:p>
          <a:p>
            <a:endParaRPr lang="ko-KR" altLang="en-US" sz="800" dirty="0">
              <a:latin typeface="+mn-ea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981266" y="1997549"/>
            <a:ext cx="980255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배차결과</a:t>
            </a:r>
            <a:r>
              <a:rPr lang="en-US" altLang="ko-KR" sz="800" dirty="0" smtClean="0">
                <a:latin typeface="+mn-ea"/>
              </a:rPr>
              <a:t>Process</a:t>
            </a:r>
            <a:endParaRPr lang="ko-KR" altLang="en-US" sz="800" dirty="0">
              <a:latin typeface="+mn-ea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872425" y="2317820"/>
            <a:ext cx="633507" cy="8463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+mn-ea"/>
              </a:rPr>
              <a:t>출발지 및</a:t>
            </a:r>
            <a:endParaRPr lang="en-US" altLang="ko-KR" sz="700" dirty="0" smtClean="0">
              <a:latin typeface="+mn-ea"/>
            </a:endParaRPr>
          </a:p>
          <a:p>
            <a:r>
              <a:rPr lang="ko-KR" altLang="en-US" sz="700" dirty="0" smtClean="0">
                <a:latin typeface="+mn-ea"/>
              </a:rPr>
              <a:t>목적지설정</a:t>
            </a:r>
            <a:endParaRPr lang="en-US" altLang="ko-KR" sz="700" dirty="0" smtClean="0">
              <a:latin typeface="+mn-ea"/>
            </a:endParaRPr>
          </a:p>
          <a:p>
            <a:r>
              <a:rPr lang="en-US" altLang="ko-KR" sz="700" dirty="0" smtClean="0">
                <a:latin typeface="+mn-ea"/>
              </a:rPr>
              <a:t>Process</a:t>
            </a:r>
          </a:p>
          <a:p>
            <a:endParaRPr lang="en-US" altLang="ko-KR" sz="700" dirty="0" smtClean="0">
              <a:latin typeface="+mn-ea"/>
            </a:endParaRPr>
          </a:p>
          <a:p>
            <a:endParaRPr lang="en-US" altLang="ko-KR" sz="700" dirty="0">
              <a:latin typeface="+mn-ea"/>
            </a:endParaRPr>
          </a:p>
          <a:p>
            <a:endParaRPr lang="en-US" altLang="ko-KR" sz="700" dirty="0" smtClean="0">
              <a:latin typeface="+mn-ea"/>
            </a:endParaRPr>
          </a:p>
          <a:p>
            <a:endParaRPr lang="ko-KR" altLang="en-US" sz="700" dirty="0">
              <a:latin typeface="+mn-ea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951284" y="2778633"/>
            <a:ext cx="48923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+mn-ea"/>
              </a:rPr>
              <a:t>POI</a:t>
            </a:r>
          </a:p>
          <a:p>
            <a:r>
              <a:rPr lang="en-US" altLang="ko-KR" sz="700" dirty="0" smtClean="0">
                <a:latin typeface="+mn-ea"/>
              </a:rPr>
              <a:t>Process</a:t>
            </a:r>
            <a:endParaRPr lang="ko-KR" altLang="en-US" sz="700" dirty="0">
              <a:latin typeface="+mn-ea"/>
            </a:endParaRPr>
          </a:p>
        </p:txBody>
      </p:sp>
      <p:cxnSp>
        <p:nvCxnSpPr>
          <p:cNvPr id="31" name="구부러진 연결선 30"/>
          <p:cNvCxnSpPr>
            <a:stCxn id="24" idx="3"/>
            <a:endCxn id="56" idx="1"/>
          </p:cNvCxnSpPr>
          <p:nvPr/>
        </p:nvCxnSpPr>
        <p:spPr>
          <a:xfrm flipV="1">
            <a:off x="3570672" y="2723686"/>
            <a:ext cx="1160971" cy="66406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31643" y="4051808"/>
            <a:ext cx="2304000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정보확인</a:t>
            </a:r>
            <a:r>
              <a:rPr lang="en-US" altLang="ko-KR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Process</a:t>
            </a:r>
            <a:endParaRPr lang="ko-KR" altLang="en-US" sz="9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97528" y="4473696"/>
            <a:ext cx="183181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latin typeface="+mn-ea"/>
              </a:rPr>
              <a:t>나의정보상세보기및수정</a:t>
            </a:r>
            <a:r>
              <a:rPr kumimoji="1" lang="en-US" altLang="ko-KR" sz="800" dirty="0" smtClean="0">
                <a:latin typeface="+mn-ea"/>
              </a:rPr>
              <a:t>Process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42" name="구부러진 연결선 41"/>
          <p:cNvCxnSpPr>
            <a:stCxn id="24" idx="3"/>
            <a:endCxn id="60" idx="1"/>
          </p:cNvCxnSpPr>
          <p:nvPr/>
        </p:nvCxnSpPr>
        <p:spPr>
          <a:xfrm>
            <a:off x="3570672" y="3387747"/>
            <a:ext cx="1160971" cy="124006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86620" y="1587075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A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49670" y="1587075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B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749670" y="4077072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C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3752" y="44624"/>
            <a:ext cx="9036496" cy="311152"/>
          </a:xfrm>
          <a:prstGeom prst="roundRect">
            <a:avLst/>
          </a:prstGeom>
          <a:solidFill>
            <a:srgbClr val="0066FF">
              <a:alpha val="6000"/>
            </a:srgbClr>
          </a:solidFill>
          <a:ln w="635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50000"/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914680"/>
              </p:ext>
            </p:extLst>
          </p:nvPr>
        </p:nvGraphicFramePr>
        <p:xfrm>
          <a:off x="6084168" y="85900"/>
          <a:ext cx="302433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84"/>
                <a:gridCol w="2268252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화성시 교통약자 이동지원센터 고객앱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962649"/>
              </p:ext>
            </p:extLst>
          </p:nvPr>
        </p:nvGraphicFramePr>
        <p:xfrm>
          <a:off x="105563" y="85900"/>
          <a:ext cx="20162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512168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89278"/>
              </p:ext>
            </p:extLst>
          </p:nvPr>
        </p:nvGraphicFramePr>
        <p:xfrm>
          <a:off x="2220431" y="85900"/>
          <a:ext cx="3863737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783"/>
                <a:gridCol w="3267954"/>
              </a:tblGrid>
              <a:tr h="19117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0066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앱의 각 화면간의 프로세스</a:t>
                      </a:r>
                      <a:endParaRPr lang="ko-KR" altLang="en-US" sz="900" b="1" dirty="0">
                        <a:solidFill>
                          <a:srgbClr val="0066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20000" y="720000"/>
            <a:ext cx="1558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A.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인트로 </a:t>
            </a:r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Process</a:t>
            </a:r>
            <a:endParaRPr lang="ko-KR" altLang="en-US" sz="11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643685" cy="1139248"/>
          </a:xfrm>
          <a:prstGeom prst="rect">
            <a:avLst/>
          </a:prstGeom>
        </p:spPr>
      </p:pic>
      <p:sp>
        <p:nvSpPr>
          <p:cNvPr id="38" name="순서도: 판단 37"/>
          <p:cNvSpPr/>
          <p:nvPr/>
        </p:nvSpPr>
        <p:spPr bwMode="auto">
          <a:xfrm>
            <a:off x="1886994" y="2516833"/>
            <a:ext cx="1037787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로그인 인증키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유효성체크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39752" y="2018034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n-ea"/>
              </a:rPr>
              <a:t>예</a:t>
            </a:r>
            <a:endParaRPr lang="ko-KR" altLang="en-US" sz="700" b="1" dirty="0" smtClean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51720" y="338798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아니오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898" y="3827668"/>
            <a:ext cx="641856" cy="1139248"/>
          </a:xfrm>
          <a:prstGeom prst="rect">
            <a:avLst/>
          </a:prstGeom>
        </p:spPr>
      </p:pic>
      <p:sp>
        <p:nvSpPr>
          <p:cNvPr id="65" name="순서도: 판단 64"/>
          <p:cNvSpPr/>
          <p:nvPr/>
        </p:nvSpPr>
        <p:spPr bwMode="auto">
          <a:xfrm>
            <a:off x="4152665" y="3717032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로그인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dirty="0" smtClean="0">
                <a:latin typeface="+mn-ea"/>
              </a:rPr>
              <a:t>Process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6" name="순서도: 판단 65"/>
          <p:cNvSpPr/>
          <p:nvPr/>
        </p:nvSpPr>
        <p:spPr bwMode="auto">
          <a:xfrm>
            <a:off x="4152665" y="5461521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비밀번호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찾기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 smtClean="0">
                <a:latin typeface="+mn-ea"/>
              </a:rPr>
              <a:t>Process</a:t>
            </a:r>
            <a:endParaRPr kumimoji="1" lang="ko-KR" altLang="en-US" sz="600" dirty="0">
              <a:latin typeface="+mn-ea"/>
            </a:endParaRPr>
          </a:p>
        </p:txBody>
      </p:sp>
      <p:sp>
        <p:nvSpPr>
          <p:cNvPr id="67" name="순서도: 판단 66"/>
          <p:cNvSpPr/>
          <p:nvPr/>
        </p:nvSpPr>
        <p:spPr bwMode="auto">
          <a:xfrm>
            <a:off x="4152665" y="4597425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회원가입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 smtClean="0">
                <a:latin typeface="+mn-ea"/>
              </a:rPr>
              <a:t>Process</a:t>
            </a:r>
            <a:endParaRPr kumimoji="1" lang="ko-KR" altLang="en-US" sz="600" dirty="0"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567972" y="3860884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로그인</a:t>
            </a:r>
            <a:endParaRPr lang="en-US" altLang="ko-KR" sz="700" b="1" dirty="0" smtClean="0"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50073" y="454103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회원가</a:t>
            </a:r>
            <a:r>
              <a:rPr lang="ko-KR" altLang="en-US" sz="700" b="1" dirty="0">
                <a:latin typeface="+mn-ea"/>
              </a:rPr>
              <a:t>입</a:t>
            </a:r>
            <a:endParaRPr lang="en-US" altLang="ko-KR" sz="700" b="1" dirty="0" smtClean="0"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812237" y="52637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비밀번호</a:t>
            </a:r>
            <a:endParaRPr lang="en-US" altLang="ko-KR" sz="700" b="1" dirty="0" smtClean="0">
              <a:latin typeface="+mn-ea"/>
            </a:endParaRPr>
          </a:p>
          <a:p>
            <a:r>
              <a:rPr lang="ko-KR" altLang="en-US" sz="700" b="1" dirty="0" smtClean="0">
                <a:latin typeface="+mn-ea"/>
              </a:rPr>
              <a:t>찾</a:t>
            </a:r>
            <a:r>
              <a:rPr lang="ko-KR" altLang="en-US" sz="700" b="1" dirty="0">
                <a:latin typeface="+mn-ea"/>
              </a:rPr>
              <a:t>기</a:t>
            </a:r>
            <a:endParaRPr lang="en-US" altLang="ko-KR" sz="700" b="1" dirty="0" smtClean="0">
              <a:latin typeface="+mn-ea"/>
            </a:endParaRPr>
          </a:p>
        </p:txBody>
      </p:sp>
      <p:sp>
        <p:nvSpPr>
          <p:cNvPr id="114" name="순서도: 판단 113"/>
          <p:cNvSpPr/>
          <p:nvPr/>
        </p:nvSpPr>
        <p:spPr bwMode="auto">
          <a:xfrm>
            <a:off x="3019690" y="1675464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진행배차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여</a:t>
            </a:r>
            <a:r>
              <a:rPr kumimoji="1" lang="ko-KR" altLang="en-US" sz="600" dirty="0">
                <a:latin typeface="+mn-ea"/>
              </a:rPr>
              <a:t>부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115" name="구부러진 연결선 114"/>
          <p:cNvCxnSpPr>
            <a:stCxn id="114" idx="2"/>
            <a:endCxn id="54" idx="1"/>
          </p:cNvCxnSpPr>
          <p:nvPr/>
        </p:nvCxnSpPr>
        <p:spPr>
          <a:xfrm rot="16200000" flipH="1">
            <a:off x="3540846" y="2075866"/>
            <a:ext cx="524462" cy="699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그림 1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665" y="753148"/>
            <a:ext cx="643685" cy="1139248"/>
          </a:xfrm>
          <a:prstGeom prst="rect">
            <a:avLst/>
          </a:prstGeom>
        </p:spPr>
      </p:pic>
      <p:cxnSp>
        <p:nvCxnSpPr>
          <p:cNvPr id="117" name="구부러진 연결선 116"/>
          <p:cNvCxnSpPr>
            <a:stCxn id="114" idx="0"/>
            <a:endCxn id="116" idx="1"/>
          </p:cNvCxnSpPr>
          <p:nvPr/>
        </p:nvCxnSpPr>
        <p:spPr>
          <a:xfrm rot="5400000" flipH="1" flipV="1">
            <a:off x="3626731" y="1149531"/>
            <a:ext cx="352692" cy="699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 120"/>
          <p:cNvCxnSpPr>
            <a:stCxn id="38" idx="0"/>
            <a:endCxn id="114" idx="1"/>
          </p:cNvCxnSpPr>
          <p:nvPr/>
        </p:nvCxnSpPr>
        <p:spPr>
          <a:xfrm rot="5400000" flipH="1" flipV="1">
            <a:off x="2414045" y="1911188"/>
            <a:ext cx="597489" cy="61380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 127"/>
          <p:cNvCxnSpPr>
            <a:stCxn id="7" idx="3"/>
            <a:endCxn id="38" idx="1"/>
          </p:cNvCxnSpPr>
          <p:nvPr/>
        </p:nvCxnSpPr>
        <p:spPr>
          <a:xfrm flipV="1">
            <a:off x="1363685" y="2760713"/>
            <a:ext cx="523309" cy="32891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 130"/>
          <p:cNvCxnSpPr>
            <a:stCxn id="38" idx="2"/>
            <a:endCxn id="22" idx="1"/>
          </p:cNvCxnSpPr>
          <p:nvPr/>
        </p:nvCxnSpPr>
        <p:spPr>
          <a:xfrm rot="16200000" flipH="1">
            <a:off x="1875543" y="3534937"/>
            <a:ext cx="1392700" cy="3320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 133"/>
          <p:cNvCxnSpPr>
            <a:stCxn id="22" idx="3"/>
            <a:endCxn id="65" idx="1"/>
          </p:cNvCxnSpPr>
          <p:nvPr/>
        </p:nvCxnSpPr>
        <p:spPr>
          <a:xfrm flipV="1">
            <a:off x="3379754" y="3960912"/>
            <a:ext cx="772911" cy="4363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 137"/>
          <p:cNvCxnSpPr>
            <a:stCxn id="22" idx="3"/>
            <a:endCxn id="67" idx="1"/>
          </p:cNvCxnSpPr>
          <p:nvPr/>
        </p:nvCxnSpPr>
        <p:spPr>
          <a:xfrm>
            <a:off x="3379754" y="4397292"/>
            <a:ext cx="772911" cy="44401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 140"/>
          <p:cNvCxnSpPr>
            <a:stCxn id="22" idx="3"/>
            <a:endCxn id="66" idx="1"/>
          </p:cNvCxnSpPr>
          <p:nvPr/>
        </p:nvCxnSpPr>
        <p:spPr>
          <a:xfrm>
            <a:off x="3379754" y="4397292"/>
            <a:ext cx="772911" cy="130810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612856" y="1222743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n-ea"/>
              </a:rPr>
              <a:t>예</a:t>
            </a:r>
            <a:endParaRPr lang="ko-KR" altLang="en-US" sz="700" b="1" dirty="0" smtClean="0">
              <a:latin typeface="+mn-ea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323185" y="2516831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아니오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835956" y="2365658"/>
            <a:ext cx="4315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Intro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3051137" y="671787"/>
            <a:ext cx="5790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CallInfo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5312972" y="3713676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n-ea"/>
              </a:rPr>
              <a:t>예</a:t>
            </a:r>
            <a:endParaRPr lang="ko-KR" altLang="en-US" sz="700" b="1" dirty="0" smtClean="0">
              <a:latin typeface="+mn-ea"/>
            </a:endParaRPr>
          </a:p>
        </p:txBody>
      </p:sp>
      <p:sp>
        <p:nvSpPr>
          <p:cNvPr id="60" name="순서도: 판단 59"/>
          <p:cNvSpPr/>
          <p:nvPr/>
        </p:nvSpPr>
        <p:spPr bwMode="auto">
          <a:xfrm>
            <a:off x="5695328" y="3683751"/>
            <a:ext cx="867600" cy="487759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진행배차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dirty="0" smtClean="0">
                <a:latin typeface="+mn-ea"/>
              </a:rPr>
              <a:t>여</a:t>
            </a:r>
            <a:r>
              <a:rPr kumimoji="1" lang="ko-KR" altLang="en-US" sz="600" dirty="0">
                <a:latin typeface="+mn-ea"/>
              </a:rPr>
              <a:t>부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61" name="구부러진 연결선 60"/>
          <p:cNvCxnSpPr>
            <a:stCxn id="60" idx="2"/>
            <a:endCxn id="55" idx="1"/>
          </p:cNvCxnSpPr>
          <p:nvPr/>
        </p:nvCxnSpPr>
        <p:spPr>
          <a:xfrm rot="16200000" flipH="1">
            <a:off x="6206189" y="4094448"/>
            <a:ext cx="522623" cy="6767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43" y="2721636"/>
            <a:ext cx="643685" cy="1139248"/>
          </a:xfrm>
          <a:prstGeom prst="rect">
            <a:avLst/>
          </a:prstGeom>
        </p:spPr>
      </p:pic>
      <p:cxnSp>
        <p:nvCxnSpPr>
          <p:cNvPr id="63" name="구부러진 연결선 62"/>
          <p:cNvCxnSpPr>
            <a:stCxn id="60" idx="0"/>
            <a:endCxn id="62" idx="1"/>
          </p:cNvCxnSpPr>
          <p:nvPr/>
        </p:nvCxnSpPr>
        <p:spPr>
          <a:xfrm rot="5400000" flipH="1" flipV="1">
            <a:off x="6270340" y="3150049"/>
            <a:ext cx="392491" cy="67491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>
            <a:stCxn id="65" idx="3"/>
            <a:endCxn id="60" idx="1"/>
          </p:cNvCxnSpPr>
          <p:nvPr/>
        </p:nvCxnSpPr>
        <p:spPr>
          <a:xfrm flipV="1">
            <a:off x="5020265" y="3927631"/>
            <a:ext cx="675063" cy="3328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07193" y="321846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n-ea"/>
              </a:rPr>
              <a:t>예</a:t>
            </a:r>
            <a:endParaRPr lang="ko-KR" altLang="en-US" sz="700" b="1" dirty="0" smtClean="0"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54642" y="4291640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+mn-ea"/>
              </a:rPr>
              <a:t>아니오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358668" y="1560048"/>
            <a:ext cx="6222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UserInfo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4789219" y="3543832"/>
            <a:ext cx="6222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UserInfo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5815349" y="2716886"/>
            <a:ext cx="5790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CallInfo</a:t>
            </a:r>
            <a:endParaRPr lang="ko-KR" altLang="en-US" sz="900" dirty="0"/>
          </a:p>
        </p:txBody>
      </p:sp>
      <p:sp>
        <p:nvSpPr>
          <p:cNvPr id="2" name="직사각형 1"/>
          <p:cNvSpPr/>
          <p:nvPr/>
        </p:nvSpPr>
        <p:spPr>
          <a:xfrm>
            <a:off x="5815349" y="2956806"/>
            <a:ext cx="8787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FindRoadInfo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3051137" y="893912"/>
            <a:ext cx="8787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FindRoadInfo</a:t>
            </a:r>
            <a:endParaRPr lang="ko-KR" altLang="en-US" sz="900" dirty="0"/>
          </a:p>
        </p:txBody>
      </p:sp>
      <p:sp>
        <p:nvSpPr>
          <p:cNvPr id="4" name="직사각형 3"/>
          <p:cNvSpPr/>
          <p:nvPr/>
        </p:nvSpPr>
        <p:spPr>
          <a:xfrm>
            <a:off x="3565672" y="3683752"/>
            <a:ext cx="4748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Login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3187336" y="5559789"/>
            <a:ext cx="9653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/>
              <a:t>TempPassword</a:t>
            </a:r>
            <a:endParaRPr lang="ko-KR" altLang="en-US" sz="900" dirty="0"/>
          </a:p>
        </p:txBody>
      </p:sp>
      <p:sp>
        <p:nvSpPr>
          <p:cNvPr id="8" name="직사각형 7"/>
          <p:cNvSpPr/>
          <p:nvPr/>
        </p:nvSpPr>
        <p:spPr>
          <a:xfrm>
            <a:off x="3738929" y="4376279"/>
            <a:ext cx="82747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RegMember</a:t>
            </a:r>
            <a:endParaRPr lang="ko-KR" altLang="en-US" sz="900" dirty="0"/>
          </a:p>
        </p:txBody>
      </p:sp>
      <p:cxnSp>
        <p:nvCxnSpPr>
          <p:cNvPr id="53" name="구부러진 연결선 52"/>
          <p:cNvCxnSpPr>
            <a:stCxn id="67" idx="3"/>
            <a:endCxn id="22" idx="1"/>
          </p:cNvCxnSpPr>
          <p:nvPr/>
        </p:nvCxnSpPr>
        <p:spPr>
          <a:xfrm flipH="1" flipV="1">
            <a:off x="2737898" y="4397292"/>
            <a:ext cx="2282367" cy="444013"/>
          </a:xfrm>
          <a:prstGeom prst="curvedConnector5">
            <a:avLst>
              <a:gd name="adj1" fmla="val 1534"/>
              <a:gd name="adj2" fmla="val -91288"/>
              <a:gd name="adj3" fmla="val 110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 70"/>
          <p:cNvCxnSpPr>
            <a:stCxn id="66" idx="3"/>
            <a:endCxn id="22" idx="1"/>
          </p:cNvCxnSpPr>
          <p:nvPr/>
        </p:nvCxnSpPr>
        <p:spPr>
          <a:xfrm flipH="1" flipV="1">
            <a:off x="2737898" y="4397292"/>
            <a:ext cx="2282367" cy="1308109"/>
          </a:xfrm>
          <a:prstGeom prst="curvedConnector5">
            <a:avLst>
              <a:gd name="adj1" fmla="val -2076"/>
              <a:gd name="adj2" fmla="val -44949"/>
              <a:gd name="adj3" fmla="val 110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" descr="E:\shine01\00.업무\고객앱\화성앱화면추가캡쳐\메인출발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665" y="2118061"/>
            <a:ext cx="645513" cy="11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" descr="E:\shine01\00.업무\고객앱\화성앱화면추가캡쳐\메인출발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873" y="4124509"/>
            <a:ext cx="645513" cy="11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5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18529</TotalTime>
  <Words>12638</Words>
  <Application>Microsoft Office PowerPoint</Application>
  <PresentationFormat>화면 슬라이드 쇼(4:3)</PresentationFormat>
  <Paragraphs>3590</Paragraphs>
  <Slides>63</Slides>
  <Notes>41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화성교통약자 고객앱 스토리보드</dc:title>
  <dc:creator>IOM</dc:creator>
  <cp:lastModifiedBy>IOM</cp:lastModifiedBy>
  <cp:revision>6324</cp:revision>
  <cp:lastPrinted>2017-01-18T08:34:09Z</cp:lastPrinted>
  <dcterms:created xsi:type="dcterms:W3CDTF">2016-11-01T06:19:35Z</dcterms:created>
  <dcterms:modified xsi:type="dcterms:W3CDTF">2017-02-27T15:06:35Z</dcterms:modified>
</cp:coreProperties>
</file>