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74" r:id="rId13"/>
    <p:sldId id="262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27A27-62BE-4159-ADF6-B700E2DFB5FC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8C65A-B6F5-4568-BCFA-346787D8C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2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872-8F51-47F1-AA17-945B1328E04B}" type="datetime1">
              <a:rPr lang="en-GB" smtClean="0"/>
              <a:t>29/01/2018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82A1-E422-4CAB-8993-9C6C23262541}" type="datetime1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4C73-4DCF-4484-ABCB-63594EF6FF3F}" type="datetime1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A0E8-F401-4B53-88CA-B26444DD73C9}" type="datetime1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AFBB-BDEA-418D-8B9F-B92334D7DF21}" type="datetime1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4514-13FC-48D5-B073-F02D755166CB}" type="datetime1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C09E-E05E-4110-BBAE-5AB8A1F8724A}" type="datetime1">
              <a:rPr lang="en-GB" smtClean="0"/>
              <a:t>29/01/2018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5EF8-D140-4F14-8041-DCAFEF726B0A}" type="datetime1">
              <a:rPr lang="en-GB" smtClean="0"/>
              <a:t>29/01/2018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44C-DAA6-4DD7-8C03-D717848A2A83}" type="datetime1">
              <a:rPr lang="en-GB" smtClean="0"/>
              <a:t>29/01/2018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3B08-67E5-47A3-A513-0A570265EFAC}" type="datetime1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E790-FD6E-4383-BF7B-AE58634904F8}" type="datetime1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19184F-251B-4055-9671-2A593FB843CD}" type="datetime1">
              <a:rPr lang="en-GB" smtClean="0"/>
              <a:t>29/01/2018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 SỐ VẤN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 C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BẢN CỦA CẤU TRÚC DỮ LIỆU VÀO GIẢI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</a:p>
          <a:p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28" y="1454919"/>
            <a:ext cx="9070776" cy="1470025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CẤU TRÚC DỮ LIỆU VÀ GIẢI THUẬT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447800"/>
                <a:ext cx="8208912" cy="50055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Ký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hiệu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tiệm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cận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(O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lớn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1"/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Dùng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để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viết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ngắn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gọn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phức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tạp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gian</a:t>
                </a:r>
                <a:endParaRPr lang="en-GB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Thể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hiện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t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ă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phức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tạp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gian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theo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kích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ước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dữ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liệu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vào</a:t>
                </a:r>
                <a:endParaRPr lang="en-GB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) = O(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)): 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t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ă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f 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không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v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ượ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quá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t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ă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),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nói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khác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GB" i="1" smtClean="0">
                                <a:latin typeface="Cambria Math"/>
                                <a:cs typeface="Times New Roman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/>
                                <a:cs typeface="Times New Roman" pitchFamily="18" charset="0"/>
                              </a:rPr>
                              <m:t>𝑓</m:t>
                            </m:r>
                            <m:r>
                              <a:rPr lang="en-GB" b="0" i="1" smtClean="0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/>
                                <a:cs typeface="Times New Roman" pitchFamily="18" charset="0"/>
                              </a:rPr>
                              <m:t>𝑔</m:t>
                            </m:r>
                            <m:r>
                              <a:rPr lang="en-GB" b="0" i="1" smtClean="0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GB" b="0" i="1" smtClean="0">
                            <a:latin typeface="Cambria Math"/>
                            <a:cs typeface="Times New Roman" pitchFamily="18" charset="0"/>
                          </a:rPr>
                          <m:t>&lt; </m:t>
                        </m:r>
                        <m:r>
                          <a:rPr lang="en-GB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</m:t>
                        </m:r>
                      </m:e>
                    </m:func>
                  </m:oMath>
                </a14:m>
                <a:endParaRPr lang="en-GB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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)): </a:t>
                </a:r>
                <a:r>
                  <a:rPr lang="vi-VN" dirty="0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t</a:t>
                </a:r>
                <a:r>
                  <a:rPr lang="vi-VN" dirty="0">
                    <a:latin typeface="Times New Roman" pitchFamily="18" charset="0"/>
                    <a:cs typeface="Times New Roman" pitchFamily="18" charset="0"/>
                  </a:rPr>
                  <a:t>ă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f 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dirty="0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t</a:t>
                </a:r>
                <a:r>
                  <a:rPr lang="vi-VN" dirty="0">
                    <a:latin typeface="Times New Roman" pitchFamily="18" charset="0"/>
                    <a:cs typeface="Times New Roman" pitchFamily="18" charset="0"/>
                  </a:rPr>
                  <a:t>ă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),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nói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khác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0 &lt;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/>
                                <a:cs typeface="Times New Roman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/>
                                <a:cs typeface="Times New Roman" pitchFamily="18" charset="0"/>
                              </a:rPr>
                              <m:t>𝑓</m:t>
                            </m:r>
                            <m:r>
                              <a:rPr lang="en-GB" i="1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i="1">
                                <a:latin typeface="Cambria Math"/>
                                <a:cs typeface="Times New Roman" pitchFamily="18" charset="0"/>
                              </a:rPr>
                              <m:t>𝑔</m:t>
                            </m:r>
                            <m:r>
                              <a:rPr lang="en-GB" i="1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GB" b="0" i="1" smtClean="0">
                            <a:latin typeface="Cambria Math"/>
                            <a:cs typeface="Times New Roman" pitchFamily="18" charset="0"/>
                          </a:rPr>
                          <m:t>&lt; </m:t>
                        </m:r>
                        <m:r>
                          <a:rPr lang="en-GB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</m:t>
                        </m:r>
                      </m:e>
                    </m:func>
                  </m:oMath>
                </a14:m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Ví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dụ</a:t>
                </a:r>
                <a:endParaRPr lang="en-GB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+ 10</a:t>
                </a:r>
                <a:r>
                  <a:rPr lang="en-GB" baseline="30000" dirty="0" smtClean="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+ 5 = O(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2"/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GB" baseline="30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+ 2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+ 10</a:t>
                </a:r>
                <a:r>
                  <a:rPr lang="en-GB" baseline="30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= O(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2"/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GB" baseline="30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+ 2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+ 10</a:t>
                </a:r>
                <a:r>
                  <a:rPr lang="en-GB" baseline="30000" dirty="0">
                    <a:latin typeface="Times New Roman" pitchFamily="18" charset="0"/>
                    <a:cs typeface="Times New Roman" pitchFamily="18" charset="0"/>
                  </a:rPr>
                  <a:t>4 </a:t>
                </a:r>
                <a:r>
                  <a:rPr lang="en-GB" baseline="30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= O(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baseline="30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2"/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GB" i="1" baseline="30000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baseline="30000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+ 1 = O(2</a:t>
                </a:r>
                <a:r>
                  <a:rPr lang="en-GB" i="1" baseline="30000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2"/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ph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ức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tạp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về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ời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b="1" dirty="0" smtClean="0">
                    <a:latin typeface="Consolas" pitchFamily="49" charset="0"/>
                    <a:cs typeface="Consolas" pitchFamily="49" charset="0"/>
                  </a:rPr>
                  <a:t>sum(a[1</a:t>
                </a:r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..n])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O(</a:t>
                </a:r>
                <a:r>
                  <a:rPr lang="en-GB" b="1" dirty="0" smtClean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2"/>
                <a:endParaRPr lang="en-GB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447800"/>
                <a:ext cx="8208912" cy="5005536"/>
              </a:xfrm>
              <a:blipFill rotWithShape="1">
                <a:blip r:embed="rId3"/>
                <a:stretch>
                  <a:fillRect l="-520" t="-1705" r="-74" b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7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888432" cy="5005536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sort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chỗ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a[i]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a[j]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n(n-1)/2 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(n</a:t>
            </a:r>
            <a:r>
              <a:rPr lang="en-GB" sz="2000" b="1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ức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sort(a[1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..n])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O(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GB" sz="2000" b="1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11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1447800"/>
            <a:ext cx="4104456" cy="4933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sort(a[1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..n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])</a:t>
            </a:r>
            <a:r>
              <a:rPr lang="vi-VN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for i = 1 to n-1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do 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for j = i+1 to n do</a:t>
            </a:r>
          </a:p>
          <a:p>
            <a:pPr marL="320040" lvl="1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if(a[i] &gt; a[j])</a:t>
            </a:r>
            <a:r>
              <a:rPr lang="vi-VN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a[i];</a:t>
            </a:r>
          </a:p>
          <a:p>
            <a:pPr marL="320040" lvl="1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a[i] = a[j];</a:t>
            </a:r>
          </a:p>
          <a:p>
            <a:pPr marL="320040" lvl="1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a[j] =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}  </a:t>
            </a:r>
          </a:p>
          <a:p>
            <a:pPr marL="320040" lvl="1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5005536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tồi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worst-case time complexity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best-case time complexity):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định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đại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Cho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. .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+1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+ . . .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GB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= 2, 4, -7, 5, 7, -10, 4, 3,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5, 7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4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104456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subseq1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O(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14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1447800"/>
            <a:ext cx="4104456" cy="4933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subseq1(a[1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..n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])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max = -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;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for i = 1 to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n do{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for j = i to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n do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  s = 0;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  for k = i to j do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    s = s + a[k];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  max = s &gt;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max ? s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: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max;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}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}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max;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104456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subseq2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Tận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đó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O(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15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1447800"/>
            <a:ext cx="4104456" cy="4933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subseq1(a[1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..n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])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max = -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;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for i = 1 to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n do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s = 0;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for j = i to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n do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   s = s + a[k];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  max = s &gt;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max ? s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: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max;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}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}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max;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104456" cy="5005536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3 (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subseq3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trái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O(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16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1412776"/>
            <a:ext cx="4104456" cy="4933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subseq3(a[1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..n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], l, r)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if(l = r) return a[r]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i = (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l+r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)/2;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ml = subseq3(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a,l,i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mr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= subseq3(a,i+1,r);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mlr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=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maxLeft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a,l,i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) + 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  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maxRight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(a,i+1,r);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max =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mlr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max = max &lt; ml ? ml : max;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max = max &lt;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mr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?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mr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: max;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17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1447800"/>
            <a:ext cx="4104456" cy="4933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maxRight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(a[1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..n], l, r)</a:t>
            </a:r>
            <a:r>
              <a:rPr lang="vi-VN" sz="1800" b="1" dirty="0">
                <a:latin typeface="Consolas" pitchFamily="49" charset="0"/>
                <a:cs typeface="Consolas" pitchFamily="49" charset="0"/>
              </a:rPr>
              <a:t>{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max = -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;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s = 0;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for i =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l to r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do{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s = s + a[i];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if(s &gt; max) max = s;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}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1560" y="1447800"/>
            <a:ext cx="4104456" cy="4933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maxLeft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(a[1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..n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], l, r)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max = -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;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s = 0;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for i = r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downto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l do{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s = s + a[i];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if(s &gt; max) max = s;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}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18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1447800"/>
            <a:ext cx="4104456" cy="4933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subseq4(a[1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..n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])</a:t>
            </a:r>
            <a:r>
              <a:rPr lang="vi-VN" sz="1800" b="1" dirty="0">
                <a:latin typeface="Consolas" pitchFamily="49" charset="0"/>
                <a:cs typeface="Consolas" pitchFamily="49" charset="0"/>
              </a:rPr>
              <a:t>{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smtClean="0">
                <a:latin typeface="Consolas" pitchFamily="49" charset="0"/>
                <a:cs typeface="Consolas" pitchFamily="49" charset="0"/>
                <a:sym typeface="Symbol"/>
              </a:rPr>
              <a:t>  s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= </a:t>
            </a:r>
            <a:r>
              <a:rPr lang="en-GB" sz="1800" b="1" smtClean="0">
                <a:latin typeface="Consolas" pitchFamily="49" charset="0"/>
                <a:cs typeface="Consolas" pitchFamily="49" charset="0"/>
                <a:sym typeface="Symbol"/>
              </a:rPr>
              <a:t>a[1</a:t>
            </a:r>
            <a:r>
              <a:rPr lang="en-GB" sz="1800" b="1" smtClean="0">
                <a:latin typeface="Consolas" pitchFamily="49" charset="0"/>
                <a:cs typeface="Consolas" pitchFamily="49" charset="0"/>
                <a:sym typeface="Symbol"/>
              </a:rPr>
              <a:t>];</a:t>
            </a:r>
          </a:p>
          <a:p>
            <a:pPr marL="0" indent="0">
              <a:buNone/>
            </a:pPr>
            <a:r>
              <a:rPr lang="en-GB" sz="1800" b="1" smtClean="0">
                <a:latin typeface="Consolas" pitchFamily="49" charset="0"/>
                <a:cs typeface="Consolas" pitchFamily="49" charset="0"/>
                <a:sym typeface="Symbol"/>
              </a:rPr>
              <a:t>  max = s; </a:t>
            </a:r>
            <a:endParaRPr lang="en-GB" sz="1800" b="1" dirty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for i =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2 to n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do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if(s &gt; 0)</a:t>
            </a:r>
            <a:endParaRPr lang="en-GB" sz="1800" b="1" dirty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s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= s + a[i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];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  else s = a[i];</a:t>
            </a:r>
            <a:endParaRPr lang="en-GB" sz="1800" b="1" dirty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  if(s &gt; max) max = s;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 }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4536504" cy="5005536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4 (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subseq4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1,…,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GB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pPr marL="320040" lvl="1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O(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1331640" y="4005064"/>
            <a:ext cx="216024" cy="64807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lục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định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3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trị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đặ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tính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-2</a:t>
            </a:r>
            <a:r>
              <a:rPr lang="en-GB" baseline="30000" dirty="0"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GB" baseline="30000" dirty="0"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 lvl="1"/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+, -, *, /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mod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 (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Data Type - ADT)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đặ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tính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6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,. . .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iều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0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104456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1447800"/>
            <a:ext cx="4104456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max(a[1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..n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])</a:t>
            </a:r>
            <a:r>
              <a:rPr lang="vi-VN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  m = a[1];</a:t>
            </a:r>
          </a:p>
          <a:p>
            <a:pPr marL="320040" lvl="1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for i = 2 to n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if(m &lt; a[i])</a:t>
            </a:r>
          </a:p>
          <a:p>
            <a:pPr marL="320040" lvl="1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    m = a[i];</a:t>
            </a:r>
          </a:p>
          <a:p>
            <a:pPr marL="320040" lvl="1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  }  </a:t>
            </a:r>
          </a:p>
          <a:p>
            <a:pPr marL="320040" lvl="1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return m;</a:t>
            </a:r>
          </a:p>
          <a:p>
            <a:pPr marL="320040" lvl="1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78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 lnSpcReduction="10000"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đồ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iểm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+, -, *, /,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176464" cy="5005536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1447800"/>
            <a:ext cx="4104456" cy="3133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sum(a[1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..n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])</a:t>
            </a:r>
            <a:r>
              <a:rPr lang="vi-VN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  s = a[1];</a:t>
            </a:r>
          </a:p>
          <a:p>
            <a:pPr marL="320040" lvl="1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for i = 2 to n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    s = s + a[i];</a:t>
            </a:r>
          </a:p>
          <a:p>
            <a:pPr marL="320040" lvl="1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  }  </a:t>
            </a:r>
          </a:p>
          <a:p>
            <a:pPr marL="320040" lvl="1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return s;</a:t>
            </a:r>
          </a:p>
          <a:p>
            <a:pPr marL="320040" lvl="1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4725144"/>
            <a:ext cx="4104456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sum(a[1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..n])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cỡ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n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5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382</TotalTime>
  <Words>1821</Words>
  <Application>Microsoft Office PowerPoint</Application>
  <PresentationFormat>On-screen Show (4:3)</PresentationFormat>
  <Paragraphs>234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CẤU TRÚC DỮ LIỆU VÀ GIẢI THUẬT</vt:lpstr>
      <vt:lpstr>Mục lục</vt:lpstr>
      <vt:lpstr>Khái niệm về kiểu và cấu trúc dữ liệu</vt:lpstr>
      <vt:lpstr>Khái niệm về kiểu và cấu trúc dữ liệu</vt:lpstr>
      <vt:lpstr>Thuật toán và một số vấn đề liên quan</vt:lpstr>
      <vt:lpstr>Phương pháp biểu diễn thuật toán</vt:lpstr>
      <vt:lpstr>Độ phức tạp của thuật toán</vt:lpstr>
      <vt:lpstr>Độ phức tạp của thuật toán</vt:lpstr>
      <vt:lpstr>Độ phức tạp của thuật toán</vt:lpstr>
      <vt:lpstr>Độ phức tạp của thuật toán</vt:lpstr>
      <vt:lpstr>Độ phức tạp của thuật toán</vt:lpstr>
      <vt:lpstr>Độ phức tạp của thuật toán</vt:lpstr>
      <vt:lpstr>Ví dụ mở đầu</vt:lpstr>
      <vt:lpstr>Ví dụ mở đầu</vt:lpstr>
      <vt:lpstr>Ví dụ mở đầu</vt:lpstr>
      <vt:lpstr>Ví dụ mở đầu</vt:lpstr>
      <vt:lpstr>Ví dụ mở đầu</vt:lpstr>
      <vt:lpstr>Ví dụ mở đầu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DHBK</cp:lastModifiedBy>
  <cp:revision>73</cp:revision>
  <cp:lastPrinted>2017-09-05T07:38:20Z</cp:lastPrinted>
  <dcterms:created xsi:type="dcterms:W3CDTF">2017-06-06T12:12:12Z</dcterms:created>
  <dcterms:modified xsi:type="dcterms:W3CDTF">2018-01-29T03:02:50Z</dcterms:modified>
</cp:coreProperties>
</file>