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30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8" r:id="rId32"/>
    <p:sldId id="289" r:id="rId33"/>
    <p:sldId id="291" r:id="rId34"/>
    <p:sldId id="290" r:id="rId35"/>
    <p:sldId id="292" r:id="rId36"/>
    <p:sldId id="293" r:id="rId37"/>
    <p:sldId id="284" r:id="rId38"/>
    <p:sldId id="294" r:id="rId39"/>
    <p:sldId id="295" r:id="rId40"/>
    <p:sldId id="296" r:id="rId41"/>
    <p:sldId id="303" r:id="rId42"/>
    <p:sldId id="304" r:id="rId43"/>
    <p:sldId id="285" r:id="rId44"/>
    <p:sldId id="297" r:id="rId45"/>
    <p:sldId id="300" r:id="rId46"/>
    <p:sldId id="301" r:id="rId47"/>
    <p:sldId id="298" r:id="rId48"/>
    <p:sldId id="299" r:id="rId49"/>
    <p:sldId id="306" r:id="rId50"/>
    <p:sldId id="302" r:id="rId51"/>
    <p:sldId id="307" r:id="rId52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1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EBC3-9A27-4E14-86BC-3A634113DB3F}" type="datetime1">
              <a:rPr lang="en-GB" smtClean="0"/>
              <a:t>26/10/2018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04E0-CAB3-4440-89E9-BFDBC777478D}" type="datetime1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5D07-3471-44B5-A1A0-F87976E6888A}" type="datetime1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L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ĐỒ THUẬT TOÁN QUAN TRỌNG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43" name="Content Placeholder 2"/>
          <p:cNvSpPr>
            <a:spLocks noGrp="1"/>
          </p:cNvSpPr>
          <p:nvPr>
            <p:ph sz="quarter" idx="1"/>
          </p:nvPr>
        </p:nvSpPr>
        <p:spPr>
          <a:xfrm>
            <a:off x="1043608" y="1447800"/>
            <a:ext cx="7776864" cy="5005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Begin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i="1" baseline="-25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000" b="1" i="1" baseline="-25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 check(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2000" b="1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kiểm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tra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xem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có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hợp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lệ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không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*/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Begin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if(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ghi_nhan_cau_hinh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else 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+1);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End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TRY(1);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0" indent="0"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048" y="1844824"/>
            <a:ext cx="388843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oid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k = 0; k &lt; n; k++)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(“%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d”,x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[k]);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(“\n”);   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TRY(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k)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v = 0; v &lt;= 1; v++){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x[k] = v;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if(k == n-1)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else TRY(k+1);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main()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TRY(0);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4320480" cy="4608512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x[n]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x[i]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>
                <a:latin typeface="Times New Roman" pitchFamily="18" charset="0"/>
                <a:cs typeface="Times New Roman" pitchFamily="18" charset="0"/>
                <a:sym typeface="Symbol"/>
              </a:rPr>
              <a:t>{0,1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20040" lvl="1" indent="0"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i= 0, . . ., n-1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20040" lvl="1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0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buộc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048" y="1844824"/>
            <a:ext cx="388843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TRY(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k)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v = 0; v &lt;= 1; v++){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if(x[k-1] + v &lt; 2){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x[k] = v;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if(k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== n)    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else TRY(k+1);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main()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x[0] = 0;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TRY(1);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4320480" cy="4608512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bit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x[n]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x[i]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>
                <a:latin typeface="Times New Roman" pitchFamily="18" charset="0"/>
                <a:cs typeface="Times New Roman" pitchFamily="18" charset="0"/>
                <a:sym typeface="Symbol"/>
              </a:rPr>
              <a:t>{0,1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20040" lvl="1" indent="0"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i= 1, . . ., 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lvl="1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9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844824"/>
            <a:ext cx="424847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TRY(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i)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 = x[i-1]+1; v &lt;=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n-k+i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  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x[i] = v;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if(i == k)  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else TRY(i+1);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	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main()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x[0] = 0;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TRY(1);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4320480" cy="4608512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1, 2, …,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{1, . . .,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1, . . .,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+1],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1, 2, …,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320040" lvl="1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5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844824"/>
            <a:ext cx="424847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TRY(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 = 1; v &lt;= n; v++){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(!m[v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])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x[i] = v;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m[v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= true; //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đánh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dấu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if(i == n)  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else TRY(i+1);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	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 m[v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] = false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;//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khôi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phục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main()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 = 1; v &lt;= n; v++)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 m[v] = false;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TRY(1);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4320480" cy="4608512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1, 2, …,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[1,. . . 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{1, . . .,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1, . . .,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  &lt; 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true (false)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1, …,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20040" lvl="1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4320480" cy="4608512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[1, . .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1, …,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],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mọi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2"/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] + i 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] + j,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  <a:sym typeface="Symbol"/>
              </a:rPr>
              <a:t>mọi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2"/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] -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  <a:sym typeface="Symbol"/>
              </a:rPr>
              <a:t>mọi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sz="1600" dirty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2"/>
            <a:endParaRPr lang="en-GB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GB" sz="16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940152" y="2348880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72200" y="2348880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48" y="2348880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236296" y="2348880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40152" y="2780928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372200" y="2780928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804248" y="2780928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236296" y="2780928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0152" y="3212976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2200" y="3212976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804248" y="3212976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236296" y="3212976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940152" y="3645024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372200" y="3645024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804248" y="3645024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645024"/>
            <a:ext cx="432048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40152" y="1988840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2200" y="1988840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04248" y="1988840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6296" y="1988840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80112" y="2348880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80112" y="2780928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80112" y="3212976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80112" y="3645024"/>
            <a:ext cx="432048" cy="4320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580112" y="4221088"/>
            <a:ext cx="3236168" cy="207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/>
              <a:t> = (3, 1, 4,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7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132856"/>
            <a:ext cx="4104456" cy="38884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check(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v,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k)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kiểm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tra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xem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v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có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thể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gán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được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cho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x[k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không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i = 1; i &lt;= k-1; i++)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if(x[i] == v) return 0;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if(x[i] + i == v + k) return 0;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if(x[i] – i == v – k) return 0;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return 1;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644008" y="2132856"/>
            <a:ext cx="4248472" cy="3888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TRY(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k)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v = 1; v &lt;= n; v++)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if(check(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v,k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x[k] = v;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if(k == n)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else TRY(k+1);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main()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TRY(1);</a:t>
            </a:r>
          </a:p>
          <a:p>
            <a:pPr marL="0" indent="0">
              <a:buFont typeface="Wingdings 2"/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sudoku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984" y="1447800"/>
            <a:ext cx="4820072" cy="4572000"/>
          </a:xfrm>
        </p:spPr>
        <p:txBody>
          <a:bodyPr/>
          <a:lstStyle/>
          <a:p>
            <a:pPr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Điền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ô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9x9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3x3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pPr lvl="1"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54596"/>
              </p:ext>
            </p:extLst>
          </p:nvPr>
        </p:nvGraphicFramePr>
        <p:xfrm>
          <a:off x="5220076" y="1747624"/>
          <a:ext cx="36003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sudoku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984" y="1447800"/>
            <a:ext cx="4820072" cy="4572000"/>
          </a:xfrm>
        </p:spPr>
        <p:txBody>
          <a:bodyPr>
            <a:normAutofit/>
          </a:bodyPr>
          <a:lstStyle/>
          <a:p>
            <a:pPr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[0..8, 0..8]</a:t>
            </a: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lvl="2" algn="just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] 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0,…,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]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,…,8,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&lt;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lvl="2" algn="just"/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3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], 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= 0,…, 2,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vi-VN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0,1, 2}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ho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ặc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 lvl="2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08256"/>
              </p:ext>
            </p:extLst>
          </p:nvPr>
        </p:nvGraphicFramePr>
        <p:xfrm>
          <a:off x="5220076" y="1747624"/>
          <a:ext cx="36003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sudoku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984" y="1447800"/>
            <a:ext cx="4820072" cy="4572000"/>
          </a:xfrm>
        </p:spPr>
        <p:txBody>
          <a:bodyPr>
            <a:normAutofit/>
          </a:bodyPr>
          <a:lstStyle/>
          <a:p>
            <a:pPr algn="just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ô (0,0),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qua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xuống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d</a:t>
            </a:r>
            <a:r>
              <a:rPr lang="vi-VN" dirty="0">
                <a:latin typeface="Times New Roman" pitchFamily="18" charset="0"/>
                <a:cs typeface="Times New Roman" pitchFamily="18" charset="0"/>
                <a:sym typeface="Symbol"/>
              </a:rPr>
              <a:t>ưới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85710"/>
              </p:ext>
            </p:extLst>
          </p:nvPr>
        </p:nvGraphicFramePr>
        <p:xfrm>
          <a:off x="5220076" y="1747624"/>
          <a:ext cx="36003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  <a:gridCol w="4000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7236296" y="3284984"/>
            <a:ext cx="288032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nhớ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cận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sudoku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4320480" cy="4464496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check(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v,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r,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c){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0; i &lt;= r-1; i++)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if(x[i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][c] == v) return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false;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0; j &lt;= c-1; j++)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if(x[r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][j] == v) return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false;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r/3;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c/3;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r - 3*I;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c - 3*J;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i1 = 0; i1 &lt;= i-1; i1++)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j1 = 0; j1 &lt;= 2; j1++)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if(x[3*I+i1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][3*J+j1] == v) 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return false;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j1 = 0; j1 &lt;= j-1; j1++)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if(x[3*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I+i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][3*J+j1] == v) 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return false;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6016" y="1556792"/>
            <a:ext cx="4320480" cy="4464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void TRY(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r,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c){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v = 1; v &lt;= 9; 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if(check(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v,r,c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x[r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][c] = v;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if(r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== 8 &amp;&amp; c == 8){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printSolution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}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else{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if(c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== 8) TRY(r+1,0);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else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TRY(r,c+1);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main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(){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TRY(0,0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Wingdings 2"/>
              <a:buNone/>
            </a:pP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280920" cy="44644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. . . 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0" indent="0" algn="ctr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280920" cy="4464496"/>
          </a:xfrm>
          <a:noFill/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Liệt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kê tất cả các cách chọn ra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phần tử từ 1, 2, …,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sao cho không có 2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cạnh nhau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cũng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chọn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Liệt kê tất cả các cách chọn ra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phần tử từ 1, 2, …,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sao cho không có 3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cạnh nhau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cùng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thời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chọn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Liệt kê tất cả các xâu nhị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dài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không có 3 bit 1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cạnh nhau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Liệt kê tất cả các cách phân tích số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thành tổng của các số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nguyên 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Giải bài toán Sudoku, xếp hậu sử dụng kỹ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dấu</a:t>
            </a:r>
          </a:p>
          <a:p>
            <a:pPr marL="514350" indent="-514350">
              <a:buFont typeface="+mj-lt"/>
              <a:buAutoNum type="arabicPeriod"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Giải bài toán Sudoku với 1 số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ô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iền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từ tr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ước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280920" cy="4464496"/>
          </a:xfrm>
          <a:noFill/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ước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thoả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mãn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ràng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buộc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tiêu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min 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max)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280920" cy="4464496"/>
          </a:xfrm>
          <a:noFill/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lịch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1, 2,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i, j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qua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hoá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{1, 2,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Ràng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buộc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 1 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tiêu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20040" lvl="1" indent="0" algn="ctr"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+ …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4176464" cy="4464496"/>
          </a:xfrm>
          <a:noFill/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447800"/>
            <a:ext cx="4392488" cy="50055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Begin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2000" b="1" i="1" baseline="-25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 check(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Begin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if(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     </a:t>
            </a:r>
          </a:p>
          <a:p>
            <a:pPr marL="0" indent="0">
              <a:buFont typeface="Wingdings 2"/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ghi_nhan_cau_hinh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cập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nhật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kỷ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lục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2000" b="1" baseline="30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else 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+1);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End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TRY(1);	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0" indent="0">
              <a:buFont typeface="Wingdings 2"/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556792"/>
            <a:ext cx="4536504" cy="4464496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triển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,…,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447800"/>
            <a:ext cx="3888432" cy="500553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thuộc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i="1" baseline="-25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 check(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i="1" baseline="-25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if(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{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0" indent="0">
              <a:buFont typeface="Wingdings 2"/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ghi_nhan_cau_hinh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cập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nhật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kỷ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lục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2000" b="1" baseline="30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1,…,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 &lt;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2000" b="1" i="1" baseline="30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Font typeface="Wingdings 2"/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  TRY(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+1);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Wingdings 2"/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GB" sz="2000" b="1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GB" sz="2000" b="1" i="1" baseline="30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;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TRY(1);	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556792"/>
            <a:ext cx="4536504" cy="4464496"/>
          </a:xfrm>
          <a:noFill/>
        </p:spPr>
        <p:txBody>
          <a:bodyPr>
            <a:norm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+ …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20040" lvl="1" indent="0" algn="ctr"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n-k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+1)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412776"/>
            <a:ext cx="388843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void TRY(</a:t>
            </a: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v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= 1; v &lt;= n; v++){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if(marked[v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] == false){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a[k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] = v;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f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= f + c[a[k-1]][a[k]];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marked[v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] = true;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if(k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== n){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process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}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g = f +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cmin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*(n-k+1);</a:t>
            </a:r>
          </a:p>
          <a:p>
            <a:pPr marL="0" indent="0">
              <a:buNone/>
            </a:pPr>
            <a:r>
              <a:rPr lang="en-GB" sz="2000" b="1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if(g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f_min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TRY(k+1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marked[v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] = false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f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= f - c[a[k-1]][a[k]];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}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76056" y="1412776"/>
            <a:ext cx="388843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oid process()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if(f + c[x[n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x[1]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f_min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f_min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f + c[x[n]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x[1]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oid main()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f_min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9999999999;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v = 1; v &lt;= n; v++)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marked[v] = false;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 x[1] = 1;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marked[1] = true;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TRY(2); 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ước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lai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cục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0032" y="1412776"/>
            <a:ext cx="4104456" cy="500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1 + 2 + … + n</a:t>
            </a:r>
          </a:p>
          <a:p>
            <a:pPr marL="0" indent="0"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if (n &lt;= 1) return  1;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s = sum(n-1);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n + s;	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1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4032448" cy="45720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elect(C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tiềm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solution(S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easible(S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447800"/>
            <a:ext cx="446449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Greedy()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while C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  and 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     not solution(S)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x = select(C);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C = C \ {x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if feasible(S  {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})</a:t>
            </a:r>
            <a:r>
              <a:rPr lang="vi-VN" sz="2000" b="1" dirty="0">
                <a:latin typeface="Consolas" pitchFamily="49" charset="0"/>
                <a:cs typeface="Consolas" pitchFamily="49" charset="0"/>
                <a:sym typeface="Symbol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S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 {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x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};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S;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352928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), . . . ,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)}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mút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1,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4176464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 1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ặp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7984" y="1447800"/>
            <a:ext cx="460851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Greedy1()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 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Sắp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xếp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các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theo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thứ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tự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không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giảm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ai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  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while (X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 )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chọn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đầu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tiên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Loại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bỏ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khỏi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if feasible(S  {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S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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{(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)}; 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S;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12968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{(1,11), (2,5), (6,10)}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Greedy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{(1,11)}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{(2,5), (6,10)}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4176464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 2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ặp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7984" y="1447800"/>
            <a:ext cx="460851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Greedy2()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 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Sắp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xếp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các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theo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thứ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tự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không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giảm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bi-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ai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  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while (X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 )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chọn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đầu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tiên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Loại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bỏ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khỏi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if feasible(S  {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S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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{(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)}; 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S;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352928" cy="457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X = {(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1,5), (4,7),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6,11)}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Greedy 1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{(4,7)}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{(1,5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6,11)}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36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4176464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ặp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lam 3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27984" y="1447800"/>
            <a:ext cx="4608512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Greedy3()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L 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Sắp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xếp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các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theo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thứ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tự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không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giảm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của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bi;  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while (X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 )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(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chọn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oạn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đầu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tiên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trong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Loại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bỏ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  <a:sym typeface="Symbol"/>
              </a:rPr>
              <a:t>khỏi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L;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if feasible(S  {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})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2000" b="1" dirty="0">
                <a:latin typeface="Consolas" pitchFamily="49" charset="0"/>
                <a:cs typeface="Consolas" pitchFamily="49" charset="0"/>
                <a:sym typeface="Symbol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  S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= S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  <a:sym typeface="Symbol"/>
              </a:rPr>
              <a:t> 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{(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 err="1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GB" sz="2000" b="1" i="1" dirty="0" err="1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GB" sz="2000" b="1" i="1" baseline="-25000" dirty="0" err="1">
                <a:latin typeface="Consolas" pitchFamily="49" charset="0"/>
                <a:cs typeface="Consolas" pitchFamily="49" charset="0"/>
                <a:sym typeface="Symbol"/>
              </a:rPr>
              <a:t>c</a:t>
            </a: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)}; 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  <a:sym typeface="Symbol"/>
              </a:rPr>
              <a:t>    }</a:t>
            </a:r>
            <a:endParaRPr lang="en-GB" sz="20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S;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3744416" cy="4572000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GB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7944" y="1447800"/>
            <a:ext cx="5004048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bSearch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(x, start, finish, y)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if(start == finish)</a:t>
            </a:r>
            <a:r>
              <a:rPr lang="vi-VN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if(x[start] == y) 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 return start;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else return -1; 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}else{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  m = (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start + finish)/2;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  if(x[m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 == y) return m;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   if(x[m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] &lt; y)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bSearch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(x, m+1,finish,y);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bSearch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(x,start,m-1,y);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3744416" cy="4572000"/>
          </a:xfrm>
        </p:spPr>
        <p:txBody>
          <a:bodyPr/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447800"/>
            <a:ext cx="482453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maxSeq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* a,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l,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r){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if(l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== r) return a[l];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mid = 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l+r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)/2;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mL =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maxSeq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a,l,mid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maxSeq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(a,mid+1,r);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mLR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maxLeft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a,l,mid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 + 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maxRight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(a,mid+1,r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max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= mL;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if(max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 max =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if(max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mLR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) max =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mLR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447800"/>
                <a:ext cx="4320480" cy="500553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Ví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dụ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tổ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hợp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      C(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latin typeface="Cambria Math"/>
                                <a:cs typeface="Times New Roman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2400" b="0" i="1" smtClean="0">
                            <a:latin typeface="Cambria Math"/>
                            <a:cs typeface="Times New Roman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C(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) = C(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-1,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-1) + </a:t>
                </a:r>
              </a:p>
              <a:p>
                <a:pPr marL="0" indent="0">
                  <a:buNone/>
                </a:pP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                   C(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-1)</a:t>
                </a:r>
              </a:p>
              <a:p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Tr</a:t>
                </a:r>
                <a:r>
                  <a:rPr lang="vi-VN" sz="2400" dirty="0" smtClean="0">
                    <a:latin typeface="Times New Roman" pitchFamily="18" charset="0"/>
                    <a:cs typeface="Times New Roman" pitchFamily="18" charset="0"/>
                  </a:rPr>
                  <a:t>ường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hợp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 c</a:t>
                </a:r>
                <a:r>
                  <a:rPr lang="vi-VN" sz="2400" dirty="0" smtClean="0">
                    <a:latin typeface="Times New Roman" pitchFamily="18" charset="0"/>
                    <a:cs typeface="Times New Roman" pitchFamily="18" charset="0"/>
                  </a:rPr>
                  <a:t>ơ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err="1" smtClean="0">
                    <a:latin typeface="Times New Roman" pitchFamily="18" charset="0"/>
                    <a:cs typeface="Times New Roman" pitchFamily="18" charset="0"/>
                  </a:rPr>
                  <a:t>sở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       C(0, 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) = C(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sz="24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400" dirty="0" smtClean="0">
                    <a:latin typeface="Times New Roman" pitchFamily="18" charset="0"/>
                    <a:cs typeface="Times New Roman" pitchFamily="18" charset="0"/>
                  </a:rPr>
                  <a:t>) = 1</a:t>
                </a:r>
              </a:p>
              <a:p>
                <a:endParaRPr lang="en-GB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447800"/>
                <a:ext cx="4320480" cy="5005536"/>
              </a:xfrm>
              <a:blipFill rotWithShape="1">
                <a:blip r:embed="rId2"/>
                <a:stretch>
                  <a:fillRect l="-987" t="-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412776"/>
            <a:ext cx="4104456" cy="500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k,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if (k == 0 || k == n)   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return  1;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C1 = C(k-1,n-1);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C2 = C(k,n-1);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C1 + C2;	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7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40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1447800"/>
            <a:ext cx="3816424" cy="2125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oid main()</a:t>
            </a:r>
            <a:r>
              <a:rPr lang="vi-VN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readData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maxSeq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(a,0,n-1);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(“result = %d”,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1447800"/>
            <a:ext cx="4176464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maxLeft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* a,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l,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r){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 = -9999999;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s = 0;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i = r; i &gt;= l; i--){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+= a[i];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if(s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&gt; max) max = s;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maxRight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* a,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l, </a:t>
            </a:r>
            <a:r>
              <a:rPr lang="en-GB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 r){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 = -99999999;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s = 0;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i = l; i &lt;= r; i++){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+= a[i];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  if(s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&gt; max) max = s;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1800" b="1" dirty="0">
                <a:latin typeface="Consolas" pitchFamily="49" charset="0"/>
                <a:cs typeface="Consolas" pitchFamily="49" charset="0"/>
              </a:rPr>
              <a:t>max;</a:t>
            </a:r>
          </a:p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ợ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7800"/>
                <a:ext cx="4392488" cy="4572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sz="2200" smtClean="0">
                    <a:latin typeface="Times New Roman" pitchFamily="18" charset="0"/>
                    <a:cs typeface="Times New Roman" pitchFamily="18" charset="0"/>
                  </a:rPr>
                  <a:t>Chia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xuất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phát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con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mỗi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con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kích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vi-VN" sz="2200" dirty="0" smtClean="0">
                    <a:latin typeface="Times New Roman" pitchFamily="18" charset="0"/>
                    <a:cs typeface="Times New Roman" pitchFamily="18" charset="0"/>
                  </a:rPr>
                  <a:t>ước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  <a:p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kích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vi-VN" sz="2200" dirty="0" smtClean="0">
                    <a:latin typeface="Times New Roman" pitchFamily="18" charset="0"/>
                    <a:cs typeface="Times New Roman" pitchFamily="18" charset="0"/>
                  </a:rPr>
                  <a:t>ước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chia (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dòng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4): 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hợp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lời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dòng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6): 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truy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 err="1" smtClean="0">
                    <a:latin typeface="Times New Roman" pitchFamily="18" charset="0"/>
                    <a:cs typeface="Times New Roman" pitchFamily="18" charset="0"/>
                  </a:rPr>
                  <a:t>hồi</a:t>
                </a:r>
                <a:r>
                  <a:rPr lang="en-GB" sz="2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200" i="1" dirty="0" smtClean="0">
                    <a:cs typeface="Times New Roman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GB" sz="220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20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GB" sz="2200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</m:t>
                            </m:r>
                            <m:d>
                              <m:dPr>
                                <m:ctrlP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  <a:sym typeface="Symbol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,</m:t>
                            </m:r>
                            <m: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  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  <m:t>&amp;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𝑎𝑇</m:t>
                            </m:r>
                            <m:d>
                              <m:dPr>
                                <m:ctrlP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GB" sz="22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&gt;</m:t>
                            </m:r>
                            <m:r>
                              <a:rPr lang="en-GB" sz="2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GB" sz="220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GB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7800"/>
                <a:ext cx="4392488" cy="4572000"/>
              </a:xfrm>
              <a:blipFill rotWithShape="1">
                <a:blip r:embed="rId2"/>
                <a:stretch>
                  <a:fillRect l="-1387" t="-667" r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447800"/>
            <a:ext cx="4464496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rocedure D-and-C(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vi-VN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1.  if(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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0) 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2.  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xử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lý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trực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tiếp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3.  else{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4.    chia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bài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toán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xuất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phát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thành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bài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toán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con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kích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th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ước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/</a:t>
            </a:r>
            <a:r>
              <a:rPr lang="en-GB" sz="1800" b="1" i="1" dirty="0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5.  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gọi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vi-VN" sz="1800" b="1" dirty="0" smtClean="0">
                <a:latin typeface="Consolas" pitchFamily="49" charset="0"/>
                <a:cs typeface="Consolas" pitchFamily="49" charset="0"/>
                <a:sym typeface="Symbol"/>
              </a:rPr>
              <a:t>đệ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quy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bài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toán</a:t>
            </a: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 con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  <a:sym typeface="Symbol"/>
              </a:rPr>
              <a:t>6.   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tổng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hợp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 smtClean="0">
                <a:latin typeface="Consolas" pitchFamily="49" charset="0"/>
                <a:cs typeface="Consolas" pitchFamily="49" charset="0"/>
                <a:sym typeface="Symbol"/>
              </a:rPr>
              <a:t>lời</a:t>
            </a:r>
            <a:r>
              <a:rPr lang="en-GB" sz="18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GB" sz="1800" b="1" dirty="0" err="1">
                <a:latin typeface="Consolas" pitchFamily="49" charset="0"/>
                <a:cs typeface="Consolas" pitchFamily="49" charset="0"/>
                <a:sym typeface="Symbol"/>
              </a:rPr>
              <a:t>giải</a:t>
            </a:r>
            <a:endParaRPr lang="en-GB" sz="1800" b="1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7.  }</a:t>
            </a:r>
          </a:p>
          <a:p>
            <a:pPr marL="0" indent="0">
              <a:buNone/>
            </a:pPr>
            <a:r>
              <a:rPr lang="en-GB" sz="18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7800"/>
                <a:ext cx="8892480" cy="457200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phức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tạp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thuật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chia 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lí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thợ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truy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hồi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aT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) +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cn</a:t>
                </a:r>
                <a:r>
                  <a:rPr lang="en-GB" i="1" baseline="30000" dirty="0" err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 1,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b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&gt; 1,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c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&gt; 0</a:t>
                </a: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Nếu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&gt;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b</a:t>
                </a:r>
                <a:r>
                  <a:rPr lang="en-GB" i="1" baseline="30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k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thì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= (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GB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𝑏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𝑎</m:t>
                        </m:r>
                      </m:sup>
                    </m:sSup>
                    <m:r>
                      <a:rPr lang="en-GB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endParaRPr lang="en-GB" b="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Nếu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a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=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b</a:t>
                </a:r>
                <a:r>
                  <a:rPr lang="en-GB" i="1" baseline="30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k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thì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 = (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𝑙𝑜𝑔𝑛</m:t>
                    </m:r>
                    <m:r>
                      <a:rPr lang="en-GB" i="1">
                        <a:latin typeface="Cambria Math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v</a:t>
                </a:r>
                <a:r>
                  <a:rPr lang="vi-VN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ới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logn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𝑛</m:t>
                    </m:r>
                  </m:oMath>
                </a14:m>
                <a:endParaRPr lang="en-GB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r>
                  <a:rPr lang="en-GB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Nếu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a &lt;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b</a:t>
                </a:r>
                <a:r>
                  <a:rPr lang="en-GB" i="1" baseline="30000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k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thì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= 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(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</a:p>
              <a:p>
                <a:endParaRPr lang="en-GB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7800"/>
                <a:ext cx="8892480" cy="4572000"/>
              </a:xfrm>
              <a:blipFill rotWithShape="1">
                <a:blip r:embed="rId2"/>
                <a:stretch>
                  <a:fillRect l="-617" t="-1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tiếp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44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64096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chia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       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&gt; 0</a:t>
            </a:r>
          </a:p>
          <a:p>
            <a:pPr marL="320040" lvl="1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  0</a:t>
            </a:r>
          </a:p>
          <a:p>
            <a:pPr lvl="1"/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đại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phát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20040" lvl="1" indent="0" algn="ctr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max{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547664" y="4365104"/>
            <a:ext cx="288032" cy="64807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45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640960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46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4248472" cy="4572000"/>
          </a:xfrm>
        </p:spPr>
        <p:txBody>
          <a:bodyPr>
            <a:normAutofit fontScale="925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chia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GB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=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max{1, max{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 j &lt; i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}}                 </a:t>
            </a:r>
          </a:p>
          <a:p>
            <a:pPr lvl="1"/>
            <a:r>
              <a:rPr lang="en-GB" dirty="0" err="1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phần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cực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xuất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phát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320040" lvl="1" indent="0" algn="ctr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max{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447800"/>
            <a:ext cx="4176464" cy="5005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void solve(){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S[0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= 1;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 S[0];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1; i &lt; n; i++){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S[i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1;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i-1; j &gt;= 0; j--){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if(a[i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&gt; a[j]){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if(S[j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+ 1 &gt; S[i])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  S[i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= S[j] + 1;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 S[i] &gt;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? S[i] :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= %d\n",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47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640960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dãy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tạo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việc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loại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bỏ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phần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tử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>
                <a:latin typeface="Times New Roman" pitchFamily="18" charset="0"/>
                <a:cs typeface="Times New Roman" pitchFamily="18" charset="0"/>
              </a:rPr>
              <a:t>Cho 2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ớn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48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640960" cy="4572000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rã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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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 …,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toán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con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/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:	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	1,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94360" lvl="2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	                           			0,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ược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lại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/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:	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1) =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	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xuất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pPr marL="868680" lvl="3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		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0,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ược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lại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Tổng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lời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giải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94360" lvl="2" indent="0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=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-1,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) + 1,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GB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94360" lvl="2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            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		max{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-1,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-1)}</a:t>
            </a:r>
          </a:p>
          <a:p>
            <a:pPr lvl="2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4499992" y="3429000"/>
            <a:ext cx="288032" cy="57606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>
            <a:off x="4499992" y="4149080"/>
            <a:ext cx="288032" cy="57606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>
            <a:off x="3635896" y="5243600"/>
            <a:ext cx="288032" cy="63367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29386"/>
              </p:ext>
            </p:extLst>
          </p:nvPr>
        </p:nvGraphicFramePr>
        <p:xfrm>
          <a:off x="2771793" y="3785448"/>
          <a:ext cx="47998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86"/>
                <a:gridCol w="479986"/>
                <a:gridCol w="479986"/>
                <a:gridCol w="479986"/>
                <a:gridCol w="479986"/>
                <a:gridCol w="479986"/>
                <a:gridCol w="479986"/>
                <a:gridCol w="479986"/>
                <a:gridCol w="479986"/>
                <a:gridCol w="4799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71797" y="335340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1       2         3       4       5       6        7       8       9         10</a:t>
            </a:r>
            <a:endParaRPr lang="en-GB" b="1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08166"/>
              </p:ext>
            </p:extLst>
          </p:nvPr>
        </p:nvGraphicFramePr>
        <p:xfrm>
          <a:off x="2123725" y="3733464"/>
          <a:ext cx="455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/>
                        <a:t>3</a:t>
                      </a:r>
                      <a:endParaRPr lang="en-GB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/>
                        <a:t>4</a:t>
                      </a:r>
                      <a:endParaRPr lang="en-GB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/>
                        <a:t>5</a:t>
                      </a:r>
                      <a:endParaRPr lang="en-GB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/>
                        <a:t>6</a:t>
                      </a:r>
                      <a:endParaRPr lang="en-GB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smtClean="0"/>
                        <a:t>7</a:t>
                      </a:r>
                      <a:endParaRPr lang="en-GB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52939"/>
              </p:ext>
            </p:extLst>
          </p:nvPr>
        </p:nvGraphicFramePr>
        <p:xfrm>
          <a:off x="2771797" y="1916832"/>
          <a:ext cx="3591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/>
                <a:gridCol w="513057"/>
                <a:gridCol w="513057"/>
                <a:gridCol w="513057"/>
                <a:gridCol w="513057"/>
                <a:gridCol w="513057"/>
                <a:gridCol w="513057"/>
              </a:tblGrid>
              <a:tr h="298832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83092"/>
              </p:ext>
            </p:extLst>
          </p:nvPr>
        </p:nvGraphicFramePr>
        <p:xfrm>
          <a:off x="2750628" y="2636912"/>
          <a:ext cx="5133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74"/>
                <a:gridCol w="513374"/>
                <a:gridCol w="513374"/>
                <a:gridCol w="513374"/>
                <a:gridCol w="513374"/>
                <a:gridCol w="513374"/>
                <a:gridCol w="513374"/>
                <a:gridCol w="513374"/>
                <a:gridCol w="513374"/>
                <a:gridCol w="51337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31737" y="18448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X</a:t>
            </a:r>
            <a:endParaRPr lang="en-GB" b="1"/>
          </a:p>
        </p:txBody>
      </p:sp>
      <p:sp>
        <p:nvSpPr>
          <p:cNvPr id="14" name="TextBox 13"/>
          <p:cNvSpPr txBox="1"/>
          <p:nvPr/>
        </p:nvSpPr>
        <p:spPr>
          <a:xfrm>
            <a:off x="2267741" y="26369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 fontScale="92500"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tháp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A, B, C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ưới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cọc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nhỏ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4860032" y="3573016"/>
            <a:ext cx="41044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08104" y="1988840"/>
            <a:ext cx="0" cy="15841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48264" y="1916832"/>
            <a:ext cx="0" cy="165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8424" y="1916832"/>
            <a:ext cx="0" cy="165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60032" y="3356992"/>
            <a:ext cx="1296144" cy="21602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076056" y="3140968"/>
            <a:ext cx="864096" cy="21602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292080" y="2924944"/>
            <a:ext cx="432048" cy="21602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64088" y="36450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36450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44408" y="36450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</a:t>
            </a:r>
            <a:endParaRPr lang="en-GB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88024" y="4238600"/>
            <a:ext cx="4320480" cy="250276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Lời</a:t>
            </a:r>
            <a:r>
              <a:rPr lang="en-GB" dirty="0"/>
              <a:t> </a:t>
            </a:r>
            <a:r>
              <a:rPr lang="en-GB" dirty="0" err="1"/>
              <a:t>giải</a:t>
            </a:r>
            <a:endParaRPr lang="en-GB" dirty="0"/>
          </a:p>
          <a:p>
            <a:r>
              <a:rPr lang="en-GB" dirty="0" smtClean="0"/>
              <a:t>B1: A </a:t>
            </a:r>
            <a:r>
              <a:rPr lang="en-GB" dirty="0" smtClean="0">
                <a:sym typeface="Wingdings" pitchFamily="2" charset="2"/>
              </a:rPr>
              <a:t> B</a:t>
            </a:r>
          </a:p>
          <a:p>
            <a:r>
              <a:rPr lang="en-GB" dirty="0" smtClean="0">
                <a:sym typeface="Wingdings" pitchFamily="2" charset="2"/>
              </a:rPr>
              <a:t>B2: A  C</a:t>
            </a:r>
          </a:p>
          <a:p>
            <a:r>
              <a:rPr lang="en-GB" dirty="0" smtClean="0">
                <a:sym typeface="Wingdings" pitchFamily="2" charset="2"/>
              </a:rPr>
              <a:t>B3: B  C</a:t>
            </a:r>
          </a:p>
          <a:p>
            <a:r>
              <a:rPr lang="en-GB" dirty="0" smtClean="0">
                <a:sym typeface="Wingdings" pitchFamily="2" charset="2"/>
              </a:rPr>
              <a:t>B4: A  B</a:t>
            </a:r>
          </a:p>
          <a:p>
            <a:r>
              <a:rPr lang="en-GB" dirty="0" smtClean="0">
                <a:sym typeface="Wingdings" pitchFamily="2" charset="2"/>
              </a:rPr>
              <a:t>B5: C  A</a:t>
            </a:r>
          </a:p>
          <a:p>
            <a:r>
              <a:rPr lang="en-GB" dirty="0" smtClean="0">
                <a:sym typeface="Wingdings" pitchFamily="2" charset="2"/>
              </a:rPr>
              <a:t>B6: C  B</a:t>
            </a:r>
          </a:p>
          <a:p>
            <a:r>
              <a:rPr lang="en-GB" dirty="0" smtClean="0">
                <a:sym typeface="Wingdings" pitchFamily="2" charset="2"/>
              </a:rPr>
              <a:t>B7:  A 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50</a:t>
            </a:fld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3447" y="1830841"/>
            <a:ext cx="5558873" cy="45504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void solve(){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0; i &lt;= n; i++) S[i][0] = 0;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0; j &lt;= m; j++) S[0][j] = 0;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i = 1; i &lt;= n; i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++){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j = 1; j &lt;= m; j++){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if(X[i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 == Y[j]) S[i][j] = S[i-1][j-1] + 1;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else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S[i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][j] = S[i-1][j] &gt; S[i][j-1] ? 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         S[i-1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][j] : S[i][j-1];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= S[i][j] &gt;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? S[i][j] : 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("result = %d\n",</a:t>
            </a:r>
            <a:r>
              <a:rPr lang="en-GB" sz="1600" b="1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);	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Bài tập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51</a:t>
            </a:fld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640960" cy="4572000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. . .,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Một dãy con của dãy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một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thu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bằng cách loại bỏ 1 số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khỏi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. Tìm dãy con của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một cấp số cộng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với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nhảy bằng 1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dài lớn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nhất</a:t>
            </a:r>
          </a:p>
          <a:p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5184576" cy="5005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void move(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 n, char A,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char B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char C)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if(n == 1)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sz="1600" b="1" dirty="0">
                <a:latin typeface="Consolas" pitchFamily="49" charset="0"/>
                <a:cs typeface="Consolas" pitchFamily="49" charset="0"/>
              </a:rPr>
              <a:t>(“Move 1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disk from %c to %c”, A, B)       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}else{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move(n-1, A, C, B);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move(1, A, B, C);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move(n-1, C, B, A);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oid main()</a:t>
            </a:r>
            <a:r>
              <a:rPr lang="vi-V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n = 3;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move(n, ‘A’, ‘B’, ‘C’);</a:t>
            </a:r>
          </a:p>
          <a:p>
            <a:pPr marL="0" indent="0">
              <a:buNone/>
            </a:pPr>
            <a:r>
              <a:rPr lang="en-GB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86944" y="1583839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C(3,5)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86744" y="2246041"/>
            <a:ext cx="714129" cy="4877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C(2,4)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4175" y="2174033"/>
            <a:ext cx="714129" cy="4877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C(3,4)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3085749"/>
            <a:ext cx="714129" cy="5365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C(1,3)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66864" y="3132308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C(2,3)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55095" y="3110137"/>
            <a:ext cx="714129" cy="4877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C(2,3)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46303" y="3132308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C(3,3)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7544" y="3861048"/>
            <a:ext cx="714129" cy="4877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C(0,2)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67375" y="3883219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12640" y="4753861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C(0,1)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48744" y="4753861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71061" y="3849679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73895" y="3861047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C(2,2)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37110" y="3838875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C(2,2)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03848" y="3861048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C(1,2)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7" idx="3"/>
            <a:endCxn id="9" idx="7"/>
          </p:cNvCxnSpPr>
          <p:nvPr/>
        </p:nvCxnSpPr>
        <p:spPr>
          <a:xfrm flipH="1">
            <a:off x="3096291" y="1962319"/>
            <a:ext cx="1295235" cy="355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5"/>
            <a:endCxn id="10" idx="1"/>
          </p:cNvCxnSpPr>
          <p:nvPr/>
        </p:nvCxnSpPr>
        <p:spPr>
          <a:xfrm>
            <a:off x="4896491" y="1962319"/>
            <a:ext cx="1802266" cy="2831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1" idx="7"/>
          </p:cNvCxnSpPr>
          <p:nvPr/>
        </p:nvCxnSpPr>
        <p:spPr>
          <a:xfrm flipH="1">
            <a:off x="1725163" y="2662369"/>
            <a:ext cx="866163" cy="5019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5"/>
            <a:endCxn id="12" idx="1"/>
          </p:cNvCxnSpPr>
          <p:nvPr/>
        </p:nvCxnSpPr>
        <p:spPr>
          <a:xfrm>
            <a:off x="3096291" y="2662369"/>
            <a:ext cx="575155" cy="534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15" idx="7"/>
          </p:cNvCxnSpPr>
          <p:nvPr/>
        </p:nvCxnSpPr>
        <p:spPr>
          <a:xfrm flipH="1">
            <a:off x="1077091" y="3543710"/>
            <a:ext cx="143107" cy="3887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5"/>
            <a:endCxn id="16" idx="0"/>
          </p:cNvCxnSpPr>
          <p:nvPr/>
        </p:nvCxnSpPr>
        <p:spPr>
          <a:xfrm>
            <a:off x="1725163" y="3543710"/>
            <a:ext cx="199277" cy="339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3" idx="7"/>
          </p:cNvCxnSpPr>
          <p:nvPr/>
        </p:nvCxnSpPr>
        <p:spPr>
          <a:xfrm flipH="1">
            <a:off x="6264642" y="2590361"/>
            <a:ext cx="434115" cy="5912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5"/>
            <a:endCxn id="14" idx="1"/>
          </p:cNvCxnSpPr>
          <p:nvPr/>
        </p:nvCxnSpPr>
        <p:spPr>
          <a:xfrm>
            <a:off x="7203722" y="2590361"/>
            <a:ext cx="647163" cy="606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3"/>
            <a:endCxn id="17" idx="0"/>
          </p:cNvCxnSpPr>
          <p:nvPr/>
        </p:nvCxnSpPr>
        <p:spPr>
          <a:xfrm flipH="1">
            <a:off x="1469705" y="4261699"/>
            <a:ext cx="202252" cy="492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8" idx="0"/>
          </p:cNvCxnSpPr>
          <p:nvPr/>
        </p:nvCxnSpPr>
        <p:spPr>
          <a:xfrm>
            <a:off x="2176922" y="4261699"/>
            <a:ext cx="228887" cy="492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3"/>
            <a:endCxn id="23" idx="0"/>
          </p:cNvCxnSpPr>
          <p:nvPr/>
        </p:nvCxnSpPr>
        <p:spPr>
          <a:xfrm flipH="1">
            <a:off x="3560913" y="3510788"/>
            <a:ext cx="110533" cy="350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5"/>
            <a:endCxn id="20" idx="0"/>
          </p:cNvCxnSpPr>
          <p:nvPr/>
        </p:nvCxnSpPr>
        <p:spPr>
          <a:xfrm>
            <a:off x="4176411" y="3510788"/>
            <a:ext cx="254549" cy="3502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3"/>
            <a:endCxn id="19" idx="0"/>
          </p:cNvCxnSpPr>
          <p:nvPr/>
        </p:nvCxnSpPr>
        <p:spPr>
          <a:xfrm flipH="1">
            <a:off x="5628126" y="3526465"/>
            <a:ext cx="131551" cy="3232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5"/>
            <a:endCxn id="21" idx="0"/>
          </p:cNvCxnSpPr>
          <p:nvPr/>
        </p:nvCxnSpPr>
        <p:spPr>
          <a:xfrm>
            <a:off x="6264642" y="3526465"/>
            <a:ext cx="329533" cy="3124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843808" y="4725144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C(0,1)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707904" y="4725144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23" idx="3"/>
            <a:endCxn id="53" idx="0"/>
          </p:cNvCxnSpPr>
          <p:nvPr/>
        </p:nvCxnSpPr>
        <p:spPr>
          <a:xfrm flipH="1">
            <a:off x="3200873" y="4239528"/>
            <a:ext cx="107557" cy="4856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5"/>
            <a:endCxn id="54" idx="0"/>
          </p:cNvCxnSpPr>
          <p:nvPr/>
        </p:nvCxnSpPr>
        <p:spPr>
          <a:xfrm>
            <a:off x="3813395" y="4239528"/>
            <a:ext cx="251574" cy="4856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65983" y="4725144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C(0,1)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730079" y="4725144"/>
            <a:ext cx="714129" cy="4434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C(1,1)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19" idx="3"/>
            <a:endCxn id="59" idx="0"/>
          </p:cNvCxnSpPr>
          <p:nvPr/>
        </p:nvCxnSpPr>
        <p:spPr>
          <a:xfrm flipH="1">
            <a:off x="5223048" y="4228159"/>
            <a:ext cx="152595" cy="496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9" idx="5"/>
            <a:endCxn id="60" idx="0"/>
          </p:cNvCxnSpPr>
          <p:nvPr/>
        </p:nvCxnSpPr>
        <p:spPr>
          <a:xfrm>
            <a:off x="5880608" y="4228159"/>
            <a:ext cx="206536" cy="496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4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 lnSpcReduction="10000"/>
          </a:bodyPr>
          <a:lstStyle/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endParaRPr lang="en-GB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4860032" y="1412776"/>
            <a:ext cx="4104456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m[MAX]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MAX];</a:t>
            </a:r>
          </a:p>
          <a:p>
            <a:pPr marL="0" indent="0"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k,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if (k == 0 || k == n)    </a:t>
            </a:r>
          </a:p>
          <a:p>
            <a:pPr marL="0" indent="0">
              <a:buNone/>
            </a:pPr>
            <a:r>
              <a:rPr lang="en-GB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   m[k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] = 1;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if(m[k][n] &lt; 0){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m[k][n] = C(k-1,n-1) +   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   C(k,n-1);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return m[k][n]; </a:t>
            </a: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main()</a:t>
            </a:r>
            <a:r>
              <a:rPr lang="vi-V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vi-VN" sz="20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i = 0; i &lt; MAX; i++)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for(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j = 0; j &lt; MAX; j++)</a:t>
            </a: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m[i][j] = -1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smtClean="0">
                <a:latin typeface="Consolas" pitchFamily="49" charset="0"/>
                <a:cs typeface="Consolas" pitchFamily="49" charset="0"/>
              </a:rPr>
              <a:t> printf(“%d\n”,C(16,32)); 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1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4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. . .,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, 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= 1,. . .,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thoả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mãn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nào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  <a:sym typeface="Symbol"/>
              </a:rPr>
              <a:t>đó</a:t>
            </a:r>
            <a:endParaRPr lang="en-GB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Thủ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tục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TRY(</a:t>
            </a:r>
            <a:r>
              <a:rPr lang="en-GB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):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Thử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thể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mà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vi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phạm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TRY(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hình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2501</TotalTime>
  <Words>6039</Words>
  <Application>Microsoft Office PowerPoint</Application>
  <PresentationFormat>On-screen Show (4:3)</PresentationFormat>
  <Paragraphs>1050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CẤU TRÚC DỮ LIỆU VÀ GIẢI THUẬT</vt:lpstr>
      <vt:lpstr>Các lược đồ thuật toán quan trọng</vt:lpstr>
      <vt:lpstr>Đệ quy</vt:lpstr>
      <vt:lpstr>Đệ quy</vt:lpstr>
      <vt:lpstr>Đệ quy</vt:lpstr>
      <vt:lpstr>Đệ quy</vt:lpstr>
      <vt:lpstr>Đệ quy</vt:lpstr>
      <vt:lpstr>Đệ quy có nhớ</vt:lpstr>
      <vt:lpstr>Đệ quy quay lui</vt:lpstr>
      <vt:lpstr>Đệ quy quay lui</vt:lpstr>
      <vt:lpstr>Đệ quy quay lui: liệt kê xâu nhị phân</vt:lpstr>
      <vt:lpstr>Đệ quy quay lui: liệt kê xâu nhị phân với ràng buộc</vt:lpstr>
      <vt:lpstr>Đệ quy quay lui: liệt kê các tổ hợp</vt:lpstr>
      <vt:lpstr>Đệ quy quay lui: liệt kê các hoán vị kỹ thuật đánh dấu</vt:lpstr>
      <vt:lpstr>Đệ quy quay lui: bài toán xếp hậu</vt:lpstr>
      <vt:lpstr>Đệ quy quay lui: bài toán xếp hậu</vt:lpstr>
      <vt:lpstr>Đệ quy quay lui: bài toán sudoku</vt:lpstr>
      <vt:lpstr>Đệ quy quay lui: bài toán sudoku</vt:lpstr>
      <vt:lpstr>Đệ quy quay lui: bài toán sudoku</vt:lpstr>
      <vt:lpstr>Đệ quy quay lui: bài toán sudoku</vt:lpstr>
      <vt:lpstr>Đệ quy quay lui: bài tập</vt:lpstr>
      <vt:lpstr>Đệ quy quay lui: bài tập</vt:lpstr>
      <vt:lpstr>Thuật toán nhánh và cận</vt:lpstr>
      <vt:lpstr>Thuật toán nhánh và cận</vt:lpstr>
      <vt:lpstr>Thuật toán nhánh và cận</vt:lpstr>
      <vt:lpstr>Thuật toán nhánh và cận</vt:lpstr>
      <vt:lpstr>Thuật toán nhánh và cận giải bài toán người du lịch</vt:lpstr>
      <vt:lpstr>Thuật toán nhánh và cận giải bài toán người du lịch</vt:lpstr>
      <vt:lpstr>Thuật toán tham lam</vt:lpstr>
      <vt:lpstr>Thuật toán tham lam</vt:lpstr>
      <vt:lpstr>Thuật toán tham lam</vt:lpstr>
      <vt:lpstr>Thuật toán tham lam</vt:lpstr>
      <vt:lpstr>Thuật toán tham lam</vt:lpstr>
      <vt:lpstr>Thuật toán tham lam</vt:lpstr>
      <vt:lpstr>Thuật toán tham lam</vt:lpstr>
      <vt:lpstr>Thuật toán tham lam</vt:lpstr>
      <vt:lpstr>Thuật toán chia để trị</vt:lpstr>
      <vt:lpstr>Thuật toán chia để trị</vt:lpstr>
      <vt:lpstr>Thuật toán chia để trị</vt:lpstr>
      <vt:lpstr>Thuật toán chia để trị</vt:lpstr>
      <vt:lpstr>Thuật toán chia để trị (định lí thợ)</vt:lpstr>
      <vt:lpstr>Thuật toán chia để trị</vt:lpstr>
      <vt:lpstr>Thuật toán quy hoạch động</vt:lpstr>
      <vt:lpstr>Thuật toán quy hoạch động</vt:lpstr>
      <vt:lpstr>Thuật toán quy hoạch động</vt:lpstr>
      <vt:lpstr>Thuật toán quy hoạch động</vt:lpstr>
      <vt:lpstr>Thuật toán quy hoạch động</vt:lpstr>
      <vt:lpstr>Thuật toán quy hoạch động</vt:lpstr>
      <vt:lpstr>Thuật toán quy hoạch động</vt:lpstr>
      <vt:lpstr>Thuật toán quy hoạch động</vt:lpstr>
      <vt:lpstr>Thuật toán quy hoạch động –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165</cp:revision>
  <cp:lastPrinted>2017-08-15T10:19:36Z</cp:lastPrinted>
  <dcterms:created xsi:type="dcterms:W3CDTF">2017-06-06T12:12:12Z</dcterms:created>
  <dcterms:modified xsi:type="dcterms:W3CDTF">2018-10-26T02:05:36Z</dcterms:modified>
</cp:coreProperties>
</file>