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6" r:id="rId11"/>
    <p:sldId id="30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80" r:id="rId24"/>
    <p:sldId id="279" r:id="rId25"/>
    <p:sldId id="276" r:id="rId26"/>
    <p:sldId id="277" r:id="rId27"/>
    <p:sldId id="281" r:id="rId28"/>
    <p:sldId id="304" r:id="rId29"/>
    <p:sldId id="282" r:id="rId30"/>
    <p:sldId id="278" r:id="rId31"/>
    <p:sldId id="283" r:id="rId32"/>
    <p:sldId id="299" r:id="rId33"/>
    <p:sldId id="300" r:id="rId34"/>
    <p:sldId id="301" r:id="rId35"/>
    <p:sldId id="297" r:id="rId36"/>
    <p:sldId id="302" r:id="rId37"/>
    <p:sldId id="303" r:id="rId38"/>
    <p:sldId id="298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EBC3-9A27-4E14-86BC-3A634113DB3F}" type="datetime1">
              <a:rPr lang="en-GB" smtClean="0"/>
              <a:t>24/10/2018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04E0-CAB3-4440-89E9-BFDBC777478D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4D5D07-3471-44B5-A1A0-F87976E6888A}" type="datetime1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 SÁCH TUYẾN TÍNH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 trỏ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danh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4048" y="1484784"/>
            <a:ext cx="3888432" cy="50055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nt main()</a:t>
            </a:r>
            <a:r>
              <a:rPr lang="vi-V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22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22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200" b="1" smtClean="0">
                <a:latin typeface="Consolas" pitchFamily="49" charset="0"/>
                <a:cs typeface="Consolas" pitchFamily="49" charset="0"/>
              </a:rPr>
              <a:t>   int a = 123;</a:t>
            </a:r>
          </a:p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  int* p; </a:t>
            </a:r>
          </a:p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  p = &amp;a;</a:t>
            </a:r>
          </a:p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  *p = 456;</a:t>
            </a:r>
          </a:p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  printf(“a = %d\n”,a);</a:t>
            </a:r>
          </a:p>
          <a:p>
            <a:pPr marL="0" indent="0">
              <a:buNone/>
            </a:pPr>
            <a:r>
              <a:rPr lang="en-GB" sz="22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22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928" y="1600200"/>
            <a:ext cx="4384104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smtClean="0">
                <a:latin typeface="Consolas" pitchFamily="49" charset="0"/>
                <a:cs typeface="Consolas" pitchFamily="49" charset="0"/>
              </a:rPr>
              <a:t>q-&gt;a: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truy nhập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thành phần a của kiểu cấu trúc</a:t>
            </a:r>
          </a:p>
          <a:p>
            <a:r>
              <a:rPr lang="en-GB" sz="2200" b="1">
                <a:latin typeface="Consolas" pitchFamily="49" charset="0"/>
                <a:cs typeface="Consolas" pitchFamily="49" charset="0"/>
              </a:rPr>
              <a:t>q = (TNode*)malloc(sizeof(TNode</a:t>
            </a:r>
            <a:r>
              <a:rPr lang="en-GB" sz="2200" b="1">
                <a:latin typeface="Consolas" pitchFamily="49" charset="0"/>
                <a:cs typeface="Consolas" pitchFamily="49" charset="0"/>
              </a:rPr>
              <a:t>)):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cấp phát bộ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nhớ cho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kiểu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TNode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q trỏ vào vùng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nhớ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cấp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phát</a:t>
            </a:r>
          </a:p>
        </p:txBody>
      </p:sp>
    </p:spTree>
    <p:extLst>
      <p:ext uri="{BB962C8B-B14F-4D97-AF65-F5344CB8AC3E}">
        <p14:creationId xmlns:p14="http://schemas.microsoft.com/office/powerpoint/2010/main" val="17962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Node{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value;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Node*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next;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Node* head;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566124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566124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58772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566124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566124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58772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566124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566124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58772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566124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566124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58772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566124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566124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58772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56612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5445224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514790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head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573325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573325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77281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4754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644008" y="2564904"/>
            <a:ext cx="4320480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printList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(Node* h){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Node* p =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while(p != NULL){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(“%d “,p-&gt;value);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p = p-&gt;next;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findLast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(Node* h){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Node* p =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while(p != NULL){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if(p-&gt;next == NULL) return p;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p = p-&gt;next;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return NULL;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02889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0" name="Straight Arrow Connector 29"/>
          <p:cNvCxnSpPr>
            <a:endCxn id="4" idx="2"/>
          </p:cNvCxnSpPr>
          <p:nvPr/>
        </p:nvCxnSpPr>
        <p:spPr>
          <a:xfrm flipH="1" flipV="1">
            <a:off x="1619672" y="242088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42088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77281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4754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564904"/>
            <a:ext cx="5040560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Node* makeNode(int x){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Node* q = new Node;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q-&gt;value = x; q-&gt;next =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q;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insertAfter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(Node* h, Node* p,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if(p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== NULL) return h;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Node* q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= makeNode(x);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if(h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== NULL) return q;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q-&gt;next = p-&gt;next;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p-&gt;next =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return h;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02889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42088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78210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78210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99813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78210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78210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99813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78210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78210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99813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78210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78210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99813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78210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78210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99813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7821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566084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26876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85411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85411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971600" y="3377317"/>
            <a:ext cx="5040560" cy="3220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insertLast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(Node* h,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Node* q = makeNode(x);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if(h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==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NULL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)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q;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Node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* p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h;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while(p-&gt;next != NULL)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p = p-&gt;next;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p-&gt;next = q;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return h;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1640" y="270892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07704" y="270892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051720" y="292494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627784" y="270892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03848" y="270892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47864" y="292494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23928" y="270892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99992" y="270892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4008" y="292494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12160" y="270892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88224" y="270892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32240" y="292494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08304" y="270892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84368" y="270892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8" idx="0"/>
          </p:cNvCxnSpPr>
          <p:nvPr/>
        </p:nvCxnSpPr>
        <p:spPr>
          <a:xfrm flipH="1">
            <a:off x="7596336" y="2924944"/>
            <a:ext cx="4320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2080" y="27089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55576" y="249289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5536" y="219557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604448" y="278092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76456" y="278092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08304" y="364502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84368" y="364502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028384" y="2893586"/>
            <a:ext cx="576064" cy="967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77281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4754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564904"/>
            <a:ext cx="5040560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Node* locate(Node* h,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Node* p =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	if(p-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&gt;value == x) return p;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p = p-&gt;next;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02889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42088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20486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77281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4754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564904"/>
            <a:ext cx="5040560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(Node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* h,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Node* p){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Node* q =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while(q != NULL){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if(q-&gt;next == p) return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q = q-&gt;next;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return NULL;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02889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42088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8541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638092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3407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420888"/>
            <a:ext cx="504056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insertAt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(Node* h, Node* p,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Node*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pp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h,p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pp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== NULL &amp;&amp; p != NULL)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Node* q = new Node;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q-&gt;value = x; q-&gt;next = NULL;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pp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== NULL){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if(h == NULL){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    return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q-&gt;next =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return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q-&gt;next = p;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pp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-&gt;next =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1720" y="289416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286164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8541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638092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3407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420888"/>
            <a:ext cx="504056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insertAtRecursive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h, Node* p,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if(p == NULL) return h;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if(h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== NULL || p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== h){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return makeNode(x);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h-&gt;next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insertAtRecursive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(h-&gt;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next,p,x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289416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286164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8541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638092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3407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420888"/>
            <a:ext cx="504056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remove(Node* h, Node*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NULL || p == NULL)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 = h-&gt;next;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delete 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h-&gt;next = remove(h-&gt;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next,p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1720" y="289416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286164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5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85411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85411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20701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8541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638092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13407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h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92612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23928" y="2420888"/>
            <a:ext cx="504056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sum(Node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h){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Node* p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S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while(p != NULL)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 S = S + p-&gt;value;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p-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next;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 return S; </a:t>
            </a:r>
          </a:p>
          <a:p>
            <a:pPr marL="0" indent="0">
              <a:buNone/>
            </a:pP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sumRecursive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h){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NULL) return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h-&gt;value +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sumRecursive</a:t>
            </a:r>
            <a:r>
              <a:rPr lang="en-GB" sz="1400" b="1" dirty="0" smtClean="0">
                <a:latin typeface="Consolas" pitchFamily="49" charset="0"/>
                <a:cs typeface="Consolas" pitchFamily="49" charset="0"/>
              </a:rPr>
              <a:t>(h-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&gt;next);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1720" y="289416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2286164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3808" y="5719401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51920" y="5584677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7984" y="5584677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2000" y="5719401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84368" y="5800701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2120" y="558467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5071329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first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532440" y="5656685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5656685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63888" y="55892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87824" y="5863417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16016" y="5863417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23728" y="5575385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99792" y="5575385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35696" y="5575384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108415" y="5854125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43608" y="5647393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15616" y="5647393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92280" y="5575385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68344" y="5575385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04248" y="557994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56176" y="5719401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300192" y="5863417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68344" y="5071329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last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80312" y="5271384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835696" y="5271384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88224" y="2272309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</a:rPr>
              <a:t>val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64288" y="2272309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08304" y="2407033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00192" y="227687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724128" y="2551049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34744" y="1862907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prev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96336" y="184482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next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467544" y="1592879"/>
            <a:ext cx="3073301" cy="3204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next;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* first;</a:t>
            </a:r>
          </a:p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* last;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1800" y="2132856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199813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199813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21328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2214156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9981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14847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first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460432" y="207014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2440" y="207014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1880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15816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4008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172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778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3688" y="1988839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407" y="2267580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1600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0272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6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2240" y="1993403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84168" y="21328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28184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96336" y="14847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last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08304" y="1684839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763688" y="1684839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1920" y="30288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p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Arrow Connector 41"/>
          <p:cNvCxnSpPr>
            <a:stCxn id="39" idx="0"/>
            <a:endCxn id="14" idx="2"/>
          </p:cNvCxnSpPr>
          <p:nvPr/>
        </p:nvCxnSpPr>
        <p:spPr>
          <a:xfrm flipH="1" flipV="1">
            <a:off x="4067944" y="2430180"/>
            <a:ext cx="36004" cy="5987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547517" y="2636912"/>
            <a:ext cx="4416971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v){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p = new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v;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p-&gt;next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1800" y="2132856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199813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199813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21328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2214156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9981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14847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first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460432" y="207014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2440" y="207014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1880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15816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4008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172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778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3688" y="1988839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407" y="2267580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1600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0272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6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2240" y="1993403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84168" y="21328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28184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96336" y="14847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last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08304" y="1684839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763688" y="1684839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1920" y="30288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p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Arrow Connector 41"/>
          <p:cNvCxnSpPr>
            <a:stCxn id="39" idx="0"/>
            <a:endCxn id="14" idx="2"/>
          </p:cNvCxnSpPr>
          <p:nvPr/>
        </p:nvCxnSpPr>
        <p:spPr>
          <a:xfrm flipH="1" flipV="1">
            <a:off x="4067944" y="2430180"/>
            <a:ext cx="36004" cy="5987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547517" y="2636912"/>
            <a:ext cx="4416971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remove(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* p)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if(p == NULL) return;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if(first == last &amp;&amp; p == first){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first = NULL; last = NULL; delete p;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if(p == first){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first = p-&gt;next; first-&gt;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delete p; return;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if(p == last){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last = p-&gt;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; last-&gt;next = NULL;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delete p; return;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p-&gt;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-&gt;next = p-&gt;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next;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p-&gt;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next-&gt;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= p-&gt;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delete p;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1800" y="2132856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199813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199813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21328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2214156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9981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. . .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14847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first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460432" y="207014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2440" y="207014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1880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15816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4008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1720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7784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3688" y="1988839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407" y="2267580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1600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206084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0272" y="198884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6" y="198884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2240" y="1993403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84168" y="21328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28184" y="227687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96336" y="14847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last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08304" y="1684839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763688" y="1684839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1920" y="30288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p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Arrow Connector 41"/>
          <p:cNvCxnSpPr>
            <a:stCxn id="39" idx="0"/>
            <a:endCxn id="14" idx="2"/>
          </p:cNvCxnSpPr>
          <p:nvPr/>
        </p:nvCxnSpPr>
        <p:spPr>
          <a:xfrm flipH="1" flipV="1">
            <a:off x="4067944" y="2430180"/>
            <a:ext cx="36004" cy="5987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547517" y="2636912"/>
            <a:ext cx="4416971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insertLast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* q =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if(first == NULL &amp;&amp; last == NULL){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first =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last =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q-&gt;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= last;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last-&gt;next =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last = q;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C++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960440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list: </a:t>
            </a:r>
            <a:r>
              <a:rPr lang="en-GB" dirty="0">
                <a:hlinkClick r:id="rId2"/>
              </a:rPr>
              <a:t>http://www.cplusplus.com/reference/list/list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thức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push_front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push_back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pop_front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pop_back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size()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lear()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rase()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644008" y="1556792"/>
            <a:ext cx="432048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main(){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L;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1; i &lt;= 10; i++)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list&lt;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&gt;::iterator it;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for(it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L.begin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(); it !=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L.end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(); 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it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x = *it;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("%d ",x);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(Stack)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ở 1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ỉnh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(Last In First Out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– LIFO)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Push(x, 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Pop(S):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Top(S):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Empty(S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rỗng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2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[({})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([}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lệ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toán: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dụng 1 ng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 S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Duyệt dãy ngoặc từ trái qua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Nếu gặp ngoặc mở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thì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vào S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Nếu gặp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ngoặc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đóng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GB">
                <a:latin typeface="Times New Roman" pitchFamily="18" charset="0"/>
                <a:cs typeface="Times New Roman" pitchFamily="18" charset="0"/>
              </a:rPr>
              <a:t>Nếu S rỗng thì trả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về FALSE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GB" smtClean="0">
                <a:latin typeface="Times New Roman" pitchFamily="18" charset="0"/>
                <a:cs typeface="Times New Roman" pitchFamily="18" charset="0"/>
              </a:rPr>
              <a:t>Nếu S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còn phần tử thì lấy 1 ngoặc mở ra khỏi S,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kiểm tra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sánh với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ngoặc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nếu ngoặc mở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không 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ng ứng với nhau thì trả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về FALSE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Kết thúc việc duyệt, nếu S vẫn còn phần tử thì trả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về FALSE, ng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lại thì trả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về TRUE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[({})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([}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lệ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5936" y="2060848"/>
            <a:ext cx="482453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match(char a, char b){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if(a == '(' &amp;&amp; b == ')')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if(a == '{' &amp;&amp; b == '}')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if(a == '[' &amp;&amp; b == ']')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29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[({})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([}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lệ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23928" y="1988840"/>
            <a:ext cx="4896544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solve(char* x,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n){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stack&lt;char&gt; S;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i = 0; i &lt;= n-1; i++){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if(x[i] == '[' || x[i] == '(' || x[i] == '{'){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S.push(x[i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}else{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if(S.empty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}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else{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char c = </a:t>
            </a:r>
            <a:r>
              <a:rPr lang="en-GB" sz="1400" b="1" err="1">
                <a:latin typeface="Consolas" pitchFamily="49" charset="0"/>
                <a:cs typeface="Consolas" pitchFamily="49" charset="0"/>
              </a:rPr>
              <a:t>S.top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S.pop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if(!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match(</a:t>
            </a:r>
            <a:r>
              <a:rPr lang="en-GB" sz="1400" b="1" err="1">
                <a:latin typeface="Consolas" pitchFamily="49" charset="0"/>
                <a:cs typeface="Consolas" pitchFamily="49" charset="0"/>
              </a:rPr>
              <a:t>c,x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[i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]))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S.empty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nt main()</a:t>
            </a:r>
            <a:r>
              <a:rPr lang="vi-VN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bool ok = solve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(“[({})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()”,8);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(Queue)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30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tail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(First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First Out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– FIFO)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(x, Q):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(Q):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Empty(Q):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true nếu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rỗng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31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rót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a, b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lít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lít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4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32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rót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a = 6, b = 8, c = 4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06811"/>
              </p:ext>
            </p:extLst>
          </p:nvPr>
        </p:nvGraphicFramePr>
        <p:xfrm>
          <a:off x="1043608" y="2060848"/>
          <a:ext cx="7560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/>
                <a:gridCol w="5276836"/>
                <a:gridCol w="1496416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thái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(6,6)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(4,8)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33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rót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a = 4, b = 19, c = 21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60188"/>
              </p:ext>
            </p:extLst>
          </p:nvPr>
        </p:nvGraphicFramePr>
        <p:xfrm>
          <a:off x="1043608" y="2060848"/>
          <a:ext cx="75608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/>
                <a:gridCol w="5276836"/>
                <a:gridCol w="1496416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thái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(4,0)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(0,4)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(4,4)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(4,8)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(0,12)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(4,12)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(0,16)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(4,16)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(1,19)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ở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ngoài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(1,0)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8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34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rót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a = 4, b = 19, c = 21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2578"/>
              </p:ext>
            </p:extLst>
          </p:nvPr>
        </p:nvGraphicFramePr>
        <p:xfrm>
          <a:off x="1043608" y="2060848"/>
          <a:ext cx="75608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/>
                <a:gridCol w="5276836"/>
                <a:gridCol w="1496416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thái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(4,1)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(0,5)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(4,5)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(0,9)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(4,9)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(0,13)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(4,13)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(0,17)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(4,17)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35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):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(0, 0)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1:  	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2:	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	(0,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0)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2:	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),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sang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2:	(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),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(7)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1:	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(8)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2 sang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1:	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0), 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36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(0,0)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(0,0)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(6,0), (0,8)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(6,0)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(0,6)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(6,8)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(0,8)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(6,2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27649"/>
              </p:ext>
            </p:extLst>
          </p:nvPr>
        </p:nvGraphicFramePr>
        <p:xfrm>
          <a:off x="971600" y="2132856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24334"/>
              </p:ext>
            </p:extLst>
          </p:nvPr>
        </p:nvGraphicFramePr>
        <p:xfrm>
          <a:off x="971600" y="3274184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52302"/>
              </p:ext>
            </p:extLst>
          </p:nvPr>
        </p:nvGraphicFramePr>
        <p:xfrm>
          <a:off x="971600" y="4653136"/>
          <a:ext cx="71287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36667"/>
              </p:ext>
            </p:extLst>
          </p:nvPr>
        </p:nvGraphicFramePr>
        <p:xfrm>
          <a:off x="971600" y="5805264"/>
          <a:ext cx="72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37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0,6)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(6,6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(6,8)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(6,2)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(0,2)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(6,6)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(4,8)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89423"/>
              </p:ext>
            </p:extLst>
          </p:nvPr>
        </p:nvGraphicFramePr>
        <p:xfrm>
          <a:off x="971600" y="2132856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8682"/>
              </p:ext>
            </p:extLst>
          </p:nvPr>
        </p:nvGraphicFramePr>
        <p:xfrm>
          <a:off x="971600" y="3274184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59016"/>
              </p:ext>
            </p:extLst>
          </p:nvPr>
        </p:nvGraphicFramePr>
        <p:xfrm>
          <a:off x="971600" y="4653136"/>
          <a:ext cx="71287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  <a:gridCol w="7128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72589"/>
              </p:ext>
            </p:extLst>
          </p:nvPr>
        </p:nvGraphicFramePr>
        <p:xfrm>
          <a:off x="971600" y="5805264"/>
          <a:ext cx="72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(6,0)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(6,6)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(4,8)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38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visited[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true,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2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39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&lt;queue&gt;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State{</a:t>
            </a: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x;</a:t>
            </a: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y;</a:t>
            </a: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char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;// action to generate current state</a:t>
            </a: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State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* p;// pointer to the state generating current state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visited[10000][10000];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queue&lt;State*&gt; Q;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list&lt;State*&gt; L;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State* target;</a:t>
            </a:r>
          </a:p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8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END(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40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nhớ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initVisited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x = 0; x &lt; 10000; x++)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y = 0; y &lt; 10000; y++) visited[x][y] =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S-&gt;x == c || S-&gt;y == c || S-&gt;x + S-&gt;y == c;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visited[S-&gt;x][S-&gt;y] =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freeMemory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list&lt;State*&gt;::iterator it;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for(it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L.begin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 it !=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L.end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 it++){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delete *it;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6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41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(3):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ngoài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genMove1Out(State*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if(visited[0][S-&gt;y])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0;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S-&gt;y;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ngoai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42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ngoài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genMove2Out(State*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if(visited[S-&gt;x][0])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S-&gt;x;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0;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ngoai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3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43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(5):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genMove1Full2(State*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if(S-&gt;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&lt; b)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if(visited[S-&gt;x + S-&gt;y - b][b])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S-&gt;x + S-&gt;y - b;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b;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day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2";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4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44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(7):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genMove2Full1(State*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if(S-&gt;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&lt; a)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if(visited[a][S-&gt;x + S-&gt;y - a])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a;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S-&gt;x + S-&gt;y - a;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day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1";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3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45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(6):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 sang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genMoveAll12(State*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if(S-&gt;x + S-&gt;y &gt; b)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if(visited[0][S-&gt;x + S-&gt;y])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0;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S-&gt;x + S-&gt;y;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1 sang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2";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68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46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(8):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genMoveAll21(State*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if(S-&gt;x + S-&gt;y &gt; a)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if(visited[S-&gt;x + S-&gt;y][0])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S-&gt;x + S-&gt;y;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0;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2 sang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1";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47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genMoveFill1(State*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if(visited[a][S-&gt;y])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a;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S-&gt;y;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day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1";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3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48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(2):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cốc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bool genMoveFill2(State* S){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if(visited[S-&gt;x][b]) return false;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 = S-&gt;x;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-&gt;y = b;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"Do day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2";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3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49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quả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void print(State* target){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("-----------RESULT------------\n");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if(target == NULL)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Khong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co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loi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giai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!!!!!!!");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target;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stack&lt;State*&gt; actions;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!= NULL){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actions.push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-&gt;p;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actions.size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 &gt; 0){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actions.top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actions.pop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("%s, (%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d,%d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)\n",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msg,currentS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-&gt;x,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&gt;y);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7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Locate(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Retrieve(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Delete(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Next(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MakeNull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50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45638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628800"/>
            <a:ext cx="518457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void solve(){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initVisited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sinh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trang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thai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ban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dau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(0,0)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dua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Q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State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* S = new State;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S-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&gt;x = 0; S-&gt;y = 0; S-&gt;p = NULL;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Q.empty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State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* S =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Q.front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Q.pop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  if(genMove1Out(S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)) break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; // (0,y)</a:t>
            </a: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if(genMove2Out(S)) break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; // (x,0)</a:t>
            </a: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if(genMove1Full2(S)) break; // 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x+y-b,b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&gt;= b)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if(genMoveAll12(S)) break; // (0,x+y)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&lt;= b)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if(genMove2Full1(S)) break; // 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a,x+y-a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 if 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&gt;= a)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if(genMoveAll21(S)) break;// (x+y,0) if(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x+y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&lt;= a)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if(genMoveFill1(S)) break;// (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a,y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if(genMoveFill2(S)) break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;// (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x,b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6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đợi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326913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51</a:t>
            </a:fld>
            <a:endParaRPr lang="en-GB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536504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main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a = 4, b = 7, c = 9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8064" y="1628800"/>
            <a:ext cx="3816424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main(){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a = 4;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b = 7;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c = 9;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target = NULL;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solve();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print(target);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freeMemory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0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dồn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mảng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464496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a[100000];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n;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412776"/>
            <a:ext cx="4320480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insert(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j = n-1; j &gt;= p; j--)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a[j+1] = a[j];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a[p] = x; n = n + 1;   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delete(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j = p+1; j &lt;= n-1; j++)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a[j-1] = a[j];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n = n – 1; 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retrieve(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return a[p];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464496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a[100000];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n;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412776"/>
            <a:ext cx="4320480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locate(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x)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// vi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trí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đầu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tiên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trong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danh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sách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j= 0; j &lt;= n-1; j++)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if(a[j] == x) return j;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return -1;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makeNull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n = 0;</a:t>
            </a:r>
          </a:p>
          <a:p>
            <a:pPr marL="0" indent="0">
              <a:buNone/>
            </a:pPr>
            <a:r>
              <a:rPr lang="vi-VN" sz="16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next(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if(0 &lt;= p &amp;&amp; p &lt; n-1) return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p+1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return -1;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if(p &gt; 0 &amp;&amp; p &lt;= n-1) return p-1;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return -1;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 trỏ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danh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trỏ: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chỉ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biến</a:t>
            </a:r>
          </a:p>
          <a:p>
            <a:r>
              <a:rPr lang="en-GB" sz="2200" b="1">
                <a:latin typeface="Consolas" pitchFamily="49" charset="0"/>
                <a:cs typeface="Consolas" pitchFamily="49" charset="0"/>
              </a:rPr>
              <a:t>int* p: p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con trỏ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trỏ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1 biến </a:t>
            </a:r>
            <a:r>
              <a:rPr lang="en-GB" sz="2200" b="1">
                <a:latin typeface="Consolas" pitchFamily="49" charset="0"/>
                <a:cs typeface="Consolas" pitchFamily="49" charset="0"/>
              </a:rPr>
              <a:t>int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. Giá trị của 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xác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chỉ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biến</a:t>
            </a:r>
          </a:p>
          <a:p>
            <a:r>
              <a:rPr lang="en-GB" sz="2200" b="1">
                <a:latin typeface="Consolas" pitchFamily="49" charset="0"/>
                <a:cs typeface="Consolas" pitchFamily="49" charset="0"/>
              </a:rPr>
              <a:t>int a; int* p = &amp;a;// p trỏ vào 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biến a</a:t>
            </a:r>
            <a:endParaRPr lang="en-GB" sz="2200" b="1">
              <a:latin typeface="Consolas" pitchFamily="49" charset="0"/>
              <a:cs typeface="Consolas" pitchFamily="49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Kiểu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cấu trúc</a:t>
            </a:r>
          </a:p>
          <a:p>
            <a:pPr marL="0" indent="0">
              <a:buNone/>
            </a:pPr>
            <a:r>
              <a:rPr lang="en-GB" sz="2200" b="1" smtClean="0">
                <a:latin typeface="Consolas" pitchFamily="49" charset="0"/>
                <a:cs typeface="Consolas" pitchFamily="49" charset="0"/>
              </a:rPr>
              <a:t>	typedef struct  Node{</a:t>
            </a:r>
          </a:p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	int a;</a:t>
            </a:r>
          </a:p>
          <a:p>
            <a:pPr marL="0" indent="0">
              <a:buNone/>
            </a:pPr>
            <a:r>
              <a:rPr lang="en-GB" sz="2200" b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b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double b;</a:t>
            </a:r>
          </a:p>
          <a:p>
            <a:pPr marL="0" indent="0">
              <a:buNone/>
            </a:pPr>
            <a:r>
              <a:rPr lang="en-GB" sz="2200" b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	char* s; </a:t>
            </a:r>
            <a:endParaRPr lang="en-GB" sz="22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200" b="1" smtClean="0">
                <a:latin typeface="Consolas" pitchFamily="49" charset="0"/>
                <a:cs typeface="Consolas" pitchFamily="49" charset="0"/>
              </a:rPr>
              <a:t>	}TNode;</a:t>
            </a:r>
          </a:p>
          <a:p>
            <a:r>
              <a:rPr lang="en-GB" sz="2200" b="1" smtClean="0">
                <a:latin typeface="Consolas" pitchFamily="49" charset="0"/>
                <a:cs typeface="Consolas" pitchFamily="49" charset="0"/>
              </a:rPr>
              <a:t>TNode</a:t>
            </a:r>
            <a:r>
              <a:rPr lang="en-GB" sz="2200" b="1">
                <a:latin typeface="Consolas" pitchFamily="49" charset="0"/>
                <a:cs typeface="Consolas" pitchFamily="49" charset="0"/>
              </a:rPr>
              <a:t>* q: q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con trỏ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trỏ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1 biến có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kiểu </a:t>
            </a:r>
            <a:r>
              <a:rPr lang="en-GB" sz="2200" b="1" smtClean="0">
                <a:latin typeface="Consolas" pitchFamily="49" charset="0"/>
                <a:cs typeface="Consolas" pitchFamily="49" charset="0"/>
              </a:rPr>
              <a:t>TNode</a:t>
            </a:r>
            <a:endParaRPr lang="en-GB" sz="2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3073</TotalTime>
  <Words>4934</Words>
  <Application>Microsoft Office PowerPoint</Application>
  <PresentationFormat>On-screen Show (4:3)</PresentationFormat>
  <Paragraphs>947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Equity</vt:lpstr>
      <vt:lpstr>CẤU TRÚC DỮ LIỆU VÀ GIẢI THUẬT</vt:lpstr>
      <vt:lpstr>Nội dung</vt:lpstr>
      <vt:lpstr>Định nghĩa danh sách tuyến tính</vt:lpstr>
      <vt:lpstr>Kiểu dữ liệu trừu tượng danh sách tuyến tính</vt:lpstr>
      <vt:lpstr>Kiểu dữ liệu trừu tượng danh sách tuyến tính</vt:lpstr>
      <vt:lpstr>Kiểu mảng</vt:lpstr>
      <vt:lpstr>Kiểu mảng</vt:lpstr>
      <vt:lpstr>Kiểu mảng</vt:lpstr>
      <vt:lpstr>Con trỏ và danh sách liên kết nối đơn</vt:lpstr>
      <vt:lpstr>Con trỏ và 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đơn</vt:lpstr>
      <vt:lpstr>Danh sách liên kết nối đôi</vt:lpstr>
      <vt:lpstr>Danh sách liên kết nối đôi</vt:lpstr>
      <vt:lpstr>Danh sách liên kết nối đôi</vt:lpstr>
      <vt:lpstr>Danh sách liên kết nối đôi</vt:lpstr>
      <vt:lpstr>Thư viện C++</vt:lpstr>
      <vt:lpstr>Ngăn xếp (Stack)</vt:lpstr>
      <vt:lpstr>Ngăn xếp</vt:lpstr>
      <vt:lpstr>Ngăn xếp</vt:lpstr>
      <vt:lpstr>Ngăn xếp</vt:lpstr>
      <vt:lpstr>Hàng đợi (Queue)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  <vt:lpstr>Hàng đợi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278</cp:revision>
  <cp:lastPrinted>2017-08-15T10:19:36Z</cp:lastPrinted>
  <dcterms:created xsi:type="dcterms:W3CDTF">2017-06-06T12:12:12Z</dcterms:created>
  <dcterms:modified xsi:type="dcterms:W3CDTF">2018-10-24T02:41:50Z</dcterms:modified>
</cp:coreProperties>
</file>