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5" r:id="rId5"/>
    <p:sldId id="264" r:id="rId6"/>
    <p:sldId id="263" r:id="rId7"/>
    <p:sldId id="259" r:id="rId8"/>
    <p:sldId id="260" r:id="rId9"/>
    <p:sldId id="261" r:id="rId10"/>
    <p:sldId id="266" r:id="rId11"/>
    <p:sldId id="268" r:id="rId12"/>
    <p:sldId id="283" r:id="rId13"/>
    <p:sldId id="269" r:id="rId14"/>
    <p:sldId id="272" r:id="rId15"/>
    <p:sldId id="274" r:id="rId16"/>
    <p:sldId id="275" r:id="rId17"/>
    <p:sldId id="270" r:id="rId18"/>
    <p:sldId id="271" r:id="rId19"/>
    <p:sldId id="273" r:id="rId20"/>
    <p:sldId id="28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</p:sldIdLst>
  <p:sldSz cx="9144000" cy="6858000" type="screen4x3"/>
  <p:notesSz cx="1023302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E0713-5A3F-45E9-A333-56068AEFA520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C1EED-0627-4C2A-BA8F-94AF93DBA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8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F3E03AAD-E90C-4AE3-BFC9-CC59E02C3225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7CBB773-B53D-41B7-9A3B-E6071C12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9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89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EBC3-9A27-4E14-86BC-3A634113DB3F}" type="datetime1">
              <a:rPr lang="en-GB" smtClean="0"/>
              <a:t>21/11/2018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03B7-BCBB-4C87-86AE-956D390769DE}" type="datetime1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8444-977B-4D38-88C2-61C43AC2A925}" type="datetime1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04E0-CAB3-4440-89E9-BFDBC777478D}" type="datetime1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0D1B-64CA-4061-9594-D17280716461}" type="datetime1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FFA-FED3-45E2-A3B5-D013F4EDBF7B}" type="datetime1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F9C7-09B1-44C3-978D-224C97586A71}" type="datetime1">
              <a:rPr lang="en-GB" smtClean="0"/>
              <a:t>21/11/2018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A95C-3993-4EA2-9232-76F86397EA9A}" type="datetime1">
              <a:rPr lang="en-GB" smtClean="0"/>
              <a:t>21/11/2018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40E7-5BC1-48A2-9455-8CC8C4B3BA16}" type="datetime1">
              <a:rPr lang="en-GB" smtClean="0"/>
              <a:t>21/11/2018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C7B4-5445-40A2-9507-686984CEB8D2}" type="datetime1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64DA-3693-4677-9F95-D48DE7C38941}" type="datetime1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4D5D07-3471-44B5-A1A0-F87976E6888A}" type="datetime1">
              <a:rPr lang="en-GB" smtClean="0"/>
              <a:t>21/11/2018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28" y="1454919"/>
            <a:ext cx="9070776" cy="1470025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CẤU TRÚC DỮ LIỆU VÀ GIẢI THUẬT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1, 2, …,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GB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[1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..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GB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tuy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đặ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u 2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phải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4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96944" cy="5005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>
                <a:latin typeface="Consolas" pitchFamily="49" charset="0"/>
                <a:cs typeface="Consolas" pitchFamily="49" charset="0"/>
              </a:rPr>
              <a:t>struct</a:t>
            </a:r>
            <a:r>
              <a:rPr lang="en-GB" sz="1800">
                <a:latin typeface="Consolas" pitchFamily="49" charset="0"/>
                <a:cs typeface="Consolas" pitchFamily="49" charset="0"/>
              </a:rPr>
              <a:t> Node{</a:t>
            </a:r>
          </a:p>
          <a:p>
            <a:pPr marL="0" indent="0">
              <a:buNone/>
            </a:pPr>
            <a:r>
              <a:rPr lang="en-GB" sz="1800">
                <a:latin typeface="Consolas" pitchFamily="49" charset="0"/>
                <a:cs typeface="Consolas" pitchFamily="49" charset="0"/>
              </a:rPr>
              <a:t>    int id;</a:t>
            </a:r>
          </a:p>
          <a:p>
            <a:pPr marL="0" indent="0">
              <a:buNone/>
            </a:pPr>
            <a:r>
              <a:rPr lang="en-GB" sz="1800">
                <a:latin typeface="Consolas" pitchFamily="49" charset="0"/>
                <a:cs typeface="Consolas" pitchFamily="49" charset="0"/>
              </a:rPr>
              <a:t>    Node* leftMostChild;// con tro tro den nut con trai nhat</a:t>
            </a:r>
          </a:p>
          <a:p>
            <a:pPr marL="0" indent="0">
              <a:buNone/>
            </a:pPr>
            <a:r>
              <a:rPr lang="en-GB" sz="1800">
                <a:latin typeface="Consolas" pitchFamily="49" charset="0"/>
                <a:cs typeface="Consolas" pitchFamily="49" charset="0"/>
              </a:rPr>
              <a:t>    Node* rightSibling;// con tro tro den nut anh em ben phai</a:t>
            </a:r>
          </a:p>
          <a:p>
            <a:pPr marL="0" indent="0">
              <a:buNone/>
            </a:pPr>
            <a:r>
              <a:rPr lang="en-GB" sz="180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GB" sz="1800" smtClean="0">
                <a:latin typeface="Consolas" pitchFamily="49" charset="0"/>
                <a:cs typeface="Consolas" pitchFamily="49" charset="0"/>
              </a:rPr>
              <a:t>Node</a:t>
            </a:r>
            <a:r>
              <a:rPr lang="en-GB" sz="1800">
                <a:latin typeface="Consolas" pitchFamily="49" charset="0"/>
                <a:cs typeface="Consolas" pitchFamily="49" charset="0"/>
              </a:rPr>
              <a:t>* root;// con tro tro den nut goc</a:t>
            </a:r>
            <a:endParaRPr lang="en-GB" sz="1800" dirty="0" smtClean="0">
              <a:latin typeface="Consolas" pitchFamily="49" charset="0"/>
              <a:cs typeface="Consolas" pitchFamily="49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3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 thao tác trên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endParaRPr lang="en-GB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12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568952" cy="4572000"/>
          </a:xfrm>
        </p:spPr>
        <p:txBody>
          <a:bodyPr/>
          <a:lstStyle/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find(r, id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): tìm nút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có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danh là id trên cây có gốc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là r</a:t>
            </a:r>
            <a:endParaRPr lang="en-GB">
              <a:latin typeface="Times New Roman" pitchFamily="18" charset="0"/>
              <a:cs typeface="Times New Roman" pitchFamily="18" charset="0"/>
            </a:endParaRP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insert(r, p, id): tạo một nút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có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danh là id, chèn vào cuối danh sách nút con của nút p trên cây có gốc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là r</a:t>
            </a:r>
          </a:p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height(r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, p): trả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về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cao của nút p trên cây có gốc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là r</a:t>
            </a:r>
          </a:p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depth(r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, p): trả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về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sâu của nút p trên cây có gốc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là r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parent(r, p): trả về nút cha của nút p trên cây có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gốc r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count(r): trả về số nút trên cây có gốc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là r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countLeaves(r): trả về số nút lá trên cây có gốc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là r</a:t>
            </a:r>
            <a:endParaRPr lang="en-GB">
              <a:latin typeface="Times New Roman" pitchFamily="18" charset="0"/>
              <a:cs typeface="Times New Roman" pitchFamily="18" charset="0"/>
            </a:endParaRPr>
          </a:p>
          <a:p>
            <a:endParaRPr lang="en-GB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2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 toán trên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>
            <a:normAutofit/>
          </a:bodyPr>
          <a:lstStyle/>
          <a:p>
            <a:r>
              <a:rPr lang="en-GB" sz="2400">
                <a:latin typeface="Times New Roman" pitchFamily="18" charset="0"/>
                <a:cs typeface="Times New Roman" pitchFamily="18" charset="0"/>
              </a:rPr>
              <a:t>Tìm một nút có 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nhãn cho tr</a:t>
            </a:r>
            <a:r>
              <a:rPr lang="vi-VN" sz="240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 trên 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cây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13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1484784"/>
            <a:ext cx="4176464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Node* find(Node* r, int v){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if(r == NULL) return NULL;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if(r-&gt;id == v) return r;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Node* p = r-&gt;leftMostChild;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while(p != NULL){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   Node* h = find(p,v);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   if(h != NULL) return h;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   p = p-&gt;rightSibling;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 toán trên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>
            <a:normAutofit/>
          </a:bodyPr>
          <a:lstStyle/>
          <a:p>
            <a:r>
              <a:rPr lang="en-GB" sz="2400">
                <a:latin typeface="Times New Roman" pitchFamily="18" charset="0"/>
                <a:cs typeface="Times New Roman" pitchFamily="18" charset="0"/>
              </a:rPr>
              <a:t>Duyệt theo thứ 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tự tr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ước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14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1484784"/>
            <a:ext cx="4176464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void preOrder(Node* r){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if(r == NULL) return;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printf("%d ",r-&gt;id);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Node* p = r-&gt;leftMostChild;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while(p != NULL){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   preOrder(p);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   p = p-&gt;rightSibling;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 toán trên cây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>
            <a:normAutofit/>
          </a:bodyPr>
          <a:lstStyle/>
          <a:p>
            <a:r>
              <a:rPr lang="en-GB" sz="2400">
                <a:latin typeface="Times New Roman" pitchFamily="18" charset="0"/>
                <a:cs typeface="Times New Roman" pitchFamily="18" charset="0"/>
              </a:rPr>
              <a:t>Duyệt theo thứ tự giữa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15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1484784"/>
            <a:ext cx="4176464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void inOrder(Node* r){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if(r == NULL) return;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Node* p = r-&gt;leftMostChild;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inOrder(p);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printf("%d ",r-&gt;id);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if(p != NULL) 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 p </a:t>
            </a:r>
            <a:r>
              <a:rPr lang="en-GB" sz="1600" b="1">
                <a:latin typeface="Consolas" pitchFamily="49" charset="0"/>
                <a:cs typeface="Consolas" pitchFamily="49" charset="0"/>
              </a:rPr>
              <a:t>= p-&gt;rightSibling;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while(p != NULL){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   inOrder(p);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   p = p-&gt;rightSibling;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66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 toán trên cây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>
            <a:normAutofit/>
          </a:bodyPr>
          <a:lstStyle/>
          <a:p>
            <a:r>
              <a:rPr lang="en-GB" sz="2400">
                <a:latin typeface="Times New Roman" pitchFamily="18" charset="0"/>
                <a:cs typeface="Times New Roman" pitchFamily="18" charset="0"/>
              </a:rPr>
              <a:t>Duyệt theo thứ tự 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sau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16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1484784"/>
            <a:ext cx="4176464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void postOrder(Node* r){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if(r == NULL) return;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Node* p = r-&gt;leftMostChild;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while(p != NULL){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   postOrder(p);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   p = p-&gt;rightSibling;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printf("%d ",r-&gt;id);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68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 toán trên cây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>
            <a:normAutofit/>
          </a:bodyPr>
          <a:lstStyle/>
          <a:p>
            <a:r>
              <a:rPr lang="en-GB" sz="2400">
                <a:latin typeface="Times New Roman" pitchFamily="18" charset="0"/>
                <a:cs typeface="Times New Roman" pitchFamily="18" charset="0"/>
              </a:rPr>
              <a:t>Đếm số nút trên 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cây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17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1484784"/>
            <a:ext cx="4176464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int count(Node* r){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if(r == NULL) return 0;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int s = 1;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Node* p = r-&gt;leftMostChild;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while(p != NULL){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   s += count(p);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   p = p-&gt;rightSibling;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return s;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9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 toán trên cây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>
            <a:normAutofit/>
          </a:bodyPr>
          <a:lstStyle/>
          <a:p>
            <a:r>
              <a:rPr lang="en-GB" sz="2400">
                <a:latin typeface="Times New Roman" pitchFamily="18" charset="0"/>
                <a:cs typeface="Times New Roman" pitchFamily="18" charset="0"/>
              </a:rPr>
              <a:t>Đếm số nút 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lá trên 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cây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18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1484784"/>
            <a:ext cx="4176464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int countLeaves(Node* r){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if(r == NULL) return 0;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int s = 0;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Node* p = r-&gt;leftMostChild;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if(p == NULL) s = 1;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while(p != NULL){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   s += countLeaves(p);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   p = p-&gt;rightSibling;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return s;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5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 toán trên cây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>
            <a:normAutofit/>
          </a:bodyPr>
          <a:lstStyle/>
          <a:p>
            <a:r>
              <a:rPr lang="en-GB" sz="2400">
                <a:latin typeface="Times New Roman" pitchFamily="18" charset="0"/>
                <a:cs typeface="Times New Roman" pitchFamily="18" charset="0"/>
              </a:rPr>
              <a:t>Độ cao của một nút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19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1484784"/>
            <a:ext cx="4176464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int height(Node*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p){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if(p == NULL) return 0;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int maxh = 0;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Node* q = p-&gt;leftMostChild;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while(q != NULL){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   int h =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height(q);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   if(h &gt; maxh) maxh = h;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   q = q-&gt;rightSibling;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return maxh + 1;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4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dung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trữ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 toán trên cây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>
            <a:normAutofit/>
          </a:bodyPr>
          <a:lstStyle/>
          <a:p>
            <a:r>
              <a:rPr lang="en-GB" sz="2400">
                <a:latin typeface="Times New Roman" pitchFamily="18" charset="0"/>
                <a:cs typeface="Times New Roman" pitchFamily="18" charset="0"/>
              </a:rPr>
              <a:t>Độ 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sâu 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của một nút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20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1484784"/>
            <a:ext cx="4176464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int depth(Node* r, int v, int d){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// d la do sau cua nut r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if(r == NULL) return -1;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if(r-&gt;id == v) return d;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Node* p = r-&gt;leftMostChild;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while(p != NULL){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   if(p-&gt;id == v) return d+1;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   int dv = depth(p,v,d+1);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   if(dv &gt; 0) return dv;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   p = p-&gt;rightSibling;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return -1;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int depth(Node* r, int v){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return depth(r,v,1);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2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 toán trên cây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>
            <a:normAutofit/>
          </a:bodyPr>
          <a:lstStyle/>
          <a:p>
            <a:r>
              <a:rPr lang="en-GB" sz="2400">
                <a:latin typeface="Times New Roman" pitchFamily="18" charset="0"/>
                <a:cs typeface="Times New Roman" pitchFamily="18" charset="0"/>
              </a:rPr>
              <a:t>Tìm 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nút cha 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của một nút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21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1484784"/>
            <a:ext cx="4176464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Node* parent(Node* p, Node* r){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if(r == NULL) return NULL;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Node* q = r-&gt;leftMostChild;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while(q != NULL){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   if(p == q) return r;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   Node* pp = parent(p, q);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   if(pp != NULL) return pp;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   q = q-&gt;rightSibling;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835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 nhị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24936" cy="5005536"/>
          </a:xfrm>
        </p:spPr>
        <p:txBody>
          <a:bodyPr>
            <a:normAutofit/>
          </a:bodyPr>
          <a:lstStyle/>
          <a:p>
            <a:r>
              <a:rPr lang="en-GB" sz="2400">
                <a:latin typeface="Times New Roman" pitchFamily="18" charset="0"/>
                <a:cs typeface="Times New Roman" pitchFamily="18" charset="0"/>
              </a:rPr>
              <a:t>Mỗi nút có nhiều nhất 2 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nút con</a:t>
            </a:r>
          </a:p>
          <a:p>
            <a:r>
              <a:rPr lang="en-GB" sz="2400">
                <a:latin typeface="Times New Roman" pitchFamily="18" charset="0"/>
                <a:cs typeface="Times New Roman" pitchFamily="18" charset="0"/>
              </a:rPr>
              <a:t>Hai con trỏ 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xác </a:t>
            </a:r>
            <a:r>
              <a:rPr lang="vi-VN" sz="2400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 nút con trái và nút con bên 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phải</a:t>
            </a:r>
          </a:p>
          <a:p>
            <a:pPr marL="0" indent="0">
              <a:buNone/>
            </a:pPr>
            <a:r>
              <a:rPr lang="en-GB" sz="2000" b="1" smtClean="0">
                <a:latin typeface="Consolas" pitchFamily="49" charset="0"/>
                <a:cs typeface="Consolas" pitchFamily="49" charset="0"/>
              </a:rPr>
              <a:t>    struct BNode{</a:t>
            </a:r>
          </a:p>
          <a:p>
            <a:pPr marL="0" indent="0">
              <a:buNone/>
            </a:pPr>
            <a:r>
              <a:rPr lang="en-GB" sz="2000" b="1" smtClean="0">
                <a:latin typeface="Consolas" pitchFamily="49" charset="0"/>
                <a:cs typeface="Consolas" pitchFamily="49" charset="0"/>
              </a:rPr>
              <a:t>	int id;</a:t>
            </a:r>
          </a:p>
          <a:p>
            <a:pPr marL="0" indent="0">
              <a:buNone/>
            </a:pPr>
            <a:r>
              <a:rPr lang="en-GB" sz="2000" b="1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b="1" smtClean="0">
                <a:latin typeface="Consolas" pitchFamily="49" charset="0"/>
                <a:cs typeface="Consolas" pitchFamily="49" charset="0"/>
              </a:rPr>
              <a:t>BNode</a:t>
            </a:r>
            <a:r>
              <a:rPr lang="en-GB" sz="2000" b="1">
                <a:latin typeface="Consolas" pitchFamily="49" charset="0"/>
                <a:cs typeface="Consolas" pitchFamily="49" charset="0"/>
              </a:rPr>
              <a:t>* leftChild; // con </a:t>
            </a:r>
            <a:r>
              <a:rPr lang="en-GB" sz="2000" b="1" smtClean="0">
                <a:latin typeface="Consolas" pitchFamily="49" charset="0"/>
                <a:cs typeface="Consolas" pitchFamily="49" charset="0"/>
              </a:rPr>
              <a:t>trỏ </a:t>
            </a:r>
            <a:r>
              <a:rPr lang="vi-VN" sz="2000" b="1" smtClean="0">
                <a:latin typeface="Consolas" pitchFamily="49" charset="0"/>
                <a:cs typeface="Consolas" pitchFamily="49" charset="0"/>
              </a:rPr>
              <a:t>đến</a:t>
            </a:r>
            <a:r>
              <a:rPr lang="en-GB" sz="2000" b="1">
                <a:latin typeface="Consolas" pitchFamily="49" charset="0"/>
                <a:cs typeface="Consolas" pitchFamily="49" charset="0"/>
              </a:rPr>
              <a:t> nút con trái</a:t>
            </a:r>
          </a:p>
          <a:p>
            <a:pPr marL="0" indent="0">
              <a:buNone/>
            </a:pPr>
            <a:r>
              <a:rPr lang="en-GB" sz="2000" b="1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b="1" smtClean="0">
                <a:latin typeface="Consolas" pitchFamily="49" charset="0"/>
                <a:cs typeface="Consolas" pitchFamily="49" charset="0"/>
              </a:rPr>
              <a:t>BNode</a:t>
            </a:r>
            <a:r>
              <a:rPr lang="en-GB" sz="2000" b="1">
                <a:latin typeface="Consolas" pitchFamily="49" charset="0"/>
                <a:cs typeface="Consolas" pitchFamily="49" charset="0"/>
              </a:rPr>
              <a:t>* rightChild;// con </a:t>
            </a:r>
            <a:r>
              <a:rPr lang="en-GB" sz="2000" b="1" smtClean="0">
                <a:latin typeface="Consolas" pitchFamily="49" charset="0"/>
                <a:cs typeface="Consolas" pitchFamily="49" charset="0"/>
              </a:rPr>
              <a:t>trỏ </a:t>
            </a:r>
            <a:r>
              <a:rPr lang="vi-VN" sz="2000" b="1" smtClean="0">
                <a:latin typeface="Consolas" pitchFamily="49" charset="0"/>
                <a:cs typeface="Consolas" pitchFamily="49" charset="0"/>
              </a:rPr>
              <a:t>đến</a:t>
            </a:r>
            <a:r>
              <a:rPr lang="en-GB" sz="2000" b="1">
                <a:latin typeface="Consolas" pitchFamily="49" charset="0"/>
                <a:cs typeface="Consolas" pitchFamily="49" charset="0"/>
              </a:rPr>
              <a:t> nút con phải</a:t>
            </a:r>
          </a:p>
          <a:p>
            <a:pPr marL="0" indent="0">
              <a:buNone/>
            </a:pPr>
            <a:r>
              <a:rPr lang="en-GB" sz="2000" b="1" smtClean="0">
                <a:latin typeface="Consolas" pitchFamily="49" charset="0"/>
                <a:cs typeface="Consolas" pitchFamily="49" charset="0"/>
              </a:rPr>
              <a:t>    };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b="1">
                <a:latin typeface="Consolas" pitchFamily="49" charset="0"/>
                <a:cs typeface="Consolas" pitchFamily="49" charset="0"/>
              </a:rPr>
              <a:t>leftChild = </a:t>
            </a:r>
            <a:r>
              <a:rPr lang="en-GB" sz="2000" b="1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có nghĩa nút hiện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tại không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có con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trái</a:t>
            </a:r>
          </a:p>
          <a:p>
            <a:r>
              <a:rPr lang="en-GB" sz="2000" b="1">
                <a:latin typeface="Consolas" pitchFamily="49" charset="0"/>
                <a:cs typeface="Consolas" pitchFamily="49" charset="0"/>
              </a:rPr>
              <a:t>rightChild = NULL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: có nghĩa nút hiện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tại không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có con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phải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Có thể áp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dụng s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thuật toán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trên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cây tổng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quát cho tr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hợp cây nhị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phân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7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Thao tác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 cây </a:t>
            </a:r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nhị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>
            <a:normAutofit/>
          </a:bodyPr>
          <a:lstStyle/>
          <a:p>
            <a:r>
              <a:rPr lang="en-GB" sz="2400">
                <a:latin typeface="Times New Roman" pitchFamily="18" charset="0"/>
                <a:cs typeface="Times New Roman" pitchFamily="18" charset="0"/>
              </a:rPr>
              <a:t>Duyệt theo thứ tự 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giữa</a:t>
            </a:r>
          </a:p>
          <a:p>
            <a:pPr lvl="1"/>
            <a:r>
              <a:rPr lang="en-GB" sz="2200">
                <a:latin typeface="Times New Roman" pitchFamily="18" charset="0"/>
                <a:cs typeface="Times New Roman" pitchFamily="18" charset="0"/>
              </a:rPr>
              <a:t>Duyệt theo thứ tự giữa cây con bên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trái</a:t>
            </a:r>
          </a:p>
          <a:p>
            <a:pPr lvl="1"/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m nút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gốc</a:t>
            </a:r>
          </a:p>
          <a:p>
            <a:pPr lvl="1"/>
            <a:r>
              <a:rPr lang="en-GB" sz="2200">
                <a:latin typeface="Times New Roman" pitchFamily="18" charset="0"/>
                <a:cs typeface="Times New Roman" pitchFamily="18" charset="0"/>
              </a:rPr>
              <a:t>Duyệt theo thứ tự giữa cây con bên phải</a:t>
            </a:r>
            <a:endParaRPr lang="en-GB" sz="22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23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1484784"/>
            <a:ext cx="4176464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v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oid inOrder(BNode* r)</a:t>
            </a:r>
            <a:r>
              <a:rPr lang="vi-VN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if(r == NULL) return;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inOrder(r-&gt;leftChild);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printf</a:t>
            </a:r>
            <a:r>
              <a:rPr lang="en-GB" sz="1600" b="1">
                <a:latin typeface="Consolas" pitchFamily="49" charset="0"/>
                <a:cs typeface="Consolas" pitchFamily="49" charset="0"/>
              </a:rPr>
              <a:t>("%d ",r-&gt;id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inOrder(r-&gt;rightChild);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Thao tác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 cây </a:t>
            </a:r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nhị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>
            <a:normAutofit/>
          </a:bodyPr>
          <a:lstStyle/>
          <a:p>
            <a:r>
              <a:rPr lang="en-GB" sz="2400">
                <a:latin typeface="Times New Roman" pitchFamily="18" charset="0"/>
                <a:cs typeface="Times New Roman" pitchFamily="18" charset="0"/>
              </a:rPr>
              <a:t>Duyệt theo thứ tự 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ước</a:t>
            </a:r>
            <a:endParaRPr lang="en-GB" sz="24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m nút gốc</a:t>
            </a:r>
          </a:p>
          <a:p>
            <a:pPr lvl="1"/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Duyệt 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theo thứ tự giữa cây con bên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trái</a:t>
            </a:r>
          </a:p>
          <a:p>
            <a:pPr lvl="1"/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Duyệt 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theo thứ tự giữa cây con bên phải</a:t>
            </a:r>
            <a:endParaRPr lang="en-GB" sz="22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24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1484784"/>
            <a:ext cx="4176464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v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oid preOrder(BNode* r)</a:t>
            </a:r>
            <a:r>
              <a:rPr lang="vi-VN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if(r == NULL) return;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printf</a:t>
            </a:r>
            <a:r>
              <a:rPr lang="en-GB" sz="1600" b="1">
                <a:latin typeface="Consolas" pitchFamily="49" charset="0"/>
                <a:cs typeface="Consolas" pitchFamily="49" charset="0"/>
              </a:rPr>
              <a:t>("%d ",r-&gt;id);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preOrder(r-&gt;leftChild);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preOrder(r-&gt;rightChild);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Thao tác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 cây </a:t>
            </a:r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nhị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>
            <a:normAutofit/>
          </a:bodyPr>
          <a:lstStyle/>
          <a:p>
            <a:r>
              <a:rPr lang="en-GB" sz="2400">
                <a:latin typeface="Times New Roman" pitchFamily="18" charset="0"/>
                <a:cs typeface="Times New Roman" pitchFamily="18" charset="0"/>
              </a:rPr>
              <a:t>Duyệt theo thứ tự 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sau</a:t>
            </a:r>
          </a:p>
          <a:p>
            <a:pPr lvl="1"/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Duyệt 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theo thứ tự giữa cây con bên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trái</a:t>
            </a:r>
          </a:p>
          <a:p>
            <a:pPr lvl="1"/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Duyệt 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theo thứ tự giữa cây con bên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phải</a:t>
            </a:r>
          </a:p>
          <a:p>
            <a:pPr lvl="1"/>
            <a:r>
              <a:rPr lang="en-GB" sz="220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sz="220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m nút gốc</a:t>
            </a:r>
          </a:p>
          <a:p>
            <a:pPr lvl="1"/>
            <a:endParaRPr lang="en-GB" sz="22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25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1484784"/>
            <a:ext cx="4176464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v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oid postOrder(BNode* r)</a:t>
            </a:r>
            <a:r>
              <a:rPr lang="vi-VN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if(r == NULL) return;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postOrder(r-&gt;leftChild);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postOrder(r-&gt;rightChild);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printf("%d ",r-&gt;id);</a:t>
            </a:r>
          </a:p>
          <a:p>
            <a:pPr marL="0" indent="0">
              <a:buNone/>
            </a:pP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74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Thao tác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 cây </a:t>
            </a:r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nhị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>
            <a:normAutofit/>
          </a:bodyPr>
          <a:lstStyle/>
          <a:p>
            <a:r>
              <a:rPr lang="en-GB" sz="2200">
                <a:latin typeface="Times New Roman" pitchFamily="18" charset="0"/>
                <a:cs typeface="Times New Roman" pitchFamily="18" charset="0"/>
              </a:rPr>
              <a:t>Đếm số nút trên cây nhị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phân</a:t>
            </a:r>
            <a:endParaRPr lang="en-GB" sz="220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sz="22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26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1484784"/>
            <a:ext cx="4176464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nt count(BNode* r)</a:t>
            </a:r>
            <a:r>
              <a:rPr lang="vi-VN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if(r == NULL) return 0;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return 1 + count(r-&gt;leftChild) +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        count(r-&gt;rightChild);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 biểu thức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>
            <a:normAutofit/>
          </a:bodyPr>
          <a:lstStyle/>
          <a:p>
            <a:r>
              <a:rPr lang="en-GB" sz="2200">
                <a:latin typeface="Times New Roman" pitchFamily="18" charset="0"/>
                <a:cs typeface="Times New Roman" pitchFamily="18" charset="0"/>
              </a:rPr>
              <a:t>Là cây nhị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phân</a:t>
            </a:r>
          </a:p>
          <a:p>
            <a:pPr lvl="1"/>
            <a:r>
              <a:rPr lang="en-GB" sz="2000">
                <a:latin typeface="Times New Roman" pitchFamily="18" charset="0"/>
                <a:cs typeface="Times New Roman" pitchFamily="18" charset="0"/>
              </a:rPr>
              <a:t>Nút giữa biểu diễn toán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tử</a:t>
            </a:r>
          </a:p>
          <a:p>
            <a:pPr lvl="1"/>
            <a:r>
              <a:rPr lang="en-GB" sz="2000">
                <a:latin typeface="Times New Roman" pitchFamily="18" charset="0"/>
                <a:cs typeface="Times New Roman" pitchFamily="18" charset="0"/>
              </a:rPr>
              <a:t>Nút lá biểu diện các toán hạng (biến,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hằng)</a:t>
            </a:r>
          </a:p>
          <a:p>
            <a:r>
              <a:rPr lang="en-GB" sz="2200">
                <a:latin typeface="Times New Roman" pitchFamily="18" charset="0"/>
                <a:cs typeface="Times New Roman" pitchFamily="18" charset="0"/>
              </a:rPr>
              <a:t>Biểu thức trung tố: dãy các nút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 th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m trong 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phép duyệt cây theo thứ tự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giữa: </a:t>
            </a:r>
          </a:p>
          <a:p>
            <a:pPr marL="0" indent="0">
              <a:buNone/>
            </a:pP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               (5 - x/y) * (a + 7)</a:t>
            </a:r>
          </a:p>
          <a:p>
            <a:r>
              <a:rPr lang="en-GB" sz="2200">
                <a:latin typeface="Times New Roman" pitchFamily="18" charset="0"/>
                <a:cs typeface="Times New Roman" pitchFamily="18" charset="0"/>
              </a:rPr>
              <a:t>Biểu thức hậu tố: dãy các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nút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 th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m trong phép duyệt cây theo thứ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tự sau: </a:t>
            </a:r>
          </a:p>
          <a:p>
            <a:pPr marL="0" indent="0">
              <a:buNone/>
            </a:pP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                  5  x  y  /  -  a  7  +  *</a:t>
            </a:r>
            <a:endParaRPr lang="en-GB" sz="220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sz="22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27</a:t>
            </a:fld>
            <a:endParaRPr lang="en-GB"/>
          </a:p>
        </p:txBody>
      </p:sp>
      <p:sp>
        <p:nvSpPr>
          <p:cNvPr id="8" name="Flowchart: Connector 7"/>
          <p:cNvSpPr/>
          <p:nvPr/>
        </p:nvSpPr>
        <p:spPr>
          <a:xfrm>
            <a:off x="6359107" y="2041209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*</a:t>
            </a:r>
            <a:endParaRPr lang="en-GB" b="1" dirty="0"/>
          </a:p>
        </p:txBody>
      </p:sp>
      <p:sp>
        <p:nvSpPr>
          <p:cNvPr id="9" name="Flowchart: Connector 8"/>
          <p:cNvSpPr/>
          <p:nvPr/>
        </p:nvSpPr>
        <p:spPr>
          <a:xfrm>
            <a:off x="5396818" y="2924944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-</a:t>
            </a:r>
            <a:endParaRPr lang="en-GB" b="1" dirty="0"/>
          </a:p>
        </p:txBody>
      </p:sp>
      <p:sp>
        <p:nvSpPr>
          <p:cNvPr id="11" name="Flowchart: Connector 10"/>
          <p:cNvSpPr/>
          <p:nvPr/>
        </p:nvSpPr>
        <p:spPr>
          <a:xfrm>
            <a:off x="7485050" y="2924944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+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4604730" y="386104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5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5655930" y="386104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/</a:t>
            </a:r>
            <a:endParaRPr lang="en-GB" b="1" dirty="0"/>
          </a:p>
        </p:txBody>
      </p:sp>
      <p:sp>
        <p:nvSpPr>
          <p:cNvPr id="14" name="Flowchart: Connector 13"/>
          <p:cNvSpPr/>
          <p:nvPr/>
        </p:nvSpPr>
        <p:spPr>
          <a:xfrm>
            <a:off x="6773354" y="389057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a</a:t>
            </a:r>
            <a:endParaRPr lang="en-GB" b="1" dirty="0"/>
          </a:p>
        </p:txBody>
      </p:sp>
      <p:sp>
        <p:nvSpPr>
          <p:cNvPr id="16" name="Flowchart: Connector 15"/>
          <p:cNvSpPr/>
          <p:nvPr/>
        </p:nvSpPr>
        <p:spPr>
          <a:xfrm>
            <a:off x="8440793" y="386104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7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5349783" y="494116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x</a:t>
            </a:r>
            <a:endParaRPr lang="en-GB" b="1" dirty="0"/>
          </a:p>
        </p:txBody>
      </p:sp>
      <p:sp>
        <p:nvSpPr>
          <p:cNvPr id="18" name="Flowchart: Connector 17"/>
          <p:cNvSpPr/>
          <p:nvPr/>
        </p:nvSpPr>
        <p:spPr>
          <a:xfrm>
            <a:off x="6323151" y="494116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y</a:t>
            </a:r>
          </a:p>
        </p:txBody>
      </p:sp>
      <p:cxnSp>
        <p:nvCxnSpPr>
          <p:cNvPr id="19" name="Straight Connector 18"/>
          <p:cNvCxnSpPr>
            <a:stCxn id="8" idx="3"/>
            <a:endCxn id="9" idx="7"/>
          </p:cNvCxnSpPr>
          <p:nvPr/>
        </p:nvCxnSpPr>
        <p:spPr>
          <a:xfrm flipH="1">
            <a:off x="5843820" y="2488211"/>
            <a:ext cx="591980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5"/>
            <a:endCxn id="11" idx="1"/>
          </p:cNvCxnSpPr>
          <p:nvPr/>
        </p:nvCxnSpPr>
        <p:spPr>
          <a:xfrm>
            <a:off x="6806109" y="2488211"/>
            <a:ext cx="755634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2" idx="7"/>
          </p:cNvCxnSpPr>
          <p:nvPr/>
        </p:nvCxnSpPr>
        <p:spPr>
          <a:xfrm flipH="1">
            <a:off x="5051732" y="3371946"/>
            <a:ext cx="421779" cy="5657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4"/>
            <a:endCxn id="13" idx="0"/>
          </p:cNvCxnSpPr>
          <p:nvPr/>
        </p:nvCxnSpPr>
        <p:spPr>
          <a:xfrm>
            <a:off x="5658666" y="3448639"/>
            <a:ext cx="259112" cy="4124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3"/>
            <a:endCxn id="14" idx="7"/>
          </p:cNvCxnSpPr>
          <p:nvPr/>
        </p:nvCxnSpPr>
        <p:spPr>
          <a:xfrm flipH="1">
            <a:off x="7220356" y="3371946"/>
            <a:ext cx="341387" cy="5953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5"/>
            <a:endCxn id="16" idx="1"/>
          </p:cNvCxnSpPr>
          <p:nvPr/>
        </p:nvCxnSpPr>
        <p:spPr>
          <a:xfrm>
            <a:off x="7932052" y="3371946"/>
            <a:ext cx="58543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4"/>
            <a:endCxn id="17" idx="0"/>
          </p:cNvCxnSpPr>
          <p:nvPr/>
        </p:nvCxnSpPr>
        <p:spPr>
          <a:xfrm flipH="1">
            <a:off x="5611631" y="4384742"/>
            <a:ext cx="306147" cy="556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5"/>
            <a:endCxn id="18" idx="0"/>
          </p:cNvCxnSpPr>
          <p:nvPr/>
        </p:nvCxnSpPr>
        <p:spPr>
          <a:xfrm>
            <a:off x="6102932" y="4308049"/>
            <a:ext cx="482067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5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 giá trị của biểu thức hậu tố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640960" cy="5005536"/>
          </a:xfrm>
        </p:spPr>
        <p:txBody>
          <a:bodyPr>
            <a:normAutofit/>
          </a:bodyPr>
          <a:lstStyle/>
          <a:p>
            <a:r>
              <a:rPr lang="en-GB" sz="2200">
                <a:latin typeface="Times New Roman" pitchFamily="18" charset="0"/>
                <a:cs typeface="Times New Roman" pitchFamily="18" charset="0"/>
              </a:rPr>
              <a:t>Khởi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tạo stack S ban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rỗng</a:t>
            </a:r>
          </a:p>
          <a:p>
            <a:r>
              <a:rPr lang="en-GB" sz="2200">
                <a:latin typeface="Times New Roman" pitchFamily="18" charset="0"/>
                <a:cs typeface="Times New Roman" pitchFamily="18" charset="0"/>
              </a:rPr>
              <a:t>Duyệt các phần tử của biểu thức hậu tố từ trái qua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phải</a:t>
            </a:r>
          </a:p>
          <a:p>
            <a:r>
              <a:rPr lang="en-GB" sz="2200">
                <a:latin typeface="Times New Roman" pitchFamily="18" charset="0"/>
                <a:cs typeface="Times New Roman" pitchFamily="18" charset="0"/>
              </a:rPr>
              <a:t>Nếu gặp toán hạng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thì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đẩy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 toán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hạng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vào S</a:t>
            </a:r>
          </a:p>
          <a:p>
            <a:r>
              <a:rPr lang="en-GB" sz="2200">
                <a:latin typeface="Times New Roman" pitchFamily="18" charset="0"/>
                <a:cs typeface="Times New Roman" pitchFamily="18" charset="0"/>
              </a:rPr>
              <a:t>Nếu gặp toán tử </a:t>
            </a:r>
            <a:r>
              <a:rPr lang="en-GB" sz="2200" b="1" i="1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 thì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lần l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ượ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t lấy 2 toán hàng A và B ra khỏi S, thực hiện C = B </a:t>
            </a:r>
            <a:r>
              <a:rPr lang="en-GB" sz="2200" b="1" i="1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 A,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đẩy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vào S</a:t>
            </a:r>
          </a:p>
          <a:p>
            <a:r>
              <a:rPr lang="en-GB" sz="2200">
                <a:latin typeface="Times New Roman" pitchFamily="18" charset="0"/>
                <a:cs typeface="Times New Roman" pitchFamily="18" charset="0"/>
              </a:rPr>
              <a:t>Khi biểu thức hậu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tố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 duyệt xong thì giá trị còn lại trong S chính là giá trị của biểu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thức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 cho</a:t>
            </a:r>
            <a:endParaRPr lang="en-GB" sz="2200">
              <a:latin typeface="Times New Roman" pitchFamily="18" charset="0"/>
              <a:cs typeface="Times New Roman" pitchFamily="18" charset="0"/>
            </a:endParaRPr>
          </a:p>
          <a:p>
            <a:endParaRPr lang="en-GB" sz="22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7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</a:t>
            </a:fld>
            <a:endParaRPr lang="en-GB"/>
          </a:p>
        </p:txBody>
      </p:sp>
      <p:sp>
        <p:nvSpPr>
          <p:cNvPr id="4" name="Flowchart: Connector 3"/>
          <p:cNvSpPr/>
          <p:nvPr/>
        </p:nvSpPr>
        <p:spPr>
          <a:xfrm>
            <a:off x="6359107" y="2041209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 smtClean="0"/>
              <a:t>10</a:t>
            </a:r>
            <a:endParaRPr lang="en-GB" b="1" dirty="0"/>
          </a:p>
        </p:txBody>
      </p:sp>
      <p:sp>
        <p:nvSpPr>
          <p:cNvPr id="7" name="Flowchart: Connector 6"/>
          <p:cNvSpPr/>
          <p:nvPr/>
        </p:nvSpPr>
        <p:spPr>
          <a:xfrm>
            <a:off x="5396818" y="2924944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 smtClean="0"/>
              <a:t>11</a:t>
            </a:r>
            <a:endParaRPr lang="en-GB" b="1" dirty="0"/>
          </a:p>
        </p:txBody>
      </p:sp>
      <p:sp>
        <p:nvSpPr>
          <p:cNvPr id="8" name="Flowchart: Connector 7"/>
          <p:cNvSpPr/>
          <p:nvPr/>
        </p:nvSpPr>
        <p:spPr>
          <a:xfrm>
            <a:off x="6368838" y="292494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 smtClean="0"/>
              <a:t>1</a:t>
            </a:r>
            <a:endParaRPr lang="en-GB" b="1" dirty="0"/>
          </a:p>
        </p:txBody>
      </p:sp>
      <p:sp>
        <p:nvSpPr>
          <p:cNvPr id="9" name="Flowchart: Connector 8"/>
          <p:cNvSpPr/>
          <p:nvPr/>
        </p:nvSpPr>
        <p:spPr>
          <a:xfrm>
            <a:off x="7485050" y="2924944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3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4604730" y="386104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5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5655930" y="386104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4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6773354" y="389057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8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7648705" y="3861046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2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8440793" y="386104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7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5349783" y="494116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6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6323151" y="494116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9</a:t>
            </a:r>
          </a:p>
        </p:txBody>
      </p:sp>
      <p:cxnSp>
        <p:nvCxnSpPr>
          <p:cNvPr id="18" name="Straight Connector 17"/>
          <p:cNvCxnSpPr>
            <a:stCxn id="4" idx="3"/>
            <a:endCxn id="7" idx="7"/>
          </p:cNvCxnSpPr>
          <p:nvPr/>
        </p:nvCxnSpPr>
        <p:spPr>
          <a:xfrm flipH="1">
            <a:off x="5843820" y="2488211"/>
            <a:ext cx="591980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4"/>
            <a:endCxn id="8" idx="0"/>
          </p:cNvCxnSpPr>
          <p:nvPr/>
        </p:nvCxnSpPr>
        <p:spPr>
          <a:xfrm>
            <a:off x="6620955" y="2564904"/>
            <a:ext cx="9731" cy="3600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5"/>
            <a:endCxn id="9" idx="1"/>
          </p:cNvCxnSpPr>
          <p:nvPr/>
        </p:nvCxnSpPr>
        <p:spPr>
          <a:xfrm>
            <a:off x="6806109" y="2488211"/>
            <a:ext cx="755634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7"/>
          </p:cNvCxnSpPr>
          <p:nvPr/>
        </p:nvCxnSpPr>
        <p:spPr>
          <a:xfrm flipH="1">
            <a:off x="5051732" y="3371946"/>
            <a:ext cx="421779" cy="5657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4"/>
            <a:endCxn id="11" idx="0"/>
          </p:cNvCxnSpPr>
          <p:nvPr/>
        </p:nvCxnSpPr>
        <p:spPr>
          <a:xfrm>
            <a:off x="5658666" y="3448639"/>
            <a:ext cx="259112" cy="4124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  <a:endCxn id="12" idx="7"/>
          </p:cNvCxnSpPr>
          <p:nvPr/>
        </p:nvCxnSpPr>
        <p:spPr>
          <a:xfrm flipH="1">
            <a:off x="7220356" y="3371946"/>
            <a:ext cx="341387" cy="5953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4"/>
            <a:endCxn id="13" idx="0"/>
          </p:cNvCxnSpPr>
          <p:nvPr/>
        </p:nvCxnSpPr>
        <p:spPr>
          <a:xfrm>
            <a:off x="7746898" y="3448639"/>
            <a:ext cx="163655" cy="4124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5"/>
            <a:endCxn id="14" idx="1"/>
          </p:cNvCxnSpPr>
          <p:nvPr/>
        </p:nvCxnSpPr>
        <p:spPr>
          <a:xfrm>
            <a:off x="7932052" y="3371946"/>
            <a:ext cx="58543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4"/>
            <a:endCxn id="15" idx="0"/>
          </p:cNvCxnSpPr>
          <p:nvPr/>
        </p:nvCxnSpPr>
        <p:spPr>
          <a:xfrm flipH="1">
            <a:off x="5611631" y="4384742"/>
            <a:ext cx="306147" cy="556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5"/>
            <a:endCxn id="16" idx="0"/>
          </p:cNvCxnSpPr>
          <p:nvPr/>
        </p:nvCxnSpPr>
        <p:spPr>
          <a:xfrm>
            <a:off x="6102932" y="4308049"/>
            <a:ext cx="482067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/>
          <p:cNvSpPr/>
          <p:nvPr/>
        </p:nvSpPr>
        <p:spPr>
          <a:xfrm>
            <a:off x="1763688" y="1772816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b="1" dirty="0"/>
          </a:p>
        </p:txBody>
      </p:sp>
      <p:sp>
        <p:nvSpPr>
          <p:cNvPr id="38" name="Isosceles Triangle 37"/>
          <p:cNvSpPr/>
          <p:nvPr/>
        </p:nvSpPr>
        <p:spPr>
          <a:xfrm>
            <a:off x="179512" y="3448639"/>
            <a:ext cx="1440160" cy="14925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Isosceles Triangle 38"/>
          <p:cNvSpPr/>
          <p:nvPr/>
        </p:nvSpPr>
        <p:spPr>
          <a:xfrm>
            <a:off x="1475656" y="3431340"/>
            <a:ext cx="1002497" cy="9533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Isosceles Triangle 39"/>
          <p:cNvSpPr/>
          <p:nvPr/>
        </p:nvSpPr>
        <p:spPr>
          <a:xfrm>
            <a:off x="2843808" y="3448639"/>
            <a:ext cx="1584176" cy="24286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/>
          <p:cNvSpPr/>
          <p:nvPr/>
        </p:nvSpPr>
        <p:spPr>
          <a:xfrm>
            <a:off x="637744" y="2924944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b="1" dirty="0"/>
          </a:p>
        </p:txBody>
      </p:sp>
      <p:sp>
        <p:nvSpPr>
          <p:cNvPr id="42" name="Flowchart: Connector 41"/>
          <p:cNvSpPr/>
          <p:nvPr/>
        </p:nvSpPr>
        <p:spPr>
          <a:xfrm>
            <a:off x="1691680" y="2924944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b="1" dirty="0"/>
          </a:p>
        </p:txBody>
      </p:sp>
      <p:sp>
        <p:nvSpPr>
          <p:cNvPr id="43" name="Flowchart: Connector 42"/>
          <p:cNvSpPr/>
          <p:nvPr/>
        </p:nvSpPr>
        <p:spPr>
          <a:xfrm>
            <a:off x="3347864" y="2924944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b="1" dirty="0"/>
          </a:p>
        </p:txBody>
      </p:sp>
      <p:cxnSp>
        <p:nvCxnSpPr>
          <p:cNvPr id="44" name="Straight Connector 43"/>
          <p:cNvCxnSpPr>
            <a:stCxn id="37" idx="3"/>
            <a:endCxn id="41" idx="0"/>
          </p:cNvCxnSpPr>
          <p:nvPr/>
        </p:nvCxnSpPr>
        <p:spPr>
          <a:xfrm flipH="1">
            <a:off x="899592" y="2219818"/>
            <a:ext cx="940789" cy="7051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7" idx="4"/>
            <a:endCxn id="42" idx="0"/>
          </p:cNvCxnSpPr>
          <p:nvPr/>
        </p:nvCxnSpPr>
        <p:spPr>
          <a:xfrm flipH="1">
            <a:off x="1953528" y="2296511"/>
            <a:ext cx="72008" cy="6284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7" idx="5"/>
            <a:endCxn id="43" idx="0"/>
          </p:cNvCxnSpPr>
          <p:nvPr/>
        </p:nvCxnSpPr>
        <p:spPr>
          <a:xfrm>
            <a:off x="2210690" y="2219818"/>
            <a:ext cx="1399022" cy="7051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78153" y="2924943"/>
            <a:ext cx="72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. . 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4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</a:t>
            </a:fld>
            <a:endParaRPr lang="en-GB"/>
          </a:p>
        </p:txBody>
      </p:sp>
      <p:sp>
        <p:nvSpPr>
          <p:cNvPr id="37" name="Flowchart: Connector 36"/>
          <p:cNvSpPr/>
          <p:nvPr/>
        </p:nvSpPr>
        <p:spPr>
          <a:xfrm>
            <a:off x="6300192" y="1772816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i="1" dirty="0" smtClean="0"/>
              <a:t>r</a:t>
            </a:r>
            <a:endParaRPr lang="en-GB" b="1" i="1" dirty="0"/>
          </a:p>
        </p:txBody>
      </p:sp>
      <p:sp>
        <p:nvSpPr>
          <p:cNvPr id="38" name="Isosceles Triangle 37"/>
          <p:cNvSpPr/>
          <p:nvPr/>
        </p:nvSpPr>
        <p:spPr>
          <a:xfrm>
            <a:off x="4716016" y="3448639"/>
            <a:ext cx="1440160" cy="14925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Isosceles Triangle 38"/>
          <p:cNvSpPr/>
          <p:nvPr/>
        </p:nvSpPr>
        <p:spPr>
          <a:xfrm>
            <a:off x="6012160" y="3431340"/>
            <a:ext cx="1002497" cy="9533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Isosceles Triangle 39"/>
          <p:cNvSpPr/>
          <p:nvPr/>
        </p:nvSpPr>
        <p:spPr>
          <a:xfrm>
            <a:off x="7380312" y="3448639"/>
            <a:ext cx="1584176" cy="24286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/>
          <p:cNvSpPr/>
          <p:nvPr/>
        </p:nvSpPr>
        <p:spPr>
          <a:xfrm>
            <a:off x="5174248" y="2924944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i="1" dirty="0" smtClean="0"/>
              <a:t>r</a:t>
            </a:r>
            <a:r>
              <a:rPr lang="en-GB" b="1" baseline="-25000" dirty="0" smtClean="0"/>
              <a:t>1</a:t>
            </a:r>
            <a:endParaRPr lang="en-GB" b="1" baseline="-25000" dirty="0"/>
          </a:p>
        </p:txBody>
      </p:sp>
      <p:sp>
        <p:nvSpPr>
          <p:cNvPr id="42" name="Flowchart: Connector 41"/>
          <p:cNvSpPr/>
          <p:nvPr/>
        </p:nvSpPr>
        <p:spPr>
          <a:xfrm>
            <a:off x="6228184" y="2924944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i="1" dirty="0" smtClean="0"/>
              <a:t>r</a:t>
            </a:r>
            <a:r>
              <a:rPr lang="en-GB" b="1" baseline="-25000" dirty="0" smtClean="0"/>
              <a:t>2</a:t>
            </a:r>
            <a:endParaRPr lang="en-GB" b="1" baseline="-25000" dirty="0"/>
          </a:p>
        </p:txBody>
      </p:sp>
      <p:sp>
        <p:nvSpPr>
          <p:cNvPr id="43" name="Flowchart: Connector 42"/>
          <p:cNvSpPr/>
          <p:nvPr/>
        </p:nvSpPr>
        <p:spPr>
          <a:xfrm>
            <a:off x="7884368" y="2924944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i="1" dirty="0" err="1" smtClean="0"/>
              <a:t>r</a:t>
            </a:r>
            <a:r>
              <a:rPr lang="en-GB" b="1" i="1" baseline="-25000" dirty="0" err="1" smtClean="0"/>
              <a:t>k</a:t>
            </a:r>
            <a:endParaRPr lang="en-GB" b="1" i="1" baseline="-25000" dirty="0"/>
          </a:p>
        </p:txBody>
      </p:sp>
      <p:cxnSp>
        <p:nvCxnSpPr>
          <p:cNvPr id="44" name="Straight Connector 43"/>
          <p:cNvCxnSpPr>
            <a:stCxn id="37" idx="3"/>
            <a:endCxn id="41" idx="0"/>
          </p:cNvCxnSpPr>
          <p:nvPr/>
        </p:nvCxnSpPr>
        <p:spPr>
          <a:xfrm flipH="1">
            <a:off x="5436096" y="2219818"/>
            <a:ext cx="940789" cy="7051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7" idx="4"/>
            <a:endCxn id="42" idx="0"/>
          </p:cNvCxnSpPr>
          <p:nvPr/>
        </p:nvCxnSpPr>
        <p:spPr>
          <a:xfrm flipH="1">
            <a:off x="6490032" y="2296511"/>
            <a:ext cx="72008" cy="6284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7" idx="5"/>
            <a:endCxn id="43" idx="0"/>
          </p:cNvCxnSpPr>
          <p:nvPr/>
        </p:nvCxnSpPr>
        <p:spPr>
          <a:xfrm>
            <a:off x="6747194" y="2219818"/>
            <a:ext cx="1399022" cy="7051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014657" y="2924943"/>
            <a:ext cx="72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. . .</a:t>
            </a:r>
            <a:endParaRPr lang="en-GB" b="1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475928" y="1600200"/>
            <a:ext cx="4240088" cy="5005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ượn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GB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lvl="2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..,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3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cha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= 1, 2,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…,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-1.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con</a:t>
            </a: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con</a:t>
            </a: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2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cha</a:t>
            </a: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cháu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cháu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r>
              <a:rPr lang="en-GB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lá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+ 1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GB" i="1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6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đó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), …,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qua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phải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4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gốc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ước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7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1772816"/>
            <a:ext cx="4176464" cy="4104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preOrder(r){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if(r = NULL) return;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 visit(r);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for each p </a:t>
            </a:r>
            <a:r>
              <a:rPr lang="en-GB" sz="1600" b="1" smtClean="0">
                <a:latin typeface="Consolas" pitchFamily="49" charset="0"/>
                <a:cs typeface="Consolas" pitchFamily="49" charset="0"/>
                <a:sym typeface="Symbol"/>
              </a:rPr>
              <a:t>= r</a:t>
            </a:r>
            <a:r>
              <a:rPr lang="en-GB" sz="1600" b="1" baseline="-25000" smtClean="0">
                <a:latin typeface="Consolas" pitchFamily="49" charset="0"/>
                <a:cs typeface="Consolas" pitchFamily="49" charset="0"/>
                <a:sym typeface="Symbol"/>
              </a:rPr>
              <a:t>1</a:t>
            </a:r>
            <a:r>
              <a:rPr lang="en-GB" sz="1600" b="1" smtClean="0">
                <a:latin typeface="Consolas" pitchFamily="49" charset="0"/>
                <a:cs typeface="Consolas" pitchFamily="49" charset="0"/>
                <a:sym typeface="Symbol"/>
              </a:rPr>
              <a:t>, r</a:t>
            </a:r>
            <a:r>
              <a:rPr lang="en-GB" sz="1600" b="1" baseline="-25000" smtClean="0">
                <a:latin typeface="Consolas" pitchFamily="49" charset="0"/>
                <a:cs typeface="Consolas" pitchFamily="49" charset="0"/>
                <a:sym typeface="Symbol"/>
              </a:rPr>
              <a:t>2</a:t>
            </a:r>
            <a:r>
              <a:rPr lang="en-GB" sz="1600" b="1" smtClean="0">
                <a:latin typeface="Consolas" pitchFamily="49" charset="0"/>
                <a:cs typeface="Consolas" pitchFamily="49" charset="0"/>
                <a:sym typeface="Symbol"/>
              </a:rPr>
              <a:t>, .., r</a:t>
            </a:r>
            <a:r>
              <a:rPr lang="en-GB" sz="1600" b="1" baseline="-25000" smtClean="0">
                <a:latin typeface="Consolas" pitchFamily="49" charset="0"/>
                <a:cs typeface="Consolas" pitchFamily="49" charset="0"/>
                <a:sym typeface="Symbol"/>
              </a:rPr>
              <a:t>k</a:t>
            </a:r>
            <a:r>
              <a:rPr lang="en-GB" sz="1600" b="1" smtClean="0">
                <a:latin typeface="Consolas" pitchFamily="49" charset="0"/>
                <a:cs typeface="Consolas" pitchFamily="49" charset="0"/>
                <a:sym typeface="Symbol"/>
              </a:rPr>
              <a:t> 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  <a:sym typeface="Symbol"/>
              </a:rPr>
              <a:t>     preOrder(p);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  <a:sym typeface="Symbol"/>
              </a:rPr>
              <a:t>   }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giữa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giữa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giữa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8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1772816"/>
            <a:ext cx="4176464" cy="4104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inOrder(r){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if(r = NULL) return;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inOrder(r1);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 visit(r);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for each p </a:t>
            </a:r>
            <a:r>
              <a:rPr lang="en-GB" sz="1600" b="1" smtClean="0">
                <a:latin typeface="Consolas" pitchFamily="49" charset="0"/>
                <a:cs typeface="Consolas" pitchFamily="49" charset="0"/>
                <a:sym typeface="Symbol"/>
              </a:rPr>
              <a:t>= r</a:t>
            </a:r>
            <a:r>
              <a:rPr lang="en-GB" sz="1600" b="1" baseline="-25000" smtClean="0">
                <a:latin typeface="Consolas" pitchFamily="49" charset="0"/>
                <a:cs typeface="Consolas" pitchFamily="49" charset="0"/>
                <a:sym typeface="Symbol"/>
              </a:rPr>
              <a:t>2</a:t>
            </a:r>
            <a:r>
              <a:rPr lang="en-GB" sz="1600" b="1" smtClean="0">
                <a:latin typeface="Consolas" pitchFamily="49" charset="0"/>
                <a:cs typeface="Consolas" pitchFamily="49" charset="0"/>
                <a:sym typeface="Symbol"/>
              </a:rPr>
              <a:t>, .., r</a:t>
            </a:r>
            <a:r>
              <a:rPr lang="en-GB" sz="1600" b="1" baseline="-25000" smtClean="0">
                <a:latin typeface="Consolas" pitchFamily="49" charset="0"/>
                <a:cs typeface="Consolas" pitchFamily="49" charset="0"/>
                <a:sym typeface="Symbol"/>
              </a:rPr>
              <a:t>k</a:t>
            </a:r>
            <a:r>
              <a:rPr lang="en-GB" sz="1600" b="1" smtClean="0">
                <a:latin typeface="Consolas" pitchFamily="49" charset="0"/>
                <a:cs typeface="Consolas" pitchFamily="49" charset="0"/>
                <a:sym typeface="Symbol"/>
              </a:rPr>
              <a:t> 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  <a:sym typeface="Symbol"/>
              </a:rPr>
              <a:t>     inOrder(p);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  <a:sym typeface="Symbol"/>
              </a:rPr>
              <a:t>   }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9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gốc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9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1772816"/>
            <a:ext cx="4176464" cy="4104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postOrder(r){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if(r = NULL) return;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 for each p </a:t>
            </a:r>
            <a:r>
              <a:rPr lang="en-GB" sz="1600" b="1" smtClean="0">
                <a:latin typeface="Consolas" pitchFamily="49" charset="0"/>
                <a:cs typeface="Consolas" pitchFamily="49" charset="0"/>
                <a:sym typeface="Symbol"/>
              </a:rPr>
              <a:t>= r</a:t>
            </a:r>
            <a:r>
              <a:rPr lang="en-GB" sz="1600" b="1" baseline="-25000" smtClean="0">
                <a:latin typeface="Consolas" pitchFamily="49" charset="0"/>
                <a:cs typeface="Consolas" pitchFamily="49" charset="0"/>
                <a:sym typeface="Symbol"/>
              </a:rPr>
              <a:t>1</a:t>
            </a:r>
            <a:r>
              <a:rPr lang="en-GB" sz="1600" b="1" smtClean="0">
                <a:latin typeface="Consolas" pitchFamily="49" charset="0"/>
                <a:cs typeface="Consolas" pitchFamily="49" charset="0"/>
                <a:sym typeface="Symbol"/>
              </a:rPr>
              <a:t>, r</a:t>
            </a:r>
            <a:r>
              <a:rPr lang="en-GB" sz="1600" b="1" baseline="-25000" smtClean="0">
                <a:latin typeface="Consolas" pitchFamily="49" charset="0"/>
                <a:cs typeface="Consolas" pitchFamily="49" charset="0"/>
                <a:sym typeface="Symbol"/>
              </a:rPr>
              <a:t>2</a:t>
            </a:r>
            <a:r>
              <a:rPr lang="en-GB" sz="1600" b="1" smtClean="0">
                <a:latin typeface="Consolas" pitchFamily="49" charset="0"/>
                <a:cs typeface="Consolas" pitchFamily="49" charset="0"/>
                <a:sym typeface="Symbol"/>
              </a:rPr>
              <a:t>, .., r</a:t>
            </a:r>
            <a:r>
              <a:rPr lang="en-GB" sz="1600" b="1" baseline="-25000" smtClean="0">
                <a:latin typeface="Consolas" pitchFamily="49" charset="0"/>
                <a:cs typeface="Consolas" pitchFamily="49" charset="0"/>
                <a:sym typeface="Symbol"/>
              </a:rPr>
              <a:t>k</a:t>
            </a:r>
            <a:r>
              <a:rPr lang="en-GB" sz="1600" b="1" smtClean="0">
                <a:latin typeface="Consolas" pitchFamily="49" charset="0"/>
                <a:cs typeface="Consolas" pitchFamily="49" charset="0"/>
                <a:sym typeface="Symbol"/>
              </a:rPr>
              <a:t> 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  <a:sym typeface="Symbol"/>
              </a:rPr>
              <a:t>     postOrder(p);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  <a:sym typeface="Symbol"/>
              </a:rPr>
              <a:t>   }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  <a:sym typeface="Symbol"/>
              </a:rPr>
              <a:t>  visit(r);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9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3225</TotalTime>
  <Words>2022</Words>
  <Application>Microsoft Office PowerPoint</Application>
  <PresentationFormat>On-screen Show (4:3)</PresentationFormat>
  <Paragraphs>350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Equity</vt:lpstr>
      <vt:lpstr>CẤU TRÚC DỮ LIỆU VÀ GIẢI THUẬT</vt:lpstr>
      <vt:lpstr>Nội dung</vt:lpstr>
      <vt:lpstr>Định nghĩa cây</vt:lpstr>
      <vt:lpstr>Định nghĩa cây</vt:lpstr>
      <vt:lpstr>Các khái niệm trên cây</vt:lpstr>
      <vt:lpstr>Các phép duyệt cây</vt:lpstr>
      <vt:lpstr>Các phép duyệt cây</vt:lpstr>
      <vt:lpstr>Các phép duyệt cây</vt:lpstr>
      <vt:lpstr>Các phép duyệt cây</vt:lpstr>
      <vt:lpstr>Cấu trúc lưu trữ cây</vt:lpstr>
      <vt:lpstr>Cấu trúc lưu trữ cây</vt:lpstr>
      <vt:lpstr>Các thao tác trên cây</vt:lpstr>
      <vt:lpstr>Phép toán trên cây</vt:lpstr>
      <vt:lpstr>Phép toán trên cây</vt:lpstr>
      <vt:lpstr>Phép toán trên cây</vt:lpstr>
      <vt:lpstr>Phép toán trên cây</vt:lpstr>
      <vt:lpstr>Phép toán trên cây</vt:lpstr>
      <vt:lpstr>Phép toán trên cây</vt:lpstr>
      <vt:lpstr>Phép toán trên cây</vt:lpstr>
      <vt:lpstr>Phép toán trên cây</vt:lpstr>
      <vt:lpstr>Phép toán trên cây</vt:lpstr>
      <vt:lpstr>Cây nhị phân</vt:lpstr>
      <vt:lpstr>Thao tác trên cây nhị phân</vt:lpstr>
      <vt:lpstr>Thao tác trên cây nhị phân</vt:lpstr>
      <vt:lpstr>Thao tác trên cây nhị phân</vt:lpstr>
      <vt:lpstr>Thao tác trên cây nhị phân</vt:lpstr>
      <vt:lpstr>Cây biểu thức</vt:lpstr>
      <vt:lpstr>Tính giá trị của biểu thức hậu tố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DỮ LIỆU VÀ GIẢI THUẬT</dc:title>
  <dc:creator>DHBK</dc:creator>
  <cp:lastModifiedBy>DHBK</cp:lastModifiedBy>
  <cp:revision>311</cp:revision>
  <cp:lastPrinted>2017-08-15T10:19:36Z</cp:lastPrinted>
  <dcterms:created xsi:type="dcterms:W3CDTF">2017-06-06T12:12:12Z</dcterms:created>
  <dcterms:modified xsi:type="dcterms:W3CDTF">2018-11-21T04:11:39Z</dcterms:modified>
</cp:coreProperties>
</file>