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84" r:id="rId9"/>
    <p:sldId id="262" r:id="rId10"/>
    <p:sldId id="285" r:id="rId11"/>
    <p:sldId id="263" r:id="rId12"/>
    <p:sldId id="272" r:id="rId13"/>
    <p:sldId id="286" r:id="rId14"/>
    <p:sldId id="264" r:id="rId15"/>
    <p:sldId id="273" r:id="rId16"/>
    <p:sldId id="274" r:id="rId17"/>
    <p:sldId id="287" r:id="rId18"/>
    <p:sldId id="265" r:id="rId19"/>
    <p:sldId id="266" r:id="rId20"/>
    <p:sldId id="267" r:id="rId21"/>
    <p:sldId id="268" r:id="rId22"/>
    <p:sldId id="269" r:id="rId23"/>
    <p:sldId id="270" r:id="rId24"/>
    <p:sldId id="288" r:id="rId25"/>
    <p:sldId id="271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EBC3-9A27-4E14-86BC-3A634113DB3F}" type="datetime1">
              <a:rPr lang="en-GB" smtClean="0"/>
              <a:t>02/11/2018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04E0-CAB3-4440-89E9-BFDBC777478D}" type="datetime1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02/11/2018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02/11/2018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4D5D07-3471-44B5-A1A0-F87976E6888A}" type="datetime1">
              <a:rPr lang="en-GB" smtClean="0"/>
              <a:t>02/11/2018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SẮP XẾP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nổi bọt (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bubble 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14547"/>
            <a:ext cx="8496944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dụ:  5, 7, 3, 8, 1, 2, 9, 4, 6 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59075"/>
              </p:ext>
            </p:extLst>
          </p:nvPr>
        </p:nvGraphicFramePr>
        <p:xfrm>
          <a:off x="467546" y="217971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716016" y="2132856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50705"/>
              </p:ext>
            </p:extLst>
          </p:nvPr>
        </p:nvGraphicFramePr>
        <p:xfrm>
          <a:off x="467544" y="297180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3389"/>
              </p:ext>
            </p:extLst>
          </p:nvPr>
        </p:nvGraphicFramePr>
        <p:xfrm>
          <a:off x="467544" y="369188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4485"/>
              </p:ext>
            </p:extLst>
          </p:nvPr>
        </p:nvGraphicFramePr>
        <p:xfrm>
          <a:off x="467544" y="441196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trộn (merge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608512" cy="5005536"/>
          </a:xfrm>
        </p:spPr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Dựa trên chia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trị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Chia dãy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thành 2 dãy con có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dài bằng nhau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Sắp xếp 2 dãy con bằng thuật toán sắp xếp trộn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Trộn 2 dãy con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sắp với nhau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dãy ban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sắp thứ tự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2040" y="1484784"/>
            <a:ext cx="4032448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oid mergeSort(int A[], int L, int R)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if(L &lt; R){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int M = (L+R)/2;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mergeSort(A,L,M);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mergeSort(A,M+1,R);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merge(A,L,M,R);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trộn (merge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032448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Sử dụng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mảng trung gian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trữ tạm thời trong quá trình trộn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55976" y="1484784"/>
            <a:ext cx="460851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oid merge(int A[], int L, int M, int R)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// tron 2 day da sap A[L..M] va A[M+1..R]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int i = L; int j = M+1;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for(int k = L; k &lt;= R; k++){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if(i &gt; M){ TA[k] = A[j]; j++;}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else if(j &gt; R){TA[k] = A[i]; i++;}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else{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if(A[i] &lt; A[j]){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  TA[k] = A[i]; i++;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else 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  TA[k] = A[j]; j++;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	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for(int k = L; k &lt;= R; k++) A[k] = TA[k];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trộn (merge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14547"/>
            <a:ext cx="360040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dụ:  5, 7, 3, 8, 1, 2, 9, 4, 6 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20632"/>
              </p:ext>
            </p:extLst>
          </p:nvPr>
        </p:nvGraphicFramePr>
        <p:xfrm>
          <a:off x="4419984" y="1435636"/>
          <a:ext cx="20802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77793"/>
              </p:ext>
            </p:extLst>
          </p:nvPr>
        </p:nvGraphicFramePr>
        <p:xfrm>
          <a:off x="6716240" y="1412776"/>
          <a:ext cx="1664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67327"/>
              </p:ext>
            </p:extLst>
          </p:nvPr>
        </p:nvGraphicFramePr>
        <p:xfrm>
          <a:off x="4203960" y="2155716"/>
          <a:ext cx="12481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30737"/>
              </p:ext>
            </p:extLst>
          </p:nvPr>
        </p:nvGraphicFramePr>
        <p:xfrm>
          <a:off x="5604116" y="2155716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47144"/>
              </p:ext>
            </p:extLst>
          </p:nvPr>
        </p:nvGraphicFramePr>
        <p:xfrm>
          <a:off x="6652232" y="2155716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30647"/>
              </p:ext>
            </p:extLst>
          </p:nvPr>
        </p:nvGraphicFramePr>
        <p:xfrm>
          <a:off x="7660344" y="2155716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35998"/>
              </p:ext>
            </p:extLst>
          </p:nvPr>
        </p:nvGraphicFramePr>
        <p:xfrm>
          <a:off x="4131952" y="2900948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17739"/>
              </p:ext>
            </p:extLst>
          </p:nvPr>
        </p:nvGraphicFramePr>
        <p:xfrm>
          <a:off x="5172068" y="290094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4828029" y="1892836"/>
            <a:ext cx="600067" cy="2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0"/>
          </p:cNvCxnSpPr>
          <p:nvPr/>
        </p:nvCxnSpPr>
        <p:spPr>
          <a:xfrm>
            <a:off x="5428096" y="1892836"/>
            <a:ext cx="592066" cy="2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5" idx="0"/>
          </p:cNvCxnSpPr>
          <p:nvPr/>
        </p:nvCxnSpPr>
        <p:spPr>
          <a:xfrm flipH="1">
            <a:off x="4547998" y="2612916"/>
            <a:ext cx="28003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4828029" y="2612916"/>
            <a:ext cx="55206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82108"/>
              </p:ext>
            </p:extLst>
          </p:nvPr>
        </p:nvGraphicFramePr>
        <p:xfrm>
          <a:off x="5748132" y="290094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81637"/>
              </p:ext>
            </p:extLst>
          </p:nvPr>
        </p:nvGraphicFramePr>
        <p:xfrm>
          <a:off x="6308194" y="290094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5956155" y="2612916"/>
            <a:ext cx="6400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0"/>
          </p:cNvCxnSpPr>
          <p:nvPr/>
        </p:nvCxnSpPr>
        <p:spPr>
          <a:xfrm>
            <a:off x="6020162" y="2612916"/>
            <a:ext cx="496055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6068"/>
              </p:ext>
            </p:extLst>
          </p:nvPr>
        </p:nvGraphicFramePr>
        <p:xfrm>
          <a:off x="6828252" y="2900948"/>
          <a:ext cx="4000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4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26616"/>
              </p:ext>
            </p:extLst>
          </p:nvPr>
        </p:nvGraphicFramePr>
        <p:xfrm>
          <a:off x="7316306" y="290094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81169"/>
              </p:ext>
            </p:extLst>
          </p:nvPr>
        </p:nvGraphicFramePr>
        <p:xfrm>
          <a:off x="7858603" y="290094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15751"/>
              </p:ext>
            </p:extLst>
          </p:nvPr>
        </p:nvGraphicFramePr>
        <p:xfrm>
          <a:off x="8452432" y="290094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04898"/>
              </p:ext>
            </p:extLst>
          </p:nvPr>
        </p:nvGraphicFramePr>
        <p:xfrm>
          <a:off x="4059944" y="3549020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34822"/>
              </p:ext>
            </p:extLst>
          </p:nvPr>
        </p:nvGraphicFramePr>
        <p:xfrm>
          <a:off x="4620006" y="3549020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Connector 40"/>
          <p:cNvCxnSpPr>
            <a:endCxn id="38" idx="0"/>
          </p:cNvCxnSpPr>
          <p:nvPr/>
        </p:nvCxnSpPr>
        <p:spPr>
          <a:xfrm flipH="1">
            <a:off x="4267967" y="3358148"/>
            <a:ext cx="280031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9" idx="0"/>
          </p:cNvCxnSpPr>
          <p:nvPr/>
        </p:nvCxnSpPr>
        <p:spPr>
          <a:xfrm>
            <a:off x="4547998" y="3358148"/>
            <a:ext cx="280031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98952"/>
              </p:ext>
            </p:extLst>
          </p:nvPr>
        </p:nvGraphicFramePr>
        <p:xfrm>
          <a:off x="5196070" y="3549020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06082"/>
              </p:ext>
            </p:extLst>
          </p:nvPr>
        </p:nvGraphicFramePr>
        <p:xfrm>
          <a:off x="4115950" y="4222244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13342"/>
              </p:ext>
            </p:extLst>
          </p:nvPr>
        </p:nvGraphicFramePr>
        <p:xfrm>
          <a:off x="5156066" y="4222244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99083"/>
              </p:ext>
            </p:extLst>
          </p:nvPr>
        </p:nvGraphicFramePr>
        <p:xfrm>
          <a:off x="5868144" y="3573016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75655"/>
              </p:ext>
            </p:extLst>
          </p:nvPr>
        </p:nvGraphicFramePr>
        <p:xfrm>
          <a:off x="6276190" y="3573016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93414"/>
              </p:ext>
            </p:extLst>
          </p:nvPr>
        </p:nvGraphicFramePr>
        <p:xfrm>
          <a:off x="6892258" y="3573016"/>
          <a:ext cx="4000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4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51827"/>
              </p:ext>
            </p:extLst>
          </p:nvPr>
        </p:nvGraphicFramePr>
        <p:xfrm>
          <a:off x="7284302" y="3573016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15053"/>
              </p:ext>
            </p:extLst>
          </p:nvPr>
        </p:nvGraphicFramePr>
        <p:xfrm>
          <a:off x="8028384" y="3573016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10355"/>
              </p:ext>
            </p:extLst>
          </p:nvPr>
        </p:nvGraphicFramePr>
        <p:xfrm>
          <a:off x="8448795" y="3573016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83167"/>
              </p:ext>
            </p:extLst>
          </p:nvPr>
        </p:nvGraphicFramePr>
        <p:xfrm>
          <a:off x="4356360" y="4917172"/>
          <a:ext cx="12481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52012"/>
              </p:ext>
            </p:extLst>
          </p:nvPr>
        </p:nvGraphicFramePr>
        <p:xfrm>
          <a:off x="5756516" y="4917172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70694"/>
              </p:ext>
            </p:extLst>
          </p:nvPr>
        </p:nvGraphicFramePr>
        <p:xfrm>
          <a:off x="6982306" y="4917172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71390"/>
              </p:ext>
            </p:extLst>
          </p:nvPr>
        </p:nvGraphicFramePr>
        <p:xfrm>
          <a:off x="7812744" y="4917172"/>
          <a:ext cx="832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16916"/>
              </p:ext>
            </p:extLst>
          </p:nvPr>
        </p:nvGraphicFramePr>
        <p:xfrm>
          <a:off x="4572384" y="5541248"/>
          <a:ext cx="20802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61229"/>
              </p:ext>
            </p:extLst>
          </p:nvPr>
        </p:nvGraphicFramePr>
        <p:xfrm>
          <a:off x="6868640" y="5518388"/>
          <a:ext cx="1664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29608"/>
              </p:ext>
            </p:extLst>
          </p:nvPr>
        </p:nvGraphicFramePr>
        <p:xfrm>
          <a:off x="4700398" y="6185184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9" name="Straight Connector 78"/>
          <p:cNvCxnSpPr>
            <a:endCxn id="53" idx="0"/>
          </p:cNvCxnSpPr>
          <p:nvPr/>
        </p:nvCxnSpPr>
        <p:spPr>
          <a:xfrm>
            <a:off x="4267967" y="4005064"/>
            <a:ext cx="264029" cy="21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3" idx="0"/>
          </p:cNvCxnSpPr>
          <p:nvPr/>
        </p:nvCxnSpPr>
        <p:spPr>
          <a:xfrm flipH="1">
            <a:off x="4531996" y="4005064"/>
            <a:ext cx="296033" cy="21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54" idx="0"/>
          </p:cNvCxnSpPr>
          <p:nvPr/>
        </p:nvCxnSpPr>
        <p:spPr>
          <a:xfrm flipH="1">
            <a:off x="5364089" y="4005064"/>
            <a:ext cx="64007" cy="21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95905"/>
              </p:ext>
            </p:extLst>
          </p:nvPr>
        </p:nvGraphicFramePr>
        <p:xfrm>
          <a:off x="5868144" y="422108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98393"/>
              </p:ext>
            </p:extLst>
          </p:nvPr>
        </p:nvGraphicFramePr>
        <p:xfrm>
          <a:off x="6276190" y="422108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97668"/>
              </p:ext>
            </p:extLst>
          </p:nvPr>
        </p:nvGraphicFramePr>
        <p:xfrm>
          <a:off x="7076278" y="4221088"/>
          <a:ext cx="4000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4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23049"/>
              </p:ext>
            </p:extLst>
          </p:nvPr>
        </p:nvGraphicFramePr>
        <p:xfrm>
          <a:off x="7468322" y="422108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41727"/>
              </p:ext>
            </p:extLst>
          </p:nvPr>
        </p:nvGraphicFramePr>
        <p:xfrm>
          <a:off x="7884368" y="422108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52608"/>
              </p:ext>
            </p:extLst>
          </p:nvPr>
        </p:nvGraphicFramePr>
        <p:xfrm>
          <a:off x="8304779" y="4221088"/>
          <a:ext cx="4160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5956155" y="3358148"/>
            <a:ext cx="312034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268189" y="3358148"/>
            <a:ext cx="248028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020272" y="3358148"/>
            <a:ext cx="216024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7236296" y="3358148"/>
            <a:ext cx="288032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28384" y="3358148"/>
            <a:ext cx="432048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460432" y="3358148"/>
            <a:ext cx="216024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34" idx="0"/>
          </p:cNvCxnSpPr>
          <p:nvPr/>
        </p:nvCxnSpPr>
        <p:spPr>
          <a:xfrm>
            <a:off x="7020272" y="2612916"/>
            <a:ext cx="800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35" idx="0"/>
          </p:cNvCxnSpPr>
          <p:nvPr/>
        </p:nvCxnSpPr>
        <p:spPr>
          <a:xfrm>
            <a:off x="7028274" y="2612916"/>
            <a:ext cx="496055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36" idx="0"/>
          </p:cNvCxnSpPr>
          <p:nvPr/>
        </p:nvCxnSpPr>
        <p:spPr>
          <a:xfrm>
            <a:off x="8028384" y="2612916"/>
            <a:ext cx="3824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37" idx="0"/>
          </p:cNvCxnSpPr>
          <p:nvPr/>
        </p:nvCxnSpPr>
        <p:spPr>
          <a:xfrm>
            <a:off x="8028384" y="2612916"/>
            <a:ext cx="63207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63" idx="0"/>
          </p:cNvCxnSpPr>
          <p:nvPr/>
        </p:nvCxnSpPr>
        <p:spPr>
          <a:xfrm>
            <a:off x="4531996" y="4653136"/>
            <a:ext cx="448433" cy="26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4" idx="2"/>
            <a:endCxn id="63" idx="0"/>
          </p:cNvCxnSpPr>
          <p:nvPr/>
        </p:nvCxnSpPr>
        <p:spPr>
          <a:xfrm flipH="1">
            <a:off x="4980429" y="4679444"/>
            <a:ext cx="383660" cy="23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73" idx="0"/>
          </p:cNvCxnSpPr>
          <p:nvPr/>
        </p:nvCxnSpPr>
        <p:spPr>
          <a:xfrm>
            <a:off x="4980429" y="5373216"/>
            <a:ext cx="632070" cy="16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73" idx="0"/>
          </p:cNvCxnSpPr>
          <p:nvPr/>
        </p:nvCxnSpPr>
        <p:spPr>
          <a:xfrm flipH="1">
            <a:off x="5612499" y="5373216"/>
            <a:ext cx="499673" cy="16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3" idx="0"/>
          </p:cNvCxnSpPr>
          <p:nvPr/>
        </p:nvCxnSpPr>
        <p:spPr>
          <a:xfrm flipH="1">
            <a:off x="7068278" y="1892836"/>
            <a:ext cx="456051" cy="2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4" idx="0"/>
          </p:cNvCxnSpPr>
          <p:nvPr/>
        </p:nvCxnSpPr>
        <p:spPr>
          <a:xfrm>
            <a:off x="7524328" y="1892836"/>
            <a:ext cx="552062" cy="2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276301" y="4005064"/>
            <a:ext cx="524058" cy="21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800359" y="4005064"/>
            <a:ext cx="660073" cy="21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3" idx="2"/>
            <a:endCxn id="77" idx="0"/>
          </p:cNvCxnSpPr>
          <p:nvPr/>
        </p:nvCxnSpPr>
        <p:spPr>
          <a:xfrm>
            <a:off x="5612499" y="5998448"/>
            <a:ext cx="960106" cy="18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74" idx="2"/>
            <a:endCxn id="77" idx="0"/>
          </p:cNvCxnSpPr>
          <p:nvPr/>
        </p:nvCxnSpPr>
        <p:spPr>
          <a:xfrm flipH="1">
            <a:off x="6572605" y="5975588"/>
            <a:ext cx="1128127" cy="20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nhanh (quick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Chọn một phần tử bất kỳ dùng làm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trụ (pivot)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Sắp xếp lại dãy sao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cho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Các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phần tử trụ sẽ không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lớn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trụ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Các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sau phần tử trụ không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nhỏ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trụ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phần tử trụ (có thể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bị thay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trí)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vị trí trong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khi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sắp thứ tự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Tiến hành sắp xếp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con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và sau phần tử trụ bằng sắp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 nhanh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nhanh (quick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55976" y="1484784"/>
            <a:ext cx="460851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oid quickSort(int A[], int L, int R)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if(L &lt; R){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int index = (L + R)/2;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index = partition(A, L, R, index);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if(L &lt; index)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 quickSort(A, L, index-1);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if(index &lt; R)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quickSort(A, index+1, R);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nhanh (quick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5856" y="1484784"/>
            <a:ext cx="5688632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int partition(int A[], int L, int R, int indexPivot)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int pivot = A[indexPivot];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swap(A[indexPivot], A[R]);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int storeIndex = L;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for(int i = L; i &lt;= R-1; i++){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if(A[i] &lt; pivot){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swap(A[storeIndex], A[i]);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storeIndex++;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swap(A[storeIndex], A[R]);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return storeIndex;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nhanh (quick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14547"/>
            <a:ext cx="8496944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dụ:  5, 7, 3, 8, 1, 2, 9, 4, 6 </a:t>
            </a:r>
          </a:p>
          <a:p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64712"/>
              </p:ext>
            </p:extLst>
          </p:nvPr>
        </p:nvGraphicFramePr>
        <p:xfrm>
          <a:off x="5220074" y="234888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90084"/>
              </p:ext>
            </p:extLst>
          </p:nvPr>
        </p:nvGraphicFramePr>
        <p:xfrm>
          <a:off x="323528" y="234888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139952" y="25649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21328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Pivot = 5</a:t>
            </a:r>
            <a:endParaRPr lang="en-GB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6200"/>
              </p:ext>
            </p:extLst>
          </p:nvPr>
        </p:nvGraphicFramePr>
        <p:xfrm>
          <a:off x="914400" y="3429000"/>
          <a:ext cx="1664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20024"/>
              </p:ext>
            </p:extLst>
          </p:nvPr>
        </p:nvGraphicFramePr>
        <p:xfrm>
          <a:off x="4203960" y="3429000"/>
          <a:ext cx="1664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843808" y="37170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380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Pivot = 3</a:t>
            </a:r>
            <a:endParaRPr lang="en-GB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33561"/>
              </p:ext>
            </p:extLst>
          </p:nvPr>
        </p:nvGraphicFramePr>
        <p:xfrm>
          <a:off x="914400" y="4365104"/>
          <a:ext cx="1664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87843"/>
              </p:ext>
            </p:extLst>
          </p:nvPr>
        </p:nvGraphicFramePr>
        <p:xfrm>
          <a:off x="4203960" y="4339952"/>
          <a:ext cx="1664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843808" y="47251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3808" y="42930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Pivot =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(heap 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5184576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Cấu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trúc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(max-heap)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(complete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tree)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Khoá của mỗi nút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lớn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hoặc bằng khoá của 2 nút con (tính chất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max-heap)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Ánh xạ từ dãy A[1…N] sang cây nhị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đủ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A[1]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A[2i] và A[2i+1] là con trái và con phải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của A[i]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Chiều cao của cây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logN + 1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7216657" y="295767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6496577" y="391341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 smtClean="0"/>
              <a:t>11</a:t>
            </a:r>
            <a:endParaRPr lang="en-GB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7917098" y="384140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5972882" y="477751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6836978" y="477751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7557058" y="480703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8512801" y="477751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7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32481" y="585763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6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404930" y="58576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6943579" y="3404676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0" idx="1"/>
          </p:cNvCxnSpPr>
          <p:nvPr/>
        </p:nvCxnSpPr>
        <p:spPr>
          <a:xfrm>
            <a:off x="7663659" y="3404676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1" idx="7"/>
          </p:cNvCxnSpPr>
          <p:nvPr/>
        </p:nvCxnSpPr>
        <p:spPr>
          <a:xfrm flipH="1">
            <a:off x="6419884" y="4360419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2" idx="0"/>
          </p:cNvCxnSpPr>
          <p:nvPr/>
        </p:nvCxnSpPr>
        <p:spPr>
          <a:xfrm>
            <a:off x="6943579" y="4360419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3" idx="0"/>
          </p:cNvCxnSpPr>
          <p:nvPr/>
        </p:nvCxnSpPr>
        <p:spPr>
          <a:xfrm flipH="1">
            <a:off x="7818906" y="4288411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1"/>
          </p:cNvCxnSpPr>
          <p:nvPr/>
        </p:nvCxnSpPr>
        <p:spPr>
          <a:xfrm>
            <a:off x="8364100" y="4288411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6" idx="0"/>
          </p:cNvCxnSpPr>
          <p:nvPr/>
        </p:nvCxnSpPr>
        <p:spPr>
          <a:xfrm flipH="1">
            <a:off x="5894329" y="5224515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17" idx="0"/>
          </p:cNvCxnSpPr>
          <p:nvPr/>
        </p:nvCxnSpPr>
        <p:spPr>
          <a:xfrm>
            <a:off x="6419884" y="5224515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5184576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(heapify)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Tình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trạng: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smtClean="0">
                <a:latin typeface="Times New Roman" pitchFamily="18" charset="0"/>
                <a:cs typeface="Times New Roman" pitchFamily="18" charset="0"/>
              </a:rPr>
              <a:t>Tính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chất max-heap ở A[i] bị phá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vỡ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Tính chất max-heap ở các cây con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của A[i]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thoả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mãn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khôi phục tại tính chất max-heap trên cây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gốc A[i]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7216657" y="295767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6496577" y="391341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 smtClean="0"/>
              <a:t>11</a:t>
            </a:r>
            <a:endParaRPr lang="en-GB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7917098" y="384140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5972882" y="477751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6836978" y="477751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7557058" y="480703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8512801" y="477751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7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32481" y="585763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dirty="0"/>
              <a:t>6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404930" y="58576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6943579" y="3404676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0" idx="1"/>
          </p:cNvCxnSpPr>
          <p:nvPr/>
        </p:nvCxnSpPr>
        <p:spPr>
          <a:xfrm>
            <a:off x="7663659" y="3404676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1" idx="7"/>
          </p:cNvCxnSpPr>
          <p:nvPr/>
        </p:nvCxnSpPr>
        <p:spPr>
          <a:xfrm flipH="1">
            <a:off x="6419884" y="4360419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2" idx="0"/>
          </p:cNvCxnSpPr>
          <p:nvPr/>
        </p:nvCxnSpPr>
        <p:spPr>
          <a:xfrm>
            <a:off x="6943579" y="4360419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3" idx="0"/>
          </p:cNvCxnSpPr>
          <p:nvPr/>
        </p:nvCxnSpPr>
        <p:spPr>
          <a:xfrm flipH="1">
            <a:off x="7818906" y="4288411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1"/>
          </p:cNvCxnSpPr>
          <p:nvPr/>
        </p:nvCxnSpPr>
        <p:spPr>
          <a:xfrm>
            <a:off x="8364100" y="4288411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6" idx="0"/>
          </p:cNvCxnSpPr>
          <p:nvPr/>
        </p:nvCxnSpPr>
        <p:spPr>
          <a:xfrm flipH="1">
            <a:off x="5894329" y="5224515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17" idx="0"/>
          </p:cNvCxnSpPr>
          <p:nvPr/>
        </p:nvCxnSpPr>
        <p:spPr>
          <a:xfrm>
            <a:off x="6419884" y="5224515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Giới thiệu bài toán sắp xếp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chèn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toán sắp xếp lựa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chọn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toan sắp xếp nổi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bọt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trộn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toán sắp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 nhanh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toán sắp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 vun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(heapify)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Chọn nút con lớn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nhất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Đổi chỗ nút con và A[i] cho nhau nếu nút con này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lớn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A[i] và vun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bắt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từ nút con này</a:t>
            </a:r>
          </a:p>
          <a:p>
            <a:pPr marL="320040" lvl="1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heapify(int A[], int i, int N)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int L = 2*i;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int R = 2*i+1;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int max = i;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if(L &lt;= N &amp;&amp; A[L] &gt; A[i])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max = 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if(R &lt;= N &amp;&amp; A[R] &gt; A[max])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max = R;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if(max != i){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swap(A[i], A[max]);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heapify(A,max,N);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Sắp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 vun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Xây dựng max-heap (thủ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tục buildHeap)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Đổi chỗ A[1] và A[N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] cho nhau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bắt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từ A[1] cho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A[1..N-1]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Đổi chỗ A[1]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 A[N-1] cho nhau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bắt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từ A[1] cho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A[1..N-2]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void buildHeap(int A[], int N)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for(int i = N/2; i &gt;= 1; i--)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heapify(A,i,N);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heapSort(int A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[], int N)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// index tu 1 -&gt; N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buildHeap(A,N);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for(int i = N; i &gt; 1; i--)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swap(A[1], A[i]);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heapify(A, 1, i-1); 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Ví dụ: sắp xếp dãy sau theo thứ tự không giảm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khoá</a:t>
            </a:r>
          </a:p>
          <a:p>
            <a:pPr marL="0" indent="0">
              <a:buNone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8, 4, 2, 7, 6, 9, 11, 19, 5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7216657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6496577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7917098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5972882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6836978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7557058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8512801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5632481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6404930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cxnSp>
        <p:nvCxnSpPr>
          <p:cNvPr id="16" name="Straight Connector 15"/>
          <p:cNvCxnSpPr>
            <a:stCxn id="7" idx="3"/>
            <a:endCxn id="8" idx="7"/>
          </p:cNvCxnSpPr>
          <p:nvPr/>
        </p:nvCxnSpPr>
        <p:spPr>
          <a:xfrm flipH="1">
            <a:off x="6943579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9" idx="1"/>
          </p:cNvCxnSpPr>
          <p:nvPr/>
        </p:nvCxnSpPr>
        <p:spPr>
          <a:xfrm>
            <a:off x="7663659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6419884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11" idx="0"/>
          </p:cNvCxnSpPr>
          <p:nvPr/>
        </p:nvCxnSpPr>
        <p:spPr>
          <a:xfrm>
            <a:off x="6943579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2" idx="0"/>
          </p:cNvCxnSpPr>
          <p:nvPr/>
        </p:nvCxnSpPr>
        <p:spPr>
          <a:xfrm flipH="1">
            <a:off x="7818906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3" idx="1"/>
          </p:cNvCxnSpPr>
          <p:nvPr/>
        </p:nvCxnSpPr>
        <p:spPr>
          <a:xfrm>
            <a:off x="8364100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4" idx="0"/>
          </p:cNvCxnSpPr>
          <p:nvPr/>
        </p:nvCxnSpPr>
        <p:spPr>
          <a:xfrm flipH="1">
            <a:off x="5894329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15" idx="0"/>
          </p:cNvCxnSpPr>
          <p:nvPr/>
        </p:nvCxnSpPr>
        <p:spPr>
          <a:xfrm>
            <a:off x="6419884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131840" y="3885372"/>
            <a:ext cx="2016224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987824" y="334770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đủ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8, 4, 2, 7, 6, 9, 11, 19, 5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7718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3347700"/>
            <a:ext cx="160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nút 2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1835696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27" name="Flowchart: Connector 26"/>
          <p:cNvSpPr/>
          <p:nvPr/>
        </p:nvSpPr>
        <p:spPr>
          <a:xfrm>
            <a:off x="1115616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2536137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591921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1456017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31" name="Flowchart: Connector 30"/>
          <p:cNvSpPr/>
          <p:nvPr/>
        </p:nvSpPr>
        <p:spPr>
          <a:xfrm>
            <a:off x="2176097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3131840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33" name="Flowchart: Connector 32"/>
          <p:cNvSpPr/>
          <p:nvPr/>
        </p:nvSpPr>
        <p:spPr>
          <a:xfrm>
            <a:off x="251520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1023969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35" name="Straight Connector 34"/>
          <p:cNvCxnSpPr>
            <a:stCxn id="26" idx="3"/>
            <a:endCxn id="27" idx="7"/>
          </p:cNvCxnSpPr>
          <p:nvPr/>
        </p:nvCxnSpPr>
        <p:spPr>
          <a:xfrm flipH="1">
            <a:off x="1562618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5"/>
            <a:endCxn id="28" idx="1"/>
          </p:cNvCxnSpPr>
          <p:nvPr/>
        </p:nvCxnSpPr>
        <p:spPr>
          <a:xfrm>
            <a:off x="2282698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9" idx="7"/>
          </p:cNvCxnSpPr>
          <p:nvPr/>
        </p:nvCxnSpPr>
        <p:spPr>
          <a:xfrm flipH="1">
            <a:off x="1038923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30" idx="0"/>
          </p:cNvCxnSpPr>
          <p:nvPr/>
        </p:nvCxnSpPr>
        <p:spPr>
          <a:xfrm>
            <a:off x="1562618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3"/>
            <a:endCxn id="31" idx="0"/>
          </p:cNvCxnSpPr>
          <p:nvPr/>
        </p:nvCxnSpPr>
        <p:spPr>
          <a:xfrm flipH="1">
            <a:off x="2437945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5"/>
            <a:endCxn id="32" idx="1"/>
          </p:cNvCxnSpPr>
          <p:nvPr/>
        </p:nvCxnSpPr>
        <p:spPr>
          <a:xfrm>
            <a:off x="2983139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3"/>
            <a:endCxn id="33" idx="0"/>
          </p:cNvCxnSpPr>
          <p:nvPr/>
        </p:nvCxnSpPr>
        <p:spPr>
          <a:xfrm flipH="1">
            <a:off x="513368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4" idx="0"/>
          </p:cNvCxnSpPr>
          <p:nvPr/>
        </p:nvCxnSpPr>
        <p:spPr>
          <a:xfrm>
            <a:off x="1038923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7000633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2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8, 4, 2, 19, 6, 9, 11, 7, 5</a:t>
            </a:r>
            <a:endParaRPr lang="en-GB" sz="2000" b="1"/>
          </a:p>
        </p:txBody>
      </p:sp>
      <p:sp>
        <p:nvSpPr>
          <p:cNvPr id="61" name="TextBox 60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8, 4, 11, 19, 6, 9, 2, 7, 5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5833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sp>
        <p:nvSpPr>
          <p:cNvPr id="62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3" name="Right Arrow 62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3749656" y="3347700"/>
            <a:ext cx="168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Vun nút 4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1816057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1095977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2516498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68" name="Flowchart: Connector 67"/>
          <p:cNvSpPr/>
          <p:nvPr/>
        </p:nvSpPr>
        <p:spPr>
          <a:xfrm>
            <a:off x="572282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69" name="Flowchart: Connector 68"/>
          <p:cNvSpPr/>
          <p:nvPr/>
        </p:nvSpPr>
        <p:spPr>
          <a:xfrm>
            <a:off x="1436378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70" name="Flowchart: Connector 69"/>
          <p:cNvSpPr/>
          <p:nvPr/>
        </p:nvSpPr>
        <p:spPr>
          <a:xfrm>
            <a:off x="2156458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71" name="Flowchart: Connector 70"/>
          <p:cNvSpPr/>
          <p:nvPr/>
        </p:nvSpPr>
        <p:spPr>
          <a:xfrm>
            <a:off x="3112201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2</a:t>
            </a:r>
            <a:endParaRPr lang="en-GB" b="1" dirty="0"/>
          </a:p>
        </p:txBody>
      </p:sp>
      <p:sp>
        <p:nvSpPr>
          <p:cNvPr id="72" name="Flowchart: Connector 71"/>
          <p:cNvSpPr/>
          <p:nvPr/>
        </p:nvSpPr>
        <p:spPr>
          <a:xfrm>
            <a:off x="231881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73" name="Flowchart: Connector 72"/>
          <p:cNvSpPr/>
          <p:nvPr/>
        </p:nvSpPr>
        <p:spPr>
          <a:xfrm>
            <a:off x="1004330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74" name="Straight Connector 73"/>
          <p:cNvCxnSpPr>
            <a:stCxn id="65" idx="3"/>
            <a:endCxn id="66" idx="7"/>
          </p:cNvCxnSpPr>
          <p:nvPr/>
        </p:nvCxnSpPr>
        <p:spPr>
          <a:xfrm flipH="1">
            <a:off x="1542979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5" idx="5"/>
            <a:endCxn id="67" idx="1"/>
          </p:cNvCxnSpPr>
          <p:nvPr/>
        </p:nvCxnSpPr>
        <p:spPr>
          <a:xfrm>
            <a:off x="2263059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3"/>
            <a:endCxn id="68" idx="7"/>
          </p:cNvCxnSpPr>
          <p:nvPr/>
        </p:nvCxnSpPr>
        <p:spPr>
          <a:xfrm flipH="1">
            <a:off x="1019284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6" idx="5"/>
            <a:endCxn id="69" idx="0"/>
          </p:cNvCxnSpPr>
          <p:nvPr/>
        </p:nvCxnSpPr>
        <p:spPr>
          <a:xfrm>
            <a:off x="1542979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7" idx="3"/>
            <a:endCxn id="70" idx="0"/>
          </p:cNvCxnSpPr>
          <p:nvPr/>
        </p:nvCxnSpPr>
        <p:spPr>
          <a:xfrm flipH="1">
            <a:off x="2418306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5"/>
            <a:endCxn id="71" idx="1"/>
          </p:cNvCxnSpPr>
          <p:nvPr/>
        </p:nvCxnSpPr>
        <p:spPr>
          <a:xfrm>
            <a:off x="2963500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3"/>
            <a:endCxn id="72" idx="0"/>
          </p:cNvCxnSpPr>
          <p:nvPr/>
        </p:nvCxnSpPr>
        <p:spPr>
          <a:xfrm flipH="1">
            <a:off x="493729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8" idx="5"/>
            <a:endCxn id="73" idx="0"/>
          </p:cNvCxnSpPr>
          <p:nvPr/>
        </p:nvCxnSpPr>
        <p:spPr>
          <a:xfrm>
            <a:off x="1019284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9392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8, 4, 11, 19, 6, 9, 2, 7, 5</a:t>
            </a:r>
            <a:endParaRPr lang="en-GB" sz="2000" b="1"/>
          </a:p>
        </p:txBody>
      </p:sp>
      <p:sp>
        <p:nvSpPr>
          <p:cNvPr id="83" name="Flowchart: Connector 82"/>
          <p:cNvSpPr/>
          <p:nvPr/>
        </p:nvSpPr>
        <p:spPr>
          <a:xfrm>
            <a:off x="7000633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84" name="Flowchart: Connector 83"/>
          <p:cNvSpPr/>
          <p:nvPr/>
        </p:nvSpPr>
        <p:spPr>
          <a:xfrm>
            <a:off x="6280553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85" name="Flowchart: Connector 84"/>
          <p:cNvSpPr/>
          <p:nvPr/>
        </p:nvSpPr>
        <p:spPr>
          <a:xfrm>
            <a:off x="7701074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86" name="Flowchart: Connector 85"/>
          <p:cNvSpPr/>
          <p:nvPr/>
        </p:nvSpPr>
        <p:spPr>
          <a:xfrm>
            <a:off x="5756858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87" name="Flowchart: Connector 86"/>
          <p:cNvSpPr/>
          <p:nvPr/>
        </p:nvSpPr>
        <p:spPr>
          <a:xfrm>
            <a:off x="6620954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7341034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89" name="Flowchart: Connector 88"/>
          <p:cNvSpPr/>
          <p:nvPr/>
        </p:nvSpPr>
        <p:spPr>
          <a:xfrm>
            <a:off x="8296777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2</a:t>
            </a:r>
            <a:endParaRPr lang="en-GB" b="1" dirty="0"/>
          </a:p>
        </p:txBody>
      </p:sp>
      <p:sp>
        <p:nvSpPr>
          <p:cNvPr id="90" name="Flowchart: Connector 89"/>
          <p:cNvSpPr/>
          <p:nvPr/>
        </p:nvSpPr>
        <p:spPr>
          <a:xfrm>
            <a:off x="5416457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91" name="Flowchart: Connector 90"/>
          <p:cNvSpPr/>
          <p:nvPr/>
        </p:nvSpPr>
        <p:spPr>
          <a:xfrm>
            <a:off x="6188906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92" name="Straight Connector 91"/>
          <p:cNvCxnSpPr>
            <a:stCxn id="83" idx="3"/>
            <a:endCxn id="84" idx="7"/>
          </p:cNvCxnSpPr>
          <p:nvPr/>
        </p:nvCxnSpPr>
        <p:spPr>
          <a:xfrm flipH="1">
            <a:off x="6727555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3" idx="5"/>
            <a:endCxn id="85" idx="1"/>
          </p:cNvCxnSpPr>
          <p:nvPr/>
        </p:nvCxnSpPr>
        <p:spPr>
          <a:xfrm>
            <a:off x="7447635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4" idx="3"/>
            <a:endCxn id="86" idx="7"/>
          </p:cNvCxnSpPr>
          <p:nvPr/>
        </p:nvCxnSpPr>
        <p:spPr>
          <a:xfrm flipH="1">
            <a:off x="6203860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4" idx="5"/>
            <a:endCxn id="87" idx="0"/>
          </p:cNvCxnSpPr>
          <p:nvPr/>
        </p:nvCxnSpPr>
        <p:spPr>
          <a:xfrm>
            <a:off x="6727555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3"/>
            <a:endCxn id="88" idx="0"/>
          </p:cNvCxnSpPr>
          <p:nvPr/>
        </p:nvCxnSpPr>
        <p:spPr>
          <a:xfrm flipH="1">
            <a:off x="7602882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5" idx="5"/>
            <a:endCxn id="89" idx="1"/>
          </p:cNvCxnSpPr>
          <p:nvPr/>
        </p:nvCxnSpPr>
        <p:spPr>
          <a:xfrm>
            <a:off x="8148076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6" idx="3"/>
            <a:endCxn id="90" idx="0"/>
          </p:cNvCxnSpPr>
          <p:nvPr/>
        </p:nvCxnSpPr>
        <p:spPr>
          <a:xfrm flipH="1">
            <a:off x="5678305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6" idx="5"/>
            <a:endCxn id="91" idx="0"/>
          </p:cNvCxnSpPr>
          <p:nvPr/>
        </p:nvCxnSpPr>
        <p:spPr>
          <a:xfrm>
            <a:off x="6203860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8, 19, 11, 7, 6, 9, 2, 4, 5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9030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3347700"/>
            <a:ext cx="160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nút 8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1835696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27" name="Flowchart: Connector 26"/>
          <p:cNvSpPr/>
          <p:nvPr/>
        </p:nvSpPr>
        <p:spPr>
          <a:xfrm>
            <a:off x="1115616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2536137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591921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1456017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31" name="Flowchart: Connector 30"/>
          <p:cNvSpPr/>
          <p:nvPr/>
        </p:nvSpPr>
        <p:spPr>
          <a:xfrm>
            <a:off x="2176097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3131840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33" name="Flowchart: Connector 32"/>
          <p:cNvSpPr/>
          <p:nvPr/>
        </p:nvSpPr>
        <p:spPr>
          <a:xfrm>
            <a:off x="251520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1023969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35" name="Straight Connector 34"/>
          <p:cNvCxnSpPr>
            <a:stCxn id="26" idx="3"/>
            <a:endCxn id="27" idx="7"/>
          </p:cNvCxnSpPr>
          <p:nvPr/>
        </p:nvCxnSpPr>
        <p:spPr>
          <a:xfrm flipH="1">
            <a:off x="1562618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5"/>
            <a:endCxn id="28" idx="1"/>
          </p:cNvCxnSpPr>
          <p:nvPr/>
        </p:nvCxnSpPr>
        <p:spPr>
          <a:xfrm>
            <a:off x="2282698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3"/>
            <a:endCxn id="29" idx="7"/>
          </p:cNvCxnSpPr>
          <p:nvPr/>
        </p:nvCxnSpPr>
        <p:spPr>
          <a:xfrm flipH="1">
            <a:off x="1038923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30" idx="0"/>
          </p:cNvCxnSpPr>
          <p:nvPr/>
        </p:nvCxnSpPr>
        <p:spPr>
          <a:xfrm>
            <a:off x="1562618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3"/>
            <a:endCxn id="31" idx="0"/>
          </p:cNvCxnSpPr>
          <p:nvPr/>
        </p:nvCxnSpPr>
        <p:spPr>
          <a:xfrm flipH="1">
            <a:off x="2437945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5"/>
            <a:endCxn id="32" idx="1"/>
          </p:cNvCxnSpPr>
          <p:nvPr/>
        </p:nvCxnSpPr>
        <p:spPr>
          <a:xfrm>
            <a:off x="2983139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3"/>
            <a:endCxn id="33" idx="0"/>
          </p:cNvCxnSpPr>
          <p:nvPr/>
        </p:nvCxnSpPr>
        <p:spPr>
          <a:xfrm flipH="1">
            <a:off x="513368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4" idx="0"/>
          </p:cNvCxnSpPr>
          <p:nvPr/>
        </p:nvCxnSpPr>
        <p:spPr>
          <a:xfrm>
            <a:off x="1038923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6928625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61" name="Flowchart: Connector 60"/>
          <p:cNvSpPr/>
          <p:nvPr/>
        </p:nvSpPr>
        <p:spPr>
          <a:xfrm>
            <a:off x="6208545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7629066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5684850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6548946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7269026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8224769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5344449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68" name="Flowchart: Connector 67"/>
          <p:cNvSpPr/>
          <p:nvPr/>
        </p:nvSpPr>
        <p:spPr>
          <a:xfrm>
            <a:off x="6116898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69" name="Straight Connector 68"/>
          <p:cNvCxnSpPr>
            <a:stCxn id="60" idx="3"/>
            <a:endCxn id="61" idx="7"/>
          </p:cNvCxnSpPr>
          <p:nvPr/>
        </p:nvCxnSpPr>
        <p:spPr>
          <a:xfrm flipH="1">
            <a:off x="6655547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5"/>
            <a:endCxn id="62" idx="1"/>
          </p:cNvCxnSpPr>
          <p:nvPr/>
        </p:nvCxnSpPr>
        <p:spPr>
          <a:xfrm>
            <a:off x="7375627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3"/>
            <a:endCxn id="63" idx="7"/>
          </p:cNvCxnSpPr>
          <p:nvPr/>
        </p:nvCxnSpPr>
        <p:spPr>
          <a:xfrm flipH="1">
            <a:off x="6131852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4" idx="0"/>
          </p:cNvCxnSpPr>
          <p:nvPr/>
        </p:nvCxnSpPr>
        <p:spPr>
          <a:xfrm>
            <a:off x="6655547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3"/>
            <a:endCxn id="65" idx="0"/>
          </p:cNvCxnSpPr>
          <p:nvPr/>
        </p:nvCxnSpPr>
        <p:spPr>
          <a:xfrm flipH="1">
            <a:off x="7530874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5"/>
            <a:endCxn id="66" idx="1"/>
          </p:cNvCxnSpPr>
          <p:nvPr/>
        </p:nvCxnSpPr>
        <p:spPr>
          <a:xfrm>
            <a:off x="8076068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7" idx="0"/>
          </p:cNvCxnSpPr>
          <p:nvPr/>
        </p:nvCxnSpPr>
        <p:spPr>
          <a:xfrm flipH="1">
            <a:off x="5606297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5"/>
            <a:endCxn id="68" idx="0"/>
          </p:cNvCxnSpPr>
          <p:nvPr/>
        </p:nvCxnSpPr>
        <p:spPr>
          <a:xfrm>
            <a:off x="6131852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8, 19, 11, 7, 6, 9, 2, 4, 5</a:t>
            </a:r>
            <a:endParaRPr lang="en-GB" sz="2000" b="1"/>
          </a:p>
        </p:txBody>
      </p:sp>
      <p:sp>
        <p:nvSpPr>
          <p:cNvPr id="43" name="TextBox 4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19, 8, 11, 7, 6, 9, 2, 4, 5</a:t>
            </a:r>
            <a:endParaRPr lang="en-GB" sz="2000" b="1"/>
          </a:p>
        </p:txBody>
      </p:sp>
      <p:sp>
        <p:nvSpPr>
          <p:cNvPr id="7" name="Explosion 1 6"/>
          <p:cNvSpPr/>
          <p:nvPr/>
        </p:nvSpPr>
        <p:spPr>
          <a:xfrm>
            <a:off x="7141703" y="1255666"/>
            <a:ext cx="1996585" cy="955743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Max-heap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19 và 5 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1929770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sp>
        <p:nvSpPr>
          <p:cNvPr id="61" name="Flowchart: Connector 60"/>
          <p:cNvSpPr/>
          <p:nvPr/>
        </p:nvSpPr>
        <p:spPr>
          <a:xfrm>
            <a:off x="1209690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2630211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685995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1550091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2270171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3225914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345594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68" name="Flowchart: Connector 67"/>
          <p:cNvSpPr/>
          <p:nvPr/>
        </p:nvSpPr>
        <p:spPr>
          <a:xfrm>
            <a:off x="1118043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cxnSp>
        <p:nvCxnSpPr>
          <p:cNvPr id="69" name="Straight Connector 68"/>
          <p:cNvCxnSpPr>
            <a:stCxn id="60" idx="3"/>
            <a:endCxn id="61" idx="7"/>
          </p:cNvCxnSpPr>
          <p:nvPr/>
        </p:nvCxnSpPr>
        <p:spPr>
          <a:xfrm flipH="1">
            <a:off x="1656692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5"/>
            <a:endCxn id="62" idx="1"/>
          </p:cNvCxnSpPr>
          <p:nvPr/>
        </p:nvCxnSpPr>
        <p:spPr>
          <a:xfrm>
            <a:off x="2376772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3"/>
            <a:endCxn id="63" idx="7"/>
          </p:cNvCxnSpPr>
          <p:nvPr/>
        </p:nvCxnSpPr>
        <p:spPr>
          <a:xfrm flipH="1">
            <a:off x="1132997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4" idx="0"/>
          </p:cNvCxnSpPr>
          <p:nvPr/>
        </p:nvCxnSpPr>
        <p:spPr>
          <a:xfrm>
            <a:off x="1656692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3"/>
            <a:endCxn id="65" idx="0"/>
          </p:cNvCxnSpPr>
          <p:nvPr/>
        </p:nvCxnSpPr>
        <p:spPr>
          <a:xfrm flipH="1">
            <a:off x="2532019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5"/>
            <a:endCxn id="66" idx="1"/>
          </p:cNvCxnSpPr>
          <p:nvPr/>
        </p:nvCxnSpPr>
        <p:spPr>
          <a:xfrm>
            <a:off x="3077213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7" idx="0"/>
          </p:cNvCxnSpPr>
          <p:nvPr/>
        </p:nvCxnSpPr>
        <p:spPr>
          <a:xfrm flipH="1">
            <a:off x="607442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5"/>
            <a:endCxn id="68" idx="0"/>
          </p:cNvCxnSpPr>
          <p:nvPr/>
        </p:nvCxnSpPr>
        <p:spPr>
          <a:xfrm>
            <a:off x="1132997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19, 8, 11, 7, 6, 9, 2, 4, 5</a:t>
            </a:r>
            <a:endParaRPr lang="en-GB" sz="2000" b="1"/>
          </a:p>
        </p:txBody>
      </p:sp>
      <p:sp>
        <p:nvSpPr>
          <p:cNvPr id="78" name="TextBox 77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11, 8, 9, 7, 6, 5, 2, 4, 19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36011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4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979712" y="19168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42" name="Flowchart: Connector 41"/>
          <p:cNvSpPr/>
          <p:nvPr/>
        </p:nvSpPr>
        <p:spPr>
          <a:xfrm>
            <a:off x="1259632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77" name="Flowchart: Connector 76"/>
          <p:cNvSpPr/>
          <p:nvPr/>
        </p:nvSpPr>
        <p:spPr>
          <a:xfrm>
            <a:off x="2680153" y="28005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78" name="Flowchart: Connector 77"/>
          <p:cNvSpPr/>
          <p:nvPr/>
        </p:nvSpPr>
        <p:spPr>
          <a:xfrm>
            <a:off x="735937" y="373667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79" name="Flowchart: Connector 78"/>
          <p:cNvSpPr/>
          <p:nvPr/>
        </p:nvSpPr>
        <p:spPr>
          <a:xfrm>
            <a:off x="1600033" y="37366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80" name="Flowchart: Connector 79"/>
          <p:cNvSpPr/>
          <p:nvPr/>
        </p:nvSpPr>
        <p:spPr>
          <a:xfrm>
            <a:off x="2320113" y="376619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81" name="Flowchart: Connector 80"/>
          <p:cNvSpPr/>
          <p:nvPr/>
        </p:nvSpPr>
        <p:spPr>
          <a:xfrm>
            <a:off x="3275856" y="37366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395536" y="481679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83" name="Flowchart: Connector 82"/>
          <p:cNvSpPr/>
          <p:nvPr/>
        </p:nvSpPr>
        <p:spPr>
          <a:xfrm>
            <a:off x="1167985" y="481679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84" name="Straight Connector 83"/>
          <p:cNvCxnSpPr>
            <a:stCxn id="41" idx="3"/>
            <a:endCxn id="42" idx="7"/>
          </p:cNvCxnSpPr>
          <p:nvPr/>
        </p:nvCxnSpPr>
        <p:spPr>
          <a:xfrm flipH="1">
            <a:off x="1706634" y="236383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5"/>
            <a:endCxn id="77" idx="1"/>
          </p:cNvCxnSpPr>
          <p:nvPr/>
        </p:nvCxnSpPr>
        <p:spPr>
          <a:xfrm>
            <a:off x="2426714" y="236383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78" idx="7"/>
          </p:cNvCxnSpPr>
          <p:nvPr/>
        </p:nvCxnSpPr>
        <p:spPr>
          <a:xfrm flipH="1">
            <a:off x="1182939" y="331957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5"/>
            <a:endCxn id="79" idx="0"/>
          </p:cNvCxnSpPr>
          <p:nvPr/>
        </p:nvCxnSpPr>
        <p:spPr>
          <a:xfrm>
            <a:off x="1706634" y="331957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3"/>
            <a:endCxn id="80" idx="0"/>
          </p:cNvCxnSpPr>
          <p:nvPr/>
        </p:nvCxnSpPr>
        <p:spPr>
          <a:xfrm flipH="1">
            <a:off x="2581961" y="324756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5"/>
            <a:endCxn id="81" idx="1"/>
          </p:cNvCxnSpPr>
          <p:nvPr/>
        </p:nvCxnSpPr>
        <p:spPr>
          <a:xfrm>
            <a:off x="3127155" y="324756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2" idx="0"/>
          </p:cNvCxnSpPr>
          <p:nvPr/>
        </p:nvCxnSpPr>
        <p:spPr>
          <a:xfrm flipH="1">
            <a:off x="657384" y="418367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5"/>
            <a:endCxn id="83" idx="0"/>
          </p:cNvCxnSpPr>
          <p:nvPr/>
        </p:nvCxnSpPr>
        <p:spPr>
          <a:xfrm>
            <a:off x="1182939" y="418367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11, 8, 9, 7, 6, 5, 2, 4, 19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9, 8, 5, 7, 6, 4, 2, 11, 19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7960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4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1907704" y="19168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61" name="Flowchart: Connector 60"/>
          <p:cNvSpPr/>
          <p:nvPr/>
        </p:nvSpPr>
        <p:spPr>
          <a:xfrm>
            <a:off x="1187624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2608145" y="28005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663929" y="373667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1528025" y="37366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2248105" y="376619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4</a:t>
            </a:r>
            <a:endParaRPr lang="en-GB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3203848" y="37366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323528" y="481679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68" name="Flowchart: Connector 67"/>
          <p:cNvSpPr/>
          <p:nvPr/>
        </p:nvSpPr>
        <p:spPr>
          <a:xfrm>
            <a:off x="1095977" y="481679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69" name="Straight Connector 68"/>
          <p:cNvCxnSpPr>
            <a:stCxn id="60" idx="3"/>
            <a:endCxn id="61" idx="7"/>
          </p:cNvCxnSpPr>
          <p:nvPr/>
        </p:nvCxnSpPr>
        <p:spPr>
          <a:xfrm flipH="1">
            <a:off x="1634626" y="236383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5"/>
            <a:endCxn id="62" idx="1"/>
          </p:cNvCxnSpPr>
          <p:nvPr/>
        </p:nvCxnSpPr>
        <p:spPr>
          <a:xfrm>
            <a:off x="2354706" y="236383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3"/>
            <a:endCxn id="63" idx="7"/>
          </p:cNvCxnSpPr>
          <p:nvPr/>
        </p:nvCxnSpPr>
        <p:spPr>
          <a:xfrm flipH="1">
            <a:off x="1110931" y="331957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4" idx="0"/>
          </p:cNvCxnSpPr>
          <p:nvPr/>
        </p:nvCxnSpPr>
        <p:spPr>
          <a:xfrm>
            <a:off x="1634626" y="331957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3"/>
            <a:endCxn id="65" idx="0"/>
          </p:cNvCxnSpPr>
          <p:nvPr/>
        </p:nvCxnSpPr>
        <p:spPr>
          <a:xfrm flipH="1">
            <a:off x="2509953" y="324756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5"/>
            <a:endCxn id="66" idx="1"/>
          </p:cNvCxnSpPr>
          <p:nvPr/>
        </p:nvCxnSpPr>
        <p:spPr>
          <a:xfrm>
            <a:off x="3055147" y="324756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7" idx="0"/>
          </p:cNvCxnSpPr>
          <p:nvPr/>
        </p:nvCxnSpPr>
        <p:spPr>
          <a:xfrm flipH="1">
            <a:off x="585376" y="418367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5"/>
            <a:endCxn id="68" idx="0"/>
          </p:cNvCxnSpPr>
          <p:nvPr/>
        </p:nvCxnSpPr>
        <p:spPr>
          <a:xfrm>
            <a:off x="1110931" y="418367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9, 8, 5, 7, 6, 4, 2, 11, 19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8, 7, 5, 2, 6, 4, 9, 11, 19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36809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29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8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907704" y="19168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2" name="Flowchart: Connector 41"/>
          <p:cNvSpPr/>
          <p:nvPr/>
        </p:nvSpPr>
        <p:spPr>
          <a:xfrm>
            <a:off x="1187624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77" name="Flowchart: Connector 76"/>
          <p:cNvSpPr/>
          <p:nvPr/>
        </p:nvSpPr>
        <p:spPr>
          <a:xfrm>
            <a:off x="2608145" y="28005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78" name="Flowchart: Connector 77"/>
          <p:cNvSpPr/>
          <p:nvPr/>
        </p:nvSpPr>
        <p:spPr>
          <a:xfrm>
            <a:off x="663929" y="373667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79" name="Flowchart: Connector 78"/>
          <p:cNvSpPr/>
          <p:nvPr/>
        </p:nvSpPr>
        <p:spPr>
          <a:xfrm>
            <a:off x="1528025" y="37366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80" name="Flowchart: Connector 79"/>
          <p:cNvSpPr/>
          <p:nvPr/>
        </p:nvSpPr>
        <p:spPr>
          <a:xfrm>
            <a:off x="2248105" y="376619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4</a:t>
            </a:r>
            <a:endParaRPr lang="en-GB" b="1" dirty="0"/>
          </a:p>
        </p:txBody>
      </p:sp>
      <p:sp>
        <p:nvSpPr>
          <p:cNvPr id="81" name="Flowchart: Connector 80"/>
          <p:cNvSpPr/>
          <p:nvPr/>
        </p:nvSpPr>
        <p:spPr>
          <a:xfrm>
            <a:off x="3203848" y="37366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323528" y="481679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83" name="Flowchart: Connector 82"/>
          <p:cNvSpPr/>
          <p:nvPr/>
        </p:nvSpPr>
        <p:spPr>
          <a:xfrm>
            <a:off x="1095977" y="481679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84" name="Straight Connector 83"/>
          <p:cNvCxnSpPr>
            <a:stCxn id="41" idx="3"/>
            <a:endCxn id="42" idx="7"/>
          </p:cNvCxnSpPr>
          <p:nvPr/>
        </p:nvCxnSpPr>
        <p:spPr>
          <a:xfrm flipH="1">
            <a:off x="1634626" y="236383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5"/>
            <a:endCxn id="77" idx="1"/>
          </p:cNvCxnSpPr>
          <p:nvPr/>
        </p:nvCxnSpPr>
        <p:spPr>
          <a:xfrm>
            <a:off x="2354706" y="236383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78" idx="7"/>
          </p:cNvCxnSpPr>
          <p:nvPr/>
        </p:nvCxnSpPr>
        <p:spPr>
          <a:xfrm flipH="1">
            <a:off x="1110931" y="331957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5"/>
            <a:endCxn id="79" idx="0"/>
          </p:cNvCxnSpPr>
          <p:nvPr/>
        </p:nvCxnSpPr>
        <p:spPr>
          <a:xfrm>
            <a:off x="1634626" y="331957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3"/>
            <a:endCxn id="80" idx="0"/>
          </p:cNvCxnSpPr>
          <p:nvPr/>
        </p:nvCxnSpPr>
        <p:spPr>
          <a:xfrm flipH="1">
            <a:off x="2509953" y="324756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5"/>
            <a:endCxn id="81" idx="1"/>
          </p:cNvCxnSpPr>
          <p:nvPr/>
        </p:nvCxnSpPr>
        <p:spPr>
          <a:xfrm>
            <a:off x="3055147" y="324756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2" idx="0"/>
          </p:cNvCxnSpPr>
          <p:nvPr/>
        </p:nvCxnSpPr>
        <p:spPr>
          <a:xfrm flipH="1">
            <a:off x="585376" y="418367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5"/>
            <a:endCxn id="83" idx="0"/>
          </p:cNvCxnSpPr>
          <p:nvPr/>
        </p:nvCxnSpPr>
        <p:spPr>
          <a:xfrm>
            <a:off x="1110931" y="418367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8, 7, 5, 2, 6, 4, 9, 11, 19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7, 6, 5, 2, 4, 8, 9, 11, 19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39587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 thiệu bài toán sắp xếp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Sắp xếp là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việc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a các phần tử của một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theo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thứ tự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(không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giảm hoặc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không 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ng) dựa vào 1 giá trị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khoá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Thiết kế thuật toán sắp xếp hiệu quả là một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việc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biệt quan trọng do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việc sắp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xếp xuất hiện trong rất nhiều tình huống tính toán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Hai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tác c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bản trong một thuật toán sắp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Compare(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): so sánh  khoá của 2 phần tử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Swap(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chỗ 2 phần tử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cho nhau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Không giảm tổng quát, giả sử cần sắp xếp dãy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theo thứ tự không giảm của giá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30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1888065" y="19168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61" name="Flowchart: Connector 60"/>
          <p:cNvSpPr/>
          <p:nvPr/>
        </p:nvSpPr>
        <p:spPr>
          <a:xfrm>
            <a:off x="1167985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2588506" y="28005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644290" y="373667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1508386" y="37366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2228466" y="376619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3184209" y="37366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303889" y="481679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68" name="Flowchart: Connector 67"/>
          <p:cNvSpPr/>
          <p:nvPr/>
        </p:nvSpPr>
        <p:spPr>
          <a:xfrm>
            <a:off x="1076338" y="481679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69" name="Straight Connector 68"/>
          <p:cNvCxnSpPr>
            <a:stCxn id="60" idx="3"/>
            <a:endCxn id="61" idx="7"/>
          </p:cNvCxnSpPr>
          <p:nvPr/>
        </p:nvCxnSpPr>
        <p:spPr>
          <a:xfrm flipH="1">
            <a:off x="1614987" y="236383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5"/>
            <a:endCxn id="62" idx="1"/>
          </p:cNvCxnSpPr>
          <p:nvPr/>
        </p:nvCxnSpPr>
        <p:spPr>
          <a:xfrm>
            <a:off x="2335067" y="236383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3"/>
            <a:endCxn id="63" idx="7"/>
          </p:cNvCxnSpPr>
          <p:nvPr/>
        </p:nvCxnSpPr>
        <p:spPr>
          <a:xfrm flipH="1">
            <a:off x="1091292" y="331957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4" idx="0"/>
          </p:cNvCxnSpPr>
          <p:nvPr/>
        </p:nvCxnSpPr>
        <p:spPr>
          <a:xfrm>
            <a:off x="1614987" y="331957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3"/>
            <a:endCxn id="65" idx="0"/>
          </p:cNvCxnSpPr>
          <p:nvPr/>
        </p:nvCxnSpPr>
        <p:spPr>
          <a:xfrm flipH="1">
            <a:off x="2490314" y="324756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5"/>
            <a:endCxn id="66" idx="1"/>
          </p:cNvCxnSpPr>
          <p:nvPr/>
        </p:nvCxnSpPr>
        <p:spPr>
          <a:xfrm>
            <a:off x="3035508" y="324756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7" idx="0"/>
          </p:cNvCxnSpPr>
          <p:nvPr/>
        </p:nvCxnSpPr>
        <p:spPr>
          <a:xfrm flipH="1">
            <a:off x="565737" y="418367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5"/>
            <a:endCxn id="68" idx="0"/>
          </p:cNvCxnSpPr>
          <p:nvPr/>
        </p:nvCxnSpPr>
        <p:spPr>
          <a:xfrm>
            <a:off x="1091292" y="418367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7, 6, 5, 2, 4, 8, 9, 11, 19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6, 4, 5, 2, 7, 8, 9, 11, 19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29789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31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979712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2" name="Flowchart: Connector 41"/>
          <p:cNvSpPr/>
          <p:nvPr/>
        </p:nvSpPr>
        <p:spPr>
          <a:xfrm>
            <a:off x="1259632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77" name="Flowchart: Connector 76"/>
          <p:cNvSpPr/>
          <p:nvPr/>
        </p:nvSpPr>
        <p:spPr>
          <a:xfrm>
            <a:off x="2680153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5</a:t>
            </a:r>
            <a:endParaRPr lang="en-GB" b="1" dirty="0"/>
          </a:p>
        </p:txBody>
      </p:sp>
      <p:sp>
        <p:nvSpPr>
          <p:cNvPr id="78" name="Flowchart: Connector 77"/>
          <p:cNvSpPr/>
          <p:nvPr/>
        </p:nvSpPr>
        <p:spPr>
          <a:xfrm>
            <a:off x="735937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79" name="Flowchart: Connector 78"/>
          <p:cNvSpPr/>
          <p:nvPr/>
        </p:nvSpPr>
        <p:spPr>
          <a:xfrm>
            <a:off x="1600033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80" name="Flowchart: Connector 79"/>
          <p:cNvSpPr/>
          <p:nvPr/>
        </p:nvSpPr>
        <p:spPr>
          <a:xfrm>
            <a:off x="2320113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81" name="Flowchart: Connector 80"/>
          <p:cNvSpPr/>
          <p:nvPr/>
        </p:nvSpPr>
        <p:spPr>
          <a:xfrm>
            <a:off x="3275856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395536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83" name="Flowchart: Connector 82"/>
          <p:cNvSpPr/>
          <p:nvPr/>
        </p:nvSpPr>
        <p:spPr>
          <a:xfrm>
            <a:off x="1167985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84" name="Straight Connector 83"/>
          <p:cNvCxnSpPr>
            <a:stCxn id="41" idx="3"/>
            <a:endCxn id="42" idx="7"/>
          </p:cNvCxnSpPr>
          <p:nvPr/>
        </p:nvCxnSpPr>
        <p:spPr>
          <a:xfrm flipH="1">
            <a:off x="1706634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5"/>
            <a:endCxn id="77" idx="1"/>
          </p:cNvCxnSpPr>
          <p:nvPr/>
        </p:nvCxnSpPr>
        <p:spPr>
          <a:xfrm>
            <a:off x="2426714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78" idx="7"/>
          </p:cNvCxnSpPr>
          <p:nvPr/>
        </p:nvCxnSpPr>
        <p:spPr>
          <a:xfrm flipH="1">
            <a:off x="1182939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5"/>
            <a:endCxn id="79" idx="0"/>
          </p:cNvCxnSpPr>
          <p:nvPr/>
        </p:nvCxnSpPr>
        <p:spPr>
          <a:xfrm>
            <a:off x="1706634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3"/>
            <a:endCxn id="80" idx="0"/>
          </p:cNvCxnSpPr>
          <p:nvPr/>
        </p:nvCxnSpPr>
        <p:spPr>
          <a:xfrm flipH="1">
            <a:off x="2581961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5"/>
            <a:endCxn id="81" idx="1"/>
          </p:cNvCxnSpPr>
          <p:nvPr/>
        </p:nvCxnSpPr>
        <p:spPr>
          <a:xfrm>
            <a:off x="3127155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2" idx="0"/>
          </p:cNvCxnSpPr>
          <p:nvPr/>
        </p:nvCxnSpPr>
        <p:spPr>
          <a:xfrm flipH="1">
            <a:off x="657384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5"/>
            <a:endCxn id="83" idx="0"/>
          </p:cNvCxnSpPr>
          <p:nvPr/>
        </p:nvCxnSpPr>
        <p:spPr>
          <a:xfrm>
            <a:off x="1182939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6, 4, 5, 2, 7, 8, 9, 11, 19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5, 4, 2, 6, 7, 8, 9, 11, 19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24618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32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5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1979712" y="19168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61" name="Flowchart: Connector 60"/>
          <p:cNvSpPr/>
          <p:nvPr/>
        </p:nvSpPr>
        <p:spPr>
          <a:xfrm>
            <a:off x="1259632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62" name="Flowchart: Connector 61"/>
          <p:cNvSpPr/>
          <p:nvPr/>
        </p:nvSpPr>
        <p:spPr>
          <a:xfrm>
            <a:off x="2680153" y="28005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735937" y="373667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64" name="Flowchart: Connector 63"/>
          <p:cNvSpPr/>
          <p:nvPr/>
        </p:nvSpPr>
        <p:spPr>
          <a:xfrm>
            <a:off x="1600033" y="37366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2320113" y="376619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3275856" y="37366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67" name="Flowchart: Connector 66"/>
          <p:cNvSpPr/>
          <p:nvPr/>
        </p:nvSpPr>
        <p:spPr>
          <a:xfrm>
            <a:off x="395536" y="481679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68" name="Flowchart: Connector 67"/>
          <p:cNvSpPr/>
          <p:nvPr/>
        </p:nvSpPr>
        <p:spPr>
          <a:xfrm>
            <a:off x="1167985" y="481679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69" name="Straight Connector 68"/>
          <p:cNvCxnSpPr>
            <a:stCxn id="60" idx="3"/>
            <a:endCxn id="61" idx="7"/>
          </p:cNvCxnSpPr>
          <p:nvPr/>
        </p:nvCxnSpPr>
        <p:spPr>
          <a:xfrm flipH="1">
            <a:off x="1706634" y="236383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5"/>
            <a:endCxn id="62" idx="1"/>
          </p:cNvCxnSpPr>
          <p:nvPr/>
        </p:nvCxnSpPr>
        <p:spPr>
          <a:xfrm>
            <a:off x="2426714" y="236383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3"/>
            <a:endCxn id="63" idx="7"/>
          </p:cNvCxnSpPr>
          <p:nvPr/>
        </p:nvCxnSpPr>
        <p:spPr>
          <a:xfrm flipH="1">
            <a:off x="1182939" y="331957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4" idx="0"/>
          </p:cNvCxnSpPr>
          <p:nvPr/>
        </p:nvCxnSpPr>
        <p:spPr>
          <a:xfrm>
            <a:off x="1706634" y="331957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3"/>
            <a:endCxn id="65" idx="0"/>
          </p:cNvCxnSpPr>
          <p:nvPr/>
        </p:nvCxnSpPr>
        <p:spPr>
          <a:xfrm flipH="1">
            <a:off x="2581961" y="324756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5"/>
            <a:endCxn id="66" idx="1"/>
          </p:cNvCxnSpPr>
          <p:nvPr/>
        </p:nvCxnSpPr>
        <p:spPr>
          <a:xfrm>
            <a:off x="3127155" y="324756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7" idx="0"/>
          </p:cNvCxnSpPr>
          <p:nvPr/>
        </p:nvCxnSpPr>
        <p:spPr>
          <a:xfrm flipH="1">
            <a:off x="657384" y="418367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5"/>
            <a:endCxn id="68" idx="0"/>
          </p:cNvCxnSpPr>
          <p:nvPr/>
        </p:nvCxnSpPr>
        <p:spPr>
          <a:xfrm>
            <a:off x="1182939" y="418367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5, 4, 2, 6, 7, 8, 9, 11, 19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4, 2, 5, 6, 7, 8, 9, 11, 19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17061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vun </a:t>
            </a:r>
            <a:r>
              <a:rPr lang="vi-V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đống</a:t>
            </a: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(Heap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33</a:t>
            </a:fld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4090058" y="3885372"/>
            <a:ext cx="1251916" cy="37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983221" y="2564904"/>
            <a:ext cx="1609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chỗ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cho nhau, vun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lại heap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7000633" y="194956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6280553" y="290530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7701074" y="28332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5756858" y="37694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6620954" y="376940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7341034" y="379892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8296777" y="37693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16457" y="484952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6188906" y="484952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52" name="Straight Connector 51"/>
          <p:cNvCxnSpPr>
            <a:stCxn id="43" idx="3"/>
            <a:endCxn id="44" idx="7"/>
          </p:cNvCxnSpPr>
          <p:nvPr/>
        </p:nvCxnSpPr>
        <p:spPr>
          <a:xfrm flipH="1">
            <a:off x="6727555" y="239656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1"/>
          </p:cNvCxnSpPr>
          <p:nvPr/>
        </p:nvCxnSpPr>
        <p:spPr>
          <a:xfrm>
            <a:off x="7447635" y="239656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46" idx="7"/>
          </p:cNvCxnSpPr>
          <p:nvPr/>
        </p:nvCxnSpPr>
        <p:spPr>
          <a:xfrm flipH="1">
            <a:off x="6203860" y="335230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7" idx="0"/>
          </p:cNvCxnSpPr>
          <p:nvPr/>
        </p:nvCxnSpPr>
        <p:spPr>
          <a:xfrm>
            <a:off x="6727555" y="335230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>
          <a:xfrm flipH="1">
            <a:off x="7602882" y="328029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1"/>
          </p:cNvCxnSpPr>
          <p:nvPr/>
        </p:nvCxnSpPr>
        <p:spPr>
          <a:xfrm>
            <a:off x="8148076" y="328029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>
          <a:xfrm flipH="1">
            <a:off x="5678305" y="421640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1" idx="0"/>
          </p:cNvCxnSpPr>
          <p:nvPr/>
        </p:nvCxnSpPr>
        <p:spPr>
          <a:xfrm>
            <a:off x="6203860" y="421640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979712" y="191683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4</a:t>
            </a:r>
            <a:endParaRPr lang="en-GB" b="1" dirty="0"/>
          </a:p>
        </p:txBody>
      </p:sp>
      <p:sp>
        <p:nvSpPr>
          <p:cNvPr id="42" name="Flowchart: Connector 41"/>
          <p:cNvSpPr/>
          <p:nvPr/>
        </p:nvSpPr>
        <p:spPr>
          <a:xfrm>
            <a:off x="1259632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</a:t>
            </a:r>
            <a:endParaRPr lang="en-GB" b="1" dirty="0"/>
          </a:p>
        </p:txBody>
      </p:sp>
      <p:sp>
        <p:nvSpPr>
          <p:cNvPr id="77" name="Flowchart: Connector 76"/>
          <p:cNvSpPr/>
          <p:nvPr/>
        </p:nvSpPr>
        <p:spPr>
          <a:xfrm>
            <a:off x="2680153" y="28005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5</a:t>
            </a:r>
            <a:endParaRPr lang="en-GB" b="1" dirty="0"/>
          </a:p>
        </p:txBody>
      </p:sp>
      <p:sp>
        <p:nvSpPr>
          <p:cNvPr id="78" name="Flowchart: Connector 77"/>
          <p:cNvSpPr/>
          <p:nvPr/>
        </p:nvSpPr>
        <p:spPr>
          <a:xfrm>
            <a:off x="735937" y="373667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6</a:t>
            </a:r>
            <a:endParaRPr lang="en-GB" b="1" dirty="0"/>
          </a:p>
        </p:txBody>
      </p:sp>
      <p:sp>
        <p:nvSpPr>
          <p:cNvPr id="79" name="Flowchart: Connector 78"/>
          <p:cNvSpPr/>
          <p:nvPr/>
        </p:nvSpPr>
        <p:spPr>
          <a:xfrm>
            <a:off x="1600033" y="373667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80" name="Flowchart: Connector 79"/>
          <p:cNvSpPr/>
          <p:nvPr/>
        </p:nvSpPr>
        <p:spPr>
          <a:xfrm>
            <a:off x="2320113" y="376619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8</a:t>
            </a:r>
            <a:endParaRPr lang="en-GB" b="1" dirty="0"/>
          </a:p>
        </p:txBody>
      </p:sp>
      <p:sp>
        <p:nvSpPr>
          <p:cNvPr id="81" name="Flowchart: Connector 80"/>
          <p:cNvSpPr/>
          <p:nvPr/>
        </p:nvSpPr>
        <p:spPr>
          <a:xfrm>
            <a:off x="3275856" y="373666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9</a:t>
            </a:r>
            <a:endParaRPr lang="en-GB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395536" y="481679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11</a:t>
            </a:r>
            <a:endParaRPr lang="en-GB" b="1" dirty="0"/>
          </a:p>
        </p:txBody>
      </p:sp>
      <p:sp>
        <p:nvSpPr>
          <p:cNvPr id="83" name="Flowchart: Connector 82"/>
          <p:cNvSpPr/>
          <p:nvPr/>
        </p:nvSpPr>
        <p:spPr>
          <a:xfrm>
            <a:off x="1167985" y="481679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19</a:t>
            </a:r>
            <a:endParaRPr lang="en-GB" b="1" dirty="0"/>
          </a:p>
        </p:txBody>
      </p:sp>
      <p:cxnSp>
        <p:nvCxnSpPr>
          <p:cNvPr id="84" name="Straight Connector 83"/>
          <p:cNvCxnSpPr>
            <a:stCxn id="41" idx="3"/>
            <a:endCxn id="42" idx="7"/>
          </p:cNvCxnSpPr>
          <p:nvPr/>
        </p:nvCxnSpPr>
        <p:spPr>
          <a:xfrm flipH="1">
            <a:off x="1706634" y="2363834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5"/>
            <a:endCxn id="77" idx="1"/>
          </p:cNvCxnSpPr>
          <p:nvPr/>
        </p:nvCxnSpPr>
        <p:spPr>
          <a:xfrm>
            <a:off x="2426714" y="2363834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2" idx="3"/>
            <a:endCxn id="78" idx="7"/>
          </p:cNvCxnSpPr>
          <p:nvPr/>
        </p:nvCxnSpPr>
        <p:spPr>
          <a:xfrm flipH="1">
            <a:off x="1182939" y="3319577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5"/>
            <a:endCxn id="79" idx="0"/>
          </p:cNvCxnSpPr>
          <p:nvPr/>
        </p:nvCxnSpPr>
        <p:spPr>
          <a:xfrm>
            <a:off x="1706634" y="3319577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3"/>
            <a:endCxn id="80" idx="0"/>
          </p:cNvCxnSpPr>
          <p:nvPr/>
        </p:nvCxnSpPr>
        <p:spPr>
          <a:xfrm flipH="1">
            <a:off x="2581961" y="3247569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5"/>
            <a:endCxn id="81" idx="1"/>
          </p:cNvCxnSpPr>
          <p:nvPr/>
        </p:nvCxnSpPr>
        <p:spPr>
          <a:xfrm>
            <a:off x="3127155" y="3247569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2" idx="0"/>
          </p:cNvCxnSpPr>
          <p:nvPr/>
        </p:nvCxnSpPr>
        <p:spPr>
          <a:xfrm flipH="1">
            <a:off x="657384" y="4183673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5"/>
            <a:endCxn id="83" idx="0"/>
          </p:cNvCxnSpPr>
          <p:nvPr/>
        </p:nvCxnSpPr>
        <p:spPr>
          <a:xfrm>
            <a:off x="1182939" y="4183673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5376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4, 2, 5, 6, 7, 8, 9, 11, 19</a:t>
            </a:r>
            <a:endParaRPr lang="en-GB" sz="2000" b="1"/>
          </a:p>
        </p:txBody>
      </p:sp>
      <p:sp>
        <p:nvSpPr>
          <p:cNvPr id="93" name="TextBox 92"/>
          <p:cNvSpPr txBox="1"/>
          <p:nvPr/>
        </p:nvSpPr>
        <p:spPr>
          <a:xfrm>
            <a:off x="5913968" y="5661248"/>
            <a:ext cx="25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2, 4, 5, 6, 7, 8, 9, 11, 19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36134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 thiệu bài toán sắp xếp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Phân loại thuật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toán sắp xếp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Sắp xếp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tại chỗ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sử dụng bộ nhớ trung gian là hằng số, không phụ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dài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vào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Sắp xếp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ổn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duy trì thứ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tự 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giữa 2 phần tử có cùng giá trị khoá (vị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trí 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giữa 2 phần tử có cùng khoá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và sau khi sắp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xếp)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Thuật toán sắp xếp dựa trên so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sánh: sử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dụng phép so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sánh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quyết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thứ tự phần tử (counting sort không phải là thuật toán sắp xếp dựa trên so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sánh)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chèn (insertion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464496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Thuật toán diễn ra qua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các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lặp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2, 3, …,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Tại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mỗi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thứ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chèn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vị trí trong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sắp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sắp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thứ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tự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Sau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thứ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thì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dãy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sắp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thứ tự, dãy còn lại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. . .,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giữ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nguyên vị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trí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insertionSort(int A[], int N)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// index tu 1 -&gt; N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for(int k = 2; k &lt;= N; k++){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int last = A[k];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int j = k;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while(j &gt; 1 &amp;&amp; A[j-1] &gt;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last){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A[j] = A[j-1];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j--;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A[j] = last;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chèn (insertion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96944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dụ:  5, 7, 3, 8, 1, 2, 9, 4, 6 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50284"/>
              </p:ext>
            </p:extLst>
          </p:nvPr>
        </p:nvGraphicFramePr>
        <p:xfrm>
          <a:off x="467546" y="217971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768"/>
              </p:ext>
            </p:extLst>
          </p:nvPr>
        </p:nvGraphicFramePr>
        <p:xfrm>
          <a:off x="467546" y="289979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0259"/>
              </p:ext>
            </p:extLst>
          </p:nvPr>
        </p:nvGraphicFramePr>
        <p:xfrm>
          <a:off x="467544" y="3573016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47243"/>
              </p:ext>
            </p:extLst>
          </p:nvPr>
        </p:nvGraphicFramePr>
        <p:xfrm>
          <a:off x="467544" y="4267944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3735"/>
              </p:ext>
            </p:extLst>
          </p:nvPr>
        </p:nvGraphicFramePr>
        <p:xfrm>
          <a:off x="467544" y="4988024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67828"/>
              </p:ext>
            </p:extLst>
          </p:nvPr>
        </p:nvGraphicFramePr>
        <p:xfrm>
          <a:off x="5220074" y="2132856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4742"/>
              </p:ext>
            </p:extLst>
          </p:nvPr>
        </p:nvGraphicFramePr>
        <p:xfrm>
          <a:off x="5220072" y="2924944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75252"/>
              </p:ext>
            </p:extLst>
          </p:nvPr>
        </p:nvGraphicFramePr>
        <p:xfrm>
          <a:off x="5220074" y="3573016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16016" y="2132856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lựa chọn (selection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Chọn số nhỏ nhất xếp vào vị trí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thứ 1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Chọn số nhỏ thứ 2 xếp vào vị trí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thứ 2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Chọn số nhỏ thứ 3 xếp vào vị trí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thứ 3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484784"/>
            <a:ext cx="432048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selectionSort(int A[], int N)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// index tu 1 -&gt; N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for(int k = 1; k &lt;= N; k++){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min = k;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for(int j = k+1; j &lt;= N; j++){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if(A[min] &gt; A[j]) min = j;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int tmp = A[min]; 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A[min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] = A[k]; 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A[k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] = tmp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lựa chọn (selection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14547"/>
            <a:ext cx="8496944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dụ:  5, 7, 3, 8, 1, 2, 9, 4, 6 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08488-2DBE-4E62-B7EE-BA7D2927C7BD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81619"/>
              </p:ext>
            </p:extLst>
          </p:nvPr>
        </p:nvGraphicFramePr>
        <p:xfrm>
          <a:off x="467546" y="217971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16016" y="2132856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576" y="292494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5576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2"/>
          </p:cNvCxnSpPr>
          <p:nvPr/>
        </p:nvCxnSpPr>
        <p:spPr>
          <a:xfrm flipV="1">
            <a:off x="2339752" y="263691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84335"/>
              </p:ext>
            </p:extLst>
          </p:nvPr>
        </p:nvGraphicFramePr>
        <p:xfrm>
          <a:off x="467544" y="3140968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1115616" y="3886200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115616" y="35981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771799" y="3598168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86480"/>
              </p:ext>
            </p:extLst>
          </p:nvPr>
        </p:nvGraphicFramePr>
        <p:xfrm>
          <a:off x="467544" y="4051920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V="1">
            <a:off x="1475656" y="4509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6859"/>
              </p:ext>
            </p:extLst>
          </p:nvPr>
        </p:nvGraphicFramePr>
        <p:xfrm>
          <a:off x="467544" y="4916016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V="1">
            <a:off x="1907704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563888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07705" y="5661248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22197"/>
              </p:ext>
            </p:extLst>
          </p:nvPr>
        </p:nvGraphicFramePr>
        <p:xfrm>
          <a:off x="467544" y="5805264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flipV="1">
            <a:off x="2267744" y="62624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11037"/>
              </p:ext>
            </p:extLst>
          </p:nvPr>
        </p:nvGraphicFramePr>
        <p:xfrm>
          <a:off x="5076058" y="217971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7308304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04448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08304" y="2924944"/>
            <a:ext cx="129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41630"/>
              </p:ext>
            </p:extLst>
          </p:nvPr>
        </p:nvGraphicFramePr>
        <p:xfrm>
          <a:off x="5076056" y="3115816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V="1">
            <a:off x="7740352" y="35730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604446" y="35730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40352" y="3861048"/>
            <a:ext cx="86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57958"/>
              </p:ext>
            </p:extLst>
          </p:nvPr>
        </p:nvGraphicFramePr>
        <p:xfrm>
          <a:off x="5076056" y="4077072"/>
          <a:ext cx="37444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V="1">
            <a:off x="8172400" y="45342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sắp xếp nổi bọt (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bubble sort)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Duyệt dãy từ trái qua phải (hoặc từ phải qua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trái)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Tại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mỗi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so sánh 2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cạnh nhau và tiến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hành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chỗ 2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nếu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lớn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sau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Lặp lại quá trình trên khi nào trong dãy vẫn còn 2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cạnh nhau mà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lớn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tử sau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484784"/>
            <a:ext cx="432048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oid bubleSort(int A[], int N)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// index tu 1 den N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int swapped;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do{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swapped =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for(int i = 1; i &lt; N; i++){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if(A[i] &gt; A[i+1]){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int tmp = A[i];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A[i] = A[i+1];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A[i+1] = tmp;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 swapped = 1;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}while(swapped == 1); 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3555</TotalTime>
  <Words>2987</Words>
  <Application>Microsoft Office PowerPoint</Application>
  <PresentationFormat>On-screen Show (4:3)</PresentationFormat>
  <Paragraphs>800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CẤU TRÚC DỮ LIỆU VÀ GIẢI THUẬT</vt:lpstr>
      <vt:lpstr>Nội dung</vt:lpstr>
      <vt:lpstr>Giới thiệu bài toán sắp xếp</vt:lpstr>
      <vt:lpstr>Giới thiệu bài toán sắp xếp</vt:lpstr>
      <vt:lpstr>Thuật toán sắp xếp chèn (insertion sort)</vt:lpstr>
      <vt:lpstr>Thuật toán sắp xếp chèn (insertion sort)</vt:lpstr>
      <vt:lpstr>Thuật toán sắp xếp lựa chọn (selection sort)</vt:lpstr>
      <vt:lpstr>Thuật toán sắp xếp lựa chọn (selection sort)</vt:lpstr>
      <vt:lpstr>Thuật toán sắp xếp nổi bọt (bubble sort)</vt:lpstr>
      <vt:lpstr>Thuật toán sắp xếp nổi bọt (bubble sort)</vt:lpstr>
      <vt:lpstr>Thuật toán sắp xếp trộn (merge sort)</vt:lpstr>
      <vt:lpstr>Thuật toán sắp xếp trộn (merge sort)</vt:lpstr>
      <vt:lpstr>Thuật toán sắp xếp trộn (merge sort)</vt:lpstr>
      <vt:lpstr>Thuật toán sắp xếp nhanh (quick sort)</vt:lpstr>
      <vt:lpstr>Thuật toán sắp xếp nhanh (quick sort)</vt:lpstr>
      <vt:lpstr>Thuật toán sắp xếp nhanh (quick sort)</vt:lpstr>
      <vt:lpstr>Thuật toán sắp xếp nhanh (quick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  <vt:lpstr>Thuật toán sắp xếp vun đống (Heap Sort)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396</cp:revision>
  <cp:lastPrinted>2017-08-15T10:19:36Z</cp:lastPrinted>
  <dcterms:created xsi:type="dcterms:W3CDTF">2017-06-06T12:12:12Z</dcterms:created>
  <dcterms:modified xsi:type="dcterms:W3CDTF">2018-11-02T12:42:43Z</dcterms:modified>
</cp:coreProperties>
</file>