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8" r:id="rId16"/>
    <p:sldId id="270" r:id="rId17"/>
    <p:sldId id="271" r:id="rId18"/>
    <p:sldId id="272" r:id="rId19"/>
    <p:sldId id="274" r:id="rId20"/>
    <p:sldId id="277" r:id="rId21"/>
    <p:sldId id="278" r:id="rId22"/>
    <p:sldId id="281" r:id="rId23"/>
    <p:sldId id="279" r:id="rId24"/>
    <p:sldId id="287" r:id="rId25"/>
    <p:sldId id="283" r:id="rId26"/>
    <p:sldId id="284" r:id="rId27"/>
    <p:sldId id="273" r:id="rId28"/>
    <p:sldId id="275" r:id="rId29"/>
    <p:sldId id="285" r:id="rId30"/>
    <p:sldId id="286" r:id="rId31"/>
    <p:sldId id="276" r:id="rId32"/>
    <p:sldId id="289" r:id="rId33"/>
    <p:sldId id="291" r:id="rId34"/>
    <p:sldId id="292" r:id="rId35"/>
    <p:sldId id="290" r:id="rId36"/>
  </p:sldIdLst>
  <p:sldSz cx="9144000" cy="6858000" type="screen4x3"/>
  <p:notesSz cx="1023302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662" autoAdjust="0"/>
  </p:normalViewPr>
  <p:slideViewPr>
    <p:cSldViewPr>
      <p:cViewPr>
        <p:scale>
          <a:sx n="73" d="100"/>
          <a:sy n="73" d="100"/>
        </p:scale>
        <p:origin x="-42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5818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E0713-5A3F-45E9-A333-56068AEFA520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5818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C1EED-0627-4C2A-BA8F-94AF93DBA7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083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6346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F3E03AAD-E90C-4AE3-BFC9-CC59E02C3225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531813"/>
            <a:ext cx="3552825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C7CBB773-B53D-41B7-9A3B-E6071C122D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990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9EBC3-9A27-4E14-86BC-3A634113DB3F}" type="datetime1">
              <a:rPr lang="en-GB" smtClean="0"/>
              <a:t>31/10/2018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003B7-BCBB-4C87-86AE-956D390769DE}" type="datetime1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8444-977B-4D38-88C2-61C43AC2A925}" type="datetime1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04E0-CAB3-4440-89E9-BFDBC777478D}" type="datetime1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0D1B-64CA-4061-9594-D17280716461}" type="datetime1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8FFA-FED3-45E2-A3B5-D013F4EDBF7B}" type="datetime1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F9C7-09B1-44C3-978D-224C97586A71}" type="datetime1">
              <a:rPr lang="en-GB" smtClean="0"/>
              <a:t>31/10/2018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A95C-3993-4EA2-9232-76F86397EA9A}" type="datetime1">
              <a:rPr lang="en-GB" smtClean="0"/>
              <a:t>31/10/2018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40E7-5BC1-48A2-9455-8CC8C4B3BA16}" type="datetime1">
              <a:rPr lang="en-GB" smtClean="0"/>
              <a:t>31/10/2018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C7B4-5445-40A2-9507-686984CEB8D2}" type="datetime1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64DA-3693-4677-9F95-D48DE7C38941}" type="datetime1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64D5D07-3471-44B5-A1A0-F87976E6888A}" type="datetime1">
              <a:rPr lang="en-GB" smtClean="0"/>
              <a:t>31/10/2018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TÌM KIẾM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28" y="1454919"/>
            <a:ext cx="9070776" cy="1470025"/>
          </a:xfrm>
        </p:spPr>
        <p:txBody>
          <a:bodyPr>
            <a:normAutofit/>
          </a:bodyPr>
          <a:lstStyle/>
          <a:p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CẤU TRÚC DỮ LIỆU VÀ GIẢI THUẬT</a:t>
            </a:r>
            <a:endParaRPr lang="en-GB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6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CÂY NHỊ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 TÌM KIẾM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10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75856" y="1484784"/>
            <a:ext cx="5688632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Node*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search(Node* r, int </a:t>
            </a:r>
            <a:r>
              <a:rPr lang="en-GB" sz="1600" b="1">
                <a:latin typeface="Consolas" pitchFamily="49" charset="0"/>
                <a:cs typeface="Consolas" pitchFamily="49" charset="0"/>
              </a:rPr>
              <a:t>v)</a:t>
            </a:r>
            <a:r>
              <a:rPr lang="vi-VN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vi-VN" sz="1600" b="1" smtClean="0">
                <a:latin typeface="Consolas" pitchFamily="49" charset="0"/>
                <a:cs typeface="Consolas" pitchFamily="49" charset="0"/>
              </a:rPr>
              <a:t>{</a:t>
            </a:r>
            <a:endParaRPr lang="en-GB" sz="1600" b="1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  if(r == NULL)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 return NULL;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if(r-&gt;key == v)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 return r;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else if(r-&gt;key &gt; v)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 return search(r-&gt;leftChild, v);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return search(r-&gt;rightChild, v);</a:t>
            </a: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}</a:t>
            </a:r>
            <a:endParaRPr lang="en-GB" sz="1600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41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CÂY NHỊ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 TÌM KIẾM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11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75856" y="1484784"/>
            <a:ext cx="5688632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Node*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findMin(Node* r)</a:t>
            </a:r>
            <a:r>
              <a:rPr lang="vi-VN" sz="1600" b="1" smtClean="0">
                <a:latin typeface="Consolas" pitchFamily="49" charset="0"/>
                <a:cs typeface="Consolas" pitchFamily="49" charset="0"/>
              </a:rPr>
              <a:t> {</a:t>
            </a:r>
            <a:endParaRPr lang="en-GB" sz="1600" b="1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  if(r == NULL)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 return NULL;</a:t>
            </a: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  Node* lmin = findMin(r-&gt;leftChild);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if(lmin != NULL) return lmin;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return r;</a:t>
            </a: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}</a:t>
            </a:r>
            <a:endParaRPr lang="en-GB" sz="1600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86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CÂY NHỊ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 TÌM KIẾM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12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83768" y="1484784"/>
            <a:ext cx="6480720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Node*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del(Node* r, int v)</a:t>
            </a:r>
            <a:r>
              <a:rPr lang="vi-VN" sz="1600" b="1" smtClean="0">
                <a:latin typeface="Consolas" pitchFamily="49" charset="0"/>
                <a:cs typeface="Consolas" pitchFamily="49" charset="0"/>
              </a:rPr>
              <a:t> {</a:t>
            </a:r>
            <a:endParaRPr lang="en-GB" sz="1600" b="1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  if(r == NULL)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 return NULL;</a:t>
            </a: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  else if(v &lt; r-&gt;key) r-&gt;leftChild = del(r-&gt;leftChild, v);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else if(v &gt; r-&gt;key) r-&gt;rightChild = del(r-&gt;rightChild, v);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else{ 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 if(r-&gt;leftChild != NULL &amp;&amp; r-&gt;rightChild != NULL){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   Node* tmp = findMin(r-&gt;rightChild);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   r-&gt;key = tmp-&gt;key;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   r-&gt;rightChild = del(r-&gt;rightChild, tmp-&gt;key);</a:t>
            </a: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    }else{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   Node* tmp = r;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   if(r-&gt;leftChild == NULL) r = r-&gt;rightChild;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   else r = r-&gt;leftChild;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   delete tmp;</a:t>
            </a: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return r;</a:t>
            </a: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}</a:t>
            </a:r>
            <a:endParaRPr lang="en-GB" sz="1600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87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CÂY NHỊ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 TÌM KIẾM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13</a:t>
            </a:fld>
            <a:endParaRPr lang="en-GB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424936" cy="5005536"/>
          </a:xfrm>
        </p:spPr>
        <p:txBody>
          <a:bodyPr>
            <a:normAutofit/>
          </a:bodyPr>
          <a:lstStyle/>
          <a:p>
            <a:r>
              <a:rPr lang="en-GB">
                <a:latin typeface="Times New Roman" pitchFamily="18" charset="0"/>
                <a:cs typeface="Times New Roman" pitchFamily="18" charset="0"/>
              </a:rPr>
              <a:t>Cây nhị phân tìm kiếm cân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bằng (AVL)</a:t>
            </a:r>
          </a:p>
          <a:p>
            <a:pPr lvl="1"/>
            <a:r>
              <a:rPr lang="en-GB">
                <a:latin typeface="Times New Roman" pitchFamily="18" charset="0"/>
                <a:cs typeface="Times New Roman" pitchFamily="18" charset="0"/>
              </a:rPr>
              <a:t>Là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một BST</a:t>
            </a:r>
          </a:p>
          <a:p>
            <a:pPr lvl="1"/>
            <a:r>
              <a:rPr lang="en-GB">
                <a:latin typeface="Times New Roman" pitchFamily="18" charset="0"/>
                <a:cs typeface="Times New Roman" pitchFamily="18" charset="0"/>
              </a:rPr>
              <a:t>Chênh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lệch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cao của nút con trái và con phải của mỗi nút không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quá 1</a:t>
            </a:r>
          </a:p>
          <a:p>
            <a:pPr lvl="1"/>
            <a:r>
              <a:rPr lang="en-GB">
                <a:latin typeface="Times New Roman" pitchFamily="18" charset="0"/>
                <a:cs typeface="Times New Roman" pitchFamily="18" charset="0"/>
              </a:rPr>
              <a:t>Độ cao của cây logN (N là số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nút)</a:t>
            </a:r>
          </a:p>
          <a:p>
            <a:pPr lvl="1"/>
            <a:r>
              <a:rPr lang="en-GB">
                <a:latin typeface="Times New Roman" pitchFamily="18" charset="0"/>
                <a:cs typeface="Times New Roman" pitchFamily="18" charset="0"/>
              </a:rPr>
              <a:t>Mỗi thao tác thêm, loại bỏ nút trên cây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AVL cần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bảo tồn tính cân bằng của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cây</a:t>
            </a:r>
          </a:p>
          <a:p>
            <a:pPr lvl="1"/>
            <a:endParaRPr lang="en-GB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>
              <a:latin typeface="Times New Roman" pitchFamily="18" charset="0"/>
              <a:cs typeface="Times New Roman" pitchFamily="18" charset="0"/>
            </a:endParaRPr>
          </a:p>
          <a:p>
            <a:endParaRPr lang="en-GB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2200" b="1" smtClean="0">
              <a:latin typeface="Consolas" pitchFamily="49" charset="0"/>
              <a:cs typeface="Consolas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200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CÂY NHỊ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 TÌM KIẾM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14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lowchart: Connector 6"/>
          <p:cNvSpPr/>
          <p:nvPr/>
        </p:nvSpPr>
        <p:spPr>
          <a:xfrm>
            <a:off x="2339752" y="1700808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20</a:t>
            </a:r>
            <a:endParaRPr lang="en-GB" b="1" dirty="0"/>
          </a:p>
        </p:txBody>
      </p:sp>
      <p:sp>
        <p:nvSpPr>
          <p:cNvPr id="9" name="Flowchart: Connector 8"/>
          <p:cNvSpPr/>
          <p:nvPr/>
        </p:nvSpPr>
        <p:spPr>
          <a:xfrm>
            <a:off x="1619672" y="2656551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10</a:t>
            </a:r>
            <a:endParaRPr lang="en-GB" b="1" dirty="0"/>
          </a:p>
        </p:txBody>
      </p:sp>
      <p:sp>
        <p:nvSpPr>
          <p:cNvPr id="10" name="Flowchart: Connector 9"/>
          <p:cNvSpPr/>
          <p:nvPr/>
        </p:nvSpPr>
        <p:spPr>
          <a:xfrm>
            <a:off x="3040193" y="2584543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26</a:t>
            </a:r>
            <a:endParaRPr lang="en-GB" b="1" dirty="0"/>
          </a:p>
        </p:txBody>
      </p:sp>
      <p:sp>
        <p:nvSpPr>
          <p:cNvPr id="11" name="Flowchart: Connector 10"/>
          <p:cNvSpPr/>
          <p:nvPr/>
        </p:nvSpPr>
        <p:spPr>
          <a:xfrm>
            <a:off x="1095977" y="3520647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7</a:t>
            </a:r>
            <a:endParaRPr lang="en-GB" b="1" dirty="0"/>
          </a:p>
        </p:txBody>
      </p:sp>
      <p:sp>
        <p:nvSpPr>
          <p:cNvPr id="12" name="Flowchart: Connector 11"/>
          <p:cNvSpPr/>
          <p:nvPr/>
        </p:nvSpPr>
        <p:spPr>
          <a:xfrm>
            <a:off x="1960073" y="3520646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15</a:t>
            </a:r>
            <a:endParaRPr lang="en-GB" b="1" dirty="0"/>
          </a:p>
        </p:txBody>
      </p:sp>
      <p:sp>
        <p:nvSpPr>
          <p:cNvPr id="13" name="Flowchart: Connector 12"/>
          <p:cNvSpPr/>
          <p:nvPr/>
        </p:nvSpPr>
        <p:spPr>
          <a:xfrm>
            <a:off x="2680153" y="3550169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23</a:t>
            </a:r>
            <a:endParaRPr lang="en-GB" b="1" dirty="0"/>
          </a:p>
        </p:txBody>
      </p:sp>
      <p:sp>
        <p:nvSpPr>
          <p:cNvPr id="14" name="Flowchart: Connector 13"/>
          <p:cNvSpPr/>
          <p:nvPr/>
        </p:nvSpPr>
        <p:spPr>
          <a:xfrm>
            <a:off x="3635896" y="3520644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30</a:t>
            </a:r>
            <a:endParaRPr lang="en-GB" b="1" dirty="0"/>
          </a:p>
        </p:txBody>
      </p:sp>
      <p:sp>
        <p:nvSpPr>
          <p:cNvPr id="15" name="Flowchart: Connector 14"/>
          <p:cNvSpPr/>
          <p:nvPr/>
        </p:nvSpPr>
        <p:spPr>
          <a:xfrm>
            <a:off x="755576" y="4600767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3</a:t>
            </a:r>
            <a:endParaRPr lang="en-GB" b="1" dirty="0"/>
          </a:p>
        </p:txBody>
      </p:sp>
      <p:sp>
        <p:nvSpPr>
          <p:cNvPr id="16" name="Flowchart: Connector 15"/>
          <p:cNvSpPr/>
          <p:nvPr/>
        </p:nvSpPr>
        <p:spPr>
          <a:xfrm>
            <a:off x="1528025" y="4600766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/>
              <a:t>8</a:t>
            </a:r>
            <a:endParaRPr lang="en-GB" b="1" dirty="0"/>
          </a:p>
        </p:txBody>
      </p:sp>
      <p:cxnSp>
        <p:nvCxnSpPr>
          <p:cNvPr id="17" name="Straight Connector 16"/>
          <p:cNvCxnSpPr>
            <a:stCxn id="7" idx="3"/>
            <a:endCxn id="9" idx="7"/>
          </p:cNvCxnSpPr>
          <p:nvPr/>
        </p:nvCxnSpPr>
        <p:spPr>
          <a:xfrm flipH="1">
            <a:off x="2066674" y="2147810"/>
            <a:ext cx="349771" cy="5854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10" idx="1"/>
          </p:cNvCxnSpPr>
          <p:nvPr/>
        </p:nvCxnSpPr>
        <p:spPr>
          <a:xfrm>
            <a:off x="2786754" y="2147810"/>
            <a:ext cx="330132" cy="5134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3"/>
            <a:endCxn id="11" idx="7"/>
          </p:cNvCxnSpPr>
          <p:nvPr/>
        </p:nvCxnSpPr>
        <p:spPr>
          <a:xfrm flipH="1">
            <a:off x="1542979" y="3103553"/>
            <a:ext cx="153386" cy="4937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5"/>
            <a:endCxn id="12" idx="0"/>
          </p:cNvCxnSpPr>
          <p:nvPr/>
        </p:nvCxnSpPr>
        <p:spPr>
          <a:xfrm>
            <a:off x="2066674" y="3103553"/>
            <a:ext cx="155247" cy="4170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3"/>
            <a:endCxn id="13" idx="0"/>
          </p:cNvCxnSpPr>
          <p:nvPr/>
        </p:nvCxnSpPr>
        <p:spPr>
          <a:xfrm flipH="1">
            <a:off x="2942001" y="3031545"/>
            <a:ext cx="174885" cy="5186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5"/>
            <a:endCxn id="14" idx="1"/>
          </p:cNvCxnSpPr>
          <p:nvPr/>
        </p:nvCxnSpPr>
        <p:spPr>
          <a:xfrm>
            <a:off x="3487195" y="3031545"/>
            <a:ext cx="225394" cy="5657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3"/>
            <a:endCxn id="15" idx="0"/>
          </p:cNvCxnSpPr>
          <p:nvPr/>
        </p:nvCxnSpPr>
        <p:spPr>
          <a:xfrm flipH="1">
            <a:off x="1017424" y="3967649"/>
            <a:ext cx="155246" cy="633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5"/>
            <a:endCxn id="16" idx="0"/>
          </p:cNvCxnSpPr>
          <p:nvPr/>
        </p:nvCxnSpPr>
        <p:spPr>
          <a:xfrm>
            <a:off x="1542979" y="3967649"/>
            <a:ext cx="246894" cy="633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Connector 24"/>
          <p:cNvSpPr/>
          <p:nvPr/>
        </p:nvSpPr>
        <p:spPr>
          <a:xfrm>
            <a:off x="6660232" y="1733538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20</a:t>
            </a:r>
            <a:endParaRPr lang="en-GB" b="1" dirty="0"/>
          </a:p>
        </p:txBody>
      </p:sp>
      <p:sp>
        <p:nvSpPr>
          <p:cNvPr id="26" name="Flowchart: Connector 25"/>
          <p:cNvSpPr/>
          <p:nvPr/>
        </p:nvSpPr>
        <p:spPr>
          <a:xfrm>
            <a:off x="5940152" y="2689281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10</a:t>
            </a:r>
            <a:endParaRPr lang="en-GB" b="1" dirty="0"/>
          </a:p>
        </p:txBody>
      </p:sp>
      <p:sp>
        <p:nvSpPr>
          <p:cNvPr id="27" name="Flowchart: Connector 26"/>
          <p:cNvSpPr/>
          <p:nvPr/>
        </p:nvSpPr>
        <p:spPr>
          <a:xfrm>
            <a:off x="7360673" y="2617273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26</a:t>
            </a:r>
            <a:endParaRPr lang="en-GB" b="1" dirty="0"/>
          </a:p>
        </p:txBody>
      </p:sp>
      <p:sp>
        <p:nvSpPr>
          <p:cNvPr id="28" name="Flowchart: Connector 27"/>
          <p:cNvSpPr/>
          <p:nvPr/>
        </p:nvSpPr>
        <p:spPr>
          <a:xfrm>
            <a:off x="5416457" y="3553377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7</a:t>
            </a:r>
            <a:endParaRPr lang="en-GB" b="1" dirty="0"/>
          </a:p>
        </p:txBody>
      </p:sp>
      <p:sp>
        <p:nvSpPr>
          <p:cNvPr id="32" name="Flowchart: Connector 31"/>
          <p:cNvSpPr/>
          <p:nvPr/>
        </p:nvSpPr>
        <p:spPr>
          <a:xfrm>
            <a:off x="5076056" y="4633497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3</a:t>
            </a:r>
            <a:endParaRPr lang="en-GB" b="1" dirty="0"/>
          </a:p>
        </p:txBody>
      </p:sp>
      <p:sp>
        <p:nvSpPr>
          <p:cNvPr id="33" name="Flowchart: Connector 32"/>
          <p:cNvSpPr/>
          <p:nvPr/>
        </p:nvSpPr>
        <p:spPr>
          <a:xfrm>
            <a:off x="5848505" y="4633496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/>
              <a:t>8</a:t>
            </a:r>
            <a:endParaRPr lang="en-GB" b="1" dirty="0"/>
          </a:p>
        </p:txBody>
      </p:sp>
      <p:cxnSp>
        <p:nvCxnSpPr>
          <p:cNvPr id="34" name="Straight Connector 33"/>
          <p:cNvCxnSpPr>
            <a:stCxn id="25" idx="3"/>
            <a:endCxn id="26" idx="7"/>
          </p:cNvCxnSpPr>
          <p:nvPr/>
        </p:nvCxnSpPr>
        <p:spPr>
          <a:xfrm flipH="1">
            <a:off x="6387154" y="2180540"/>
            <a:ext cx="349771" cy="5854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5"/>
            <a:endCxn id="27" idx="1"/>
          </p:cNvCxnSpPr>
          <p:nvPr/>
        </p:nvCxnSpPr>
        <p:spPr>
          <a:xfrm>
            <a:off x="7107234" y="2180540"/>
            <a:ext cx="330132" cy="5134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6" idx="3"/>
            <a:endCxn id="28" idx="7"/>
          </p:cNvCxnSpPr>
          <p:nvPr/>
        </p:nvCxnSpPr>
        <p:spPr>
          <a:xfrm flipH="1">
            <a:off x="5863459" y="3136283"/>
            <a:ext cx="153386" cy="4937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8" idx="3"/>
            <a:endCxn id="32" idx="0"/>
          </p:cNvCxnSpPr>
          <p:nvPr/>
        </p:nvCxnSpPr>
        <p:spPr>
          <a:xfrm flipH="1">
            <a:off x="5337904" y="4000379"/>
            <a:ext cx="155246" cy="633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8" idx="5"/>
            <a:endCxn id="33" idx="0"/>
          </p:cNvCxnSpPr>
          <p:nvPr/>
        </p:nvCxnSpPr>
        <p:spPr>
          <a:xfrm>
            <a:off x="5863459" y="4000379"/>
            <a:ext cx="246894" cy="633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79712" y="5445224"/>
            <a:ext cx="1662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smtClean="0">
                <a:latin typeface="Times New Roman" pitchFamily="18" charset="0"/>
                <a:cs typeface="Times New Roman" pitchFamily="18" charset="0"/>
              </a:rPr>
              <a:t>Cây AVL</a:t>
            </a:r>
            <a:endParaRPr lang="en-GB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76056" y="5445224"/>
            <a:ext cx="3816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smtClean="0">
                <a:latin typeface="Times New Roman" pitchFamily="18" charset="0"/>
                <a:cs typeface="Times New Roman" pitchFamily="18" charset="0"/>
              </a:rPr>
              <a:t>Cây BST nh</a:t>
            </a:r>
            <a:r>
              <a:rPr lang="vi-VN" sz="2000" b="1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 sz="2000" b="1">
                <a:latin typeface="Times New Roman" pitchFamily="18" charset="0"/>
                <a:cs typeface="Times New Roman" pitchFamily="18" charset="0"/>
              </a:rPr>
              <a:t>ng không </a:t>
            </a:r>
            <a:r>
              <a:rPr lang="en-GB" sz="2000" b="1" smtClean="0">
                <a:latin typeface="Times New Roman" pitchFamily="18" charset="0"/>
                <a:cs typeface="Times New Roman" pitchFamily="18" charset="0"/>
              </a:rPr>
              <a:t>là AVL</a:t>
            </a:r>
            <a:endParaRPr lang="en-GB" sz="20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6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CÂY NHỊ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 TÌM KIẾM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15</a:t>
            </a:fld>
            <a:endParaRPr lang="en-GB"/>
          </a:p>
        </p:txBody>
      </p:sp>
      <p:sp>
        <p:nvSpPr>
          <p:cNvPr id="37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424936" cy="5005536"/>
          </a:xfrm>
        </p:spPr>
        <p:txBody>
          <a:bodyPr>
            <a:normAutofit/>
          </a:bodyPr>
          <a:lstStyle/>
          <a:p>
            <a:pPr lvl="1"/>
            <a:r>
              <a:rPr lang="en-GB" smtClean="0">
                <a:latin typeface="Times New Roman" pitchFamily="18" charset="0"/>
                <a:cs typeface="Times New Roman" pitchFamily="18" charset="0"/>
              </a:rPr>
              <a:t>Mỗi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thao tác loại bỏ hoặc thêm mới 1 nút trên AVL có thể làm mất tính cân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bằng</a:t>
            </a:r>
          </a:p>
          <a:p>
            <a:pPr lvl="2"/>
            <a:r>
              <a:rPr lang="en-GB">
                <a:latin typeface="Times New Roman" pitchFamily="18" charset="0"/>
                <a:cs typeface="Times New Roman" pitchFamily="18" charset="0"/>
              </a:rPr>
              <a:t>Chênh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lệch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cao giữa 2 nút con của mỗi nút cùng lắm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là 2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đơ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vị</a:t>
            </a:r>
          </a:p>
          <a:p>
            <a:pPr lvl="2"/>
            <a:r>
              <a:rPr lang="en-GB">
                <a:latin typeface="Times New Roman" pitchFamily="18" charset="0"/>
                <a:cs typeface="Times New Roman" pitchFamily="18" charset="0"/>
              </a:rPr>
              <a:t>Thực hiện các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phép xoay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khôi phục lại thuộc tính cân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bằng</a:t>
            </a:r>
          </a:p>
          <a:p>
            <a:pPr lvl="1"/>
            <a:endParaRPr lang="en-GB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>
              <a:latin typeface="Times New Roman" pitchFamily="18" charset="0"/>
              <a:cs typeface="Times New Roman" pitchFamily="18" charset="0"/>
            </a:endParaRPr>
          </a:p>
          <a:p>
            <a:endParaRPr lang="en-GB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2200" b="1" smtClean="0">
              <a:latin typeface="Consolas" pitchFamily="49" charset="0"/>
              <a:cs typeface="Consolas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06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CÂY NHỊ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 TÌM KIẾM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16</a:t>
            </a:fld>
            <a:endParaRPr lang="en-GB"/>
          </a:p>
        </p:txBody>
      </p:sp>
      <p:sp>
        <p:nvSpPr>
          <p:cNvPr id="37" name="Flowchart: Connector 36"/>
          <p:cNvSpPr/>
          <p:nvPr/>
        </p:nvSpPr>
        <p:spPr>
          <a:xfrm>
            <a:off x="1340211" y="3107279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K</a:t>
            </a:r>
            <a:r>
              <a:rPr lang="en-GB" b="1" baseline="-25000" smtClean="0"/>
              <a:t>1</a:t>
            </a:r>
            <a:endParaRPr lang="en-GB" b="1" baseline="-25000" dirty="0"/>
          </a:p>
        </p:txBody>
      </p:sp>
      <p:sp>
        <p:nvSpPr>
          <p:cNvPr id="38" name="Isosceles Triangle 37"/>
          <p:cNvSpPr/>
          <p:nvPr/>
        </p:nvSpPr>
        <p:spPr>
          <a:xfrm>
            <a:off x="367326" y="4521255"/>
            <a:ext cx="1252346" cy="14925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TA</a:t>
            </a:r>
            <a:endParaRPr lang="en-GB"/>
          </a:p>
        </p:txBody>
      </p:sp>
      <p:sp>
        <p:nvSpPr>
          <p:cNvPr id="39" name="Isosceles Triangle 38"/>
          <p:cNvSpPr/>
          <p:nvPr/>
        </p:nvSpPr>
        <p:spPr>
          <a:xfrm>
            <a:off x="1575874" y="4503956"/>
            <a:ext cx="1002497" cy="10852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TB</a:t>
            </a:r>
            <a:endParaRPr lang="en-GB"/>
          </a:p>
        </p:txBody>
      </p:sp>
      <p:sp>
        <p:nvSpPr>
          <p:cNvPr id="42" name="Isosceles Triangle 41"/>
          <p:cNvSpPr/>
          <p:nvPr/>
        </p:nvSpPr>
        <p:spPr>
          <a:xfrm>
            <a:off x="2483768" y="3552835"/>
            <a:ext cx="1129533" cy="1172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TC</a:t>
            </a:r>
            <a:endParaRPr lang="en-GB"/>
          </a:p>
        </p:txBody>
      </p:sp>
      <p:sp>
        <p:nvSpPr>
          <p:cNvPr id="44" name="Flowchart: Connector 43"/>
          <p:cNvSpPr/>
          <p:nvPr/>
        </p:nvSpPr>
        <p:spPr>
          <a:xfrm>
            <a:off x="737962" y="3997560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A</a:t>
            </a:r>
            <a:endParaRPr lang="en-GB" b="1" dirty="0"/>
          </a:p>
        </p:txBody>
      </p:sp>
      <p:sp>
        <p:nvSpPr>
          <p:cNvPr id="45" name="Flowchart: Connector 44"/>
          <p:cNvSpPr/>
          <p:nvPr/>
        </p:nvSpPr>
        <p:spPr>
          <a:xfrm>
            <a:off x="1791898" y="3997560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B</a:t>
            </a:r>
            <a:endParaRPr lang="en-GB" b="1" dirty="0"/>
          </a:p>
        </p:txBody>
      </p:sp>
      <p:sp>
        <p:nvSpPr>
          <p:cNvPr id="46" name="Flowchart: Connector 45"/>
          <p:cNvSpPr/>
          <p:nvPr/>
        </p:nvSpPr>
        <p:spPr>
          <a:xfrm>
            <a:off x="2054676" y="2348880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K</a:t>
            </a:r>
            <a:r>
              <a:rPr lang="en-GB" b="1" baseline="-25000" smtClean="0"/>
              <a:t>2</a:t>
            </a:r>
            <a:endParaRPr lang="en-GB" b="1" baseline="-25000" dirty="0"/>
          </a:p>
        </p:txBody>
      </p:sp>
      <p:cxnSp>
        <p:nvCxnSpPr>
          <p:cNvPr id="47" name="Straight Connector 46"/>
          <p:cNvCxnSpPr>
            <a:stCxn id="37" idx="3"/>
            <a:endCxn id="44" idx="0"/>
          </p:cNvCxnSpPr>
          <p:nvPr/>
        </p:nvCxnSpPr>
        <p:spPr>
          <a:xfrm flipH="1">
            <a:off x="999810" y="3554281"/>
            <a:ext cx="417094" cy="4432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7" idx="5"/>
            <a:endCxn id="45" idx="0"/>
          </p:cNvCxnSpPr>
          <p:nvPr/>
        </p:nvCxnSpPr>
        <p:spPr>
          <a:xfrm>
            <a:off x="1787213" y="3554281"/>
            <a:ext cx="266533" cy="4432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7"/>
            <a:endCxn id="46" idx="3"/>
          </p:cNvCxnSpPr>
          <p:nvPr/>
        </p:nvCxnSpPr>
        <p:spPr>
          <a:xfrm flipV="1">
            <a:off x="1787213" y="2795882"/>
            <a:ext cx="344156" cy="3880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Connector 58"/>
          <p:cNvSpPr/>
          <p:nvPr/>
        </p:nvSpPr>
        <p:spPr>
          <a:xfrm>
            <a:off x="2773548" y="3030586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C</a:t>
            </a:r>
            <a:endParaRPr lang="en-GB" b="1" dirty="0"/>
          </a:p>
        </p:txBody>
      </p:sp>
      <p:cxnSp>
        <p:nvCxnSpPr>
          <p:cNvPr id="60" name="Straight Connector 59"/>
          <p:cNvCxnSpPr>
            <a:stCxn id="59" idx="1"/>
            <a:endCxn id="46" idx="5"/>
          </p:cNvCxnSpPr>
          <p:nvPr/>
        </p:nvCxnSpPr>
        <p:spPr>
          <a:xfrm flipH="1" flipV="1">
            <a:off x="2501678" y="2795882"/>
            <a:ext cx="348563" cy="3113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67326" y="1484784"/>
            <a:ext cx="7949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ường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 hợp 1: chênh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lệch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 cao của K</a:t>
            </a:r>
            <a:r>
              <a:rPr lang="en-GB" sz="20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 và C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là 2,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 cao của B và C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bằng nhau,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 cao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của A h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 vào của B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là 1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đơ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n vị</a:t>
            </a:r>
          </a:p>
        </p:txBody>
      </p:sp>
      <p:sp>
        <p:nvSpPr>
          <p:cNvPr id="66" name="Flowchart: Connector 65"/>
          <p:cNvSpPr/>
          <p:nvPr/>
        </p:nvSpPr>
        <p:spPr>
          <a:xfrm>
            <a:off x="6228184" y="2276872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K</a:t>
            </a:r>
            <a:r>
              <a:rPr lang="en-GB" b="1" baseline="-25000" smtClean="0"/>
              <a:t>1</a:t>
            </a:r>
            <a:endParaRPr lang="en-GB" b="1" baseline="-25000" dirty="0"/>
          </a:p>
        </p:txBody>
      </p:sp>
      <p:sp>
        <p:nvSpPr>
          <p:cNvPr id="67" name="Isosceles Triangle 66"/>
          <p:cNvSpPr/>
          <p:nvPr/>
        </p:nvSpPr>
        <p:spPr>
          <a:xfrm>
            <a:off x="5076056" y="3782945"/>
            <a:ext cx="1252346" cy="18062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TA</a:t>
            </a:r>
            <a:endParaRPr lang="en-GB"/>
          </a:p>
        </p:txBody>
      </p:sp>
      <p:sp>
        <p:nvSpPr>
          <p:cNvPr id="68" name="Isosceles Triangle 67"/>
          <p:cNvSpPr/>
          <p:nvPr/>
        </p:nvSpPr>
        <p:spPr>
          <a:xfrm>
            <a:off x="6495013" y="4503956"/>
            <a:ext cx="1002497" cy="10852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TB</a:t>
            </a:r>
            <a:endParaRPr lang="en-GB"/>
          </a:p>
        </p:txBody>
      </p:sp>
      <p:sp>
        <p:nvSpPr>
          <p:cNvPr id="69" name="Isosceles Triangle 68"/>
          <p:cNvSpPr/>
          <p:nvPr/>
        </p:nvSpPr>
        <p:spPr>
          <a:xfrm>
            <a:off x="7690939" y="4416930"/>
            <a:ext cx="1129533" cy="11723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TC</a:t>
            </a:r>
            <a:endParaRPr lang="en-GB"/>
          </a:p>
        </p:txBody>
      </p:sp>
      <p:sp>
        <p:nvSpPr>
          <p:cNvPr id="70" name="Flowchart: Connector 69"/>
          <p:cNvSpPr/>
          <p:nvPr/>
        </p:nvSpPr>
        <p:spPr>
          <a:xfrm>
            <a:off x="5446692" y="3212976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A</a:t>
            </a:r>
            <a:endParaRPr lang="en-GB" b="1" dirty="0"/>
          </a:p>
        </p:txBody>
      </p:sp>
      <p:sp>
        <p:nvSpPr>
          <p:cNvPr id="71" name="Flowchart: Connector 70"/>
          <p:cNvSpPr/>
          <p:nvPr/>
        </p:nvSpPr>
        <p:spPr>
          <a:xfrm>
            <a:off x="6711037" y="3997560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B</a:t>
            </a:r>
            <a:endParaRPr lang="en-GB" b="1" dirty="0"/>
          </a:p>
        </p:txBody>
      </p:sp>
      <p:sp>
        <p:nvSpPr>
          <p:cNvPr id="72" name="Flowchart: Connector 71"/>
          <p:cNvSpPr/>
          <p:nvPr/>
        </p:nvSpPr>
        <p:spPr>
          <a:xfrm>
            <a:off x="7216657" y="3121329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K</a:t>
            </a:r>
            <a:r>
              <a:rPr lang="en-GB" b="1" baseline="-25000" smtClean="0"/>
              <a:t>2</a:t>
            </a:r>
            <a:endParaRPr lang="en-GB" b="1" baseline="-25000" dirty="0"/>
          </a:p>
        </p:txBody>
      </p:sp>
      <p:cxnSp>
        <p:nvCxnSpPr>
          <p:cNvPr id="73" name="Straight Connector 72"/>
          <p:cNvCxnSpPr>
            <a:stCxn id="66" idx="3"/>
            <a:endCxn id="70" idx="0"/>
          </p:cNvCxnSpPr>
          <p:nvPr/>
        </p:nvCxnSpPr>
        <p:spPr>
          <a:xfrm flipH="1">
            <a:off x="5708540" y="2723874"/>
            <a:ext cx="596337" cy="4891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72" idx="3"/>
            <a:endCxn id="71" idx="0"/>
          </p:cNvCxnSpPr>
          <p:nvPr/>
        </p:nvCxnSpPr>
        <p:spPr>
          <a:xfrm flipH="1">
            <a:off x="6972885" y="3568331"/>
            <a:ext cx="320465" cy="4292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6" idx="5"/>
            <a:endCxn id="72" idx="1"/>
          </p:cNvCxnSpPr>
          <p:nvPr/>
        </p:nvCxnSpPr>
        <p:spPr>
          <a:xfrm>
            <a:off x="6675186" y="2723874"/>
            <a:ext cx="618164" cy="4741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Connector 75"/>
          <p:cNvSpPr/>
          <p:nvPr/>
        </p:nvSpPr>
        <p:spPr>
          <a:xfrm>
            <a:off x="7980719" y="3894681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C</a:t>
            </a:r>
            <a:endParaRPr lang="en-GB" b="1" dirty="0"/>
          </a:p>
        </p:txBody>
      </p:sp>
      <p:cxnSp>
        <p:nvCxnSpPr>
          <p:cNvPr id="77" name="Straight Connector 76"/>
          <p:cNvCxnSpPr>
            <a:stCxn id="76" idx="1"/>
            <a:endCxn id="72" idx="5"/>
          </p:cNvCxnSpPr>
          <p:nvPr/>
        </p:nvCxnSpPr>
        <p:spPr>
          <a:xfrm flipH="1" flipV="1">
            <a:off x="7663659" y="3568331"/>
            <a:ext cx="393753" cy="4030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ight Arrow 89"/>
          <p:cNvSpPr/>
          <p:nvPr/>
        </p:nvSpPr>
        <p:spPr>
          <a:xfrm>
            <a:off x="3649929" y="3733152"/>
            <a:ext cx="1440160" cy="261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/>
          <p:cNvSpPr txBox="1"/>
          <p:nvPr/>
        </p:nvSpPr>
        <p:spPr>
          <a:xfrm>
            <a:off x="3491880" y="334770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Xoay phải </a:t>
            </a:r>
            <a:r>
              <a:rPr lang="en-GB" b="1" smtClean="0"/>
              <a:t>tại K</a:t>
            </a:r>
            <a:r>
              <a:rPr lang="en-GB" b="1" baseline="-25000" smtClean="0"/>
              <a:t>2</a:t>
            </a:r>
            <a:endParaRPr lang="en-GB" b="1" baseline="-25000"/>
          </a:p>
        </p:txBody>
      </p:sp>
    </p:spTree>
    <p:extLst>
      <p:ext uri="{BB962C8B-B14F-4D97-AF65-F5344CB8AC3E}">
        <p14:creationId xmlns:p14="http://schemas.microsoft.com/office/powerpoint/2010/main" val="426426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CÂY NHỊ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 TÌM KIẾM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17</a:t>
            </a:fld>
            <a:endParaRPr lang="en-GB"/>
          </a:p>
        </p:txBody>
      </p:sp>
      <p:sp>
        <p:nvSpPr>
          <p:cNvPr id="37" name="Flowchart: Connector 36"/>
          <p:cNvSpPr/>
          <p:nvPr/>
        </p:nvSpPr>
        <p:spPr>
          <a:xfrm>
            <a:off x="827584" y="3206540"/>
            <a:ext cx="325173" cy="325173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K</a:t>
            </a:r>
            <a:r>
              <a:rPr lang="en-GB" b="1" baseline="-25000" smtClean="0"/>
              <a:t>1</a:t>
            </a:r>
            <a:endParaRPr lang="en-GB" b="1" baseline="-25000" dirty="0"/>
          </a:p>
        </p:txBody>
      </p:sp>
      <p:sp>
        <p:nvSpPr>
          <p:cNvPr id="44" name="Flowchart: Connector 43"/>
          <p:cNvSpPr/>
          <p:nvPr/>
        </p:nvSpPr>
        <p:spPr>
          <a:xfrm>
            <a:off x="395536" y="3933056"/>
            <a:ext cx="357690" cy="357690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A</a:t>
            </a:r>
            <a:endParaRPr lang="en-GB" b="1" dirty="0"/>
          </a:p>
        </p:txBody>
      </p:sp>
      <p:sp>
        <p:nvSpPr>
          <p:cNvPr id="45" name="Flowchart: Connector 44"/>
          <p:cNvSpPr/>
          <p:nvPr/>
        </p:nvSpPr>
        <p:spPr>
          <a:xfrm>
            <a:off x="1259632" y="3933056"/>
            <a:ext cx="357690" cy="357690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K</a:t>
            </a:r>
            <a:r>
              <a:rPr lang="en-GB" b="1" baseline="-25000" smtClean="0"/>
              <a:t>2</a:t>
            </a:r>
            <a:endParaRPr lang="en-GB" b="1" baseline="-25000" dirty="0"/>
          </a:p>
        </p:txBody>
      </p:sp>
      <p:sp>
        <p:nvSpPr>
          <p:cNvPr id="46" name="Flowchart: Connector 45"/>
          <p:cNvSpPr/>
          <p:nvPr/>
        </p:nvSpPr>
        <p:spPr>
          <a:xfrm>
            <a:off x="1388218" y="2520259"/>
            <a:ext cx="339461" cy="348519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K</a:t>
            </a:r>
            <a:r>
              <a:rPr lang="en-GB" b="1" baseline="-25000" smtClean="0"/>
              <a:t>3</a:t>
            </a:r>
            <a:endParaRPr lang="en-GB" b="1" baseline="-25000" dirty="0"/>
          </a:p>
        </p:txBody>
      </p:sp>
      <p:cxnSp>
        <p:nvCxnSpPr>
          <p:cNvPr id="47" name="Straight Connector 46"/>
          <p:cNvCxnSpPr>
            <a:stCxn id="37" idx="3"/>
            <a:endCxn id="44" idx="0"/>
          </p:cNvCxnSpPr>
          <p:nvPr/>
        </p:nvCxnSpPr>
        <p:spPr>
          <a:xfrm flipH="1">
            <a:off x="574381" y="3484093"/>
            <a:ext cx="300823" cy="4489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7" idx="5"/>
            <a:endCxn id="45" idx="0"/>
          </p:cNvCxnSpPr>
          <p:nvPr/>
        </p:nvCxnSpPr>
        <p:spPr>
          <a:xfrm>
            <a:off x="1105137" y="3484093"/>
            <a:ext cx="333340" cy="4489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7" idx="7"/>
            <a:endCxn id="46" idx="3"/>
          </p:cNvCxnSpPr>
          <p:nvPr/>
        </p:nvCxnSpPr>
        <p:spPr>
          <a:xfrm flipV="1">
            <a:off x="1105137" y="2817739"/>
            <a:ext cx="332794" cy="4364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Connector 58"/>
          <p:cNvSpPr/>
          <p:nvPr/>
        </p:nvSpPr>
        <p:spPr>
          <a:xfrm>
            <a:off x="2014579" y="3175835"/>
            <a:ext cx="325173" cy="325173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C</a:t>
            </a:r>
            <a:endParaRPr lang="en-GB" b="1" dirty="0"/>
          </a:p>
        </p:txBody>
      </p:sp>
      <p:cxnSp>
        <p:nvCxnSpPr>
          <p:cNvPr id="60" name="Straight Connector 59"/>
          <p:cNvCxnSpPr>
            <a:stCxn id="59" idx="1"/>
            <a:endCxn id="46" idx="5"/>
          </p:cNvCxnSpPr>
          <p:nvPr/>
        </p:nvCxnSpPr>
        <p:spPr>
          <a:xfrm flipH="1" flipV="1">
            <a:off x="1677966" y="2817739"/>
            <a:ext cx="384233" cy="40571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67326" y="1484784"/>
            <a:ext cx="794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ường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 hợp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2:</a:t>
            </a:r>
            <a:endParaRPr lang="en-GB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Flowchart: Connector 31"/>
          <p:cNvSpPr/>
          <p:nvPr/>
        </p:nvSpPr>
        <p:spPr>
          <a:xfrm>
            <a:off x="973950" y="4713009"/>
            <a:ext cx="357690" cy="357690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D</a:t>
            </a:r>
            <a:endParaRPr lang="en-GB" b="1" dirty="0"/>
          </a:p>
        </p:txBody>
      </p:sp>
      <p:sp>
        <p:nvSpPr>
          <p:cNvPr id="33" name="Flowchart: Connector 32"/>
          <p:cNvSpPr/>
          <p:nvPr/>
        </p:nvSpPr>
        <p:spPr>
          <a:xfrm>
            <a:off x="1619672" y="4713009"/>
            <a:ext cx="357690" cy="357690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B</a:t>
            </a:r>
            <a:endParaRPr lang="en-GB" b="1" dirty="0"/>
          </a:p>
        </p:txBody>
      </p:sp>
      <p:sp>
        <p:nvSpPr>
          <p:cNvPr id="36" name="Isosceles Triangle 35"/>
          <p:cNvSpPr/>
          <p:nvPr/>
        </p:nvSpPr>
        <p:spPr>
          <a:xfrm>
            <a:off x="251520" y="4289606"/>
            <a:ext cx="600408" cy="11556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mtClean="0"/>
              <a:t>TA</a:t>
            </a:r>
            <a:endParaRPr lang="en-GB"/>
          </a:p>
        </p:txBody>
      </p:sp>
      <p:cxnSp>
        <p:nvCxnSpPr>
          <p:cNvPr id="40" name="Straight Connector 39"/>
          <p:cNvCxnSpPr>
            <a:stCxn id="32" idx="0"/>
            <a:endCxn id="45" idx="3"/>
          </p:cNvCxnSpPr>
          <p:nvPr/>
        </p:nvCxnSpPr>
        <p:spPr>
          <a:xfrm flipV="1">
            <a:off x="1152795" y="4238364"/>
            <a:ext cx="159219" cy="4746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0"/>
            <a:endCxn id="45" idx="5"/>
          </p:cNvCxnSpPr>
          <p:nvPr/>
        </p:nvCxnSpPr>
        <p:spPr>
          <a:xfrm flipH="1" flipV="1">
            <a:off x="1564940" y="4238364"/>
            <a:ext cx="233577" cy="4746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Isosceles Triangle 49"/>
          <p:cNvSpPr/>
          <p:nvPr/>
        </p:nvSpPr>
        <p:spPr>
          <a:xfrm>
            <a:off x="827584" y="5085184"/>
            <a:ext cx="600408" cy="11556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mtClean="0"/>
              <a:t>TD</a:t>
            </a:r>
            <a:endParaRPr lang="en-GB"/>
          </a:p>
        </p:txBody>
      </p:sp>
      <p:sp>
        <p:nvSpPr>
          <p:cNvPr id="51" name="Isosceles Triangle 50"/>
          <p:cNvSpPr/>
          <p:nvPr/>
        </p:nvSpPr>
        <p:spPr>
          <a:xfrm>
            <a:off x="1475656" y="5081694"/>
            <a:ext cx="600408" cy="11556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mtClean="0"/>
              <a:t>TB</a:t>
            </a:r>
            <a:endParaRPr lang="en-GB"/>
          </a:p>
        </p:txBody>
      </p:sp>
      <p:sp>
        <p:nvSpPr>
          <p:cNvPr id="52" name="Isosceles Triangle 51"/>
          <p:cNvSpPr/>
          <p:nvPr/>
        </p:nvSpPr>
        <p:spPr>
          <a:xfrm>
            <a:off x="1955368" y="3497518"/>
            <a:ext cx="600408" cy="11556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mtClean="0"/>
              <a:t>TC</a:t>
            </a:r>
            <a:endParaRPr lang="en-GB"/>
          </a:p>
        </p:txBody>
      </p:sp>
      <p:sp>
        <p:nvSpPr>
          <p:cNvPr id="85" name="Flowchart: Connector 84"/>
          <p:cNvSpPr/>
          <p:nvPr/>
        </p:nvSpPr>
        <p:spPr>
          <a:xfrm>
            <a:off x="3467536" y="3895915"/>
            <a:ext cx="325173" cy="325173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K</a:t>
            </a:r>
            <a:r>
              <a:rPr lang="en-GB" b="1" baseline="-25000" smtClean="0"/>
              <a:t>1</a:t>
            </a:r>
            <a:endParaRPr lang="en-GB" b="1" baseline="-25000" dirty="0"/>
          </a:p>
        </p:txBody>
      </p:sp>
      <p:sp>
        <p:nvSpPr>
          <p:cNvPr id="86" name="Flowchart: Connector 85"/>
          <p:cNvSpPr/>
          <p:nvPr/>
        </p:nvSpPr>
        <p:spPr>
          <a:xfrm>
            <a:off x="3179504" y="4725144"/>
            <a:ext cx="357690" cy="357690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A</a:t>
            </a:r>
            <a:endParaRPr lang="en-GB" b="1" dirty="0"/>
          </a:p>
        </p:txBody>
      </p:sp>
      <p:sp>
        <p:nvSpPr>
          <p:cNvPr id="87" name="Flowchart: Connector 86"/>
          <p:cNvSpPr/>
          <p:nvPr/>
        </p:nvSpPr>
        <p:spPr>
          <a:xfrm>
            <a:off x="3829926" y="3140968"/>
            <a:ext cx="357690" cy="357690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K</a:t>
            </a:r>
            <a:r>
              <a:rPr lang="en-GB" b="1" baseline="-25000" smtClean="0"/>
              <a:t>2</a:t>
            </a:r>
            <a:endParaRPr lang="en-GB" b="1" baseline="-25000" dirty="0"/>
          </a:p>
        </p:txBody>
      </p:sp>
      <p:sp>
        <p:nvSpPr>
          <p:cNvPr id="88" name="Flowchart: Connector 87"/>
          <p:cNvSpPr/>
          <p:nvPr/>
        </p:nvSpPr>
        <p:spPr>
          <a:xfrm>
            <a:off x="4244194" y="2499343"/>
            <a:ext cx="339461" cy="383371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K</a:t>
            </a:r>
            <a:r>
              <a:rPr lang="en-GB" b="1" baseline="-25000" smtClean="0"/>
              <a:t>3</a:t>
            </a:r>
            <a:endParaRPr lang="en-GB" b="1" baseline="-25000" dirty="0"/>
          </a:p>
        </p:txBody>
      </p:sp>
      <p:cxnSp>
        <p:nvCxnSpPr>
          <p:cNvPr id="89" name="Straight Connector 88"/>
          <p:cNvCxnSpPr>
            <a:stCxn id="85" idx="3"/>
            <a:endCxn id="86" idx="0"/>
          </p:cNvCxnSpPr>
          <p:nvPr/>
        </p:nvCxnSpPr>
        <p:spPr>
          <a:xfrm flipH="1">
            <a:off x="3358349" y="4173468"/>
            <a:ext cx="156807" cy="5516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87" idx="0"/>
            <a:endCxn id="88" idx="3"/>
          </p:cNvCxnSpPr>
          <p:nvPr/>
        </p:nvCxnSpPr>
        <p:spPr>
          <a:xfrm flipV="1">
            <a:off x="4008771" y="2826571"/>
            <a:ext cx="285136" cy="3143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owchart: Connector 93"/>
          <p:cNvSpPr/>
          <p:nvPr/>
        </p:nvSpPr>
        <p:spPr>
          <a:xfrm>
            <a:off x="4966907" y="3172345"/>
            <a:ext cx="325173" cy="325173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C</a:t>
            </a:r>
            <a:endParaRPr lang="en-GB" b="1" dirty="0"/>
          </a:p>
        </p:txBody>
      </p:sp>
      <p:cxnSp>
        <p:nvCxnSpPr>
          <p:cNvPr id="95" name="Straight Connector 94"/>
          <p:cNvCxnSpPr>
            <a:stCxn id="94" idx="1"/>
            <a:endCxn id="88" idx="5"/>
          </p:cNvCxnSpPr>
          <p:nvPr/>
        </p:nvCxnSpPr>
        <p:spPr>
          <a:xfrm flipH="1" flipV="1">
            <a:off x="4533942" y="2826571"/>
            <a:ext cx="480585" cy="3933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Connector 95"/>
          <p:cNvSpPr/>
          <p:nvPr/>
        </p:nvSpPr>
        <p:spPr>
          <a:xfrm>
            <a:off x="3829926" y="4709519"/>
            <a:ext cx="357690" cy="357690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D</a:t>
            </a:r>
            <a:endParaRPr lang="en-GB" b="1" dirty="0"/>
          </a:p>
        </p:txBody>
      </p:sp>
      <p:sp>
        <p:nvSpPr>
          <p:cNvPr id="97" name="Flowchart: Connector 96"/>
          <p:cNvSpPr/>
          <p:nvPr/>
        </p:nvSpPr>
        <p:spPr>
          <a:xfrm>
            <a:off x="4403640" y="3920921"/>
            <a:ext cx="357690" cy="357690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B</a:t>
            </a:r>
            <a:endParaRPr lang="en-GB" b="1" dirty="0"/>
          </a:p>
        </p:txBody>
      </p:sp>
      <p:sp>
        <p:nvSpPr>
          <p:cNvPr id="98" name="Isosceles Triangle 97"/>
          <p:cNvSpPr/>
          <p:nvPr/>
        </p:nvSpPr>
        <p:spPr>
          <a:xfrm>
            <a:off x="3035488" y="5081694"/>
            <a:ext cx="600408" cy="11556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mtClean="0"/>
              <a:t>TA</a:t>
            </a:r>
            <a:endParaRPr lang="en-GB"/>
          </a:p>
        </p:txBody>
      </p:sp>
      <p:cxnSp>
        <p:nvCxnSpPr>
          <p:cNvPr id="99" name="Straight Connector 98"/>
          <p:cNvCxnSpPr>
            <a:stCxn id="96" idx="0"/>
            <a:endCxn id="85" idx="5"/>
          </p:cNvCxnSpPr>
          <p:nvPr/>
        </p:nvCxnSpPr>
        <p:spPr>
          <a:xfrm flipH="1" flipV="1">
            <a:off x="3745089" y="4173468"/>
            <a:ext cx="263682" cy="5360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97" idx="0"/>
            <a:endCxn id="87" idx="5"/>
          </p:cNvCxnSpPr>
          <p:nvPr/>
        </p:nvCxnSpPr>
        <p:spPr>
          <a:xfrm flipH="1" flipV="1">
            <a:off x="4135234" y="3446276"/>
            <a:ext cx="447251" cy="4746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Isosceles Triangle 100"/>
          <p:cNvSpPr/>
          <p:nvPr/>
        </p:nvSpPr>
        <p:spPr>
          <a:xfrm>
            <a:off x="3683560" y="5081694"/>
            <a:ext cx="600408" cy="11556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mtClean="0"/>
              <a:t>TD</a:t>
            </a:r>
            <a:endParaRPr lang="en-GB"/>
          </a:p>
        </p:txBody>
      </p:sp>
      <p:sp>
        <p:nvSpPr>
          <p:cNvPr id="102" name="Isosceles Triangle 101"/>
          <p:cNvSpPr/>
          <p:nvPr/>
        </p:nvSpPr>
        <p:spPr>
          <a:xfrm>
            <a:off x="4259624" y="4289606"/>
            <a:ext cx="600408" cy="11556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mtClean="0"/>
              <a:t>TB</a:t>
            </a:r>
            <a:endParaRPr lang="en-GB"/>
          </a:p>
        </p:txBody>
      </p:sp>
      <p:sp>
        <p:nvSpPr>
          <p:cNvPr id="103" name="Isosceles Triangle 102"/>
          <p:cNvSpPr/>
          <p:nvPr/>
        </p:nvSpPr>
        <p:spPr>
          <a:xfrm>
            <a:off x="4907696" y="3494028"/>
            <a:ext cx="600408" cy="11556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mtClean="0"/>
              <a:t>TC</a:t>
            </a:r>
            <a:endParaRPr lang="en-GB"/>
          </a:p>
        </p:txBody>
      </p:sp>
      <p:cxnSp>
        <p:nvCxnSpPr>
          <p:cNvPr id="104" name="Straight Connector 103"/>
          <p:cNvCxnSpPr>
            <a:stCxn id="85" idx="0"/>
            <a:endCxn id="87" idx="3"/>
          </p:cNvCxnSpPr>
          <p:nvPr/>
        </p:nvCxnSpPr>
        <p:spPr>
          <a:xfrm flipV="1">
            <a:off x="3630123" y="3446276"/>
            <a:ext cx="252185" cy="44963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Connector 104"/>
          <p:cNvSpPr/>
          <p:nvPr/>
        </p:nvSpPr>
        <p:spPr>
          <a:xfrm>
            <a:off x="6588224" y="3319851"/>
            <a:ext cx="325173" cy="325173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K</a:t>
            </a:r>
            <a:r>
              <a:rPr lang="en-GB" b="1" baseline="-25000" smtClean="0"/>
              <a:t>1</a:t>
            </a:r>
            <a:endParaRPr lang="en-GB" b="1" baseline="-25000" dirty="0"/>
          </a:p>
        </p:txBody>
      </p:sp>
      <p:sp>
        <p:nvSpPr>
          <p:cNvPr id="106" name="Flowchart: Connector 105"/>
          <p:cNvSpPr/>
          <p:nvPr/>
        </p:nvSpPr>
        <p:spPr>
          <a:xfrm>
            <a:off x="6228184" y="4149080"/>
            <a:ext cx="357690" cy="357690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A</a:t>
            </a:r>
            <a:endParaRPr lang="en-GB" b="1" dirty="0"/>
          </a:p>
        </p:txBody>
      </p:sp>
      <p:sp>
        <p:nvSpPr>
          <p:cNvPr id="107" name="Flowchart: Connector 106"/>
          <p:cNvSpPr/>
          <p:nvPr/>
        </p:nvSpPr>
        <p:spPr>
          <a:xfrm>
            <a:off x="7164288" y="2420888"/>
            <a:ext cx="357690" cy="357690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K</a:t>
            </a:r>
            <a:r>
              <a:rPr lang="en-GB" b="1" baseline="-25000" smtClean="0"/>
              <a:t>2</a:t>
            </a:r>
            <a:endParaRPr lang="en-GB" b="1" baseline="-25000" dirty="0"/>
          </a:p>
        </p:txBody>
      </p:sp>
      <p:sp>
        <p:nvSpPr>
          <p:cNvPr id="108" name="Flowchart: Connector 107"/>
          <p:cNvSpPr/>
          <p:nvPr/>
        </p:nvSpPr>
        <p:spPr>
          <a:xfrm>
            <a:off x="7992385" y="3240339"/>
            <a:ext cx="339461" cy="348519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K</a:t>
            </a:r>
            <a:r>
              <a:rPr lang="en-GB" b="1" baseline="-25000" smtClean="0"/>
              <a:t>3</a:t>
            </a:r>
            <a:endParaRPr lang="en-GB" b="1" baseline="-25000" dirty="0"/>
          </a:p>
        </p:txBody>
      </p:sp>
      <p:cxnSp>
        <p:nvCxnSpPr>
          <p:cNvPr id="109" name="Straight Connector 108"/>
          <p:cNvCxnSpPr>
            <a:stCxn id="105" idx="3"/>
            <a:endCxn id="106" idx="0"/>
          </p:cNvCxnSpPr>
          <p:nvPr/>
        </p:nvCxnSpPr>
        <p:spPr>
          <a:xfrm flipH="1">
            <a:off x="6407029" y="3597404"/>
            <a:ext cx="228815" cy="5516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7" idx="5"/>
            <a:endCxn id="108" idx="1"/>
          </p:cNvCxnSpPr>
          <p:nvPr/>
        </p:nvCxnSpPr>
        <p:spPr>
          <a:xfrm>
            <a:off x="7469596" y="2726196"/>
            <a:ext cx="572502" cy="5651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owchart: Connector 110"/>
          <p:cNvSpPr/>
          <p:nvPr/>
        </p:nvSpPr>
        <p:spPr>
          <a:xfrm>
            <a:off x="8462782" y="4149080"/>
            <a:ext cx="357690" cy="357690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C</a:t>
            </a:r>
            <a:endParaRPr lang="en-GB" b="1" dirty="0"/>
          </a:p>
        </p:txBody>
      </p:sp>
      <p:cxnSp>
        <p:nvCxnSpPr>
          <p:cNvPr id="112" name="Straight Connector 111"/>
          <p:cNvCxnSpPr>
            <a:stCxn id="111" idx="1"/>
            <a:endCxn id="108" idx="5"/>
          </p:cNvCxnSpPr>
          <p:nvPr/>
        </p:nvCxnSpPr>
        <p:spPr>
          <a:xfrm flipH="1" flipV="1">
            <a:off x="8282133" y="3537819"/>
            <a:ext cx="233031" cy="6636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lowchart: Connector 112"/>
          <p:cNvSpPr/>
          <p:nvPr/>
        </p:nvSpPr>
        <p:spPr>
          <a:xfrm>
            <a:off x="6878606" y="4133455"/>
            <a:ext cx="357690" cy="357690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D</a:t>
            </a:r>
            <a:endParaRPr lang="en-GB" b="1" dirty="0"/>
          </a:p>
        </p:txBody>
      </p:sp>
      <p:sp>
        <p:nvSpPr>
          <p:cNvPr id="114" name="Flowchart: Connector 113"/>
          <p:cNvSpPr/>
          <p:nvPr/>
        </p:nvSpPr>
        <p:spPr>
          <a:xfrm>
            <a:off x="7740352" y="4136945"/>
            <a:ext cx="357690" cy="357690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B</a:t>
            </a:r>
            <a:endParaRPr lang="en-GB" b="1" dirty="0"/>
          </a:p>
        </p:txBody>
      </p:sp>
      <p:sp>
        <p:nvSpPr>
          <p:cNvPr id="115" name="Isosceles Triangle 114"/>
          <p:cNvSpPr/>
          <p:nvPr/>
        </p:nvSpPr>
        <p:spPr>
          <a:xfrm>
            <a:off x="6084168" y="4505630"/>
            <a:ext cx="600408" cy="11556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mtClean="0"/>
              <a:t>TA</a:t>
            </a:r>
            <a:endParaRPr lang="en-GB"/>
          </a:p>
        </p:txBody>
      </p:sp>
      <p:cxnSp>
        <p:nvCxnSpPr>
          <p:cNvPr id="116" name="Straight Connector 115"/>
          <p:cNvCxnSpPr>
            <a:stCxn id="113" idx="0"/>
            <a:endCxn id="105" idx="5"/>
          </p:cNvCxnSpPr>
          <p:nvPr/>
        </p:nvCxnSpPr>
        <p:spPr>
          <a:xfrm flipH="1" flipV="1">
            <a:off x="6865777" y="3597404"/>
            <a:ext cx="191674" cy="5360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14" idx="0"/>
            <a:endCxn id="108" idx="3"/>
          </p:cNvCxnSpPr>
          <p:nvPr/>
        </p:nvCxnSpPr>
        <p:spPr>
          <a:xfrm flipV="1">
            <a:off x="7919197" y="3537819"/>
            <a:ext cx="122901" cy="5991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Isosceles Triangle 117"/>
          <p:cNvSpPr/>
          <p:nvPr/>
        </p:nvSpPr>
        <p:spPr>
          <a:xfrm>
            <a:off x="6732240" y="4505630"/>
            <a:ext cx="600408" cy="11556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mtClean="0"/>
              <a:t>TD</a:t>
            </a:r>
            <a:endParaRPr lang="en-GB"/>
          </a:p>
        </p:txBody>
      </p:sp>
      <p:sp>
        <p:nvSpPr>
          <p:cNvPr id="119" name="Isosceles Triangle 118"/>
          <p:cNvSpPr/>
          <p:nvPr/>
        </p:nvSpPr>
        <p:spPr>
          <a:xfrm>
            <a:off x="7596336" y="4505630"/>
            <a:ext cx="600408" cy="11556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mtClean="0"/>
              <a:t>TB</a:t>
            </a:r>
            <a:endParaRPr lang="en-GB"/>
          </a:p>
        </p:txBody>
      </p:sp>
      <p:sp>
        <p:nvSpPr>
          <p:cNvPr id="120" name="Isosceles Triangle 119"/>
          <p:cNvSpPr/>
          <p:nvPr/>
        </p:nvSpPr>
        <p:spPr>
          <a:xfrm>
            <a:off x="8364080" y="4505630"/>
            <a:ext cx="600408" cy="11556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mtClean="0"/>
              <a:t>TC</a:t>
            </a:r>
            <a:endParaRPr lang="en-GB"/>
          </a:p>
        </p:txBody>
      </p:sp>
      <p:cxnSp>
        <p:nvCxnSpPr>
          <p:cNvPr id="121" name="Straight Connector 120"/>
          <p:cNvCxnSpPr>
            <a:stCxn id="105" idx="0"/>
            <a:endCxn id="107" idx="3"/>
          </p:cNvCxnSpPr>
          <p:nvPr/>
        </p:nvCxnSpPr>
        <p:spPr>
          <a:xfrm flipV="1">
            <a:off x="6750811" y="2726196"/>
            <a:ext cx="465859" cy="5936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ight Arrow 121"/>
          <p:cNvSpPr/>
          <p:nvPr/>
        </p:nvSpPr>
        <p:spPr>
          <a:xfrm>
            <a:off x="2281777" y="2734332"/>
            <a:ext cx="1440160" cy="261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/>
          <p:cNvSpPr txBox="1"/>
          <p:nvPr/>
        </p:nvSpPr>
        <p:spPr>
          <a:xfrm>
            <a:off x="2123728" y="234888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Xoay trái tại </a:t>
            </a:r>
            <a:r>
              <a:rPr lang="en-GB" b="1" smtClean="0"/>
              <a:t>K</a:t>
            </a:r>
            <a:r>
              <a:rPr lang="en-GB" b="1" baseline="-25000"/>
              <a:t>1</a:t>
            </a:r>
          </a:p>
        </p:txBody>
      </p:sp>
      <p:sp>
        <p:nvSpPr>
          <p:cNvPr id="124" name="Right Arrow 123"/>
          <p:cNvSpPr/>
          <p:nvPr/>
        </p:nvSpPr>
        <p:spPr>
          <a:xfrm>
            <a:off x="5234105" y="2734332"/>
            <a:ext cx="1440160" cy="261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TextBox 124"/>
          <p:cNvSpPr txBox="1"/>
          <p:nvPr/>
        </p:nvSpPr>
        <p:spPr>
          <a:xfrm>
            <a:off x="5076056" y="234888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Xoay phải tại </a:t>
            </a:r>
            <a:r>
              <a:rPr lang="en-GB" b="1" smtClean="0"/>
              <a:t>K</a:t>
            </a:r>
            <a:r>
              <a:rPr lang="en-GB" b="1" baseline="-25000" smtClean="0"/>
              <a:t>3</a:t>
            </a:r>
            <a:endParaRPr lang="en-GB" b="1" baseline="-25000"/>
          </a:p>
        </p:txBody>
      </p:sp>
    </p:spTree>
    <p:extLst>
      <p:ext uri="{BB962C8B-B14F-4D97-AF65-F5344CB8AC3E}">
        <p14:creationId xmlns:p14="http://schemas.microsoft.com/office/powerpoint/2010/main" val="14607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TÌM KIẾM XÂU MẪU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18</a:t>
            </a:fld>
            <a:endParaRPr lang="en-GB"/>
          </a:p>
        </p:txBody>
      </p:sp>
      <p:sp>
        <p:nvSpPr>
          <p:cNvPr id="61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424936" cy="5005536"/>
          </a:xfrm>
        </p:spPr>
        <p:txBody>
          <a:bodyPr>
            <a:normAutofit lnSpcReduction="10000"/>
          </a:bodyPr>
          <a:lstStyle/>
          <a:p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trước</a:t>
            </a:r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[1..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(pattern)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[1..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].</a:t>
            </a:r>
          </a:p>
          <a:p>
            <a:pPr lvl="1"/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lvl="1"/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lệch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GB" sz="2000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GB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,…, </a:t>
            </a:r>
            <a:r>
              <a:rPr lang="en-GB" sz="2000" i="1" smtClean="0"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pPr marL="320040" lvl="1" indent="0">
              <a:buNone/>
            </a:pPr>
            <a:endParaRPr lang="en-GB" sz="20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20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200">
              <a:latin typeface="Times New Roman" pitchFamily="18" charset="0"/>
              <a:cs typeface="Times New Roman" pitchFamily="18" charset="0"/>
            </a:endParaRPr>
          </a:p>
          <a:p>
            <a:endParaRPr lang="en-GB" sz="22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Ứng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soạn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thảo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tin</a:t>
            </a:r>
          </a:p>
          <a:p>
            <a:pPr lvl="1"/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ADN</a:t>
            </a:r>
          </a:p>
          <a:p>
            <a:pPr lvl="1"/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334" y="3407303"/>
            <a:ext cx="5284050" cy="124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1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TÌM KIẾM XÂU MẪU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19</a:t>
            </a:fld>
            <a:endParaRPr lang="en-GB"/>
          </a:p>
        </p:txBody>
      </p:sp>
      <p:sp>
        <p:nvSpPr>
          <p:cNvPr id="61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424936" cy="5005536"/>
          </a:xfrm>
        </p:spPr>
        <p:txBody>
          <a:bodyPr>
            <a:normAutofit/>
          </a:bodyPr>
          <a:lstStyle/>
          <a:p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Boyer Moore</a:t>
            </a:r>
          </a:p>
          <a:p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Rabin-Karp</a:t>
            </a:r>
          </a:p>
          <a:p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KMP (Knuth-Morris Pratt)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94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/>
          <a:p>
            <a:pPr algn="ctr"/>
            <a:r>
              <a:rPr lang="en-GB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dung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/>
          <a:lstStyle/>
          <a:p>
            <a:r>
              <a:rPr lang="en-GB">
                <a:latin typeface="Times New Roman" pitchFamily="18" charset="0"/>
                <a:cs typeface="Times New Roman" pitchFamily="18" charset="0"/>
              </a:rPr>
              <a:t>Giới thiệu bài toán tìm kiếm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>
                <a:latin typeface="Times New Roman" pitchFamily="18" charset="0"/>
                <a:cs typeface="Times New Roman" pitchFamily="18" charset="0"/>
              </a:rPr>
              <a:t>Tìm kiếm tuần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tự</a:t>
            </a:r>
          </a:p>
          <a:p>
            <a:r>
              <a:rPr lang="en-GB">
                <a:latin typeface="Times New Roman" pitchFamily="18" charset="0"/>
                <a:cs typeface="Times New Roman" pitchFamily="18" charset="0"/>
              </a:rPr>
              <a:t>Tìm kiếm nhị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phân</a:t>
            </a:r>
            <a:endParaRPr lang="en-GB">
              <a:latin typeface="Times New Roman" pitchFamily="18" charset="0"/>
              <a:cs typeface="Times New Roman" pitchFamily="18" charset="0"/>
            </a:endParaRPr>
          </a:p>
          <a:p>
            <a:r>
              <a:rPr lang="en-GB" smtClean="0">
                <a:latin typeface="Times New Roman" pitchFamily="18" charset="0"/>
                <a:cs typeface="Times New Roman" pitchFamily="18" charset="0"/>
              </a:rPr>
              <a:t>Cây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nhị phân tìm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kiếm</a:t>
            </a:r>
          </a:p>
          <a:p>
            <a:r>
              <a:rPr lang="en-GB">
                <a:latin typeface="Times New Roman" pitchFamily="18" charset="0"/>
                <a:cs typeface="Times New Roman" pitchFamily="18" charset="0"/>
              </a:rPr>
              <a:t>Cây nhị phân tìm kiếm cân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bằng</a:t>
            </a:r>
          </a:p>
          <a:p>
            <a:r>
              <a:rPr lang="en-GB">
                <a:latin typeface="Times New Roman" pitchFamily="18" charset="0"/>
                <a:cs typeface="Times New Roman" pitchFamily="18" charset="0"/>
              </a:rPr>
              <a:t>Tìm kiếm xâu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mẫu</a:t>
            </a:r>
          </a:p>
          <a:p>
            <a:r>
              <a:rPr lang="en-GB">
                <a:latin typeface="Times New Roman" pitchFamily="18" charset="0"/>
                <a:cs typeface="Times New Roman" pitchFamily="18" charset="0"/>
              </a:rPr>
              <a:t>Ánh xạ và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bảng b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66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TÌM KIẾM XÂU MẪU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20</a:t>
            </a:fld>
            <a:endParaRPr lang="en-GB"/>
          </a:p>
        </p:txBody>
      </p:sp>
      <p:sp>
        <p:nvSpPr>
          <p:cNvPr id="61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4608512" cy="5005536"/>
          </a:xfrm>
        </p:spPr>
        <p:txBody>
          <a:bodyPr>
            <a:normAutofit/>
          </a:bodyPr>
          <a:lstStyle/>
          <a:p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err="1" smtClean="0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 tiếp</a:t>
            </a:r>
          </a:p>
          <a:p>
            <a:pPr lvl="1"/>
            <a:r>
              <a:rPr lang="en-GB" sz="2000">
                <a:latin typeface="Times New Roman" pitchFamily="18" charset="0"/>
                <a:cs typeface="Times New Roman" pitchFamily="18" charset="0"/>
              </a:rPr>
              <a:t>Xâu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mẫu tr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ượ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t từ trái qua phải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của T</a:t>
            </a:r>
          </a:p>
          <a:p>
            <a:pPr lvl="1"/>
            <a:r>
              <a:rPr lang="en-GB" sz="2000"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khớp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 thực hiện từ trái qua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phải</a:t>
            </a:r>
          </a:p>
          <a:p>
            <a:pPr lvl="1"/>
            <a:r>
              <a:rPr lang="en-GB" sz="2000">
                <a:latin typeface="Times New Roman" pitchFamily="18" charset="0"/>
                <a:cs typeface="Times New Roman" pitchFamily="18" charset="0"/>
              </a:rPr>
              <a:t>Khi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gặp tr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ường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 hợp không khớp (mismatch) thì thực hiện dịch chuyển mẫu P  </a:t>
            </a:r>
            <a:r>
              <a:rPr lang="en-GB" sz="2000" b="1" i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 vị trí sang phải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trên T</a:t>
            </a:r>
          </a:p>
          <a:p>
            <a:pPr lvl="1"/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76056" y="1484784"/>
            <a:ext cx="3888432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smtClean="0">
                <a:latin typeface="Consolas" pitchFamily="49" charset="0"/>
                <a:cs typeface="Consolas" pitchFamily="49" charset="0"/>
              </a:rPr>
              <a:t>naiveSM(P, T)</a:t>
            </a:r>
            <a:r>
              <a:rPr lang="vi-VN" sz="1400" b="1" smtClean="0">
                <a:latin typeface="Consolas" pitchFamily="49" charset="0"/>
                <a:cs typeface="Consolas" pitchFamily="49" charset="0"/>
              </a:rPr>
              <a:t> {</a:t>
            </a:r>
            <a:endParaRPr lang="en-GB" sz="1400" b="1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smtClean="0">
                <a:latin typeface="Consolas" pitchFamily="49" charset="0"/>
                <a:cs typeface="Consolas" pitchFamily="49" charset="0"/>
              </a:rPr>
              <a:t>  foreach s = 0 . . N-M do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  i = 1;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   while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i </a:t>
            </a:r>
            <a:r>
              <a:rPr lang="en-GB" sz="1400" b="1">
                <a:latin typeface="Consolas" pitchFamily="49" charset="0"/>
                <a:cs typeface="Consolas" pitchFamily="49" charset="0"/>
              </a:rPr>
              <a:t>&lt;=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M </a:t>
            </a:r>
            <a:r>
              <a:rPr lang="en-GB" sz="1400" b="1">
                <a:latin typeface="Consolas" pitchFamily="49" charset="0"/>
                <a:cs typeface="Consolas" pitchFamily="49" charset="0"/>
              </a:rPr>
              <a:t>&amp;&amp; P[i] = T[i+s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] do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    i = i + 1;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  endwhile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if i &gt; M then output(s);</a:t>
            </a:r>
            <a:endParaRPr lang="en-GB" sz="1400" b="1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endfor </a:t>
            </a:r>
          </a:p>
          <a:p>
            <a:pPr marL="0" indent="0">
              <a:buNone/>
            </a:pPr>
            <a:r>
              <a:rPr lang="en-GB" sz="1400" b="1" smtClean="0">
                <a:latin typeface="Consolas" pitchFamily="49" charset="0"/>
                <a:cs typeface="Consolas" pitchFamily="49" charset="0"/>
              </a:rPr>
              <a:t>}</a:t>
            </a:r>
            <a:endParaRPr lang="en-GB" sz="1400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53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TÌM KIẾM XÂU MẪU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21</a:t>
            </a:fld>
            <a:endParaRPr lang="en-GB"/>
          </a:p>
        </p:txBody>
      </p:sp>
      <p:sp>
        <p:nvSpPr>
          <p:cNvPr id="61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4536504" cy="5005536"/>
          </a:xfrm>
        </p:spPr>
        <p:txBody>
          <a:bodyPr>
            <a:normAutofit/>
          </a:bodyPr>
          <a:lstStyle/>
          <a:p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Thuật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Boyer Moore</a:t>
            </a:r>
          </a:p>
          <a:p>
            <a:pPr lvl="1"/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ượ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t xâu mẫu từ trái qua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phải</a:t>
            </a:r>
          </a:p>
          <a:p>
            <a:pPr lvl="1"/>
            <a:r>
              <a:rPr lang="en-GB" sz="2000">
                <a:latin typeface="Times New Roman" pitchFamily="18" charset="0"/>
                <a:cs typeface="Times New Roman" pitchFamily="18" charset="0"/>
              </a:rPr>
              <a:t>Đối sánh: phải qua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trái</a:t>
            </a:r>
          </a:p>
          <a:p>
            <a:pPr lvl="1"/>
            <a:r>
              <a:rPr lang="en-GB" sz="2000">
                <a:latin typeface="Times New Roman" pitchFamily="18" charset="0"/>
                <a:cs typeface="Times New Roman" pitchFamily="18" charset="0"/>
              </a:rPr>
              <a:t>Sử dụng thông tin tiền xử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lý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 bỏ qua càng nhiều ký tự càng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tốt</a:t>
            </a:r>
          </a:p>
          <a:p>
            <a:pPr lvl="1"/>
            <a:r>
              <a:rPr lang="en-GB" sz="2000">
                <a:latin typeface="Times New Roman" pitchFamily="18" charset="0"/>
                <a:cs typeface="Times New Roman" pitchFamily="18" charset="0"/>
              </a:rPr>
              <a:t>Tiền xử lý xâu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mẫu </a:t>
            </a:r>
            <a:r>
              <a:rPr lang="en-GB" sz="2000" i="1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GB" sz="2000" i="1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GB" sz="1600" smtClean="0">
                <a:latin typeface="Times New Roman" pitchFamily="18" charset="0"/>
                <a:cs typeface="Times New Roman" pitchFamily="18" charset="0"/>
              </a:rPr>
              <a:t>Last[</a:t>
            </a:r>
            <a:r>
              <a:rPr lang="en-GB" sz="16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1600" smtClean="0">
                <a:latin typeface="Times New Roman" pitchFamily="18" charset="0"/>
                <a:cs typeface="Times New Roman" pitchFamily="18" charset="0"/>
              </a:rPr>
              <a:t>]: </a:t>
            </a:r>
            <a:r>
              <a:rPr lang="en-GB" sz="1600">
                <a:latin typeface="Times New Roman" pitchFamily="18" charset="0"/>
                <a:cs typeface="Times New Roman" pitchFamily="18" charset="0"/>
              </a:rPr>
              <a:t>vị trí bên phải nhất xuất hiện ký tự </a:t>
            </a:r>
            <a:r>
              <a:rPr lang="en-GB" sz="16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1600" smtClean="0">
                <a:latin typeface="Times New Roman" pitchFamily="18" charset="0"/>
                <a:cs typeface="Times New Roman" pitchFamily="18" charset="0"/>
              </a:rPr>
              <a:t> trong </a:t>
            </a:r>
            <a:r>
              <a:rPr lang="en-GB" sz="1600" i="1" smtClean="0"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 lvl="1"/>
            <a:r>
              <a:rPr lang="en-GB" sz="2000">
                <a:latin typeface="Times New Roman" pitchFamily="18" charset="0"/>
                <a:cs typeface="Times New Roman" pitchFamily="18" charset="0"/>
              </a:rPr>
              <a:t>Khi tình trạng không khớp xảy ra với ký tự tồi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là </a:t>
            </a:r>
            <a:r>
              <a:rPr lang="en-GB" sz="2000" i="1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(ký tự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trên </a:t>
            </a:r>
            <a:r>
              <a:rPr lang="en-GB" sz="20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GB" sz="2000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sẽ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 tr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ượ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t 1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khoảng:</a:t>
            </a:r>
          </a:p>
          <a:p>
            <a:pPr marL="320040" lvl="1" indent="0">
              <a:buNone/>
            </a:pPr>
            <a:r>
              <a:rPr lang="en-GB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             max{</a:t>
            </a:r>
            <a:r>
              <a:rPr lang="en-GB" sz="2000" i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 - Last[</a:t>
            </a:r>
            <a:r>
              <a:rPr lang="en-GB" sz="20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], 1}</a:t>
            </a:r>
          </a:p>
          <a:p>
            <a:pPr marL="320040" lvl="1" indent="0">
              <a:buNone/>
            </a:pP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trong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 là chỉ số hiện tại (xảy ra không khớp) trên </a:t>
            </a:r>
            <a:r>
              <a:rPr lang="en-GB" sz="2000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 khi so khớp ký tự từ phải qua trái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04048" y="1484784"/>
            <a:ext cx="3960440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computeLast(P)</a:t>
            </a:r>
            <a:r>
              <a:rPr lang="vi-VN" sz="1600" b="1" smtClean="0">
                <a:latin typeface="Consolas" pitchFamily="49" charset="0"/>
                <a:cs typeface="Consolas" pitchFamily="49" charset="0"/>
              </a:rPr>
              <a:t> {</a:t>
            </a:r>
            <a:endParaRPr lang="en-GB" sz="1600" b="1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  for c = 0..255 do last[c] = 0;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for i = m downto 1 do {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 if(last[P[i]] = 0) last[P[i]] = i; </a:t>
            </a: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boyerMoore(P, T){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s = 0;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while(s &lt;= N-M){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 j = M;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 while(j &gt; 0 &amp;&amp; T[j+s] = P[j]) 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   j = j-1;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 if(j = 0){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   output(s); s = s + 1;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 }else{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   k = last[T[j+s]]; 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   s = s + max(j-k,1); </a:t>
            </a: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910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TÌM KIẾM XÂU MẪU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22</a:t>
            </a:fld>
            <a:endParaRPr lang="en-GB"/>
          </a:p>
        </p:txBody>
      </p:sp>
      <p:sp>
        <p:nvSpPr>
          <p:cNvPr id="61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424936" cy="5005536"/>
          </a:xfrm>
        </p:spPr>
        <p:txBody>
          <a:bodyPr>
            <a:normAutofit/>
          </a:bodyPr>
          <a:lstStyle/>
          <a:p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Thuật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Boyer Moore</a:t>
            </a:r>
          </a:p>
          <a:p>
            <a:pPr lvl="1"/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Last[a] = 4</a:t>
            </a:r>
          </a:p>
          <a:p>
            <a:pPr lvl="1"/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Last[b] = 5</a:t>
            </a:r>
          </a:p>
          <a:p>
            <a:pPr lvl="1"/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Last[c] = 2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821" y="1404929"/>
            <a:ext cx="5203659" cy="526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TÌM KIẾM XÂU MẪU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23</a:t>
            </a:fld>
            <a:endParaRPr lang="en-GB"/>
          </a:p>
        </p:txBody>
      </p:sp>
      <p:sp>
        <p:nvSpPr>
          <p:cNvPr id="61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424936" cy="5005536"/>
          </a:xfrm>
        </p:spPr>
        <p:txBody>
          <a:bodyPr>
            <a:normAutofit/>
          </a:bodyPr>
          <a:lstStyle/>
          <a:p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Thuật </a:t>
            </a:r>
            <a:r>
              <a:rPr lang="en-GB" sz="220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 Rabin-Karp</a:t>
            </a:r>
          </a:p>
          <a:p>
            <a:pPr lvl="1"/>
            <a:r>
              <a:rPr lang="en-GB" sz="2000">
                <a:latin typeface="Times New Roman" pitchFamily="18" charset="0"/>
                <a:cs typeface="Times New Roman" pitchFamily="18" charset="0"/>
              </a:rPr>
              <a:t>Mỗi ký tự trong bảng chữ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cái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 biểu diễn bởi 1 số nguyên không âm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nhỏ h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GB" sz="2000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sz="2000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 là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 dài của bảng chữ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cái)</a:t>
            </a:r>
            <a:endParaRPr lang="en-GB" sz="200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Đổi 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xâu </a:t>
            </a:r>
            <a:r>
              <a:rPr lang="en-GB" sz="2000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[1..</a:t>
            </a:r>
            <a:r>
              <a:rPr lang="en-GB" sz="2000" i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] sang 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giá trị số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nguyên d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ng </a:t>
            </a:r>
          </a:p>
          <a:p>
            <a:pPr marL="320040" lvl="1" indent="0" algn="ctr">
              <a:buNone/>
            </a:pPr>
            <a:r>
              <a:rPr lang="en-GB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sz="2000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GB" sz="2000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[1]*</a:t>
            </a:r>
            <a:r>
              <a:rPr lang="en-GB" sz="2000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000" i="1" baseline="3000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GB" sz="2000" baseline="3000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GB" sz="2000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[2]*</a:t>
            </a:r>
            <a:r>
              <a:rPr lang="en-GB" sz="2000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000" i="1" baseline="3000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GB" sz="2000" baseline="30000" smtClean="0"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 + . . . + </a:t>
            </a:r>
            <a:r>
              <a:rPr lang="en-GB" sz="2000" i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GB" sz="2000" i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]*</a:t>
            </a:r>
            <a:r>
              <a:rPr lang="en-GB" sz="2000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000" baseline="3000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GB" sz="2000" baseline="3000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sz="2000">
                <a:latin typeface="Times New Roman" pitchFamily="18" charset="0"/>
                <a:cs typeface="Times New Roman" pitchFamily="18" charset="0"/>
              </a:rPr>
              <a:t>Đối sánh mẫu bằng cách so sánh 2 giá trị số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nguyên d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ng t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ng ứng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sz="2000">
                <a:latin typeface="Times New Roman" pitchFamily="18" charset="0"/>
                <a:cs typeface="Times New Roman" pitchFamily="18" charset="0"/>
              </a:rPr>
              <a:t>Sử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dụng l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ược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Horner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ng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tốc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 tính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toán</a:t>
            </a:r>
          </a:p>
          <a:p>
            <a:pPr lvl="1"/>
            <a:r>
              <a:rPr lang="en-GB" sz="2000">
                <a:latin typeface="Times New Roman" pitchFamily="18" charset="0"/>
                <a:cs typeface="Times New Roman" pitchFamily="18" charset="0"/>
              </a:rPr>
              <a:t>Đổi xâu con </a:t>
            </a:r>
            <a:r>
              <a:rPr lang="en-GB" sz="20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GB" sz="2000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+1 .. </a:t>
            </a:r>
            <a:r>
              <a:rPr lang="en-GB" sz="2000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GB" sz="2000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] sang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số</a:t>
            </a:r>
          </a:p>
          <a:p>
            <a:pPr marL="320040" lvl="1" indent="0" algn="ctr">
              <a:buNone/>
            </a:pPr>
            <a:r>
              <a:rPr lang="en-GB" sz="20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000" i="1" baseline="-2500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GB" sz="20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[s+1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]*</a:t>
            </a:r>
            <a:r>
              <a:rPr lang="en-GB" sz="2000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000" i="1" baseline="3000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GB" sz="2000" baseline="3000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GB" sz="20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[s+2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]*</a:t>
            </a:r>
            <a:r>
              <a:rPr lang="en-GB" sz="2000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000" i="1" baseline="3000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GB" sz="2000" baseline="30000" smtClean="0"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+ . . . + </a:t>
            </a:r>
            <a:r>
              <a:rPr lang="en-GB" sz="20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[s+</a:t>
            </a:r>
            <a:r>
              <a:rPr lang="en-GB" sz="2000" i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]*</a:t>
            </a:r>
            <a:r>
              <a:rPr lang="en-GB" sz="2000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000" baseline="3000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marL="320040" lvl="1" indent="0" algn="ctr">
              <a:buNone/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sz="20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000" i="1" baseline="-2500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sz="2000" baseline="-2500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 có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thể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 tính toán hiệu quả dựa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vào </a:t>
            </a:r>
            <a:r>
              <a:rPr lang="en-GB" sz="20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000" i="1" baseline="-2500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tính tr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20040" lvl="1" indent="0" algn="ctr">
              <a:buNone/>
            </a:pPr>
            <a:r>
              <a:rPr lang="en-GB" sz="20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000" i="1" baseline="-2500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sz="2000" baseline="-2500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GB" sz="20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000" i="1" baseline="-2500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GB" sz="20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GB" sz="2000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+1]*</a:t>
            </a:r>
            <a:r>
              <a:rPr lang="en-GB" sz="2000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000" i="1" baseline="3000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GB" sz="2000" baseline="3000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)*</a:t>
            </a:r>
            <a:r>
              <a:rPr lang="en-GB" sz="2000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GB" sz="20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GB" sz="2000" i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GB" sz="2000" i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+1]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84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TÌM KIẾM XÂU MẪU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24</a:t>
            </a:fld>
            <a:endParaRPr lang="en-GB"/>
          </a:p>
        </p:txBody>
      </p:sp>
      <p:sp>
        <p:nvSpPr>
          <p:cNvPr id="61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424936" cy="5005536"/>
          </a:xfrm>
        </p:spPr>
        <p:txBody>
          <a:bodyPr>
            <a:normAutofit/>
          </a:bodyPr>
          <a:lstStyle/>
          <a:p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Thuật </a:t>
            </a:r>
            <a:r>
              <a:rPr lang="en-GB" sz="220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 Rabin-Karp</a:t>
            </a:r>
          </a:p>
          <a:p>
            <a:pPr lvl="1"/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Nh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ược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iểm </a:t>
            </a:r>
          </a:p>
          <a:p>
            <a:pPr lvl="2"/>
            <a:r>
              <a:rPr lang="en-GB" smtClean="0">
                <a:latin typeface="Times New Roman" pitchFamily="18" charset="0"/>
                <a:cs typeface="Times New Roman" pitchFamily="18" charset="0"/>
              </a:rPr>
              <a:t>Khi </a:t>
            </a:r>
            <a:r>
              <a:rPr lang="en-GB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lớn thì việc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chuyển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xâu sang số mất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thời gian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đáng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kể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2"/>
            <a:r>
              <a:rPr lang="en-GB">
                <a:latin typeface="Times New Roman" pitchFamily="18" charset="0"/>
                <a:cs typeface="Times New Roman" pitchFamily="18" charset="0"/>
              </a:rPr>
              <a:t>Có thể gây ra tràn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số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với kiểu dữ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liệu c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bản của ngôn ngữ lập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trình</a:t>
            </a:r>
          </a:p>
          <a:p>
            <a:pPr marL="594360" lvl="2" indent="0">
              <a:buNone/>
            </a:pPr>
            <a:r>
              <a:rPr lang="en-GB">
                <a:latin typeface="Times New Roman" pitchFamily="18" charset="0"/>
                <a:cs typeface="Times New Roman" pitchFamily="18" charset="0"/>
              </a:rPr>
              <a:t>Cách giải quyết: thực hiện phép chia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lấy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với giá trị số d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cho Q</a:t>
            </a:r>
          </a:p>
          <a:p>
            <a:pPr lvl="2"/>
            <a:r>
              <a:rPr lang="en-GB">
                <a:latin typeface="Times New Roman" pitchFamily="18" charset="0"/>
                <a:cs typeface="Times New Roman" pitchFamily="18" charset="0"/>
              </a:rPr>
              <a:t>Khi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2 số d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khác nhau có nghĩa 2 giá trị số khác nhau và 2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xâu t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ng ứng cũng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khác nhau</a:t>
            </a:r>
          </a:p>
          <a:p>
            <a:pPr lvl="2"/>
            <a:r>
              <a:rPr lang="en-GB">
                <a:latin typeface="Times New Roman" pitchFamily="18" charset="0"/>
                <a:cs typeface="Times New Roman" pitchFamily="18" charset="0"/>
              </a:rPr>
              <a:t>Khi 2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số d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bằng nhau, tiến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hành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sánh từng ký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tự nh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cách truyền thống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467544" y="2996952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02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TÌM KIẾM XÂU MẪU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25</a:t>
            </a:fld>
            <a:endParaRPr lang="en-GB"/>
          </a:p>
        </p:txBody>
      </p:sp>
      <p:sp>
        <p:nvSpPr>
          <p:cNvPr id="61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5040560" cy="5005536"/>
          </a:xfrm>
        </p:spPr>
        <p:txBody>
          <a:bodyPr>
            <a:normAutofit/>
          </a:bodyPr>
          <a:lstStyle/>
          <a:p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Thuật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KMP (Knuth-Morris </a:t>
            </a:r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Pratt)</a:t>
            </a:r>
          </a:p>
          <a:p>
            <a:pPr lvl="1"/>
            <a:r>
              <a:rPr lang="en-GB" sz="1800">
                <a:latin typeface="Times New Roman" pitchFamily="18" charset="0"/>
                <a:cs typeface="Times New Roman" pitchFamily="18" charset="0"/>
              </a:rPr>
              <a:t>Đối sánh: từ trái qua </a:t>
            </a:r>
            <a:r>
              <a:rPr lang="en-GB" sz="1800" smtClean="0">
                <a:latin typeface="Times New Roman" pitchFamily="18" charset="0"/>
                <a:cs typeface="Times New Roman" pitchFamily="18" charset="0"/>
              </a:rPr>
              <a:t>phải</a:t>
            </a:r>
          </a:p>
          <a:p>
            <a:pPr lvl="1"/>
            <a:r>
              <a:rPr lang="en-GB" sz="1800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vi-VN" sz="1800" smtClean="0">
                <a:latin typeface="Times New Roman" pitchFamily="18" charset="0"/>
                <a:cs typeface="Times New Roman" pitchFamily="18" charset="0"/>
              </a:rPr>
              <a:t>ượ</a:t>
            </a:r>
            <a:r>
              <a:rPr lang="en-GB" sz="1800">
                <a:latin typeface="Times New Roman" pitchFamily="18" charset="0"/>
                <a:cs typeface="Times New Roman" pitchFamily="18" charset="0"/>
              </a:rPr>
              <a:t>t: từ trái qua </a:t>
            </a:r>
            <a:r>
              <a:rPr lang="en-GB" sz="1800" smtClean="0">
                <a:latin typeface="Times New Roman" pitchFamily="18" charset="0"/>
                <a:cs typeface="Times New Roman" pitchFamily="18" charset="0"/>
              </a:rPr>
              <a:t>phải</a:t>
            </a:r>
          </a:p>
          <a:p>
            <a:pPr lvl="1"/>
            <a:r>
              <a:rPr lang="en-GB" sz="1800">
                <a:latin typeface="Times New Roman" pitchFamily="18" charset="0"/>
                <a:cs typeface="Times New Roman" pitchFamily="18" charset="0"/>
                <a:sym typeface="Symbol"/>
              </a:rPr>
              <a:t>[q</a:t>
            </a:r>
            <a:r>
              <a:rPr lang="en-GB" sz="1800" smtClean="0">
                <a:latin typeface="Times New Roman" pitchFamily="18" charset="0"/>
                <a:cs typeface="Times New Roman" pitchFamily="18" charset="0"/>
                <a:sym typeface="Symbol"/>
              </a:rPr>
              <a:t>]: </a:t>
            </a:r>
            <a:r>
              <a:rPr lang="vi-VN" sz="1800" smtClean="0">
                <a:latin typeface="Times New Roman" pitchFamily="18" charset="0"/>
                <a:cs typeface="Times New Roman" pitchFamily="18" charset="0"/>
                <a:sym typeface="Symbol"/>
              </a:rPr>
              <a:t>độ</a:t>
            </a:r>
            <a:r>
              <a:rPr lang="en-GB" sz="1800">
                <a:latin typeface="Times New Roman" pitchFamily="18" charset="0"/>
                <a:cs typeface="Times New Roman" pitchFamily="18" charset="0"/>
                <a:sym typeface="Symbol"/>
              </a:rPr>
              <a:t> dài của tiền tố dài nhất </a:t>
            </a:r>
            <a:r>
              <a:rPr lang="en-GB" sz="1800" smtClean="0">
                <a:latin typeface="Times New Roman" pitchFamily="18" charset="0"/>
                <a:cs typeface="Times New Roman" pitchFamily="18" charset="0"/>
                <a:sym typeface="Symbol"/>
              </a:rPr>
              <a:t>cũng </a:t>
            </a:r>
            <a:r>
              <a:rPr lang="vi-VN" sz="1800" smtClean="0">
                <a:latin typeface="Times New Roman" pitchFamily="18" charset="0"/>
                <a:cs typeface="Times New Roman" pitchFamily="18" charset="0"/>
                <a:sym typeface="Symbol"/>
              </a:rPr>
              <a:t>đồng</a:t>
            </a:r>
            <a:r>
              <a:rPr lang="en-GB" sz="1800">
                <a:latin typeface="Times New Roman" pitchFamily="18" charset="0"/>
                <a:cs typeface="Times New Roman" pitchFamily="18" charset="0"/>
                <a:sym typeface="Symbol"/>
              </a:rPr>
              <a:t> thời là hậu tố </a:t>
            </a:r>
            <a:r>
              <a:rPr lang="en-GB" sz="1800" b="1" i="1">
                <a:latin typeface="Times New Roman" pitchFamily="18" charset="0"/>
                <a:cs typeface="Times New Roman" pitchFamily="18" charset="0"/>
                <a:sym typeface="Symbol"/>
              </a:rPr>
              <a:t>ngặt</a:t>
            </a:r>
            <a:r>
              <a:rPr lang="en-GB" sz="1800">
                <a:latin typeface="Times New Roman" pitchFamily="18" charset="0"/>
                <a:cs typeface="Times New Roman" pitchFamily="18" charset="0"/>
                <a:sym typeface="Symbol"/>
              </a:rPr>
              <a:t> của xâu P[1..q]</a:t>
            </a:r>
            <a:endParaRPr lang="en-GB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64088" y="1844824"/>
            <a:ext cx="3600400" cy="4752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smtClean="0">
                <a:latin typeface="Consolas" pitchFamily="49" charset="0"/>
                <a:cs typeface="Consolas" pitchFamily="49" charset="0"/>
              </a:rPr>
              <a:t>computePI(P){</a:t>
            </a:r>
          </a:p>
          <a:p>
            <a:pPr marL="0" indent="0">
              <a:buNone/>
            </a:pPr>
            <a:r>
              <a:rPr lang="en-GB" sz="1400" b="1" smtClean="0">
                <a:latin typeface="Consolas" pitchFamily="49" charset="0"/>
                <a:cs typeface="Consolas" pitchFamily="49" charset="0"/>
              </a:rPr>
              <a:t>  pi[1] = 0;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k = 0;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for q = 2..M do {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  while(k &gt; 0 &amp;&amp; P[k+1] != P[q])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    k = pi[k];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  if P[k+1] = P[q] then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    k = k + 1;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  pi[q] = k;  </a:t>
            </a:r>
          </a:p>
          <a:p>
            <a:pPr marL="0" indent="0">
              <a:buNone/>
            </a:pPr>
            <a:r>
              <a:rPr lang="en-GB" sz="1400" b="1" smtClean="0">
                <a:latin typeface="Consolas" pitchFamily="49" charset="0"/>
                <a:cs typeface="Consolas" pitchFamily="49" charset="0"/>
              </a:rPr>
              <a:t>  } </a:t>
            </a:r>
          </a:p>
          <a:p>
            <a:pPr marL="0" indent="0">
              <a:buNone/>
            </a:pPr>
            <a:r>
              <a:rPr lang="en-GB" sz="1400" b="1" smtClean="0">
                <a:latin typeface="Consolas" pitchFamily="49" charset="0"/>
                <a:cs typeface="Consolas" pitchFamily="49" charset="0"/>
              </a:rPr>
              <a:t>}</a:t>
            </a:r>
            <a:endParaRPr lang="en-GB" sz="1400" b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45" y="4288187"/>
            <a:ext cx="4553585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1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TÌM KIẾM XÂU MẪU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26</a:t>
            </a:fld>
            <a:endParaRPr lang="en-GB"/>
          </a:p>
        </p:txBody>
      </p:sp>
      <p:sp>
        <p:nvSpPr>
          <p:cNvPr id="61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424936" cy="5005536"/>
          </a:xfrm>
        </p:spPr>
        <p:txBody>
          <a:bodyPr>
            <a:normAutofit/>
          </a:bodyPr>
          <a:lstStyle/>
          <a:p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Thuật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KMP (Knuth-Morris Pratt)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64088" y="1844824"/>
            <a:ext cx="3600400" cy="4752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smtClean="0">
                <a:latin typeface="Consolas" pitchFamily="49" charset="0"/>
                <a:cs typeface="Consolas" pitchFamily="49" charset="0"/>
              </a:rPr>
              <a:t>kmp(P, T){</a:t>
            </a:r>
          </a:p>
          <a:p>
            <a:pPr marL="0" indent="0">
              <a:buNone/>
            </a:pPr>
            <a:r>
              <a:rPr lang="en-GB" sz="1400" b="1" smtClean="0">
                <a:latin typeface="Consolas" pitchFamily="49" charset="0"/>
                <a:cs typeface="Consolas" pitchFamily="49" charset="0"/>
              </a:rPr>
              <a:t>  q = 0;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for i = 1..N do {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  while q &gt; 0 &amp;&amp; P[q+1] != T[i]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    q = pi[q];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  if P[q+1] = T[i]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    q = q + 1;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  if(q = M){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    output(i-M+1);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    q = pi[q];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buNone/>
            </a:pPr>
            <a:r>
              <a:rPr lang="en-GB" sz="1400" b="1" smtClean="0">
                <a:latin typeface="Consolas" pitchFamily="49" charset="0"/>
                <a:cs typeface="Consolas" pitchFamily="49" charset="0"/>
              </a:rPr>
              <a:t>  } </a:t>
            </a:r>
          </a:p>
          <a:p>
            <a:pPr marL="0" indent="0">
              <a:buNone/>
            </a:pPr>
            <a:r>
              <a:rPr lang="en-GB" sz="1400" b="1" smtClean="0">
                <a:latin typeface="Consolas" pitchFamily="49" charset="0"/>
                <a:cs typeface="Consolas" pitchFamily="49" charset="0"/>
              </a:rPr>
              <a:t>}</a:t>
            </a:r>
            <a:endParaRPr lang="en-GB" sz="1400" b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87" y="1844825"/>
            <a:ext cx="5194701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7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ÁNH XẠ VÀ BẢNG BĂM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27</a:t>
            </a:fld>
            <a:endParaRPr lang="en-GB"/>
          </a:p>
        </p:txBody>
      </p:sp>
      <p:sp>
        <p:nvSpPr>
          <p:cNvPr id="61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424936" cy="5005536"/>
          </a:xfrm>
        </p:spPr>
        <p:txBody>
          <a:bodyPr>
            <a:normAutofit/>
          </a:bodyPr>
          <a:lstStyle/>
          <a:p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điển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ánh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xạ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put(</a:t>
            </a:r>
            <a:r>
              <a:rPr lang="en-GB" sz="2000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GB" sz="20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ánh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xạ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</a:p>
          <a:p>
            <a:pPr lvl="1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get(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điển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GB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băm</a:t>
            </a:r>
            <a:endParaRPr lang="en-GB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790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ÁNH XẠ VÀ BẢNG BĂM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28</a:t>
            </a:fld>
            <a:endParaRPr lang="en-GB"/>
          </a:p>
        </p:txBody>
      </p:sp>
      <p:sp>
        <p:nvSpPr>
          <p:cNvPr id="61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424936" cy="5005536"/>
          </a:xfrm>
        </p:spPr>
        <p:txBody>
          <a:bodyPr>
            <a:normAutofit/>
          </a:bodyPr>
          <a:lstStyle/>
          <a:p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nơi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điển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Ưu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giản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Nhược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kém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ít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470467"/>
            <a:ext cx="5876327" cy="312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1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ÁNH XẠ VÀ BẢNG BĂM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29</a:t>
            </a:fld>
            <a:endParaRPr lang="en-GB"/>
          </a:p>
        </p:txBody>
      </p:sp>
      <p:sp>
        <p:nvSpPr>
          <p:cNvPr id="61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424936" cy="5005536"/>
          </a:xfrm>
        </p:spPr>
        <p:txBody>
          <a:bodyPr>
            <a:normAutofit/>
          </a:bodyPr>
          <a:lstStyle/>
          <a:p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Phương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băm</a:t>
            </a:r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18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nơi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i="1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lvl="1"/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18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giản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endParaRPr lang="en-GB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663" y="3670545"/>
            <a:ext cx="5203825" cy="29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2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GIỚI THIỆU BÀI TOÁN TÌM KIẾM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/>
          <a:lstStyle/>
          <a:p>
            <a:r>
              <a:rPr lang="en-GB">
                <a:latin typeface="Times New Roman" pitchFamily="18" charset="0"/>
                <a:cs typeface="Times New Roman" pitchFamily="18" charset="0"/>
              </a:rPr>
              <a:t>Cần tìm kiếm 1 phần tử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nào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trong một tập dữ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liệu</a:t>
            </a:r>
          </a:p>
          <a:p>
            <a:r>
              <a:rPr lang="en-GB">
                <a:latin typeface="Times New Roman" pitchFamily="18" charset="0"/>
                <a:cs typeface="Times New Roman" pitchFamily="18" charset="0"/>
              </a:rPr>
              <a:t>Bài toán tìm kiếm xuất hiện rất phổ biến trong các bài toán tính toán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cũng nh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các phần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mềm ứng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dụng </a:t>
            </a:r>
          </a:p>
          <a:p>
            <a:r>
              <a:rPr lang="en-GB" smtClean="0">
                <a:latin typeface="Times New Roman" pitchFamily="18" charset="0"/>
                <a:cs typeface="Times New Roman" pitchFamily="18" charset="0"/>
              </a:rPr>
              <a:t>Tập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dữ liệu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cần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u trữ một cách có cấu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trúc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việc tìm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kiếm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nhanh chóng và hiệu quả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09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ÁNH XẠ VÀ BẢNG BĂM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30</a:t>
            </a:fld>
            <a:endParaRPr lang="en-GB"/>
          </a:p>
        </p:txBody>
      </p:sp>
      <p:sp>
        <p:nvSpPr>
          <p:cNvPr id="61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424936" cy="5005536"/>
          </a:xfrm>
        </p:spPr>
        <p:txBody>
          <a:bodyPr>
            <a:normAutofit/>
          </a:bodyPr>
          <a:lstStyle/>
          <a:p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Phương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băm</a:t>
            </a:r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sz="1800">
                <a:latin typeface="Times New Roman" pitchFamily="18" charset="0"/>
                <a:cs typeface="Times New Roman" pitchFamily="18" charset="0"/>
              </a:rPr>
              <a:t>Xung </a:t>
            </a:r>
            <a:r>
              <a:rPr lang="vi-VN" sz="1800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GB" sz="1800">
                <a:latin typeface="Times New Roman" pitchFamily="18" charset="0"/>
                <a:cs typeface="Times New Roman" pitchFamily="18" charset="0"/>
              </a:rPr>
              <a:t>t: hai khoá </a:t>
            </a:r>
            <a:r>
              <a:rPr lang="en-GB" sz="1800" smtClean="0">
                <a:latin typeface="Times New Roman" pitchFamily="18" charset="0"/>
                <a:cs typeface="Times New Roman" pitchFamily="18" charset="0"/>
              </a:rPr>
              <a:t>khác nhau cho </a:t>
            </a:r>
            <a:r>
              <a:rPr lang="en-GB" sz="1800">
                <a:latin typeface="Times New Roman" pitchFamily="18" charset="0"/>
                <a:cs typeface="Times New Roman" pitchFamily="18" charset="0"/>
              </a:rPr>
              <a:t>hai giá trị </a:t>
            </a:r>
            <a:r>
              <a:rPr lang="en-GB" sz="1800" smtClean="0">
                <a:latin typeface="Times New Roman" pitchFamily="18" charset="0"/>
                <a:cs typeface="Times New Roman" pitchFamily="18" charset="0"/>
              </a:rPr>
              <a:t>hàm b</a:t>
            </a:r>
            <a:r>
              <a:rPr lang="vi-VN" sz="180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sz="180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GB" sz="1800" smtClean="0">
                <a:latin typeface="Times New Roman" pitchFamily="18" charset="0"/>
                <a:cs typeface="Times New Roman" pitchFamily="18" charset="0"/>
              </a:rPr>
              <a:t>bằng nhau</a:t>
            </a:r>
          </a:p>
          <a:p>
            <a:pPr lvl="1"/>
            <a:r>
              <a:rPr lang="en-GB" sz="1800">
                <a:latin typeface="Times New Roman" pitchFamily="18" charset="0"/>
                <a:cs typeface="Times New Roman" pitchFamily="18" charset="0"/>
              </a:rPr>
              <a:t>Giải </a:t>
            </a:r>
            <a:r>
              <a:rPr lang="en-GB" sz="1800" smtClean="0">
                <a:latin typeface="Times New Roman" pitchFamily="18" charset="0"/>
                <a:cs typeface="Times New Roman" pitchFamily="18" charset="0"/>
              </a:rPr>
              <a:t>pháp: </a:t>
            </a:r>
          </a:p>
          <a:p>
            <a:pPr lvl="2"/>
            <a:r>
              <a:rPr lang="en-GB" sz="1600" smtClean="0">
                <a:latin typeface="Times New Roman" pitchFamily="18" charset="0"/>
                <a:cs typeface="Times New Roman" pitchFamily="18" charset="0"/>
              </a:rPr>
              <a:t>Nhóm chuỗi (Chaining): </a:t>
            </a:r>
            <a:r>
              <a:rPr lang="en-GB" sz="1600">
                <a:latin typeface="Times New Roman" pitchFamily="18" charset="0"/>
                <a:cs typeface="Times New Roman" pitchFamily="18" charset="0"/>
              </a:rPr>
              <a:t>Các </a:t>
            </a:r>
            <a:r>
              <a:rPr lang="vi-VN" sz="1600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GB" sz="1600" smtClean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vi-VN" sz="1600" smtClean="0">
                <a:latin typeface="Times New Roman" pitchFamily="18" charset="0"/>
                <a:cs typeface="Times New Roman" pitchFamily="18" charset="0"/>
              </a:rPr>
              <a:t>ượn</a:t>
            </a:r>
            <a:r>
              <a:rPr lang="en-GB" sz="1600">
                <a:latin typeface="Times New Roman" pitchFamily="18" charset="0"/>
                <a:cs typeface="Times New Roman" pitchFamily="18" charset="0"/>
              </a:rPr>
              <a:t>g cho cùng giá trị </a:t>
            </a:r>
            <a:r>
              <a:rPr lang="en-GB" sz="1600" smtClean="0">
                <a:latin typeface="Times New Roman" pitchFamily="18" charset="0"/>
                <a:cs typeface="Times New Roman" pitchFamily="18" charset="0"/>
              </a:rPr>
              <a:t>hàm b</a:t>
            </a:r>
            <a:r>
              <a:rPr lang="vi-VN" sz="160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sz="160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GB" sz="1600" smtClean="0">
                <a:latin typeface="Times New Roman" pitchFamily="18" charset="0"/>
                <a:cs typeface="Times New Roman" pitchFamily="18" charset="0"/>
              </a:rPr>
              <a:t>sẽ </a:t>
            </a:r>
            <a:r>
              <a:rPr lang="vi-VN" sz="160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sz="1600">
                <a:latin typeface="Times New Roman" pitchFamily="18" charset="0"/>
                <a:cs typeface="Times New Roman" pitchFamily="18" charset="0"/>
              </a:rPr>
              <a:t> nhóm theo chuỗi (danh sách liên kết, cây hoặc </a:t>
            </a:r>
            <a:r>
              <a:rPr lang="en-GB" sz="1600" smtClean="0">
                <a:latin typeface="Times New Roman" pitchFamily="18" charset="0"/>
                <a:cs typeface="Times New Roman" pitchFamily="18" charset="0"/>
              </a:rPr>
              <a:t>bảng b</a:t>
            </a:r>
            <a:r>
              <a:rPr lang="vi-VN" sz="1600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 sz="160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GB" sz="1600" smtClean="0">
                <a:latin typeface="Times New Roman" pitchFamily="18" charset="0"/>
                <a:cs typeface="Times New Roman" pitchFamily="18" charset="0"/>
              </a:rPr>
              <a:t>cấp 2)</a:t>
            </a:r>
          </a:p>
          <a:p>
            <a:pPr lvl="2"/>
            <a:r>
              <a:rPr lang="en-GB" sz="1600" smtClean="0">
                <a:latin typeface="Times New Roman" pitchFamily="18" charset="0"/>
                <a:cs typeface="Times New Roman" pitchFamily="18" charset="0"/>
              </a:rPr>
              <a:t>Ph</a:t>
            </a:r>
            <a:r>
              <a:rPr lang="vi-VN" sz="1600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GB" sz="1600">
                <a:latin typeface="Times New Roman" pitchFamily="18" charset="0"/>
                <a:cs typeface="Times New Roman" pitchFamily="18" charset="0"/>
              </a:rPr>
              <a:t>ng </a:t>
            </a:r>
            <a:r>
              <a:rPr lang="en-GB" sz="1600" smtClean="0">
                <a:latin typeface="Times New Roman" pitchFamily="18" charset="0"/>
                <a:cs typeface="Times New Roman" pitchFamily="18" charset="0"/>
              </a:rPr>
              <a:t>pháp </a:t>
            </a:r>
            <a:r>
              <a:rPr lang="vi-VN" sz="1600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GB" sz="1600">
                <a:latin typeface="Times New Roman" pitchFamily="18" charset="0"/>
                <a:cs typeface="Times New Roman" pitchFamily="18" charset="0"/>
              </a:rPr>
              <a:t> chỉ </a:t>
            </a:r>
            <a:r>
              <a:rPr lang="en-GB" sz="1600" smtClean="0">
                <a:latin typeface="Times New Roman" pitchFamily="18" charset="0"/>
                <a:cs typeface="Times New Roman" pitchFamily="18" charset="0"/>
              </a:rPr>
              <a:t>mở (Open Addressing)</a:t>
            </a:r>
          </a:p>
          <a:p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304" y="3393775"/>
            <a:ext cx="6228184" cy="320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0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ÁNH XẠ VÀ BẢNG BĂM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31</a:t>
            </a:fld>
            <a:endParaRPr lang="en-GB"/>
          </a:p>
        </p:txBody>
      </p:sp>
      <p:sp>
        <p:nvSpPr>
          <p:cNvPr id="61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424936" cy="5005536"/>
          </a:xfrm>
        </p:spPr>
        <p:txBody>
          <a:bodyPr>
            <a:normAutofit/>
          </a:bodyPr>
          <a:lstStyle/>
          <a:p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băm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phổ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chia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(mod)</a:t>
            </a:r>
          </a:p>
          <a:p>
            <a:pPr lvl="1"/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endParaRPr lang="en-GB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h(</a:t>
            </a:r>
            <a:r>
              <a:rPr lang="en-GB" sz="16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GB" sz="16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mod </a:t>
            </a:r>
            <a:r>
              <a:rPr lang="en-GB" sz="1600" i="1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m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endParaRPr lang="en-GB" sz="16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4" y="2420888"/>
            <a:ext cx="4359233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6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ÁNH XẠ VÀ BẢNG BĂM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32</a:t>
            </a:fld>
            <a:endParaRPr lang="en-GB"/>
          </a:p>
        </p:txBody>
      </p:sp>
      <p:sp>
        <p:nvSpPr>
          <p:cNvPr id="61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424936" cy="5005536"/>
          </a:xfrm>
        </p:spPr>
        <p:txBody>
          <a:bodyPr>
            <a:normAutofit/>
          </a:bodyPr>
          <a:lstStyle/>
          <a:p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Ph</a:t>
            </a:r>
            <a:r>
              <a:rPr lang="vi-VN" sz="2200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GB" sz="2200">
                <a:latin typeface="Times New Roman" pitchFamily="18" charset="0"/>
                <a:cs typeface="Times New Roman" pitchFamily="18" charset="0"/>
              </a:rPr>
              <a:t>ng </a:t>
            </a:r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pháp </a:t>
            </a:r>
            <a:r>
              <a:rPr lang="vi-VN" sz="2200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GB" sz="2200">
                <a:latin typeface="Times New Roman" pitchFamily="18" charset="0"/>
                <a:cs typeface="Times New Roman" pitchFamily="18" charset="0"/>
              </a:rPr>
              <a:t> chỉ </a:t>
            </a:r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mở (Open Addressing)</a:t>
            </a:r>
          </a:p>
          <a:p>
            <a:pPr lvl="1"/>
            <a:r>
              <a:rPr lang="en-GB" sz="2000">
                <a:latin typeface="Times New Roman" pitchFamily="18" charset="0"/>
                <a:cs typeface="Times New Roman" pitchFamily="18" charset="0"/>
              </a:rPr>
              <a:t>Các cặp (khoá, giá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trị) 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u trữ ngay trong bảng có </a:t>
            </a:r>
            <a:r>
              <a:rPr lang="en-GB" sz="2000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 vị trí</a:t>
            </a:r>
          </a:p>
          <a:p>
            <a:pPr lvl="1"/>
            <a:r>
              <a:rPr lang="en-GB" sz="2000">
                <a:latin typeface="Times New Roman" pitchFamily="18" charset="0"/>
                <a:cs typeface="Times New Roman" pitchFamily="18" charset="0"/>
              </a:rPr>
              <a:t>Thao tác put(</a:t>
            </a:r>
            <a:r>
              <a:rPr lang="en-GB" sz="2000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0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và get(</a:t>
            </a:r>
            <a:r>
              <a:rPr lang="en-GB" sz="2000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) sẽ cần dò (probe)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bảng l</a:t>
            </a:r>
            <a:r>
              <a:rPr lang="vi-VN" sz="2000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trữ</a:t>
            </a:r>
          </a:p>
          <a:p>
            <a:pPr lvl="2"/>
            <a:r>
              <a:rPr lang="en-GB">
                <a:latin typeface="Times New Roman" pitchFamily="18" charset="0"/>
                <a:cs typeface="Times New Roman" pitchFamily="18" charset="0"/>
              </a:rPr>
              <a:t>Thao tác put(</a:t>
            </a:r>
            <a:r>
              <a:rPr lang="en-GB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dò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tìm ra vị trí còn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trống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u (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/>
            <a:r>
              <a:rPr lang="en-GB">
                <a:latin typeface="Times New Roman" pitchFamily="18" charset="0"/>
                <a:cs typeface="Times New Roman" pitchFamily="18" charset="0"/>
              </a:rPr>
              <a:t>Thao tác get(</a:t>
            </a:r>
            <a:r>
              <a:rPr lang="en-GB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dò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tìm ra vị trí trong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bảng l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u trữ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khoá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lvl="2"/>
            <a:r>
              <a:rPr lang="en-GB">
                <a:latin typeface="Times New Roman" pitchFamily="18" charset="0"/>
                <a:cs typeface="Times New Roman" pitchFamily="18" charset="0"/>
              </a:rPr>
              <a:t>Thứ tự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dò: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, 0),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, 1),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, 2), …,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-1)</a:t>
            </a:r>
          </a:p>
          <a:p>
            <a:pPr lvl="2"/>
            <a:r>
              <a:rPr lang="en-GB">
                <a:latin typeface="Times New Roman" pitchFamily="18" charset="0"/>
                <a:cs typeface="Times New Roman" pitchFamily="18" charset="0"/>
              </a:rPr>
              <a:t>Có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các ph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ươn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g pháp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dò</a:t>
            </a:r>
          </a:p>
          <a:p>
            <a:pPr lvl="3"/>
            <a:r>
              <a:rPr lang="en-GB">
                <a:latin typeface="Times New Roman" pitchFamily="18" charset="0"/>
                <a:cs typeface="Times New Roman" pitchFamily="18" charset="0"/>
              </a:rPr>
              <a:t>Dò tuyến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tính: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) = (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GB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) mod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trong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GB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là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hàm b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thông th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ường</a:t>
            </a:r>
            <a:endParaRPr lang="en-GB" smtClean="0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GB">
                <a:latin typeface="Times New Roman" pitchFamily="18" charset="0"/>
                <a:cs typeface="Times New Roman" pitchFamily="18" charset="0"/>
              </a:rPr>
              <a:t>Dò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quadratic: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) = (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GB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) mod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trong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GB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là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hàm b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thông th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ường</a:t>
            </a:r>
            <a:endParaRPr lang="en-GB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GB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kép: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) = (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GB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GB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 *  h</a:t>
            </a:r>
            <a:r>
              <a:rPr lang="en-GB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) mod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trong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GB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và </a:t>
            </a:r>
            <a:r>
              <a:rPr lang="en-GB" i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GB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là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hàm b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thông th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ường</a:t>
            </a:r>
            <a:endParaRPr lang="en-GB" smtClean="0">
              <a:latin typeface="Times New Roman" pitchFamily="18" charset="0"/>
              <a:cs typeface="Times New Roman" pitchFamily="18" charset="0"/>
            </a:endParaRPr>
          </a:p>
          <a:p>
            <a:pPr lvl="3"/>
            <a:endParaRPr lang="en-GB">
              <a:latin typeface="Times New Roman" pitchFamily="18" charset="0"/>
              <a:cs typeface="Times New Roman" pitchFamily="18" charset="0"/>
            </a:endParaRPr>
          </a:p>
          <a:p>
            <a:pPr lvl="3"/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48102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ÁNH XẠ VÀ BẢNG BĂM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33</a:t>
            </a:fld>
            <a:endParaRPr lang="en-GB"/>
          </a:p>
        </p:txBody>
      </p:sp>
      <p:sp>
        <p:nvSpPr>
          <p:cNvPr id="61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4536504" cy="5005536"/>
          </a:xfrm>
        </p:spPr>
        <p:txBody>
          <a:bodyPr>
            <a:normAutofit/>
          </a:bodyPr>
          <a:lstStyle/>
          <a:p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Ph</a:t>
            </a:r>
            <a:r>
              <a:rPr lang="vi-VN" sz="2200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GB" sz="2200">
                <a:latin typeface="Times New Roman" pitchFamily="18" charset="0"/>
                <a:cs typeface="Times New Roman" pitchFamily="18" charset="0"/>
              </a:rPr>
              <a:t>ng </a:t>
            </a:r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pháp </a:t>
            </a:r>
            <a:r>
              <a:rPr lang="vi-VN" sz="2200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GB" sz="2200">
                <a:latin typeface="Times New Roman" pitchFamily="18" charset="0"/>
                <a:cs typeface="Times New Roman" pitchFamily="18" charset="0"/>
              </a:rPr>
              <a:t> chỉ </a:t>
            </a:r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mở (Open Addressing)</a:t>
            </a:r>
          </a:p>
          <a:p>
            <a:pPr lvl="1"/>
            <a:r>
              <a:rPr lang="en-GB" sz="2000">
                <a:latin typeface="Times New Roman" pitchFamily="18" charset="0"/>
                <a:cs typeface="Times New Roman" pitchFamily="18" charset="0"/>
              </a:rPr>
              <a:t>Thao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tác put(</a:t>
            </a:r>
            <a:r>
              <a:rPr lang="en-GB" sz="2000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000" i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GB" i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64088" y="1844824"/>
            <a:ext cx="3600400" cy="4752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smtClean="0">
                <a:latin typeface="Consolas" pitchFamily="49" charset="0"/>
                <a:cs typeface="Consolas" pitchFamily="49" charset="0"/>
              </a:rPr>
              <a:t>put(k, v)</a:t>
            </a:r>
          </a:p>
          <a:p>
            <a:pPr marL="0" indent="0">
              <a:buNone/>
            </a:pPr>
            <a:r>
              <a:rPr lang="en-GB" sz="1400" b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 // T: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bảng l</a:t>
            </a:r>
            <a:r>
              <a:rPr lang="vi-VN" sz="1400" b="1" smtClean="0">
                <a:latin typeface="Consolas" pitchFamily="49" charset="0"/>
                <a:cs typeface="Consolas" pitchFamily="49" charset="0"/>
              </a:rPr>
              <a:t>ư</a:t>
            </a:r>
            <a:r>
              <a:rPr lang="en-GB" sz="1400" b="1">
                <a:latin typeface="Consolas" pitchFamily="49" charset="0"/>
                <a:cs typeface="Consolas" pitchFamily="49" charset="0"/>
              </a:rPr>
              <a:t>u trữ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x.key = k; x.value = v;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i = 0;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while(i &lt; m)</a:t>
            </a:r>
            <a:r>
              <a:rPr lang="vi-VN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vi-VN" sz="1400" b="1" smtClean="0">
                <a:latin typeface="Consolas" pitchFamily="49" charset="0"/>
                <a:cs typeface="Consolas" pitchFamily="49" charset="0"/>
              </a:rPr>
              <a:t>{</a:t>
            </a:r>
            <a:endParaRPr lang="en-GB" sz="1400" b="1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  j = h(k,i);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if(T[j] = NULL)</a:t>
            </a:r>
            <a:r>
              <a:rPr lang="vi-VN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vi-VN" sz="1400" b="1" smtClean="0">
                <a:latin typeface="Consolas" pitchFamily="49" charset="0"/>
                <a:cs typeface="Consolas" pitchFamily="49" charset="0"/>
              </a:rPr>
              <a:t>{</a:t>
            </a:r>
            <a:endParaRPr lang="en-GB" sz="1400" b="1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    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T[j] = x; return j;</a:t>
            </a:r>
            <a:endParaRPr lang="en-GB" sz="1400" b="1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smtClean="0">
                <a:latin typeface="Consolas" pitchFamily="49" charset="0"/>
                <a:cs typeface="Consolas" pitchFamily="49" charset="0"/>
              </a:rPr>
              <a:t>    } 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  i = i + 1; </a:t>
            </a:r>
            <a:endParaRPr lang="en-GB" sz="1400" b="1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smtClean="0">
                <a:latin typeface="Consolas" pitchFamily="49" charset="0"/>
                <a:cs typeface="Consolas" pitchFamily="49" charset="0"/>
              </a:rPr>
              <a:t>  } 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 error(“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Hash table overflow”); </a:t>
            </a:r>
            <a:endParaRPr lang="en-GB" sz="1400" b="1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03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ÁNH XẠ VÀ BẢNG BĂM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34</a:t>
            </a:fld>
            <a:endParaRPr lang="en-GB"/>
          </a:p>
        </p:txBody>
      </p:sp>
      <p:sp>
        <p:nvSpPr>
          <p:cNvPr id="61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4536504" cy="5005536"/>
          </a:xfrm>
        </p:spPr>
        <p:txBody>
          <a:bodyPr>
            <a:normAutofit/>
          </a:bodyPr>
          <a:lstStyle/>
          <a:p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Ph</a:t>
            </a:r>
            <a:r>
              <a:rPr lang="vi-VN" sz="2200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GB" sz="2200">
                <a:latin typeface="Times New Roman" pitchFamily="18" charset="0"/>
                <a:cs typeface="Times New Roman" pitchFamily="18" charset="0"/>
              </a:rPr>
              <a:t>ng </a:t>
            </a:r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pháp </a:t>
            </a:r>
            <a:r>
              <a:rPr lang="vi-VN" sz="2200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GB" sz="2200">
                <a:latin typeface="Times New Roman" pitchFamily="18" charset="0"/>
                <a:cs typeface="Times New Roman" pitchFamily="18" charset="0"/>
              </a:rPr>
              <a:t> chỉ </a:t>
            </a:r>
            <a:r>
              <a:rPr lang="en-GB" sz="2200" smtClean="0">
                <a:latin typeface="Times New Roman" pitchFamily="18" charset="0"/>
                <a:cs typeface="Times New Roman" pitchFamily="18" charset="0"/>
              </a:rPr>
              <a:t>mở (Open Addressing)</a:t>
            </a:r>
          </a:p>
          <a:p>
            <a:pPr lvl="1"/>
            <a:r>
              <a:rPr lang="en-GB" sz="2000">
                <a:latin typeface="Times New Roman" pitchFamily="18" charset="0"/>
                <a:cs typeface="Times New Roman" pitchFamily="18" charset="0"/>
              </a:rPr>
              <a:t>Thao 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tác get(</a:t>
            </a:r>
            <a:r>
              <a:rPr lang="en-GB" sz="2000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sz="200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GB" i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64088" y="1844824"/>
            <a:ext cx="3600400" cy="4752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smtClean="0">
                <a:latin typeface="Consolas" pitchFamily="49" charset="0"/>
                <a:cs typeface="Consolas" pitchFamily="49" charset="0"/>
              </a:rPr>
              <a:t>get(k)</a:t>
            </a:r>
          </a:p>
          <a:p>
            <a:pPr marL="0" indent="0">
              <a:buNone/>
            </a:pPr>
            <a:r>
              <a:rPr lang="en-GB" sz="1400" b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 // T: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bảng l</a:t>
            </a:r>
            <a:r>
              <a:rPr lang="vi-VN" sz="1400" b="1" smtClean="0">
                <a:latin typeface="Consolas" pitchFamily="49" charset="0"/>
                <a:cs typeface="Consolas" pitchFamily="49" charset="0"/>
              </a:rPr>
              <a:t>ư</a:t>
            </a:r>
            <a:r>
              <a:rPr lang="en-GB" sz="1400" b="1">
                <a:latin typeface="Consolas" pitchFamily="49" charset="0"/>
                <a:cs typeface="Consolas" pitchFamily="49" charset="0"/>
              </a:rPr>
              <a:t>u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trữ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i = 0;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while(i &lt; m)</a:t>
            </a:r>
            <a:r>
              <a:rPr lang="vi-VN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vi-VN" sz="1400" b="1" smtClean="0">
                <a:latin typeface="Consolas" pitchFamily="49" charset="0"/>
                <a:cs typeface="Consolas" pitchFamily="49" charset="0"/>
              </a:rPr>
              <a:t>{</a:t>
            </a:r>
            <a:endParaRPr lang="en-GB" sz="1400" b="1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  j = h(k,i);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if(T[j].key = k)</a:t>
            </a:r>
            <a:r>
              <a:rPr lang="vi-VN" sz="1400" b="1" smtClean="0">
                <a:latin typeface="Consolas" pitchFamily="49" charset="0"/>
                <a:cs typeface="Consolas" pitchFamily="49" charset="0"/>
              </a:rPr>
              <a:t> {</a:t>
            </a:r>
            <a:endParaRPr lang="en-GB" sz="1400" b="1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     return T[j];</a:t>
            </a:r>
          </a:p>
          <a:p>
            <a:pPr marL="0" indent="0">
              <a:buNone/>
            </a:pPr>
            <a:r>
              <a:rPr lang="en-GB" sz="1400" b="1" smtClean="0">
                <a:latin typeface="Consolas" pitchFamily="49" charset="0"/>
                <a:cs typeface="Consolas" pitchFamily="49" charset="0"/>
              </a:rPr>
              <a:t>    } 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   i = i + 1; </a:t>
            </a:r>
            <a:endParaRPr lang="en-GB" sz="1400" b="1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 smtClean="0">
                <a:latin typeface="Consolas" pitchFamily="49" charset="0"/>
                <a:cs typeface="Consolas" pitchFamily="49" charset="0"/>
              </a:rPr>
              <a:t>  } </a:t>
            </a: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1400" b="1" smtClean="0">
                <a:latin typeface="Consolas" pitchFamily="49" charset="0"/>
                <a:cs typeface="Consolas" pitchFamily="49" charset="0"/>
              </a:rPr>
              <a:t>return NULL; </a:t>
            </a:r>
            <a:endParaRPr lang="en-GB" sz="1400" b="1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400" b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42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ÁNH XẠ VÀ BẢNG BĂM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35</a:t>
            </a:fld>
            <a:endParaRPr lang="en-GB"/>
          </a:p>
        </p:txBody>
      </p:sp>
      <p:sp>
        <p:nvSpPr>
          <p:cNvPr id="61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424936" cy="5005536"/>
          </a:xfrm>
        </p:spPr>
        <p:txBody>
          <a:bodyPr>
            <a:normAutofit/>
          </a:bodyPr>
          <a:lstStyle/>
          <a:p>
            <a:r>
              <a:rPr lang="en-GB">
                <a:latin typeface="Times New Roman" pitchFamily="18" charset="0"/>
                <a:cs typeface="Times New Roman" pitchFamily="18" charset="0"/>
              </a:rPr>
              <a:t>Bài tập: một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bảng l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trữ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cấp phát </a:t>
            </a:r>
            <a:r>
              <a:rPr lang="en-GB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phần tử, áp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dụng ph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ng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pháp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chỉ mở với hàm dò </a:t>
            </a:r>
            <a:r>
              <a:rPr lang="en-GB" i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) có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dạng </a:t>
            </a:r>
          </a:p>
          <a:p>
            <a:pPr marL="0" indent="0" algn="ctr">
              <a:buNone/>
            </a:pP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) = (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mod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) mod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r>
              <a:rPr lang="en-GB" smtClean="0">
                <a:latin typeface="Times New Roman" pitchFamily="18" charset="0"/>
                <a:cs typeface="Times New Roman" pitchFamily="18" charset="0"/>
              </a:rPr>
              <a:t>Ban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bảng trống rỗng, hãy vẽ trạng thái bảng khi chèn liên tiếp các khoá 7, 8, 6, 17, 4, 28 vào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bảng trong tr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ường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hợp </a:t>
            </a:r>
            <a:r>
              <a:rPr lang="en-GB" i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= 10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00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TÌM KIẾM TUẦN TỰ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4320480" cy="5005536"/>
          </a:xfrm>
        </p:spPr>
        <p:txBody>
          <a:bodyPr/>
          <a:lstStyle/>
          <a:p>
            <a:r>
              <a:rPr lang="en-GB">
                <a:latin typeface="Times New Roman" pitchFamily="18" charset="0"/>
                <a:cs typeface="Times New Roman" pitchFamily="18" charset="0"/>
              </a:rPr>
              <a:t>Tập dữ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liệu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u trữ một cách tuyến tính và không có thông tin gì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thêm</a:t>
            </a:r>
          </a:p>
          <a:p>
            <a:r>
              <a:rPr lang="en-GB">
                <a:latin typeface="Times New Roman" pitchFamily="18" charset="0"/>
                <a:cs typeface="Times New Roman" pitchFamily="18" charset="0"/>
              </a:rPr>
              <a:t>Duyệt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lần l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ượ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t các phần tử của tập dữ liệu và so sánh với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khoá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vào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88024" y="1484784"/>
            <a:ext cx="4176464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sequentialSearch(X[], int L, int R, 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 int Y)</a:t>
            </a:r>
            <a:r>
              <a:rPr lang="vi-VN" sz="1600" b="1" smtClean="0">
                <a:latin typeface="Consolas" pitchFamily="49" charset="0"/>
                <a:cs typeface="Consolas" pitchFamily="49" charset="0"/>
              </a:rPr>
              <a:t> {</a:t>
            </a:r>
            <a:endParaRPr lang="en-GB" sz="1600" b="1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  for(i = L; i &lt;= R; i++)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  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if(X[i] = Y) return i;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return -1;</a:t>
            </a:r>
            <a:endParaRPr lang="en-GB" sz="1600" b="1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}</a:t>
            </a:r>
            <a:endParaRPr lang="en-GB" sz="1600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97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TÌM KIẾM NHỊ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4320480" cy="5005536"/>
          </a:xfrm>
        </p:spPr>
        <p:txBody>
          <a:bodyPr/>
          <a:lstStyle/>
          <a:p>
            <a:r>
              <a:rPr lang="en-GB">
                <a:latin typeface="Times New Roman" pitchFamily="18" charset="0"/>
                <a:cs typeface="Times New Roman" pitchFamily="18" charset="0"/>
              </a:rPr>
              <a:t>Tập dữ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liệu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u trữ một cách tuyến tính theo thứ tự không giảm của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khoá</a:t>
            </a:r>
          </a:p>
          <a:p>
            <a:r>
              <a:rPr lang="en-GB" smtClean="0">
                <a:latin typeface="Times New Roman" pitchFamily="18" charset="0"/>
                <a:cs typeface="Times New Roman" pitchFamily="18" charset="0"/>
              </a:rPr>
              <a:t>Chia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trị</a:t>
            </a:r>
          </a:p>
          <a:p>
            <a:pPr lvl="1"/>
            <a:r>
              <a:rPr lang="en-GB">
                <a:latin typeface="Times New Roman" pitchFamily="18" charset="0"/>
                <a:cs typeface="Times New Roman" pitchFamily="18" charset="0"/>
              </a:rPr>
              <a:t>Chia dãy cần tìm thành 2 nửa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bằng nhau</a:t>
            </a:r>
            <a:endParaRPr lang="en-GB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>
                <a:latin typeface="Times New Roman" pitchFamily="18" charset="0"/>
                <a:cs typeface="Times New Roman" pitchFamily="18" charset="0"/>
              </a:rPr>
              <a:t>So sánh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khoá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vào với phần tử ở giữa và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quyết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tiếp tục tìm kiếm nửa bên trái hoặc nửa bên phải tuỳ thuộc vào kết quả so sánh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5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44008" y="1484784"/>
            <a:ext cx="4320480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binarySearch(X[], int L, int R, 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 int Y)</a:t>
            </a:r>
            <a:r>
              <a:rPr lang="vi-VN" sz="1600" b="1" smtClean="0">
                <a:latin typeface="Consolas" pitchFamily="49" charset="0"/>
                <a:cs typeface="Consolas" pitchFamily="49" charset="0"/>
              </a:rPr>
              <a:t> {</a:t>
            </a:r>
            <a:endParaRPr lang="en-GB" sz="1600" b="1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  if(L = R){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 if(X[L] = Y) return L;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 return -1;</a:t>
            </a: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  int mid = (L+R)/2;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if(X[mid] = Y) return mid;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if(X[mid] &lt; Y)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return binarySearch(X,mid+1,R,Y);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return binarySearch(X,L,mid-1,Y);</a:t>
            </a:r>
            <a:endParaRPr lang="en-GB" sz="1600" b="1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}</a:t>
            </a:r>
            <a:endParaRPr lang="en-GB" sz="1600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86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CÂY NHỊ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 TÌM KIẾM</a:t>
            </a:r>
            <a:b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Binary Search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Tree - BST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6</a:t>
            </a:fld>
            <a:endParaRPr lang="en-GB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4320480" cy="5005536"/>
          </a:xfrm>
        </p:spPr>
        <p:txBody>
          <a:bodyPr>
            <a:normAutofit/>
          </a:bodyPr>
          <a:lstStyle/>
          <a:p>
            <a:r>
              <a:rPr lang="en-GB">
                <a:latin typeface="Times New Roman" pitchFamily="18" charset="0"/>
                <a:cs typeface="Times New Roman" pitchFamily="18" charset="0"/>
              </a:rPr>
              <a:t>Cấu trúc dữ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liệu l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u trữ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các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ượn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g d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ưới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dạng cây nhị phân</a:t>
            </a:r>
            <a:endParaRPr lang="en-GB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>
                <a:latin typeface="Times New Roman" pitchFamily="18" charset="0"/>
                <a:cs typeface="Times New Roman" pitchFamily="18" charset="0"/>
              </a:rPr>
              <a:t>Khoá của mỗi nút lớn h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n khoá của các nút của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cây con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trái và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nhỏ h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n hoặc bằng khoá của các nút của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cây con phải</a:t>
            </a:r>
          </a:p>
          <a:p>
            <a:pPr marL="0" indent="0">
              <a:buNone/>
            </a:pPr>
            <a:endParaRPr lang="en-GB" sz="2200" b="1" smtClean="0">
              <a:latin typeface="Consolas" pitchFamily="49" charset="0"/>
              <a:cs typeface="Consolas" pitchFamily="49" charset="0"/>
            </a:endParaRPr>
          </a:p>
          <a:p>
            <a:endParaRPr lang="en-GB" dirty="0"/>
          </a:p>
        </p:txBody>
      </p:sp>
      <p:sp>
        <p:nvSpPr>
          <p:cNvPr id="7" name="Flowchart: Connector 6"/>
          <p:cNvSpPr/>
          <p:nvPr/>
        </p:nvSpPr>
        <p:spPr>
          <a:xfrm>
            <a:off x="7216657" y="1988840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20</a:t>
            </a:r>
            <a:endParaRPr lang="en-GB" b="1" dirty="0"/>
          </a:p>
        </p:txBody>
      </p:sp>
      <p:sp>
        <p:nvSpPr>
          <p:cNvPr id="9" name="Flowchart: Connector 8"/>
          <p:cNvSpPr/>
          <p:nvPr/>
        </p:nvSpPr>
        <p:spPr>
          <a:xfrm>
            <a:off x="6496577" y="2944583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10</a:t>
            </a:r>
            <a:endParaRPr lang="en-GB" b="1" dirty="0"/>
          </a:p>
        </p:txBody>
      </p:sp>
      <p:sp>
        <p:nvSpPr>
          <p:cNvPr id="10" name="Flowchart: Connector 9"/>
          <p:cNvSpPr/>
          <p:nvPr/>
        </p:nvSpPr>
        <p:spPr>
          <a:xfrm>
            <a:off x="7917098" y="2872575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26</a:t>
            </a:r>
            <a:endParaRPr lang="en-GB" b="1" dirty="0"/>
          </a:p>
        </p:txBody>
      </p:sp>
      <p:sp>
        <p:nvSpPr>
          <p:cNvPr id="11" name="Flowchart: Connector 10"/>
          <p:cNvSpPr/>
          <p:nvPr/>
        </p:nvSpPr>
        <p:spPr>
          <a:xfrm>
            <a:off x="5972882" y="3808679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7</a:t>
            </a:r>
            <a:endParaRPr lang="en-GB" b="1" dirty="0"/>
          </a:p>
        </p:txBody>
      </p:sp>
      <p:sp>
        <p:nvSpPr>
          <p:cNvPr id="12" name="Flowchart: Connector 11"/>
          <p:cNvSpPr/>
          <p:nvPr/>
        </p:nvSpPr>
        <p:spPr>
          <a:xfrm>
            <a:off x="6836978" y="3808678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15</a:t>
            </a:r>
            <a:endParaRPr lang="en-GB" b="1" dirty="0"/>
          </a:p>
        </p:txBody>
      </p:sp>
      <p:sp>
        <p:nvSpPr>
          <p:cNvPr id="13" name="Flowchart: Connector 12"/>
          <p:cNvSpPr/>
          <p:nvPr/>
        </p:nvSpPr>
        <p:spPr>
          <a:xfrm>
            <a:off x="7557058" y="3838201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23</a:t>
            </a:r>
            <a:endParaRPr lang="en-GB" b="1" dirty="0"/>
          </a:p>
        </p:txBody>
      </p:sp>
      <p:sp>
        <p:nvSpPr>
          <p:cNvPr id="14" name="Flowchart: Connector 13"/>
          <p:cNvSpPr/>
          <p:nvPr/>
        </p:nvSpPr>
        <p:spPr>
          <a:xfrm>
            <a:off x="8512801" y="3808676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30</a:t>
            </a:r>
            <a:endParaRPr lang="en-GB" b="1" dirty="0"/>
          </a:p>
        </p:txBody>
      </p:sp>
      <p:sp>
        <p:nvSpPr>
          <p:cNvPr id="15" name="Flowchart: Connector 14"/>
          <p:cNvSpPr/>
          <p:nvPr/>
        </p:nvSpPr>
        <p:spPr>
          <a:xfrm>
            <a:off x="5632481" y="4888799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 smtClean="0"/>
              <a:t>3</a:t>
            </a:r>
            <a:endParaRPr lang="en-GB" b="1" dirty="0"/>
          </a:p>
        </p:txBody>
      </p:sp>
      <p:sp>
        <p:nvSpPr>
          <p:cNvPr id="16" name="Flowchart: Connector 15"/>
          <p:cNvSpPr/>
          <p:nvPr/>
        </p:nvSpPr>
        <p:spPr>
          <a:xfrm>
            <a:off x="6404930" y="4888798"/>
            <a:ext cx="523695" cy="523695"/>
          </a:xfrm>
          <a:prstGeom prst="flowChartConnector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b="1"/>
              <a:t>8</a:t>
            </a:r>
            <a:endParaRPr lang="en-GB" b="1" dirty="0"/>
          </a:p>
        </p:txBody>
      </p:sp>
      <p:cxnSp>
        <p:nvCxnSpPr>
          <p:cNvPr id="17" name="Straight Connector 16"/>
          <p:cNvCxnSpPr>
            <a:stCxn id="7" idx="3"/>
            <a:endCxn id="9" idx="7"/>
          </p:cNvCxnSpPr>
          <p:nvPr/>
        </p:nvCxnSpPr>
        <p:spPr>
          <a:xfrm flipH="1">
            <a:off x="6943579" y="2435842"/>
            <a:ext cx="349771" cy="5854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10" idx="1"/>
          </p:cNvCxnSpPr>
          <p:nvPr/>
        </p:nvCxnSpPr>
        <p:spPr>
          <a:xfrm>
            <a:off x="7663659" y="2435842"/>
            <a:ext cx="330132" cy="5134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3"/>
            <a:endCxn id="11" idx="7"/>
          </p:cNvCxnSpPr>
          <p:nvPr/>
        </p:nvCxnSpPr>
        <p:spPr>
          <a:xfrm flipH="1">
            <a:off x="6419884" y="3391585"/>
            <a:ext cx="153386" cy="4937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5"/>
            <a:endCxn id="12" idx="0"/>
          </p:cNvCxnSpPr>
          <p:nvPr/>
        </p:nvCxnSpPr>
        <p:spPr>
          <a:xfrm>
            <a:off x="6943579" y="3391585"/>
            <a:ext cx="155247" cy="4170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3"/>
            <a:endCxn id="13" idx="0"/>
          </p:cNvCxnSpPr>
          <p:nvPr/>
        </p:nvCxnSpPr>
        <p:spPr>
          <a:xfrm flipH="1">
            <a:off x="7818906" y="3319577"/>
            <a:ext cx="174885" cy="5186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5"/>
            <a:endCxn id="14" idx="1"/>
          </p:cNvCxnSpPr>
          <p:nvPr/>
        </p:nvCxnSpPr>
        <p:spPr>
          <a:xfrm>
            <a:off x="8364100" y="3319577"/>
            <a:ext cx="225394" cy="5657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3"/>
            <a:endCxn id="15" idx="0"/>
          </p:cNvCxnSpPr>
          <p:nvPr/>
        </p:nvCxnSpPr>
        <p:spPr>
          <a:xfrm flipH="1">
            <a:off x="5894329" y="4255681"/>
            <a:ext cx="155246" cy="633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5"/>
            <a:endCxn id="16" idx="0"/>
          </p:cNvCxnSpPr>
          <p:nvPr/>
        </p:nvCxnSpPr>
        <p:spPr>
          <a:xfrm>
            <a:off x="6419884" y="4255681"/>
            <a:ext cx="246894" cy="6331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99592" y="4710043"/>
            <a:ext cx="3384376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>
                <a:latin typeface="Consolas" pitchFamily="49" charset="0"/>
                <a:cs typeface="Consolas" pitchFamily="49" charset="0"/>
              </a:rPr>
              <a:t>struct Node{</a:t>
            </a:r>
          </a:p>
          <a:p>
            <a:r>
              <a:rPr lang="en-GB" b="1">
                <a:latin typeface="Consolas" pitchFamily="49" charset="0"/>
                <a:cs typeface="Consolas" pitchFamily="49" charset="0"/>
              </a:rPr>
              <a:t>  int key;</a:t>
            </a:r>
          </a:p>
          <a:p>
            <a:r>
              <a:rPr lang="en-GB" b="1">
                <a:latin typeface="Consolas" pitchFamily="49" charset="0"/>
                <a:cs typeface="Consolas" pitchFamily="49" charset="0"/>
              </a:rPr>
              <a:t>  Node* leftChild;</a:t>
            </a:r>
          </a:p>
          <a:p>
            <a:r>
              <a:rPr lang="en-GB" b="1">
                <a:latin typeface="Consolas" pitchFamily="49" charset="0"/>
                <a:cs typeface="Consolas" pitchFamily="49" charset="0"/>
              </a:rPr>
              <a:t>  Node* rightChild;</a:t>
            </a:r>
          </a:p>
          <a:p>
            <a:r>
              <a:rPr lang="en-GB" b="1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en-GB" b="1">
                <a:latin typeface="Consolas" pitchFamily="49" charset="0"/>
                <a:cs typeface="Consolas" pitchFamily="49" charset="0"/>
              </a:rPr>
              <a:t>Node* root</a:t>
            </a:r>
            <a:r>
              <a:rPr lang="en-GB" b="1" smtClean="0">
                <a:latin typeface="Consolas" pitchFamily="49" charset="0"/>
                <a:cs typeface="Consolas" pitchFamily="49" charset="0"/>
              </a:rPr>
              <a:t>;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35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CÂY NHỊ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 TÌM KIẾM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7</a:t>
            </a:fld>
            <a:endParaRPr lang="en-GB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280920" cy="5005536"/>
          </a:xfrm>
        </p:spPr>
        <p:txBody>
          <a:bodyPr>
            <a:normAutofit/>
          </a:bodyPr>
          <a:lstStyle/>
          <a:p>
            <a:r>
              <a:rPr lang="en-GB">
                <a:latin typeface="Times New Roman" pitchFamily="18" charset="0"/>
                <a:cs typeface="Times New Roman" pitchFamily="18" charset="0"/>
              </a:rPr>
              <a:t>Các thao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tác</a:t>
            </a:r>
          </a:p>
          <a:p>
            <a:pPr lvl="1"/>
            <a:r>
              <a:rPr lang="en-GB">
                <a:latin typeface="Consolas" pitchFamily="49" charset="0"/>
                <a:cs typeface="Consolas" pitchFamily="49" charset="0"/>
              </a:rPr>
              <a:t>Node* makeNode(int v)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: tạo ra một nút có khoá v và trả về con trỏ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trỏ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nút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tạo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được</a:t>
            </a:r>
            <a:endParaRPr lang="en-GB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>
                <a:latin typeface="Consolas" pitchFamily="49" charset="0"/>
                <a:cs typeface="Consolas" pitchFamily="49" charset="0"/>
              </a:rPr>
              <a:t>Node* insert(Node* r, int v)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: tạo một nút mới có khoá v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và 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chèn vào BST có gốc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là r</a:t>
            </a:r>
          </a:p>
          <a:p>
            <a:pPr lvl="1"/>
            <a:r>
              <a:rPr lang="en-GB">
                <a:latin typeface="Consolas" pitchFamily="49" charset="0"/>
                <a:cs typeface="Consolas" pitchFamily="49" charset="0"/>
              </a:rPr>
              <a:t>Node* search(Node* r, int v)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: tìm và trả về con trỏ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trỏ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nút có khoá là v trên BST có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gốc r</a:t>
            </a:r>
          </a:p>
          <a:p>
            <a:pPr lvl="1"/>
            <a:r>
              <a:rPr lang="en-GB">
                <a:latin typeface="Consolas" pitchFamily="49" charset="0"/>
                <a:cs typeface="Consolas" pitchFamily="49" charset="0"/>
              </a:rPr>
              <a:t>Node* findMin(Node* r)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: trả về con trỏ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trỏ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nút có khoá nhỏ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nhất</a:t>
            </a:r>
          </a:p>
          <a:p>
            <a:pPr lvl="1"/>
            <a:r>
              <a:rPr lang="en-GB">
                <a:latin typeface="Consolas" pitchFamily="49" charset="0"/>
                <a:cs typeface="Consolas" pitchFamily="49" charset="0"/>
              </a:rPr>
              <a:t>Node* del(Node* r, int v)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: loại bỏ nút có khoá v ra khỏi cây nhị phân tìm kiếm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gốc 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GB">
                <a:latin typeface="Times New Roman" pitchFamily="18" charset="0"/>
                <a:cs typeface="Times New Roman" pitchFamily="18" charset="0"/>
              </a:rPr>
              <a:t> trỏ </a:t>
            </a:r>
            <a:r>
              <a:rPr lang="en-GB" smtClean="0">
                <a:latin typeface="Times New Roman" pitchFamily="18" charset="0"/>
                <a:cs typeface="Times New Roman" pitchFamily="18" charset="0"/>
              </a:rPr>
              <a:t>bởi r</a:t>
            </a:r>
            <a:endParaRPr lang="en-GB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>
              <a:latin typeface="Times New Roman" pitchFamily="18" charset="0"/>
              <a:cs typeface="Times New Roman" pitchFamily="18" charset="0"/>
            </a:endParaRPr>
          </a:p>
          <a:p>
            <a:endParaRPr lang="en-GB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2200" b="1" smtClean="0">
              <a:latin typeface="Consolas" pitchFamily="49" charset="0"/>
              <a:cs typeface="Consolas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047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CÂY NHỊ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 TÌM KIẾM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8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44008" y="1484784"/>
            <a:ext cx="4320480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Node* makeNode(int v)</a:t>
            </a:r>
            <a:r>
              <a:rPr lang="vi-VN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vi-VN" sz="1600" b="1" smtClean="0">
                <a:latin typeface="Consolas" pitchFamily="49" charset="0"/>
                <a:cs typeface="Consolas" pitchFamily="49" charset="0"/>
              </a:rPr>
              <a:t>{</a:t>
            </a:r>
            <a:endParaRPr lang="en-GB" sz="1600" b="1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  Node* p = new Node;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p-&gt;key = v;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 p-&gt;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leftChild = NULL;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p-&gt;rightChild = NULL;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return p;</a:t>
            </a:r>
            <a:endParaRPr lang="en-GB" sz="1600" b="1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}</a:t>
            </a:r>
            <a:endParaRPr lang="en-GB" sz="1600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38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CÂY NHỊ </a:t>
            </a:r>
            <a:r>
              <a:rPr lang="en-GB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 TÌM KIẾM</a:t>
            </a:r>
            <a:endParaRPr lang="en-GB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9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75856" y="1484784"/>
            <a:ext cx="5688632" cy="5112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Node*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insert(Node* r, int </a:t>
            </a:r>
            <a:r>
              <a:rPr lang="en-GB" sz="1600" b="1">
                <a:latin typeface="Consolas" pitchFamily="49" charset="0"/>
                <a:cs typeface="Consolas" pitchFamily="49" charset="0"/>
              </a:rPr>
              <a:t>v)</a:t>
            </a:r>
            <a:r>
              <a:rPr lang="vi-VN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vi-VN" sz="1600" b="1" smtClean="0">
                <a:latin typeface="Consolas" pitchFamily="49" charset="0"/>
                <a:cs typeface="Consolas" pitchFamily="49" charset="0"/>
              </a:rPr>
              <a:t>{</a:t>
            </a:r>
            <a:endParaRPr lang="en-GB" sz="1600" b="1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  if(r == NULL)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 r = makeNode(v);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else if(r-&gt;key &gt; v)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 r-&gt;leftChild = insert(r-&gt;leftChild,v);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else if(r-&gt;key &lt;= v)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  r-&gt;rightChild = insert(r-&gt;rightChild,v);</a:t>
            </a:r>
          </a:p>
          <a:p>
            <a:pPr marL="0" indent="0">
              <a:buNone/>
            </a:pPr>
            <a:r>
              <a:rPr lang="en-GB" sz="1600" b="1">
                <a:latin typeface="Consolas" pitchFamily="49" charset="0"/>
                <a:cs typeface="Consolas" pitchFamily="49" charset="0"/>
              </a:rPr>
              <a:t> </a:t>
            </a:r>
            <a:r>
              <a:rPr lang="en-GB" sz="1600" b="1" smtClean="0">
                <a:latin typeface="Consolas" pitchFamily="49" charset="0"/>
                <a:cs typeface="Consolas" pitchFamily="49" charset="0"/>
              </a:rPr>
              <a:t> return r;</a:t>
            </a:r>
          </a:p>
          <a:p>
            <a:pPr marL="0" indent="0">
              <a:buNone/>
            </a:pPr>
            <a:r>
              <a:rPr lang="en-GB" sz="1600" b="1" smtClean="0">
                <a:latin typeface="Consolas" pitchFamily="49" charset="0"/>
                <a:cs typeface="Consolas" pitchFamily="49" charset="0"/>
              </a:rPr>
              <a:t>}</a:t>
            </a:r>
            <a:endParaRPr lang="en-GB" sz="1600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95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3837</TotalTime>
  <Words>2905</Words>
  <Application>Microsoft Office PowerPoint</Application>
  <PresentationFormat>On-screen Show (4:3)</PresentationFormat>
  <Paragraphs>457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Equity</vt:lpstr>
      <vt:lpstr>CẤU TRÚC DỮ LIỆU VÀ GIẢI THUẬT</vt:lpstr>
      <vt:lpstr>Nội dung</vt:lpstr>
      <vt:lpstr>GIỚI THIỆU BÀI TOÁN TÌM KIẾM</vt:lpstr>
      <vt:lpstr>TÌM KIẾM TUẦN TỰ</vt:lpstr>
      <vt:lpstr>TÌM KIẾM NHỊ PHÂN</vt:lpstr>
      <vt:lpstr>CÂY NHỊ PHÂN TÌM KIẾM Binary Search Tree - BST</vt:lpstr>
      <vt:lpstr>CÂY NHỊ PHÂN TÌM KIẾM</vt:lpstr>
      <vt:lpstr>CÂY NHỊ PHÂN TÌM KIẾM</vt:lpstr>
      <vt:lpstr>CÂY NHỊ PHÂN TÌM KIẾM</vt:lpstr>
      <vt:lpstr>CÂY NHỊ PHÂN TÌM KIẾM</vt:lpstr>
      <vt:lpstr>CÂY NHỊ PHÂN TÌM KIẾM</vt:lpstr>
      <vt:lpstr>CÂY NHỊ PHÂN TÌM KIẾM</vt:lpstr>
      <vt:lpstr>CÂY NHỊ PHÂN TÌM KIẾM</vt:lpstr>
      <vt:lpstr>CÂY NHỊ PHÂN TÌM KIẾM</vt:lpstr>
      <vt:lpstr>CÂY NHỊ PHÂN TÌM KIẾM</vt:lpstr>
      <vt:lpstr>CÂY NHỊ PHÂN TÌM KIẾM</vt:lpstr>
      <vt:lpstr>CÂY NHỊ PHÂN TÌM KIẾM</vt:lpstr>
      <vt:lpstr>TÌM KIẾM XÂU MẪU</vt:lpstr>
      <vt:lpstr>TÌM KIẾM XÂU MẪU</vt:lpstr>
      <vt:lpstr>TÌM KIẾM XÂU MẪU</vt:lpstr>
      <vt:lpstr>TÌM KIẾM XÂU MẪU</vt:lpstr>
      <vt:lpstr>TÌM KIẾM XÂU MẪU</vt:lpstr>
      <vt:lpstr>TÌM KIẾM XÂU MẪU</vt:lpstr>
      <vt:lpstr>TÌM KIẾM XÂU MẪU</vt:lpstr>
      <vt:lpstr>TÌM KIẾM XÂU MẪU</vt:lpstr>
      <vt:lpstr>TÌM KIẾM XÂU MẪU</vt:lpstr>
      <vt:lpstr>ÁNH XẠ VÀ BẢNG BĂM</vt:lpstr>
      <vt:lpstr>ÁNH XẠ VÀ BẢNG BĂM</vt:lpstr>
      <vt:lpstr>ÁNH XẠ VÀ BẢNG BĂM</vt:lpstr>
      <vt:lpstr>ÁNH XẠ VÀ BẢNG BĂM</vt:lpstr>
      <vt:lpstr>ÁNH XẠ VÀ BẢNG BĂM</vt:lpstr>
      <vt:lpstr>ÁNH XẠ VÀ BẢNG BĂM</vt:lpstr>
      <vt:lpstr>ÁNH XẠ VÀ BẢNG BĂM</vt:lpstr>
      <vt:lpstr>ÁNH XẠ VÀ BẢNG BĂM</vt:lpstr>
      <vt:lpstr>ÁNH XẠ VÀ BẢNG BĂM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CẤU TRÚC DỮ LIỆU VÀ GIẢI THUẬT</dc:title>
  <dc:creator>DHBK</dc:creator>
  <cp:lastModifiedBy>DHBK</cp:lastModifiedBy>
  <cp:revision>449</cp:revision>
  <cp:lastPrinted>2017-08-15T10:19:36Z</cp:lastPrinted>
  <dcterms:created xsi:type="dcterms:W3CDTF">2017-06-06T12:12:12Z</dcterms:created>
  <dcterms:modified xsi:type="dcterms:W3CDTF">2018-10-31T13:19:52Z</dcterms:modified>
</cp:coreProperties>
</file>