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handoutMasterIdLst>
    <p:handoutMasterId r:id="rId70"/>
  </p:handoutMasterIdLst>
  <p:sldIdLst>
    <p:sldId id="256" r:id="rId2"/>
    <p:sldId id="257" r:id="rId3"/>
    <p:sldId id="258" r:id="rId4"/>
    <p:sldId id="318" r:id="rId5"/>
    <p:sldId id="264" r:id="rId6"/>
    <p:sldId id="259" r:id="rId7"/>
    <p:sldId id="265" r:id="rId8"/>
    <p:sldId id="260" r:id="rId9"/>
    <p:sldId id="266" r:id="rId10"/>
    <p:sldId id="268" r:id="rId11"/>
    <p:sldId id="270" r:id="rId12"/>
    <p:sldId id="271" r:id="rId13"/>
    <p:sldId id="272" r:id="rId14"/>
    <p:sldId id="273" r:id="rId15"/>
    <p:sldId id="274" r:id="rId16"/>
    <p:sldId id="276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67" r:id="rId27"/>
    <p:sldId id="320" r:id="rId28"/>
    <p:sldId id="319" r:id="rId29"/>
    <p:sldId id="269" r:id="rId30"/>
    <p:sldId id="285" r:id="rId31"/>
    <p:sldId id="286" r:id="rId32"/>
    <p:sldId id="287" r:id="rId33"/>
    <p:sldId id="288" r:id="rId34"/>
    <p:sldId id="289" r:id="rId35"/>
    <p:sldId id="321" r:id="rId36"/>
    <p:sldId id="261" r:id="rId37"/>
    <p:sldId id="290" r:id="rId38"/>
    <p:sldId id="291" r:id="rId39"/>
    <p:sldId id="292" r:id="rId40"/>
    <p:sldId id="262" r:id="rId41"/>
    <p:sldId id="293" r:id="rId42"/>
    <p:sldId id="322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14" r:id="rId51"/>
    <p:sldId id="315" r:id="rId52"/>
    <p:sldId id="316" r:id="rId53"/>
    <p:sldId id="317" r:id="rId54"/>
    <p:sldId id="263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</p:sldIdLst>
  <p:sldSz cx="9144000" cy="6858000" type="screen4x3"/>
  <p:notesSz cx="1023302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8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5818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57618-F949-4453-9CFB-45EEE3053EA0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5818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E857E-0E96-4EC3-936F-F0F68801B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281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346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F3E03AAD-E90C-4AE3-BFC9-CC59E02C3225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531813"/>
            <a:ext cx="3552825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7CBB773-B53D-41B7-9A3B-E6071C122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99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A80F-E6EB-4F2A-8D11-CA66BA5C7BE6}" type="datetime1">
              <a:rPr lang="en-GB" smtClean="0"/>
              <a:t>07/05/2018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BAA-FF08-42BC-A241-E3777AF6AEA1}" type="datetime1">
              <a:rPr lang="en-GB" smtClean="0"/>
              <a:t>07/05/2018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28E3-CE54-47AE-97C8-3604312B2E5D}" type="datetime1">
              <a:rPr lang="en-GB" smtClean="0"/>
              <a:t>07/05/2018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FDF1-29FD-4A04-A169-E20CCA60EEEE}" type="datetime1">
              <a:rPr lang="en-GB" smtClean="0"/>
              <a:t>07/05/2018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7569-41DC-4216-9022-9CA80A4C041E}" type="datetime1">
              <a:rPr lang="en-GB" smtClean="0"/>
              <a:t>07/05/2018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EE45-F221-418A-A663-FFA589A6AAC5}" type="datetime1">
              <a:rPr lang="en-GB" smtClean="0"/>
              <a:t>07/05/2018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7581-CAC2-40BB-A002-2E4985739DF9}" type="datetime1">
              <a:rPr lang="en-GB" smtClean="0"/>
              <a:t>07/05/2018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056E-7365-45F3-BD91-A08A99D8DAB9}" type="datetime1">
              <a:rPr lang="en-GB" smtClean="0"/>
              <a:t>07/05/2018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DA72-C122-4A0D-9935-7FD4F4D48085}" type="datetime1">
              <a:rPr lang="en-GB" smtClean="0"/>
              <a:t>07/05/2018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6C90-84B8-4EAA-B665-FC5D7D2B9ABB}" type="datetime1">
              <a:rPr lang="en-GB" smtClean="0"/>
              <a:t>07/05/2018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1EEB-92B8-4C65-B65A-AAD4616D2CFC}" type="datetime1">
              <a:rPr lang="en-GB" smtClean="0"/>
              <a:t>07/05/2018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8F1433-54F7-4C32-A5FB-1D66143C5427}" type="datetime1">
              <a:rPr lang="en-GB" smtClean="0"/>
              <a:t>07/05/2018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 THỊ VÀ ỨNG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28" y="1454919"/>
            <a:ext cx="9070776" cy="1470025"/>
          </a:xfrm>
        </p:spPr>
        <p:txBody>
          <a:bodyPr>
            <a:normAutofit/>
          </a:bodyPr>
          <a:lstStyle/>
          <a:p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CẤU TRÚC DỮ LIỆU VÀ GIẢI THUẬT</a:t>
            </a:r>
            <a:endParaRPr lang="en-GB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6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sâu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Depth First Search - DFS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1591816"/>
            <a:ext cx="3888432" cy="5005536"/>
          </a:xfrm>
          <a:solidFill>
            <a:schemeClr val="bg1">
              <a:lumMod val="85000"/>
            </a:schemeClr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7200" b="1" dirty="0" smtClean="0">
                <a:latin typeface="Consolas" pitchFamily="49" charset="0"/>
                <a:cs typeface="Consolas" pitchFamily="49" charset="0"/>
              </a:rPr>
              <a:t>DFS(</a:t>
            </a:r>
            <a:r>
              <a:rPr lang="en-GB" sz="7200" b="1" i="1" dirty="0" smtClean="0">
                <a:latin typeface="Consolas" pitchFamily="49" charset="0"/>
                <a:cs typeface="Consolas" pitchFamily="49" charset="0"/>
              </a:rPr>
              <a:t>u</a:t>
            </a:r>
            <a:r>
              <a:rPr lang="en-GB" sz="7200" b="1" smtClean="0">
                <a:latin typeface="Consolas" pitchFamily="49" charset="0"/>
                <a:cs typeface="Consolas" pitchFamily="49" charset="0"/>
              </a:rPr>
              <a:t>)</a:t>
            </a:r>
            <a:r>
              <a:rPr lang="vi-VN" sz="7200" b="1">
                <a:latin typeface="Consolas" pitchFamily="49" charset="0"/>
                <a:cs typeface="Consolas" pitchFamily="49" charset="0"/>
              </a:rPr>
              <a:t> </a:t>
            </a:r>
            <a:r>
              <a:rPr lang="vi-VN" sz="7200" b="1" smtClean="0">
                <a:latin typeface="Consolas" pitchFamily="49" charset="0"/>
                <a:cs typeface="Consolas" pitchFamily="49" charset="0"/>
              </a:rPr>
              <a:t>{</a:t>
            </a:r>
            <a:endParaRPr lang="en-GB" sz="7200" b="1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7200" b="1" i="1" smtClean="0">
                <a:latin typeface="Consolas" pitchFamily="49" charset="0"/>
                <a:cs typeface="Consolas" pitchFamily="49" charset="0"/>
              </a:rPr>
              <a:t>  t</a:t>
            </a:r>
            <a:r>
              <a:rPr lang="en-GB" sz="7200" b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7200" b="1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GB" sz="7200" b="1" i="1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GB" sz="7200" b="1" dirty="0" smtClean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0" indent="0">
              <a:buNone/>
            </a:pPr>
            <a:r>
              <a:rPr lang="en-GB" sz="7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7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7200" b="1" i="1" dirty="0" smtClean="0">
                <a:latin typeface="Consolas" pitchFamily="49" charset="0"/>
                <a:cs typeface="Consolas" pitchFamily="49" charset="0"/>
              </a:rPr>
              <a:t>d</a:t>
            </a:r>
            <a:r>
              <a:rPr lang="en-GB" sz="72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7200" b="1" i="1" dirty="0" smtClean="0">
                <a:latin typeface="Consolas" pitchFamily="49" charset="0"/>
                <a:cs typeface="Consolas" pitchFamily="49" charset="0"/>
              </a:rPr>
              <a:t>u</a:t>
            </a:r>
            <a:r>
              <a:rPr lang="en-GB" sz="7200" b="1" dirty="0" smtClean="0">
                <a:latin typeface="Consolas" pitchFamily="49" charset="0"/>
                <a:cs typeface="Consolas" pitchFamily="49" charset="0"/>
              </a:rPr>
              <a:t>) = </a:t>
            </a:r>
            <a:r>
              <a:rPr lang="en-GB" sz="7200" b="1" i="1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GB" sz="72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7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7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7200" b="1" dirty="0" err="1" smtClean="0">
                <a:latin typeface="Consolas" pitchFamily="49" charset="0"/>
                <a:cs typeface="Consolas" pitchFamily="49" charset="0"/>
              </a:rPr>
              <a:t>color</a:t>
            </a:r>
            <a:r>
              <a:rPr lang="en-GB" sz="72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7200" b="1" i="1" dirty="0" smtClean="0">
                <a:latin typeface="Consolas" pitchFamily="49" charset="0"/>
                <a:cs typeface="Consolas" pitchFamily="49" charset="0"/>
              </a:rPr>
              <a:t>u</a:t>
            </a:r>
            <a:r>
              <a:rPr lang="en-GB" sz="7200" b="1" dirty="0" smtClean="0">
                <a:latin typeface="Consolas" pitchFamily="49" charset="0"/>
                <a:cs typeface="Consolas" pitchFamily="49" charset="0"/>
              </a:rPr>
              <a:t>) = </a:t>
            </a:r>
            <a:r>
              <a:rPr lang="en-GB" sz="7200" b="1" smtClean="0">
                <a:latin typeface="Consolas" pitchFamily="49" charset="0"/>
                <a:cs typeface="Consolas" pitchFamily="49" charset="0"/>
              </a:rPr>
              <a:t>GRAY;</a:t>
            </a:r>
          </a:p>
          <a:p>
            <a:pPr marL="0" indent="0">
              <a:buNone/>
            </a:pPr>
            <a:r>
              <a:rPr lang="en-GB" sz="7200" b="1" smtClean="0">
                <a:latin typeface="Consolas" pitchFamily="49" charset="0"/>
                <a:cs typeface="Consolas" pitchFamily="49" charset="0"/>
              </a:rPr>
              <a:t>  foreach </a:t>
            </a:r>
            <a:r>
              <a:rPr lang="en-GB" sz="72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vi-VN" sz="7200" b="1" dirty="0" smtClean="0">
                <a:latin typeface="Consolas" pitchFamily="49" charset="0"/>
                <a:cs typeface="Consolas" pitchFamily="49" charset="0"/>
              </a:rPr>
              <a:t>đỉnh</a:t>
            </a:r>
            <a:r>
              <a:rPr lang="en-GB" sz="7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7200" b="1" i="1" dirty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7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7200" b="1" dirty="0" err="1" smtClean="0">
                <a:latin typeface="Consolas" pitchFamily="49" charset="0"/>
                <a:cs typeface="Consolas" pitchFamily="49" charset="0"/>
              </a:rPr>
              <a:t>kề</a:t>
            </a:r>
            <a:r>
              <a:rPr lang="en-GB" sz="7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7200" b="1" dirty="0" err="1" smtClean="0">
                <a:latin typeface="Consolas" pitchFamily="49" charset="0"/>
                <a:cs typeface="Consolas" pitchFamily="49" charset="0"/>
              </a:rPr>
              <a:t>với</a:t>
            </a:r>
            <a:r>
              <a:rPr lang="en-GB" sz="7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7200" b="1" i="1" dirty="0" smtClean="0">
                <a:latin typeface="Consolas" pitchFamily="49" charset="0"/>
                <a:cs typeface="Consolas" pitchFamily="49" charset="0"/>
              </a:rPr>
              <a:t>u</a:t>
            </a:r>
            <a:r>
              <a:rPr lang="en-GB" sz="7200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vi-VN" sz="7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72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sz="72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7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7200" b="1" dirty="0" smtClean="0">
                <a:latin typeface="Consolas" pitchFamily="49" charset="0"/>
                <a:cs typeface="Consolas" pitchFamily="49" charset="0"/>
              </a:rPr>
              <a:t>if(</a:t>
            </a:r>
            <a:r>
              <a:rPr lang="en-GB" sz="7200" b="1" dirty="0" err="1" smtClean="0">
                <a:latin typeface="Consolas" pitchFamily="49" charset="0"/>
                <a:cs typeface="Consolas" pitchFamily="49" charset="0"/>
              </a:rPr>
              <a:t>color</a:t>
            </a:r>
            <a:r>
              <a:rPr lang="en-GB" sz="72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7200" b="1" i="1" dirty="0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72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GB" sz="7200" b="1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GB" sz="7200" b="1" dirty="0" smtClean="0">
                <a:latin typeface="Consolas" pitchFamily="49" charset="0"/>
                <a:cs typeface="Consolas" pitchFamily="49" charset="0"/>
              </a:rPr>
              <a:t>WHITE)</a:t>
            </a:r>
            <a:r>
              <a:rPr lang="vi-VN" sz="7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72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sz="72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7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7200" b="1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GB" sz="7200" b="1" i="1" dirty="0" smtClean="0">
                <a:latin typeface="Consolas" pitchFamily="49" charset="0"/>
                <a:cs typeface="Consolas" pitchFamily="49" charset="0"/>
              </a:rPr>
              <a:t>p</a:t>
            </a:r>
            <a:r>
              <a:rPr lang="en-GB" sz="72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7200" b="1" i="1" dirty="0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7200" b="1" dirty="0" smtClean="0">
                <a:latin typeface="Consolas" pitchFamily="49" charset="0"/>
                <a:cs typeface="Consolas" pitchFamily="49" charset="0"/>
              </a:rPr>
              <a:t>) = </a:t>
            </a:r>
            <a:r>
              <a:rPr lang="en-GB" sz="7200" b="1" i="1" dirty="0" smtClean="0">
                <a:latin typeface="Consolas" pitchFamily="49" charset="0"/>
                <a:cs typeface="Consolas" pitchFamily="49" charset="0"/>
              </a:rPr>
              <a:t>u</a:t>
            </a:r>
            <a:r>
              <a:rPr lang="en-GB" sz="72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7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7200" b="1" dirty="0" smtClean="0">
                <a:latin typeface="Consolas" pitchFamily="49" charset="0"/>
                <a:cs typeface="Consolas" pitchFamily="49" charset="0"/>
              </a:rPr>
              <a:t>     DFS(</a:t>
            </a:r>
            <a:r>
              <a:rPr lang="en-GB" sz="7200" b="1" i="1" dirty="0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7200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7200" b="1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7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7200" b="1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buNone/>
            </a:pPr>
            <a:r>
              <a:rPr lang="en-GB" sz="7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7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7200" b="1" i="1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GB" sz="72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7200" b="1" i="1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GB" sz="7200" b="1" dirty="0" smtClean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0" indent="0">
              <a:buNone/>
            </a:pPr>
            <a:r>
              <a:rPr lang="en-GB" sz="7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7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7200" b="1" i="1" dirty="0" smtClean="0">
                <a:latin typeface="Consolas" pitchFamily="49" charset="0"/>
                <a:cs typeface="Consolas" pitchFamily="49" charset="0"/>
              </a:rPr>
              <a:t>f</a:t>
            </a:r>
            <a:r>
              <a:rPr lang="en-GB" sz="72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7200" b="1" i="1" dirty="0" smtClean="0">
                <a:latin typeface="Consolas" pitchFamily="49" charset="0"/>
                <a:cs typeface="Consolas" pitchFamily="49" charset="0"/>
              </a:rPr>
              <a:t>u</a:t>
            </a:r>
            <a:r>
              <a:rPr lang="en-GB" sz="7200" b="1" dirty="0" smtClean="0">
                <a:latin typeface="Consolas" pitchFamily="49" charset="0"/>
                <a:cs typeface="Consolas" pitchFamily="49" charset="0"/>
              </a:rPr>
              <a:t>) = </a:t>
            </a:r>
            <a:r>
              <a:rPr lang="en-GB" sz="7200" b="1" i="1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GB" sz="72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7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7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7200" b="1" dirty="0" err="1" smtClean="0">
                <a:latin typeface="Consolas" pitchFamily="49" charset="0"/>
                <a:cs typeface="Consolas" pitchFamily="49" charset="0"/>
              </a:rPr>
              <a:t>color</a:t>
            </a:r>
            <a:r>
              <a:rPr lang="en-GB" sz="72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7200" b="1" i="1" dirty="0" smtClean="0">
                <a:latin typeface="Consolas" pitchFamily="49" charset="0"/>
                <a:cs typeface="Consolas" pitchFamily="49" charset="0"/>
              </a:rPr>
              <a:t>u</a:t>
            </a:r>
            <a:r>
              <a:rPr lang="en-GB" sz="7200" b="1" dirty="0" smtClean="0">
                <a:latin typeface="Consolas" pitchFamily="49" charset="0"/>
                <a:cs typeface="Consolas" pitchFamily="49" charset="0"/>
              </a:rPr>
              <a:t>) = BLACK;</a:t>
            </a:r>
          </a:p>
          <a:p>
            <a:pPr marL="0" indent="0">
              <a:buNone/>
            </a:pPr>
            <a:r>
              <a:rPr lang="en-GB" sz="7200" b="1" dirty="0">
                <a:latin typeface="Consolas" pitchFamily="49" charset="0"/>
                <a:cs typeface="Consolas" pitchFamily="49" charset="0"/>
              </a:rPr>
              <a:t>}</a:t>
            </a:r>
            <a:endParaRPr lang="en-GB" sz="7200" b="1" dirty="0" smtClean="0">
              <a:latin typeface="Consolas" pitchFamily="49" charset="0"/>
              <a:cs typeface="Consolas" pitchFamily="49" charset="0"/>
            </a:endParaRPr>
          </a:p>
          <a:p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10</a:t>
            </a:fld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60032" y="1591816"/>
            <a:ext cx="4104456" cy="5005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DFS()</a:t>
            </a:r>
            <a:r>
              <a:rPr lang="vi-VN" sz="1900" b="1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GB" sz="19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900" b="1" dirty="0" err="1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GB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vi-VN" sz="1900" b="1" dirty="0" smtClean="0">
                <a:latin typeface="Consolas" pitchFamily="49" charset="0"/>
                <a:cs typeface="Consolas" pitchFamily="49" charset="0"/>
              </a:rPr>
              <a:t>đỉnh</a:t>
            </a:r>
            <a:r>
              <a:rPr lang="en-GB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900" b="1" i="1" dirty="0" smtClean="0">
                <a:latin typeface="Consolas" pitchFamily="49" charset="0"/>
                <a:cs typeface="Consolas" pitchFamily="49" charset="0"/>
              </a:rPr>
              <a:t>u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900" b="1" dirty="0" err="1" smtClean="0">
                <a:latin typeface="Consolas" pitchFamily="49" charset="0"/>
                <a:cs typeface="Consolas" pitchFamily="49" charset="0"/>
              </a:rPr>
              <a:t>thuộc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900" b="1" i="1" dirty="0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vi-VN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19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sz="19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9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900" b="1" dirty="0" err="1" smtClean="0">
                <a:latin typeface="Consolas" pitchFamily="49" charset="0"/>
                <a:cs typeface="Consolas" pitchFamily="49" charset="0"/>
              </a:rPr>
              <a:t>color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900" b="1" i="1" dirty="0" smtClean="0">
                <a:latin typeface="Consolas" pitchFamily="49" charset="0"/>
                <a:cs typeface="Consolas" pitchFamily="49" charset="0"/>
              </a:rPr>
              <a:t>u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GB" sz="1900" b="1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WHITE;</a:t>
            </a:r>
          </a:p>
          <a:p>
            <a:pPr marL="0" indent="0">
              <a:buNone/>
            </a:pPr>
            <a:r>
              <a:rPr lang="en-GB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GB" sz="1900" b="1" i="1" dirty="0" smtClean="0">
                <a:latin typeface="Consolas" pitchFamily="49" charset="0"/>
                <a:cs typeface="Consolas" pitchFamily="49" charset="0"/>
              </a:rPr>
              <a:t>p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900" b="1" i="1" dirty="0" smtClean="0">
                <a:latin typeface="Consolas" pitchFamily="49" charset="0"/>
                <a:cs typeface="Consolas" pitchFamily="49" charset="0"/>
              </a:rPr>
              <a:t>u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) = NIL;</a:t>
            </a:r>
          </a:p>
          <a:p>
            <a:pPr marL="0" indent="0">
              <a:buNone/>
            </a:pPr>
            <a:r>
              <a:rPr lang="en-GB" sz="1900" b="1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900" b="1" smtClean="0">
                <a:latin typeface="Consolas" pitchFamily="49" charset="0"/>
                <a:cs typeface="Consolas" pitchFamily="49" charset="0"/>
              </a:rPr>
              <a:t>  foreach(</a:t>
            </a:r>
            <a:r>
              <a:rPr lang="vi-VN" sz="1900" b="1" dirty="0" smtClean="0">
                <a:latin typeface="Consolas" pitchFamily="49" charset="0"/>
                <a:cs typeface="Consolas" pitchFamily="49" charset="0"/>
              </a:rPr>
              <a:t>đỉnh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900" b="1" i="1" dirty="0" smtClean="0">
                <a:latin typeface="Consolas" pitchFamily="49" charset="0"/>
                <a:cs typeface="Consolas" pitchFamily="49" charset="0"/>
              </a:rPr>
              <a:t>u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900" b="1" dirty="0" err="1" smtClean="0">
                <a:latin typeface="Consolas" pitchFamily="49" charset="0"/>
                <a:cs typeface="Consolas" pitchFamily="49" charset="0"/>
              </a:rPr>
              <a:t>thuộc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900" b="1" i="1" dirty="0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vi-VN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19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sz="19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9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if(</a:t>
            </a:r>
            <a:r>
              <a:rPr lang="en-GB" sz="1900" b="1" dirty="0" err="1" smtClean="0">
                <a:latin typeface="Consolas" pitchFamily="49" charset="0"/>
                <a:cs typeface="Consolas" pitchFamily="49" charset="0"/>
              </a:rPr>
              <a:t>color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900" b="1" i="1" dirty="0" smtClean="0">
                <a:latin typeface="Consolas" pitchFamily="49" charset="0"/>
                <a:cs typeface="Consolas" pitchFamily="49" charset="0"/>
              </a:rPr>
              <a:t>u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GB" sz="1900" b="1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WHITE</a:t>
            </a:r>
            <a:r>
              <a:rPr lang="en-GB" sz="1900" b="1" smtClean="0">
                <a:latin typeface="Consolas" pitchFamily="49" charset="0"/>
                <a:cs typeface="Consolas" pitchFamily="49" charset="0"/>
              </a:rPr>
              <a:t>)</a:t>
            </a:r>
            <a:r>
              <a:rPr lang="vi-VN" sz="1900" b="1">
                <a:latin typeface="Consolas" pitchFamily="49" charset="0"/>
                <a:cs typeface="Consolas" pitchFamily="49" charset="0"/>
              </a:rPr>
              <a:t> </a:t>
            </a:r>
            <a:r>
              <a:rPr lang="vi-VN" sz="1900" b="1" smtClean="0">
                <a:latin typeface="Consolas" pitchFamily="49" charset="0"/>
                <a:cs typeface="Consolas" pitchFamily="49" charset="0"/>
              </a:rPr>
              <a:t>{</a:t>
            </a:r>
            <a:endParaRPr lang="en-GB" sz="1900" b="1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900" b="1" smtClean="0">
                <a:latin typeface="Consolas" pitchFamily="49" charset="0"/>
                <a:cs typeface="Consolas" pitchFamily="49" charset="0"/>
              </a:rPr>
              <a:t>      DFS(</a:t>
            </a:r>
            <a:r>
              <a:rPr lang="en-GB" sz="1900" b="1" i="1" smtClean="0">
                <a:latin typeface="Consolas" pitchFamily="49" charset="0"/>
                <a:cs typeface="Consolas" pitchFamily="49" charset="0"/>
              </a:rPr>
              <a:t>u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19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876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sâu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Depth First Search - DFS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11</a:t>
            </a:fld>
            <a:endParaRPr lang="en-GB"/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08955478"/>
              </p:ext>
            </p:extLst>
          </p:nvPr>
        </p:nvGraphicFramePr>
        <p:xfrm>
          <a:off x="4211958" y="2222872"/>
          <a:ext cx="46085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660"/>
                <a:gridCol w="585208"/>
                <a:gridCol w="626358"/>
                <a:gridCol w="617210"/>
                <a:gridCol w="512057"/>
                <a:gridCol w="512057"/>
                <a:gridCol w="512057"/>
                <a:gridCol w="438907"/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 smtClean="0">
                          <a:solidFill>
                            <a:schemeClr val="tx1"/>
                          </a:solidFill>
                        </a:rPr>
                        <a:t>đỉnh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color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611560" y="256374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1</a:t>
            </a:r>
            <a:endParaRPr lang="en-GB" sz="2000" b="1" dirty="0"/>
          </a:p>
        </p:txBody>
      </p:sp>
      <p:sp>
        <p:nvSpPr>
          <p:cNvPr id="9" name="Oval 8"/>
          <p:cNvSpPr/>
          <p:nvPr/>
        </p:nvSpPr>
        <p:spPr>
          <a:xfrm>
            <a:off x="1403648" y="1987679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1403648" y="328382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2699792" y="1987679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2699792" y="328382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13" name="Oval 12"/>
          <p:cNvSpPr/>
          <p:nvPr/>
        </p:nvSpPr>
        <p:spPr>
          <a:xfrm>
            <a:off x="3419872" y="256374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14" name="Straight Connector 13"/>
          <p:cNvCxnSpPr>
            <a:stCxn id="8" idx="7"/>
            <a:endCxn id="9" idx="3"/>
          </p:cNvCxnSpPr>
          <p:nvPr/>
        </p:nvCxnSpPr>
        <p:spPr>
          <a:xfrm flipV="1">
            <a:off x="980336" y="2356455"/>
            <a:ext cx="486584" cy="27056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5"/>
            <a:endCxn id="10" idx="1"/>
          </p:cNvCxnSpPr>
          <p:nvPr/>
        </p:nvCxnSpPr>
        <p:spPr>
          <a:xfrm>
            <a:off x="980336" y="2932519"/>
            <a:ext cx="486584" cy="414576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6"/>
            <a:endCxn id="11" idx="2"/>
          </p:cNvCxnSpPr>
          <p:nvPr/>
        </p:nvCxnSpPr>
        <p:spPr>
          <a:xfrm>
            <a:off x="1835696" y="2203703"/>
            <a:ext cx="86409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5"/>
            <a:endCxn id="13" idx="1"/>
          </p:cNvCxnSpPr>
          <p:nvPr/>
        </p:nvCxnSpPr>
        <p:spPr>
          <a:xfrm>
            <a:off x="3068568" y="2356455"/>
            <a:ext cx="414576" cy="27056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7"/>
            <a:endCxn id="13" idx="3"/>
          </p:cNvCxnSpPr>
          <p:nvPr/>
        </p:nvCxnSpPr>
        <p:spPr>
          <a:xfrm flipV="1">
            <a:off x="3068568" y="2932519"/>
            <a:ext cx="414576" cy="414576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6"/>
            <a:endCxn id="12" idx="2"/>
          </p:cNvCxnSpPr>
          <p:nvPr/>
        </p:nvCxnSpPr>
        <p:spPr>
          <a:xfrm>
            <a:off x="1835696" y="3499847"/>
            <a:ext cx="86409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  <a:endCxn id="10" idx="0"/>
          </p:cNvCxnSpPr>
          <p:nvPr/>
        </p:nvCxnSpPr>
        <p:spPr>
          <a:xfrm>
            <a:off x="1619672" y="2419727"/>
            <a:ext cx="0" cy="864096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4"/>
            <a:endCxn id="12" idx="0"/>
          </p:cNvCxnSpPr>
          <p:nvPr/>
        </p:nvCxnSpPr>
        <p:spPr>
          <a:xfrm>
            <a:off x="2915816" y="2419727"/>
            <a:ext cx="0" cy="864096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5"/>
            <a:endCxn id="12" idx="1"/>
          </p:cNvCxnSpPr>
          <p:nvPr/>
        </p:nvCxnSpPr>
        <p:spPr>
          <a:xfrm>
            <a:off x="1772424" y="2356455"/>
            <a:ext cx="990640" cy="99064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051720" y="393305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7</a:t>
            </a:r>
            <a:endParaRPr lang="en-GB" sz="2000" b="1" dirty="0"/>
          </a:p>
        </p:txBody>
      </p:sp>
      <p:cxnSp>
        <p:nvCxnSpPr>
          <p:cNvPr id="35" name="Straight Connector 34"/>
          <p:cNvCxnSpPr>
            <a:stCxn id="10" idx="5"/>
            <a:endCxn id="33" idx="1"/>
          </p:cNvCxnSpPr>
          <p:nvPr/>
        </p:nvCxnSpPr>
        <p:spPr>
          <a:xfrm>
            <a:off x="1772424" y="3652599"/>
            <a:ext cx="342568" cy="343729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2" idx="3"/>
            <a:endCxn id="33" idx="7"/>
          </p:cNvCxnSpPr>
          <p:nvPr/>
        </p:nvCxnSpPr>
        <p:spPr>
          <a:xfrm flipH="1">
            <a:off x="2420496" y="3652599"/>
            <a:ext cx="342568" cy="343729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12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sâu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Depth First Search - DFS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12</a:t>
            </a:fld>
            <a:endParaRPr lang="en-GB"/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10991240"/>
              </p:ext>
            </p:extLst>
          </p:nvPr>
        </p:nvGraphicFramePr>
        <p:xfrm>
          <a:off x="4211958" y="2222872"/>
          <a:ext cx="46085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660"/>
                <a:gridCol w="585208"/>
                <a:gridCol w="626358"/>
                <a:gridCol w="617210"/>
                <a:gridCol w="512057"/>
                <a:gridCol w="512057"/>
                <a:gridCol w="512057"/>
                <a:gridCol w="438907"/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 smtClean="0">
                          <a:solidFill>
                            <a:schemeClr val="tx1"/>
                          </a:solidFill>
                        </a:rPr>
                        <a:t>đỉnh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color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611560" y="256374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1</a:t>
            </a:r>
            <a:endParaRPr lang="en-GB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55679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DFS(1)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92350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sâu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Depth First Search - DFS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13</a:t>
            </a:fld>
            <a:endParaRPr lang="en-GB"/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9916184"/>
              </p:ext>
            </p:extLst>
          </p:nvPr>
        </p:nvGraphicFramePr>
        <p:xfrm>
          <a:off x="4211958" y="2222872"/>
          <a:ext cx="46085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660"/>
                <a:gridCol w="585208"/>
                <a:gridCol w="626358"/>
                <a:gridCol w="617210"/>
                <a:gridCol w="512057"/>
                <a:gridCol w="512057"/>
                <a:gridCol w="512057"/>
                <a:gridCol w="438907"/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 smtClean="0">
                          <a:solidFill>
                            <a:schemeClr val="tx1"/>
                          </a:solidFill>
                        </a:rPr>
                        <a:t>đỉnh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color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528" y="155679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DFS(1)</a:t>
            </a:r>
            <a:endParaRPr lang="en-GB" sz="2000" b="1" dirty="0"/>
          </a:p>
        </p:txBody>
      </p:sp>
      <p:sp>
        <p:nvSpPr>
          <p:cNvPr id="9" name="Oval 8"/>
          <p:cNvSpPr/>
          <p:nvPr/>
        </p:nvSpPr>
        <p:spPr>
          <a:xfrm>
            <a:off x="611560" y="256374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1</a:t>
            </a:r>
            <a:endParaRPr lang="en-GB" sz="2000" b="1" dirty="0"/>
          </a:p>
        </p:txBody>
      </p:sp>
      <p:sp>
        <p:nvSpPr>
          <p:cNvPr id="11" name="Oval 10"/>
          <p:cNvSpPr/>
          <p:nvPr/>
        </p:nvSpPr>
        <p:spPr>
          <a:xfrm>
            <a:off x="1403648" y="328382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cxnSp>
        <p:nvCxnSpPr>
          <p:cNvPr id="16" name="Straight Connector 15"/>
          <p:cNvCxnSpPr>
            <a:stCxn id="9" idx="5"/>
            <a:endCxn id="11" idx="1"/>
          </p:cNvCxnSpPr>
          <p:nvPr/>
        </p:nvCxnSpPr>
        <p:spPr>
          <a:xfrm>
            <a:off x="980336" y="2932519"/>
            <a:ext cx="486584" cy="414576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31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sâu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Depth First Search - DFS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14</a:t>
            </a:fld>
            <a:endParaRPr lang="en-GB"/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87327640"/>
              </p:ext>
            </p:extLst>
          </p:nvPr>
        </p:nvGraphicFramePr>
        <p:xfrm>
          <a:off x="4211958" y="2222872"/>
          <a:ext cx="46085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660"/>
                <a:gridCol w="585208"/>
                <a:gridCol w="626358"/>
                <a:gridCol w="617210"/>
                <a:gridCol w="512057"/>
                <a:gridCol w="512057"/>
                <a:gridCol w="512057"/>
                <a:gridCol w="438907"/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 smtClean="0">
                          <a:solidFill>
                            <a:schemeClr val="tx1"/>
                          </a:solidFill>
                        </a:rPr>
                        <a:t>đỉnh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color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528" y="155679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DFS(1)</a:t>
            </a:r>
            <a:endParaRPr lang="en-GB" sz="2000" b="1" dirty="0"/>
          </a:p>
        </p:txBody>
      </p:sp>
      <p:sp>
        <p:nvSpPr>
          <p:cNvPr id="10" name="Oval 9"/>
          <p:cNvSpPr/>
          <p:nvPr/>
        </p:nvSpPr>
        <p:spPr>
          <a:xfrm>
            <a:off x="611560" y="256374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1</a:t>
            </a:r>
            <a:endParaRPr lang="en-GB" sz="2000" b="1" dirty="0"/>
          </a:p>
        </p:txBody>
      </p:sp>
      <p:sp>
        <p:nvSpPr>
          <p:cNvPr id="13" name="Oval 12"/>
          <p:cNvSpPr/>
          <p:nvPr/>
        </p:nvSpPr>
        <p:spPr>
          <a:xfrm>
            <a:off x="1403648" y="328382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699792" y="328382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cxnSp>
        <p:nvCxnSpPr>
          <p:cNvPr id="19" name="Straight Connector 18"/>
          <p:cNvCxnSpPr>
            <a:stCxn id="10" idx="5"/>
            <a:endCxn id="13" idx="1"/>
          </p:cNvCxnSpPr>
          <p:nvPr/>
        </p:nvCxnSpPr>
        <p:spPr>
          <a:xfrm>
            <a:off x="980336" y="2932519"/>
            <a:ext cx="486584" cy="414576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6"/>
            <a:endCxn id="15" idx="2"/>
          </p:cNvCxnSpPr>
          <p:nvPr/>
        </p:nvCxnSpPr>
        <p:spPr>
          <a:xfrm>
            <a:off x="1835696" y="3499847"/>
            <a:ext cx="86409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99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sâu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Depth First Search - DFS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15</a:t>
            </a:fld>
            <a:endParaRPr lang="en-GB"/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77404229"/>
              </p:ext>
            </p:extLst>
          </p:nvPr>
        </p:nvGraphicFramePr>
        <p:xfrm>
          <a:off x="4211958" y="2222872"/>
          <a:ext cx="46085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660"/>
                <a:gridCol w="585208"/>
                <a:gridCol w="626358"/>
                <a:gridCol w="617210"/>
                <a:gridCol w="512057"/>
                <a:gridCol w="512057"/>
                <a:gridCol w="512057"/>
                <a:gridCol w="438907"/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 smtClean="0">
                          <a:solidFill>
                            <a:schemeClr val="tx1"/>
                          </a:solidFill>
                        </a:rPr>
                        <a:t>đỉnh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color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528" y="155679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DFS(1)</a:t>
            </a:r>
            <a:endParaRPr lang="en-GB" sz="2000" b="1" dirty="0"/>
          </a:p>
        </p:txBody>
      </p:sp>
      <p:sp>
        <p:nvSpPr>
          <p:cNvPr id="14" name="Oval 13"/>
          <p:cNvSpPr/>
          <p:nvPr/>
        </p:nvSpPr>
        <p:spPr>
          <a:xfrm>
            <a:off x="611560" y="256374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1</a:t>
            </a:r>
            <a:endParaRPr lang="en-GB" sz="2000" b="1" dirty="0"/>
          </a:p>
        </p:txBody>
      </p:sp>
      <p:sp>
        <p:nvSpPr>
          <p:cNvPr id="17" name="Oval 16"/>
          <p:cNvSpPr/>
          <p:nvPr/>
        </p:nvSpPr>
        <p:spPr>
          <a:xfrm>
            <a:off x="1403648" y="328382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20" name="Oval 19"/>
          <p:cNvSpPr/>
          <p:nvPr/>
        </p:nvSpPr>
        <p:spPr>
          <a:xfrm>
            <a:off x="2699792" y="328382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21" name="Oval 20"/>
          <p:cNvSpPr/>
          <p:nvPr/>
        </p:nvSpPr>
        <p:spPr>
          <a:xfrm>
            <a:off x="3419872" y="256374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24" name="Straight Connector 23"/>
          <p:cNvCxnSpPr>
            <a:stCxn id="14" idx="5"/>
            <a:endCxn id="17" idx="1"/>
          </p:cNvCxnSpPr>
          <p:nvPr/>
        </p:nvCxnSpPr>
        <p:spPr>
          <a:xfrm>
            <a:off x="980336" y="2932519"/>
            <a:ext cx="486584" cy="414576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7"/>
            <a:endCxn id="21" idx="3"/>
          </p:cNvCxnSpPr>
          <p:nvPr/>
        </p:nvCxnSpPr>
        <p:spPr>
          <a:xfrm flipV="1">
            <a:off x="3068568" y="2932519"/>
            <a:ext cx="414576" cy="414576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6"/>
            <a:endCxn id="20" idx="2"/>
          </p:cNvCxnSpPr>
          <p:nvPr/>
        </p:nvCxnSpPr>
        <p:spPr>
          <a:xfrm>
            <a:off x="1835696" y="3499847"/>
            <a:ext cx="86409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0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sâu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Depth First Search - DFS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16</a:t>
            </a:fld>
            <a:endParaRPr lang="en-GB"/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51295661"/>
              </p:ext>
            </p:extLst>
          </p:nvPr>
        </p:nvGraphicFramePr>
        <p:xfrm>
          <a:off x="4211958" y="2222872"/>
          <a:ext cx="46085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660"/>
                <a:gridCol w="585208"/>
                <a:gridCol w="626358"/>
                <a:gridCol w="617210"/>
                <a:gridCol w="512057"/>
                <a:gridCol w="512057"/>
                <a:gridCol w="512057"/>
                <a:gridCol w="438907"/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 smtClean="0">
                          <a:solidFill>
                            <a:schemeClr val="tx1"/>
                          </a:solidFill>
                        </a:rPr>
                        <a:t>đỉnh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color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528" y="155679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DFS(1)</a:t>
            </a:r>
            <a:endParaRPr lang="en-GB" sz="2000" b="1" dirty="0"/>
          </a:p>
        </p:txBody>
      </p:sp>
      <p:sp>
        <p:nvSpPr>
          <p:cNvPr id="14" name="Oval 13"/>
          <p:cNvSpPr/>
          <p:nvPr/>
        </p:nvSpPr>
        <p:spPr>
          <a:xfrm>
            <a:off x="611560" y="256374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1</a:t>
            </a:r>
            <a:endParaRPr lang="en-GB" sz="2000" b="1" dirty="0"/>
          </a:p>
        </p:txBody>
      </p:sp>
      <p:sp>
        <p:nvSpPr>
          <p:cNvPr id="17" name="Oval 16"/>
          <p:cNvSpPr/>
          <p:nvPr/>
        </p:nvSpPr>
        <p:spPr>
          <a:xfrm>
            <a:off x="1403648" y="328382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20" name="Oval 19"/>
          <p:cNvSpPr/>
          <p:nvPr/>
        </p:nvSpPr>
        <p:spPr>
          <a:xfrm>
            <a:off x="2699792" y="328382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21" name="Oval 20"/>
          <p:cNvSpPr/>
          <p:nvPr/>
        </p:nvSpPr>
        <p:spPr>
          <a:xfrm>
            <a:off x="3419872" y="256374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24" name="Straight Connector 23"/>
          <p:cNvCxnSpPr>
            <a:stCxn id="14" idx="5"/>
            <a:endCxn id="17" idx="1"/>
          </p:cNvCxnSpPr>
          <p:nvPr/>
        </p:nvCxnSpPr>
        <p:spPr>
          <a:xfrm>
            <a:off x="980336" y="2932519"/>
            <a:ext cx="486584" cy="414576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7"/>
            <a:endCxn id="21" idx="3"/>
          </p:cNvCxnSpPr>
          <p:nvPr/>
        </p:nvCxnSpPr>
        <p:spPr>
          <a:xfrm flipV="1">
            <a:off x="3068568" y="2932519"/>
            <a:ext cx="414576" cy="414576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6"/>
            <a:endCxn id="20" idx="2"/>
          </p:cNvCxnSpPr>
          <p:nvPr/>
        </p:nvCxnSpPr>
        <p:spPr>
          <a:xfrm>
            <a:off x="1835696" y="3499847"/>
            <a:ext cx="86409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8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sâu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Depth First Search - DFS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17</a:t>
            </a:fld>
            <a:endParaRPr lang="en-GB"/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35343467"/>
              </p:ext>
            </p:extLst>
          </p:nvPr>
        </p:nvGraphicFramePr>
        <p:xfrm>
          <a:off x="4211958" y="2222872"/>
          <a:ext cx="46085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660"/>
                <a:gridCol w="585208"/>
                <a:gridCol w="626358"/>
                <a:gridCol w="617210"/>
                <a:gridCol w="512057"/>
                <a:gridCol w="512057"/>
                <a:gridCol w="512057"/>
                <a:gridCol w="438907"/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 smtClean="0">
                          <a:solidFill>
                            <a:schemeClr val="tx1"/>
                          </a:solidFill>
                        </a:rPr>
                        <a:t>đỉnh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color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528" y="155679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DFS(1)</a:t>
            </a:r>
            <a:endParaRPr lang="en-GB" sz="2000" b="1" dirty="0"/>
          </a:p>
        </p:txBody>
      </p:sp>
      <p:sp>
        <p:nvSpPr>
          <p:cNvPr id="15" name="Oval 14"/>
          <p:cNvSpPr/>
          <p:nvPr/>
        </p:nvSpPr>
        <p:spPr>
          <a:xfrm>
            <a:off x="611560" y="256374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1</a:t>
            </a:r>
            <a:endParaRPr lang="en-GB" sz="2000" b="1" dirty="0"/>
          </a:p>
        </p:txBody>
      </p:sp>
      <p:sp>
        <p:nvSpPr>
          <p:cNvPr id="18" name="Oval 17"/>
          <p:cNvSpPr/>
          <p:nvPr/>
        </p:nvSpPr>
        <p:spPr>
          <a:xfrm>
            <a:off x="1403648" y="328382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2699792" y="328382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3419872" y="256374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26" name="Straight Connector 25"/>
          <p:cNvCxnSpPr>
            <a:stCxn id="15" idx="5"/>
            <a:endCxn id="18" idx="1"/>
          </p:cNvCxnSpPr>
          <p:nvPr/>
        </p:nvCxnSpPr>
        <p:spPr>
          <a:xfrm>
            <a:off x="980336" y="2932519"/>
            <a:ext cx="486584" cy="414576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2" idx="7"/>
            <a:endCxn id="23" idx="3"/>
          </p:cNvCxnSpPr>
          <p:nvPr/>
        </p:nvCxnSpPr>
        <p:spPr>
          <a:xfrm flipV="1">
            <a:off x="3068568" y="2932519"/>
            <a:ext cx="414576" cy="414576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8" idx="6"/>
            <a:endCxn id="22" idx="2"/>
          </p:cNvCxnSpPr>
          <p:nvPr/>
        </p:nvCxnSpPr>
        <p:spPr>
          <a:xfrm>
            <a:off x="1835696" y="3499847"/>
            <a:ext cx="86409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051720" y="393305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7</a:t>
            </a:r>
            <a:endParaRPr lang="en-GB" sz="2000" b="1" dirty="0"/>
          </a:p>
        </p:txBody>
      </p:sp>
      <p:cxnSp>
        <p:nvCxnSpPr>
          <p:cNvPr id="38" name="Straight Connector 37"/>
          <p:cNvCxnSpPr>
            <a:stCxn id="22" idx="3"/>
            <a:endCxn id="36" idx="7"/>
          </p:cNvCxnSpPr>
          <p:nvPr/>
        </p:nvCxnSpPr>
        <p:spPr>
          <a:xfrm flipH="1">
            <a:off x="2420496" y="3652599"/>
            <a:ext cx="342568" cy="343729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72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sâu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Depth First Search - DFS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18</a:t>
            </a:fld>
            <a:endParaRPr lang="en-GB"/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13997875"/>
              </p:ext>
            </p:extLst>
          </p:nvPr>
        </p:nvGraphicFramePr>
        <p:xfrm>
          <a:off x="4211958" y="2222872"/>
          <a:ext cx="46085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660"/>
                <a:gridCol w="585208"/>
                <a:gridCol w="626358"/>
                <a:gridCol w="617210"/>
                <a:gridCol w="512057"/>
                <a:gridCol w="512057"/>
                <a:gridCol w="512057"/>
                <a:gridCol w="438907"/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 smtClean="0">
                          <a:solidFill>
                            <a:schemeClr val="tx1"/>
                          </a:solidFill>
                        </a:rPr>
                        <a:t>đỉnh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color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528" y="155679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DFS(1)</a:t>
            </a:r>
            <a:endParaRPr lang="en-GB" sz="2000" b="1" dirty="0"/>
          </a:p>
        </p:txBody>
      </p:sp>
      <p:sp>
        <p:nvSpPr>
          <p:cNvPr id="15" name="Oval 14"/>
          <p:cNvSpPr/>
          <p:nvPr/>
        </p:nvSpPr>
        <p:spPr>
          <a:xfrm>
            <a:off x="611560" y="256374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1</a:t>
            </a:r>
            <a:endParaRPr lang="en-GB" sz="2000" b="1" dirty="0"/>
          </a:p>
        </p:txBody>
      </p:sp>
      <p:sp>
        <p:nvSpPr>
          <p:cNvPr id="18" name="Oval 17"/>
          <p:cNvSpPr/>
          <p:nvPr/>
        </p:nvSpPr>
        <p:spPr>
          <a:xfrm>
            <a:off x="1403648" y="328382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2699792" y="328382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3419872" y="256374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26" name="Straight Connector 25"/>
          <p:cNvCxnSpPr>
            <a:stCxn id="15" idx="5"/>
            <a:endCxn id="18" idx="1"/>
          </p:cNvCxnSpPr>
          <p:nvPr/>
        </p:nvCxnSpPr>
        <p:spPr>
          <a:xfrm>
            <a:off x="980336" y="2932519"/>
            <a:ext cx="486584" cy="414576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2" idx="7"/>
            <a:endCxn id="23" idx="3"/>
          </p:cNvCxnSpPr>
          <p:nvPr/>
        </p:nvCxnSpPr>
        <p:spPr>
          <a:xfrm flipV="1">
            <a:off x="3068568" y="2932519"/>
            <a:ext cx="414576" cy="414576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8" idx="6"/>
            <a:endCxn id="22" idx="2"/>
          </p:cNvCxnSpPr>
          <p:nvPr/>
        </p:nvCxnSpPr>
        <p:spPr>
          <a:xfrm>
            <a:off x="1835696" y="3499847"/>
            <a:ext cx="86409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051720" y="393305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7</a:t>
            </a:r>
            <a:endParaRPr lang="en-GB" sz="2000" b="1" dirty="0"/>
          </a:p>
        </p:txBody>
      </p:sp>
      <p:cxnSp>
        <p:nvCxnSpPr>
          <p:cNvPr id="38" name="Straight Connector 37"/>
          <p:cNvCxnSpPr>
            <a:stCxn id="22" idx="3"/>
            <a:endCxn id="36" idx="7"/>
          </p:cNvCxnSpPr>
          <p:nvPr/>
        </p:nvCxnSpPr>
        <p:spPr>
          <a:xfrm flipH="1">
            <a:off x="2420496" y="3652599"/>
            <a:ext cx="342568" cy="343729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13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sâu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Depth First Search - DFS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19</a:t>
            </a:fld>
            <a:endParaRPr lang="en-GB"/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85785230"/>
              </p:ext>
            </p:extLst>
          </p:nvPr>
        </p:nvGraphicFramePr>
        <p:xfrm>
          <a:off x="4211958" y="2222872"/>
          <a:ext cx="46085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660"/>
                <a:gridCol w="585208"/>
                <a:gridCol w="626358"/>
                <a:gridCol w="617210"/>
                <a:gridCol w="512057"/>
                <a:gridCol w="512057"/>
                <a:gridCol w="512057"/>
                <a:gridCol w="438907"/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 smtClean="0">
                          <a:solidFill>
                            <a:schemeClr val="tx1"/>
                          </a:solidFill>
                        </a:rPr>
                        <a:t>đỉnh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color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528" y="155679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DFS(1)</a:t>
            </a:r>
            <a:endParaRPr lang="en-GB" sz="2000" b="1" dirty="0"/>
          </a:p>
        </p:txBody>
      </p:sp>
      <p:sp>
        <p:nvSpPr>
          <p:cNvPr id="15" name="Oval 14"/>
          <p:cNvSpPr/>
          <p:nvPr/>
        </p:nvSpPr>
        <p:spPr>
          <a:xfrm>
            <a:off x="611560" y="256374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1</a:t>
            </a:r>
            <a:endParaRPr lang="en-GB" sz="2000" b="1" dirty="0"/>
          </a:p>
        </p:txBody>
      </p:sp>
      <p:sp>
        <p:nvSpPr>
          <p:cNvPr id="18" name="Oval 17"/>
          <p:cNvSpPr/>
          <p:nvPr/>
        </p:nvSpPr>
        <p:spPr>
          <a:xfrm>
            <a:off x="1403648" y="328382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2699792" y="328382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3419872" y="256374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26" name="Straight Connector 25"/>
          <p:cNvCxnSpPr>
            <a:stCxn id="15" idx="5"/>
            <a:endCxn id="18" idx="1"/>
          </p:cNvCxnSpPr>
          <p:nvPr/>
        </p:nvCxnSpPr>
        <p:spPr>
          <a:xfrm>
            <a:off x="980336" y="2932519"/>
            <a:ext cx="486584" cy="414576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2" idx="7"/>
            <a:endCxn id="23" idx="3"/>
          </p:cNvCxnSpPr>
          <p:nvPr/>
        </p:nvCxnSpPr>
        <p:spPr>
          <a:xfrm flipV="1">
            <a:off x="3068568" y="2932519"/>
            <a:ext cx="414576" cy="414576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8" idx="6"/>
            <a:endCxn id="22" idx="2"/>
          </p:cNvCxnSpPr>
          <p:nvPr/>
        </p:nvCxnSpPr>
        <p:spPr>
          <a:xfrm>
            <a:off x="1835696" y="3499847"/>
            <a:ext cx="86409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051720" y="393305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7</a:t>
            </a:r>
            <a:endParaRPr lang="en-GB" sz="2000" b="1" dirty="0"/>
          </a:p>
        </p:txBody>
      </p:sp>
      <p:cxnSp>
        <p:nvCxnSpPr>
          <p:cNvPr id="38" name="Straight Connector 37"/>
          <p:cNvCxnSpPr>
            <a:stCxn id="22" idx="3"/>
            <a:endCxn id="36" idx="7"/>
          </p:cNvCxnSpPr>
          <p:nvPr/>
        </p:nvCxnSpPr>
        <p:spPr>
          <a:xfrm flipH="1">
            <a:off x="2420496" y="3652599"/>
            <a:ext cx="342568" cy="343729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59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/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Euler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Hamilton</a:t>
            </a: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ường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thị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6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sâu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Depth First Search - DFS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20</a:t>
            </a:fld>
            <a:endParaRPr lang="en-GB"/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5494294"/>
              </p:ext>
            </p:extLst>
          </p:nvPr>
        </p:nvGraphicFramePr>
        <p:xfrm>
          <a:off x="4211958" y="2222872"/>
          <a:ext cx="46085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660"/>
                <a:gridCol w="585208"/>
                <a:gridCol w="626358"/>
                <a:gridCol w="617210"/>
                <a:gridCol w="512057"/>
                <a:gridCol w="512057"/>
                <a:gridCol w="512057"/>
                <a:gridCol w="438907"/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 smtClean="0">
                          <a:solidFill>
                            <a:schemeClr val="tx1"/>
                          </a:solidFill>
                        </a:rPr>
                        <a:t>đỉnh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color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528" y="155679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DFS(1)</a:t>
            </a:r>
            <a:endParaRPr lang="en-GB" sz="2000" b="1" dirty="0"/>
          </a:p>
        </p:txBody>
      </p:sp>
      <p:sp>
        <p:nvSpPr>
          <p:cNvPr id="15" name="Oval 14"/>
          <p:cNvSpPr/>
          <p:nvPr/>
        </p:nvSpPr>
        <p:spPr>
          <a:xfrm>
            <a:off x="611560" y="256374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1</a:t>
            </a:r>
            <a:endParaRPr lang="en-GB" sz="2000" b="1" dirty="0"/>
          </a:p>
        </p:txBody>
      </p:sp>
      <p:sp>
        <p:nvSpPr>
          <p:cNvPr id="18" name="Oval 17"/>
          <p:cNvSpPr/>
          <p:nvPr/>
        </p:nvSpPr>
        <p:spPr>
          <a:xfrm>
            <a:off x="1403648" y="328382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2699792" y="328382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3419872" y="256374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26" name="Straight Connector 25"/>
          <p:cNvCxnSpPr>
            <a:stCxn id="15" idx="5"/>
            <a:endCxn id="18" idx="1"/>
          </p:cNvCxnSpPr>
          <p:nvPr/>
        </p:nvCxnSpPr>
        <p:spPr>
          <a:xfrm>
            <a:off x="980336" y="2932519"/>
            <a:ext cx="486584" cy="414576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2" idx="7"/>
            <a:endCxn id="23" idx="3"/>
          </p:cNvCxnSpPr>
          <p:nvPr/>
        </p:nvCxnSpPr>
        <p:spPr>
          <a:xfrm flipV="1">
            <a:off x="3068568" y="2932519"/>
            <a:ext cx="414576" cy="414576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8" idx="6"/>
            <a:endCxn id="22" idx="2"/>
          </p:cNvCxnSpPr>
          <p:nvPr/>
        </p:nvCxnSpPr>
        <p:spPr>
          <a:xfrm>
            <a:off x="1835696" y="3499847"/>
            <a:ext cx="86409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051720" y="393305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7</a:t>
            </a:r>
            <a:endParaRPr lang="en-GB" sz="2000" b="1" dirty="0"/>
          </a:p>
        </p:txBody>
      </p:sp>
      <p:cxnSp>
        <p:nvCxnSpPr>
          <p:cNvPr id="38" name="Straight Connector 37"/>
          <p:cNvCxnSpPr>
            <a:stCxn id="22" idx="3"/>
            <a:endCxn id="36" idx="7"/>
          </p:cNvCxnSpPr>
          <p:nvPr/>
        </p:nvCxnSpPr>
        <p:spPr>
          <a:xfrm flipH="1">
            <a:off x="2420496" y="3652599"/>
            <a:ext cx="342568" cy="343729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16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sâu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Depth First Search - DFS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21</a:t>
            </a:fld>
            <a:endParaRPr lang="en-GB"/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40920847"/>
              </p:ext>
            </p:extLst>
          </p:nvPr>
        </p:nvGraphicFramePr>
        <p:xfrm>
          <a:off x="4211958" y="2222872"/>
          <a:ext cx="46085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660"/>
                <a:gridCol w="585208"/>
                <a:gridCol w="626358"/>
                <a:gridCol w="617210"/>
                <a:gridCol w="512057"/>
                <a:gridCol w="512057"/>
                <a:gridCol w="512057"/>
                <a:gridCol w="438907"/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 smtClean="0">
                          <a:solidFill>
                            <a:schemeClr val="tx1"/>
                          </a:solidFill>
                        </a:rPr>
                        <a:t>đỉnh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color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528" y="155679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DFS(1)</a:t>
            </a:r>
            <a:endParaRPr lang="en-GB" sz="2000" b="1" dirty="0"/>
          </a:p>
        </p:txBody>
      </p:sp>
      <p:sp>
        <p:nvSpPr>
          <p:cNvPr id="16" name="Oval 15"/>
          <p:cNvSpPr/>
          <p:nvPr/>
        </p:nvSpPr>
        <p:spPr>
          <a:xfrm>
            <a:off x="611560" y="256374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1</a:t>
            </a:r>
            <a:endParaRPr lang="en-GB" sz="2000" b="1" dirty="0"/>
          </a:p>
        </p:txBody>
      </p:sp>
      <p:sp>
        <p:nvSpPr>
          <p:cNvPr id="17" name="Oval 16"/>
          <p:cNvSpPr/>
          <p:nvPr/>
        </p:nvSpPr>
        <p:spPr>
          <a:xfrm>
            <a:off x="1403648" y="1987679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1403648" y="328382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21" name="Oval 20"/>
          <p:cNvSpPr/>
          <p:nvPr/>
        </p:nvSpPr>
        <p:spPr>
          <a:xfrm>
            <a:off x="2699792" y="328382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24" name="Oval 23"/>
          <p:cNvSpPr/>
          <p:nvPr/>
        </p:nvSpPr>
        <p:spPr>
          <a:xfrm>
            <a:off x="3419872" y="256374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25" name="Straight Connector 24"/>
          <p:cNvCxnSpPr>
            <a:stCxn id="16" idx="7"/>
            <a:endCxn id="17" idx="3"/>
          </p:cNvCxnSpPr>
          <p:nvPr/>
        </p:nvCxnSpPr>
        <p:spPr>
          <a:xfrm flipV="1">
            <a:off x="980336" y="2356455"/>
            <a:ext cx="486584" cy="27056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5"/>
            <a:endCxn id="19" idx="1"/>
          </p:cNvCxnSpPr>
          <p:nvPr/>
        </p:nvCxnSpPr>
        <p:spPr>
          <a:xfrm>
            <a:off x="980336" y="2932519"/>
            <a:ext cx="486584" cy="414576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1" idx="7"/>
            <a:endCxn id="24" idx="3"/>
          </p:cNvCxnSpPr>
          <p:nvPr/>
        </p:nvCxnSpPr>
        <p:spPr>
          <a:xfrm flipV="1">
            <a:off x="3068568" y="2932519"/>
            <a:ext cx="414576" cy="414576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9" idx="6"/>
            <a:endCxn id="21" idx="2"/>
          </p:cNvCxnSpPr>
          <p:nvPr/>
        </p:nvCxnSpPr>
        <p:spPr>
          <a:xfrm>
            <a:off x="1835696" y="3499847"/>
            <a:ext cx="86409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051720" y="393305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7</a:t>
            </a:r>
            <a:endParaRPr lang="en-GB" sz="2000" b="1" dirty="0"/>
          </a:p>
        </p:txBody>
      </p:sp>
      <p:cxnSp>
        <p:nvCxnSpPr>
          <p:cNvPr id="41" name="Straight Connector 40"/>
          <p:cNvCxnSpPr>
            <a:stCxn id="21" idx="3"/>
            <a:endCxn id="39" idx="7"/>
          </p:cNvCxnSpPr>
          <p:nvPr/>
        </p:nvCxnSpPr>
        <p:spPr>
          <a:xfrm flipH="1">
            <a:off x="2420496" y="3652599"/>
            <a:ext cx="342568" cy="343729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02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sâu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Depth First Search - DFS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22</a:t>
            </a:fld>
            <a:endParaRPr lang="en-GB"/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95796431"/>
              </p:ext>
            </p:extLst>
          </p:nvPr>
        </p:nvGraphicFramePr>
        <p:xfrm>
          <a:off x="4211958" y="2222872"/>
          <a:ext cx="46085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660"/>
                <a:gridCol w="585208"/>
                <a:gridCol w="626358"/>
                <a:gridCol w="617210"/>
                <a:gridCol w="512057"/>
                <a:gridCol w="512057"/>
                <a:gridCol w="512057"/>
                <a:gridCol w="438907"/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 smtClean="0">
                          <a:solidFill>
                            <a:schemeClr val="tx1"/>
                          </a:solidFill>
                        </a:rPr>
                        <a:t>đỉnh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color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528" y="155679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DFS(1)</a:t>
            </a:r>
            <a:endParaRPr lang="en-GB" sz="2000" b="1" dirty="0"/>
          </a:p>
        </p:txBody>
      </p:sp>
      <p:sp>
        <p:nvSpPr>
          <p:cNvPr id="18" name="Oval 17"/>
          <p:cNvSpPr/>
          <p:nvPr/>
        </p:nvSpPr>
        <p:spPr>
          <a:xfrm>
            <a:off x="611560" y="256374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1</a:t>
            </a:r>
            <a:endParaRPr lang="en-GB" sz="2000" b="1" dirty="0"/>
          </a:p>
        </p:txBody>
      </p:sp>
      <p:sp>
        <p:nvSpPr>
          <p:cNvPr id="20" name="Oval 19"/>
          <p:cNvSpPr/>
          <p:nvPr/>
        </p:nvSpPr>
        <p:spPr>
          <a:xfrm>
            <a:off x="1403648" y="1987679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22" name="Oval 21"/>
          <p:cNvSpPr/>
          <p:nvPr/>
        </p:nvSpPr>
        <p:spPr>
          <a:xfrm>
            <a:off x="1403648" y="328382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23" name="Oval 22"/>
          <p:cNvSpPr/>
          <p:nvPr/>
        </p:nvSpPr>
        <p:spPr>
          <a:xfrm>
            <a:off x="2699792" y="1987679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2699792" y="328382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28" name="Oval 27"/>
          <p:cNvSpPr/>
          <p:nvPr/>
        </p:nvSpPr>
        <p:spPr>
          <a:xfrm>
            <a:off x="3419872" y="256374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29" name="Straight Connector 28"/>
          <p:cNvCxnSpPr>
            <a:stCxn id="18" idx="7"/>
            <a:endCxn id="20" idx="3"/>
          </p:cNvCxnSpPr>
          <p:nvPr/>
        </p:nvCxnSpPr>
        <p:spPr>
          <a:xfrm flipV="1">
            <a:off x="980336" y="2356455"/>
            <a:ext cx="486584" cy="27056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8" idx="5"/>
            <a:endCxn id="22" idx="1"/>
          </p:cNvCxnSpPr>
          <p:nvPr/>
        </p:nvCxnSpPr>
        <p:spPr>
          <a:xfrm>
            <a:off x="980336" y="2932519"/>
            <a:ext cx="486584" cy="414576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0" idx="6"/>
            <a:endCxn id="23" idx="2"/>
          </p:cNvCxnSpPr>
          <p:nvPr/>
        </p:nvCxnSpPr>
        <p:spPr>
          <a:xfrm>
            <a:off x="1835696" y="2203703"/>
            <a:ext cx="86409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7"/>
            <a:endCxn id="28" idx="3"/>
          </p:cNvCxnSpPr>
          <p:nvPr/>
        </p:nvCxnSpPr>
        <p:spPr>
          <a:xfrm flipV="1">
            <a:off x="3068568" y="2932519"/>
            <a:ext cx="414576" cy="414576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2" idx="6"/>
            <a:endCxn id="26" idx="2"/>
          </p:cNvCxnSpPr>
          <p:nvPr/>
        </p:nvCxnSpPr>
        <p:spPr>
          <a:xfrm>
            <a:off x="1835696" y="3499847"/>
            <a:ext cx="86409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051720" y="393305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7</a:t>
            </a:r>
            <a:endParaRPr lang="en-GB" sz="2000" b="1" dirty="0"/>
          </a:p>
        </p:txBody>
      </p:sp>
      <p:cxnSp>
        <p:nvCxnSpPr>
          <p:cNvPr id="45" name="Straight Connector 44"/>
          <p:cNvCxnSpPr>
            <a:stCxn id="26" idx="3"/>
            <a:endCxn id="43" idx="7"/>
          </p:cNvCxnSpPr>
          <p:nvPr/>
        </p:nvCxnSpPr>
        <p:spPr>
          <a:xfrm flipH="1">
            <a:off x="2420496" y="3652599"/>
            <a:ext cx="342568" cy="343729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3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sâu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Depth First Search - DFS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23</a:t>
            </a:fld>
            <a:endParaRPr lang="en-GB"/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34900314"/>
              </p:ext>
            </p:extLst>
          </p:nvPr>
        </p:nvGraphicFramePr>
        <p:xfrm>
          <a:off x="4211958" y="2222872"/>
          <a:ext cx="46085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660"/>
                <a:gridCol w="585208"/>
                <a:gridCol w="626358"/>
                <a:gridCol w="617210"/>
                <a:gridCol w="512057"/>
                <a:gridCol w="512057"/>
                <a:gridCol w="512057"/>
                <a:gridCol w="438907"/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 smtClean="0">
                          <a:solidFill>
                            <a:schemeClr val="tx1"/>
                          </a:solidFill>
                        </a:rPr>
                        <a:t>đỉnh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color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528" y="155679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DFS(1)</a:t>
            </a:r>
            <a:endParaRPr lang="en-GB" sz="2000" b="1" dirty="0"/>
          </a:p>
        </p:txBody>
      </p:sp>
      <p:sp>
        <p:nvSpPr>
          <p:cNvPr id="18" name="Oval 17"/>
          <p:cNvSpPr/>
          <p:nvPr/>
        </p:nvSpPr>
        <p:spPr>
          <a:xfrm>
            <a:off x="611560" y="256374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1</a:t>
            </a:r>
            <a:endParaRPr lang="en-GB" sz="2000" b="1" dirty="0"/>
          </a:p>
        </p:txBody>
      </p:sp>
      <p:sp>
        <p:nvSpPr>
          <p:cNvPr id="20" name="Oval 19"/>
          <p:cNvSpPr/>
          <p:nvPr/>
        </p:nvSpPr>
        <p:spPr>
          <a:xfrm>
            <a:off x="1403648" y="1987679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22" name="Oval 21"/>
          <p:cNvSpPr/>
          <p:nvPr/>
        </p:nvSpPr>
        <p:spPr>
          <a:xfrm>
            <a:off x="1403648" y="328382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23" name="Oval 22"/>
          <p:cNvSpPr/>
          <p:nvPr/>
        </p:nvSpPr>
        <p:spPr>
          <a:xfrm>
            <a:off x="2699792" y="1987679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2699792" y="328382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28" name="Oval 27"/>
          <p:cNvSpPr/>
          <p:nvPr/>
        </p:nvSpPr>
        <p:spPr>
          <a:xfrm>
            <a:off x="3419872" y="256374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29" name="Straight Connector 28"/>
          <p:cNvCxnSpPr>
            <a:stCxn id="18" idx="7"/>
            <a:endCxn id="20" idx="3"/>
          </p:cNvCxnSpPr>
          <p:nvPr/>
        </p:nvCxnSpPr>
        <p:spPr>
          <a:xfrm flipV="1">
            <a:off x="980336" y="2356455"/>
            <a:ext cx="486584" cy="27056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8" idx="5"/>
            <a:endCxn id="22" idx="1"/>
          </p:cNvCxnSpPr>
          <p:nvPr/>
        </p:nvCxnSpPr>
        <p:spPr>
          <a:xfrm>
            <a:off x="980336" y="2932519"/>
            <a:ext cx="486584" cy="414576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0" idx="6"/>
            <a:endCxn id="23" idx="2"/>
          </p:cNvCxnSpPr>
          <p:nvPr/>
        </p:nvCxnSpPr>
        <p:spPr>
          <a:xfrm>
            <a:off x="1835696" y="2203703"/>
            <a:ext cx="86409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7"/>
            <a:endCxn id="28" idx="3"/>
          </p:cNvCxnSpPr>
          <p:nvPr/>
        </p:nvCxnSpPr>
        <p:spPr>
          <a:xfrm flipV="1">
            <a:off x="3068568" y="2932519"/>
            <a:ext cx="414576" cy="414576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2" idx="6"/>
            <a:endCxn id="26" idx="2"/>
          </p:cNvCxnSpPr>
          <p:nvPr/>
        </p:nvCxnSpPr>
        <p:spPr>
          <a:xfrm>
            <a:off x="1835696" y="3499847"/>
            <a:ext cx="86409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051720" y="393305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7</a:t>
            </a:r>
            <a:endParaRPr lang="en-GB" sz="2000" b="1" dirty="0"/>
          </a:p>
        </p:txBody>
      </p:sp>
      <p:cxnSp>
        <p:nvCxnSpPr>
          <p:cNvPr id="45" name="Straight Connector 44"/>
          <p:cNvCxnSpPr>
            <a:stCxn id="26" idx="3"/>
            <a:endCxn id="43" idx="7"/>
          </p:cNvCxnSpPr>
          <p:nvPr/>
        </p:nvCxnSpPr>
        <p:spPr>
          <a:xfrm flipH="1">
            <a:off x="2420496" y="3652599"/>
            <a:ext cx="342568" cy="343729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64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sâu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Depth First Search - DFS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24</a:t>
            </a:fld>
            <a:endParaRPr lang="en-GB"/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32375007"/>
              </p:ext>
            </p:extLst>
          </p:nvPr>
        </p:nvGraphicFramePr>
        <p:xfrm>
          <a:off x="4211958" y="2222872"/>
          <a:ext cx="46085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660"/>
                <a:gridCol w="585208"/>
                <a:gridCol w="626358"/>
                <a:gridCol w="617210"/>
                <a:gridCol w="512057"/>
                <a:gridCol w="512057"/>
                <a:gridCol w="512057"/>
                <a:gridCol w="438907"/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 smtClean="0">
                          <a:solidFill>
                            <a:schemeClr val="tx1"/>
                          </a:solidFill>
                        </a:rPr>
                        <a:t>đỉnh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color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528" y="155679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DFS(1)</a:t>
            </a:r>
            <a:endParaRPr lang="en-GB" sz="2000" b="1" dirty="0"/>
          </a:p>
        </p:txBody>
      </p:sp>
      <p:sp>
        <p:nvSpPr>
          <p:cNvPr id="18" name="Oval 17"/>
          <p:cNvSpPr/>
          <p:nvPr/>
        </p:nvSpPr>
        <p:spPr>
          <a:xfrm>
            <a:off x="611560" y="256374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1</a:t>
            </a:r>
            <a:endParaRPr lang="en-GB" sz="2000" b="1" dirty="0"/>
          </a:p>
        </p:txBody>
      </p:sp>
      <p:sp>
        <p:nvSpPr>
          <p:cNvPr id="20" name="Oval 19"/>
          <p:cNvSpPr/>
          <p:nvPr/>
        </p:nvSpPr>
        <p:spPr>
          <a:xfrm>
            <a:off x="1403648" y="1987679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22" name="Oval 21"/>
          <p:cNvSpPr/>
          <p:nvPr/>
        </p:nvSpPr>
        <p:spPr>
          <a:xfrm>
            <a:off x="1403648" y="328382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23" name="Oval 22"/>
          <p:cNvSpPr/>
          <p:nvPr/>
        </p:nvSpPr>
        <p:spPr>
          <a:xfrm>
            <a:off x="2699792" y="1987679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2699792" y="328382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28" name="Oval 27"/>
          <p:cNvSpPr/>
          <p:nvPr/>
        </p:nvSpPr>
        <p:spPr>
          <a:xfrm>
            <a:off x="3419872" y="256374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29" name="Straight Connector 28"/>
          <p:cNvCxnSpPr>
            <a:stCxn id="18" idx="7"/>
            <a:endCxn id="20" idx="3"/>
          </p:cNvCxnSpPr>
          <p:nvPr/>
        </p:nvCxnSpPr>
        <p:spPr>
          <a:xfrm flipV="1">
            <a:off x="980336" y="2356455"/>
            <a:ext cx="486584" cy="27056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8" idx="5"/>
            <a:endCxn id="22" idx="1"/>
          </p:cNvCxnSpPr>
          <p:nvPr/>
        </p:nvCxnSpPr>
        <p:spPr>
          <a:xfrm>
            <a:off x="980336" y="2932519"/>
            <a:ext cx="486584" cy="414576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0" idx="6"/>
            <a:endCxn id="23" idx="2"/>
          </p:cNvCxnSpPr>
          <p:nvPr/>
        </p:nvCxnSpPr>
        <p:spPr>
          <a:xfrm>
            <a:off x="1835696" y="2203703"/>
            <a:ext cx="86409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7"/>
            <a:endCxn id="28" idx="3"/>
          </p:cNvCxnSpPr>
          <p:nvPr/>
        </p:nvCxnSpPr>
        <p:spPr>
          <a:xfrm flipV="1">
            <a:off x="3068568" y="2932519"/>
            <a:ext cx="414576" cy="414576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2" idx="6"/>
            <a:endCxn id="26" idx="2"/>
          </p:cNvCxnSpPr>
          <p:nvPr/>
        </p:nvCxnSpPr>
        <p:spPr>
          <a:xfrm>
            <a:off x="1835696" y="3499847"/>
            <a:ext cx="86409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051720" y="393305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7</a:t>
            </a:r>
            <a:endParaRPr lang="en-GB" sz="2000" b="1" dirty="0"/>
          </a:p>
        </p:txBody>
      </p:sp>
      <p:cxnSp>
        <p:nvCxnSpPr>
          <p:cNvPr id="45" name="Straight Connector 44"/>
          <p:cNvCxnSpPr>
            <a:stCxn id="26" idx="3"/>
            <a:endCxn id="43" idx="7"/>
          </p:cNvCxnSpPr>
          <p:nvPr/>
        </p:nvCxnSpPr>
        <p:spPr>
          <a:xfrm flipH="1">
            <a:off x="2420496" y="3652599"/>
            <a:ext cx="342568" cy="343729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30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sâu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Depth First Search - DFS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25</a:t>
            </a:fld>
            <a:endParaRPr lang="en-GB"/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83972545"/>
              </p:ext>
            </p:extLst>
          </p:nvPr>
        </p:nvGraphicFramePr>
        <p:xfrm>
          <a:off x="4211958" y="2222872"/>
          <a:ext cx="46085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660"/>
                <a:gridCol w="585208"/>
                <a:gridCol w="626358"/>
                <a:gridCol w="617210"/>
                <a:gridCol w="512057"/>
                <a:gridCol w="512057"/>
                <a:gridCol w="512057"/>
                <a:gridCol w="438907"/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 smtClean="0">
                          <a:solidFill>
                            <a:schemeClr val="tx1"/>
                          </a:solidFill>
                        </a:rPr>
                        <a:t>đỉnh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color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528" y="155679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DFS(1)</a:t>
            </a:r>
            <a:endParaRPr lang="en-GB" sz="2000" b="1" dirty="0"/>
          </a:p>
        </p:txBody>
      </p:sp>
      <p:sp>
        <p:nvSpPr>
          <p:cNvPr id="18" name="Oval 17"/>
          <p:cNvSpPr/>
          <p:nvPr/>
        </p:nvSpPr>
        <p:spPr>
          <a:xfrm>
            <a:off x="611560" y="256374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1</a:t>
            </a:r>
            <a:endParaRPr lang="en-GB" sz="2000" b="1" dirty="0"/>
          </a:p>
        </p:txBody>
      </p:sp>
      <p:sp>
        <p:nvSpPr>
          <p:cNvPr id="20" name="Oval 19"/>
          <p:cNvSpPr/>
          <p:nvPr/>
        </p:nvSpPr>
        <p:spPr>
          <a:xfrm>
            <a:off x="1403648" y="1987679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22" name="Oval 21"/>
          <p:cNvSpPr/>
          <p:nvPr/>
        </p:nvSpPr>
        <p:spPr>
          <a:xfrm>
            <a:off x="1403648" y="328382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23" name="Oval 22"/>
          <p:cNvSpPr/>
          <p:nvPr/>
        </p:nvSpPr>
        <p:spPr>
          <a:xfrm>
            <a:off x="2699792" y="1987679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2699792" y="328382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28" name="Oval 27"/>
          <p:cNvSpPr/>
          <p:nvPr/>
        </p:nvSpPr>
        <p:spPr>
          <a:xfrm>
            <a:off x="3419872" y="256374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29" name="Straight Connector 28"/>
          <p:cNvCxnSpPr>
            <a:stCxn id="18" idx="7"/>
            <a:endCxn id="20" idx="3"/>
          </p:cNvCxnSpPr>
          <p:nvPr/>
        </p:nvCxnSpPr>
        <p:spPr>
          <a:xfrm flipV="1">
            <a:off x="980336" y="2356455"/>
            <a:ext cx="486584" cy="27056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8" idx="5"/>
            <a:endCxn id="22" idx="1"/>
          </p:cNvCxnSpPr>
          <p:nvPr/>
        </p:nvCxnSpPr>
        <p:spPr>
          <a:xfrm>
            <a:off x="980336" y="2932519"/>
            <a:ext cx="486584" cy="414576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0" idx="6"/>
            <a:endCxn id="23" idx="2"/>
          </p:cNvCxnSpPr>
          <p:nvPr/>
        </p:nvCxnSpPr>
        <p:spPr>
          <a:xfrm>
            <a:off x="1835696" y="2203703"/>
            <a:ext cx="86409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7"/>
            <a:endCxn id="28" idx="3"/>
          </p:cNvCxnSpPr>
          <p:nvPr/>
        </p:nvCxnSpPr>
        <p:spPr>
          <a:xfrm flipV="1">
            <a:off x="3068568" y="2932519"/>
            <a:ext cx="414576" cy="414576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2" idx="6"/>
            <a:endCxn id="26" idx="2"/>
          </p:cNvCxnSpPr>
          <p:nvPr/>
        </p:nvCxnSpPr>
        <p:spPr>
          <a:xfrm>
            <a:off x="1835696" y="3499847"/>
            <a:ext cx="86409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051720" y="393305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7</a:t>
            </a:r>
            <a:endParaRPr lang="en-GB" sz="2000" b="1" dirty="0"/>
          </a:p>
        </p:txBody>
      </p:sp>
      <p:cxnSp>
        <p:nvCxnSpPr>
          <p:cNvPr id="45" name="Straight Connector 44"/>
          <p:cNvCxnSpPr>
            <a:stCxn id="26" idx="3"/>
            <a:endCxn id="43" idx="7"/>
          </p:cNvCxnSpPr>
          <p:nvPr/>
        </p:nvCxnSpPr>
        <p:spPr>
          <a:xfrm flipH="1">
            <a:off x="2420496" y="3652599"/>
            <a:ext cx="342568" cy="343729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sâu</a:t>
            </a:r>
            <a:b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Depth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 Search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DFS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/>
          <a:lstStyle/>
          <a:p>
            <a:r>
              <a:rPr lang="en-GB">
                <a:latin typeface="Times New Roman" pitchFamily="18" charset="0"/>
                <a:cs typeface="Times New Roman" pitchFamily="18" charset="0"/>
              </a:rPr>
              <a:t>Kết quả DFS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trên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thị sẽ cho 1 rừng, bao gồm các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cây DFS</a:t>
            </a:r>
            <a:endParaRPr lang="en-GB">
              <a:latin typeface="Times New Roman" pitchFamily="18" charset="0"/>
              <a:cs typeface="Times New Roman" pitchFamily="18" charset="0"/>
            </a:endParaRPr>
          </a:p>
          <a:p>
            <a:r>
              <a:rPr lang="en-GB" smtClean="0">
                <a:latin typeface="Times New Roman" pitchFamily="18" charset="0"/>
                <a:cs typeface="Times New Roman" pitchFamily="18" charset="0"/>
              </a:rPr>
              <a:t>Phân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loại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cạnh</a:t>
            </a:r>
          </a:p>
          <a:p>
            <a:pPr lvl="1"/>
            <a:r>
              <a:rPr lang="en-GB">
                <a:latin typeface="Times New Roman" pitchFamily="18" charset="0"/>
                <a:cs typeface="Times New Roman" pitchFamily="18" charset="0"/>
              </a:rPr>
              <a:t>Cạnh của cây (tree edge): (u,v) là cạnh của cây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nếu v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th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từ u</a:t>
            </a:r>
          </a:p>
          <a:p>
            <a:pPr lvl="1"/>
            <a:r>
              <a:rPr lang="en-GB" smtClean="0">
                <a:latin typeface="Times New Roman" pitchFamily="18" charset="0"/>
                <a:cs typeface="Times New Roman" pitchFamily="18" charset="0"/>
              </a:rPr>
              <a:t>Cạnh ng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ược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(back edge):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(u,v) là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cạnh ng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ược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nếu v là tổ tiên của u trong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cây DFS</a:t>
            </a:r>
          </a:p>
          <a:p>
            <a:pPr lvl="1"/>
            <a:r>
              <a:rPr lang="en-GB">
                <a:latin typeface="Times New Roman" pitchFamily="18" charset="0"/>
                <a:cs typeface="Times New Roman" pitchFamily="18" charset="0"/>
              </a:rPr>
              <a:t>Cạnh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thuận (forward edge):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(u,v) là cạnh thuận nếu u là tổ tiên của v trong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cây DFS</a:t>
            </a:r>
          </a:p>
          <a:p>
            <a:pPr lvl="1"/>
            <a:r>
              <a:rPr lang="en-GB">
                <a:latin typeface="Times New Roman" pitchFamily="18" charset="0"/>
                <a:cs typeface="Times New Roman" pitchFamily="18" charset="0"/>
              </a:rPr>
              <a:t>Cạnh ngang (crossing edge): các cạnh còn lại</a:t>
            </a:r>
          </a:p>
          <a:p>
            <a:pPr lvl="1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63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sâu</a:t>
            </a:r>
            <a:b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Depth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 Search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DFS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7" y="1447800"/>
            <a:ext cx="5124235" cy="5005536"/>
          </a:xfrm>
        </p:spPr>
        <p:txBody>
          <a:bodyPr>
            <a:normAutofit/>
          </a:bodyPr>
          <a:lstStyle/>
          <a:p>
            <a:r>
              <a:rPr lang="en-GB" smtClean="0">
                <a:latin typeface="Times New Roman" pitchFamily="18" charset="0"/>
                <a:cs typeface="Times New Roman" pitchFamily="18" charset="0"/>
              </a:rPr>
              <a:t>Phân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loại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cạnh</a:t>
            </a:r>
          </a:p>
          <a:p>
            <a:pPr lvl="1"/>
            <a:r>
              <a:rPr lang="en-GB">
                <a:latin typeface="Times New Roman" pitchFamily="18" charset="0"/>
                <a:cs typeface="Times New Roman" pitchFamily="18" charset="0"/>
              </a:rPr>
              <a:t>Cạnh của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cây: (1, 6), (1, 3), (6, 2), (3, 4), (4, 5), (4, 7)</a:t>
            </a:r>
          </a:p>
          <a:p>
            <a:pPr lvl="1"/>
            <a:r>
              <a:rPr lang="en-GB" smtClean="0">
                <a:latin typeface="Times New Roman" pitchFamily="18" charset="0"/>
                <a:cs typeface="Times New Roman" pitchFamily="18" charset="0"/>
              </a:rPr>
              <a:t>Cạnh ng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ược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/>
            <a:r>
              <a:rPr lang="en-GB">
                <a:latin typeface="Times New Roman" pitchFamily="18" charset="0"/>
                <a:cs typeface="Times New Roman" pitchFamily="18" charset="0"/>
              </a:rPr>
              <a:t>Cạnh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thuận: (3, 7)</a:t>
            </a:r>
          </a:p>
          <a:p>
            <a:pPr lvl="1"/>
            <a:r>
              <a:rPr lang="en-GB" smtClean="0">
                <a:latin typeface="Times New Roman" pitchFamily="18" charset="0"/>
                <a:cs typeface="Times New Roman" pitchFamily="18" charset="0"/>
              </a:rPr>
              <a:t>Cạnh ngang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: (6, 3), (6, 4), (2, 4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), (2,5) </a:t>
            </a:r>
            <a:endParaRPr lang="en-GB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27</a:t>
            </a:fld>
            <a:endParaRPr lang="en-GB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437087"/>
              </p:ext>
            </p:extLst>
          </p:nvPr>
        </p:nvGraphicFramePr>
        <p:xfrm>
          <a:off x="5484440" y="1556792"/>
          <a:ext cx="3480048" cy="50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0048"/>
              </a:tblGrid>
              <a:tr h="25202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" name="Oval 37"/>
          <p:cNvSpPr/>
          <p:nvPr/>
        </p:nvSpPr>
        <p:spPr>
          <a:xfrm>
            <a:off x="5580112" y="472398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1</a:t>
            </a:r>
            <a:endParaRPr lang="en-GB" sz="2000" b="1" dirty="0"/>
          </a:p>
        </p:txBody>
      </p:sp>
      <p:sp>
        <p:nvSpPr>
          <p:cNvPr id="39" name="Oval 38"/>
          <p:cNvSpPr/>
          <p:nvPr/>
        </p:nvSpPr>
        <p:spPr>
          <a:xfrm>
            <a:off x="6372200" y="4147919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40" name="Oval 39"/>
          <p:cNvSpPr/>
          <p:nvPr/>
        </p:nvSpPr>
        <p:spPr>
          <a:xfrm>
            <a:off x="6372200" y="544406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7668344" y="4147919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42" name="Oval 41"/>
          <p:cNvSpPr/>
          <p:nvPr/>
        </p:nvSpPr>
        <p:spPr>
          <a:xfrm>
            <a:off x="7668344" y="544406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43" name="Oval 42"/>
          <p:cNvSpPr/>
          <p:nvPr/>
        </p:nvSpPr>
        <p:spPr>
          <a:xfrm>
            <a:off x="8388424" y="472398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44" name="Straight Connector 43"/>
          <p:cNvCxnSpPr>
            <a:stCxn id="38" idx="7"/>
            <a:endCxn id="39" idx="3"/>
          </p:cNvCxnSpPr>
          <p:nvPr/>
        </p:nvCxnSpPr>
        <p:spPr>
          <a:xfrm flipV="1">
            <a:off x="5948888" y="4516695"/>
            <a:ext cx="486584" cy="27056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8" idx="5"/>
            <a:endCxn id="40" idx="1"/>
          </p:cNvCxnSpPr>
          <p:nvPr/>
        </p:nvCxnSpPr>
        <p:spPr>
          <a:xfrm>
            <a:off x="5948888" y="5092759"/>
            <a:ext cx="486584" cy="414576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9" idx="6"/>
            <a:endCxn id="41" idx="2"/>
          </p:cNvCxnSpPr>
          <p:nvPr/>
        </p:nvCxnSpPr>
        <p:spPr>
          <a:xfrm>
            <a:off x="6804248" y="4363943"/>
            <a:ext cx="86409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2" idx="7"/>
            <a:endCxn id="43" idx="3"/>
          </p:cNvCxnSpPr>
          <p:nvPr/>
        </p:nvCxnSpPr>
        <p:spPr>
          <a:xfrm flipV="1">
            <a:off x="8037120" y="5092759"/>
            <a:ext cx="414576" cy="414576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6"/>
            <a:endCxn id="42" idx="2"/>
          </p:cNvCxnSpPr>
          <p:nvPr/>
        </p:nvCxnSpPr>
        <p:spPr>
          <a:xfrm>
            <a:off x="6804248" y="5660087"/>
            <a:ext cx="86409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020272" y="609329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7</a:t>
            </a:r>
            <a:endParaRPr lang="en-GB" sz="2000" b="1" dirty="0"/>
          </a:p>
        </p:txBody>
      </p:sp>
      <p:cxnSp>
        <p:nvCxnSpPr>
          <p:cNvPr id="50" name="Straight Connector 49"/>
          <p:cNvCxnSpPr>
            <a:stCxn id="42" idx="3"/>
            <a:endCxn id="49" idx="7"/>
          </p:cNvCxnSpPr>
          <p:nvPr/>
        </p:nvCxnSpPr>
        <p:spPr>
          <a:xfrm flipH="1">
            <a:off x="7389048" y="5812839"/>
            <a:ext cx="342568" cy="343729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580112" y="2204864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1</a:t>
            </a:r>
            <a:endParaRPr lang="en-GB" sz="2000" b="1" dirty="0"/>
          </a:p>
        </p:txBody>
      </p:sp>
      <p:sp>
        <p:nvSpPr>
          <p:cNvPr id="52" name="Oval 51"/>
          <p:cNvSpPr/>
          <p:nvPr/>
        </p:nvSpPr>
        <p:spPr>
          <a:xfrm>
            <a:off x="6372200" y="1628800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53" name="Oval 52"/>
          <p:cNvSpPr/>
          <p:nvPr/>
        </p:nvSpPr>
        <p:spPr>
          <a:xfrm>
            <a:off x="6372200" y="2924944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54" name="Oval 53"/>
          <p:cNvSpPr/>
          <p:nvPr/>
        </p:nvSpPr>
        <p:spPr>
          <a:xfrm>
            <a:off x="7668344" y="1628800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7668344" y="2924944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56" name="Oval 55"/>
          <p:cNvSpPr/>
          <p:nvPr/>
        </p:nvSpPr>
        <p:spPr>
          <a:xfrm>
            <a:off x="8388424" y="2204864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57" name="Straight Connector 56"/>
          <p:cNvCxnSpPr>
            <a:stCxn id="51" idx="7"/>
            <a:endCxn id="52" idx="3"/>
          </p:cNvCxnSpPr>
          <p:nvPr/>
        </p:nvCxnSpPr>
        <p:spPr>
          <a:xfrm flipV="1">
            <a:off x="5948888" y="1997576"/>
            <a:ext cx="486584" cy="27056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5"/>
            <a:endCxn id="53" idx="1"/>
          </p:cNvCxnSpPr>
          <p:nvPr/>
        </p:nvCxnSpPr>
        <p:spPr>
          <a:xfrm>
            <a:off x="5948888" y="2573640"/>
            <a:ext cx="486584" cy="414576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6"/>
            <a:endCxn id="54" idx="2"/>
          </p:cNvCxnSpPr>
          <p:nvPr/>
        </p:nvCxnSpPr>
        <p:spPr>
          <a:xfrm>
            <a:off x="6804248" y="1844824"/>
            <a:ext cx="86409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4" idx="5"/>
            <a:endCxn id="56" idx="1"/>
          </p:cNvCxnSpPr>
          <p:nvPr/>
        </p:nvCxnSpPr>
        <p:spPr>
          <a:xfrm>
            <a:off x="8037120" y="1997576"/>
            <a:ext cx="414576" cy="27056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5" idx="7"/>
            <a:endCxn id="56" idx="3"/>
          </p:cNvCxnSpPr>
          <p:nvPr/>
        </p:nvCxnSpPr>
        <p:spPr>
          <a:xfrm flipV="1">
            <a:off x="8037120" y="2573640"/>
            <a:ext cx="414576" cy="414576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3" idx="6"/>
            <a:endCxn id="55" idx="2"/>
          </p:cNvCxnSpPr>
          <p:nvPr/>
        </p:nvCxnSpPr>
        <p:spPr>
          <a:xfrm>
            <a:off x="6804248" y="3140968"/>
            <a:ext cx="86409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2" idx="4"/>
            <a:endCxn id="53" idx="0"/>
          </p:cNvCxnSpPr>
          <p:nvPr/>
        </p:nvCxnSpPr>
        <p:spPr>
          <a:xfrm>
            <a:off x="6588224" y="2060848"/>
            <a:ext cx="0" cy="864096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4" idx="4"/>
            <a:endCxn id="55" idx="0"/>
          </p:cNvCxnSpPr>
          <p:nvPr/>
        </p:nvCxnSpPr>
        <p:spPr>
          <a:xfrm>
            <a:off x="7884368" y="2060848"/>
            <a:ext cx="0" cy="864096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2" idx="5"/>
            <a:endCxn id="55" idx="1"/>
          </p:cNvCxnSpPr>
          <p:nvPr/>
        </p:nvCxnSpPr>
        <p:spPr>
          <a:xfrm>
            <a:off x="6740976" y="1997576"/>
            <a:ext cx="990640" cy="99064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7020272" y="3574177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7</a:t>
            </a:r>
            <a:endParaRPr lang="en-GB" sz="2000" b="1" dirty="0"/>
          </a:p>
        </p:txBody>
      </p:sp>
      <p:cxnSp>
        <p:nvCxnSpPr>
          <p:cNvPr id="67" name="Straight Connector 66"/>
          <p:cNvCxnSpPr>
            <a:stCxn id="53" idx="5"/>
            <a:endCxn id="66" idx="1"/>
          </p:cNvCxnSpPr>
          <p:nvPr/>
        </p:nvCxnSpPr>
        <p:spPr>
          <a:xfrm>
            <a:off x="6740976" y="3293720"/>
            <a:ext cx="342568" cy="343729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5" idx="3"/>
            <a:endCxn id="66" idx="7"/>
          </p:cNvCxnSpPr>
          <p:nvPr/>
        </p:nvCxnSpPr>
        <p:spPr>
          <a:xfrm flipH="1">
            <a:off x="7389048" y="3293720"/>
            <a:ext cx="342568" cy="343729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15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Breadth First Search - BFS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BFS(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kề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m (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1)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kề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2)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kề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m (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3)</a:t>
            </a: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 . .</a:t>
            </a: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đợi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queue)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đặ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6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Breadth First Search - BFS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29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5576" y="1591816"/>
            <a:ext cx="3888432" cy="5005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BFS(</a:t>
            </a:r>
            <a:r>
              <a:rPr lang="en-GB" sz="1900" b="1" i="1" dirty="0" smtClean="0">
                <a:latin typeface="Consolas" pitchFamily="49" charset="0"/>
                <a:cs typeface="Consolas" pitchFamily="49" charset="0"/>
              </a:rPr>
              <a:t>u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vi-VN" sz="1900" b="1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GB" sz="19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Wingdings 2"/>
              <a:buNone/>
            </a:pPr>
            <a:r>
              <a:rPr lang="en-GB" sz="1900" b="1" i="1" dirty="0" smtClean="0">
                <a:latin typeface="Consolas" pitchFamily="49" charset="0"/>
                <a:cs typeface="Consolas" pitchFamily="49" charset="0"/>
              </a:rPr>
              <a:t>  d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900" b="1" i="1" dirty="0" smtClean="0">
                <a:latin typeface="Consolas" pitchFamily="49" charset="0"/>
                <a:cs typeface="Consolas" pitchFamily="49" charset="0"/>
              </a:rPr>
              <a:t>u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) = </a:t>
            </a:r>
            <a:r>
              <a:rPr lang="en-GB" sz="1900" b="1" i="1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9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900" b="1" dirty="0" err="1" smtClean="0">
                <a:latin typeface="Consolas" pitchFamily="49" charset="0"/>
                <a:cs typeface="Consolas" pitchFamily="49" charset="0"/>
              </a:rPr>
              <a:t>khởi</a:t>
            </a:r>
            <a:r>
              <a:rPr lang="en-GB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900" b="1" dirty="0" err="1" smtClean="0">
                <a:latin typeface="Consolas" pitchFamily="49" charset="0"/>
                <a:cs typeface="Consolas" pitchFamily="49" charset="0"/>
              </a:rPr>
              <a:t>tạo</a:t>
            </a:r>
            <a:r>
              <a:rPr lang="en-GB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900" b="1" dirty="0" err="1" smtClean="0">
                <a:latin typeface="Consolas" pitchFamily="49" charset="0"/>
                <a:cs typeface="Consolas" pitchFamily="49" charset="0"/>
              </a:rPr>
              <a:t>hàng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1900" b="1" dirty="0">
                <a:latin typeface="Consolas" pitchFamily="49" charset="0"/>
                <a:cs typeface="Consolas" pitchFamily="49" charset="0"/>
              </a:rPr>
              <a:t>đợi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900" b="1" i="1" dirty="0" smtClean="0">
                <a:latin typeface="Consolas" pitchFamily="49" charset="0"/>
                <a:cs typeface="Consolas" pitchFamily="49" charset="0"/>
              </a:rPr>
              <a:t>Q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900" b="1" dirty="0" err="1" smtClean="0">
                <a:latin typeface="Consolas" pitchFamily="49" charset="0"/>
                <a:cs typeface="Consolas" pitchFamily="49" charset="0"/>
              </a:rPr>
              <a:t>enqueue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900" b="1" dirty="0" err="1" smtClean="0">
                <a:latin typeface="Consolas" pitchFamily="49" charset="0"/>
                <a:cs typeface="Consolas" pitchFamily="49" charset="0"/>
              </a:rPr>
              <a:t>Q,</a:t>
            </a:r>
            <a:r>
              <a:rPr lang="en-GB" sz="1900" b="1" i="1" dirty="0" err="1" smtClean="0">
                <a:latin typeface="Consolas" pitchFamily="49" charset="0"/>
                <a:cs typeface="Consolas" pitchFamily="49" charset="0"/>
              </a:rPr>
              <a:t>u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900" b="1" dirty="0" err="1" smtClean="0">
                <a:latin typeface="Consolas" pitchFamily="49" charset="0"/>
                <a:cs typeface="Consolas" pitchFamily="49" charset="0"/>
              </a:rPr>
              <a:t>color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900" b="1" i="1" dirty="0" smtClean="0">
                <a:latin typeface="Consolas" pitchFamily="49" charset="0"/>
                <a:cs typeface="Consolas" pitchFamily="49" charset="0"/>
              </a:rPr>
              <a:t>u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) = GRAY;</a:t>
            </a:r>
          </a:p>
          <a:p>
            <a:pPr marL="0" indent="0">
              <a:buNone/>
            </a:pPr>
            <a:r>
              <a:rPr lang="en-GB" sz="1900" b="1" dirty="0">
                <a:latin typeface="Consolas" pitchFamily="49" charset="0"/>
                <a:cs typeface="Consolas" pitchFamily="49" charset="0"/>
              </a:rPr>
              <a:t>  while(</a:t>
            </a:r>
            <a:r>
              <a:rPr lang="en-GB" sz="1900" b="1" i="1" dirty="0">
                <a:latin typeface="Consolas" pitchFamily="49" charset="0"/>
                <a:cs typeface="Consolas" pitchFamily="49" charset="0"/>
              </a:rPr>
              <a:t>Q</a:t>
            </a:r>
            <a:r>
              <a:rPr lang="en-GB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900" b="1" dirty="0" err="1" smtClean="0">
                <a:latin typeface="Consolas" pitchFamily="49" charset="0"/>
                <a:cs typeface="Consolas" pitchFamily="49" charset="0"/>
              </a:rPr>
              <a:t>khác</a:t>
            </a:r>
            <a:r>
              <a:rPr lang="en-GB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900" b="1" dirty="0" err="1">
                <a:latin typeface="Consolas" pitchFamily="49" charset="0"/>
                <a:cs typeface="Consolas" pitchFamily="49" charset="0"/>
              </a:rPr>
              <a:t>rỗng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vi-VN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19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sz="19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GB" sz="1900" b="1" i="1" dirty="0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900" b="1" dirty="0" err="1" smtClean="0">
                <a:latin typeface="Consolas" pitchFamily="49" charset="0"/>
                <a:cs typeface="Consolas" pitchFamily="49" charset="0"/>
              </a:rPr>
              <a:t>dequeue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900" b="1" i="1" dirty="0" smtClean="0">
                <a:latin typeface="Consolas" pitchFamily="49" charset="0"/>
                <a:cs typeface="Consolas" pitchFamily="49" charset="0"/>
              </a:rPr>
              <a:t>Q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GB" sz="1900" b="1" dirty="0" err="1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900" b="1" i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900" b="1" dirty="0" err="1" smtClean="0">
                <a:latin typeface="Consolas" pitchFamily="49" charset="0"/>
                <a:cs typeface="Consolas" pitchFamily="49" charset="0"/>
              </a:rPr>
              <a:t>kề</a:t>
            </a:r>
            <a:r>
              <a:rPr lang="en-GB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900" b="1" dirty="0" err="1" smtClean="0">
                <a:latin typeface="Consolas" pitchFamily="49" charset="0"/>
                <a:cs typeface="Consolas" pitchFamily="49" charset="0"/>
              </a:rPr>
              <a:t>với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900" b="1" i="1" dirty="0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vi-VN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19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sz="19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9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if(</a:t>
            </a:r>
            <a:r>
              <a:rPr lang="en-GB" sz="1900" b="1" dirty="0" err="1" smtClean="0">
                <a:latin typeface="Consolas" pitchFamily="49" charset="0"/>
                <a:cs typeface="Consolas" pitchFamily="49" charset="0"/>
              </a:rPr>
              <a:t>color</a:t>
            </a:r>
            <a:r>
              <a:rPr lang="en-GB" sz="19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900" b="1" i="1" dirty="0">
                <a:latin typeface="Consolas" pitchFamily="49" charset="0"/>
                <a:cs typeface="Consolas" pitchFamily="49" charset="0"/>
              </a:rPr>
              <a:t>x</a:t>
            </a:r>
            <a:r>
              <a:rPr lang="en-GB" sz="1900" b="1" dirty="0">
                <a:latin typeface="Consolas" pitchFamily="49" charset="0"/>
                <a:cs typeface="Consolas" pitchFamily="49" charset="0"/>
              </a:rPr>
              <a:t>) = 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WHITE)</a:t>
            </a:r>
            <a:r>
              <a:rPr lang="vi-VN" sz="19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sz="19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GB" sz="1900" b="1" i="1" dirty="0" smtClean="0">
                <a:latin typeface="Consolas" pitchFamily="49" charset="0"/>
                <a:cs typeface="Consolas" pitchFamily="49" charset="0"/>
              </a:rPr>
              <a:t>d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900" b="1" i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) = </a:t>
            </a:r>
            <a:r>
              <a:rPr lang="en-GB" sz="1900" b="1" i="1" dirty="0" smtClean="0">
                <a:latin typeface="Consolas" pitchFamily="49" charset="0"/>
                <a:cs typeface="Consolas" pitchFamily="49" charset="0"/>
              </a:rPr>
              <a:t>d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900" b="1" i="1" dirty="0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) + 1;</a:t>
            </a:r>
          </a:p>
          <a:p>
            <a:pPr marL="0" indent="0">
              <a:buNone/>
            </a:pPr>
            <a:r>
              <a:rPr lang="en-GB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GB" sz="1900" b="1" dirty="0" err="1" smtClean="0">
                <a:latin typeface="Consolas" pitchFamily="49" charset="0"/>
                <a:cs typeface="Consolas" pitchFamily="49" charset="0"/>
              </a:rPr>
              <a:t>color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900" b="1" i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) = GRAY;</a:t>
            </a:r>
          </a:p>
          <a:p>
            <a:pPr marL="0" indent="0">
              <a:buNone/>
            </a:pPr>
            <a:r>
              <a:rPr lang="en-GB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GB" sz="1900" b="1" dirty="0" err="1" smtClean="0">
                <a:latin typeface="Consolas" pitchFamily="49" charset="0"/>
                <a:cs typeface="Consolas" pitchFamily="49" charset="0"/>
              </a:rPr>
              <a:t>enqueue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900" b="1" i="1" dirty="0" err="1" smtClean="0">
                <a:latin typeface="Consolas" pitchFamily="49" charset="0"/>
                <a:cs typeface="Consolas" pitchFamily="49" charset="0"/>
              </a:rPr>
              <a:t>Q</a:t>
            </a:r>
            <a:r>
              <a:rPr lang="en-GB" sz="1900" b="1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GB" sz="1900" b="1" i="1" dirty="0" err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0" indent="0">
              <a:buNone/>
            </a:pP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Font typeface="Wingdings 2"/>
              <a:buNone/>
            </a:pP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60032" y="1591816"/>
            <a:ext cx="4104456" cy="5005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BFS()</a:t>
            </a:r>
            <a:r>
              <a:rPr lang="vi-VN" sz="1900" b="1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GB" sz="19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900" b="1" dirty="0" err="1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GB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vi-VN" sz="1900" b="1" dirty="0" smtClean="0">
                <a:latin typeface="Consolas" pitchFamily="49" charset="0"/>
                <a:cs typeface="Consolas" pitchFamily="49" charset="0"/>
              </a:rPr>
              <a:t>đỉnh</a:t>
            </a:r>
            <a:r>
              <a:rPr lang="en-GB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900" b="1" i="1" dirty="0" smtClean="0">
                <a:latin typeface="Consolas" pitchFamily="49" charset="0"/>
                <a:cs typeface="Consolas" pitchFamily="49" charset="0"/>
              </a:rPr>
              <a:t>u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900" b="1" dirty="0" err="1" smtClean="0">
                <a:latin typeface="Consolas" pitchFamily="49" charset="0"/>
                <a:cs typeface="Consolas" pitchFamily="49" charset="0"/>
              </a:rPr>
              <a:t>thuộc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900" b="1" i="1" dirty="0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vi-VN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19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sz="19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9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900" b="1" dirty="0" err="1" smtClean="0">
                <a:latin typeface="Consolas" pitchFamily="49" charset="0"/>
                <a:cs typeface="Consolas" pitchFamily="49" charset="0"/>
              </a:rPr>
              <a:t>color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900" b="1" i="1" dirty="0" smtClean="0">
                <a:latin typeface="Consolas" pitchFamily="49" charset="0"/>
                <a:cs typeface="Consolas" pitchFamily="49" charset="0"/>
              </a:rPr>
              <a:t>u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GB" sz="1900" b="1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WHITE;</a:t>
            </a:r>
          </a:p>
          <a:p>
            <a:pPr marL="0" indent="0">
              <a:buNone/>
            </a:pPr>
            <a:r>
              <a:rPr lang="en-GB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GB" sz="1900" b="1" i="1" dirty="0" smtClean="0">
                <a:latin typeface="Consolas" pitchFamily="49" charset="0"/>
                <a:cs typeface="Consolas" pitchFamily="49" charset="0"/>
              </a:rPr>
              <a:t>p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900" b="1" i="1" dirty="0" smtClean="0">
                <a:latin typeface="Consolas" pitchFamily="49" charset="0"/>
                <a:cs typeface="Consolas" pitchFamily="49" charset="0"/>
              </a:rPr>
              <a:t>u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) = NIL;</a:t>
            </a:r>
          </a:p>
          <a:p>
            <a:pPr marL="0" indent="0">
              <a:buNone/>
            </a:pP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900" b="1" dirty="0" err="1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vi-VN" sz="1900" b="1" dirty="0" smtClean="0">
                <a:latin typeface="Consolas" pitchFamily="49" charset="0"/>
                <a:cs typeface="Consolas" pitchFamily="49" charset="0"/>
              </a:rPr>
              <a:t>đỉnh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900" b="1" i="1" dirty="0" smtClean="0">
                <a:latin typeface="Consolas" pitchFamily="49" charset="0"/>
                <a:cs typeface="Consolas" pitchFamily="49" charset="0"/>
              </a:rPr>
              <a:t>u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900" b="1" dirty="0" err="1" smtClean="0">
                <a:latin typeface="Consolas" pitchFamily="49" charset="0"/>
                <a:cs typeface="Consolas" pitchFamily="49" charset="0"/>
              </a:rPr>
              <a:t>thuộc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900" b="1" i="1" dirty="0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vi-VN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19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sz="19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9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if(</a:t>
            </a:r>
            <a:r>
              <a:rPr lang="en-GB" sz="1900" b="1" dirty="0" err="1" smtClean="0">
                <a:latin typeface="Consolas" pitchFamily="49" charset="0"/>
                <a:cs typeface="Consolas" pitchFamily="49" charset="0"/>
              </a:rPr>
              <a:t>color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900" b="1" i="1" dirty="0" smtClean="0">
                <a:latin typeface="Consolas" pitchFamily="49" charset="0"/>
                <a:cs typeface="Consolas" pitchFamily="49" charset="0"/>
              </a:rPr>
              <a:t>u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GB" sz="1900" b="1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WHITE)</a:t>
            </a:r>
            <a:r>
              <a:rPr lang="vi-VN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19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sz="19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      BFS(</a:t>
            </a:r>
            <a:r>
              <a:rPr lang="en-GB" sz="1900" b="1" i="1" dirty="0" smtClean="0">
                <a:latin typeface="Consolas" pitchFamily="49" charset="0"/>
                <a:cs typeface="Consolas" pitchFamily="49" charset="0"/>
              </a:rPr>
              <a:t>u</a:t>
            </a: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19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9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737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/>
          <a:lstStyle/>
          <a:p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ượng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hoá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đó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ới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: </a:t>
            </a:r>
            <a:r>
              <a:rPr lang="en-GB" sz="2400" dirty="0">
                <a:latin typeface="Times New Roman" pitchFamily="18" charset="0"/>
                <a:cs typeface="Times New Roman" pitchFamily="18" charset="0"/>
                <a:sym typeface="Symbol"/>
              </a:rPr>
              <a:t>ta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nói</a:t>
            </a:r>
            <a:r>
              <a:rPr lang="en-GB" sz="24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sz="24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GB" sz="24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kề</a:t>
            </a:r>
            <a:r>
              <a:rPr lang="en-GB" sz="24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với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endParaRPr lang="en-GB" sz="24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691952" y="3356992"/>
            <a:ext cx="3664024" cy="2952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6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ướng</a:t>
            </a:r>
            <a:endParaRPr lang="en-GB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3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{1, 2, 3, 4, 5, 6}</a:t>
            </a:r>
            <a:r>
              <a:rPr lang="vi-VN" sz="32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GB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32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{(1, 3), (1,6), (2, 4), (2, 5), (2, 6), (3, 4), (3, 6), (4, 5)}</a:t>
            </a:r>
            <a:endParaRPr lang="en-GB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971600" y="4005064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1</a:t>
            </a:r>
            <a:endParaRPr lang="en-GB" sz="2000" b="1" dirty="0"/>
          </a:p>
        </p:txBody>
      </p:sp>
      <p:sp>
        <p:nvSpPr>
          <p:cNvPr id="30" name="Oval 29"/>
          <p:cNvSpPr/>
          <p:nvPr/>
        </p:nvSpPr>
        <p:spPr>
          <a:xfrm>
            <a:off x="1763688" y="3429000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31" name="Oval 30"/>
          <p:cNvSpPr/>
          <p:nvPr/>
        </p:nvSpPr>
        <p:spPr>
          <a:xfrm>
            <a:off x="1763688" y="4581128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2771800" y="3429000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33" name="Oval 32"/>
          <p:cNvSpPr/>
          <p:nvPr/>
        </p:nvSpPr>
        <p:spPr>
          <a:xfrm>
            <a:off x="2771800" y="4581128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3491880" y="4005064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35" name="Straight Connector 34"/>
          <p:cNvCxnSpPr>
            <a:stCxn id="29" idx="7"/>
            <a:endCxn id="30" idx="3"/>
          </p:cNvCxnSpPr>
          <p:nvPr/>
        </p:nvCxnSpPr>
        <p:spPr>
          <a:xfrm flipV="1">
            <a:off x="1340376" y="3797776"/>
            <a:ext cx="486584" cy="2705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9" idx="5"/>
            <a:endCxn id="31" idx="1"/>
          </p:cNvCxnSpPr>
          <p:nvPr/>
        </p:nvCxnSpPr>
        <p:spPr>
          <a:xfrm>
            <a:off x="1340376" y="4373840"/>
            <a:ext cx="486584" cy="2705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0" idx="6"/>
            <a:endCxn id="32" idx="2"/>
          </p:cNvCxnSpPr>
          <p:nvPr/>
        </p:nvCxnSpPr>
        <p:spPr>
          <a:xfrm>
            <a:off x="2195736" y="3645024"/>
            <a:ext cx="5760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2" idx="5"/>
            <a:endCxn id="34" idx="1"/>
          </p:cNvCxnSpPr>
          <p:nvPr/>
        </p:nvCxnSpPr>
        <p:spPr>
          <a:xfrm>
            <a:off x="3140576" y="3797776"/>
            <a:ext cx="414576" cy="2705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7"/>
            <a:endCxn id="34" idx="3"/>
          </p:cNvCxnSpPr>
          <p:nvPr/>
        </p:nvCxnSpPr>
        <p:spPr>
          <a:xfrm flipV="1">
            <a:off x="3140576" y="4373840"/>
            <a:ext cx="414576" cy="2705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1" idx="6"/>
            <a:endCxn id="33" idx="2"/>
          </p:cNvCxnSpPr>
          <p:nvPr/>
        </p:nvCxnSpPr>
        <p:spPr>
          <a:xfrm>
            <a:off x="2195736" y="4797152"/>
            <a:ext cx="5760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0" idx="4"/>
            <a:endCxn id="31" idx="0"/>
          </p:cNvCxnSpPr>
          <p:nvPr/>
        </p:nvCxnSpPr>
        <p:spPr>
          <a:xfrm>
            <a:off x="1979712" y="3861048"/>
            <a:ext cx="0" cy="720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4"/>
            <a:endCxn id="33" idx="0"/>
          </p:cNvCxnSpPr>
          <p:nvPr/>
        </p:nvCxnSpPr>
        <p:spPr>
          <a:xfrm>
            <a:off x="2987824" y="3861048"/>
            <a:ext cx="0" cy="720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/>
          <p:cNvSpPr txBox="1">
            <a:spLocks/>
          </p:cNvSpPr>
          <p:nvPr/>
        </p:nvSpPr>
        <p:spPr>
          <a:xfrm>
            <a:off x="4364360" y="3356992"/>
            <a:ext cx="3664024" cy="2952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6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ướng</a:t>
            </a:r>
            <a:endParaRPr lang="en-GB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3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{1, 2, 3, 4, 5, 6}</a:t>
            </a:r>
            <a:r>
              <a:rPr lang="vi-VN" sz="32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GB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32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{(1, 3), (1,6), (2, 4), (2, 5), (6, 2), (3, 4), (6, 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), (4, 5)}</a:t>
            </a:r>
            <a:endParaRPr lang="en-GB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4644008" y="4005064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1</a:t>
            </a:r>
            <a:endParaRPr lang="en-GB" sz="2000" b="1" dirty="0"/>
          </a:p>
        </p:txBody>
      </p:sp>
      <p:sp>
        <p:nvSpPr>
          <p:cNvPr id="45" name="Oval 44"/>
          <p:cNvSpPr/>
          <p:nvPr/>
        </p:nvSpPr>
        <p:spPr>
          <a:xfrm>
            <a:off x="5436096" y="3429000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46" name="Oval 45"/>
          <p:cNvSpPr/>
          <p:nvPr/>
        </p:nvSpPr>
        <p:spPr>
          <a:xfrm>
            <a:off x="5436096" y="4581128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47" name="Oval 46"/>
          <p:cNvSpPr/>
          <p:nvPr/>
        </p:nvSpPr>
        <p:spPr>
          <a:xfrm>
            <a:off x="6444208" y="3429000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48" name="Oval 47"/>
          <p:cNvSpPr/>
          <p:nvPr/>
        </p:nvSpPr>
        <p:spPr>
          <a:xfrm>
            <a:off x="6444208" y="4581128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49" name="Oval 48"/>
          <p:cNvSpPr/>
          <p:nvPr/>
        </p:nvSpPr>
        <p:spPr>
          <a:xfrm>
            <a:off x="7164288" y="4005064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50" name="Straight Connector 49"/>
          <p:cNvCxnSpPr>
            <a:stCxn id="44" idx="7"/>
            <a:endCxn id="45" idx="3"/>
          </p:cNvCxnSpPr>
          <p:nvPr/>
        </p:nvCxnSpPr>
        <p:spPr>
          <a:xfrm flipV="1">
            <a:off x="5012784" y="3797776"/>
            <a:ext cx="486584" cy="27056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4" idx="5"/>
            <a:endCxn id="46" idx="1"/>
          </p:cNvCxnSpPr>
          <p:nvPr/>
        </p:nvCxnSpPr>
        <p:spPr>
          <a:xfrm>
            <a:off x="5012784" y="4373840"/>
            <a:ext cx="486584" cy="27056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5" idx="6"/>
            <a:endCxn id="47" idx="2"/>
          </p:cNvCxnSpPr>
          <p:nvPr/>
        </p:nvCxnSpPr>
        <p:spPr>
          <a:xfrm>
            <a:off x="5868144" y="3645024"/>
            <a:ext cx="576064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7" idx="5"/>
            <a:endCxn id="49" idx="1"/>
          </p:cNvCxnSpPr>
          <p:nvPr/>
        </p:nvCxnSpPr>
        <p:spPr>
          <a:xfrm>
            <a:off x="6812984" y="3797776"/>
            <a:ext cx="414576" cy="27056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7"/>
            <a:endCxn id="49" idx="3"/>
          </p:cNvCxnSpPr>
          <p:nvPr/>
        </p:nvCxnSpPr>
        <p:spPr>
          <a:xfrm flipV="1">
            <a:off x="6812984" y="4373840"/>
            <a:ext cx="414576" cy="27056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6"/>
            <a:endCxn id="48" idx="2"/>
          </p:cNvCxnSpPr>
          <p:nvPr/>
        </p:nvCxnSpPr>
        <p:spPr>
          <a:xfrm>
            <a:off x="5868144" y="4797152"/>
            <a:ext cx="576064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5" idx="4"/>
            <a:endCxn id="46" idx="0"/>
          </p:cNvCxnSpPr>
          <p:nvPr/>
        </p:nvCxnSpPr>
        <p:spPr>
          <a:xfrm>
            <a:off x="5652120" y="3861048"/>
            <a:ext cx="0" cy="72008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7" idx="4"/>
            <a:endCxn id="48" idx="0"/>
          </p:cNvCxnSpPr>
          <p:nvPr/>
        </p:nvCxnSpPr>
        <p:spPr>
          <a:xfrm>
            <a:off x="6660232" y="3861048"/>
            <a:ext cx="0" cy="72008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31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Breadth First Search - BFS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30</a:t>
            </a:fld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11560" y="256374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1</a:t>
            </a:r>
            <a:endParaRPr lang="en-GB" sz="2000" b="1" dirty="0"/>
          </a:p>
        </p:txBody>
      </p:sp>
      <p:sp>
        <p:nvSpPr>
          <p:cNvPr id="10" name="Oval 9"/>
          <p:cNvSpPr/>
          <p:nvPr/>
        </p:nvSpPr>
        <p:spPr>
          <a:xfrm>
            <a:off x="1403648" y="1987679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1403648" y="328382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12" name="Oval 11"/>
          <p:cNvSpPr/>
          <p:nvPr/>
        </p:nvSpPr>
        <p:spPr>
          <a:xfrm>
            <a:off x="2699792" y="1987679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2699792" y="328382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3419872" y="256374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15" name="Straight Connector 14"/>
          <p:cNvCxnSpPr>
            <a:stCxn id="9" idx="7"/>
            <a:endCxn id="10" idx="3"/>
          </p:cNvCxnSpPr>
          <p:nvPr/>
        </p:nvCxnSpPr>
        <p:spPr>
          <a:xfrm flipV="1">
            <a:off x="980336" y="2356455"/>
            <a:ext cx="486584" cy="27056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5"/>
            <a:endCxn id="11" idx="1"/>
          </p:cNvCxnSpPr>
          <p:nvPr/>
        </p:nvCxnSpPr>
        <p:spPr>
          <a:xfrm>
            <a:off x="980336" y="2932519"/>
            <a:ext cx="486584" cy="414576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6"/>
            <a:endCxn id="12" idx="2"/>
          </p:cNvCxnSpPr>
          <p:nvPr/>
        </p:nvCxnSpPr>
        <p:spPr>
          <a:xfrm>
            <a:off x="1835696" y="2203703"/>
            <a:ext cx="86409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5"/>
            <a:endCxn id="14" idx="1"/>
          </p:cNvCxnSpPr>
          <p:nvPr/>
        </p:nvCxnSpPr>
        <p:spPr>
          <a:xfrm>
            <a:off x="3068568" y="2356455"/>
            <a:ext cx="414576" cy="27056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7"/>
            <a:endCxn id="14" idx="3"/>
          </p:cNvCxnSpPr>
          <p:nvPr/>
        </p:nvCxnSpPr>
        <p:spPr>
          <a:xfrm flipV="1">
            <a:off x="3068568" y="2932519"/>
            <a:ext cx="414576" cy="414576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6"/>
            <a:endCxn id="13" idx="2"/>
          </p:cNvCxnSpPr>
          <p:nvPr/>
        </p:nvCxnSpPr>
        <p:spPr>
          <a:xfrm>
            <a:off x="1835696" y="3499847"/>
            <a:ext cx="86409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4"/>
            <a:endCxn id="11" idx="0"/>
          </p:cNvCxnSpPr>
          <p:nvPr/>
        </p:nvCxnSpPr>
        <p:spPr>
          <a:xfrm>
            <a:off x="1619672" y="2419727"/>
            <a:ext cx="0" cy="864096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4"/>
            <a:endCxn id="13" idx="0"/>
          </p:cNvCxnSpPr>
          <p:nvPr/>
        </p:nvCxnSpPr>
        <p:spPr>
          <a:xfrm>
            <a:off x="2915816" y="2419727"/>
            <a:ext cx="0" cy="864096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5"/>
            <a:endCxn id="13" idx="1"/>
          </p:cNvCxnSpPr>
          <p:nvPr/>
        </p:nvCxnSpPr>
        <p:spPr>
          <a:xfrm>
            <a:off x="1772424" y="2356455"/>
            <a:ext cx="990640" cy="99064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051720" y="393305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7</a:t>
            </a:r>
            <a:endParaRPr lang="en-GB" sz="2000" b="1" dirty="0"/>
          </a:p>
        </p:txBody>
      </p:sp>
      <p:cxnSp>
        <p:nvCxnSpPr>
          <p:cNvPr id="25" name="Straight Connector 24"/>
          <p:cNvCxnSpPr>
            <a:stCxn id="11" idx="5"/>
            <a:endCxn id="24" idx="1"/>
          </p:cNvCxnSpPr>
          <p:nvPr/>
        </p:nvCxnSpPr>
        <p:spPr>
          <a:xfrm>
            <a:off x="1772424" y="3652599"/>
            <a:ext cx="342568" cy="343729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3"/>
            <a:endCxn id="24" idx="7"/>
          </p:cNvCxnSpPr>
          <p:nvPr/>
        </p:nvCxnSpPr>
        <p:spPr>
          <a:xfrm flipH="1">
            <a:off x="2420496" y="3652599"/>
            <a:ext cx="342568" cy="343729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67544" y="1484784"/>
            <a:ext cx="2232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BFS(1)</a:t>
            </a: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391558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Breadth First Search - BFS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31</a:t>
            </a:fld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11560" y="256374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1</a:t>
            </a:r>
            <a:endParaRPr lang="en-GB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484784"/>
            <a:ext cx="2232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BFS(1)</a:t>
            </a: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396443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Breadth First Search - BFS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32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7544" y="1484784"/>
            <a:ext cx="2232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BFS(1)</a:t>
            </a:r>
            <a:endParaRPr lang="en-GB" sz="2200" b="1" dirty="0"/>
          </a:p>
        </p:txBody>
      </p:sp>
      <p:sp>
        <p:nvSpPr>
          <p:cNvPr id="7" name="Oval 6"/>
          <p:cNvSpPr/>
          <p:nvPr/>
        </p:nvSpPr>
        <p:spPr>
          <a:xfrm>
            <a:off x="611560" y="256374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1</a:t>
            </a:r>
            <a:endParaRPr lang="en-GB" sz="2000" b="1" dirty="0"/>
          </a:p>
        </p:txBody>
      </p:sp>
      <p:sp>
        <p:nvSpPr>
          <p:cNvPr id="8" name="Oval 7"/>
          <p:cNvSpPr/>
          <p:nvPr/>
        </p:nvSpPr>
        <p:spPr>
          <a:xfrm>
            <a:off x="1403648" y="1987679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1403648" y="328382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cxnSp>
        <p:nvCxnSpPr>
          <p:cNvPr id="14" name="Straight Connector 13"/>
          <p:cNvCxnSpPr>
            <a:stCxn id="7" idx="7"/>
            <a:endCxn id="8" idx="3"/>
          </p:cNvCxnSpPr>
          <p:nvPr/>
        </p:nvCxnSpPr>
        <p:spPr>
          <a:xfrm flipV="1">
            <a:off x="980336" y="2356455"/>
            <a:ext cx="486584" cy="27056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5"/>
            <a:endCxn id="10" idx="1"/>
          </p:cNvCxnSpPr>
          <p:nvPr/>
        </p:nvCxnSpPr>
        <p:spPr>
          <a:xfrm>
            <a:off x="980336" y="2932519"/>
            <a:ext cx="486584" cy="414576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89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Breadth First Search - BFS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33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7544" y="1484784"/>
            <a:ext cx="2232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BFS(1) </a:t>
            </a:r>
            <a:endParaRPr lang="en-GB" sz="2200" b="1" dirty="0"/>
          </a:p>
        </p:txBody>
      </p:sp>
      <p:sp>
        <p:nvSpPr>
          <p:cNvPr id="31" name="Oval 30"/>
          <p:cNvSpPr/>
          <p:nvPr/>
        </p:nvSpPr>
        <p:spPr>
          <a:xfrm>
            <a:off x="611560" y="256374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1</a:t>
            </a:r>
            <a:endParaRPr lang="en-GB" sz="2000" b="1" dirty="0"/>
          </a:p>
        </p:txBody>
      </p:sp>
      <p:sp>
        <p:nvSpPr>
          <p:cNvPr id="32" name="Oval 31"/>
          <p:cNvSpPr/>
          <p:nvPr/>
        </p:nvSpPr>
        <p:spPr>
          <a:xfrm>
            <a:off x="1403648" y="1987679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33" name="Oval 32"/>
          <p:cNvSpPr/>
          <p:nvPr/>
        </p:nvSpPr>
        <p:spPr>
          <a:xfrm>
            <a:off x="1403648" y="328382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34" name="Oval 33"/>
          <p:cNvSpPr/>
          <p:nvPr/>
        </p:nvSpPr>
        <p:spPr>
          <a:xfrm>
            <a:off x="2699792" y="1987679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35" name="Oval 34"/>
          <p:cNvSpPr/>
          <p:nvPr/>
        </p:nvSpPr>
        <p:spPr>
          <a:xfrm>
            <a:off x="2699792" y="328382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cxnSp>
        <p:nvCxnSpPr>
          <p:cNvPr id="37" name="Straight Connector 36"/>
          <p:cNvCxnSpPr>
            <a:stCxn id="31" idx="7"/>
            <a:endCxn id="32" idx="3"/>
          </p:cNvCxnSpPr>
          <p:nvPr/>
        </p:nvCxnSpPr>
        <p:spPr>
          <a:xfrm flipV="1">
            <a:off x="980336" y="2356455"/>
            <a:ext cx="486584" cy="27056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1" idx="5"/>
            <a:endCxn id="33" idx="1"/>
          </p:cNvCxnSpPr>
          <p:nvPr/>
        </p:nvCxnSpPr>
        <p:spPr>
          <a:xfrm>
            <a:off x="980336" y="2932519"/>
            <a:ext cx="486584" cy="414576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6"/>
            <a:endCxn id="34" idx="2"/>
          </p:cNvCxnSpPr>
          <p:nvPr/>
        </p:nvCxnSpPr>
        <p:spPr>
          <a:xfrm>
            <a:off x="1835696" y="2203703"/>
            <a:ext cx="86409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3" idx="6"/>
            <a:endCxn id="35" idx="2"/>
          </p:cNvCxnSpPr>
          <p:nvPr/>
        </p:nvCxnSpPr>
        <p:spPr>
          <a:xfrm>
            <a:off x="1835696" y="3499847"/>
            <a:ext cx="86409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051720" y="393305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7</a:t>
            </a:r>
            <a:endParaRPr lang="en-GB" sz="2000" b="1" dirty="0"/>
          </a:p>
        </p:txBody>
      </p:sp>
      <p:cxnSp>
        <p:nvCxnSpPr>
          <p:cNvPr id="47" name="Straight Connector 46"/>
          <p:cNvCxnSpPr>
            <a:stCxn id="33" idx="5"/>
            <a:endCxn id="46" idx="1"/>
          </p:cNvCxnSpPr>
          <p:nvPr/>
        </p:nvCxnSpPr>
        <p:spPr>
          <a:xfrm>
            <a:off x="1772424" y="3652599"/>
            <a:ext cx="342568" cy="343729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00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Breadth First Search - BFS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34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7544" y="1484784"/>
            <a:ext cx="2232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BFS(1) </a:t>
            </a:r>
            <a:endParaRPr lang="en-GB" sz="2200" b="1" dirty="0"/>
          </a:p>
        </p:txBody>
      </p:sp>
      <p:sp>
        <p:nvSpPr>
          <p:cNvPr id="17" name="Oval 16"/>
          <p:cNvSpPr/>
          <p:nvPr/>
        </p:nvSpPr>
        <p:spPr>
          <a:xfrm>
            <a:off x="611560" y="256374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1</a:t>
            </a:r>
            <a:endParaRPr lang="en-GB" sz="2000" b="1" dirty="0"/>
          </a:p>
        </p:txBody>
      </p:sp>
      <p:sp>
        <p:nvSpPr>
          <p:cNvPr id="18" name="Oval 17"/>
          <p:cNvSpPr/>
          <p:nvPr/>
        </p:nvSpPr>
        <p:spPr>
          <a:xfrm>
            <a:off x="1403648" y="1987679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1403648" y="328382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20" name="Oval 19"/>
          <p:cNvSpPr/>
          <p:nvPr/>
        </p:nvSpPr>
        <p:spPr>
          <a:xfrm>
            <a:off x="2699792" y="1987679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2699792" y="328382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22" name="Oval 21"/>
          <p:cNvSpPr/>
          <p:nvPr/>
        </p:nvSpPr>
        <p:spPr>
          <a:xfrm>
            <a:off x="3419872" y="256374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23" name="Straight Connector 22"/>
          <p:cNvCxnSpPr>
            <a:stCxn id="17" idx="7"/>
            <a:endCxn id="18" idx="3"/>
          </p:cNvCxnSpPr>
          <p:nvPr/>
        </p:nvCxnSpPr>
        <p:spPr>
          <a:xfrm flipV="1">
            <a:off x="980336" y="2356455"/>
            <a:ext cx="486584" cy="27056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7" idx="5"/>
            <a:endCxn id="19" idx="1"/>
          </p:cNvCxnSpPr>
          <p:nvPr/>
        </p:nvCxnSpPr>
        <p:spPr>
          <a:xfrm>
            <a:off x="980336" y="2932519"/>
            <a:ext cx="486584" cy="414576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8" idx="6"/>
            <a:endCxn id="20" idx="2"/>
          </p:cNvCxnSpPr>
          <p:nvPr/>
        </p:nvCxnSpPr>
        <p:spPr>
          <a:xfrm>
            <a:off x="1835696" y="2203703"/>
            <a:ext cx="86409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1" idx="7"/>
            <a:endCxn id="22" idx="3"/>
          </p:cNvCxnSpPr>
          <p:nvPr/>
        </p:nvCxnSpPr>
        <p:spPr>
          <a:xfrm flipV="1">
            <a:off x="3068568" y="2932519"/>
            <a:ext cx="414576" cy="414576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6"/>
            <a:endCxn id="21" idx="2"/>
          </p:cNvCxnSpPr>
          <p:nvPr/>
        </p:nvCxnSpPr>
        <p:spPr>
          <a:xfrm>
            <a:off x="1835696" y="3499847"/>
            <a:ext cx="86409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051720" y="393305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7</a:t>
            </a:r>
            <a:endParaRPr lang="en-GB" sz="2000" b="1" dirty="0"/>
          </a:p>
        </p:txBody>
      </p:sp>
      <p:cxnSp>
        <p:nvCxnSpPr>
          <p:cNvPr id="41" name="Straight Connector 40"/>
          <p:cNvCxnSpPr>
            <a:stCxn id="19" idx="5"/>
            <a:endCxn id="40" idx="1"/>
          </p:cNvCxnSpPr>
          <p:nvPr/>
        </p:nvCxnSpPr>
        <p:spPr>
          <a:xfrm>
            <a:off x="1772424" y="3652599"/>
            <a:ext cx="342568" cy="343729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22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Ứng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35</a:t>
            </a:fld>
            <a:endParaRPr lang="en-GB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251520" y="1600200"/>
            <a:ext cx="8568952" cy="456510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200">
                <a:latin typeface="Times New Roman" pitchFamily="18" charset="0"/>
                <a:cs typeface="Times New Roman" pitchFamily="18" charset="0"/>
              </a:rPr>
              <a:t>Sắp xếp môn học: cho tập </a:t>
            </a:r>
            <a:r>
              <a:rPr lang="en-GB" sz="22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200">
                <a:latin typeface="Times New Roman" pitchFamily="18" charset="0"/>
                <a:cs typeface="Times New Roman" pitchFamily="18" charset="0"/>
              </a:rPr>
              <a:t> môn học 1, 2, 3…, </a:t>
            </a:r>
            <a:r>
              <a:rPr lang="en-GB" sz="22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200">
                <a:latin typeface="Times New Roman" pitchFamily="18" charset="0"/>
                <a:cs typeface="Times New Roman" pitchFamily="18" charset="0"/>
              </a:rPr>
              <a:t>. Tập </a:t>
            </a:r>
            <a:r>
              <a:rPr lang="en-GB" sz="2200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2200">
                <a:latin typeface="Times New Roman" pitchFamily="18" charset="0"/>
                <a:cs typeface="Times New Roman" pitchFamily="18" charset="0"/>
              </a:rPr>
              <a:t> thể 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hiện </a:t>
            </a:r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sz="2200">
                <a:latin typeface="Times New Roman" pitchFamily="18" charset="0"/>
                <a:cs typeface="Times New Roman" pitchFamily="18" charset="0"/>
              </a:rPr>
              <a:t>iều kiện tiên quyết bao gồm các cặp 2 môn học </a:t>
            </a:r>
            <a:r>
              <a:rPr lang="en-GB" sz="2200" i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>
                <a:latin typeface="Times New Roman" pitchFamily="18" charset="0"/>
                <a:cs typeface="Times New Roman" pitchFamily="18" charset="0"/>
              </a:rPr>
              <a:t>và </a:t>
            </a:r>
            <a:r>
              <a:rPr lang="en-GB" sz="2200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sz="2200">
                <a:latin typeface="Times New Roman" pitchFamily="18" charset="0"/>
                <a:cs typeface="Times New Roman" pitchFamily="18" charset="0"/>
              </a:rPr>
              <a:t> cho biết môn </a:t>
            </a:r>
            <a:r>
              <a:rPr lang="en-GB" sz="2200" i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>
                <a:latin typeface="Times New Roman" pitchFamily="18" charset="0"/>
                <a:cs typeface="Times New Roman" pitchFamily="18" charset="0"/>
              </a:rPr>
              <a:t>phải 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học tr</a:t>
            </a:r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 sz="2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môn </a:t>
            </a:r>
            <a:r>
              <a:rPr lang="en-GB" sz="2200" i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sz="220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Hãy </a:t>
            </a:r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đư</a:t>
            </a:r>
            <a:r>
              <a:rPr lang="en-GB" sz="2200">
                <a:latin typeface="Times New Roman" pitchFamily="18" charset="0"/>
                <a:cs typeface="Times New Roman" pitchFamily="18" charset="0"/>
              </a:rPr>
              <a:t>a ra dãy thứ tự các môn học sao cho với mỗi 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cặp &lt;</a:t>
            </a:r>
            <a:r>
              <a:rPr lang="en-GB" sz="2200" i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200" i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&gt; trong </a:t>
            </a:r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sz="2200">
                <a:latin typeface="Times New Roman" pitchFamily="18" charset="0"/>
                <a:cs typeface="Times New Roman" pitchFamily="18" charset="0"/>
              </a:rPr>
              <a:t>iều kiện tiên quyết thì môn </a:t>
            </a:r>
            <a:r>
              <a:rPr lang="en-GB" sz="2200" i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>
                <a:latin typeface="Times New Roman" pitchFamily="18" charset="0"/>
                <a:cs typeface="Times New Roman" pitchFamily="18" charset="0"/>
              </a:rPr>
              <a:t>phải </a:t>
            </a:r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đứng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 tr</a:t>
            </a:r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 sz="2200">
                <a:latin typeface="Times New Roman" pitchFamily="18" charset="0"/>
                <a:cs typeface="Times New Roman" pitchFamily="18" charset="0"/>
              </a:rPr>
              <a:t> môn </a:t>
            </a:r>
            <a:r>
              <a:rPr lang="en-GB" sz="2200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sz="2200">
                <a:latin typeface="Times New Roman" pitchFamily="18" charset="0"/>
                <a:cs typeface="Times New Roman" pitchFamily="18" charset="0"/>
              </a:rPr>
              <a:t> trong 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dãy </a:t>
            </a:r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GB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2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Euler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Hamilton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48064" y="3933056"/>
            <a:ext cx="3704812" cy="2376264"/>
          </a:xfrm>
        </p:spPr>
        <p:txBody>
          <a:bodyPr>
            <a:normAutofit/>
          </a:bodyPr>
          <a:lstStyle/>
          <a:p>
            <a:pPr algn="just"/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Chu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Euler: 1, 6, 3, 7, 6, 2, 5, 4, 2, 7, 4, 3, 1</a:t>
            </a:r>
          </a:p>
          <a:p>
            <a:pPr algn="just"/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Chu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Hamilton: 1, 6, 2, 5, 4, 7, 3, 1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36</a:t>
            </a:fld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5292080" y="249289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1</a:t>
            </a:r>
            <a:endParaRPr lang="en-GB" sz="2000" b="1" dirty="0"/>
          </a:p>
        </p:txBody>
      </p:sp>
      <p:sp>
        <p:nvSpPr>
          <p:cNvPr id="7" name="Oval 6"/>
          <p:cNvSpPr/>
          <p:nvPr/>
        </p:nvSpPr>
        <p:spPr>
          <a:xfrm>
            <a:off x="6084168" y="1700808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8" name="Oval 7"/>
          <p:cNvSpPr/>
          <p:nvPr/>
        </p:nvSpPr>
        <p:spPr>
          <a:xfrm>
            <a:off x="6084168" y="3284984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7668344" y="1700808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7668344" y="3284984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11" name="Oval 10"/>
          <p:cNvSpPr/>
          <p:nvPr/>
        </p:nvSpPr>
        <p:spPr>
          <a:xfrm>
            <a:off x="8388424" y="249289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12" name="Straight Connector 11"/>
          <p:cNvCxnSpPr>
            <a:stCxn id="6" idx="7"/>
            <a:endCxn id="7" idx="3"/>
          </p:cNvCxnSpPr>
          <p:nvPr/>
        </p:nvCxnSpPr>
        <p:spPr>
          <a:xfrm flipV="1">
            <a:off x="5660856" y="2069584"/>
            <a:ext cx="486584" cy="4865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5"/>
            <a:endCxn id="8" idx="1"/>
          </p:cNvCxnSpPr>
          <p:nvPr/>
        </p:nvCxnSpPr>
        <p:spPr>
          <a:xfrm>
            <a:off x="5660856" y="2861672"/>
            <a:ext cx="486584" cy="4865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9" idx="2"/>
          </p:cNvCxnSpPr>
          <p:nvPr/>
        </p:nvCxnSpPr>
        <p:spPr>
          <a:xfrm>
            <a:off x="6516216" y="1916832"/>
            <a:ext cx="115212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5"/>
            <a:endCxn id="11" idx="1"/>
          </p:cNvCxnSpPr>
          <p:nvPr/>
        </p:nvCxnSpPr>
        <p:spPr>
          <a:xfrm>
            <a:off x="8037120" y="2069584"/>
            <a:ext cx="414576" cy="4865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7"/>
            <a:endCxn id="11" idx="3"/>
          </p:cNvCxnSpPr>
          <p:nvPr/>
        </p:nvCxnSpPr>
        <p:spPr>
          <a:xfrm flipV="1">
            <a:off x="8037120" y="2861672"/>
            <a:ext cx="414576" cy="4865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6"/>
            <a:endCxn id="10" idx="2"/>
          </p:cNvCxnSpPr>
          <p:nvPr/>
        </p:nvCxnSpPr>
        <p:spPr>
          <a:xfrm>
            <a:off x="6516216" y="3501008"/>
            <a:ext cx="115212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4"/>
            <a:endCxn id="8" idx="0"/>
          </p:cNvCxnSpPr>
          <p:nvPr/>
        </p:nvCxnSpPr>
        <p:spPr>
          <a:xfrm>
            <a:off x="6300192" y="2132856"/>
            <a:ext cx="0" cy="11521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10" idx="0"/>
          </p:cNvCxnSpPr>
          <p:nvPr/>
        </p:nvCxnSpPr>
        <p:spPr>
          <a:xfrm>
            <a:off x="7884368" y="2132856"/>
            <a:ext cx="0" cy="11521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876256" y="249289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7</a:t>
            </a:r>
          </a:p>
        </p:txBody>
      </p:sp>
      <p:cxnSp>
        <p:nvCxnSpPr>
          <p:cNvPr id="23" name="Straight Connector 22"/>
          <p:cNvCxnSpPr>
            <a:stCxn id="7" idx="5"/>
            <a:endCxn id="21" idx="1"/>
          </p:cNvCxnSpPr>
          <p:nvPr/>
        </p:nvCxnSpPr>
        <p:spPr>
          <a:xfrm>
            <a:off x="6452944" y="2069584"/>
            <a:ext cx="486584" cy="4865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7"/>
            <a:endCxn id="21" idx="3"/>
          </p:cNvCxnSpPr>
          <p:nvPr/>
        </p:nvCxnSpPr>
        <p:spPr>
          <a:xfrm flipV="1">
            <a:off x="6452944" y="2861672"/>
            <a:ext cx="486584" cy="4865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1" idx="7"/>
            <a:endCxn id="9" idx="3"/>
          </p:cNvCxnSpPr>
          <p:nvPr/>
        </p:nvCxnSpPr>
        <p:spPr>
          <a:xfrm flipV="1">
            <a:off x="7245032" y="2069584"/>
            <a:ext cx="486584" cy="4865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1" idx="5"/>
            <a:endCxn id="10" idx="1"/>
          </p:cNvCxnSpPr>
          <p:nvPr/>
        </p:nvCxnSpPr>
        <p:spPr>
          <a:xfrm>
            <a:off x="7245032" y="2861672"/>
            <a:ext cx="486584" cy="4865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/>
          <p:cNvSpPr txBox="1">
            <a:spLocks/>
          </p:cNvSpPr>
          <p:nvPr/>
        </p:nvSpPr>
        <p:spPr>
          <a:xfrm>
            <a:off x="251520" y="1600200"/>
            <a:ext cx="4536504" cy="456510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ướng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G = (V, E) </a:t>
            </a:r>
          </a:p>
          <a:p>
            <a:pPr lvl="1" algn="just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Chu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Euler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G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chu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i qua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Chu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Hamilton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chu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i qua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trừ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chu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Euler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Euler</a:t>
            </a:r>
          </a:p>
          <a:p>
            <a:pPr algn="just"/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chu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Hamilton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Hamilton</a:t>
            </a:r>
          </a:p>
          <a:p>
            <a:pPr algn="just"/>
            <a:endParaRPr lang="en-GB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8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Euler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Hamilton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37</a:t>
            </a:fld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5292080" y="249289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1</a:t>
            </a:r>
            <a:endParaRPr lang="en-GB" sz="2000" b="1" dirty="0"/>
          </a:p>
        </p:txBody>
      </p:sp>
      <p:sp>
        <p:nvSpPr>
          <p:cNvPr id="7" name="Oval 6"/>
          <p:cNvSpPr/>
          <p:nvPr/>
        </p:nvSpPr>
        <p:spPr>
          <a:xfrm>
            <a:off x="6084168" y="1700808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8" name="Oval 7"/>
          <p:cNvSpPr/>
          <p:nvPr/>
        </p:nvSpPr>
        <p:spPr>
          <a:xfrm>
            <a:off x="6084168" y="3284984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7668344" y="1700808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7668344" y="3284984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11" name="Oval 10"/>
          <p:cNvSpPr/>
          <p:nvPr/>
        </p:nvSpPr>
        <p:spPr>
          <a:xfrm>
            <a:off x="8388424" y="249289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12" name="Straight Connector 11"/>
          <p:cNvCxnSpPr>
            <a:stCxn id="6" idx="7"/>
            <a:endCxn id="7" idx="3"/>
          </p:cNvCxnSpPr>
          <p:nvPr/>
        </p:nvCxnSpPr>
        <p:spPr>
          <a:xfrm flipV="1">
            <a:off x="5660856" y="2069584"/>
            <a:ext cx="486584" cy="4865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5"/>
            <a:endCxn id="8" idx="1"/>
          </p:cNvCxnSpPr>
          <p:nvPr/>
        </p:nvCxnSpPr>
        <p:spPr>
          <a:xfrm>
            <a:off x="5660856" y="2861672"/>
            <a:ext cx="486584" cy="4865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9" idx="2"/>
          </p:cNvCxnSpPr>
          <p:nvPr/>
        </p:nvCxnSpPr>
        <p:spPr>
          <a:xfrm>
            <a:off x="6516216" y="1916832"/>
            <a:ext cx="115212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5"/>
            <a:endCxn id="11" idx="1"/>
          </p:cNvCxnSpPr>
          <p:nvPr/>
        </p:nvCxnSpPr>
        <p:spPr>
          <a:xfrm>
            <a:off x="8037120" y="2069584"/>
            <a:ext cx="414576" cy="4865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7"/>
            <a:endCxn id="11" idx="3"/>
          </p:cNvCxnSpPr>
          <p:nvPr/>
        </p:nvCxnSpPr>
        <p:spPr>
          <a:xfrm flipV="1">
            <a:off x="8037120" y="2861672"/>
            <a:ext cx="414576" cy="4865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6"/>
            <a:endCxn id="10" idx="2"/>
          </p:cNvCxnSpPr>
          <p:nvPr/>
        </p:nvCxnSpPr>
        <p:spPr>
          <a:xfrm>
            <a:off x="6516216" y="3501008"/>
            <a:ext cx="115212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4"/>
            <a:endCxn id="8" idx="0"/>
          </p:cNvCxnSpPr>
          <p:nvPr/>
        </p:nvCxnSpPr>
        <p:spPr>
          <a:xfrm>
            <a:off x="6300192" y="2132856"/>
            <a:ext cx="0" cy="11521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10" idx="0"/>
          </p:cNvCxnSpPr>
          <p:nvPr/>
        </p:nvCxnSpPr>
        <p:spPr>
          <a:xfrm>
            <a:off x="7884368" y="2132856"/>
            <a:ext cx="0" cy="11521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876256" y="249289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7</a:t>
            </a:r>
          </a:p>
        </p:txBody>
      </p:sp>
      <p:cxnSp>
        <p:nvCxnSpPr>
          <p:cNvPr id="23" name="Straight Connector 22"/>
          <p:cNvCxnSpPr>
            <a:stCxn id="7" idx="5"/>
            <a:endCxn id="21" idx="1"/>
          </p:cNvCxnSpPr>
          <p:nvPr/>
        </p:nvCxnSpPr>
        <p:spPr>
          <a:xfrm>
            <a:off x="6452944" y="2069584"/>
            <a:ext cx="486584" cy="4865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7"/>
            <a:endCxn id="21" idx="3"/>
          </p:cNvCxnSpPr>
          <p:nvPr/>
        </p:nvCxnSpPr>
        <p:spPr>
          <a:xfrm flipV="1">
            <a:off x="6452944" y="2861672"/>
            <a:ext cx="486584" cy="4865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1" idx="7"/>
            <a:endCxn id="9" idx="3"/>
          </p:cNvCxnSpPr>
          <p:nvPr/>
        </p:nvCxnSpPr>
        <p:spPr>
          <a:xfrm flipV="1">
            <a:off x="7245032" y="2069584"/>
            <a:ext cx="486584" cy="4865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1" idx="5"/>
            <a:endCxn id="10" idx="1"/>
          </p:cNvCxnSpPr>
          <p:nvPr/>
        </p:nvCxnSpPr>
        <p:spPr>
          <a:xfrm>
            <a:off x="7245032" y="2861672"/>
            <a:ext cx="486584" cy="4865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/>
          <p:cNvSpPr txBox="1">
            <a:spLocks/>
          </p:cNvSpPr>
          <p:nvPr/>
        </p:nvSpPr>
        <p:spPr>
          <a:xfrm>
            <a:off x="251520" y="1600200"/>
            <a:ext cx="4536504" cy="456510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lí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 Đ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ồ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ướng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Euler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bậc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chẵn</a:t>
            </a:r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lí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 Đ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ồ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ướng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bậc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/2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Hamilton</a:t>
            </a:r>
          </a:p>
          <a:p>
            <a:pPr algn="just"/>
            <a:endParaRPr lang="en-GB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75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Euler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Hamilton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38</a:t>
            </a:fld>
            <a:endParaRPr lang="en-GB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3347864" y="1412776"/>
            <a:ext cx="5616624" cy="5256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euler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(G = (V, E))</a:t>
            </a:r>
            <a:r>
              <a:rPr lang="vi-VN" sz="1600" b="1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 algn="just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khởi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tạo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stack S, CE;</a:t>
            </a:r>
          </a:p>
          <a:p>
            <a:pPr marL="0" indent="0" algn="just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chọn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v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là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một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1600" b="1" dirty="0" smtClean="0">
                <a:latin typeface="Consolas" pitchFamily="49" charset="0"/>
                <a:cs typeface="Consolas" pitchFamily="49" charset="0"/>
              </a:rPr>
              <a:t>đỉnh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bất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kỳ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thuộc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V;</a:t>
            </a:r>
          </a:p>
          <a:p>
            <a:pPr marL="0" indent="0" algn="just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push(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S,v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 algn="just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while(S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khác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rỗng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vi-VN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16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 algn="just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  x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là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nút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ở </a:t>
            </a:r>
            <a:r>
              <a:rPr lang="vi-VN" sz="1600" b="1" dirty="0" smtClean="0">
                <a:latin typeface="Consolas" pitchFamily="49" charset="0"/>
                <a:cs typeface="Consolas" pitchFamily="49" charset="0"/>
              </a:rPr>
              <a:t>đỉnh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của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S;</a:t>
            </a:r>
          </a:p>
          <a:p>
            <a:pPr marL="0" indent="0" algn="just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  if(A(x)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khác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rỗng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vi-VN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16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 algn="just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chọn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y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là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một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1600" b="1" dirty="0" smtClean="0">
                <a:latin typeface="Consolas" pitchFamily="49" charset="0"/>
                <a:cs typeface="Consolas" pitchFamily="49" charset="0"/>
              </a:rPr>
              <a:t>đỉnh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bất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kỳ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  <a:sym typeface="Symbol"/>
              </a:rPr>
              <a:t> A(x);</a:t>
            </a:r>
          </a:p>
          <a:p>
            <a:pPr marL="0" indent="0" algn="just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  <a:sym typeface="Symbol"/>
              </a:rPr>
              <a:t>     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  <a:sym typeface="Symbol"/>
              </a:rPr>
              <a:t>push(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  <a:sym typeface="Symbol"/>
              </a:rPr>
              <a:t>S,y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  <a:sym typeface="Symbol"/>
              </a:rPr>
              <a:t>);</a:t>
            </a:r>
          </a:p>
          <a:p>
            <a:pPr marL="0" indent="0" algn="just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  <a:sym typeface="Symbol"/>
              </a:rPr>
              <a:t>     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  <a:sym typeface="Symbol"/>
              </a:rPr>
              <a:t>loại</a:t>
            </a:r>
            <a:r>
              <a:rPr lang="en-GB" sz="16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  <a:sym typeface="Symbol"/>
              </a:rPr>
              <a:t>bỏ</a:t>
            </a:r>
            <a:r>
              <a:rPr lang="en-GB" sz="16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  <a:sym typeface="Symbol"/>
              </a:rPr>
              <a:t>cạnh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  <a:sym typeface="Symbol"/>
              </a:rPr>
              <a:t> (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  <a:sym typeface="Symbol"/>
              </a:rPr>
              <a:t>x,y</a:t>
            </a:r>
            <a:r>
              <a:rPr lang="en-GB" sz="1600" b="1" dirty="0">
                <a:latin typeface="Consolas" pitchFamily="49" charset="0"/>
                <a:cs typeface="Consolas" pitchFamily="49" charset="0"/>
                <a:sym typeface="Symbol"/>
              </a:rPr>
              <a:t>)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  <a:sym typeface="Symbol"/>
              </a:rPr>
              <a:t>khỏi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  <a:sym typeface="Symbol"/>
              </a:rPr>
              <a:t> G;</a:t>
            </a:r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 algn="just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}else{</a:t>
            </a:r>
            <a:endParaRPr lang="en-GB" sz="1600" b="1" dirty="0">
              <a:latin typeface="Consolas" pitchFamily="49" charset="0"/>
              <a:cs typeface="Consolas" pitchFamily="49" charset="0"/>
            </a:endParaRPr>
          </a:p>
          <a:p>
            <a:pPr marL="0" indent="0" algn="just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  x = pop(S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push(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CE,x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 algn="just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algn="just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}  </a:t>
            </a:r>
          </a:p>
          <a:p>
            <a:pPr marL="0" indent="0" algn="just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thứ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tự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các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1600" b="1" dirty="0" smtClean="0">
                <a:latin typeface="Consolas" pitchFamily="49" charset="0"/>
                <a:cs typeface="Consolas" pitchFamily="49" charset="0"/>
              </a:rPr>
              <a:t>đỉnh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trong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CE 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tạo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chu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trình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euler</a:t>
            </a:r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 algn="just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251520" y="1600200"/>
            <a:ext cx="3024336" cy="456510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chu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Euler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kề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GB" sz="22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2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Euler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Hamilton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39</a:t>
            </a:fld>
            <a:endParaRPr lang="en-GB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3347864" y="1412776"/>
            <a:ext cx="5616624" cy="5256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TRY(</a:t>
            </a:r>
            <a:r>
              <a:rPr lang="en-GB" sz="1600" b="1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vi-VN" sz="1600" b="1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 algn="just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GB" sz="1600" b="1" i="1" dirty="0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>
                <a:latin typeface="Consolas" pitchFamily="49" charset="0"/>
                <a:cs typeface="Consolas" pitchFamily="49" charset="0"/>
                <a:sym typeface="Symbol"/>
              </a:rPr>
              <a:t> </a:t>
            </a:r>
            <a:r>
              <a:rPr lang="en-GB" sz="1600" b="1" i="1" dirty="0" smtClean="0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GB" sz="1600" b="1" i="1" dirty="0" smtClean="0">
                <a:latin typeface="Consolas" pitchFamily="49" charset="0"/>
                <a:cs typeface="Consolas" pitchFamily="49" charset="0"/>
                <a:sym typeface="Symbol"/>
              </a:rPr>
              <a:t>x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  <a:sym typeface="Symbol"/>
              </a:rPr>
              <a:t>[</a:t>
            </a:r>
            <a:r>
              <a:rPr lang="en-GB" sz="1600" b="1" i="1" dirty="0" smtClean="0">
                <a:latin typeface="Consolas" pitchFamily="49" charset="0"/>
                <a:cs typeface="Consolas" pitchFamily="49" charset="0"/>
                <a:sym typeface="Symbol"/>
              </a:rPr>
              <a:t>k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  <a:sym typeface="Symbol"/>
              </a:rPr>
              <a:t>-1])</a:t>
            </a:r>
            <a:r>
              <a:rPr lang="vi-VN" sz="16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vi-VN" sz="1600" b="1" dirty="0" smtClean="0">
                <a:latin typeface="Consolas" pitchFamily="49" charset="0"/>
                <a:cs typeface="Consolas" pitchFamily="49" charset="0"/>
                <a:sym typeface="Symbol"/>
              </a:rPr>
              <a:t>{</a:t>
            </a:r>
            <a:endParaRPr lang="en-GB" sz="1600" b="1" dirty="0" smtClean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 algn="just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  <a:sym typeface="Symbol"/>
              </a:rPr>
              <a:t>    if(not mark[</a:t>
            </a:r>
            <a:r>
              <a:rPr lang="en-GB" sz="1600" b="1" i="1" dirty="0">
                <a:latin typeface="Consolas" pitchFamily="49" charset="0"/>
                <a:cs typeface="Consolas" pitchFamily="49" charset="0"/>
                <a:sym typeface="Symbol"/>
              </a:rPr>
              <a:t>v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  <a:sym typeface="Symbol"/>
              </a:rPr>
              <a:t>])</a:t>
            </a:r>
            <a:r>
              <a:rPr lang="vi-VN" sz="16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vi-VN" sz="1600" b="1" dirty="0" smtClean="0">
                <a:latin typeface="Consolas" pitchFamily="49" charset="0"/>
                <a:cs typeface="Consolas" pitchFamily="49" charset="0"/>
                <a:sym typeface="Symbol"/>
              </a:rPr>
              <a:t>{</a:t>
            </a:r>
            <a:endParaRPr lang="en-GB" sz="1600" b="1" dirty="0" smtClean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 algn="just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  <a:sym typeface="Symbol"/>
              </a:rPr>
              <a:t>      </a:t>
            </a:r>
            <a:r>
              <a:rPr lang="en-GB" sz="1600" b="1" i="1" dirty="0" smtClean="0">
                <a:latin typeface="Consolas" pitchFamily="49" charset="0"/>
                <a:cs typeface="Consolas" pitchFamily="49" charset="0"/>
                <a:sym typeface="Symbol"/>
              </a:rPr>
              <a:t>x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  <a:sym typeface="Symbol"/>
              </a:rPr>
              <a:t>[</a:t>
            </a:r>
            <a:r>
              <a:rPr lang="en-GB" sz="1600" b="1" i="1" dirty="0" smtClean="0">
                <a:latin typeface="Consolas" pitchFamily="49" charset="0"/>
                <a:cs typeface="Consolas" pitchFamily="49" charset="0"/>
                <a:sym typeface="Symbol"/>
              </a:rPr>
              <a:t>k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  <a:sym typeface="Symbol"/>
              </a:rPr>
              <a:t>] = </a:t>
            </a:r>
            <a:r>
              <a:rPr lang="en-GB" sz="1600" b="1" i="1" dirty="0" smtClean="0">
                <a:latin typeface="Consolas" pitchFamily="49" charset="0"/>
                <a:cs typeface="Consolas" pitchFamily="49" charset="0"/>
                <a:sym typeface="Symbol"/>
              </a:rPr>
              <a:t>v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  <a:sym typeface="Symbol"/>
              </a:rPr>
              <a:t>;</a:t>
            </a:r>
          </a:p>
          <a:p>
            <a:pPr marL="0" indent="0" algn="just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  <a:sym typeface="Symbol"/>
              </a:rPr>
              <a:t>      mark[</a:t>
            </a:r>
            <a:r>
              <a:rPr lang="en-GB" sz="1600" b="1" i="1" dirty="0">
                <a:latin typeface="Consolas" pitchFamily="49" charset="0"/>
                <a:cs typeface="Consolas" pitchFamily="49" charset="0"/>
                <a:sym typeface="Symbol"/>
              </a:rPr>
              <a:t>v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  <a:sym typeface="Symbol"/>
              </a:rPr>
              <a:t>] = true;</a:t>
            </a:r>
          </a:p>
          <a:p>
            <a:pPr marL="0" indent="0" algn="just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  <a:sym typeface="Symbol"/>
              </a:rPr>
              <a:t>     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  <a:sym typeface="Symbol"/>
              </a:rPr>
              <a:t>if(</a:t>
            </a:r>
            <a:r>
              <a:rPr lang="en-GB" sz="1600" b="1" i="1" dirty="0" smtClean="0">
                <a:latin typeface="Consolas" pitchFamily="49" charset="0"/>
                <a:cs typeface="Consolas" pitchFamily="49" charset="0"/>
                <a:sym typeface="Symbol"/>
              </a:rPr>
              <a:t>k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  <a:sym typeface="Symbol"/>
              </a:rPr>
              <a:t> == </a:t>
            </a:r>
            <a:r>
              <a:rPr lang="en-GB" sz="1600" b="1" i="1" dirty="0" smtClean="0">
                <a:latin typeface="Consolas" pitchFamily="49" charset="0"/>
                <a:cs typeface="Consolas" pitchFamily="49" charset="0"/>
                <a:sym typeface="Symbol"/>
              </a:rPr>
              <a:t>n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  <a:sym typeface="Symbol"/>
              </a:rPr>
              <a:t>)</a:t>
            </a:r>
            <a:r>
              <a:rPr lang="vi-VN" sz="16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vi-VN" sz="1600" b="1" dirty="0" smtClean="0">
                <a:latin typeface="Consolas" pitchFamily="49" charset="0"/>
                <a:cs typeface="Consolas" pitchFamily="49" charset="0"/>
                <a:sym typeface="Symbol"/>
              </a:rPr>
              <a:t>{</a:t>
            </a:r>
            <a:endParaRPr lang="en-GB" sz="1600" b="1" dirty="0" smtClean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 algn="just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  <a:sym typeface="Symbol"/>
              </a:rPr>
              <a:t>       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  <a:sym typeface="Symbol"/>
              </a:rPr>
              <a:t>if(</a:t>
            </a:r>
            <a:r>
              <a:rPr lang="en-GB" sz="1600" b="1" i="1" dirty="0" smtClean="0">
                <a:latin typeface="Consolas" pitchFamily="49" charset="0"/>
                <a:cs typeface="Consolas" pitchFamily="49" charset="0"/>
                <a:sym typeface="Symbol"/>
              </a:rPr>
              <a:t>v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600" b="1" dirty="0">
                <a:latin typeface="Consolas" pitchFamily="49" charset="0"/>
                <a:cs typeface="Consolas" pitchFamily="49" charset="0"/>
                <a:sym typeface="Symbol"/>
              </a:rPr>
              <a:t> </a:t>
            </a:r>
            <a:r>
              <a:rPr lang="en-GB" sz="1600" b="1" i="1" dirty="0" smtClean="0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GB" sz="1600" b="1" i="1" dirty="0" smtClean="0">
                <a:latin typeface="Consolas" pitchFamily="49" charset="0"/>
                <a:cs typeface="Consolas" pitchFamily="49" charset="0"/>
                <a:sym typeface="Symbol"/>
              </a:rPr>
              <a:t>x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  <a:sym typeface="Symbol"/>
              </a:rPr>
              <a:t>[1])</a:t>
            </a:r>
            <a:r>
              <a:rPr lang="vi-VN" sz="16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vi-VN" sz="1600" b="1" dirty="0" smtClean="0">
                <a:latin typeface="Consolas" pitchFamily="49" charset="0"/>
                <a:cs typeface="Consolas" pitchFamily="49" charset="0"/>
                <a:sym typeface="Symbol"/>
              </a:rPr>
              <a:t>{</a:t>
            </a:r>
            <a:endParaRPr lang="en-GB" sz="1600" b="1" dirty="0" smtClean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 algn="just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  <a:sym typeface="Symbol"/>
              </a:rPr>
              <a:t>        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  <a:sym typeface="Symbol"/>
              </a:rPr>
              <a:t>ghi</a:t>
            </a:r>
            <a:r>
              <a:rPr lang="en-GB" sz="16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  <a:sym typeface="Symbol"/>
              </a:rPr>
              <a:t>nhận</a:t>
            </a:r>
            <a:r>
              <a:rPr lang="en-GB" sz="16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600" b="1" dirty="0" err="1">
                <a:latin typeface="Consolas" pitchFamily="49" charset="0"/>
                <a:cs typeface="Consolas" pitchFamily="49" charset="0"/>
                <a:sym typeface="Symbol"/>
              </a:rPr>
              <a:t>chu</a:t>
            </a:r>
            <a:r>
              <a:rPr lang="en-GB" sz="16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  <a:sym typeface="Symbol"/>
              </a:rPr>
              <a:t>trình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  <a:sym typeface="Symbol"/>
              </a:rPr>
              <a:t> Hamilton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  <a:sym typeface="Symbol"/>
              </a:rPr>
              <a:t>trong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600" b="1" i="1" dirty="0" smtClean="0">
                <a:latin typeface="Consolas" pitchFamily="49" charset="0"/>
                <a:cs typeface="Consolas" pitchFamily="49" charset="0"/>
                <a:sym typeface="Symbol"/>
              </a:rPr>
              <a:t>x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  <a:sym typeface="Symbol"/>
              </a:rPr>
              <a:t>;</a:t>
            </a:r>
          </a:p>
          <a:p>
            <a:pPr marL="0" indent="0" algn="just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  <a:sym typeface="Symbol"/>
              </a:rPr>
              <a:t>        }</a:t>
            </a:r>
          </a:p>
          <a:p>
            <a:pPr marL="0" indent="0" algn="just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  <a:sym typeface="Symbol"/>
              </a:rPr>
              <a:t>      }else{</a:t>
            </a:r>
          </a:p>
          <a:p>
            <a:pPr marL="0" indent="0" algn="just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  <a:sym typeface="Symbol"/>
              </a:rPr>
              <a:t>       TRY(</a:t>
            </a:r>
            <a:r>
              <a:rPr lang="en-GB" sz="1600" b="1" i="1" dirty="0" smtClean="0">
                <a:latin typeface="Consolas" pitchFamily="49" charset="0"/>
                <a:cs typeface="Consolas" pitchFamily="49" charset="0"/>
                <a:sym typeface="Symbol"/>
              </a:rPr>
              <a:t>k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  <a:sym typeface="Symbol"/>
              </a:rPr>
              <a:t>+1);</a:t>
            </a:r>
          </a:p>
          <a:p>
            <a:pPr marL="0" indent="0" algn="just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  <a:sym typeface="Symbol"/>
              </a:rPr>
              <a:t>      }</a:t>
            </a:r>
          </a:p>
          <a:p>
            <a:pPr marL="0" indent="0" algn="just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  <a:sym typeface="Symbol"/>
              </a:rPr>
              <a:t>      mark[</a:t>
            </a:r>
            <a:r>
              <a:rPr lang="en-GB" sz="1600" b="1" i="1" dirty="0">
                <a:latin typeface="Consolas" pitchFamily="49" charset="0"/>
                <a:cs typeface="Consolas" pitchFamily="49" charset="0"/>
                <a:sym typeface="Symbol"/>
              </a:rPr>
              <a:t>v</a:t>
            </a:r>
            <a:r>
              <a:rPr lang="en-GB" sz="1600" b="1" dirty="0">
                <a:latin typeface="Consolas" pitchFamily="49" charset="0"/>
                <a:cs typeface="Consolas" pitchFamily="49" charset="0"/>
                <a:sym typeface="Symbol"/>
              </a:rPr>
              <a:t>] = false;</a:t>
            </a:r>
            <a:endParaRPr lang="en-GB" sz="1600" b="1" dirty="0" smtClean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 algn="just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  <a:sym typeface="Symbol"/>
              </a:rPr>
              <a:t>    }</a:t>
            </a:r>
          </a:p>
          <a:p>
            <a:pPr marL="0" indent="0" algn="just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}  </a:t>
            </a:r>
          </a:p>
          <a:p>
            <a:pPr marL="0" indent="0" algn="just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251520" y="1600200"/>
            <a:ext cx="3024336" cy="456510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chu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Hamilton,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800" dirty="0" smtClean="0"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quay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lui</a:t>
            </a:r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800" dirty="0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GB" sz="1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8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800" dirty="0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algn="just"/>
            <a:r>
              <a:rPr lang="en-GB" sz="1800" i="1" dirty="0">
                <a:latin typeface="Times New Roman" pitchFamily="18" charset="0"/>
                <a:cs typeface="Times New Roman" pitchFamily="18" charset="0"/>
              </a:rPr>
              <a:t>V =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{1, 2, …, </a:t>
            </a:r>
            <a:r>
              <a:rPr lang="en-GB" sz="18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GB" sz="18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GB" sz="1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1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800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kề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800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i="1" dirty="0" smtClean="0"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 algn="just"/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hoá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[1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..</a:t>
            </a:r>
            <a:r>
              <a:rPr lang="en-GB" sz="1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algn="just"/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800" dirty="0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mark[</a:t>
            </a:r>
            <a:r>
              <a:rPr lang="en-GB" sz="1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= true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800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800" dirty="0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800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 mark[</a:t>
            </a:r>
            <a:r>
              <a:rPr lang="en-GB" sz="1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] = false,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vi-VN" sz="1800" dirty="0" smtClean="0">
                <a:latin typeface="Times New Roman" pitchFamily="18" charset="0"/>
                <a:cs typeface="Times New Roman" pitchFamily="18" charset="0"/>
              </a:rPr>
              <a:t>ược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>
                <a:latin typeface="Times New Roman" pitchFamily="18" charset="0"/>
                <a:cs typeface="Times New Roman" pitchFamily="18" charset="0"/>
              </a:rPr>
              <a:t>lại</a:t>
            </a:r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GB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66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/>
          <a:lstStyle/>
          <a:p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Bậc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ướng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kề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ctr">
              <a:buNone/>
            </a:pPr>
            <a:r>
              <a:rPr lang="en-GB" sz="2000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000" i="1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#{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| (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bậc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ướng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ctr">
              <a:buNone/>
            </a:pPr>
            <a:r>
              <a:rPr lang="en-GB" sz="2000" i="1" dirty="0" err="1" smtClean="0">
                <a:latin typeface="Times New Roman" pitchFamily="18" charset="0"/>
                <a:cs typeface="Times New Roman" pitchFamily="18" charset="0"/>
              </a:rPr>
              <a:t>deg</a:t>
            </a:r>
            <a:r>
              <a:rPr lang="en-GB" sz="20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) = #{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| (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}, </a:t>
            </a:r>
            <a:r>
              <a:rPr lang="en-GB" sz="2000" i="1" dirty="0" err="1" smtClean="0">
                <a:latin typeface="Times New Roman" pitchFamily="18" charset="0"/>
                <a:cs typeface="Times New Roman" pitchFamily="18" charset="0"/>
              </a:rPr>
              <a:t>deg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+(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) = #{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| (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691952" y="3356992"/>
            <a:ext cx="3664024" cy="2952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ướng</a:t>
            </a:r>
            <a:endParaRPr lang="en-GB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2200" i="1" dirty="0" err="1" smtClean="0">
                <a:latin typeface="Times New Roman" pitchFamily="18" charset="0"/>
                <a:cs typeface="Times New Roman" pitchFamily="18" charset="0"/>
              </a:rPr>
              <a:t>deg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(1) = 2, </a:t>
            </a:r>
            <a:r>
              <a:rPr lang="en-GB" sz="2200" i="1" dirty="0" err="1" smtClean="0">
                <a:latin typeface="Times New Roman" pitchFamily="18" charset="0"/>
                <a:cs typeface="Times New Roman" pitchFamily="18" charset="0"/>
              </a:rPr>
              <a:t>deg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(4) = 3</a:t>
            </a:r>
            <a:endParaRPr lang="en-GB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971600" y="4005064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1</a:t>
            </a:r>
            <a:endParaRPr lang="en-GB" sz="2000" b="1" dirty="0"/>
          </a:p>
        </p:txBody>
      </p:sp>
      <p:sp>
        <p:nvSpPr>
          <p:cNvPr id="30" name="Oval 29"/>
          <p:cNvSpPr/>
          <p:nvPr/>
        </p:nvSpPr>
        <p:spPr>
          <a:xfrm>
            <a:off x="1763688" y="3429000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31" name="Oval 30"/>
          <p:cNvSpPr/>
          <p:nvPr/>
        </p:nvSpPr>
        <p:spPr>
          <a:xfrm>
            <a:off x="1763688" y="4581128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2771800" y="3429000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33" name="Oval 32"/>
          <p:cNvSpPr/>
          <p:nvPr/>
        </p:nvSpPr>
        <p:spPr>
          <a:xfrm>
            <a:off x="2771800" y="4581128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3491880" y="4005064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35" name="Straight Connector 34"/>
          <p:cNvCxnSpPr>
            <a:stCxn id="29" idx="7"/>
            <a:endCxn id="30" idx="3"/>
          </p:cNvCxnSpPr>
          <p:nvPr/>
        </p:nvCxnSpPr>
        <p:spPr>
          <a:xfrm flipV="1">
            <a:off x="1340376" y="3797776"/>
            <a:ext cx="486584" cy="2705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9" idx="5"/>
            <a:endCxn id="31" idx="1"/>
          </p:cNvCxnSpPr>
          <p:nvPr/>
        </p:nvCxnSpPr>
        <p:spPr>
          <a:xfrm>
            <a:off x="1340376" y="4373840"/>
            <a:ext cx="486584" cy="2705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0" idx="6"/>
            <a:endCxn id="32" idx="2"/>
          </p:cNvCxnSpPr>
          <p:nvPr/>
        </p:nvCxnSpPr>
        <p:spPr>
          <a:xfrm>
            <a:off x="2195736" y="3645024"/>
            <a:ext cx="5760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2" idx="5"/>
            <a:endCxn id="34" idx="1"/>
          </p:cNvCxnSpPr>
          <p:nvPr/>
        </p:nvCxnSpPr>
        <p:spPr>
          <a:xfrm>
            <a:off x="3140576" y="3797776"/>
            <a:ext cx="414576" cy="2705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7"/>
            <a:endCxn id="34" idx="3"/>
          </p:cNvCxnSpPr>
          <p:nvPr/>
        </p:nvCxnSpPr>
        <p:spPr>
          <a:xfrm flipV="1">
            <a:off x="3140576" y="4373840"/>
            <a:ext cx="414576" cy="2705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1" idx="6"/>
            <a:endCxn id="33" idx="2"/>
          </p:cNvCxnSpPr>
          <p:nvPr/>
        </p:nvCxnSpPr>
        <p:spPr>
          <a:xfrm>
            <a:off x="2195736" y="4797152"/>
            <a:ext cx="5760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0" idx="4"/>
            <a:endCxn id="31" idx="0"/>
          </p:cNvCxnSpPr>
          <p:nvPr/>
        </p:nvCxnSpPr>
        <p:spPr>
          <a:xfrm>
            <a:off x="1979712" y="3861048"/>
            <a:ext cx="0" cy="720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4"/>
            <a:endCxn id="33" idx="0"/>
          </p:cNvCxnSpPr>
          <p:nvPr/>
        </p:nvCxnSpPr>
        <p:spPr>
          <a:xfrm>
            <a:off x="2987824" y="3861048"/>
            <a:ext cx="0" cy="720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/>
          <p:cNvSpPr txBox="1">
            <a:spLocks/>
          </p:cNvSpPr>
          <p:nvPr/>
        </p:nvSpPr>
        <p:spPr>
          <a:xfrm>
            <a:off x="4364360" y="3356992"/>
            <a:ext cx="3664024" cy="2952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ướng</a:t>
            </a:r>
            <a:endParaRPr lang="en-GB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2200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200" i="1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GB" sz="22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(1) = 0, </a:t>
            </a:r>
            <a:r>
              <a:rPr lang="en-GB" sz="2200" i="1" dirty="0" err="1" smtClean="0">
                <a:latin typeface="Times New Roman" pitchFamily="18" charset="0"/>
                <a:cs typeface="Times New Roman" pitchFamily="18" charset="0"/>
              </a:rPr>
              <a:t>deg</a:t>
            </a:r>
            <a:r>
              <a:rPr lang="en-GB" sz="22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(1)=2</a:t>
            </a:r>
            <a:endParaRPr lang="en-GB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4644008" y="4005064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1</a:t>
            </a:r>
            <a:endParaRPr lang="en-GB" sz="2000" b="1" dirty="0"/>
          </a:p>
        </p:txBody>
      </p:sp>
      <p:sp>
        <p:nvSpPr>
          <p:cNvPr id="45" name="Oval 44"/>
          <p:cNvSpPr/>
          <p:nvPr/>
        </p:nvSpPr>
        <p:spPr>
          <a:xfrm>
            <a:off x="5436096" y="3429000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46" name="Oval 45"/>
          <p:cNvSpPr/>
          <p:nvPr/>
        </p:nvSpPr>
        <p:spPr>
          <a:xfrm>
            <a:off x="5436096" y="4581128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47" name="Oval 46"/>
          <p:cNvSpPr/>
          <p:nvPr/>
        </p:nvSpPr>
        <p:spPr>
          <a:xfrm>
            <a:off x="6444208" y="3429000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48" name="Oval 47"/>
          <p:cNvSpPr/>
          <p:nvPr/>
        </p:nvSpPr>
        <p:spPr>
          <a:xfrm>
            <a:off x="6444208" y="4581128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49" name="Oval 48"/>
          <p:cNvSpPr/>
          <p:nvPr/>
        </p:nvSpPr>
        <p:spPr>
          <a:xfrm>
            <a:off x="7164288" y="4005064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50" name="Straight Connector 49"/>
          <p:cNvCxnSpPr>
            <a:stCxn id="44" idx="7"/>
            <a:endCxn id="45" idx="3"/>
          </p:cNvCxnSpPr>
          <p:nvPr/>
        </p:nvCxnSpPr>
        <p:spPr>
          <a:xfrm flipV="1">
            <a:off x="5012784" y="3797776"/>
            <a:ext cx="486584" cy="27056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4" idx="5"/>
            <a:endCxn id="46" idx="1"/>
          </p:cNvCxnSpPr>
          <p:nvPr/>
        </p:nvCxnSpPr>
        <p:spPr>
          <a:xfrm>
            <a:off x="5012784" y="4373840"/>
            <a:ext cx="486584" cy="27056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5" idx="6"/>
            <a:endCxn id="47" idx="2"/>
          </p:cNvCxnSpPr>
          <p:nvPr/>
        </p:nvCxnSpPr>
        <p:spPr>
          <a:xfrm>
            <a:off x="5868144" y="3645024"/>
            <a:ext cx="576064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7" idx="5"/>
            <a:endCxn id="49" idx="1"/>
          </p:cNvCxnSpPr>
          <p:nvPr/>
        </p:nvCxnSpPr>
        <p:spPr>
          <a:xfrm>
            <a:off x="6812984" y="3797776"/>
            <a:ext cx="414576" cy="27056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7"/>
            <a:endCxn id="49" idx="3"/>
          </p:cNvCxnSpPr>
          <p:nvPr/>
        </p:nvCxnSpPr>
        <p:spPr>
          <a:xfrm flipV="1">
            <a:off x="6812984" y="4373840"/>
            <a:ext cx="414576" cy="27056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6"/>
            <a:endCxn id="48" idx="2"/>
          </p:cNvCxnSpPr>
          <p:nvPr/>
        </p:nvCxnSpPr>
        <p:spPr>
          <a:xfrm>
            <a:off x="5868144" y="4797152"/>
            <a:ext cx="576064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5" idx="4"/>
            <a:endCxn id="46" idx="0"/>
          </p:cNvCxnSpPr>
          <p:nvPr/>
        </p:nvCxnSpPr>
        <p:spPr>
          <a:xfrm>
            <a:off x="5652120" y="3861048"/>
            <a:ext cx="0" cy="72008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7" idx="4"/>
            <a:endCxn id="48" idx="0"/>
          </p:cNvCxnSpPr>
          <p:nvPr/>
        </p:nvCxnSpPr>
        <p:spPr>
          <a:xfrm>
            <a:off x="6660232" y="3861048"/>
            <a:ext cx="0" cy="72008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3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23528" y="1447800"/>
                <a:ext cx="8568952" cy="5005536"/>
              </a:xfrm>
            </p:spPr>
            <p:txBody>
              <a:bodyPr/>
              <a:lstStyle/>
              <a:p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Cho </a:t>
                </a:r>
                <a:r>
                  <a:rPr lang="vi-VN" dirty="0" smtClean="0">
                    <a:latin typeface="Times New Roman" pitchFamily="18" charset="0"/>
                    <a:cs typeface="Times New Roman" pitchFamily="18" charset="0"/>
                  </a:rPr>
                  <a:t>đồ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thị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vô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 h</a:t>
                </a:r>
                <a:r>
                  <a:rPr lang="vi-VN" dirty="0" smtClean="0">
                    <a:latin typeface="Times New Roman" pitchFamily="18" charset="0"/>
                    <a:cs typeface="Times New Roman" pitchFamily="18" charset="0"/>
                  </a:rPr>
                  <a:t>ướng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liên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thông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 = (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GB" i="1" dirty="0">
                    <a:latin typeface="Times New Roman" pitchFamily="18" charset="0"/>
                    <a:cs typeface="Times New Roman" pitchFamily="18" charset="0"/>
                  </a:rPr>
                  <a:t>, w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). </a:t>
                </a:r>
              </a:p>
              <a:p>
                <a:pPr lvl="1"/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Mỗi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>
                    <a:latin typeface="Times New Roman" pitchFamily="18" charset="0"/>
                    <a:cs typeface="Times New Roman" pitchFamily="18" charset="0"/>
                  </a:rPr>
                  <a:t>cạnh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</a:rPr>
                  <a:t>u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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E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có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w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(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u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, 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)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là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trọng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số</a:t>
                </a:r>
                <a:endParaRPr lang="en-GB" dirty="0" smtClean="0">
                  <a:latin typeface="Times New Roman" pitchFamily="18" charset="0"/>
                  <a:cs typeface="Times New Roman" pitchFamily="18" charset="0"/>
                  <a:sym typeface="Symbol"/>
                </a:endParaRPr>
              </a:p>
              <a:p>
                <a:pPr lvl="1"/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Nếu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 (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u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, </a:t>
                </a:r>
                <a:r>
                  <a:rPr lang="en-GB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en-GB">
                    <a:latin typeface="Times New Roman" pitchFamily="18" charset="0"/>
                    <a:cs typeface="Times New Roman" pitchFamily="18" charset="0"/>
                    <a:sym typeface="Symbol"/>
                  </a:rPr>
                  <a:t>) </a:t>
                </a:r>
                <a:r>
                  <a:rPr lang="en-GB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 </a:t>
                </a:r>
                <a:r>
                  <a:rPr lang="en-GB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E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thì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w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(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u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, 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) = </a:t>
                </a:r>
              </a:p>
              <a:p>
                <a:r>
                  <a:rPr lang="en-GB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Cây khung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là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vi-VN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đồ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thị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vô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 h</a:t>
                </a:r>
                <a:r>
                  <a:rPr lang="vi-VN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ướng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,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liên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thông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và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không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có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chu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trình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chứa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tất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cả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các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vi-VN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đỉnh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của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G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.</a:t>
                </a:r>
              </a:p>
              <a:p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Cây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T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 = (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, 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F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)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trong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vi-VN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đó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en-GB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F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 </a:t>
                </a:r>
                <a:r>
                  <a:rPr lang="en-GB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E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gọi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là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một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cây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khung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của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G</a:t>
                </a:r>
              </a:p>
              <a:p>
                <a:pPr lvl="1"/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Trọng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số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w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(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T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i="1" smtClean="0">
                            <a:latin typeface="Cambria Math"/>
                            <a:sym typeface="Symbol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/>
                            <a:sym typeface="Symbol"/>
                          </a:rPr>
                          <m:t>𝑒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  <a:sym typeface="Symbol"/>
                          </a:rPr>
                          <m:t>∈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  <a:sym typeface="Symbol"/>
                          </a:rPr>
                          <m:t>𝐹</m:t>
                        </m:r>
                      </m:sub>
                      <m:sup/>
                      <m:e>
                        <m:r>
                          <a:rPr lang="en-GB" i="1">
                            <a:latin typeface="Cambria Math"/>
                            <a:sym typeface="Symbol"/>
                          </a:rPr>
                          <m:t>𝑤</m:t>
                        </m:r>
                        <m:r>
                          <a:rPr lang="en-GB" b="0" i="1" smtClean="0">
                            <a:latin typeface="Cambria Math"/>
                            <a:sym typeface="Symbol"/>
                          </a:rPr>
                          <m:t>(</m:t>
                        </m:r>
                        <m:r>
                          <a:rPr lang="en-GB" b="0" i="1" smtClean="0">
                            <a:latin typeface="Cambria Math"/>
                            <a:sym typeface="Symbol"/>
                          </a:rPr>
                          <m:t>𝑒</m:t>
                        </m:r>
                        <m:r>
                          <a:rPr lang="en-GB" b="0" i="1" smtClean="0">
                            <a:latin typeface="Cambria Math"/>
                            <a:sym typeface="Symbol"/>
                          </a:rPr>
                          <m:t>)</m:t>
                        </m:r>
                      </m:e>
                    </m:nary>
                  </m:oMath>
                </a14:m>
                <a:endParaRPr lang="en-GB" dirty="0" smtClean="0">
                  <a:latin typeface="Times New Roman" pitchFamily="18" charset="0"/>
                  <a:sym typeface="Symbol"/>
                </a:endParaRPr>
              </a:p>
              <a:p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Tìm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cây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khung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trọng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nhỏ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nhất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Ứng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dụng</a:t>
                </a:r>
                <a:endParaRPr lang="en-GB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Thiết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kế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mạng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truyền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thông</a:t>
                </a:r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3528" y="1447800"/>
                <a:ext cx="8568952" cy="5005536"/>
              </a:xfrm>
              <a:blipFill rotWithShape="1">
                <a:blip r:embed="rId3"/>
                <a:stretch>
                  <a:fillRect l="-640" t="-10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7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>
            <a:normAutofit/>
          </a:bodyPr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KRUSKAL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Ý t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ưởng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>
                <a:latin typeface="Times New Roman" pitchFamily="18" charset="0"/>
                <a:cs typeface="Times New Roman" pitchFamily="18" charset="0"/>
              </a:rPr>
              <a:t>Sắp xếp các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cạnh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theo thứ tự không giảm của trọng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GB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danh </a:t>
            </a:r>
            <a:r>
              <a:rPr lang="en-GB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sách L</a:t>
            </a:r>
          </a:p>
          <a:p>
            <a:pPr lvl="1"/>
            <a:r>
              <a:rPr lang="en-GB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Xuất phát </a:t>
            </a:r>
            <a:r>
              <a:rPr lang="en-GB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cây khung </a:t>
            </a:r>
            <a:r>
              <a:rPr lang="en-GB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 </a:t>
            </a:r>
            <a:r>
              <a:rPr lang="en-GB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rỗng</a:t>
            </a:r>
            <a:endParaRPr lang="en-GB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>
                <a:latin typeface="Times New Roman" pitchFamily="18" charset="0"/>
                <a:cs typeface="Times New Roman" pitchFamily="18" charset="0"/>
              </a:rPr>
              <a:t>Duyệt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danh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sách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L từ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trái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qua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, với mỗi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cạnh e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, thực hiện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bổ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sung vào T nếu không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tạo ra chu trình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75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>
            <a:normAutofit lnSpcReduction="10000"/>
          </a:bodyPr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PRIM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Ý t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ưởng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nạp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ượ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ược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lam</a:t>
            </a: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Ban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T 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ngẫu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nhiên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gần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nạp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inh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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V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</a:p>
          <a:p>
            <a:pPr lvl="2"/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320040" lvl="1" indent="0" algn="ctr">
              <a:buNone/>
            </a:pP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min{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 |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, 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)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near(v)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near(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)) =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lvl="1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92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91680" y="1447800"/>
            <a:ext cx="6120680" cy="5005536"/>
          </a:xfrm>
          <a:solidFill>
            <a:schemeClr val="bg1">
              <a:lumMod val="85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PRIM(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</a:rPr>
              <a:t>G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= (</a:t>
            </a:r>
            <a:r>
              <a:rPr lang="en-GB" sz="1800" b="1" i="1" dirty="0" err="1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GB" sz="1800" b="1" i="1" dirty="0" err="1" smtClean="0">
                <a:latin typeface="Consolas" pitchFamily="49" charset="0"/>
                <a:cs typeface="Consolas" pitchFamily="49" charset="0"/>
              </a:rPr>
              <a:t>E,w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))</a:t>
            </a:r>
            <a:r>
              <a:rPr lang="vi-VN" sz="1800" b="1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GB" sz="18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</a:rPr>
              <a:t>chọn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s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</a:rPr>
              <a:t>là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</a:rPr>
              <a:t>một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1800" b="1" dirty="0" smtClean="0">
                <a:latin typeface="Consolas" pitchFamily="49" charset="0"/>
                <a:cs typeface="Consolas" pitchFamily="49" charset="0"/>
              </a:rPr>
              <a:t>đỉnh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</a:rPr>
              <a:t>nào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1800" b="1" dirty="0" smtClean="0">
                <a:latin typeface="Consolas" pitchFamily="49" charset="0"/>
                <a:cs typeface="Consolas" pitchFamily="49" charset="0"/>
              </a:rPr>
              <a:t>đó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</a:rPr>
              <a:t>của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V;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for(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 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  <a:sym typeface="Symbol"/>
              </a:rPr>
              <a:t>V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)</a:t>
            </a:r>
            <a:r>
              <a:rPr lang="vi-VN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vi-VN" sz="1800" b="1" dirty="0" smtClean="0">
                <a:latin typeface="Consolas" pitchFamily="49" charset="0"/>
                <a:cs typeface="Consolas" pitchFamily="49" charset="0"/>
                <a:sym typeface="Symbol"/>
              </a:rPr>
              <a:t>{</a:t>
            </a:r>
            <a:endParaRPr lang="en-GB" sz="1800" b="1" dirty="0" smtClean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    </a:t>
            </a:r>
            <a:r>
              <a:rPr lang="en-GB" sz="1800" b="1" i="1" dirty="0">
                <a:latin typeface="Consolas" pitchFamily="49" charset="0"/>
                <a:cs typeface="Consolas" pitchFamily="49" charset="0"/>
                <a:sym typeface="Symbol"/>
              </a:rPr>
              <a:t>d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GB" sz="1800" b="1" i="1" dirty="0">
                <a:latin typeface="Consolas" pitchFamily="49" charset="0"/>
                <a:cs typeface="Consolas" pitchFamily="49" charset="0"/>
                <a:sym typeface="Symbol"/>
              </a:rPr>
              <a:t>v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) = 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  <a:sym typeface="Symbol"/>
              </a:rPr>
              <a:t>w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GB" sz="1800" b="1" i="1" dirty="0" err="1" smtClean="0">
                <a:latin typeface="Consolas" pitchFamily="49" charset="0"/>
                <a:cs typeface="Consolas" pitchFamily="49" charset="0"/>
                <a:sym typeface="Symbol"/>
              </a:rPr>
              <a:t>s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GB" sz="1800" b="1" i="1" dirty="0" err="1" smtClean="0">
                <a:latin typeface="Consolas" pitchFamily="49" charset="0"/>
                <a:cs typeface="Consolas" pitchFamily="49" charset="0"/>
                <a:sym typeface="Symbol"/>
              </a:rPr>
              <a:t>v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); near(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  <a:sym typeface="Symbol"/>
              </a:rPr>
              <a:t>v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) = 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  <a:sym typeface="Symbol"/>
              </a:rPr>
              <a:t>s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;</a:t>
            </a: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800" b="1" i="1" dirty="0">
                <a:latin typeface="Consolas" pitchFamily="49" charset="0"/>
                <a:cs typeface="Consolas" pitchFamily="49" charset="0"/>
              </a:rPr>
              <a:t>E</a:t>
            </a:r>
            <a:r>
              <a:rPr lang="en-GB" sz="1800" b="1" i="1" baseline="-25000" dirty="0">
                <a:latin typeface="Consolas" pitchFamily="49" charset="0"/>
                <a:cs typeface="Consolas" pitchFamily="49" charset="0"/>
              </a:rPr>
              <a:t>T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 = {}; </a:t>
            </a:r>
            <a:r>
              <a:rPr lang="en-GB" sz="1800" b="1" i="1" dirty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1800" b="1" i="1" baseline="-25000" dirty="0">
                <a:latin typeface="Consolas" pitchFamily="49" charset="0"/>
                <a:cs typeface="Consolas" pitchFamily="49" charset="0"/>
              </a:rPr>
              <a:t>T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 = {s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while(|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1800" b="1" i="1" baseline="-25000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| 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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|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  <a:sym typeface="Symbol"/>
              </a:rPr>
              <a:t>V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|)</a:t>
            </a:r>
            <a:r>
              <a:rPr lang="vi-VN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vi-VN" sz="1800" b="1" dirty="0" smtClean="0">
                <a:latin typeface="Consolas" pitchFamily="49" charset="0"/>
                <a:cs typeface="Consolas" pitchFamily="49" charset="0"/>
                <a:sym typeface="Symbol"/>
              </a:rPr>
              <a:t>{</a:t>
            </a:r>
            <a:endParaRPr lang="en-GB" sz="1800" b="1" dirty="0" smtClean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  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  <a:sym typeface="Symbol"/>
              </a:rPr>
              <a:t>v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=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  <a:sym typeface="Symbol"/>
              </a:rPr>
              <a:t>chọn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vi-VN" sz="1800" b="1" dirty="0" smtClean="0">
                <a:latin typeface="Consolas" pitchFamily="49" charset="0"/>
                <a:cs typeface="Consolas" pitchFamily="49" charset="0"/>
                <a:sym typeface="Symbol"/>
              </a:rPr>
              <a:t>đỉnh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 </a:t>
            </a:r>
            <a:r>
              <a:rPr lang="en-GB" sz="1800" b="1" i="1" dirty="0">
                <a:latin typeface="Consolas" pitchFamily="49" charset="0"/>
                <a:cs typeface="Consolas" pitchFamily="49" charset="0"/>
                <a:sym typeface="Symbol"/>
              </a:rPr>
              <a:t>V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\ </a:t>
            </a:r>
            <a:r>
              <a:rPr lang="en-GB" sz="1800" b="1" i="1" dirty="0">
                <a:latin typeface="Consolas" pitchFamily="49" charset="0"/>
                <a:cs typeface="Consolas" pitchFamily="49" charset="0"/>
                <a:sym typeface="Symbol"/>
              </a:rPr>
              <a:t>V</a:t>
            </a:r>
            <a:r>
              <a:rPr lang="en-GB" sz="1800" b="1" i="1" baseline="-25000" dirty="0">
                <a:latin typeface="Consolas" pitchFamily="49" charset="0"/>
                <a:cs typeface="Consolas" pitchFamily="49" charset="0"/>
                <a:sym typeface="Symbol"/>
              </a:rPr>
              <a:t>T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  <a:sym typeface="Symbol"/>
              </a:rPr>
              <a:t>có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  <a:sym typeface="Symbol"/>
              </a:rPr>
              <a:t>d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  <a:sym typeface="Symbol"/>
              </a:rPr>
              <a:t>v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)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  <a:sym typeface="Symbol"/>
              </a:rPr>
              <a:t>nhỏ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  <a:sym typeface="Symbol"/>
              </a:rPr>
              <a:t>nhất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;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   </a:t>
            </a:r>
            <a:r>
              <a:rPr lang="en-GB" sz="1800" b="1" i="1" dirty="0">
                <a:latin typeface="Consolas" pitchFamily="49" charset="0"/>
                <a:cs typeface="Consolas" pitchFamily="49" charset="0"/>
                <a:sym typeface="Symbol"/>
              </a:rPr>
              <a:t>V</a:t>
            </a:r>
            <a:r>
              <a:rPr lang="en-GB" sz="1800" b="1" i="1" baseline="-25000" dirty="0">
                <a:latin typeface="Consolas" pitchFamily="49" charset="0"/>
                <a:cs typeface="Consolas" pitchFamily="49" charset="0"/>
                <a:sym typeface="Symbol"/>
              </a:rPr>
              <a:t>T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= </a:t>
            </a:r>
            <a:r>
              <a:rPr lang="en-GB" sz="1800" b="1" i="1" dirty="0">
                <a:latin typeface="Consolas" pitchFamily="49" charset="0"/>
                <a:cs typeface="Consolas" pitchFamily="49" charset="0"/>
                <a:sym typeface="Symbol"/>
              </a:rPr>
              <a:t>V</a:t>
            </a:r>
            <a:r>
              <a:rPr lang="en-GB" sz="1800" b="1" i="1" baseline="-25000" dirty="0">
                <a:latin typeface="Consolas" pitchFamily="49" charset="0"/>
                <a:cs typeface="Consolas" pitchFamily="49" charset="0"/>
                <a:sym typeface="Symbol"/>
              </a:rPr>
              <a:t>T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{</a:t>
            </a:r>
            <a:r>
              <a:rPr lang="en-GB" sz="1800" b="1" i="1" dirty="0">
                <a:latin typeface="Consolas" pitchFamily="49" charset="0"/>
                <a:cs typeface="Consolas" pitchFamily="49" charset="0"/>
                <a:sym typeface="Symbol"/>
              </a:rPr>
              <a:t>v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}; </a:t>
            </a:r>
            <a:r>
              <a:rPr lang="en-GB" sz="1800" b="1" i="1" dirty="0">
                <a:latin typeface="Consolas" pitchFamily="49" charset="0"/>
                <a:cs typeface="Consolas" pitchFamily="49" charset="0"/>
                <a:sym typeface="Symbol"/>
              </a:rPr>
              <a:t>E</a:t>
            </a:r>
            <a:r>
              <a:rPr lang="en-GB" sz="1800" b="1" i="1" baseline="-25000" dirty="0">
                <a:latin typeface="Consolas" pitchFamily="49" charset="0"/>
                <a:cs typeface="Consolas" pitchFamily="49" charset="0"/>
                <a:sym typeface="Symbol"/>
              </a:rPr>
              <a:t>T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= </a:t>
            </a:r>
            <a:r>
              <a:rPr lang="en-GB" sz="1800" b="1" i="1" dirty="0">
                <a:latin typeface="Consolas" pitchFamily="49" charset="0"/>
                <a:cs typeface="Consolas" pitchFamily="49" charset="0"/>
                <a:sym typeface="Symbol"/>
              </a:rPr>
              <a:t>E</a:t>
            </a:r>
            <a:r>
              <a:rPr lang="en-GB" sz="1800" b="1" i="1" baseline="-25000" dirty="0">
                <a:latin typeface="Consolas" pitchFamily="49" charset="0"/>
                <a:cs typeface="Consolas" pitchFamily="49" charset="0"/>
                <a:sym typeface="Symbol"/>
              </a:rPr>
              <a:t>T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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{(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  <a:sym typeface="Symbol"/>
              </a:rPr>
              <a:t>v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, near(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  <a:sym typeface="Symbol"/>
              </a:rPr>
              <a:t>v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))};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  for(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  <a:sym typeface="Symbol"/>
              </a:rPr>
              <a:t>x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 </a:t>
            </a:r>
            <a:r>
              <a:rPr lang="en-GB" sz="1800" b="1" i="1" dirty="0">
                <a:latin typeface="Consolas" pitchFamily="49" charset="0"/>
                <a:cs typeface="Consolas" pitchFamily="49" charset="0"/>
                <a:sym typeface="Symbol"/>
              </a:rPr>
              <a:t>V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\ </a:t>
            </a:r>
            <a:r>
              <a:rPr lang="en-GB" sz="1800" b="1" i="1" dirty="0">
                <a:latin typeface="Consolas" pitchFamily="49" charset="0"/>
                <a:cs typeface="Consolas" pitchFamily="49" charset="0"/>
                <a:sym typeface="Symbol"/>
              </a:rPr>
              <a:t>V</a:t>
            </a:r>
            <a:r>
              <a:rPr lang="en-GB" sz="1800" b="1" i="1" baseline="-25000" dirty="0">
                <a:latin typeface="Consolas" pitchFamily="49" charset="0"/>
                <a:cs typeface="Consolas" pitchFamily="49" charset="0"/>
                <a:sym typeface="Symbol"/>
              </a:rPr>
              <a:t>T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)</a:t>
            </a:r>
            <a:r>
              <a:rPr lang="vi-VN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vi-VN" sz="1800" b="1" dirty="0" smtClean="0">
                <a:latin typeface="Consolas" pitchFamily="49" charset="0"/>
                <a:cs typeface="Consolas" pitchFamily="49" charset="0"/>
                <a:sym typeface="Symbol"/>
              </a:rPr>
              <a:t>{</a:t>
            </a:r>
            <a:endParaRPr lang="en-GB" sz="1800" b="1" dirty="0" smtClean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     if(</a:t>
            </a:r>
            <a:r>
              <a:rPr lang="en-GB" sz="1800" b="1" i="1" dirty="0">
                <a:latin typeface="Consolas" pitchFamily="49" charset="0"/>
                <a:cs typeface="Consolas" pitchFamily="49" charset="0"/>
                <a:sym typeface="Symbol"/>
              </a:rPr>
              <a:t>d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GB" sz="1800" b="1" i="1" dirty="0">
                <a:latin typeface="Consolas" pitchFamily="49" charset="0"/>
                <a:cs typeface="Consolas" pitchFamily="49" charset="0"/>
                <a:sym typeface="Symbol"/>
              </a:rPr>
              <a:t>x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) &gt; 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  <a:sym typeface="Symbol"/>
              </a:rPr>
              <a:t>w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GB" sz="1800" b="1" i="1" dirty="0" err="1" smtClean="0">
                <a:latin typeface="Consolas" pitchFamily="49" charset="0"/>
                <a:cs typeface="Consolas" pitchFamily="49" charset="0"/>
                <a:sym typeface="Symbol"/>
              </a:rPr>
              <a:t>x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GB" sz="1800" b="1" i="1" dirty="0" err="1" smtClean="0">
                <a:latin typeface="Consolas" pitchFamily="49" charset="0"/>
                <a:cs typeface="Consolas" pitchFamily="49" charset="0"/>
                <a:sym typeface="Symbol"/>
              </a:rPr>
              <a:t>v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)</a:t>
            </a:r>
            <a:r>
              <a:rPr lang="vi-VN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vi-VN" sz="1800" b="1" dirty="0" smtClean="0">
                <a:latin typeface="Consolas" pitchFamily="49" charset="0"/>
                <a:cs typeface="Consolas" pitchFamily="49" charset="0"/>
                <a:sym typeface="Symbol"/>
              </a:rPr>
              <a:t>{</a:t>
            </a:r>
            <a:endParaRPr lang="en-GB" sz="1800" b="1" dirty="0" smtClean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       </a:t>
            </a:r>
            <a:r>
              <a:rPr lang="en-GB" sz="1800" b="1" i="1" dirty="0">
                <a:latin typeface="Consolas" pitchFamily="49" charset="0"/>
                <a:cs typeface="Consolas" pitchFamily="49" charset="0"/>
                <a:sym typeface="Symbol"/>
              </a:rPr>
              <a:t>d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GB" sz="1800" b="1" i="1" dirty="0">
                <a:latin typeface="Consolas" pitchFamily="49" charset="0"/>
                <a:cs typeface="Consolas" pitchFamily="49" charset="0"/>
                <a:sym typeface="Symbol"/>
              </a:rPr>
              <a:t>x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) = 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  <a:sym typeface="Symbol"/>
              </a:rPr>
              <a:t>w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GB" sz="1800" b="1" i="1" dirty="0" err="1" smtClean="0">
                <a:latin typeface="Consolas" pitchFamily="49" charset="0"/>
                <a:cs typeface="Consolas" pitchFamily="49" charset="0"/>
                <a:sym typeface="Symbol"/>
              </a:rPr>
              <a:t>x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GB" sz="1800" b="1" i="1" dirty="0" err="1" smtClean="0">
                <a:latin typeface="Consolas" pitchFamily="49" charset="0"/>
                <a:cs typeface="Consolas" pitchFamily="49" charset="0"/>
                <a:sym typeface="Symbol"/>
              </a:rPr>
              <a:t>v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);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      near(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  <a:sym typeface="Symbol"/>
              </a:rPr>
              <a:t>x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) = 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  <a:sym typeface="Symbol"/>
              </a:rPr>
              <a:t>v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;</a:t>
            </a: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     }</a:t>
            </a: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   }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}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return (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1800" b="1" i="1" baseline="-25000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GB" sz="1800" b="1" i="1" baseline="-25000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GB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61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44</a:t>
            </a:fld>
            <a:endParaRPr lang="en-GB"/>
          </a:p>
        </p:txBody>
      </p:sp>
      <p:graphicFrame>
        <p:nvGraphicFramePr>
          <p:cNvPr id="39" name="Content Placeholder 3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73848099"/>
              </p:ext>
            </p:extLst>
          </p:nvPr>
        </p:nvGraphicFramePr>
        <p:xfrm>
          <a:off x="620296" y="3789040"/>
          <a:ext cx="834419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936"/>
                <a:gridCol w="665296"/>
                <a:gridCol w="739217"/>
                <a:gridCol w="739217"/>
                <a:gridCol w="739217"/>
                <a:gridCol w="813139"/>
                <a:gridCol w="739217"/>
                <a:gridCol w="2882951"/>
              </a:tblGrid>
              <a:tr h="370840"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lang="en-GB" sz="1600" b="1" i="1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GB" sz="1600" b="1" i="1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Khởi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tạo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(3,1)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3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4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5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51520" y="2275711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1</a:t>
            </a:r>
            <a:endParaRPr lang="en-GB" sz="2000" b="1" dirty="0"/>
          </a:p>
        </p:txBody>
      </p:sp>
      <p:sp>
        <p:nvSpPr>
          <p:cNvPr id="8" name="Oval 7"/>
          <p:cNvSpPr/>
          <p:nvPr/>
        </p:nvSpPr>
        <p:spPr>
          <a:xfrm>
            <a:off x="1115616" y="1411615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9" name="Oval 8"/>
          <p:cNvSpPr/>
          <p:nvPr/>
        </p:nvSpPr>
        <p:spPr>
          <a:xfrm>
            <a:off x="1115616" y="321297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2915816" y="1411615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2915816" y="321297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3779912" y="2275711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13" name="Straight Connector 12"/>
          <p:cNvCxnSpPr>
            <a:stCxn id="7" idx="7"/>
            <a:endCxn id="8" idx="3"/>
          </p:cNvCxnSpPr>
          <p:nvPr/>
        </p:nvCxnSpPr>
        <p:spPr>
          <a:xfrm flipV="1">
            <a:off x="620296" y="1780391"/>
            <a:ext cx="558592" cy="5585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5"/>
            <a:endCxn id="9" idx="1"/>
          </p:cNvCxnSpPr>
          <p:nvPr/>
        </p:nvCxnSpPr>
        <p:spPr>
          <a:xfrm>
            <a:off x="620296" y="2644487"/>
            <a:ext cx="558592" cy="6317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6"/>
            <a:endCxn id="10" idx="2"/>
          </p:cNvCxnSpPr>
          <p:nvPr/>
        </p:nvCxnSpPr>
        <p:spPr>
          <a:xfrm>
            <a:off x="1547664" y="1627639"/>
            <a:ext cx="13681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5"/>
            <a:endCxn id="12" idx="1"/>
          </p:cNvCxnSpPr>
          <p:nvPr/>
        </p:nvCxnSpPr>
        <p:spPr>
          <a:xfrm>
            <a:off x="3284592" y="1780391"/>
            <a:ext cx="558592" cy="5585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7"/>
            <a:endCxn id="12" idx="3"/>
          </p:cNvCxnSpPr>
          <p:nvPr/>
        </p:nvCxnSpPr>
        <p:spPr>
          <a:xfrm flipV="1">
            <a:off x="3284592" y="2644487"/>
            <a:ext cx="558592" cy="6317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6"/>
            <a:endCxn id="11" idx="2"/>
          </p:cNvCxnSpPr>
          <p:nvPr/>
        </p:nvCxnSpPr>
        <p:spPr>
          <a:xfrm>
            <a:off x="1547664" y="3429000"/>
            <a:ext cx="13681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4"/>
            <a:endCxn id="9" idx="0"/>
          </p:cNvCxnSpPr>
          <p:nvPr/>
        </p:nvCxnSpPr>
        <p:spPr>
          <a:xfrm>
            <a:off x="1331640" y="1843663"/>
            <a:ext cx="0" cy="13693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4"/>
            <a:endCxn id="11" idx="0"/>
          </p:cNvCxnSpPr>
          <p:nvPr/>
        </p:nvCxnSpPr>
        <p:spPr>
          <a:xfrm>
            <a:off x="3131840" y="1843663"/>
            <a:ext cx="0" cy="13693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3568" y="1773977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3</a:t>
            </a:r>
            <a:endParaRPr lang="en-GB" sz="2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195736" y="126876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4</a:t>
            </a:r>
            <a:endParaRPr lang="en-GB" sz="2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83568" y="3070121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7</a:t>
            </a:r>
            <a:endParaRPr lang="en-GB" sz="2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043608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95736" y="306896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8</a:t>
            </a:r>
            <a:endParaRPr lang="en-GB" sz="2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843808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9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9872" y="162880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6</a:t>
            </a:r>
            <a:endParaRPr lang="en-GB" sz="2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275856" y="270892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2</a:t>
            </a:r>
            <a:endParaRPr lang="en-GB" sz="2200" b="1" dirty="0"/>
          </a:p>
        </p:txBody>
      </p:sp>
      <p:cxnSp>
        <p:nvCxnSpPr>
          <p:cNvPr id="35" name="Straight Connector 34"/>
          <p:cNvCxnSpPr>
            <a:stCxn id="8" idx="5"/>
            <a:endCxn id="11" idx="1"/>
          </p:cNvCxnSpPr>
          <p:nvPr/>
        </p:nvCxnSpPr>
        <p:spPr>
          <a:xfrm>
            <a:off x="1484392" y="1780391"/>
            <a:ext cx="1494696" cy="14958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35696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1</a:t>
            </a:r>
            <a:endParaRPr lang="en-GB" sz="2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788024" y="1763524"/>
            <a:ext cx="41764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), near(</a:t>
            </a: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= 1</a:t>
            </a:r>
          </a:p>
          <a:p>
            <a:endParaRPr lang="en-GB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96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45</a:t>
            </a:fld>
            <a:endParaRPr lang="en-GB"/>
          </a:p>
        </p:txBody>
      </p:sp>
      <p:graphicFrame>
        <p:nvGraphicFramePr>
          <p:cNvPr id="39" name="Content Placeholder 3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45947264"/>
              </p:ext>
            </p:extLst>
          </p:nvPr>
        </p:nvGraphicFramePr>
        <p:xfrm>
          <a:off x="620296" y="3789040"/>
          <a:ext cx="834419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936"/>
                <a:gridCol w="665296"/>
                <a:gridCol w="739217"/>
                <a:gridCol w="739217"/>
                <a:gridCol w="739217"/>
                <a:gridCol w="813139"/>
                <a:gridCol w="739217"/>
                <a:gridCol w="2882951"/>
              </a:tblGrid>
              <a:tr h="370840"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lang="en-GB" sz="1600" b="1" i="1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GB" sz="1600" b="1" i="1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Khởi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tạo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(3,1) </a:t>
                      </a:r>
                      <a:r>
                        <a:rPr lang="en-GB" sz="1600" b="1" baseline="30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(4,6)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(1,6) </a:t>
                      </a:r>
                      <a:endParaRPr lang="en-GB" sz="1600" b="1" baseline="30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3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4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5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51520" y="2275711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1</a:t>
            </a:r>
            <a:endParaRPr lang="en-GB" sz="2000" b="1" dirty="0"/>
          </a:p>
        </p:txBody>
      </p:sp>
      <p:sp>
        <p:nvSpPr>
          <p:cNvPr id="8" name="Oval 7"/>
          <p:cNvSpPr/>
          <p:nvPr/>
        </p:nvSpPr>
        <p:spPr>
          <a:xfrm>
            <a:off x="1115616" y="1411615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9" name="Oval 8"/>
          <p:cNvSpPr/>
          <p:nvPr/>
        </p:nvSpPr>
        <p:spPr>
          <a:xfrm>
            <a:off x="1115616" y="321297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2915816" y="1411615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2915816" y="321297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3779912" y="2275711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13" name="Straight Connector 12"/>
          <p:cNvCxnSpPr>
            <a:stCxn id="7" idx="7"/>
            <a:endCxn id="8" idx="3"/>
          </p:cNvCxnSpPr>
          <p:nvPr/>
        </p:nvCxnSpPr>
        <p:spPr>
          <a:xfrm flipV="1">
            <a:off x="620296" y="1780391"/>
            <a:ext cx="558592" cy="5585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5"/>
            <a:endCxn id="9" idx="1"/>
          </p:cNvCxnSpPr>
          <p:nvPr/>
        </p:nvCxnSpPr>
        <p:spPr>
          <a:xfrm>
            <a:off x="620296" y="2644487"/>
            <a:ext cx="558592" cy="6317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6"/>
            <a:endCxn id="10" idx="2"/>
          </p:cNvCxnSpPr>
          <p:nvPr/>
        </p:nvCxnSpPr>
        <p:spPr>
          <a:xfrm>
            <a:off x="1547664" y="1627639"/>
            <a:ext cx="13681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5"/>
            <a:endCxn id="12" idx="1"/>
          </p:cNvCxnSpPr>
          <p:nvPr/>
        </p:nvCxnSpPr>
        <p:spPr>
          <a:xfrm>
            <a:off x="3284592" y="1780391"/>
            <a:ext cx="558592" cy="5585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7"/>
            <a:endCxn id="12" idx="3"/>
          </p:cNvCxnSpPr>
          <p:nvPr/>
        </p:nvCxnSpPr>
        <p:spPr>
          <a:xfrm flipV="1">
            <a:off x="3284592" y="2644487"/>
            <a:ext cx="558592" cy="6317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6"/>
            <a:endCxn id="11" idx="2"/>
          </p:cNvCxnSpPr>
          <p:nvPr/>
        </p:nvCxnSpPr>
        <p:spPr>
          <a:xfrm>
            <a:off x="1547664" y="3429000"/>
            <a:ext cx="13681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4"/>
            <a:endCxn id="9" idx="0"/>
          </p:cNvCxnSpPr>
          <p:nvPr/>
        </p:nvCxnSpPr>
        <p:spPr>
          <a:xfrm>
            <a:off x="1331640" y="1843663"/>
            <a:ext cx="0" cy="13693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4"/>
            <a:endCxn id="11" idx="0"/>
          </p:cNvCxnSpPr>
          <p:nvPr/>
        </p:nvCxnSpPr>
        <p:spPr>
          <a:xfrm>
            <a:off x="3131840" y="1843663"/>
            <a:ext cx="0" cy="13693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3568" y="1773977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3</a:t>
            </a:r>
            <a:endParaRPr lang="en-GB" sz="2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195736" y="126876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4</a:t>
            </a:r>
            <a:endParaRPr lang="en-GB" sz="2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83568" y="3070121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7</a:t>
            </a:r>
            <a:endParaRPr lang="en-GB" sz="2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043608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95736" y="306896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8</a:t>
            </a:r>
            <a:endParaRPr lang="en-GB" sz="2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843808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9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9872" y="162880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6</a:t>
            </a:r>
            <a:endParaRPr lang="en-GB" sz="2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275856" y="270892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2</a:t>
            </a:r>
            <a:endParaRPr lang="en-GB" sz="2200" b="1" dirty="0"/>
          </a:p>
        </p:txBody>
      </p:sp>
      <p:cxnSp>
        <p:nvCxnSpPr>
          <p:cNvPr id="35" name="Straight Connector 34"/>
          <p:cNvCxnSpPr>
            <a:stCxn id="8" idx="5"/>
            <a:endCxn id="11" idx="1"/>
          </p:cNvCxnSpPr>
          <p:nvPr/>
        </p:nvCxnSpPr>
        <p:spPr>
          <a:xfrm>
            <a:off x="1484392" y="1780391"/>
            <a:ext cx="1494696" cy="14958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35696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1</a:t>
            </a: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171464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46</a:t>
            </a:fld>
            <a:endParaRPr lang="en-GB"/>
          </a:p>
        </p:txBody>
      </p:sp>
      <p:graphicFrame>
        <p:nvGraphicFramePr>
          <p:cNvPr id="39" name="Content Placeholder 3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98053755"/>
              </p:ext>
            </p:extLst>
          </p:nvPr>
        </p:nvGraphicFramePr>
        <p:xfrm>
          <a:off x="620296" y="3789040"/>
          <a:ext cx="834419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936"/>
                <a:gridCol w="665296"/>
                <a:gridCol w="739217"/>
                <a:gridCol w="739217"/>
                <a:gridCol w="739217"/>
                <a:gridCol w="813139"/>
                <a:gridCol w="739217"/>
                <a:gridCol w="2882951"/>
              </a:tblGrid>
              <a:tr h="370840"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lang="en-GB" sz="1600" b="1" i="1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GB" sz="1600" b="1" i="1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Khởi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tạo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(3,1) </a:t>
                      </a:r>
                      <a:r>
                        <a:rPr lang="en-GB" sz="1600" b="1" baseline="30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(4,6)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(1,6) </a:t>
                      </a:r>
                      <a:r>
                        <a:rPr lang="en-GB" sz="1600" b="1" baseline="30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en-GB" sz="1600" b="1" baseline="30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(1,6), (4,6)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(2,4)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3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4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5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51520" y="2275711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1</a:t>
            </a:r>
            <a:endParaRPr lang="en-GB" sz="2000" b="1" dirty="0"/>
          </a:p>
        </p:txBody>
      </p:sp>
      <p:sp>
        <p:nvSpPr>
          <p:cNvPr id="8" name="Oval 7"/>
          <p:cNvSpPr/>
          <p:nvPr/>
        </p:nvSpPr>
        <p:spPr>
          <a:xfrm>
            <a:off x="1115616" y="1411615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9" name="Oval 8"/>
          <p:cNvSpPr/>
          <p:nvPr/>
        </p:nvSpPr>
        <p:spPr>
          <a:xfrm>
            <a:off x="1115616" y="321297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2915816" y="1411615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2915816" y="321297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3779912" y="2275711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13" name="Straight Connector 12"/>
          <p:cNvCxnSpPr>
            <a:stCxn id="7" idx="7"/>
            <a:endCxn id="8" idx="3"/>
          </p:cNvCxnSpPr>
          <p:nvPr/>
        </p:nvCxnSpPr>
        <p:spPr>
          <a:xfrm flipV="1">
            <a:off x="620296" y="1780391"/>
            <a:ext cx="558592" cy="5585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5"/>
            <a:endCxn id="9" idx="1"/>
          </p:cNvCxnSpPr>
          <p:nvPr/>
        </p:nvCxnSpPr>
        <p:spPr>
          <a:xfrm>
            <a:off x="620296" y="2644487"/>
            <a:ext cx="558592" cy="6317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6"/>
            <a:endCxn id="10" idx="2"/>
          </p:cNvCxnSpPr>
          <p:nvPr/>
        </p:nvCxnSpPr>
        <p:spPr>
          <a:xfrm>
            <a:off x="1547664" y="1627639"/>
            <a:ext cx="13681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5"/>
            <a:endCxn id="12" idx="1"/>
          </p:cNvCxnSpPr>
          <p:nvPr/>
        </p:nvCxnSpPr>
        <p:spPr>
          <a:xfrm>
            <a:off x="3284592" y="1780391"/>
            <a:ext cx="558592" cy="5585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7"/>
            <a:endCxn id="12" idx="3"/>
          </p:cNvCxnSpPr>
          <p:nvPr/>
        </p:nvCxnSpPr>
        <p:spPr>
          <a:xfrm flipV="1">
            <a:off x="3284592" y="2644487"/>
            <a:ext cx="558592" cy="6317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6"/>
            <a:endCxn id="11" idx="2"/>
          </p:cNvCxnSpPr>
          <p:nvPr/>
        </p:nvCxnSpPr>
        <p:spPr>
          <a:xfrm>
            <a:off x="1547664" y="3429000"/>
            <a:ext cx="13681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4"/>
            <a:endCxn id="9" idx="0"/>
          </p:cNvCxnSpPr>
          <p:nvPr/>
        </p:nvCxnSpPr>
        <p:spPr>
          <a:xfrm>
            <a:off x="1331640" y="1843663"/>
            <a:ext cx="0" cy="13693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4"/>
            <a:endCxn id="11" idx="0"/>
          </p:cNvCxnSpPr>
          <p:nvPr/>
        </p:nvCxnSpPr>
        <p:spPr>
          <a:xfrm>
            <a:off x="3131840" y="1843663"/>
            <a:ext cx="0" cy="13693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3568" y="1773977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3</a:t>
            </a:r>
            <a:endParaRPr lang="en-GB" sz="2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195736" y="126876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4</a:t>
            </a:r>
            <a:endParaRPr lang="en-GB" sz="2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83568" y="3070121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7</a:t>
            </a:r>
            <a:endParaRPr lang="en-GB" sz="2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043608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95736" y="306896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8</a:t>
            </a:r>
            <a:endParaRPr lang="en-GB" sz="2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843808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9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9872" y="162880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6</a:t>
            </a:r>
            <a:endParaRPr lang="en-GB" sz="2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275856" y="270892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2</a:t>
            </a:r>
            <a:endParaRPr lang="en-GB" sz="2200" b="1" dirty="0"/>
          </a:p>
        </p:txBody>
      </p:sp>
      <p:cxnSp>
        <p:nvCxnSpPr>
          <p:cNvPr id="35" name="Straight Connector 34"/>
          <p:cNvCxnSpPr>
            <a:stCxn id="8" idx="5"/>
            <a:endCxn id="11" idx="1"/>
          </p:cNvCxnSpPr>
          <p:nvPr/>
        </p:nvCxnSpPr>
        <p:spPr>
          <a:xfrm>
            <a:off x="1484392" y="1780391"/>
            <a:ext cx="1494696" cy="14958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35696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1</a:t>
            </a: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105799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47</a:t>
            </a:fld>
            <a:endParaRPr lang="en-GB"/>
          </a:p>
        </p:txBody>
      </p:sp>
      <p:graphicFrame>
        <p:nvGraphicFramePr>
          <p:cNvPr id="39" name="Content Placeholder 3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29202607"/>
              </p:ext>
            </p:extLst>
          </p:nvPr>
        </p:nvGraphicFramePr>
        <p:xfrm>
          <a:off x="620296" y="3789040"/>
          <a:ext cx="834419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936"/>
                <a:gridCol w="665296"/>
                <a:gridCol w="739217"/>
                <a:gridCol w="739217"/>
                <a:gridCol w="739217"/>
                <a:gridCol w="813139"/>
                <a:gridCol w="739217"/>
                <a:gridCol w="2882951"/>
              </a:tblGrid>
              <a:tr h="370840"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lang="en-GB" sz="1600" b="1" i="1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GB" sz="1600" b="1" i="1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Khởi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tạo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(3,1) </a:t>
                      </a:r>
                      <a:r>
                        <a:rPr lang="en-GB" sz="1600" b="1" baseline="30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(4,6)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(1,6) </a:t>
                      </a:r>
                      <a:r>
                        <a:rPr lang="en-GB" sz="1600" b="1" baseline="30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en-GB" sz="1600" b="1" baseline="30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(1,6),(4,6)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(2,4) </a:t>
                      </a:r>
                      <a:r>
                        <a:rPr lang="en-GB" sz="1600" b="1" baseline="30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en-GB" sz="1600" b="1" baseline="30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(1,6),(4,6),(4,5)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3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4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5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51520" y="2275711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1</a:t>
            </a:r>
            <a:endParaRPr lang="en-GB" sz="2000" b="1" dirty="0"/>
          </a:p>
        </p:txBody>
      </p:sp>
      <p:sp>
        <p:nvSpPr>
          <p:cNvPr id="8" name="Oval 7"/>
          <p:cNvSpPr/>
          <p:nvPr/>
        </p:nvSpPr>
        <p:spPr>
          <a:xfrm>
            <a:off x="1115616" y="1411615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9" name="Oval 8"/>
          <p:cNvSpPr/>
          <p:nvPr/>
        </p:nvSpPr>
        <p:spPr>
          <a:xfrm>
            <a:off x="1115616" y="321297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2915816" y="1411615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2915816" y="321297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3779912" y="2275711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13" name="Straight Connector 12"/>
          <p:cNvCxnSpPr>
            <a:stCxn id="7" idx="7"/>
            <a:endCxn id="8" idx="3"/>
          </p:cNvCxnSpPr>
          <p:nvPr/>
        </p:nvCxnSpPr>
        <p:spPr>
          <a:xfrm flipV="1">
            <a:off x="620296" y="1780391"/>
            <a:ext cx="558592" cy="5585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5"/>
            <a:endCxn id="9" idx="1"/>
          </p:cNvCxnSpPr>
          <p:nvPr/>
        </p:nvCxnSpPr>
        <p:spPr>
          <a:xfrm>
            <a:off x="620296" y="2644487"/>
            <a:ext cx="558592" cy="6317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6"/>
            <a:endCxn id="10" idx="2"/>
          </p:cNvCxnSpPr>
          <p:nvPr/>
        </p:nvCxnSpPr>
        <p:spPr>
          <a:xfrm>
            <a:off x="1547664" y="1627639"/>
            <a:ext cx="13681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5"/>
            <a:endCxn id="12" idx="1"/>
          </p:cNvCxnSpPr>
          <p:nvPr/>
        </p:nvCxnSpPr>
        <p:spPr>
          <a:xfrm>
            <a:off x="3284592" y="1780391"/>
            <a:ext cx="558592" cy="5585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7"/>
            <a:endCxn id="12" idx="3"/>
          </p:cNvCxnSpPr>
          <p:nvPr/>
        </p:nvCxnSpPr>
        <p:spPr>
          <a:xfrm flipV="1">
            <a:off x="3284592" y="2644487"/>
            <a:ext cx="558592" cy="6317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6"/>
            <a:endCxn id="11" idx="2"/>
          </p:cNvCxnSpPr>
          <p:nvPr/>
        </p:nvCxnSpPr>
        <p:spPr>
          <a:xfrm>
            <a:off x="1547664" y="3429000"/>
            <a:ext cx="13681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4"/>
            <a:endCxn id="9" idx="0"/>
          </p:cNvCxnSpPr>
          <p:nvPr/>
        </p:nvCxnSpPr>
        <p:spPr>
          <a:xfrm>
            <a:off x="1331640" y="1843663"/>
            <a:ext cx="0" cy="13693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4"/>
            <a:endCxn id="11" idx="0"/>
          </p:cNvCxnSpPr>
          <p:nvPr/>
        </p:nvCxnSpPr>
        <p:spPr>
          <a:xfrm>
            <a:off x="3131840" y="1843663"/>
            <a:ext cx="0" cy="13693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3568" y="1773977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3</a:t>
            </a:r>
            <a:endParaRPr lang="en-GB" sz="2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195736" y="126876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4</a:t>
            </a:r>
            <a:endParaRPr lang="en-GB" sz="2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83568" y="3070121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7</a:t>
            </a:r>
            <a:endParaRPr lang="en-GB" sz="2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043608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95736" y="306896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8</a:t>
            </a:r>
            <a:endParaRPr lang="en-GB" sz="2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843808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9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9872" y="162880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6</a:t>
            </a:r>
            <a:endParaRPr lang="en-GB" sz="2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275856" y="270892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2</a:t>
            </a:r>
            <a:endParaRPr lang="en-GB" sz="2200" b="1" dirty="0"/>
          </a:p>
        </p:txBody>
      </p:sp>
      <p:cxnSp>
        <p:nvCxnSpPr>
          <p:cNvPr id="35" name="Straight Connector 34"/>
          <p:cNvCxnSpPr>
            <a:stCxn id="8" idx="5"/>
            <a:endCxn id="11" idx="1"/>
          </p:cNvCxnSpPr>
          <p:nvPr/>
        </p:nvCxnSpPr>
        <p:spPr>
          <a:xfrm>
            <a:off x="1484392" y="1780391"/>
            <a:ext cx="1494696" cy="14958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35696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1</a:t>
            </a: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423689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48</a:t>
            </a:fld>
            <a:endParaRPr lang="en-GB"/>
          </a:p>
        </p:txBody>
      </p:sp>
      <p:graphicFrame>
        <p:nvGraphicFramePr>
          <p:cNvPr id="39" name="Content Placeholder 3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25690702"/>
              </p:ext>
            </p:extLst>
          </p:nvPr>
        </p:nvGraphicFramePr>
        <p:xfrm>
          <a:off x="620296" y="3789040"/>
          <a:ext cx="834419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936"/>
                <a:gridCol w="665296"/>
                <a:gridCol w="739217"/>
                <a:gridCol w="739217"/>
                <a:gridCol w="739217"/>
                <a:gridCol w="813139"/>
                <a:gridCol w="739217"/>
                <a:gridCol w="2882951"/>
              </a:tblGrid>
              <a:tr h="370840"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lang="en-GB" sz="1600" b="1" i="1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GB" sz="1600" b="1" i="1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Khởi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tạo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(3,1) </a:t>
                      </a:r>
                      <a:r>
                        <a:rPr lang="en-GB" sz="1600" b="1" baseline="30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(4,6)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(1,6) </a:t>
                      </a:r>
                      <a:r>
                        <a:rPr lang="en-GB" sz="1600" b="1" baseline="30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en-GB" sz="1600" b="1" baseline="30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(1,6),(4,6)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(2,4) </a:t>
                      </a:r>
                      <a:r>
                        <a:rPr lang="en-GB" sz="1600" b="1" baseline="30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en-GB" sz="1600" b="1" baseline="30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(1,6),(4,6),(4,5)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3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(4,6) </a:t>
                      </a:r>
                      <a:r>
                        <a:rPr lang="en-GB" sz="1600" b="1" baseline="30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en-GB" sz="1600" b="1" baseline="30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(1,6),(4,6),(4,5),(2,6)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4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5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51520" y="2275711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1</a:t>
            </a:r>
            <a:endParaRPr lang="en-GB" sz="2000" b="1" dirty="0"/>
          </a:p>
        </p:txBody>
      </p:sp>
      <p:sp>
        <p:nvSpPr>
          <p:cNvPr id="8" name="Oval 7"/>
          <p:cNvSpPr/>
          <p:nvPr/>
        </p:nvSpPr>
        <p:spPr>
          <a:xfrm>
            <a:off x="1115616" y="1411615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9" name="Oval 8"/>
          <p:cNvSpPr/>
          <p:nvPr/>
        </p:nvSpPr>
        <p:spPr>
          <a:xfrm>
            <a:off x="1115616" y="321297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2915816" y="1411615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2915816" y="321297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3779912" y="2275711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13" name="Straight Connector 12"/>
          <p:cNvCxnSpPr>
            <a:stCxn id="7" idx="7"/>
            <a:endCxn id="8" idx="3"/>
          </p:cNvCxnSpPr>
          <p:nvPr/>
        </p:nvCxnSpPr>
        <p:spPr>
          <a:xfrm flipV="1">
            <a:off x="620296" y="1780391"/>
            <a:ext cx="558592" cy="5585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5"/>
            <a:endCxn id="9" idx="1"/>
          </p:cNvCxnSpPr>
          <p:nvPr/>
        </p:nvCxnSpPr>
        <p:spPr>
          <a:xfrm>
            <a:off x="620296" y="2644487"/>
            <a:ext cx="558592" cy="6317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6"/>
            <a:endCxn id="10" idx="2"/>
          </p:cNvCxnSpPr>
          <p:nvPr/>
        </p:nvCxnSpPr>
        <p:spPr>
          <a:xfrm>
            <a:off x="1547664" y="1627639"/>
            <a:ext cx="13681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5"/>
            <a:endCxn id="12" idx="1"/>
          </p:cNvCxnSpPr>
          <p:nvPr/>
        </p:nvCxnSpPr>
        <p:spPr>
          <a:xfrm>
            <a:off x="3284592" y="1780391"/>
            <a:ext cx="558592" cy="5585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7"/>
            <a:endCxn id="12" idx="3"/>
          </p:cNvCxnSpPr>
          <p:nvPr/>
        </p:nvCxnSpPr>
        <p:spPr>
          <a:xfrm flipV="1">
            <a:off x="3284592" y="2644487"/>
            <a:ext cx="558592" cy="6317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6"/>
            <a:endCxn id="11" idx="2"/>
          </p:cNvCxnSpPr>
          <p:nvPr/>
        </p:nvCxnSpPr>
        <p:spPr>
          <a:xfrm>
            <a:off x="1547664" y="3429000"/>
            <a:ext cx="13681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4"/>
            <a:endCxn id="9" idx="0"/>
          </p:cNvCxnSpPr>
          <p:nvPr/>
        </p:nvCxnSpPr>
        <p:spPr>
          <a:xfrm>
            <a:off x="1331640" y="1843663"/>
            <a:ext cx="0" cy="13693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4"/>
            <a:endCxn id="11" idx="0"/>
          </p:cNvCxnSpPr>
          <p:nvPr/>
        </p:nvCxnSpPr>
        <p:spPr>
          <a:xfrm>
            <a:off x="3131840" y="1843663"/>
            <a:ext cx="0" cy="13693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3568" y="1773977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3</a:t>
            </a:r>
            <a:endParaRPr lang="en-GB" sz="2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195736" y="126876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4</a:t>
            </a:r>
            <a:endParaRPr lang="en-GB" sz="2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83568" y="3070121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7</a:t>
            </a:r>
            <a:endParaRPr lang="en-GB" sz="2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043608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95736" y="306896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8</a:t>
            </a:r>
            <a:endParaRPr lang="en-GB" sz="2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843808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9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9872" y="162880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6</a:t>
            </a:r>
            <a:endParaRPr lang="en-GB" sz="2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275856" y="270892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2</a:t>
            </a:r>
            <a:endParaRPr lang="en-GB" sz="2200" b="1" dirty="0"/>
          </a:p>
        </p:txBody>
      </p:sp>
      <p:cxnSp>
        <p:nvCxnSpPr>
          <p:cNvPr id="35" name="Straight Connector 34"/>
          <p:cNvCxnSpPr>
            <a:stCxn id="8" idx="5"/>
            <a:endCxn id="11" idx="1"/>
          </p:cNvCxnSpPr>
          <p:nvPr/>
        </p:nvCxnSpPr>
        <p:spPr>
          <a:xfrm>
            <a:off x="1484392" y="1780391"/>
            <a:ext cx="1494696" cy="14958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35696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1</a:t>
            </a: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227063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49</a:t>
            </a:fld>
            <a:endParaRPr lang="en-GB"/>
          </a:p>
        </p:txBody>
      </p:sp>
      <p:graphicFrame>
        <p:nvGraphicFramePr>
          <p:cNvPr id="39" name="Content Placeholder 3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61199856"/>
              </p:ext>
            </p:extLst>
          </p:nvPr>
        </p:nvGraphicFramePr>
        <p:xfrm>
          <a:off x="620296" y="3789040"/>
          <a:ext cx="834419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936"/>
                <a:gridCol w="665296"/>
                <a:gridCol w="739217"/>
                <a:gridCol w="739217"/>
                <a:gridCol w="739217"/>
                <a:gridCol w="813139"/>
                <a:gridCol w="739217"/>
                <a:gridCol w="2882951"/>
              </a:tblGrid>
              <a:tr h="370840"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lang="en-GB" sz="1600" b="1" i="1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GB" sz="1600" b="1" i="1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Khởi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tạo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(3,1) 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(4,6)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(1,6) </a:t>
                      </a:r>
                      <a:r>
                        <a:rPr lang="en-GB" sz="1600" b="1" baseline="30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en-GB" sz="1600" b="1" baseline="30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(2,4) </a:t>
                      </a:r>
                      <a:r>
                        <a:rPr lang="en-GB" sz="1600" b="1" baseline="30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en-GB" sz="1600" b="1" baseline="30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(1,6), (4,6)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3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(4,6) </a:t>
                      </a:r>
                      <a:r>
                        <a:rPr lang="en-GB" sz="1600" b="1" baseline="30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en-GB" sz="1600" b="1" baseline="30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(1,6), (4,6), (4,5)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4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(5,6) </a:t>
                      </a:r>
                      <a:r>
                        <a:rPr lang="en-GB" sz="1600" b="1" baseline="30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en-GB" sz="1600" b="1" baseline="30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(1,6), (4,6), (4,5), (2,6)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5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(1,6), (4,6), (4,5), (2,6), (3,6)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51520" y="2275711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1</a:t>
            </a:r>
            <a:endParaRPr lang="en-GB" sz="2000" b="1" dirty="0"/>
          </a:p>
        </p:txBody>
      </p:sp>
      <p:sp>
        <p:nvSpPr>
          <p:cNvPr id="8" name="Oval 7"/>
          <p:cNvSpPr/>
          <p:nvPr/>
        </p:nvSpPr>
        <p:spPr>
          <a:xfrm>
            <a:off x="1115616" y="1411615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9" name="Oval 8"/>
          <p:cNvSpPr/>
          <p:nvPr/>
        </p:nvSpPr>
        <p:spPr>
          <a:xfrm>
            <a:off x="1115616" y="321297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2915816" y="1411615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2915816" y="321297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3779912" y="2275711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13" name="Straight Connector 12"/>
          <p:cNvCxnSpPr>
            <a:stCxn id="7" idx="7"/>
            <a:endCxn id="8" idx="3"/>
          </p:cNvCxnSpPr>
          <p:nvPr/>
        </p:nvCxnSpPr>
        <p:spPr>
          <a:xfrm flipV="1">
            <a:off x="620296" y="1780391"/>
            <a:ext cx="558592" cy="5585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5"/>
            <a:endCxn id="9" idx="1"/>
          </p:cNvCxnSpPr>
          <p:nvPr/>
        </p:nvCxnSpPr>
        <p:spPr>
          <a:xfrm>
            <a:off x="620296" y="2644487"/>
            <a:ext cx="558592" cy="6317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6"/>
            <a:endCxn id="10" idx="2"/>
          </p:cNvCxnSpPr>
          <p:nvPr/>
        </p:nvCxnSpPr>
        <p:spPr>
          <a:xfrm>
            <a:off x="1547664" y="1627639"/>
            <a:ext cx="13681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5"/>
            <a:endCxn id="12" idx="1"/>
          </p:cNvCxnSpPr>
          <p:nvPr/>
        </p:nvCxnSpPr>
        <p:spPr>
          <a:xfrm>
            <a:off x="3284592" y="1780391"/>
            <a:ext cx="558592" cy="5585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7"/>
            <a:endCxn id="12" idx="3"/>
          </p:cNvCxnSpPr>
          <p:nvPr/>
        </p:nvCxnSpPr>
        <p:spPr>
          <a:xfrm flipV="1">
            <a:off x="3284592" y="2644487"/>
            <a:ext cx="558592" cy="6317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6"/>
            <a:endCxn id="11" idx="2"/>
          </p:cNvCxnSpPr>
          <p:nvPr/>
        </p:nvCxnSpPr>
        <p:spPr>
          <a:xfrm>
            <a:off x="1547664" y="3429000"/>
            <a:ext cx="13681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4"/>
            <a:endCxn id="9" idx="0"/>
          </p:cNvCxnSpPr>
          <p:nvPr/>
        </p:nvCxnSpPr>
        <p:spPr>
          <a:xfrm>
            <a:off x="1331640" y="1843663"/>
            <a:ext cx="0" cy="13693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4"/>
            <a:endCxn id="11" idx="0"/>
          </p:cNvCxnSpPr>
          <p:nvPr/>
        </p:nvCxnSpPr>
        <p:spPr>
          <a:xfrm>
            <a:off x="3131840" y="1843663"/>
            <a:ext cx="0" cy="13693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3568" y="1773977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3</a:t>
            </a:r>
            <a:endParaRPr lang="en-GB" sz="2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195736" y="126876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4</a:t>
            </a:r>
            <a:endParaRPr lang="en-GB" sz="2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83568" y="3070121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7</a:t>
            </a:r>
            <a:endParaRPr lang="en-GB" sz="2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043608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95736" y="306896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8</a:t>
            </a:r>
            <a:endParaRPr lang="en-GB" sz="2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843808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9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9872" y="162880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6</a:t>
            </a:r>
            <a:endParaRPr lang="en-GB" sz="2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275856" y="270892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2</a:t>
            </a:r>
            <a:endParaRPr lang="en-GB" sz="2200" b="1" dirty="0"/>
          </a:p>
        </p:txBody>
      </p:sp>
      <p:cxnSp>
        <p:nvCxnSpPr>
          <p:cNvPr id="35" name="Straight Connector 34"/>
          <p:cNvCxnSpPr>
            <a:stCxn id="8" idx="5"/>
            <a:endCxn id="11" idx="1"/>
          </p:cNvCxnSpPr>
          <p:nvPr/>
        </p:nvCxnSpPr>
        <p:spPr>
          <a:xfrm>
            <a:off x="1484392" y="1780391"/>
            <a:ext cx="1494696" cy="14958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35696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1</a:t>
            </a: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218041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/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  <a:sym typeface="Symbol"/>
              </a:rPr>
              <a:t>đường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  <a:sym typeface="Symbol"/>
              </a:rPr>
              <a:t>đ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i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từ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  <a:sym typeface="Symbol"/>
              </a:rPr>
              <a:t>đến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trên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G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là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dãy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, …,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trong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  <a:sym typeface="Symbol"/>
              </a:rPr>
              <a:t>đó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+1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)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với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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= 0, 1, …,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-1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691952" y="3356992"/>
            <a:ext cx="3664024" cy="2952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5: </a:t>
            </a:r>
          </a:p>
          <a:p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3200" smtClean="0">
                <a:latin typeface="Times New Roman" pitchFamily="18" charset="0"/>
                <a:cs typeface="Times New Roman" pitchFamily="18" charset="0"/>
              </a:rPr>
              <a:t>, 3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, 4, 5</a:t>
            </a:r>
          </a:p>
          <a:p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1, 6, 2, 5</a:t>
            </a:r>
            <a:endParaRPr lang="en-GB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971600" y="4005064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1</a:t>
            </a:r>
            <a:endParaRPr lang="en-GB" sz="2000" b="1" dirty="0"/>
          </a:p>
        </p:txBody>
      </p:sp>
      <p:sp>
        <p:nvSpPr>
          <p:cNvPr id="30" name="Oval 29"/>
          <p:cNvSpPr/>
          <p:nvPr/>
        </p:nvSpPr>
        <p:spPr>
          <a:xfrm>
            <a:off x="1763688" y="3429000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31" name="Oval 30"/>
          <p:cNvSpPr/>
          <p:nvPr/>
        </p:nvSpPr>
        <p:spPr>
          <a:xfrm>
            <a:off x="1763688" y="4581128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2771800" y="3429000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33" name="Oval 32"/>
          <p:cNvSpPr/>
          <p:nvPr/>
        </p:nvSpPr>
        <p:spPr>
          <a:xfrm>
            <a:off x="2771800" y="4581128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3491880" y="4005064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35" name="Straight Connector 34"/>
          <p:cNvCxnSpPr>
            <a:stCxn id="29" idx="7"/>
            <a:endCxn id="30" idx="3"/>
          </p:cNvCxnSpPr>
          <p:nvPr/>
        </p:nvCxnSpPr>
        <p:spPr>
          <a:xfrm flipV="1">
            <a:off x="1340376" y="3797776"/>
            <a:ext cx="486584" cy="2705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9" idx="5"/>
            <a:endCxn id="31" idx="1"/>
          </p:cNvCxnSpPr>
          <p:nvPr/>
        </p:nvCxnSpPr>
        <p:spPr>
          <a:xfrm>
            <a:off x="1340376" y="4373840"/>
            <a:ext cx="486584" cy="2705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0" idx="6"/>
            <a:endCxn id="32" idx="2"/>
          </p:cNvCxnSpPr>
          <p:nvPr/>
        </p:nvCxnSpPr>
        <p:spPr>
          <a:xfrm>
            <a:off x="2195736" y="3645024"/>
            <a:ext cx="5760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2" idx="5"/>
            <a:endCxn id="34" idx="1"/>
          </p:cNvCxnSpPr>
          <p:nvPr/>
        </p:nvCxnSpPr>
        <p:spPr>
          <a:xfrm>
            <a:off x="3140576" y="3797776"/>
            <a:ext cx="414576" cy="2705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7"/>
            <a:endCxn id="34" idx="3"/>
          </p:cNvCxnSpPr>
          <p:nvPr/>
        </p:nvCxnSpPr>
        <p:spPr>
          <a:xfrm flipV="1">
            <a:off x="3140576" y="4373840"/>
            <a:ext cx="414576" cy="2705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1" idx="6"/>
            <a:endCxn id="33" idx="2"/>
          </p:cNvCxnSpPr>
          <p:nvPr/>
        </p:nvCxnSpPr>
        <p:spPr>
          <a:xfrm>
            <a:off x="2195736" y="4797152"/>
            <a:ext cx="5760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0" idx="4"/>
            <a:endCxn id="31" idx="0"/>
          </p:cNvCxnSpPr>
          <p:nvPr/>
        </p:nvCxnSpPr>
        <p:spPr>
          <a:xfrm>
            <a:off x="1979712" y="3861048"/>
            <a:ext cx="0" cy="720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4"/>
            <a:endCxn id="33" idx="0"/>
          </p:cNvCxnSpPr>
          <p:nvPr/>
        </p:nvCxnSpPr>
        <p:spPr>
          <a:xfrm>
            <a:off x="2987824" y="3861048"/>
            <a:ext cx="0" cy="720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/>
          <p:cNvSpPr txBox="1">
            <a:spLocks/>
          </p:cNvSpPr>
          <p:nvPr/>
        </p:nvSpPr>
        <p:spPr>
          <a:xfrm>
            <a:off x="4364360" y="3356992"/>
            <a:ext cx="3664024" cy="2952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ường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5:</a:t>
            </a:r>
          </a:p>
          <a:p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1, 3, 4, 5</a:t>
            </a:r>
          </a:p>
          <a:p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1, 6, 4, 5</a:t>
            </a:r>
          </a:p>
          <a:p>
            <a:pPr marL="0" indent="0">
              <a:buNone/>
            </a:pPr>
            <a:endParaRPr lang="en-GB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4644008" y="4005064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1</a:t>
            </a:r>
            <a:endParaRPr lang="en-GB" sz="2000" b="1" dirty="0"/>
          </a:p>
        </p:txBody>
      </p:sp>
      <p:sp>
        <p:nvSpPr>
          <p:cNvPr id="45" name="Oval 44"/>
          <p:cNvSpPr/>
          <p:nvPr/>
        </p:nvSpPr>
        <p:spPr>
          <a:xfrm>
            <a:off x="5436096" y="3429000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46" name="Oval 45"/>
          <p:cNvSpPr/>
          <p:nvPr/>
        </p:nvSpPr>
        <p:spPr>
          <a:xfrm>
            <a:off x="5436096" y="4581128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47" name="Oval 46"/>
          <p:cNvSpPr/>
          <p:nvPr/>
        </p:nvSpPr>
        <p:spPr>
          <a:xfrm>
            <a:off x="6444208" y="3429000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48" name="Oval 47"/>
          <p:cNvSpPr/>
          <p:nvPr/>
        </p:nvSpPr>
        <p:spPr>
          <a:xfrm>
            <a:off x="6444208" y="4581128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49" name="Oval 48"/>
          <p:cNvSpPr/>
          <p:nvPr/>
        </p:nvSpPr>
        <p:spPr>
          <a:xfrm>
            <a:off x="7164288" y="4005064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50" name="Straight Connector 49"/>
          <p:cNvCxnSpPr>
            <a:stCxn id="44" idx="7"/>
            <a:endCxn id="45" idx="3"/>
          </p:cNvCxnSpPr>
          <p:nvPr/>
        </p:nvCxnSpPr>
        <p:spPr>
          <a:xfrm flipV="1">
            <a:off x="5012784" y="3797776"/>
            <a:ext cx="486584" cy="27056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4" idx="5"/>
            <a:endCxn id="46" idx="1"/>
          </p:cNvCxnSpPr>
          <p:nvPr/>
        </p:nvCxnSpPr>
        <p:spPr>
          <a:xfrm>
            <a:off x="5012784" y="4373840"/>
            <a:ext cx="486584" cy="27056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7" idx="2"/>
            <a:endCxn id="45" idx="6"/>
          </p:cNvCxnSpPr>
          <p:nvPr/>
        </p:nvCxnSpPr>
        <p:spPr>
          <a:xfrm flipH="1">
            <a:off x="5868144" y="3645024"/>
            <a:ext cx="576064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7" idx="5"/>
            <a:endCxn id="49" idx="1"/>
          </p:cNvCxnSpPr>
          <p:nvPr/>
        </p:nvCxnSpPr>
        <p:spPr>
          <a:xfrm>
            <a:off x="6812984" y="3797776"/>
            <a:ext cx="414576" cy="27056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7"/>
            <a:endCxn id="49" idx="3"/>
          </p:cNvCxnSpPr>
          <p:nvPr/>
        </p:nvCxnSpPr>
        <p:spPr>
          <a:xfrm flipV="1">
            <a:off x="6812984" y="4373840"/>
            <a:ext cx="414576" cy="27056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6"/>
            <a:endCxn id="48" idx="2"/>
          </p:cNvCxnSpPr>
          <p:nvPr/>
        </p:nvCxnSpPr>
        <p:spPr>
          <a:xfrm>
            <a:off x="5868144" y="4797152"/>
            <a:ext cx="576064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5" idx="4"/>
            <a:endCxn id="46" idx="0"/>
          </p:cNvCxnSpPr>
          <p:nvPr/>
        </p:nvCxnSpPr>
        <p:spPr>
          <a:xfrm>
            <a:off x="5652120" y="3861048"/>
            <a:ext cx="0" cy="72008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7" idx="4"/>
            <a:endCxn id="48" idx="0"/>
          </p:cNvCxnSpPr>
          <p:nvPr/>
        </p:nvCxnSpPr>
        <p:spPr>
          <a:xfrm>
            <a:off x="6660232" y="3861048"/>
            <a:ext cx="0" cy="72008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5</a:t>
            </a:fld>
            <a:endParaRPr lang="en-GB"/>
          </a:p>
        </p:txBody>
      </p:sp>
      <p:cxnSp>
        <p:nvCxnSpPr>
          <p:cNvPr id="59" name="Straight Connector 58"/>
          <p:cNvCxnSpPr>
            <a:stCxn id="45" idx="5"/>
            <a:endCxn id="48" idx="1"/>
          </p:cNvCxnSpPr>
          <p:nvPr/>
        </p:nvCxnSpPr>
        <p:spPr>
          <a:xfrm>
            <a:off x="5804872" y="3797776"/>
            <a:ext cx="702608" cy="846624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98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PRIM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50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8032" y="1593304"/>
            <a:ext cx="7772400" cy="45720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#include &lt;set&gt;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#include &lt;map&gt;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#include &lt;stack&gt;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using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namespace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Arc{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nod;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w;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set&lt;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&gt; V;// set of nodes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map&lt;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, set&lt;Arc*&gt; &gt; A;// A[v] is the set of adjacent arcs of v</a:t>
            </a:r>
          </a:p>
          <a:p>
            <a:pPr marL="0" indent="0">
              <a:buNone/>
            </a:pP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// data 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structure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for 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prim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map&lt;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&gt; d;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map&lt;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&gt; near;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set&lt;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&gt; S;</a:t>
            </a:r>
          </a:p>
          <a:p>
            <a:pPr marL="0" indent="0">
              <a:buNone/>
            </a:pPr>
            <a:endParaRPr lang="en-GB" sz="1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60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PRIM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51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8032" y="1593304"/>
            <a:ext cx="7772400" cy="45720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findMin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(){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//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find a node v of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NonFixed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having minimum d[v]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min = 1000000;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v_min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-1;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for(set&lt;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&gt;::iterator p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S.begin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(); p !=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S.end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(); p++){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v = *p;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if(d[v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] &lt; min){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  min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= d[v];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v_min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= v;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v_min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GB" sz="1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48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PRIM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52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1556792"/>
            <a:ext cx="7772400" cy="4882108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prim(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s){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//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initialization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for(set&lt;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&gt;::iterator pi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V.begin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(); pi !=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V.end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(); pi++){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x = *pi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;  d[x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] = 100000000;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d[s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] = 0;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for(set&lt;Arc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*&gt;::iterator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ps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A[s].begin();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ps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!= A[s].end();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ps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++){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Arc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* a = *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ps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x = a-&gt;nod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;  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w = a-&gt;w;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d[x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] = w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; near[x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] = s;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for(set&lt;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&gt;::iterator pi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V.begin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(); pi !=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V.end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(); pi++){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v = *pi;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if(v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!= s)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S.insert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(v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. . .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72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PRIM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53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1556792"/>
            <a:ext cx="7772400" cy="4882108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//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LOOP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while(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S.size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 &gt; 0){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v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findMin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("select edge (%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d,%d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 with d = %d\n",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v,near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[v],d[v]);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S.erase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(v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//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update d of non-fixed nodes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for(set&lt;Arc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*&gt;::iterator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pv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A[v].begin();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pv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!= A[v].end();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pv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++){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  Arc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* a = *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pv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x = a-&gt;nod;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w = a-&gt;w;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  if(d[x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] &gt; w){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    d[x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] = w;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    near[x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] = v;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  }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  }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21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ường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huật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Dijkstra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trọng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số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E, w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lvl="1"/>
            <a:r>
              <a:rPr lang="en-GB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  <a:sym typeface="Symbol"/>
              </a:rPr>
              <a:t>có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en-GB" dirty="0" err="1">
                <a:latin typeface="Times New Roman" pitchFamily="18" charset="0"/>
                <a:cs typeface="Times New Roman" pitchFamily="18" charset="0"/>
                <a:sym typeface="Symbol"/>
              </a:rPr>
              <a:t>là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  <a:sym typeface="Symbol"/>
              </a:rPr>
              <a:t>trọng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số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không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âm</a:t>
            </a:r>
            <a:endParaRPr lang="en-GB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1"/>
            <a:r>
              <a:rPr lang="en-GB" dirty="0" err="1">
                <a:latin typeface="Times New Roman" pitchFamily="18" charset="0"/>
                <a:cs typeface="Times New Roman" pitchFamily="18" charset="0"/>
                <a:sym typeface="Symbol"/>
              </a:rPr>
              <a:t>Nếu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 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  <a:sym typeface="Symbol"/>
              </a:rPr>
              <a:t>thì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) = </a:t>
            </a:r>
          </a:p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07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ường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Dijkstra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Ý t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ưởng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duy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trì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</a:p>
          <a:p>
            <a:pPr lvl="2"/>
            <a:r>
              <a:rPr lang="en-GB" b="1" dirty="0">
                <a:latin typeface="Blackadder ITC" pitchFamily="82" charset="0"/>
                <a:cs typeface="Times New Roman" pitchFamily="18" charset="0"/>
                <a:sym typeface="Symbol"/>
              </a:rPr>
              <a:t>P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là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  <a:sym typeface="Symbol"/>
              </a:rPr>
              <a:t>đường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  <a:sym typeface="Symbol"/>
              </a:rPr>
              <a:t>đ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i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cận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trên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của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  <a:sym typeface="Symbol"/>
              </a:rPr>
              <a:t>đường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  <a:sym typeface="Symbol"/>
              </a:rPr>
              <a:t>đ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i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ngắn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nhất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từ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s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  <a:sym typeface="Symbol"/>
              </a:rPr>
              <a:t>đến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v</a:t>
            </a:r>
          </a:p>
          <a:p>
            <a:pPr lvl="2"/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):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trọng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số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của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b="1" dirty="0">
                <a:latin typeface="Blackadder ITC" pitchFamily="82" charset="0"/>
                <a:cs typeface="Times New Roman" pitchFamily="18" charset="0"/>
                <a:sym typeface="Symbol"/>
              </a:rPr>
              <a:t>P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GB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2"/>
            <a:r>
              <a:rPr lang="en-GB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>
                <a:latin typeface="Blackadder ITC" pitchFamily="82" charset="0"/>
                <a:cs typeface="Times New Roman" pitchFamily="18" charset="0"/>
                <a:sym typeface="Symbol"/>
              </a:rPr>
              <a:t>P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  <a:sym typeface="Symbol"/>
              </a:rPr>
              <a:t>ởi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tạo</a:t>
            </a:r>
            <a:endParaRPr lang="en-GB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2"/>
            <a:r>
              <a:rPr lang="en-GB" b="1" dirty="0">
                <a:latin typeface="Blackadder ITC" pitchFamily="82" charset="0"/>
                <a:cs typeface="Times New Roman" pitchFamily="18" charset="0"/>
                <a:sym typeface="Symbol"/>
              </a:rPr>
              <a:t>P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) = 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, 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),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Làm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tốt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cận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trên</a:t>
            </a:r>
            <a:endParaRPr lang="en-GB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2"/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Mỗi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khi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phát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hiện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có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  <a:sym typeface="Symbol"/>
              </a:rPr>
              <a:t>đỉnh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sao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cho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) &gt; 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) +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thì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cập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nhật</a:t>
            </a:r>
            <a:endParaRPr lang="en-GB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3"/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 lvl="3"/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</a:p>
          <a:p>
            <a:pPr lvl="2"/>
            <a:endParaRPr lang="en-GB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1"/>
            <a:endParaRPr lang="en-GB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49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ường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Dijkstra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56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1691680" y="1447800"/>
            <a:ext cx="6120680" cy="5005536"/>
          </a:xfrm>
          <a:solidFill>
            <a:schemeClr val="bg1">
              <a:lumMod val="8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800" b="1" dirty="0" err="1" smtClean="0">
                <a:latin typeface="Consolas" pitchFamily="49" charset="0"/>
                <a:cs typeface="Consolas" pitchFamily="49" charset="0"/>
              </a:rPr>
              <a:t>Dijkstra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</a:rPr>
              <a:t>G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= (</a:t>
            </a:r>
            <a:r>
              <a:rPr lang="en-GB" sz="1800" b="1" i="1" dirty="0" err="1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GB" sz="1800" b="1" i="1" dirty="0" err="1" smtClean="0">
                <a:latin typeface="Consolas" pitchFamily="49" charset="0"/>
                <a:cs typeface="Consolas" pitchFamily="49" charset="0"/>
              </a:rPr>
              <a:t>E,w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))</a:t>
            </a:r>
            <a:r>
              <a:rPr lang="vi-VN" sz="1800" b="1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GB" sz="18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 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  <a:sym typeface="Symbol"/>
              </a:rPr>
              <a:t>V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)</a:t>
            </a:r>
            <a:r>
              <a:rPr lang="vi-VN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vi-VN" sz="1800" b="1" dirty="0" smtClean="0">
                <a:latin typeface="Consolas" pitchFamily="49" charset="0"/>
                <a:cs typeface="Consolas" pitchFamily="49" charset="0"/>
                <a:sym typeface="Symbol"/>
              </a:rPr>
              <a:t>{</a:t>
            </a:r>
            <a:endParaRPr lang="en-GB" sz="1800" b="1" dirty="0" smtClean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    </a:t>
            </a:r>
            <a:r>
              <a:rPr lang="en-GB" sz="1800" b="1" i="1" dirty="0">
                <a:latin typeface="Consolas" pitchFamily="49" charset="0"/>
                <a:cs typeface="Consolas" pitchFamily="49" charset="0"/>
                <a:sym typeface="Symbol"/>
              </a:rPr>
              <a:t>d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GB" sz="1800" b="1" i="1" dirty="0">
                <a:latin typeface="Consolas" pitchFamily="49" charset="0"/>
                <a:cs typeface="Consolas" pitchFamily="49" charset="0"/>
                <a:sym typeface="Symbol"/>
              </a:rPr>
              <a:t>v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) = 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  <a:sym typeface="Symbol"/>
              </a:rPr>
              <a:t>w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GB" sz="1800" b="1" i="1" dirty="0" err="1" smtClean="0">
                <a:latin typeface="Consolas" pitchFamily="49" charset="0"/>
                <a:cs typeface="Consolas" pitchFamily="49" charset="0"/>
                <a:sym typeface="Symbol"/>
              </a:rPr>
              <a:t>s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GB" sz="1800" b="1" i="1" dirty="0" err="1" smtClean="0">
                <a:latin typeface="Consolas" pitchFamily="49" charset="0"/>
                <a:cs typeface="Consolas" pitchFamily="49" charset="0"/>
                <a:sym typeface="Symbol"/>
              </a:rPr>
              <a:t>v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); 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  <a:sym typeface="Symbol"/>
              </a:rPr>
              <a:t>p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  <a:sym typeface="Symbol"/>
              </a:rPr>
              <a:t>v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) = 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  <a:sym typeface="Symbol"/>
              </a:rPr>
              <a:t>s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;</a:t>
            </a: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800" b="1" i="1" dirty="0">
                <a:latin typeface="Consolas" pitchFamily="49" charset="0"/>
                <a:cs typeface="Consolas" pitchFamily="49" charset="0"/>
              </a:rPr>
              <a:t>S = 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</a:rPr>
              <a:t>V \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GB" sz="1800" b="1" i="1" dirty="0">
                <a:latin typeface="Consolas" pitchFamily="49" charset="0"/>
                <a:cs typeface="Consolas" pitchFamily="49" charset="0"/>
              </a:rPr>
              <a:t>s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</a:rPr>
              <a:t>;</a:t>
            </a:r>
            <a:endParaRPr lang="en-GB" sz="18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while(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 {})</a:t>
            </a:r>
            <a:r>
              <a:rPr lang="vi-VN" sz="1800" b="1" dirty="0" smtClean="0">
                <a:latin typeface="Consolas" pitchFamily="49" charset="0"/>
                <a:cs typeface="Consolas" pitchFamily="49" charset="0"/>
                <a:sym typeface="Symbol"/>
              </a:rPr>
              <a:t> {</a:t>
            </a:r>
            <a:endParaRPr lang="en-GB" sz="1800" b="1" dirty="0" smtClean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  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  <a:sym typeface="Symbol"/>
              </a:rPr>
              <a:t>u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=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  <a:sym typeface="Symbol"/>
              </a:rPr>
              <a:t>chọn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vi-VN" sz="1800" b="1" dirty="0" smtClean="0">
                <a:latin typeface="Consolas" pitchFamily="49" charset="0"/>
                <a:cs typeface="Consolas" pitchFamily="49" charset="0"/>
                <a:sym typeface="Symbol"/>
              </a:rPr>
              <a:t>đỉnh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 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  <a:sym typeface="Symbol"/>
              </a:rPr>
              <a:t>S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  <a:sym typeface="Symbol"/>
              </a:rPr>
              <a:t>có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  <a:sym typeface="Symbol"/>
              </a:rPr>
              <a:t>d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  <a:sym typeface="Symbol"/>
              </a:rPr>
              <a:t>u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)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  <a:sym typeface="Symbol"/>
              </a:rPr>
              <a:t>nhỏ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  <a:sym typeface="Symbol"/>
              </a:rPr>
              <a:t>nhất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;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   </a:t>
            </a:r>
            <a:r>
              <a:rPr lang="en-GB" sz="1800" b="1" i="1" dirty="0">
                <a:latin typeface="Consolas" pitchFamily="49" charset="0"/>
                <a:cs typeface="Consolas" pitchFamily="49" charset="0"/>
                <a:sym typeface="Symbol"/>
              </a:rPr>
              <a:t>S = S \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{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  <a:sym typeface="Symbol"/>
              </a:rPr>
              <a:t>u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};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  for(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  <a:sym typeface="Symbol"/>
              </a:rPr>
              <a:t>v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 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  <a:sym typeface="Symbol"/>
              </a:rPr>
              <a:t>S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)</a:t>
            </a:r>
            <a:r>
              <a:rPr lang="vi-VN" sz="1800" b="1" dirty="0" smtClean="0">
                <a:latin typeface="Consolas" pitchFamily="49" charset="0"/>
                <a:cs typeface="Consolas" pitchFamily="49" charset="0"/>
                <a:sym typeface="Symbol"/>
              </a:rPr>
              <a:t> {</a:t>
            </a:r>
            <a:endParaRPr lang="en-GB" sz="1800" b="1" dirty="0" smtClean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    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if(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  <a:sym typeface="Symbol"/>
              </a:rPr>
              <a:t>d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  <a:sym typeface="Symbol"/>
              </a:rPr>
              <a:t>v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) 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&gt; 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  <a:sym typeface="Symbol"/>
              </a:rPr>
              <a:t>d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  <a:sym typeface="Symbol"/>
              </a:rPr>
              <a:t>u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) + 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  <a:sym typeface="Symbol"/>
              </a:rPr>
              <a:t>w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GB" sz="1800" b="1" i="1" dirty="0" err="1" smtClean="0">
                <a:latin typeface="Consolas" pitchFamily="49" charset="0"/>
                <a:cs typeface="Consolas" pitchFamily="49" charset="0"/>
                <a:sym typeface="Symbol"/>
              </a:rPr>
              <a:t>u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GB" sz="1800" b="1" i="1" dirty="0" err="1" smtClean="0">
                <a:latin typeface="Consolas" pitchFamily="49" charset="0"/>
                <a:cs typeface="Consolas" pitchFamily="49" charset="0"/>
                <a:sym typeface="Symbol"/>
              </a:rPr>
              <a:t>v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)</a:t>
            </a:r>
            <a:r>
              <a:rPr lang="vi-VN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vi-VN" sz="1800" b="1" dirty="0" smtClean="0">
                <a:latin typeface="Consolas" pitchFamily="49" charset="0"/>
                <a:cs typeface="Consolas" pitchFamily="49" charset="0"/>
                <a:sym typeface="Symbol"/>
              </a:rPr>
              <a:t>{</a:t>
            </a:r>
            <a:endParaRPr lang="en-GB" sz="1800" b="1" dirty="0" smtClean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       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  <a:sym typeface="Symbol"/>
              </a:rPr>
              <a:t>d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GB" sz="1800" b="1" i="1" dirty="0">
                <a:latin typeface="Consolas" pitchFamily="49" charset="0"/>
                <a:cs typeface="Consolas" pitchFamily="49" charset="0"/>
                <a:sym typeface="Symbol"/>
              </a:rPr>
              <a:t>v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) 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= 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  <a:sym typeface="Symbol"/>
              </a:rPr>
              <a:t>d(u) + </a:t>
            </a:r>
            <a:r>
              <a:rPr lang="vi-VN" sz="1800" b="1" i="1" dirty="0" smtClean="0">
                <a:latin typeface="Consolas" pitchFamily="49" charset="0"/>
                <a:cs typeface="Consolas" pitchFamily="49" charset="0"/>
                <a:sym typeface="Symbol"/>
              </a:rPr>
              <a:t>w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GB" sz="1800" b="1" i="1" dirty="0" err="1" smtClean="0">
                <a:latin typeface="Consolas" pitchFamily="49" charset="0"/>
                <a:cs typeface="Consolas" pitchFamily="49" charset="0"/>
                <a:sym typeface="Symbol"/>
              </a:rPr>
              <a:t>u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GB" sz="1800" b="1" i="1" dirty="0" err="1" smtClean="0">
                <a:latin typeface="Consolas" pitchFamily="49" charset="0"/>
                <a:cs typeface="Consolas" pitchFamily="49" charset="0"/>
                <a:sym typeface="Symbol"/>
              </a:rPr>
              <a:t>v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);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      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  <a:sym typeface="Symbol"/>
              </a:rPr>
              <a:t>p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  <a:sym typeface="Symbol"/>
              </a:rPr>
              <a:t>v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) = 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  <a:sym typeface="Symbol"/>
              </a:rPr>
              <a:t>u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;</a:t>
            </a: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     }</a:t>
            </a: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   }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}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85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ường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Dijkstra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57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B08488-2DBE-4E62-B7EE-BA7D2927C7BD}" type="slidenum">
              <a:rPr lang="en-GB" smtClean="0"/>
              <a:pPr/>
              <a:t>57</a:t>
            </a:fld>
            <a:endParaRPr lang="en-GB"/>
          </a:p>
        </p:txBody>
      </p:sp>
      <p:graphicFrame>
        <p:nvGraphicFramePr>
          <p:cNvPr id="10" name="Content Placeholder 3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65278113"/>
              </p:ext>
            </p:extLst>
          </p:nvPr>
        </p:nvGraphicFramePr>
        <p:xfrm>
          <a:off x="620296" y="3789040"/>
          <a:ext cx="546123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936"/>
                <a:gridCol w="665296"/>
                <a:gridCol w="739217"/>
                <a:gridCol w="739217"/>
                <a:gridCol w="739217"/>
                <a:gridCol w="813139"/>
                <a:gridCol w="739217"/>
              </a:tblGrid>
              <a:tr h="370840"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Khởi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tạo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(3,1)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3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4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5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251520" y="2275711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1</a:t>
            </a:r>
            <a:endParaRPr lang="en-GB" sz="2000" b="1" dirty="0"/>
          </a:p>
        </p:txBody>
      </p:sp>
      <p:sp>
        <p:nvSpPr>
          <p:cNvPr id="12" name="Oval 11"/>
          <p:cNvSpPr/>
          <p:nvPr/>
        </p:nvSpPr>
        <p:spPr>
          <a:xfrm>
            <a:off x="1115616" y="1411615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13" name="Oval 12"/>
          <p:cNvSpPr/>
          <p:nvPr/>
        </p:nvSpPr>
        <p:spPr>
          <a:xfrm>
            <a:off x="1115616" y="321297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2915816" y="1411615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2915816" y="321297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16" name="Oval 15"/>
          <p:cNvSpPr/>
          <p:nvPr/>
        </p:nvSpPr>
        <p:spPr>
          <a:xfrm>
            <a:off x="3779912" y="2275711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17" name="Straight Connector 16"/>
          <p:cNvCxnSpPr>
            <a:stCxn id="11" idx="7"/>
            <a:endCxn id="12" idx="3"/>
          </p:cNvCxnSpPr>
          <p:nvPr/>
        </p:nvCxnSpPr>
        <p:spPr>
          <a:xfrm flipV="1">
            <a:off x="620296" y="1780391"/>
            <a:ext cx="558592" cy="5585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5"/>
            <a:endCxn id="13" idx="1"/>
          </p:cNvCxnSpPr>
          <p:nvPr/>
        </p:nvCxnSpPr>
        <p:spPr>
          <a:xfrm>
            <a:off x="620296" y="2644487"/>
            <a:ext cx="558592" cy="6317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6"/>
            <a:endCxn id="14" idx="2"/>
          </p:cNvCxnSpPr>
          <p:nvPr/>
        </p:nvCxnSpPr>
        <p:spPr>
          <a:xfrm>
            <a:off x="1547664" y="1627639"/>
            <a:ext cx="13681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5"/>
            <a:endCxn id="16" idx="1"/>
          </p:cNvCxnSpPr>
          <p:nvPr/>
        </p:nvCxnSpPr>
        <p:spPr>
          <a:xfrm>
            <a:off x="3284592" y="1780391"/>
            <a:ext cx="558592" cy="5585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7"/>
            <a:endCxn id="16" idx="3"/>
          </p:cNvCxnSpPr>
          <p:nvPr/>
        </p:nvCxnSpPr>
        <p:spPr>
          <a:xfrm flipV="1">
            <a:off x="3284592" y="2644487"/>
            <a:ext cx="558592" cy="6317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6"/>
            <a:endCxn id="15" idx="2"/>
          </p:cNvCxnSpPr>
          <p:nvPr/>
        </p:nvCxnSpPr>
        <p:spPr>
          <a:xfrm>
            <a:off x="1547664" y="3429000"/>
            <a:ext cx="13681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4"/>
            <a:endCxn id="13" idx="0"/>
          </p:cNvCxnSpPr>
          <p:nvPr/>
        </p:nvCxnSpPr>
        <p:spPr>
          <a:xfrm>
            <a:off x="1331640" y="1843663"/>
            <a:ext cx="0" cy="13693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4"/>
            <a:endCxn id="15" idx="0"/>
          </p:cNvCxnSpPr>
          <p:nvPr/>
        </p:nvCxnSpPr>
        <p:spPr>
          <a:xfrm>
            <a:off x="3131840" y="1843663"/>
            <a:ext cx="0" cy="13693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3568" y="1773977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3</a:t>
            </a:r>
            <a:endParaRPr lang="en-GB" sz="2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195736" y="126876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4</a:t>
            </a:r>
            <a:endParaRPr lang="en-GB" sz="2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83568" y="3070121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7</a:t>
            </a:r>
            <a:endParaRPr lang="en-GB" sz="2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043608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95736" y="306896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8</a:t>
            </a:r>
            <a:endParaRPr lang="en-GB" sz="2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843808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19872" y="162880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6</a:t>
            </a:r>
            <a:endParaRPr lang="en-GB" sz="2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275856" y="270892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2</a:t>
            </a:r>
            <a:endParaRPr lang="en-GB" sz="2200" b="1" dirty="0"/>
          </a:p>
        </p:txBody>
      </p:sp>
      <p:cxnSp>
        <p:nvCxnSpPr>
          <p:cNvPr id="33" name="Straight Connector 32"/>
          <p:cNvCxnSpPr>
            <a:stCxn id="12" idx="5"/>
            <a:endCxn id="15" idx="1"/>
          </p:cNvCxnSpPr>
          <p:nvPr/>
        </p:nvCxnSpPr>
        <p:spPr>
          <a:xfrm>
            <a:off x="1484392" y="1780391"/>
            <a:ext cx="1494696" cy="14958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35696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1</a:t>
            </a:r>
            <a:endParaRPr lang="en-GB" sz="2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788024" y="1763524"/>
            <a:ext cx="41764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GB" sz="22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= 1</a:t>
            </a:r>
          </a:p>
          <a:p>
            <a:endParaRPr lang="en-GB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65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ường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Dijkstra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58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B08488-2DBE-4E62-B7EE-BA7D2927C7BD}" type="slidenum">
              <a:rPr lang="en-GB" smtClean="0"/>
              <a:pPr/>
              <a:t>58</a:t>
            </a:fld>
            <a:endParaRPr lang="en-GB"/>
          </a:p>
        </p:txBody>
      </p:sp>
      <p:graphicFrame>
        <p:nvGraphicFramePr>
          <p:cNvPr id="10" name="Content Placeholder 3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50571921"/>
              </p:ext>
            </p:extLst>
          </p:nvPr>
        </p:nvGraphicFramePr>
        <p:xfrm>
          <a:off x="620296" y="3789040"/>
          <a:ext cx="546123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936"/>
                <a:gridCol w="665296"/>
                <a:gridCol w="739217"/>
                <a:gridCol w="739217"/>
                <a:gridCol w="739217"/>
                <a:gridCol w="813139"/>
                <a:gridCol w="739217"/>
              </a:tblGrid>
              <a:tr h="370840"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Khởi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tạo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(3,1) *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3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4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5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251520" y="2275711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1</a:t>
            </a:r>
            <a:endParaRPr lang="en-GB" sz="2000" b="1" dirty="0"/>
          </a:p>
        </p:txBody>
      </p:sp>
      <p:sp>
        <p:nvSpPr>
          <p:cNvPr id="12" name="Oval 11"/>
          <p:cNvSpPr/>
          <p:nvPr/>
        </p:nvSpPr>
        <p:spPr>
          <a:xfrm>
            <a:off x="1115616" y="1411615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13" name="Oval 12"/>
          <p:cNvSpPr/>
          <p:nvPr/>
        </p:nvSpPr>
        <p:spPr>
          <a:xfrm>
            <a:off x="1115616" y="321297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2915816" y="1411615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2915816" y="321297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16" name="Oval 15"/>
          <p:cNvSpPr/>
          <p:nvPr/>
        </p:nvSpPr>
        <p:spPr>
          <a:xfrm>
            <a:off x="3779912" y="2275711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17" name="Straight Connector 16"/>
          <p:cNvCxnSpPr>
            <a:stCxn id="11" idx="7"/>
            <a:endCxn id="12" idx="3"/>
          </p:cNvCxnSpPr>
          <p:nvPr/>
        </p:nvCxnSpPr>
        <p:spPr>
          <a:xfrm flipV="1">
            <a:off x="620296" y="1780391"/>
            <a:ext cx="558592" cy="5585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5"/>
            <a:endCxn id="13" idx="1"/>
          </p:cNvCxnSpPr>
          <p:nvPr/>
        </p:nvCxnSpPr>
        <p:spPr>
          <a:xfrm>
            <a:off x="620296" y="2644487"/>
            <a:ext cx="558592" cy="6317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6"/>
            <a:endCxn id="14" idx="2"/>
          </p:cNvCxnSpPr>
          <p:nvPr/>
        </p:nvCxnSpPr>
        <p:spPr>
          <a:xfrm>
            <a:off x="1547664" y="1627639"/>
            <a:ext cx="13681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5"/>
            <a:endCxn id="16" idx="1"/>
          </p:cNvCxnSpPr>
          <p:nvPr/>
        </p:nvCxnSpPr>
        <p:spPr>
          <a:xfrm>
            <a:off x="3284592" y="1780391"/>
            <a:ext cx="558592" cy="5585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7"/>
            <a:endCxn id="16" idx="3"/>
          </p:cNvCxnSpPr>
          <p:nvPr/>
        </p:nvCxnSpPr>
        <p:spPr>
          <a:xfrm flipV="1">
            <a:off x="3284592" y="2644487"/>
            <a:ext cx="558592" cy="6317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6"/>
            <a:endCxn id="15" idx="2"/>
          </p:cNvCxnSpPr>
          <p:nvPr/>
        </p:nvCxnSpPr>
        <p:spPr>
          <a:xfrm>
            <a:off x="1547664" y="3429000"/>
            <a:ext cx="13681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4"/>
            <a:endCxn id="13" idx="0"/>
          </p:cNvCxnSpPr>
          <p:nvPr/>
        </p:nvCxnSpPr>
        <p:spPr>
          <a:xfrm>
            <a:off x="1331640" y="1843663"/>
            <a:ext cx="0" cy="13693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4"/>
            <a:endCxn id="15" idx="0"/>
          </p:cNvCxnSpPr>
          <p:nvPr/>
        </p:nvCxnSpPr>
        <p:spPr>
          <a:xfrm>
            <a:off x="3131840" y="1843663"/>
            <a:ext cx="0" cy="13693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3568" y="1773977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3</a:t>
            </a:r>
            <a:endParaRPr lang="en-GB" sz="2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195736" y="126876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4</a:t>
            </a:r>
            <a:endParaRPr lang="en-GB" sz="2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83568" y="3070121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7</a:t>
            </a:r>
            <a:endParaRPr lang="en-GB" sz="2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043608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95736" y="306896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8</a:t>
            </a:r>
            <a:endParaRPr lang="en-GB" sz="2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843808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19872" y="162880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6</a:t>
            </a:r>
            <a:endParaRPr lang="en-GB" sz="2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275856" y="270892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2</a:t>
            </a:r>
            <a:endParaRPr lang="en-GB" sz="2200" b="1" dirty="0"/>
          </a:p>
        </p:txBody>
      </p:sp>
      <p:cxnSp>
        <p:nvCxnSpPr>
          <p:cNvPr id="33" name="Straight Connector 32"/>
          <p:cNvCxnSpPr>
            <a:stCxn id="12" idx="5"/>
            <a:endCxn id="15" idx="1"/>
          </p:cNvCxnSpPr>
          <p:nvPr/>
        </p:nvCxnSpPr>
        <p:spPr>
          <a:xfrm>
            <a:off x="1484392" y="1780391"/>
            <a:ext cx="1494696" cy="14958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35696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1</a:t>
            </a:r>
            <a:endParaRPr lang="en-GB" sz="2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788024" y="1763524"/>
            <a:ext cx="41764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GB" sz="22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= 1</a:t>
            </a:r>
          </a:p>
          <a:p>
            <a:endParaRPr lang="en-GB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90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ường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Dijkstra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59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B08488-2DBE-4E62-B7EE-BA7D2927C7BD}" type="slidenum">
              <a:rPr lang="en-GB" smtClean="0"/>
              <a:pPr/>
              <a:t>59</a:t>
            </a:fld>
            <a:endParaRPr lang="en-GB"/>
          </a:p>
        </p:txBody>
      </p:sp>
      <p:graphicFrame>
        <p:nvGraphicFramePr>
          <p:cNvPr id="10" name="Content Placeholder 3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82166882"/>
              </p:ext>
            </p:extLst>
          </p:nvPr>
        </p:nvGraphicFramePr>
        <p:xfrm>
          <a:off x="620296" y="3789040"/>
          <a:ext cx="546123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936"/>
                <a:gridCol w="665296"/>
                <a:gridCol w="739217"/>
                <a:gridCol w="739217"/>
                <a:gridCol w="739217"/>
                <a:gridCol w="813139"/>
                <a:gridCol w="739217"/>
              </a:tblGrid>
              <a:tr h="370840"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Khởi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tạo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(3,1) *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(4,6) </a:t>
                      </a:r>
                      <a:r>
                        <a:rPr lang="en-GB" sz="1600" b="1" baseline="30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en-GB" sz="1600" b="1" baseline="30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(6, 4)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3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4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5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251520" y="2275711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1</a:t>
            </a:r>
            <a:endParaRPr lang="en-GB" sz="2000" b="1" dirty="0"/>
          </a:p>
        </p:txBody>
      </p:sp>
      <p:sp>
        <p:nvSpPr>
          <p:cNvPr id="12" name="Oval 11"/>
          <p:cNvSpPr/>
          <p:nvPr/>
        </p:nvSpPr>
        <p:spPr>
          <a:xfrm>
            <a:off x="1115616" y="1411615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13" name="Oval 12"/>
          <p:cNvSpPr/>
          <p:nvPr/>
        </p:nvSpPr>
        <p:spPr>
          <a:xfrm>
            <a:off x="1115616" y="321297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2915816" y="1411615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2915816" y="321297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16" name="Oval 15"/>
          <p:cNvSpPr/>
          <p:nvPr/>
        </p:nvSpPr>
        <p:spPr>
          <a:xfrm>
            <a:off x="3779912" y="2275711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17" name="Straight Connector 16"/>
          <p:cNvCxnSpPr>
            <a:stCxn id="11" idx="7"/>
            <a:endCxn id="12" idx="3"/>
          </p:cNvCxnSpPr>
          <p:nvPr/>
        </p:nvCxnSpPr>
        <p:spPr>
          <a:xfrm flipV="1">
            <a:off x="620296" y="1780391"/>
            <a:ext cx="558592" cy="5585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5"/>
            <a:endCxn id="13" idx="1"/>
          </p:cNvCxnSpPr>
          <p:nvPr/>
        </p:nvCxnSpPr>
        <p:spPr>
          <a:xfrm>
            <a:off x="620296" y="2644487"/>
            <a:ext cx="558592" cy="6317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6"/>
            <a:endCxn id="14" idx="2"/>
          </p:cNvCxnSpPr>
          <p:nvPr/>
        </p:nvCxnSpPr>
        <p:spPr>
          <a:xfrm>
            <a:off x="1547664" y="1627639"/>
            <a:ext cx="13681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5"/>
            <a:endCxn id="16" idx="1"/>
          </p:cNvCxnSpPr>
          <p:nvPr/>
        </p:nvCxnSpPr>
        <p:spPr>
          <a:xfrm>
            <a:off x="3284592" y="1780391"/>
            <a:ext cx="558592" cy="5585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7"/>
            <a:endCxn id="16" idx="3"/>
          </p:cNvCxnSpPr>
          <p:nvPr/>
        </p:nvCxnSpPr>
        <p:spPr>
          <a:xfrm flipV="1">
            <a:off x="3284592" y="2644487"/>
            <a:ext cx="558592" cy="6317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6"/>
            <a:endCxn id="15" idx="2"/>
          </p:cNvCxnSpPr>
          <p:nvPr/>
        </p:nvCxnSpPr>
        <p:spPr>
          <a:xfrm>
            <a:off x="1547664" y="3429000"/>
            <a:ext cx="13681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4"/>
            <a:endCxn id="13" idx="0"/>
          </p:cNvCxnSpPr>
          <p:nvPr/>
        </p:nvCxnSpPr>
        <p:spPr>
          <a:xfrm>
            <a:off x="1331640" y="1843663"/>
            <a:ext cx="0" cy="13693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4"/>
            <a:endCxn id="15" idx="0"/>
          </p:cNvCxnSpPr>
          <p:nvPr/>
        </p:nvCxnSpPr>
        <p:spPr>
          <a:xfrm>
            <a:off x="3131840" y="1843663"/>
            <a:ext cx="0" cy="13693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3568" y="1773977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3</a:t>
            </a:r>
            <a:endParaRPr lang="en-GB" sz="2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195736" y="126876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4</a:t>
            </a:r>
            <a:endParaRPr lang="en-GB" sz="2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83568" y="3070121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7</a:t>
            </a:r>
            <a:endParaRPr lang="en-GB" sz="2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043608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95736" y="306896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8</a:t>
            </a:r>
            <a:endParaRPr lang="en-GB" sz="2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843808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19872" y="162880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6</a:t>
            </a:r>
            <a:endParaRPr lang="en-GB" sz="2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275856" y="270892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2</a:t>
            </a:r>
            <a:endParaRPr lang="en-GB" sz="2200" b="1" dirty="0"/>
          </a:p>
        </p:txBody>
      </p:sp>
      <p:cxnSp>
        <p:nvCxnSpPr>
          <p:cNvPr id="33" name="Straight Connector 32"/>
          <p:cNvCxnSpPr>
            <a:stCxn id="12" idx="5"/>
            <a:endCxn id="15" idx="1"/>
          </p:cNvCxnSpPr>
          <p:nvPr/>
        </p:nvCxnSpPr>
        <p:spPr>
          <a:xfrm>
            <a:off x="1484392" y="1780391"/>
            <a:ext cx="1494696" cy="14958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35696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1</a:t>
            </a:r>
            <a:endParaRPr lang="en-GB" sz="2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788024" y="1763524"/>
            <a:ext cx="41764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GB" sz="22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= 1</a:t>
            </a:r>
          </a:p>
          <a:p>
            <a:endParaRPr lang="en-GB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76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032448" cy="5005536"/>
          </a:xfrm>
        </p:spPr>
        <p:txBody>
          <a:bodyPr/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Ma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trận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kề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6</a:t>
            </a:fld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971600" y="2708920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1</a:t>
            </a:r>
            <a:endParaRPr lang="en-GB" sz="2000" b="1" dirty="0"/>
          </a:p>
        </p:txBody>
      </p:sp>
      <p:sp>
        <p:nvSpPr>
          <p:cNvPr id="7" name="Oval 6"/>
          <p:cNvSpPr/>
          <p:nvPr/>
        </p:nvSpPr>
        <p:spPr>
          <a:xfrm>
            <a:off x="1763688" y="213285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8" name="Oval 7"/>
          <p:cNvSpPr/>
          <p:nvPr/>
        </p:nvSpPr>
        <p:spPr>
          <a:xfrm>
            <a:off x="1763688" y="3284984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2771800" y="213285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2771800" y="3284984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11" name="Oval 10"/>
          <p:cNvSpPr/>
          <p:nvPr/>
        </p:nvSpPr>
        <p:spPr>
          <a:xfrm>
            <a:off x="3491880" y="2708920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12" name="Straight Connector 11"/>
          <p:cNvCxnSpPr>
            <a:stCxn id="6" idx="7"/>
            <a:endCxn id="7" idx="3"/>
          </p:cNvCxnSpPr>
          <p:nvPr/>
        </p:nvCxnSpPr>
        <p:spPr>
          <a:xfrm flipV="1">
            <a:off x="1340376" y="2501632"/>
            <a:ext cx="486584" cy="2705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5"/>
            <a:endCxn id="8" idx="1"/>
          </p:cNvCxnSpPr>
          <p:nvPr/>
        </p:nvCxnSpPr>
        <p:spPr>
          <a:xfrm>
            <a:off x="1340376" y="3077696"/>
            <a:ext cx="486584" cy="2705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9" idx="2"/>
          </p:cNvCxnSpPr>
          <p:nvPr/>
        </p:nvCxnSpPr>
        <p:spPr>
          <a:xfrm>
            <a:off x="2195736" y="2348880"/>
            <a:ext cx="5760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5"/>
            <a:endCxn id="11" idx="1"/>
          </p:cNvCxnSpPr>
          <p:nvPr/>
        </p:nvCxnSpPr>
        <p:spPr>
          <a:xfrm>
            <a:off x="3140576" y="2501632"/>
            <a:ext cx="414576" cy="2705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7"/>
            <a:endCxn id="11" idx="3"/>
          </p:cNvCxnSpPr>
          <p:nvPr/>
        </p:nvCxnSpPr>
        <p:spPr>
          <a:xfrm flipV="1">
            <a:off x="3140576" y="3077696"/>
            <a:ext cx="414576" cy="2705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6"/>
            <a:endCxn id="10" idx="2"/>
          </p:cNvCxnSpPr>
          <p:nvPr/>
        </p:nvCxnSpPr>
        <p:spPr>
          <a:xfrm>
            <a:off x="2195736" y="3501008"/>
            <a:ext cx="5760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4"/>
            <a:endCxn id="8" idx="0"/>
          </p:cNvCxnSpPr>
          <p:nvPr/>
        </p:nvCxnSpPr>
        <p:spPr>
          <a:xfrm>
            <a:off x="1979712" y="2564904"/>
            <a:ext cx="0" cy="720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10" idx="0"/>
          </p:cNvCxnSpPr>
          <p:nvPr/>
        </p:nvCxnSpPr>
        <p:spPr>
          <a:xfrm>
            <a:off x="2987824" y="2564904"/>
            <a:ext cx="0" cy="720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079648"/>
              </p:ext>
            </p:extLst>
          </p:nvPr>
        </p:nvGraphicFramePr>
        <p:xfrm>
          <a:off x="1360572" y="4077072"/>
          <a:ext cx="23473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22"/>
                <a:gridCol w="391222"/>
                <a:gridCol w="391222"/>
                <a:gridCol w="391222"/>
                <a:gridCol w="391222"/>
                <a:gridCol w="3912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403648" y="371703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1</a:t>
            </a:r>
            <a:endParaRPr lang="en-GB" sz="2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763688" y="371703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2</a:t>
            </a:r>
            <a:endParaRPr lang="en-GB" sz="2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123728" y="3718193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3</a:t>
            </a:r>
            <a:endParaRPr lang="en-GB" sz="2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555776" y="371703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4</a:t>
            </a:r>
            <a:endParaRPr lang="en-GB" sz="2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915816" y="371703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5</a:t>
            </a:r>
            <a:endParaRPr lang="en-GB" sz="2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275856" y="371703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6</a:t>
            </a:r>
            <a:endParaRPr lang="en-GB" sz="2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007604" y="402118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1</a:t>
            </a:r>
            <a:endParaRPr lang="en-GB" sz="2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71600" y="4435951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2</a:t>
            </a:r>
            <a:endParaRPr lang="en-GB" sz="2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07604" y="482863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3</a:t>
            </a:r>
            <a:endParaRPr lang="en-GB" sz="2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971600" y="515719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4</a:t>
            </a:r>
            <a:endParaRPr lang="en-GB" sz="2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007604" y="5571357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5</a:t>
            </a:r>
            <a:endParaRPr lang="en-GB" sz="2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006891" y="5943958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6</a:t>
            </a:r>
            <a:endParaRPr lang="en-GB" sz="2200" b="1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4860032" y="1447800"/>
            <a:ext cx="4032448" cy="50055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Ma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trận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số</a:t>
            </a:r>
            <a:endParaRPr lang="en-GB" dirty="0"/>
          </a:p>
        </p:txBody>
      </p:sp>
      <p:sp>
        <p:nvSpPr>
          <p:cNvPr id="35" name="Oval 34"/>
          <p:cNvSpPr/>
          <p:nvPr/>
        </p:nvSpPr>
        <p:spPr>
          <a:xfrm>
            <a:off x="5508104" y="2708920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1</a:t>
            </a:r>
            <a:endParaRPr lang="en-GB" sz="2000" b="1" dirty="0"/>
          </a:p>
        </p:txBody>
      </p:sp>
      <p:sp>
        <p:nvSpPr>
          <p:cNvPr id="36" name="Oval 35"/>
          <p:cNvSpPr/>
          <p:nvPr/>
        </p:nvSpPr>
        <p:spPr>
          <a:xfrm>
            <a:off x="6300192" y="213285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37" name="Oval 36"/>
          <p:cNvSpPr/>
          <p:nvPr/>
        </p:nvSpPr>
        <p:spPr>
          <a:xfrm>
            <a:off x="6300192" y="3284984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38" name="Oval 37"/>
          <p:cNvSpPr/>
          <p:nvPr/>
        </p:nvSpPr>
        <p:spPr>
          <a:xfrm>
            <a:off x="7308304" y="213285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39" name="Oval 38"/>
          <p:cNvSpPr/>
          <p:nvPr/>
        </p:nvSpPr>
        <p:spPr>
          <a:xfrm>
            <a:off x="7308304" y="3284984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40" name="Oval 39"/>
          <p:cNvSpPr/>
          <p:nvPr/>
        </p:nvSpPr>
        <p:spPr>
          <a:xfrm>
            <a:off x="8028384" y="2708920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41" name="Straight Connector 40"/>
          <p:cNvCxnSpPr>
            <a:stCxn id="35" idx="7"/>
            <a:endCxn id="36" idx="3"/>
          </p:cNvCxnSpPr>
          <p:nvPr/>
        </p:nvCxnSpPr>
        <p:spPr>
          <a:xfrm flipV="1">
            <a:off x="5876880" y="2501632"/>
            <a:ext cx="486584" cy="2705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5" idx="5"/>
            <a:endCxn id="37" idx="1"/>
          </p:cNvCxnSpPr>
          <p:nvPr/>
        </p:nvCxnSpPr>
        <p:spPr>
          <a:xfrm>
            <a:off x="5876880" y="3077696"/>
            <a:ext cx="486584" cy="2705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6" idx="6"/>
            <a:endCxn id="38" idx="2"/>
          </p:cNvCxnSpPr>
          <p:nvPr/>
        </p:nvCxnSpPr>
        <p:spPr>
          <a:xfrm>
            <a:off x="6732240" y="2348880"/>
            <a:ext cx="5760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8" idx="5"/>
            <a:endCxn id="40" idx="1"/>
          </p:cNvCxnSpPr>
          <p:nvPr/>
        </p:nvCxnSpPr>
        <p:spPr>
          <a:xfrm>
            <a:off x="7677080" y="2501632"/>
            <a:ext cx="414576" cy="2705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9" idx="7"/>
            <a:endCxn id="40" idx="3"/>
          </p:cNvCxnSpPr>
          <p:nvPr/>
        </p:nvCxnSpPr>
        <p:spPr>
          <a:xfrm flipV="1">
            <a:off x="7677080" y="3077696"/>
            <a:ext cx="414576" cy="2705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7" idx="6"/>
            <a:endCxn id="39" idx="2"/>
          </p:cNvCxnSpPr>
          <p:nvPr/>
        </p:nvCxnSpPr>
        <p:spPr>
          <a:xfrm>
            <a:off x="6732240" y="3501008"/>
            <a:ext cx="5760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6" idx="4"/>
            <a:endCxn id="37" idx="0"/>
          </p:cNvCxnSpPr>
          <p:nvPr/>
        </p:nvCxnSpPr>
        <p:spPr>
          <a:xfrm>
            <a:off x="6516216" y="2564904"/>
            <a:ext cx="0" cy="720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8" idx="4"/>
            <a:endCxn id="39" idx="0"/>
          </p:cNvCxnSpPr>
          <p:nvPr/>
        </p:nvCxnSpPr>
        <p:spPr>
          <a:xfrm>
            <a:off x="7524328" y="2564904"/>
            <a:ext cx="0" cy="720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193309"/>
              </p:ext>
            </p:extLst>
          </p:nvPr>
        </p:nvGraphicFramePr>
        <p:xfrm>
          <a:off x="5897076" y="4077072"/>
          <a:ext cx="23473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22"/>
                <a:gridCol w="391222"/>
                <a:gridCol w="391222"/>
                <a:gridCol w="391222"/>
                <a:gridCol w="391222"/>
                <a:gridCol w="3912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5940152" y="371703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1</a:t>
            </a:r>
            <a:endParaRPr lang="en-GB" sz="2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300192" y="371703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2</a:t>
            </a:r>
            <a:endParaRPr lang="en-GB" sz="2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660232" y="3718193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3</a:t>
            </a:r>
            <a:endParaRPr lang="en-GB" sz="2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092280" y="371703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4</a:t>
            </a:r>
            <a:endParaRPr lang="en-GB" sz="2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452320" y="371703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5</a:t>
            </a:r>
            <a:endParaRPr lang="en-GB" sz="2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812360" y="371703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6</a:t>
            </a:r>
            <a:endParaRPr lang="en-GB" sz="2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544108" y="402118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1</a:t>
            </a:r>
            <a:endParaRPr lang="en-GB" sz="2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508104" y="4435951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2</a:t>
            </a:r>
            <a:endParaRPr lang="en-GB" sz="2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544108" y="482863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3</a:t>
            </a:r>
            <a:endParaRPr lang="en-GB" sz="2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508104" y="515719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4</a:t>
            </a:r>
            <a:endParaRPr lang="en-GB" sz="2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544108" y="5571357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5</a:t>
            </a:r>
            <a:endParaRPr lang="en-GB" sz="2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543395" y="5943958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6</a:t>
            </a:r>
            <a:endParaRPr lang="en-GB" sz="2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5868144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3</a:t>
            </a:r>
            <a:endParaRPr lang="en-GB" sz="2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6876256" y="1990001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4</a:t>
            </a:r>
            <a:endParaRPr lang="en-GB" sz="2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868144" y="3142129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7</a:t>
            </a:r>
            <a:endParaRPr lang="en-GB" sz="2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6228184" y="2710081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876256" y="3140968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8</a:t>
            </a:r>
            <a:endParaRPr lang="en-GB" sz="2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7236296" y="2710081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812360" y="2350041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6</a:t>
            </a:r>
            <a:endParaRPr lang="en-GB" sz="2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596336" y="2926105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2</a:t>
            </a: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21566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ường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Dijkstra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60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B08488-2DBE-4E62-B7EE-BA7D2927C7BD}" type="slidenum">
              <a:rPr lang="en-GB" smtClean="0"/>
              <a:pPr/>
              <a:t>60</a:t>
            </a:fld>
            <a:endParaRPr lang="en-GB"/>
          </a:p>
        </p:txBody>
      </p:sp>
      <p:graphicFrame>
        <p:nvGraphicFramePr>
          <p:cNvPr id="10" name="Content Placeholder 3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97111138"/>
              </p:ext>
            </p:extLst>
          </p:nvPr>
        </p:nvGraphicFramePr>
        <p:xfrm>
          <a:off x="620296" y="3789040"/>
          <a:ext cx="546123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936"/>
                <a:gridCol w="665296"/>
                <a:gridCol w="739217"/>
                <a:gridCol w="739217"/>
                <a:gridCol w="739217"/>
                <a:gridCol w="813139"/>
                <a:gridCol w="739217"/>
              </a:tblGrid>
              <a:tr h="370840"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Khởi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tạo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(3,1) *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(4,6) </a:t>
                      </a:r>
                      <a:r>
                        <a:rPr lang="en-GB" sz="1600" b="1" baseline="30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en-GB" sz="1600" b="1" baseline="30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(6, 4) </a:t>
                      </a:r>
                      <a:r>
                        <a:rPr lang="en-GB" sz="1600" b="1" baseline="30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en-GB" sz="1600" b="1" baseline="30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3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4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5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251520" y="2275711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1</a:t>
            </a:r>
            <a:endParaRPr lang="en-GB" sz="2000" b="1" dirty="0"/>
          </a:p>
        </p:txBody>
      </p:sp>
      <p:sp>
        <p:nvSpPr>
          <p:cNvPr id="12" name="Oval 11"/>
          <p:cNvSpPr/>
          <p:nvPr/>
        </p:nvSpPr>
        <p:spPr>
          <a:xfrm>
            <a:off x="1115616" y="1411615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13" name="Oval 12"/>
          <p:cNvSpPr/>
          <p:nvPr/>
        </p:nvSpPr>
        <p:spPr>
          <a:xfrm>
            <a:off x="1115616" y="321297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2915816" y="1411615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2915816" y="321297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16" name="Oval 15"/>
          <p:cNvSpPr/>
          <p:nvPr/>
        </p:nvSpPr>
        <p:spPr>
          <a:xfrm>
            <a:off x="3779912" y="2275711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17" name="Straight Connector 16"/>
          <p:cNvCxnSpPr>
            <a:stCxn id="11" idx="7"/>
            <a:endCxn id="12" idx="3"/>
          </p:cNvCxnSpPr>
          <p:nvPr/>
        </p:nvCxnSpPr>
        <p:spPr>
          <a:xfrm flipV="1">
            <a:off x="620296" y="1780391"/>
            <a:ext cx="558592" cy="5585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5"/>
            <a:endCxn id="13" idx="1"/>
          </p:cNvCxnSpPr>
          <p:nvPr/>
        </p:nvCxnSpPr>
        <p:spPr>
          <a:xfrm>
            <a:off x="620296" y="2644487"/>
            <a:ext cx="558592" cy="6317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6"/>
            <a:endCxn id="14" idx="2"/>
          </p:cNvCxnSpPr>
          <p:nvPr/>
        </p:nvCxnSpPr>
        <p:spPr>
          <a:xfrm>
            <a:off x="1547664" y="1627639"/>
            <a:ext cx="13681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5"/>
            <a:endCxn id="16" idx="1"/>
          </p:cNvCxnSpPr>
          <p:nvPr/>
        </p:nvCxnSpPr>
        <p:spPr>
          <a:xfrm>
            <a:off x="3284592" y="1780391"/>
            <a:ext cx="558592" cy="5585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7"/>
            <a:endCxn id="16" idx="3"/>
          </p:cNvCxnSpPr>
          <p:nvPr/>
        </p:nvCxnSpPr>
        <p:spPr>
          <a:xfrm flipV="1">
            <a:off x="3284592" y="2644487"/>
            <a:ext cx="558592" cy="6317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6"/>
            <a:endCxn id="15" idx="2"/>
          </p:cNvCxnSpPr>
          <p:nvPr/>
        </p:nvCxnSpPr>
        <p:spPr>
          <a:xfrm>
            <a:off x="1547664" y="3429000"/>
            <a:ext cx="13681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4"/>
            <a:endCxn id="13" idx="0"/>
          </p:cNvCxnSpPr>
          <p:nvPr/>
        </p:nvCxnSpPr>
        <p:spPr>
          <a:xfrm>
            <a:off x="1331640" y="1843663"/>
            <a:ext cx="0" cy="13693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4"/>
            <a:endCxn id="15" idx="0"/>
          </p:cNvCxnSpPr>
          <p:nvPr/>
        </p:nvCxnSpPr>
        <p:spPr>
          <a:xfrm>
            <a:off x="3131840" y="1843663"/>
            <a:ext cx="0" cy="13693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3568" y="1773977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3</a:t>
            </a:r>
            <a:endParaRPr lang="en-GB" sz="2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195736" y="126876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4</a:t>
            </a:r>
            <a:endParaRPr lang="en-GB" sz="2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83568" y="3070121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7</a:t>
            </a:r>
            <a:endParaRPr lang="en-GB" sz="2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043608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95736" y="306896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8</a:t>
            </a:r>
            <a:endParaRPr lang="en-GB" sz="2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843808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19872" y="162880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6</a:t>
            </a:r>
            <a:endParaRPr lang="en-GB" sz="2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275856" y="270892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2</a:t>
            </a:r>
            <a:endParaRPr lang="en-GB" sz="2200" b="1" dirty="0"/>
          </a:p>
        </p:txBody>
      </p:sp>
      <p:cxnSp>
        <p:nvCxnSpPr>
          <p:cNvPr id="33" name="Straight Connector 32"/>
          <p:cNvCxnSpPr>
            <a:stCxn id="12" idx="5"/>
            <a:endCxn id="15" idx="1"/>
          </p:cNvCxnSpPr>
          <p:nvPr/>
        </p:nvCxnSpPr>
        <p:spPr>
          <a:xfrm>
            <a:off x="1484392" y="1780391"/>
            <a:ext cx="1494696" cy="14958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35696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1</a:t>
            </a:r>
            <a:endParaRPr lang="en-GB" sz="2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788024" y="1763524"/>
            <a:ext cx="41764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GB" sz="22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= 1</a:t>
            </a:r>
          </a:p>
          <a:p>
            <a:endParaRPr lang="en-GB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72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ường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Dijkstra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61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B08488-2DBE-4E62-B7EE-BA7D2927C7BD}" type="slidenum">
              <a:rPr lang="en-GB" smtClean="0"/>
              <a:pPr/>
              <a:t>61</a:t>
            </a:fld>
            <a:endParaRPr lang="en-GB"/>
          </a:p>
        </p:txBody>
      </p:sp>
      <p:graphicFrame>
        <p:nvGraphicFramePr>
          <p:cNvPr id="10" name="Content Placeholder 3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05622384"/>
              </p:ext>
            </p:extLst>
          </p:nvPr>
        </p:nvGraphicFramePr>
        <p:xfrm>
          <a:off x="620296" y="3789040"/>
          <a:ext cx="546123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936"/>
                <a:gridCol w="665296"/>
                <a:gridCol w="739217"/>
                <a:gridCol w="739217"/>
                <a:gridCol w="739217"/>
                <a:gridCol w="813139"/>
                <a:gridCol w="739217"/>
              </a:tblGrid>
              <a:tr h="370840"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Khởi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tạo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(3,1) *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(4,6) </a:t>
                      </a:r>
                      <a:r>
                        <a:rPr lang="en-GB" sz="1600" b="1" baseline="30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en-GB" sz="1600" b="1" baseline="30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(6, 4) </a:t>
                      </a:r>
                      <a:r>
                        <a:rPr lang="en-GB" sz="1600" b="1" baseline="30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en-GB" sz="1600" b="1" baseline="30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3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(7,1) </a:t>
                      </a:r>
                      <a:r>
                        <a:rPr lang="en-GB" sz="1600" b="1" baseline="30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en-GB" sz="1600" b="1" baseline="30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4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5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251520" y="2275711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1</a:t>
            </a:r>
            <a:endParaRPr lang="en-GB" sz="2000" b="1" dirty="0"/>
          </a:p>
        </p:txBody>
      </p:sp>
      <p:sp>
        <p:nvSpPr>
          <p:cNvPr id="12" name="Oval 11"/>
          <p:cNvSpPr/>
          <p:nvPr/>
        </p:nvSpPr>
        <p:spPr>
          <a:xfrm>
            <a:off x="1115616" y="1411615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13" name="Oval 12"/>
          <p:cNvSpPr/>
          <p:nvPr/>
        </p:nvSpPr>
        <p:spPr>
          <a:xfrm>
            <a:off x="1115616" y="321297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2915816" y="1411615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2915816" y="321297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16" name="Oval 15"/>
          <p:cNvSpPr/>
          <p:nvPr/>
        </p:nvSpPr>
        <p:spPr>
          <a:xfrm>
            <a:off x="3779912" y="2275711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17" name="Straight Connector 16"/>
          <p:cNvCxnSpPr>
            <a:stCxn id="11" idx="7"/>
            <a:endCxn id="12" idx="3"/>
          </p:cNvCxnSpPr>
          <p:nvPr/>
        </p:nvCxnSpPr>
        <p:spPr>
          <a:xfrm flipV="1">
            <a:off x="620296" y="1780391"/>
            <a:ext cx="558592" cy="5585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5"/>
            <a:endCxn id="13" idx="1"/>
          </p:cNvCxnSpPr>
          <p:nvPr/>
        </p:nvCxnSpPr>
        <p:spPr>
          <a:xfrm>
            <a:off x="620296" y="2644487"/>
            <a:ext cx="558592" cy="6317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6"/>
            <a:endCxn id="14" idx="2"/>
          </p:cNvCxnSpPr>
          <p:nvPr/>
        </p:nvCxnSpPr>
        <p:spPr>
          <a:xfrm>
            <a:off x="1547664" y="1627639"/>
            <a:ext cx="13681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5"/>
            <a:endCxn id="16" idx="1"/>
          </p:cNvCxnSpPr>
          <p:nvPr/>
        </p:nvCxnSpPr>
        <p:spPr>
          <a:xfrm>
            <a:off x="3284592" y="1780391"/>
            <a:ext cx="558592" cy="5585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7"/>
            <a:endCxn id="16" idx="3"/>
          </p:cNvCxnSpPr>
          <p:nvPr/>
        </p:nvCxnSpPr>
        <p:spPr>
          <a:xfrm flipV="1">
            <a:off x="3284592" y="2644487"/>
            <a:ext cx="558592" cy="6317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6"/>
            <a:endCxn id="15" idx="2"/>
          </p:cNvCxnSpPr>
          <p:nvPr/>
        </p:nvCxnSpPr>
        <p:spPr>
          <a:xfrm>
            <a:off x="1547664" y="3429000"/>
            <a:ext cx="13681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4"/>
            <a:endCxn id="13" idx="0"/>
          </p:cNvCxnSpPr>
          <p:nvPr/>
        </p:nvCxnSpPr>
        <p:spPr>
          <a:xfrm>
            <a:off x="1331640" y="1843663"/>
            <a:ext cx="0" cy="13693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4"/>
            <a:endCxn id="15" idx="0"/>
          </p:cNvCxnSpPr>
          <p:nvPr/>
        </p:nvCxnSpPr>
        <p:spPr>
          <a:xfrm>
            <a:off x="3131840" y="1843663"/>
            <a:ext cx="0" cy="13693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3568" y="1773977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3</a:t>
            </a:r>
            <a:endParaRPr lang="en-GB" sz="2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195736" y="126876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4</a:t>
            </a:r>
            <a:endParaRPr lang="en-GB" sz="2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83568" y="3070121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7</a:t>
            </a:r>
            <a:endParaRPr lang="en-GB" sz="2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043608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95736" y="306896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8</a:t>
            </a:r>
            <a:endParaRPr lang="en-GB" sz="2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843808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19872" y="162880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6</a:t>
            </a:r>
            <a:endParaRPr lang="en-GB" sz="2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275856" y="270892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2</a:t>
            </a:r>
            <a:endParaRPr lang="en-GB" sz="2200" b="1" dirty="0"/>
          </a:p>
        </p:txBody>
      </p:sp>
      <p:cxnSp>
        <p:nvCxnSpPr>
          <p:cNvPr id="33" name="Straight Connector 32"/>
          <p:cNvCxnSpPr>
            <a:stCxn id="12" idx="5"/>
            <a:endCxn id="15" idx="1"/>
          </p:cNvCxnSpPr>
          <p:nvPr/>
        </p:nvCxnSpPr>
        <p:spPr>
          <a:xfrm>
            <a:off x="1484392" y="1780391"/>
            <a:ext cx="1494696" cy="14958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35696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1</a:t>
            </a:r>
            <a:endParaRPr lang="en-GB" sz="2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788024" y="1763524"/>
            <a:ext cx="41764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GB" sz="22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= 1</a:t>
            </a:r>
          </a:p>
          <a:p>
            <a:endParaRPr lang="en-GB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64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ường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Dijkstra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62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B08488-2DBE-4E62-B7EE-BA7D2927C7BD}" type="slidenum">
              <a:rPr lang="en-GB" smtClean="0"/>
              <a:pPr/>
              <a:t>62</a:t>
            </a:fld>
            <a:endParaRPr lang="en-GB"/>
          </a:p>
        </p:txBody>
      </p:sp>
      <p:graphicFrame>
        <p:nvGraphicFramePr>
          <p:cNvPr id="10" name="Content Placeholder 3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1840583"/>
              </p:ext>
            </p:extLst>
          </p:nvPr>
        </p:nvGraphicFramePr>
        <p:xfrm>
          <a:off x="620296" y="3789040"/>
          <a:ext cx="546123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936"/>
                <a:gridCol w="665296"/>
                <a:gridCol w="739217"/>
                <a:gridCol w="739217"/>
                <a:gridCol w="739217"/>
                <a:gridCol w="813139"/>
                <a:gridCol w="739217"/>
              </a:tblGrid>
              <a:tr h="370840"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Khởi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tạo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(3,1) *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(4,6) </a:t>
                      </a:r>
                      <a:r>
                        <a:rPr lang="en-GB" sz="1600" b="1" baseline="30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en-GB" sz="1600" b="1" baseline="30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(6, 4) </a:t>
                      </a:r>
                      <a:r>
                        <a:rPr lang="en-GB" sz="1600" b="1" baseline="30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en-GB" sz="1600" b="1" baseline="30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3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(7,6)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(7,1) </a:t>
                      </a:r>
                      <a:r>
                        <a:rPr lang="en-GB" sz="1600" b="1" baseline="30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en-GB" sz="1600" b="1" baseline="30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4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(7,6) </a:t>
                      </a:r>
                      <a:r>
                        <a:rPr lang="en-GB" sz="1600" b="1" baseline="30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en-GB" sz="1600" b="1" baseline="30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5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251520" y="2275711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1</a:t>
            </a:r>
            <a:endParaRPr lang="en-GB" sz="2000" b="1" dirty="0"/>
          </a:p>
        </p:txBody>
      </p:sp>
      <p:sp>
        <p:nvSpPr>
          <p:cNvPr id="12" name="Oval 11"/>
          <p:cNvSpPr/>
          <p:nvPr/>
        </p:nvSpPr>
        <p:spPr>
          <a:xfrm>
            <a:off x="1115616" y="1411615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13" name="Oval 12"/>
          <p:cNvSpPr/>
          <p:nvPr/>
        </p:nvSpPr>
        <p:spPr>
          <a:xfrm>
            <a:off x="1115616" y="321297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2915816" y="1411615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2915816" y="321297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16" name="Oval 15"/>
          <p:cNvSpPr/>
          <p:nvPr/>
        </p:nvSpPr>
        <p:spPr>
          <a:xfrm>
            <a:off x="3779912" y="2275711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17" name="Straight Connector 16"/>
          <p:cNvCxnSpPr>
            <a:stCxn id="11" idx="7"/>
            <a:endCxn id="12" idx="3"/>
          </p:cNvCxnSpPr>
          <p:nvPr/>
        </p:nvCxnSpPr>
        <p:spPr>
          <a:xfrm flipV="1">
            <a:off x="620296" y="1780391"/>
            <a:ext cx="558592" cy="5585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5"/>
            <a:endCxn id="13" idx="1"/>
          </p:cNvCxnSpPr>
          <p:nvPr/>
        </p:nvCxnSpPr>
        <p:spPr>
          <a:xfrm>
            <a:off x="620296" y="2644487"/>
            <a:ext cx="558592" cy="6317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6"/>
            <a:endCxn id="14" idx="2"/>
          </p:cNvCxnSpPr>
          <p:nvPr/>
        </p:nvCxnSpPr>
        <p:spPr>
          <a:xfrm>
            <a:off x="1547664" y="1627639"/>
            <a:ext cx="13681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5"/>
            <a:endCxn id="16" idx="1"/>
          </p:cNvCxnSpPr>
          <p:nvPr/>
        </p:nvCxnSpPr>
        <p:spPr>
          <a:xfrm>
            <a:off x="3284592" y="1780391"/>
            <a:ext cx="558592" cy="5585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7"/>
            <a:endCxn id="16" idx="3"/>
          </p:cNvCxnSpPr>
          <p:nvPr/>
        </p:nvCxnSpPr>
        <p:spPr>
          <a:xfrm flipV="1">
            <a:off x="3284592" y="2644487"/>
            <a:ext cx="558592" cy="6317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6"/>
            <a:endCxn id="15" idx="2"/>
          </p:cNvCxnSpPr>
          <p:nvPr/>
        </p:nvCxnSpPr>
        <p:spPr>
          <a:xfrm>
            <a:off x="1547664" y="3429000"/>
            <a:ext cx="13681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4"/>
            <a:endCxn id="13" idx="0"/>
          </p:cNvCxnSpPr>
          <p:nvPr/>
        </p:nvCxnSpPr>
        <p:spPr>
          <a:xfrm>
            <a:off x="1331640" y="1843663"/>
            <a:ext cx="0" cy="13693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4"/>
            <a:endCxn id="15" idx="0"/>
          </p:cNvCxnSpPr>
          <p:nvPr/>
        </p:nvCxnSpPr>
        <p:spPr>
          <a:xfrm>
            <a:off x="3131840" y="1843663"/>
            <a:ext cx="0" cy="13693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3568" y="1773977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3</a:t>
            </a:r>
            <a:endParaRPr lang="en-GB" sz="2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195736" y="126876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4</a:t>
            </a:r>
            <a:endParaRPr lang="en-GB" sz="2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83568" y="3070121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7</a:t>
            </a:r>
            <a:endParaRPr lang="en-GB" sz="2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043608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95736" y="306896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8</a:t>
            </a:r>
            <a:endParaRPr lang="en-GB" sz="2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843808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19872" y="162880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6</a:t>
            </a:r>
            <a:endParaRPr lang="en-GB" sz="2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275856" y="270892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2</a:t>
            </a:r>
            <a:endParaRPr lang="en-GB" sz="2200" b="1" dirty="0"/>
          </a:p>
        </p:txBody>
      </p:sp>
      <p:cxnSp>
        <p:nvCxnSpPr>
          <p:cNvPr id="33" name="Straight Connector 32"/>
          <p:cNvCxnSpPr>
            <a:stCxn id="12" idx="5"/>
            <a:endCxn id="15" idx="1"/>
          </p:cNvCxnSpPr>
          <p:nvPr/>
        </p:nvCxnSpPr>
        <p:spPr>
          <a:xfrm>
            <a:off x="1484392" y="1780391"/>
            <a:ext cx="1494696" cy="14958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35696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1</a:t>
            </a:r>
            <a:endParaRPr lang="en-GB" sz="2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788024" y="1763524"/>
            <a:ext cx="41764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GB" sz="22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= 1</a:t>
            </a:r>
          </a:p>
          <a:p>
            <a:endParaRPr lang="en-GB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66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ường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Dijkstra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63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B08488-2DBE-4E62-B7EE-BA7D2927C7BD}" type="slidenum">
              <a:rPr lang="en-GB" smtClean="0"/>
              <a:pPr/>
              <a:t>63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1556792"/>
            <a:ext cx="7772400" cy="4572000"/>
          </a:xfrm>
          <a:solidFill>
            <a:schemeClr val="bg1">
              <a:lumMod val="85000"/>
            </a:schemeClr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#include &lt;set&gt;</a:t>
            </a:r>
          </a:p>
          <a:p>
            <a:pPr marL="0" indent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#include &lt;map&gt;</a:t>
            </a:r>
          </a:p>
          <a:p>
            <a:pPr marL="0" indent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#include &lt;stack&gt;</a:t>
            </a:r>
          </a:p>
          <a:p>
            <a:pPr marL="0" indent="0">
              <a:buNone/>
            </a:pPr>
            <a:r>
              <a:rPr lang="en-GB" b="1" dirty="0" smtClean="0">
                <a:latin typeface="Consolas" pitchFamily="49" charset="0"/>
                <a:cs typeface="Consolas" pitchFamily="49" charset="0"/>
              </a:rPr>
              <a:t>using 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namespace 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Arc{</a:t>
            </a:r>
          </a:p>
          <a:p>
            <a:pPr marL="0" indent="0">
              <a:buNone/>
            </a:pPr>
            <a:r>
              <a:rPr lang="en-GB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nod;</a:t>
            </a:r>
          </a:p>
          <a:p>
            <a:pPr marL="0" indent="0">
              <a:buNone/>
            </a:pPr>
            <a:r>
              <a:rPr lang="en-GB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w;</a:t>
            </a:r>
          </a:p>
          <a:p>
            <a:pPr marL="0" indent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endParaRPr lang="en-GB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set&lt;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&gt; V;// set of nodes</a:t>
            </a:r>
          </a:p>
          <a:p>
            <a:pPr marL="0" indent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map&lt;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, set&lt;Arc*&gt; &gt; A;// A[v] is the set of adjacent arcs of v</a:t>
            </a:r>
          </a:p>
          <a:p>
            <a:pPr marL="0" indent="0">
              <a:buNone/>
            </a:pPr>
            <a:endParaRPr lang="en-GB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// data 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strcuture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 for 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dijkstra</a:t>
            </a:r>
            <a:endParaRPr lang="en-GB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map&lt;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&gt; d;</a:t>
            </a:r>
          </a:p>
          <a:p>
            <a:pPr marL="0" indent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map&lt;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&gt; p;</a:t>
            </a:r>
          </a:p>
          <a:p>
            <a:pPr marL="0" indent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set&lt;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S;</a:t>
            </a:r>
            <a:endParaRPr lang="en-GB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764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ường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Dijkstra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64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B08488-2DBE-4E62-B7EE-BA7D2927C7BD}" type="slidenum">
              <a:rPr lang="en-GB" smtClean="0"/>
              <a:pPr/>
              <a:t>64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1556792"/>
            <a:ext cx="7772400" cy="4572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findMin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(){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//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find a node v of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NonFixed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having minimum d[v]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min = 1000000;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v_min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-1;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for(set&lt;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&gt;::iterator p = 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S.begin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(); p != 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S.end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(); p++){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v = *p;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if(d[v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] &lt; min){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  min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= d[v];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v_min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= v;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v_min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44146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ường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Dijkstra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65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B08488-2DBE-4E62-B7EE-BA7D2927C7BD}" type="slidenum">
              <a:rPr lang="en-GB" smtClean="0"/>
              <a:pPr/>
              <a:t>65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1556792"/>
            <a:ext cx="7772400" cy="4882108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dijkstra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s){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//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initialization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for(set&lt;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&gt;::iterator pi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V.begin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(); pi !=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V.end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(); pi++){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x = *pi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;  d[x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] = 100000000;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d[s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] = 0;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for(set&lt;Arc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*&gt;::iterator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ps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A[s].begin();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ps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!= A[s].end();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ps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++){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Arc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* a = *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ps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x = a-&gt;nod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;  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w = a-&gt;w;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d[x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] = w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; p[x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] = s;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for(set&lt;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&gt;::iterator pi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V.begin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(); pi !=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V.end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(); pi++){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v = *pi;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if(v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!= s)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S.insert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(v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. . .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75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ường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Dijkstra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66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B08488-2DBE-4E62-B7EE-BA7D2927C7BD}" type="slidenum">
              <a:rPr lang="en-GB" smtClean="0"/>
              <a:pPr/>
              <a:t>66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1556792"/>
            <a:ext cx="7772400" cy="4882108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//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LOOP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while(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S.size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 &gt; 0){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v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findMin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S.erase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(v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//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update label 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of nodes in S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for(set&lt;Arc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*&gt;::iterator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pv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A[v].begin();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pv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!= A[v].end();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pv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++){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  Arc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* a = *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pv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x = a-&gt;nod;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w = a-&gt;w;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  if(d[x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] &gt; d[v] + w){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    d[x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] = d[v] + w;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    p[x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] = v;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  }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}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GB" sz="1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77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ường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Dijkstra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67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B08488-2DBE-4E62-B7EE-BA7D2927C7BD}" type="slidenum">
              <a:rPr lang="en-GB" smtClean="0"/>
              <a:pPr/>
              <a:t>67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1556792"/>
            <a:ext cx="7772400" cy="4882108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printPath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s,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v){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stack&lt;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&gt; S;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x = v;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while(x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!= s){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S.push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(x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x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= p[x];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("%d ",s);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while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(!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S.empty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()){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x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S.top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S.pop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("%d ",x);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("\n");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282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7</a:t>
            </a:fld>
            <a:endParaRPr lang="en-GB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683568" y="1447800"/>
            <a:ext cx="7704856" cy="50055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kề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là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tập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bộ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trong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  <a:sym typeface="Symbol"/>
              </a:rPr>
              <a:t>đó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là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trọng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số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của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cung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{(1, 6, 3), (1, 3, 7)}</a:t>
            </a:r>
          </a:p>
          <a:p>
            <a:pPr lvl="1"/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{(2, 4, 9), (2, 5, 6)}</a:t>
            </a:r>
          </a:p>
          <a:p>
            <a:pPr lvl="1"/>
            <a:r>
              <a:rPr lang="en-GB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(3) =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{(3, 4, 8)}</a:t>
            </a:r>
          </a:p>
          <a:p>
            <a:pPr lvl="1"/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(4)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{(4, 5, 2)}</a:t>
            </a:r>
          </a:p>
          <a:p>
            <a:pPr lvl="1"/>
            <a:r>
              <a:rPr lang="en-GB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(5) =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{}</a:t>
            </a:r>
          </a:p>
          <a:p>
            <a:pPr lvl="1"/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(6)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{(6, 3, 5), (6, 2, 4)}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sp>
        <p:nvSpPr>
          <p:cNvPr id="35" name="Oval 34"/>
          <p:cNvSpPr/>
          <p:nvPr/>
        </p:nvSpPr>
        <p:spPr>
          <a:xfrm>
            <a:off x="5436096" y="3139807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1</a:t>
            </a:r>
            <a:endParaRPr lang="en-GB" sz="2000" b="1" dirty="0"/>
          </a:p>
        </p:txBody>
      </p:sp>
      <p:sp>
        <p:nvSpPr>
          <p:cNvPr id="36" name="Oval 35"/>
          <p:cNvSpPr/>
          <p:nvPr/>
        </p:nvSpPr>
        <p:spPr>
          <a:xfrm>
            <a:off x="6228184" y="256374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37" name="Oval 36"/>
          <p:cNvSpPr/>
          <p:nvPr/>
        </p:nvSpPr>
        <p:spPr>
          <a:xfrm>
            <a:off x="6228184" y="3715871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38" name="Oval 37"/>
          <p:cNvSpPr/>
          <p:nvPr/>
        </p:nvSpPr>
        <p:spPr>
          <a:xfrm>
            <a:off x="7236296" y="256374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39" name="Oval 38"/>
          <p:cNvSpPr/>
          <p:nvPr/>
        </p:nvSpPr>
        <p:spPr>
          <a:xfrm>
            <a:off x="7236296" y="3715871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40" name="Oval 39"/>
          <p:cNvSpPr/>
          <p:nvPr/>
        </p:nvSpPr>
        <p:spPr>
          <a:xfrm>
            <a:off x="7956376" y="3139807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41" name="Straight Connector 40"/>
          <p:cNvCxnSpPr>
            <a:stCxn id="35" idx="7"/>
            <a:endCxn id="36" idx="3"/>
          </p:cNvCxnSpPr>
          <p:nvPr/>
        </p:nvCxnSpPr>
        <p:spPr>
          <a:xfrm flipV="1">
            <a:off x="5804872" y="2932519"/>
            <a:ext cx="486584" cy="27056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5" idx="5"/>
            <a:endCxn id="37" idx="1"/>
          </p:cNvCxnSpPr>
          <p:nvPr/>
        </p:nvCxnSpPr>
        <p:spPr>
          <a:xfrm>
            <a:off x="5804872" y="3508583"/>
            <a:ext cx="486584" cy="27056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6" idx="6"/>
            <a:endCxn id="38" idx="2"/>
          </p:cNvCxnSpPr>
          <p:nvPr/>
        </p:nvCxnSpPr>
        <p:spPr>
          <a:xfrm>
            <a:off x="6660232" y="2779767"/>
            <a:ext cx="576064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8" idx="5"/>
            <a:endCxn id="40" idx="1"/>
          </p:cNvCxnSpPr>
          <p:nvPr/>
        </p:nvCxnSpPr>
        <p:spPr>
          <a:xfrm>
            <a:off x="7605072" y="2932519"/>
            <a:ext cx="414576" cy="27056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9" idx="7"/>
            <a:endCxn id="40" idx="3"/>
          </p:cNvCxnSpPr>
          <p:nvPr/>
        </p:nvCxnSpPr>
        <p:spPr>
          <a:xfrm flipV="1">
            <a:off x="7605072" y="3508583"/>
            <a:ext cx="414576" cy="27056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7" idx="6"/>
            <a:endCxn id="39" idx="2"/>
          </p:cNvCxnSpPr>
          <p:nvPr/>
        </p:nvCxnSpPr>
        <p:spPr>
          <a:xfrm>
            <a:off x="6660232" y="3931895"/>
            <a:ext cx="576064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6" idx="4"/>
            <a:endCxn id="37" idx="0"/>
          </p:cNvCxnSpPr>
          <p:nvPr/>
        </p:nvCxnSpPr>
        <p:spPr>
          <a:xfrm>
            <a:off x="6444208" y="2995791"/>
            <a:ext cx="0" cy="72008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8" idx="4"/>
            <a:endCxn id="39" idx="0"/>
          </p:cNvCxnSpPr>
          <p:nvPr/>
        </p:nvCxnSpPr>
        <p:spPr>
          <a:xfrm>
            <a:off x="7452320" y="2995791"/>
            <a:ext cx="0" cy="72008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796136" y="2707759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3</a:t>
            </a:r>
            <a:endParaRPr lang="en-GB" sz="2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6804248" y="2420888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4</a:t>
            </a:r>
            <a:endParaRPr lang="en-GB" sz="2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796136" y="357301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7</a:t>
            </a:r>
            <a:endParaRPr lang="en-GB" sz="2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6156176" y="3140968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804248" y="3571855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8</a:t>
            </a:r>
            <a:endParaRPr lang="en-GB" sz="2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7164288" y="3140968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740352" y="2780928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6</a:t>
            </a:r>
            <a:endParaRPr lang="en-GB" sz="2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524328" y="335699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2</a:t>
            </a: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134939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/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đó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m)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sâu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rộng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47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sâu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Depth First Search - DFS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DFS(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sâu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tồn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đỉ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kề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DFS(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kề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DFS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quay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kề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i="1" dirty="0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xong</a:t>
            </a:r>
            <a:endParaRPr lang="en-GB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 lvl="1"/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iểm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xong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iểm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xong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WHITE: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pPr lvl="2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GRAY: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xong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GB" smtClean="0">
                <a:latin typeface="Times New Roman" pitchFamily="18" charset="0"/>
                <a:cs typeface="Times New Roman" pitchFamily="18" charset="0"/>
              </a:rPr>
              <a:t>BLACK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xong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87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1084</TotalTime>
  <Words>6293</Words>
  <Application>Microsoft Office PowerPoint</Application>
  <PresentationFormat>On-screen Show (4:3)</PresentationFormat>
  <Paragraphs>2129</Paragraphs>
  <Slides>67</Slides>
  <Notes>66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Equity</vt:lpstr>
      <vt:lpstr>CẤU TRÚC DỮ LIỆU VÀ GIẢI THUẬT</vt:lpstr>
      <vt:lpstr>Đồ thị và ứng dụng </vt:lpstr>
      <vt:lpstr>Khái niệm và định nghĩa</vt:lpstr>
      <vt:lpstr>Khái niệm và định nghĩa</vt:lpstr>
      <vt:lpstr>Khái niệm và định nghĩa</vt:lpstr>
      <vt:lpstr>Biểu diễn đồ thị</vt:lpstr>
      <vt:lpstr>Biểu diễn đồ thị</vt:lpstr>
      <vt:lpstr>Duyệt đồ thị</vt:lpstr>
      <vt:lpstr>Duyệt đồ thị theo chiều sâu Depth First Search - DFS</vt:lpstr>
      <vt:lpstr>Duyệt đồ thị theo chiều sâu Depth First Search - DFS</vt:lpstr>
      <vt:lpstr>Duyệt đồ thị theo chiều sâu Depth First Search - DFS</vt:lpstr>
      <vt:lpstr>Duyệt đồ thị theo chiều sâu Depth First Search - DFS</vt:lpstr>
      <vt:lpstr>Duyệt đồ thị theo chiều sâu Depth First Search - DFS</vt:lpstr>
      <vt:lpstr>Duyệt đồ thị theo chiều sâu Depth First Search - DFS</vt:lpstr>
      <vt:lpstr>Duyệt đồ thị theo chiều sâu Depth First Search - DFS</vt:lpstr>
      <vt:lpstr>Duyệt đồ thị theo chiều sâu Depth First Search - DFS</vt:lpstr>
      <vt:lpstr>Duyệt đồ thị theo chiều sâu Depth First Search - DFS</vt:lpstr>
      <vt:lpstr>Duyệt đồ thị theo chiều sâu Depth First Search - DFS</vt:lpstr>
      <vt:lpstr>Duyệt đồ thị theo chiều sâu Depth First Search - DFS</vt:lpstr>
      <vt:lpstr>Duyệt đồ thị theo chiều sâu Depth First Search - DFS</vt:lpstr>
      <vt:lpstr>Duyệt đồ thị theo chiều sâu Depth First Search - DFS</vt:lpstr>
      <vt:lpstr>Duyệt đồ thị theo chiều sâu Depth First Search - DFS</vt:lpstr>
      <vt:lpstr>Duyệt đồ thị theo chiều sâu Depth First Search - DFS</vt:lpstr>
      <vt:lpstr>Duyệt đồ thị theo chiều sâu Depth First Search - DFS</vt:lpstr>
      <vt:lpstr>Duyệt đồ thị theo chiều sâu Depth First Search - DFS</vt:lpstr>
      <vt:lpstr>Duyệt đồ thị theo chiều sâu Depth First Search - DFS</vt:lpstr>
      <vt:lpstr>Duyệt đồ thị theo chiều sâu Depth First Search - DFS</vt:lpstr>
      <vt:lpstr>Duyệt đồ thị theo chiều rộng Breadth First Search - BFS</vt:lpstr>
      <vt:lpstr>Duyệt đồ thị theo chiều rộng Breadth First Search - BFS</vt:lpstr>
      <vt:lpstr>Duyệt đồ thị theo chiều rộng Breadth First Search - BFS</vt:lpstr>
      <vt:lpstr>Duyệt đồ thị theo chiều rộng Breadth First Search - BFS</vt:lpstr>
      <vt:lpstr>Duyệt đồ thị theo chiều rộng Breadth First Search - BFS</vt:lpstr>
      <vt:lpstr>Duyệt đồ thị theo chiều rộng Breadth First Search - BFS</vt:lpstr>
      <vt:lpstr>Duyệt đồ thị theo chiều rộng Breadth First Search - BFS</vt:lpstr>
      <vt:lpstr>Ứng dụng</vt:lpstr>
      <vt:lpstr>Đồ thị Euler và đồ thị Hamilton</vt:lpstr>
      <vt:lpstr>Đồ thị Euler và đồ thị Hamilton</vt:lpstr>
      <vt:lpstr>Đồ thị Euler và đồ thị Hamilton</vt:lpstr>
      <vt:lpstr>Đồ thị Euler và đồ thị Hamilton</vt:lpstr>
      <vt:lpstr>Cây khung nhỏ nhất trên đồ thị</vt:lpstr>
      <vt:lpstr>Cây khung nhỏ nhất trên đồ thị</vt:lpstr>
      <vt:lpstr>Cây khung nhỏ nhất trên đồ thị</vt:lpstr>
      <vt:lpstr>Cây khung nhỏ nhất trên đồ thị</vt:lpstr>
      <vt:lpstr>Cây khung nhỏ nhất trên đồ thị</vt:lpstr>
      <vt:lpstr>Cây khung nhỏ nhất trên đồ thị</vt:lpstr>
      <vt:lpstr>Cây khung nhỏ nhất trên đồ thị</vt:lpstr>
      <vt:lpstr>Cây khung nhỏ nhất trên đồ thị</vt:lpstr>
      <vt:lpstr>Cây khung nhỏ nhất trên đồ thị</vt:lpstr>
      <vt:lpstr>Cây khung nhỏ nhất trên đồ thị</vt:lpstr>
      <vt:lpstr>Cây khung nhỏ nhất trên đồ thị Cài đặt thuật toán PRIM</vt:lpstr>
      <vt:lpstr>Cây khung nhỏ nhất trên đồ thị Cài đặt thuật toán PRIM</vt:lpstr>
      <vt:lpstr>Cây khung nhỏ nhất trên đồ thị Cài đặt thuật toán PRIM</vt:lpstr>
      <vt:lpstr>Cây khung nhỏ nhất trên đồ thị Cài đặt thuật toán PRIM</vt:lpstr>
      <vt:lpstr>Đường đi ngắn nhất trên đồ thị Thuật toán Dijkstra</vt:lpstr>
      <vt:lpstr>Đường đi ngắn nhất trên đồ thị Thuật toán Dijkstra</vt:lpstr>
      <vt:lpstr>Đường đi ngắn nhất trên đồ thị Thuật toán Dijkstra</vt:lpstr>
      <vt:lpstr>Đường đi ngắn nhất trên đồ thị Thuật toán Dijkstra</vt:lpstr>
      <vt:lpstr>Đường đi ngắn nhất trên đồ thị Thuật toán Dijkstra</vt:lpstr>
      <vt:lpstr>Đường đi ngắn nhất trên đồ thị Thuật toán Dijkstra</vt:lpstr>
      <vt:lpstr>Đường đi ngắn nhất trên đồ thị Thuật toán Dijkstra</vt:lpstr>
      <vt:lpstr>Đường đi ngắn nhất trên đồ thị Thuật toán Dijkstra</vt:lpstr>
      <vt:lpstr>Đường đi ngắn nhất trên đồ thị Thuật toán Dijkstra</vt:lpstr>
      <vt:lpstr>Đường đi ngắn nhất trên đồ thị Thuật toán Dijkstra</vt:lpstr>
      <vt:lpstr>Đường đi ngắn nhất trên đồ thị Thuật toán Dijkstra</vt:lpstr>
      <vt:lpstr>Đường đi ngắn nhất trên đồ thị Thuật toán Dijkstra</vt:lpstr>
      <vt:lpstr>Đường đi ngắn nhất trên đồ thị Thuật toán Dijkstra</vt:lpstr>
      <vt:lpstr>Đường đi ngắn nhất trên đồ thị Thuật toán Dijkstra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CẤU TRÚC DỮ LIỆU VÀ GIẢI THUẬT</dc:title>
  <dc:creator>DHBK</dc:creator>
  <cp:lastModifiedBy>DHBK</cp:lastModifiedBy>
  <cp:revision>133</cp:revision>
  <cp:lastPrinted>2017-08-15T10:23:22Z</cp:lastPrinted>
  <dcterms:created xsi:type="dcterms:W3CDTF">2017-06-06T12:12:12Z</dcterms:created>
  <dcterms:modified xsi:type="dcterms:W3CDTF">2018-05-07T03:47:33Z</dcterms:modified>
</cp:coreProperties>
</file>