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Tema 1: Introducción a las Bases de Datos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Guía Didáctica</a:t>
            </a:r>
            <a:endParaRPr lang="en-US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D5304FA9-A9A1-8D18-0DE9-734BC1287B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94" y="112615"/>
            <a:ext cx="5400040" cy="1214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437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1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1.1 Introducción</a:t>
            </a:r>
          </a:p>
          <a:p>
            <a:r>
              <a:rPr lang="es-ES" dirty="0">
                <a:effectLst/>
              </a:rPr>
              <a:t>1.2 Tipos de Base de Datos</a:t>
            </a:r>
          </a:p>
          <a:p>
            <a:r>
              <a:rPr lang="es-ES" dirty="0">
                <a:effectLst/>
              </a:rPr>
              <a:t>1.3 Modelos de bases de datos</a:t>
            </a:r>
          </a:p>
          <a:p>
            <a:r>
              <a:rPr lang="es-ES" dirty="0">
                <a:effectLst/>
              </a:rPr>
              <a:t>1.4 Gestión de bases de datos distribuidas</a:t>
            </a:r>
          </a:p>
          <a:p>
            <a:r>
              <a:rPr lang="es-ES" dirty="0">
                <a:effectLst/>
              </a:rPr>
              <a:t>1.5 Arquitectura de un SGBD</a:t>
            </a:r>
          </a:p>
          <a:p>
            <a:r>
              <a:rPr lang="es-ES" dirty="0">
                <a:effectLst/>
              </a:rPr>
              <a:t>1.6 Modelado de una base de datos</a:t>
            </a:r>
          </a:p>
          <a:p>
            <a:endParaRPr lang="es-ES" dirty="0">
              <a:effectLst/>
            </a:endParaRPr>
          </a:p>
          <a:p>
            <a:endParaRPr lang="es-ES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697F5336-91D4-B1A8-C752-91A97EF6D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205" y="126892"/>
            <a:ext cx="648023" cy="6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6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1.1 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Definición de base de datos</a:t>
            </a:r>
          </a:p>
          <a:p>
            <a:r>
              <a:rPr lang="es-ES" dirty="0"/>
              <a:t>Definición de Sistema Gestor de Bases de Datos</a:t>
            </a:r>
          </a:p>
          <a:p>
            <a:r>
              <a:rPr lang="en-US" dirty="0"/>
              <a:t>LOPD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B3AB023F-5F91-3397-2310-2A87FBEE6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205" y="126892"/>
            <a:ext cx="648023" cy="6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5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3BD70-9D78-4B20-AAEB-7F46D8BE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effectLst/>
              </a:rPr>
              <a:t>1.2 Tipos de Base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62784D-49B9-4C3B-9907-13B06D3F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Variabilidad</a:t>
            </a:r>
          </a:p>
          <a:p>
            <a:r>
              <a:rPr lang="es-ES" dirty="0"/>
              <a:t>Contenido</a:t>
            </a:r>
          </a:p>
          <a:p>
            <a:endParaRPr lang="es-ES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57A66965-6805-2D69-6585-1F8A3C1DB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205" y="126892"/>
            <a:ext cx="648023" cy="6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5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18B5B-9F28-4011-9B12-D59CF218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1.3 Modelos de bases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33EF28-591F-4682-84B8-0C23C9E12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Modelo de datos = Descripción = Cómo</a:t>
            </a:r>
          </a:p>
          <a:p>
            <a:r>
              <a:rPr lang="es-ES" dirty="0"/>
              <a:t>Bases de datos jerárquicas</a:t>
            </a:r>
          </a:p>
          <a:p>
            <a:r>
              <a:rPr lang="es-ES" dirty="0"/>
              <a:t>Bases de datos en red</a:t>
            </a:r>
          </a:p>
          <a:p>
            <a:r>
              <a:rPr lang="es-ES" dirty="0"/>
              <a:t>Bases de datos transaccionales</a:t>
            </a:r>
          </a:p>
          <a:p>
            <a:r>
              <a:rPr lang="es-ES" dirty="0"/>
              <a:t>Bases de datos relacionales</a:t>
            </a:r>
          </a:p>
          <a:p>
            <a:r>
              <a:rPr lang="es-ES" dirty="0"/>
              <a:t>Bases de datos multidimensionales</a:t>
            </a:r>
          </a:p>
          <a:p>
            <a:r>
              <a:rPr lang="es-ES" dirty="0"/>
              <a:t>Bases de datos orientadas a objetos</a:t>
            </a:r>
          </a:p>
          <a:p>
            <a:r>
              <a:rPr lang="es-ES" dirty="0"/>
              <a:t>Bases de datos documentales</a:t>
            </a:r>
          </a:p>
          <a:p>
            <a:r>
              <a:rPr lang="es-ES" dirty="0"/>
              <a:t>Bases de datos deductivas</a:t>
            </a:r>
          </a:p>
          <a:p>
            <a:r>
              <a:rPr lang="es-ES" dirty="0"/>
              <a:t>Bases de datos NoSQL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C43F0472-541F-58B1-3323-59D080C6C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205" y="126892"/>
            <a:ext cx="648023" cy="6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90CAC-DC08-4D71-88BD-B94C34DF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effectLst/>
              </a:rPr>
              <a:t>1.4 Gestión de bases de datos distribuidas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69E884-DA71-4C93-A87C-7129D53C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Resultado de imagen de base de datos distribuida">
            <a:extLst>
              <a:ext uri="{FF2B5EF4-FFF2-40B4-BE49-F238E27FC236}">
                <a16:creationId xmlns:a16="http://schemas.microsoft.com/office/drawing/2014/main" id="{5C9E7264-C37C-4847-A5E8-AC1BA288C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017" y="1928261"/>
            <a:ext cx="86010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254B4730-2375-24C4-D0ED-837C2203E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205" y="126892"/>
            <a:ext cx="648023" cy="6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9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F6E5E-AA62-450C-BD0B-EBED39F7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1.5 Arquitectura de un SGBD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E988C3-6B0E-4C6B-A213-0E265FD90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ANSI-SPARC</a:t>
            </a:r>
          </a:p>
          <a:p>
            <a:r>
              <a:rPr lang="es-ES" dirty="0"/>
              <a:t>3 capas: </a:t>
            </a:r>
          </a:p>
          <a:p>
            <a:pPr lvl="1"/>
            <a:r>
              <a:rPr lang="es-ES" dirty="0"/>
              <a:t>Interna o física</a:t>
            </a:r>
          </a:p>
          <a:p>
            <a:pPr lvl="1"/>
            <a:r>
              <a:rPr lang="es-ES" dirty="0"/>
              <a:t>Conceptual</a:t>
            </a:r>
          </a:p>
          <a:p>
            <a:pPr lvl="1"/>
            <a:r>
              <a:rPr lang="es-ES" dirty="0"/>
              <a:t>Externa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5D4C065-23D6-4060-902E-676AE43819F3}"/>
              </a:ext>
            </a:extLst>
          </p:cNvPr>
          <p:cNvGrpSpPr>
            <a:grpSpLocks/>
          </p:cNvGrpSpPr>
          <p:nvPr/>
        </p:nvGrpSpPr>
        <p:grpSpPr bwMode="auto">
          <a:xfrm>
            <a:off x="5485744" y="1763908"/>
            <a:ext cx="4676775" cy="3095627"/>
            <a:chOff x="2280" y="10035"/>
            <a:chExt cx="7365" cy="465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027D5394-253F-47E8-96A6-DEBA27A3F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10035"/>
              <a:ext cx="1245" cy="990"/>
            </a:xfrm>
            <a:prstGeom prst="smileyFace">
              <a:avLst>
                <a:gd name="adj" fmla="val 4653"/>
              </a:avLst>
            </a:prstGeom>
            <a:solidFill>
              <a:schemeClr val="accent3">
                <a:lumMod val="100000"/>
                <a:lumOff val="0"/>
              </a:schemeClr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round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ES"/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8A3B1AA9-FCD4-439F-B44C-DD7FF750D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10035"/>
              <a:ext cx="1245" cy="990"/>
            </a:xfrm>
            <a:prstGeom prst="smileyFace">
              <a:avLst>
                <a:gd name="adj" fmla="val 4653"/>
              </a:avLst>
            </a:prstGeom>
            <a:solidFill>
              <a:schemeClr val="accent2">
                <a:lumMod val="100000"/>
                <a:lumOff val="0"/>
              </a:schemeClr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round/>
              <a:headEnd/>
              <a:tailEnd/>
            </a:ln>
            <a:effectLst>
              <a:outerShdw dist="28398" dir="3806097" algn="ctr" rotWithShape="0">
                <a:schemeClr val="accent2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ES"/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A8F29E86-CD73-438B-B642-ACBD8A289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" y="10035"/>
              <a:ext cx="1245" cy="990"/>
            </a:xfrm>
            <a:prstGeom prst="smileyFace">
              <a:avLst>
                <a:gd name="adj" fmla="val 4653"/>
              </a:avLst>
            </a:prstGeom>
            <a:solidFill>
              <a:schemeClr val="accent1">
                <a:lumMod val="100000"/>
                <a:lumOff val="0"/>
              </a:schemeClr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round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ES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D25D5A1-22C7-4D14-8097-EA7F572B2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11265"/>
              <a:ext cx="1890" cy="495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100000"/>
                <a:lumOff val="0"/>
              </a:schemeClr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round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E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Vista Usuario 1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F07B6FCA-1FFC-4D0F-BD61-3648A2240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11265"/>
              <a:ext cx="1890" cy="495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100000"/>
                <a:lumOff val="0"/>
              </a:schemeClr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round/>
              <a:headEnd/>
              <a:tailEnd/>
            </a:ln>
            <a:effectLst>
              <a:outerShdw dist="28398" dir="3806097" algn="ctr" rotWithShape="0">
                <a:schemeClr val="accent2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E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Vista Usuario 2</a:t>
              </a:r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982F97FB-F429-49E4-BCC5-2341A678F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5" y="11265"/>
              <a:ext cx="1890" cy="49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100000"/>
                <a:lumOff val="0"/>
              </a:schemeClr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round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E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Vista Usuario 3</a:t>
              </a: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0E43C0D7-E55B-490B-95D0-60938E6C8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12150"/>
              <a:ext cx="7365" cy="60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100000"/>
                <a:lumOff val="0"/>
              </a:schemeClr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round/>
              <a:headEnd/>
              <a:tailEnd/>
            </a:ln>
            <a:effectLst>
              <a:outerShdw dist="28398" dir="3806097" algn="ctr" rotWithShape="0">
                <a:schemeClr val="accent4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E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ESQUEMA CONCEPTUAL</a:t>
              </a:r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A02F5AC6-A952-4ABB-B98E-6DC698269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13545"/>
              <a:ext cx="1590" cy="1140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100000"/>
                <a:lumOff val="0"/>
              </a:schemeClr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round/>
              <a:headEnd/>
              <a:tailEnd/>
            </a:ln>
            <a:effectLst>
              <a:outerShdw dist="28398" dir="3806097" algn="ctr" rotWithShape="0">
                <a:schemeClr val="accent6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s-E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s-E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BBDD</a:t>
              </a:r>
            </a:p>
          </p:txBody>
        </p:sp>
        <p:cxnSp>
          <p:nvCxnSpPr>
            <p:cNvPr id="13" name="AutoShape 11">
              <a:extLst>
                <a:ext uri="{FF2B5EF4-FFF2-40B4-BE49-F238E27FC236}">
                  <a16:creationId xmlns:a16="http://schemas.microsoft.com/office/drawing/2014/main" id="{DAA6A823-BC7E-44CF-8E00-ECC83C5F91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0" y="11850"/>
              <a:ext cx="1755" cy="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B8FC8877-62FF-4E54-B075-74A5BC8BBD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50" y="11850"/>
              <a:ext cx="0" cy="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D1E221CD-616F-4EDA-9ED3-171827C8FD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080" y="11850"/>
              <a:ext cx="1605" cy="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4">
              <a:extLst>
                <a:ext uri="{FF2B5EF4-FFF2-40B4-BE49-F238E27FC236}">
                  <a16:creationId xmlns:a16="http://schemas.microsoft.com/office/drawing/2014/main" id="{5739837B-99C9-4357-B6D7-73C3BA4314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50" y="12825"/>
              <a:ext cx="0" cy="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C97A909-1B20-B4DB-1935-85DB2F5B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205" y="126892"/>
            <a:ext cx="648023" cy="6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2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FDA21-CEEF-49C5-ABF0-2CD6F230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1.6 Modelado de una base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8DB5D-4F43-4FBA-8DEB-DD105EFC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Entidades</a:t>
            </a:r>
          </a:p>
          <a:p>
            <a:r>
              <a:rPr lang="es-ES" dirty="0"/>
              <a:t>Propiedades o Atributos</a:t>
            </a:r>
          </a:p>
          <a:p>
            <a:pPr lvl="1"/>
            <a:r>
              <a:rPr lang="es-ES" dirty="0"/>
              <a:t>Campos Clave</a:t>
            </a:r>
          </a:p>
          <a:p>
            <a:r>
              <a:rPr lang="es-ES" dirty="0"/>
              <a:t>Relaciones</a:t>
            </a:r>
          </a:p>
          <a:p>
            <a:r>
              <a:rPr lang="es-ES" dirty="0"/>
              <a:t>Ejemplo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B88BF943-5704-2F5F-804C-D512B995F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205" y="126892"/>
            <a:ext cx="648023" cy="6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1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330E2-9759-4938-BA1B-871B9D84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CFD5DB-82B9-4F92-B176-A2CD5467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Realizar los 3 primeros Ejercicios del Tema</a:t>
            </a:r>
          </a:p>
          <a:p>
            <a:r>
              <a:rPr lang="es-ES" b="1" dirty="0">
                <a:solidFill>
                  <a:srgbClr val="FF0000"/>
                </a:solidFill>
              </a:rPr>
              <a:t>Realizar el “Taller de Access”</a:t>
            </a:r>
          </a:p>
          <a:p>
            <a:r>
              <a:rPr lang="es-ES" b="1" dirty="0">
                <a:solidFill>
                  <a:srgbClr val="FF0000"/>
                </a:solidFill>
              </a:rPr>
              <a:t>Realizar los ejercicios 4 al 7 (En casa)</a:t>
            </a:r>
          </a:p>
          <a:p>
            <a:r>
              <a:rPr lang="es-ES" b="1" dirty="0">
                <a:solidFill>
                  <a:srgbClr val="FF0000"/>
                </a:solidFill>
              </a:rPr>
              <a:t>Realizar el Test del Tema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C4CA9500-827B-1097-B9B6-8FCA79D00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205" y="126892"/>
            <a:ext cx="648023" cy="6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77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81</TotalTime>
  <Words>201</Words>
  <Application>Microsoft Office PowerPoint</Application>
  <PresentationFormat>Panorámica</PresentationFormat>
  <Paragraphs>51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Calisto MT</vt:lpstr>
      <vt:lpstr>Wingdings 2</vt:lpstr>
      <vt:lpstr>Pizarra</vt:lpstr>
      <vt:lpstr>Tema 1: Introducción a las Bases de Datos</vt:lpstr>
      <vt:lpstr>Tema 1</vt:lpstr>
      <vt:lpstr>1.1 Introducción</vt:lpstr>
      <vt:lpstr>1.2 Tipos de Base de Datos</vt:lpstr>
      <vt:lpstr>1.3 Modelos de bases de datos</vt:lpstr>
      <vt:lpstr>1.4 Gestión de bases de datos distribuidas</vt:lpstr>
      <vt:lpstr>1.5 Arquitectura de un SGBD</vt:lpstr>
      <vt:lpstr>1.6 Modelado de una base de datos</vt:lpstr>
      <vt:lpstr>Practicar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Identificación de sistemas ERP-CRM</dc:title>
  <dc:creator>Javier Grupostudium</dc:creator>
  <cp:lastModifiedBy>Jorge Rodriguez</cp:lastModifiedBy>
  <cp:revision>23</cp:revision>
  <dcterms:created xsi:type="dcterms:W3CDTF">2019-07-03T07:57:15Z</dcterms:created>
  <dcterms:modified xsi:type="dcterms:W3CDTF">2022-08-22T16:53:29Z</dcterms:modified>
</cp:coreProperties>
</file>