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Tema 2: El Modelo Relacional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Guía Didáctica</a:t>
            </a:r>
            <a:endParaRPr lang="en-U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9017A9E2-D115-C32A-953A-EDC9F9D3C5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94" y="112615"/>
            <a:ext cx="5400040" cy="1214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437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2.1 Introducción</a:t>
            </a:r>
          </a:p>
          <a:p>
            <a:r>
              <a:rPr lang="es-ES" dirty="0"/>
              <a:t>2.2 Componentes de los SGBD</a:t>
            </a:r>
          </a:p>
          <a:p>
            <a:r>
              <a:rPr lang="es-ES" dirty="0"/>
              <a:t>2.3 El Modelo de datos Entidad-Relación</a:t>
            </a:r>
          </a:p>
          <a:p>
            <a:r>
              <a:rPr lang="es-ES" dirty="0"/>
              <a:t>2.4 El Modelo Relacional</a:t>
            </a:r>
          </a:p>
          <a:p>
            <a:r>
              <a:rPr lang="es-ES" dirty="0"/>
              <a:t>2.5 Transformación de un Diagrama Entidad-Relación a un Esquema Relacional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7BCC3F68-172A-F739-C99B-0E5941EF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 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Presentar</a:t>
            </a:r>
            <a:r>
              <a:rPr lang="en-US" dirty="0"/>
              <a:t> </a:t>
            </a:r>
            <a:r>
              <a:rPr lang="en-US" b="1" dirty="0" err="1">
                <a:effectLst/>
              </a:rPr>
              <a:t>conceptos</a:t>
            </a:r>
            <a:endParaRPr lang="en-US" b="1" dirty="0">
              <a:effectLst/>
            </a:endParaRPr>
          </a:p>
          <a:p>
            <a:endParaRPr lang="en-U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5B1339F4-B992-15F8-9DF6-A4D2985A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83D1-B455-45BA-8604-853A3F63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 </a:t>
            </a:r>
            <a:r>
              <a:rPr lang="es-ES" dirty="0">
                <a:effectLst/>
              </a:rPr>
              <a:t>Componentes de los SGBD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BBFA5-3040-4BE6-917B-145DEEC4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Presentar</a:t>
            </a:r>
            <a:r>
              <a:rPr lang="es-ES" dirty="0"/>
              <a:t> </a:t>
            </a:r>
            <a:r>
              <a:rPr lang="es-ES" b="1" dirty="0">
                <a:effectLst/>
              </a:rPr>
              <a:t>conceptos</a:t>
            </a:r>
          </a:p>
          <a:p>
            <a:pPr lvl="1"/>
            <a:r>
              <a:rPr lang="es-ES" dirty="0">
                <a:effectLst/>
              </a:rPr>
              <a:t>Lenguajes de los SGBD</a:t>
            </a:r>
          </a:p>
          <a:p>
            <a:pPr lvl="1"/>
            <a:r>
              <a:rPr lang="es-ES" dirty="0">
                <a:effectLst/>
              </a:rPr>
              <a:t>El Diccionario de Datos</a:t>
            </a:r>
          </a:p>
          <a:p>
            <a:pPr lvl="1"/>
            <a:r>
              <a:rPr lang="es-ES" dirty="0">
                <a:effectLst/>
              </a:rPr>
              <a:t>Seguridad e Integridad de los Datos</a:t>
            </a:r>
          </a:p>
          <a:p>
            <a:pPr lvl="1"/>
            <a:r>
              <a:rPr lang="es-ES" dirty="0">
                <a:effectLst/>
              </a:rPr>
              <a:t>El Administrador de la Base de Datos</a:t>
            </a:r>
          </a:p>
          <a:p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6E91A6C7-4A8E-2590-2E0C-10517AC0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90E8E-46B7-4F41-82F3-BF4435E6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2.3 El Modelo de datos Entidad-Relación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2AC81-5AA8-4973-BA01-61BF148F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Conceptos básicos usados en el Modelo E-R</a:t>
            </a:r>
          </a:p>
          <a:p>
            <a:r>
              <a:rPr lang="es-ES" dirty="0">
                <a:effectLst/>
              </a:rPr>
              <a:t>Diagramas de estructuras de datos en el modelo E-R</a:t>
            </a:r>
          </a:p>
          <a:p>
            <a:r>
              <a:rPr lang="es-ES" dirty="0">
                <a:effectLst/>
              </a:rPr>
              <a:t>Grado y cardinalidad de las relaciones</a:t>
            </a:r>
          </a:p>
          <a:p>
            <a:r>
              <a:rPr lang="es-ES">
                <a:effectLst/>
              </a:rPr>
              <a:t>Redundacias</a:t>
            </a:r>
            <a:endParaRPr lang="es-ES" dirty="0">
              <a:effectLst/>
            </a:endParaRPr>
          </a:p>
          <a:p>
            <a:r>
              <a:rPr lang="es-ES" dirty="0">
                <a:effectLst/>
              </a:rPr>
              <a:t>Generalización y Jerarquías de Generalización</a:t>
            </a:r>
          </a:p>
          <a:p>
            <a:r>
              <a:rPr lang="es-ES" dirty="0">
                <a:effectLst/>
              </a:rPr>
              <a:t>Ver “Procedimiento para realizar los ejercicios de Bases de datos”</a:t>
            </a:r>
          </a:p>
          <a:p>
            <a:r>
              <a:rPr lang="es-ES" dirty="0">
                <a:effectLst/>
              </a:rPr>
              <a:t>Ver “Taller de Diseño”</a:t>
            </a:r>
          </a:p>
          <a:p>
            <a:r>
              <a:rPr lang="es-ES" b="1" dirty="0">
                <a:solidFill>
                  <a:srgbClr val="FF0000"/>
                </a:solidFill>
                <a:effectLst/>
              </a:rPr>
              <a:t>Realizar los ejercicios del Boletín I, en DIA</a:t>
            </a:r>
            <a:endParaRPr lang="es-ES" b="1" dirty="0">
              <a:solidFill>
                <a:srgbClr val="FF0000"/>
              </a:solidFill>
            </a:endParaRPr>
          </a:p>
          <a:p>
            <a:pPr marL="36900" indent="0">
              <a:buNone/>
            </a:pPr>
            <a:endParaRPr lang="es-ES" dirty="0">
              <a:effectLst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B5055607-8811-FE4E-751C-4A826FC6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F2E011-5721-39CB-7C14-98E3C4A5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96" y="1580050"/>
            <a:ext cx="4965287" cy="9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CEA19-95B6-4A1E-B59B-E6348CC7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2.4 El Modelo Relacional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59FEF-7E47-4E44-982D-5BFD739D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Presentar los conceptos</a:t>
            </a:r>
          </a:p>
          <a:p>
            <a:r>
              <a:rPr lang="es-ES" dirty="0">
                <a:effectLst/>
              </a:rPr>
              <a:t>Estructura del Modelo de Datos Relacional</a:t>
            </a:r>
          </a:p>
          <a:p>
            <a:r>
              <a:rPr lang="es-ES" dirty="0">
                <a:effectLst/>
              </a:rPr>
              <a:t>Esquema de una Base de Datos Relacional</a:t>
            </a:r>
          </a:p>
          <a:p>
            <a:r>
              <a:rPr lang="es-ES" dirty="0">
                <a:effectLst/>
              </a:rPr>
              <a:t>Restricciones del Modelo Relacional</a:t>
            </a:r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7F129D7-F79F-4625-26FF-1810713A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685C7-3FD6-4158-8E74-EA131E71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effectLst/>
              </a:rPr>
              <a:t>2.5 Transformación de un Diagrama Entidad-Relación a un Esquema Relacional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EB61E-643B-42C9-8143-D11FDAA6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100" dirty="0"/>
              <a:t>Estudiar cada paso de la transformación</a:t>
            </a:r>
          </a:p>
          <a:p>
            <a:r>
              <a:rPr lang="es-ES" sz="2100" dirty="0"/>
              <a:t>Relaciones 1:1 (2 entidades) en ERD (10%) → 1 Tabla en ER</a:t>
            </a:r>
          </a:p>
          <a:p>
            <a:r>
              <a:rPr lang="es-ES" sz="2100" dirty="0"/>
              <a:t>Relaciones 1:N (2 entidades) en ERD (70%) → 2 Tablas en ER (FK)</a:t>
            </a:r>
          </a:p>
          <a:p>
            <a:r>
              <a:rPr lang="es-ES" sz="2100" dirty="0"/>
              <a:t>Relaciones N:M (2 entidades) en ERD (20%) → 3 Tablas en ER (FK)</a:t>
            </a:r>
          </a:p>
          <a:p>
            <a:r>
              <a:rPr lang="es-ES" sz="2400" dirty="0"/>
              <a:t>Estudiar ejemplo “</a:t>
            </a:r>
            <a:r>
              <a:rPr lang="es-ES" sz="2400"/>
              <a:t>ClubPaddel”</a:t>
            </a:r>
            <a:endParaRPr lang="es-ES" sz="2400" dirty="0"/>
          </a:p>
          <a:p>
            <a:r>
              <a:rPr lang="es-ES" sz="2100" b="1" dirty="0">
                <a:solidFill>
                  <a:srgbClr val="FF0000"/>
                </a:solidFill>
                <a:effectLst/>
              </a:rPr>
              <a:t>Realizar los ejercicios del Boletín II, </a:t>
            </a:r>
            <a:r>
              <a:rPr lang="es-ES" sz="2100" b="1" dirty="0">
                <a:solidFill>
                  <a:srgbClr val="FF0000"/>
                </a:solidFill>
              </a:rPr>
              <a:t>Transformar los ERD a sus correspondientes ER</a:t>
            </a:r>
          </a:p>
          <a:p>
            <a:endParaRPr lang="es-ES" sz="2100" dirty="0"/>
          </a:p>
          <a:p>
            <a:pPr marL="3690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94909667-122E-B424-2982-7CA7399E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0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B86C6-F1F2-4C87-992C-D02FE60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C0A61-B2FD-4D50-A5ED-14EA4854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595901" cy="4936799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Ver “Taller de instalación de MySQL </a:t>
            </a:r>
            <a:r>
              <a:rPr lang="es-ES" dirty="0" err="1">
                <a:effectLst/>
              </a:rPr>
              <a:t>Workbench</a:t>
            </a:r>
            <a:r>
              <a:rPr lang="es-ES" dirty="0">
                <a:effectLst/>
              </a:rPr>
              <a:t>”</a:t>
            </a:r>
          </a:p>
          <a:p>
            <a:r>
              <a:rPr lang="es-ES" dirty="0">
                <a:effectLst/>
              </a:rPr>
              <a:t>Ver “Caso práctico de MySQL </a:t>
            </a:r>
            <a:r>
              <a:rPr lang="es-ES" dirty="0" err="1">
                <a:effectLst/>
              </a:rPr>
              <a:t>Workbench</a:t>
            </a:r>
            <a:r>
              <a:rPr lang="es-ES" dirty="0">
                <a:effectLst/>
              </a:rPr>
              <a:t>”</a:t>
            </a:r>
          </a:p>
          <a:p>
            <a:r>
              <a:rPr lang="es-ES" sz="2000" b="1" dirty="0">
                <a:solidFill>
                  <a:srgbClr val="FF0000"/>
                </a:solidFill>
                <a:effectLst/>
              </a:rPr>
              <a:t>Realizar los ejercicios del Boletín III, </a:t>
            </a:r>
            <a:r>
              <a:rPr lang="es-ES" b="1" dirty="0">
                <a:solidFill>
                  <a:srgbClr val="FF0000"/>
                </a:solidFill>
              </a:rPr>
              <a:t>Obtener el Diseño MySQL </a:t>
            </a:r>
            <a:r>
              <a:rPr lang="es-ES" b="1" dirty="0" err="1">
                <a:solidFill>
                  <a:srgbClr val="FF0000"/>
                </a:solidFill>
              </a:rPr>
              <a:t>Workbench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dirty="0"/>
              <a:t>Estudiar ejemplo “Facturas”</a:t>
            </a:r>
          </a:p>
          <a:p>
            <a:r>
              <a:rPr lang="es-ES" b="1" dirty="0">
                <a:solidFill>
                  <a:srgbClr val="FF0000"/>
                </a:solidFill>
              </a:rPr>
              <a:t>Realizar los ejercicios del 11 al 17 del Boletín IV (</a:t>
            </a:r>
            <a:r>
              <a:rPr lang="es-ES" b="1" dirty="0" err="1">
                <a:solidFill>
                  <a:srgbClr val="FF0000"/>
                </a:solidFill>
              </a:rPr>
              <a:t>ERD+ER+Workbench</a:t>
            </a:r>
            <a:r>
              <a:rPr lang="es-ES" b="1" dirty="0">
                <a:solidFill>
                  <a:srgbClr val="FF0000"/>
                </a:solidFill>
              </a:rPr>
              <a:t>)</a:t>
            </a:r>
          </a:p>
          <a:p>
            <a:r>
              <a:rPr lang="es-ES" b="1" dirty="0">
                <a:solidFill>
                  <a:srgbClr val="FF0000"/>
                </a:solidFill>
              </a:rPr>
              <a:t>Realizar los Exámenes de otros cursos</a:t>
            </a:r>
          </a:p>
          <a:p>
            <a:r>
              <a:rPr lang="es-ES" b="1" dirty="0">
                <a:solidFill>
                  <a:srgbClr val="FF0000"/>
                </a:solidFill>
              </a:rPr>
              <a:t>Realizar los ejercicios del 18 al 49 del Boletín IV (</a:t>
            </a:r>
            <a:r>
              <a:rPr lang="es-ES" b="1" dirty="0" err="1">
                <a:solidFill>
                  <a:srgbClr val="FF0000"/>
                </a:solidFill>
              </a:rPr>
              <a:t>ERD+ER+Workbench</a:t>
            </a:r>
            <a:r>
              <a:rPr lang="es-ES" b="1" dirty="0">
                <a:solidFill>
                  <a:srgbClr val="FF0000"/>
                </a:solidFill>
              </a:rPr>
              <a:t>)</a:t>
            </a:r>
          </a:p>
          <a:p>
            <a:r>
              <a:rPr lang="es-ES" sz="2100" b="1" dirty="0">
                <a:solidFill>
                  <a:srgbClr val="FF0000"/>
                </a:solidFill>
                <a:effectLst/>
              </a:rPr>
              <a:t>Realizar el Test del Tema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46EB429E-54D3-4894-0A9B-F5E03D24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05" y="126892"/>
            <a:ext cx="648023" cy="6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6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212</TotalTime>
  <Words>327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Pizarra</vt:lpstr>
      <vt:lpstr>Tema 2: El Modelo Relacional</vt:lpstr>
      <vt:lpstr>Tema 2</vt:lpstr>
      <vt:lpstr>2.1 Introducción</vt:lpstr>
      <vt:lpstr>2.2 Componentes de los SGBD</vt:lpstr>
      <vt:lpstr>2.3 El Modelo de datos Entidad-Relación</vt:lpstr>
      <vt:lpstr>2.4 El Modelo Relacional</vt:lpstr>
      <vt:lpstr>2.5 Transformación de un Diagrama Entidad-Relación a un Esquema Relacional</vt:lpstr>
      <vt:lpstr>Practicar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Identificación de sistemas ERP-CRM</dc:title>
  <dc:creator>Javier Grupostudium</dc:creator>
  <cp:lastModifiedBy>Jorge Rodriguez</cp:lastModifiedBy>
  <cp:revision>35</cp:revision>
  <dcterms:created xsi:type="dcterms:W3CDTF">2019-07-03T07:57:15Z</dcterms:created>
  <dcterms:modified xsi:type="dcterms:W3CDTF">2022-08-22T17:47:57Z</dcterms:modified>
</cp:coreProperties>
</file>