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8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effectLst/>
              </a:rPr>
              <a:t>Tema 1: Introducción a los Lenguajes de Marca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Guía Didáctica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372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C51E86-E4ED-4AB9-86A5-7EA28B72B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Practicar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12D9E5-69F6-4C9B-A146-CFF98DEBF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Realizar el Test del Tema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3227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Tema 1</a:t>
            </a:r>
            <a:endParaRPr lang="en-U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7C1EFAA-968C-47BE-AAB2-29B0A65D7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1.1 Lenguajes de marcas</a:t>
            </a:r>
          </a:p>
          <a:p>
            <a:r>
              <a:rPr lang="es-ES" dirty="0"/>
              <a:t>1.2 Clases de lenguajes de marcas</a:t>
            </a:r>
          </a:p>
          <a:p>
            <a:r>
              <a:rPr lang="es-ES" dirty="0"/>
              <a:t>1.3 Características de los lenguajes de marcas</a:t>
            </a:r>
          </a:p>
          <a:p>
            <a:r>
              <a:rPr lang="es-ES" dirty="0"/>
              <a:t>1.4 Evolución de los lenguajes de marcas</a:t>
            </a:r>
          </a:p>
          <a:p>
            <a:r>
              <a:rPr lang="es-ES" dirty="0"/>
              <a:t>1.5 Lenguaje de marca. Etiquetas, elementos y atributos</a:t>
            </a:r>
          </a:p>
          <a:p>
            <a:r>
              <a:rPr lang="es-ES" dirty="0"/>
              <a:t>1.6 Organizaciones Desarrolladoras</a:t>
            </a:r>
          </a:p>
          <a:p>
            <a:r>
              <a:rPr lang="es-ES" dirty="0"/>
              <a:t>1.7 Gramáticas</a:t>
            </a:r>
          </a:p>
        </p:txBody>
      </p:sp>
    </p:spTree>
    <p:extLst>
      <p:ext uri="{BB962C8B-B14F-4D97-AF65-F5344CB8AC3E}">
        <p14:creationId xmlns:p14="http://schemas.microsoft.com/office/powerpoint/2010/main" val="2081668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 dirty="0"/>
              <a:t>1.1 Lenguajes de marcas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Lenguajes</a:t>
            </a:r>
            <a:r>
              <a:rPr lang="en-US" dirty="0"/>
              <a:t> de </a:t>
            </a:r>
            <a:r>
              <a:rPr lang="en-US" dirty="0" err="1"/>
              <a:t>marcas</a:t>
            </a:r>
            <a:endParaRPr lang="en-US" dirty="0"/>
          </a:p>
          <a:p>
            <a:r>
              <a:rPr lang="en-US" dirty="0"/>
              <a:t>HTML</a:t>
            </a:r>
          </a:p>
          <a:p>
            <a:r>
              <a:rPr lang="en-US" dirty="0" err="1"/>
              <a:t>Lenguajes</a:t>
            </a:r>
            <a:r>
              <a:rPr lang="en-US" dirty="0"/>
              <a:t> de </a:t>
            </a:r>
            <a:r>
              <a:rPr lang="en-US" dirty="0" err="1"/>
              <a:t>marcas</a:t>
            </a:r>
            <a:r>
              <a:rPr lang="en-US" dirty="0"/>
              <a:t> vs </a:t>
            </a:r>
            <a:r>
              <a:rPr lang="en-US" dirty="0" err="1"/>
              <a:t>Lenguajes</a:t>
            </a:r>
            <a:r>
              <a:rPr lang="en-US" dirty="0"/>
              <a:t> de </a:t>
            </a:r>
            <a:r>
              <a:rPr lang="en-US" dirty="0" err="1"/>
              <a:t>programación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551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DAC79-9B52-4214-8BBE-D50DF8BEB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1.2 Clases de lenguajes de marcas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C72623-14A5-47FC-9F6F-73B2A7A61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effectLst/>
              </a:rPr>
              <a:t>Marcado de Presentación</a:t>
            </a:r>
          </a:p>
          <a:p>
            <a:r>
              <a:rPr lang="es-ES" dirty="0">
                <a:effectLst/>
              </a:rPr>
              <a:t>Marcado de Procedimientos</a:t>
            </a:r>
          </a:p>
          <a:p>
            <a:r>
              <a:rPr lang="es-ES" dirty="0">
                <a:effectLst/>
              </a:rPr>
              <a:t>Marcado Descriptivo o Semántico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00D83EF-A901-4C58-9F1D-2D3F9CC2A758}"/>
              </a:ext>
            </a:extLst>
          </p:cNvPr>
          <p:cNvPicPr/>
          <p:nvPr/>
        </p:nvPicPr>
        <p:blipFill rotWithShape="1">
          <a:blip r:embed="rId2"/>
          <a:srcRect t="9486"/>
          <a:stretch/>
        </p:blipFill>
        <p:spPr bwMode="auto">
          <a:xfrm>
            <a:off x="1210454" y="3229368"/>
            <a:ext cx="4880222" cy="31213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72F4900-93E4-47AC-8430-8AED67419CF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124829" y="1580050"/>
            <a:ext cx="3856717" cy="48741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Flecha: a la derecha con bandas 5">
            <a:extLst>
              <a:ext uri="{FF2B5EF4-FFF2-40B4-BE49-F238E27FC236}">
                <a16:creationId xmlns:a16="http://schemas.microsoft.com/office/drawing/2014/main" id="{5C49B405-FF8D-4A51-8987-E6F47AD3EB26}"/>
              </a:ext>
            </a:extLst>
          </p:cNvPr>
          <p:cNvSpPr/>
          <p:nvPr/>
        </p:nvSpPr>
        <p:spPr>
          <a:xfrm rot="20631965">
            <a:off x="2048329" y="2796574"/>
            <a:ext cx="6863219" cy="131626"/>
          </a:xfrm>
          <a:prstGeom prst="strip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lecha: a la derecha con bandas 6">
            <a:extLst>
              <a:ext uri="{FF2B5EF4-FFF2-40B4-BE49-F238E27FC236}">
                <a16:creationId xmlns:a16="http://schemas.microsoft.com/office/drawing/2014/main" id="{42324536-F785-478D-856E-1FA254B3D760}"/>
              </a:ext>
            </a:extLst>
          </p:cNvPr>
          <p:cNvSpPr/>
          <p:nvPr/>
        </p:nvSpPr>
        <p:spPr>
          <a:xfrm rot="20405869" flipV="1">
            <a:off x="2310923" y="3572954"/>
            <a:ext cx="5630729" cy="148395"/>
          </a:xfrm>
          <a:prstGeom prst="strip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5653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0053A5-21D1-4741-9102-7765453C6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1.3 Características de los lenguajes de marcas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4B7981-C206-4B15-B072-EB0AEEEEF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>
                <a:effectLst/>
              </a:rPr>
              <a:t>Uso de texto plano </a:t>
            </a:r>
          </a:p>
          <a:p>
            <a:pPr lvl="0"/>
            <a:r>
              <a:rPr lang="es-ES" dirty="0">
                <a:effectLst/>
              </a:rPr>
              <a:t>Compacidad: las instrucciones de marcado se entremezclan con el propio contenido </a:t>
            </a:r>
          </a:p>
          <a:p>
            <a:pPr lvl="0"/>
            <a:r>
              <a:rPr lang="es-ES" dirty="0">
                <a:effectLst/>
              </a:rPr>
              <a:t>Facilidad de procesamiento </a:t>
            </a:r>
          </a:p>
          <a:p>
            <a:pPr lvl="0"/>
            <a:r>
              <a:rPr lang="es-ES" dirty="0">
                <a:effectLst/>
              </a:rPr>
              <a:t>Flexibilidad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984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8D153B-CF41-4A46-B37F-59845DD0B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1.4 Evolución de los lenguajes de marcas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0BD04A-3F24-4F58-8BFE-C5979A4C5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/>
              <a:t>SGML (Años 60)</a:t>
            </a:r>
          </a:p>
          <a:p>
            <a:r>
              <a:rPr lang="es-ES" dirty="0"/>
              <a:t>HTML (Finales 80)</a:t>
            </a:r>
          </a:p>
          <a:p>
            <a:pPr lvl="1"/>
            <a:r>
              <a:rPr lang="es-ES" dirty="0"/>
              <a:t>Más sencillo</a:t>
            </a:r>
          </a:p>
          <a:p>
            <a:pPr lvl="1"/>
            <a:r>
              <a:rPr lang="es-ES" dirty="0"/>
              <a:t>Software de manejo (Navegadores)</a:t>
            </a:r>
          </a:p>
          <a:p>
            <a:r>
              <a:rPr lang="es-ES" dirty="0"/>
              <a:t>XML (1998)</a:t>
            </a:r>
          </a:p>
          <a:p>
            <a:r>
              <a:rPr lang="es-ES" b="1" dirty="0">
                <a:solidFill>
                  <a:srgbClr val="FF0000"/>
                </a:solidFill>
              </a:rPr>
              <a:t>Realizar Ejercicio 1</a:t>
            </a:r>
          </a:p>
          <a:p>
            <a:r>
              <a:rPr lang="es-ES" dirty="0"/>
              <a:t>GML</a:t>
            </a:r>
          </a:p>
          <a:p>
            <a:r>
              <a:rPr lang="es-ES" dirty="0"/>
              <a:t>SGML</a:t>
            </a:r>
          </a:p>
          <a:p>
            <a:pPr lvl="1"/>
            <a:r>
              <a:rPr lang="es-ES" sz="2000" b="1" dirty="0">
                <a:solidFill>
                  <a:srgbClr val="FF0000"/>
                </a:solidFill>
              </a:rPr>
              <a:t>Realizar Ejercicios 2 y 3</a:t>
            </a:r>
          </a:p>
          <a:p>
            <a:r>
              <a:rPr lang="es-ES" dirty="0"/>
              <a:t>HTML</a:t>
            </a:r>
          </a:p>
          <a:p>
            <a:pPr lvl="1"/>
            <a:r>
              <a:rPr lang="es-ES" sz="2000" b="1" dirty="0">
                <a:solidFill>
                  <a:srgbClr val="FF0000"/>
                </a:solidFill>
              </a:rPr>
              <a:t>Realizar Ejercicio 4</a:t>
            </a:r>
          </a:p>
          <a:p>
            <a:r>
              <a:rPr lang="es-ES" dirty="0"/>
              <a:t>XML (</a:t>
            </a:r>
            <a:r>
              <a:rPr lang="es-ES" dirty="0" err="1"/>
              <a:t>eXtensible</a:t>
            </a:r>
            <a:r>
              <a:rPr lang="es-ES" dirty="0"/>
              <a:t> </a:t>
            </a:r>
            <a:r>
              <a:rPr lang="es-ES" dirty="0" err="1"/>
              <a:t>Markup</a:t>
            </a:r>
            <a:r>
              <a:rPr lang="es-ES" dirty="0"/>
              <a:t> </a:t>
            </a:r>
            <a:r>
              <a:rPr lang="es-ES" dirty="0" err="1"/>
              <a:t>Language</a:t>
            </a:r>
            <a:r>
              <a:rPr lang="es-ES" dirty="0"/>
              <a:t>)</a:t>
            </a:r>
          </a:p>
          <a:p>
            <a:r>
              <a:rPr lang="es-ES" dirty="0"/>
              <a:t>Comparación de XML con HTML</a:t>
            </a:r>
          </a:p>
          <a:p>
            <a:r>
              <a:rPr lang="es-ES" dirty="0"/>
              <a:t>Comparación de XML con SGML</a:t>
            </a:r>
          </a:p>
        </p:txBody>
      </p:sp>
    </p:spTree>
    <p:extLst>
      <p:ext uri="{BB962C8B-B14F-4D97-AF65-F5344CB8AC3E}">
        <p14:creationId xmlns:p14="http://schemas.microsoft.com/office/powerpoint/2010/main" val="2946043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2F9155-8633-49CA-A264-6180527BB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1.5 Lenguaje de marca. Etiquetas, elementos y atributos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9B4A41-867D-4F27-8A13-C340006D0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Etiquetas</a:t>
            </a:r>
          </a:p>
          <a:p>
            <a:r>
              <a:rPr lang="es-ES" dirty="0"/>
              <a:t>Elementos</a:t>
            </a:r>
          </a:p>
          <a:p>
            <a:r>
              <a:rPr lang="es-ES" dirty="0"/>
              <a:t>Atributos</a:t>
            </a:r>
          </a:p>
          <a:p>
            <a:r>
              <a:rPr lang="es-ES" b="1" dirty="0">
                <a:solidFill>
                  <a:srgbClr val="FF0000"/>
                </a:solidFill>
              </a:rPr>
              <a:t>Realizar Ejercicios 5 y 6</a:t>
            </a:r>
          </a:p>
        </p:txBody>
      </p:sp>
      <p:pic>
        <p:nvPicPr>
          <p:cNvPr id="4" name="Imagen 3" descr="HTML (Parte 2): etiquetas, contenidos y elementos">
            <a:extLst>
              <a:ext uri="{FF2B5EF4-FFF2-40B4-BE49-F238E27FC236}">
                <a16:creationId xmlns:a16="http://schemas.microsoft.com/office/drawing/2014/main" id="{59F2FBFE-1492-49E0-ABBC-AA3442B0B0C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370" y="1800225"/>
            <a:ext cx="4876800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Módulo 2 - Lección 8 - Conceptos básicos de HTML (parte 1)">
            <a:extLst>
              <a:ext uri="{FF2B5EF4-FFF2-40B4-BE49-F238E27FC236}">
                <a16:creationId xmlns:a16="http://schemas.microsoft.com/office/drawing/2014/main" id="{911DF2ED-E59F-4E90-8F89-BB97132B7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023" y="3761824"/>
            <a:ext cx="5483290" cy="222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68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78BE4-7EE7-46D7-8609-A57C3BAF9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1.6 Organizaciones Desarrolladoras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6838C7-59D4-494C-8553-312557A66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ISO</a:t>
            </a:r>
          </a:p>
          <a:p>
            <a:r>
              <a:rPr lang="es-ES" dirty="0"/>
              <a:t>W3C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Imagen 3" descr="C:\Users\Studium\AppData\Local\Microsoft\Windows\INetCache\Content.MSO\EEDAE19D.tmp">
            <a:extLst>
              <a:ext uri="{FF2B5EF4-FFF2-40B4-BE49-F238E27FC236}">
                <a16:creationId xmlns:a16="http://schemas.microsoft.com/office/drawing/2014/main" id="{298B5CE9-044D-4051-B943-3A59CD5DD81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215" y="4281120"/>
            <a:ext cx="2590800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 descr="C:\Users\Studium\AppData\Local\Microsoft\Windows\INetCache\Content.MSO\ECFBC177.tmp">
            <a:extLst>
              <a:ext uri="{FF2B5EF4-FFF2-40B4-BE49-F238E27FC236}">
                <a16:creationId xmlns:a16="http://schemas.microsoft.com/office/drawing/2014/main" id="{A714C21A-D764-4A6C-9C3B-CA20472970E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562" y="2665511"/>
            <a:ext cx="3543300" cy="1295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972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33DFC2-A2BA-45E4-85D8-D1AA9B69A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1.7 Gramáticas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90D34D-0CE2-4AE2-AEA4-E029079C8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DTD</a:t>
            </a:r>
          </a:p>
          <a:p>
            <a:r>
              <a:rPr lang="es-ES" dirty="0"/>
              <a:t>Esquema XML</a:t>
            </a:r>
          </a:p>
        </p:txBody>
      </p:sp>
    </p:spTree>
    <p:extLst>
      <p:ext uri="{BB962C8B-B14F-4D97-AF65-F5344CB8AC3E}">
        <p14:creationId xmlns:p14="http://schemas.microsoft.com/office/powerpoint/2010/main" val="9387263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273</TotalTime>
  <Words>203</Words>
  <Application>Microsoft Office PowerPoint</Application>
  <PresentationFormat>Panorámica</PresentationFormat>
  <Paragraphs>51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Calisto MT</vt:lpstr>
      <vt:lpstr>Wingdings 2</vt:lpstr>
      <vt:lpstr>Pizarra</vt:lpstr>
      <vt:lpstr>Tema 1: Introducción a los Lenguajes de Marca</vt:lpstr>
      <vt:lpstr>Tema 1</vt:lpstr>
      <vt:lpstr>1.1 Lenguajes de marcas</vt:lpstr>
      <vt:lpstr>1.2 Clases de lenguajes de marcas</vt:lpstr>
      <vt:lpstr>1.3 Características de los lenguajes de marcas</vt:lpstr>
      <vt:lpstr>1.4 Evolución de los lenguajes de marcas</vt:lpstr>
      <vt:lpstr>1.5 Lenguaje de marca. Etiquetas, elementos y atributos</vt:lpstr>
      <vt:lpstr>1.6 Organizaciones Desarrolladoras</vt:lpstr>
      <vt:lpstr>1.7 Gramáticas</vt:lpstr>
      <vt:lpstr>Practicar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1: Identificación de sistemas ERP-CRM</dc:title>
  <dc:creator>Javier Grupostudium</dc:creator>
  <cp:lastModifiedBy>profesores grupostudium</cp:lastModifiedBy>
  <cp:revision>46</cp:revision>
  <dcterms:created xsi:type="dcterms:W3CDTF">2019-07-03T07:57:15Z</dcterms:created>
  <dcterms:modified xsi:type="dcterms:W3CDTF">2021-06-29T12:21:22Z</dcterms:modified>
</cp:coreProperties>
</file>