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matic SC"/>
      <p:regular r:id="rId15"/>
      <p:bold r:id="rId16"/>
    </p:embeddedFont>
    <p:embeddedFont>
      <p:font typeface="Source Code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regular.fntdata"/><Relationship Id="rId14" Type="http://schemas.openxmlformats.org/officeDocument/2006/relationships/slide" Target="slides/slide10.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Herzlich Wilkommen von mir</a:t>
            </a:r>
          </a:p>
          <a:p>
            <a:pPr lvl="0" rtl="0">
              <a:spcBef>
                <a:spcPts val="0"/>
              </a:spcBef>
              <a:buNone/>
            </a:pPr>
            <a:r>
              <a:rPr lang="en"/>
              <a:t>Technischer Teil</a:t>
            </a:r>
          </a:p>
          <a:p>
            <a:pPr lvl="0" rtl="0">
              <a:spcBef>
                <a:spcPts val="0"/>
              </a:spcBef>
              <a:buNone/>
            </a:pPr>
            <a:r>
              <a:rPr b="1" lang="en"/>
              <a:t>Ziel</a:t>
            </a:r>
            <a:r>
              <a:rPr lang="en"/>
              <a:t> von Heute:</a:t>
            </a:r>
          </a:p>
          <a:p>
            <a:pPr indent="-228600" lvl="0" marL="457200">
              <a:spcBef>
                <a:spcPts val="0"/>
              </a:spcBef>
              <a:buAutoNum type="arabicPeriod"/>
            </a:pPr>
            <a:r>
              <a:rPr lang="en"/>
              <a:t>Blog live zu haben!</a:t>
            </a:r>
          </a:p>
          <a:p>
            <a:pPr indent="-228600" lvl="0" marL="457200" rtl="0">
              <a:spcBef>
                <a:spcPts val="0"/>
              </a:spcBef>
              <a:buAutoNum type="arabicPeriod"/>
            </a:pPr>
            <a:r>
              <a:rPr lang="en"/>
              <a:t>Einstiegspunkt zum Programmieren… die wichtigsten Konzepte kennenlernen.</a:t>
            </a:r>
          </a:p>
          <a:p>
            <a:pPr indent="-228600" lvl="1" marL="914400" rtl="0">
              <a:spcBef>
                <a:spcPts val="0"/>
              </a:spcBef>
              <a:buAutoNum type="alphaLcPeriod"/>
            </a:pPr>
            <a:r>
              <a:rPr lang="en"/>
              <a:t>Über die meisten der Konzepte die wir heute kennenlernen wurden ganze Bürcher geschrieben. Macht euch also nicht verrückt wenn ihr heute nich ALLES versteht. </a:t>
            </a:r>
          </a:p>
          <a:p>
            <a:pPr indent="-228600" lvl="1" marL="914400" rtl="0">
              <a:spcBef>
                <a:spcPts val="0"/>
              </a:spcBef>
              <a:buAutoNum type="alphaLcPeriod"/>
            </a:pPr>
            <a:r>
              <a:rPr lang="en"/>
              <a:t>Wenn ihr heute Abend einen Überblick habt über die Konzepte und Tools die man braucht fürdie Webentwicklung haben wir unser Ziel erreicht. Darauf könnt ihr dann aufbauen!</a:t>
            </a:r>
          </a:p>
          <a:p>
            <a:pPr lvl="0">
              <a:spcBef>
                <a:spcPts val="0"/>
              </a:spcBef>
              <a:buNone/>
            </a:pPr>
            <a:r>
              <a:t/>
            </a:r>
            <a:endParaRPr/>
          </a:p>
          <a:p>
            <a:pPr lvl="0">
              <a:spcBef>
                <a:spcPts val="0"/>
              </a:spcBef>
              <a:buNone/>
            </a:pPr>
            <a:r>
              <a:rPr lang="en"/>
              <a:t>Ich werde euch jetzt einen ersten Überblick über die Konzepte geben.</a:t>
            </a:r>
          </a:p>
          <a:p>
            <a:pPr lvl="0">
              <a:spcBef>
                <a:spcPts val="0"/>
              </a:spcBef>
              <a:buNone/>
            </a:pPr>
            <a:r>
              <a:rPr lang="en"/>
              <a:t>Danach werdet ihr selbständig in eurem Tempo das Tutorial durcharbeiten. Euer Coach ist die ganze Zeit für euch da!</a:t>
            </a:r>
          </a:p>
          <a:p>
            <a:pPr lvl="0">
              <a:spcBef>
                <a:spcPts val="0"/>
              </a:spcBef>
              <a:buNone/>
            </a:pPr>
            <a:r>
              <a:t/>
            </a:r>
            <a:endParaRPr/>
          </a:p>
          <a:p>
            <a:pPr lvl="0">
              <a:spcBef>
                <a:spcPts val="0"/>
              </a:spcBef>
              <a:buNone/>
            </a:pPr>
            <a:r>
              <a:rPr lang="en"/>
              <a:t>Es ist alles im Tutorial erklärt. Einfach den Überblick verlieren. Darum jetzt eine Übersicht über die wichtigsten Konzepte und wie sie zusammenhängen!</a:t>
            </a:r>
          </a:p>
          <a:p>
            <a:pPr lvl="0" rtl="0">
              <a:spcBef>
                <a:spcPts val="0"/>
              </a:spcBef>
              <a:buNone/>
            </a:pPr>
            <a:r>
              <a:t/>
            </a:r>
            <a:endParaRPr/>
          </a:p>
          <a:p>
            <a:pPr lvl="0" rtl="0">
              <a:spcBef>
                <a:spcPts val="0"/>
              </a:spcBef>
              <a:buNone/>
            </a:pPr>
            <a:r>
              <a:rPr lang="en"/>
              <a:t>Disclaimer! Nicht alles im Detail technologisch korrekt!</a:t>
            </a:r>
          </a:p>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Git:</a:t>
            </a:r>
          </a:p>
          <a:p>
            <a:pPr indent="-228600" lvl="0" marL="457200" rtl="0">
              <a:spcBef>
                <a:spcPts val="0"/>
              </a:spcBef>
            </a:pPr>
            <a:r>
              <a:rPr lang="en"/>
              <a:t>Versionierungssystem für unsere Code Files</a:t>
            </a:r>
          </a:p>
          <a:p>
            <a:pPr indent="-228600" lvl="0" marL="457200" rtl="0">
              <a:spcBef>
                <a:spcPts val="0"/>
              </a:spcBef>
            </a:pPr>
            <a:r>
              <a:rPr lang="en"/>
              <a:t>Wenn wir eine Version haben mit der wir zufrieden sind ‘speichern’ wir diese mit git. → commit</a:t>
            </a:r>
          </a:p>
          <a:p>
            <a:pPr indent="-228600" lvl="0" marL="457200" rtl="0">
              <a:spcBef>
                <a:spcPts val="0"/>
              </a:spcBef>
            </a:pPr>
            <a:r>
              <a:rPr lang="en"/>
              <a:t>Gleichzeitig ist es auch ein Tool für collaboration. Wir können einen Zentralen Computer definieren auf den wir unsere aktuelle Version hochladen.</a:t>
            </a:r>
          </a:p>
          <a:p>
            <a:pPr indent="-228600" lvl="0" marL="457200" rtl="0">
              <a:spcBef>
                <a:spcPts val="0"/>
              </a:spcBef>
            </a:pPr>
            <a:r>
              <a:rPr lang="en"/>
              <a:t>Wir brauchen Git in der Command Line!</a:t>
            </a:r>
          </a:p>
          <a:p>
            <a:pPr lvl="0" rtl="0">
              <a:spcBef>
                <a:spcPts val="0"/>
              </a:spcBef>
              <a:buNone/>
            </a:pPr>
            <a:r>
              <a:t/>
            </a:r>
            <a:endParaRPr/>
          </a:p>
          <a:p>
            <a:pPr lvl="0" rtl="0">
              <a:spcBef>
                <a:spcPts val="0"/>
              </a:spcBef>
              <a:buNone/>
            </a:pPr>
            <a:r>
              <a:rPr lang="en"/>
              <a:t>Github:</a:t>
            </a:r>
          </a:p>
          <a:p>
            <a:pPr indent="-228600" lvl="0" marL="457200" rtl="0">
              <a:spcBef>
                <a:spcPts val="0"/>
              </a:spcBef>
            </a:pPr>
            <a:r>
              <a:rPr lang="en"/>
              <a:t>Der bekannteste Ort um unsere Code-Files hochzuladen damit unsere Kollegen auch auf die Files zugreifen können.</a:t>
            </a:r>
          </a:p>
          <a:p>
            <a:pPr indent="-228600" lvl="0" marL="457200" rtl="0">
              <a:spcBef>
                <a:spcPts val="0"/>
              </a:spcBef>
            </a:pPr>
            <a:r>
              <a:rPr lang="en"/>
              <a:t>GitHub bietet auch ein graphisches UserInterface (über den Browser) wo man seine Files anschauen kann.</a:t>
            </a:r>
          </a:p>
          <a:p>
            <a:pPr indent="-228600" lvl="0" marL="457200" rtl="0">
              <a:spcBef>
                <a:spcPts val="0"/>
              </a:spcBef>
            </a:pPr>
            <a:r>
              <a:rPr lang="en"/>
              <a:t>Diese Files sind öffentlich zugänglich wenn wir einen gratis account haben.</a:t>
            </a:r>
          </a:p>
          <a:p>
            <a:pPr lvl="0" rtl="0">
              <a:spcBef>
                <a:spcPts val="0"/>
              </a:spcBef>
              <a:buNone/>
            </a:pPr>
            <a:r>
              <a:t/>
            </a:r>
            <a:endParaRPr/>
          </a:p>
          <a:p>
            <a:pPr lvl="0" rtl="0">
              <a:spcBef>
                <a:spcPts val="0"/>
              </a:spcBef>
              <a:buNone/>
            </a:pPr>
            <a:r>
              <a:rPr lang="en"/>
              <a:t>Pythonanywhere:</a:t>
            </a:r>
          </a:p>
          <a:p>
            <a:pPr indent="-228600" lvl="0" marL="457200" rtl="0">
              <a:spcBef>
                <a:spcPts val="0"/>
              </a:spcBef>
            </a:pPr>
            <a:r>
              <a:rPr lang="en"/>
              <a:t>Hosting Server: wenn wir unsere Code-Files da hochladen können wir unsere Webseite da laufen lassen und alle unsere Freunde (und Feinde) können sie sehen!</a:t>
            </a:r>
          </a:p>
          <a:p>
            <a:pPr indent="-228600" lvl="0" marL="457200" rtl="0">
              <a:spcBef>
                <a:spcPts val="0"/>
              </a:spcBef>
            </a:pPr>
            <a:r>
              <a:rPr lang="en"/>
              <a:t>Dieses Tool bedienen wir über den Browser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pPr>
            <a:r>
              <a:rPr lang="en"/>
              <a:t>Wir fangen an bei den Programmiersprachen und Django</a:t>
            </a:r>
          </a:p>
          <a:p>
            <a:pPr indent="-228600" lvl="0" marL="457200" rtl="0">
              <a:spcBef>
                <a:spcPts val="0"/>
              </a:spcBef>
            </a:pPr>
            <a:r>
              <a:rPr lang="en"/>
              <a:t>Um zu Programmieren und unseren Blog dann ins Internet zu stellen brauchen wir neben den Programmiersprachen noch ein paar zusätzliche Tools, die werden wir unter Punkt 3 anschauen.</a:t>
            </a:r>
          </a:p>
          <a:p>
            <a:pPr indent="-228600" lvl="0" marL="457200" rtl="0">
              <a:spcBef>
                <a:spcPts val="0"/>
              </a:spcBef>
            </a:pPr>
            <a:r>
              <a:rPr lang="en"/>
              <a:t>Danach zeige ich euch anhand eines BigPictures wie all die Dinge die wir angeschaut haben zusammenhängen.</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Unterschiedliche Programmiersprachen (PS) erfüllen unterschiedliche Zwecke, wir werden heute mit drei verschiedenen Programmiersprachen arbeiten die jeweils einen anderen Zweck erfüllen.</a:t>
            </a:r>
          </a:p>
          <a:p>
            <a:pPr lvl="0">
              <a:spcBef>
                <a:spcPts val="0"/>
              </a:spcBef>
              <a:buNone/>
            </a:pPr>
            <a:r>
              <a:t/>
            </a:r>
            <a:endParaRPr/>
          </a:p>
          <a:p>
            <a:pPr lvl="0">
              <a:spcBef>
                <a:spcPts val="0"/>
              </a:spcBef>
              <a:buNone/>
            </a:pPr>
            <a:r>
              <a:rPr lang="en"/>
              <a:t>Übersicht:</a:t>
            </a:r>
          </a:p>
          <a:p>
            <a:pPr indent="-228600" lvl="0" marL="457200">
              <a:spcBef>
                <a:spcPts val="0"/>
              </a:spcBef>
            </a:pPr>
            <a:r>
              <a:rPr lang="en"/>
              <a:t>Wir haben hier 3 PS: html-struktur, css-stil und python-logik.</a:t>
            </a:r>
          </a:p>
          <a:p>
            <a:pPr lvl="0">
              <a:spcBef>
                <a:spcPts val="0"/>
              </a:spcBef>
              <a:buNone/>
            </a:pPr>
            <a:r>
              <a:t/>
            </a:r>
            <a:endParaRPr/>
          </a:p>
          <a:p>
            <a:pPr lvl="0">
              <a:spcBef>
                <a:spcPts val="0"/>
              </a:spcBef>
              <a:buNone/>
            </a:pPr>
            <a:r>
              <a:rPr lang="en"/>
              <a:t>An einem kleinen Beispiel gezeigt heisst dass:</a:t>
            </a:r>
          </a:p>
          <a:p>
            <a:pPr indent="-228600" lvl="0" marL="457200" rtl="0">
              <a:spcBef>
                <a:spcPts val="0"/>
              </a:spcBef>
            </a:pPr>
            <a:r>
              <a:rPr lang="en"/>
              <a:t>In html definieren wir einen titel (code), das könnte auch ein textblock sein oder ein bild…</a:t>
            </a:r>
          </a:p>
          <a:p>
            <a:pPr indent="-228600" lvl="0" marL="457200" rtl="0">
              <a:spcBef>
                <a:spcPts val="0"/>
              </a:spcBef>
            </a:pPr>
            <a:r>
              <a:rPr lang="en"/>
              <a:t>Mit Css definieren wir welche farbe der titel hat. auch Schriftarten, Hintergrundfarben, rahmen etc.</a:t>
            </a:r>
          </a:p>
          <a:p>
            <a:pPr indent="-228600" lvl="0" marL="457200" rtl="0">
              <a:spcBef>
                <a:spcPts val="0"/>
              </a:spcBef>
            </a:pPr>
            <a:r>
              <a:rPr lang="en"/>
              <a:t>Mit Python können wir den Titel dynamisch an den User anpassen der eingeloggt ist.</a:t>
            </a:r>
          </a:p>
          <a:p>
            <a:pPr lvl="0">
              <a:spcBef>
                <a:spcPts val="0"/>
              </a:spcBef>
              <a:buNone/>
            </a:pPr>
            <a:r>
              <a:t/>
            </a:r>
            <a:endParaRPr/>
          </a:p>
          <a:p>
            <a:pPr lvl="0">
              <a:spcBef>
                <a:spcPts val="0"/>
              </a:spcBef>
              <a:buNone/>
            </a:pPr>
            <a:r>
              <a:rPr lang="en"/>
              <a:t>Im Detail:</a:t>
            </a:r>
          </a:p>
          <a:p>
            <a:pPr indent="-228600" lvl="0" marL="457200">
              <a:spcBef>
                <a:spcPts val="0"/>
              </a:spcBef>
            </a:pPr>
            <a:r>
              <a:rPr lang="en"/>
              <a:t>Für eine ganz ganz einfache Webseite brauchen wir eigentlich nur HTML, es ist quasi die grundlegende Sprache für Webseiten. Es wir aber eine nicht so schöne Webseite werden.</a:t>
            </a:r>
          </a:p>
          <a:p>
            <a:pPr indent="-228600" lvl="0" marL="457200">
              <a:spcBef>
                <a:spcPts val="0"/>
              </a:spcBef>
            </a:pPr>
            <a:r>
              <a:rPr lang="en"/>
              <a:t>Wenn wir CSS dazunehmen können wir schon eine schöne Webseite bauen. Allerdings nur eine statische Webseite. (KLICK) D.h. keine Userinteraktion, es wird imer das gleiche angezeigt. Nämlich das was wir im HTML Code definiert haben.</a:t>
            </a:r>
          </a:p>
          <a:p>
            <a:pPr indent="-228600" lvl="0" marL="457200">
              <a:spcBef>
                <a:spcPts val="0"/>
              </a:spcBef>
            </a:pPr>
            <a:r>
              <a:rPr lang="en"/>
              <a:t>Wenn wir Python dazunehmen können wir eine ‘dynamische’ Webseite bauen, d.h. Wir können Userinteraktionen abbilden wie einen Kommentar erfassen oder personalisierte Seiten anzeigen in der man nur die eigenen Posts sieht. (KLICK)</a:t>
            </a:r>
          </a:p>
          <a:p>
            <a:pPr lvl="0">
              <a:spcBef>
                <a:spcPts val="0"/>
              </a:spcBef>
              <a:buNone/>
            </a:pPr>
            <a:r>
              <a:t/>
            </a:r>
            <a:endParaRPr/>
          </a:p>
          <a:p>
            <a:pPr lvl="0">
              <a:spcBef>
                <a:spcPts val="0"/>
              </a:spcBef>
              <a:buNone/>
            </a:pPr>
            <a:r>
              <a:rPr lang="en"/>
              <a:t>Fazit:</a:t>
            </a:r>
          </a:p>
          <a:p>
            <a:pPr lvl="0" rtl="0">
              <a:spcBef>
                <a:spcPts val="0"/>
              </a:spcBef>
              <a:buNone/>
            </a:pPr>
            <a:r>
              <a:rPr lang="en"/>
              <a:t>HTML und CSS braucht man in jedem Fall um eine WEbseite zu machen. Wenn man eine dynamische Webseite möchte braucht man (mind.) eine zusätzliche Sprache. Das kann, muss aber nicht, Python sein. Es gibt andere Programmiersprachen die auch gjjut sind. Aber wir werden heute mit Python arbeiten.</a:t>
            </a:r>
          </a:p>
          <a:p>
            <a:pPr indent="0" lvl="0" marL="0" rtl="0">
              <a:spcBef>
                <a:spcPts val="0"/>
              </a:spcBef>
              <a:buNone/>
            </a:pPr>
            <a:r>
              <a:t/>
            </a:r>
            <a:endParaRPr/>
          </a:p>
          <a:p>
            <a:pPr indent="0" lvl="0" marL="0" rtl="0">
              <a:spcBef>
                <a:spcPts val="0"/>
              </a:spcBef>
              <a:buNone/>
            </a:pPr>
            <a:r>
              <a:rPr lang="en"/>
              <a:t>Überleitung:</a:t>
            </a:r>
          </a:p>
          <a:p>
            <a:pPr indent="0" lvl="0" marL="0" rtl="0">
              <a:spcBef>
                <a:spcPts val="0"/>
              </a:spcBef>
              <a:buNone/>
            </a:pPr>
            <a:r>
              <a:rPr lang="en"/>
              <a:t>→ Viele dieser Dinge Erfassen, ändern und löschen von Daten, Login/Logouts, sichere Passwortverwaltung. Das brauchen wir für die meisten Webseiten. Stellt euch vor Instagram, Facebook, Twitter, Evernote….überall können wir uns einloggen, können wir daten erfassen ändern und löschen. Wäre doch eigentlich cool wenn wir so einen Rahmen hätten wo all diese Funktionalität schon eingebaut wäre und wir ur noch die Logik programmieren müssen die psezifisch ist für unsere Webseite.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ein Rahmen, ‘Framework’ ist Django.</a:t>
            </a:r>
          </a:p>
          <a:p>
            <a:pPr lvl="0">
              <a:spcBef>
                <a:spcPts val="0"/>
              </a:spcBef>
              <a:buNone/>
            </a:pPr>
            <a:r>
              <a:t/>
            </a:r>
            <a:endParaRPr/>
          </a:p>
          <a:p>
            <a:pPr lvl="0">
              <a:spcBef>
                <a:spcPts val="0"/>
              </a:spcBef>
              <a:buNone/>
            </a:pPr>
            <a:r>
              <a:rPr lang="en"/>
              <a:t>Anders ausgedrückt:</a:t>
            </a:r>
          </a:p>
          <a:p>
            <a:pPr lvl="0">
              <a:spcBef>
                <a:spcPts val="0"/>
              </a:spcBef>
              <a:buNone/>
            </a:pPr>
            <a:r>
              <a:t/>
            </a:r>
            <a:endParaRPr/>
          </a:p>
          <a:p>
            <a:pPr lvl="0">
              <a:spcBef>
                <a:spcPts val="0"/>
              </a:spcBef>
              <a:buNone/>
            </a:pPr>
            <a:r>
              <a:rPr lang="en"/>
              <a:t>Stellt euch vor ihr wollt ein Haus bauen. Das ist ja nicht ganz einfach ihr braucht ein Fundament, Wände, Türen, Fenster etc. </a:t>
            </a:r>
          </a:p>
          <a:p>
            <a:pPr lvl="0">
              <a:spcBef>
                <a:spcPts val="0"/>
              </a:spcBef>
              <a:buNone/>
            </a:pPr>
            <a:r>
              <a:t/>
            </a:r>
            <a:endParaRPr/>
          </a:p>
          <a:p>
            <a:pPr lvl="0">
              <a:spcBef>
                <a:spcPts val="0"/>
              </a:spcBef>
              <a:buNone/>
            </a:pPr>
            <a:r>
              <a:rPr lang="en"/>
              <a:t>Jedes Haus braucht ein Fundament, Fenster, Türen und Wände. Stellt euch vor Django ist wie eine Fertighaus-Firma. Von Django bekommen wir ein Fundament, Wände, Fenster und Türen und ein Dach. Dazu bekommen wir Strom, Wasser und Heizung, alles in der Standardausführung. Natürlich ist es nicht sehr sexy in einem Standardhaus zu wohnen, darum bauen wir uns vielleicht einen Balkon dazu und fügen ein paar extra Fenster ein, vielleicht ersetzen wir sogar die Standardheizung durch eine Bodenheizung. Aber wir müssen uns nicht darum kümmern ob das Fundament stabil genug ist und ob die Elektrizität richtig verlegt ist. Denn darum kümmert sich die Fertighausfirma.</a:t>
            </a:r>
          </a:p>
          <a:p>
            <a:pPr lvl="0">
              <a:spcBef>
                <a:spcPts val="0"/>
              </a:spcBef>
              <a:buNone/>
            </a:pPr>
            <a:r>
              <a:t/>
            </a:r>
            <a:endParaRPr/>
          </a:p>
          <a:p>
            <a:pPr lvl="0">
              <a:spcBef>
                <a:spcPts val="0"/>
              </a:spcBef>
              <a:buNone/>
            </a:pPr>
            <a:r>
              <a:rPr lang="en"/>
              <a:t>Für Softwareentwicklung heissen diese FertighausFirmen:‘Framework’. Und für Webseiten heissen sie ‘Webframework’. Django ist ein solcher Webframework und bietet uns Dinge an wie eine Login/Logout, Datenbankanbindung, Passwortverschlüsselung, einfaches erstellen und validieren von Formularen etc.</a:t>
            </a:r>
          </a:p>
          <a:p>
            <a:pPr lvl="0">
              <a:spcBef>
                <a:spcPts val="0"/>
              </a:spcBef>
              <a:buNone/>
            </a:pPr>
            <a:r>
              <a:t/>
            </a:r>
            <a:endParaRPr/>
          </a:p>
          <a:p>
            <a:pPr lvl="0">
              <a:spcBef>
                <a:spcPts val="0"/>
              </a:spcBef>
              <a:buNone/>
            </a:pPr>
            <a:r>
              <a:rPr lang="en"/>
              <a:t>Wir müssen nur ‘einzelne’ Dinge anpassen.</a:t>
            </a:r>
          </a:p>
          <a:p>
            <a:pPr lvl="0">
              <a:spcBef>
                <a:spcPts val="0"/>
              </a:spcBef>
              <a:buNone/>
            </a:pPr>
            <a:r>
              <a:t/>
            </a:r>
            <a:endParaRPr/>
          </a:p>
          <a:p>
            <a:pPr lvl="0">
              <a:spcBef>
                <a:spcPts val="0"/>
              </a:spcBef>
              <a:buNone/>
            </a:pPr>
            <a:r>
              <a:rPr lang="en"/>
              <a:t>Konkret ist Django eine Sammlung von Files hauptsächlich .py aber auch .html und .css.</a:t>
            </a:r>
          </a:p>
          <a:p>
            <a:pPr lvl="0">
              <a:spcBef>
                <a:spcPts val="0"/>
              </a:spcBef>
              <a:buNone/>
            </a:pPr>
            <a:r>
              <a:t/>
            </a:r>
            <a:endParaRPr/>
          </a:p>
          <a:p>
            <a:pPr lvl="0">
              <a:spcBef>
                <a:spcPts val="0"/>
              </a:spcBef>
              <a:buNone/>
            </a:pPr>
            <a:r>
              <a:t/>
            </a:r>
            <a:endParaRPr/>
          </a:p>
          <a:p>
            <a:pPr lvl="0">
              <a:spcBef>
                <a:spcPts val="0"/>
              </a:spcBef>
              <a:buNone/>
            </a:pPr>
            <a:r>
              <a:rPr lang="en"/>
              <a:t>Überleitung:</a:t>
            </a:r>
          </a:p>
          <a:p>
            <a:pPr lvl="0">
              <a:spcBef>
                <a:spcPts val="0"/>
              </a:spcBef>
              <a:buNone/>
            </a:pPr>
            <a:r>
              <a:rPr lang="en"/>
              <a:t>Zum entwickeln einer Webseite brauchen wir aber mehr als HTML, CSS, Python und Django.</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Code Editor:</a:t>
            </a:r>
          </a:p>
          <a:p>
            <a:pPr lvl="0">
              <a:spcBef>
                <a:spcPts val="0"/>
              </a:spcBef>
              <a:buNone/>
            </a:pPr>
            <a:r>
              <a:rPr lang="en"/>
              <a:t>	Um unsere Code-Files zu bearbeiten werden wir mit einem Code-Editor arbeiten. Das ist ein Text-Editor wie Word aber speziell zum Code schreiben. Highlighting Bsp. HTML Code</a:t>
            </a:r>
          </a:p>
          <a:p>
            <a:pPr lvl="0">
              <a:spcBef>
                <a:spcPts val="0"/>
              </a:spcBef>
              <a:buNone/>
            </a:pPr>
            <a:r>
              <a:t/>
            </a:r>
            <a:endParaRPr/>
          </a:p>
          <a:p>
            <a:pPr lvl="0">
              <a:spcBef>
                <a:spcPts val="0"/>
              </a:spcBef>
              <a:buNone/>
            </a:pPr>
            <a:r>
              <a:rPr lang="en"/>
              <a:t>Command Line aka Terminal:			</a:t>
            </a:r>
          </a:p>
          <a:p>
            <a:pPr indent="-228600" lvl="0" marL="457200">
              <a:spcBef>
                <a:spcPts val="0"/>
              </a:spcBef>
            </a:pPr>
            <a:r>
              <a:rPr lang="en"/>
              <a:t>Command line ist ein Tool mit dem ihr per Texteingabe euren Computer  und Anwendungen steuern könnt.</a:t>
            </a:r>
          </a:p>
          <a:p>
            <a:pPr indent="-228600" lvl="0" marL="457200">
              <a:spcBef>
                <a:spcPts val="0"/>
              </a:spcBef>
            </a:pPr>
            <a:r>
              <a:rPr lang="en"/>
              <a:t>Nicht alle Programme haben graphische Userinterfaces. (vor allem die für Programmierer ;) )</a:t>
            </a:r>
          </a:p>
          <a:p>
            <a:pPr lvl="0">
              <a:spcBef>
                <a:spcPts val="0"/>
              </a:spcBef>
              <a:buNone/>
            </a:pPr>
            <a:r>
              <a:t/>
            </a:r>
            <a:endParaRPr/>
          </a:p>
          <a:p>
            <a:pPr lvl="0">
              <a:spcBef>
                <a:spcPts val="0"/>
              </a:spcBef>
              <a:buNone/>
            </a:pPr>
            <a:r>
              <a:rPr lang="en"/>
              <a:t>Virtual Environment:</a:t>
            </a:r>
          </a:p>
          <a:p>
            <a:pPr indent="-228600" lvl="0" marL="457200" rtl="0">
              <a:spcBef>
                <a:spcPts val="0"/>
              </a:spcBef>
            </a:pPr>
            <a:r>
              <a:rPr lang="en"/>
              <a:t>Zwei Projekte mit unterschiedlichen Django Versionen...</a:t>
            </a:r>
          </a:p>
          <a:p>
            <a:pPr indent="-228600" lvl="0" marL="457200">
              <a:spcBef>
                <a:spcPts val="0"/>
              </a:spcBef>
            </a:pPr>
            <a:r>
              <a:rPr lang="en"/>
              <a:t>Mit VE kann man auf seinem Computer ‘Kisten’ definieren und bestimmte Programme leben dann nur in einer bestimmten Kiste. (2 kisten für zwei Djangoversionen)</a:t>
            </a:r>
          </a:p>
          <a:p>
            <a:pPr indent="-228600" lvl="0" marL="457200">
              <a:spcBef>
                <a:spcPts val="0"/>
              </a:spcBef>
            </a:pPr>
            <a:r>
              <a:rPr lang="en"/>
              <a:t>Die meiste Software auf unserem Computer ist ‘global’ installiert d.h. Nicht in einer Kiste.</a:t>
            </a:r>
          </a:p>
          <a:p>
            <a:pPr indent="-228600" lvl="0" marL="457200" rtl="0">
              <a:spcBef>
                <a:spcPts val="0"/>
              </a:spcBef>
            </a:pPr>
            <a:r>
              <a:rPr lang="en"/>
              <a:t>Um auf SW zuzugreifen die in einer Kiste lebt müssen wir (mit dem Terminal) diese Kiste aktivieren. Dann haben wir zugriff auf alle global ‘lebende’ SW und auch auf die nur in dieser Kiste lebt.</a:t>
            </a:r>
          </a:p>
          <a:p>
            <a:pPr indent="-228600" lvl="0" marL="457200">
              <a:spcBef>
                <a:spcPts val="0"/>
              </a:spcBef>
            </a:pPr>
            <a:r>
              <a:rPr lang="en"/>
              <a:t>Wir arbeiten mit der virtual environments in der command line!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Git:</a:t>
            </a:r>
          </a:p>
          <a:p>
            <a:pPr indent="-228600" lvl="0" marL="457200" rtl="0">
              <a:spcBef>
                <a:spcPts val="0"/>
              </a:spcBef>
            </a:pPr>
            <a:r>
              <a:rPr lang="en"/>
              <a:t>Versionierungssystem für unsere Code Files</a:t>
            </a:r>
          </a:p>
          <a:p>
            <a:pPr indent="-228600" lvl="0" marL="457200" rtl="0">
              <a:spcBef>
                <a:spcPts val="0"/>
              </a:spcBef>
            </a:pPr>
            <a:r>
              <a:rPr lang="en"/>
              <a:t>Wenn wir eine Version haben mit der wir zufrieden sind ‘speichern’ wir diese mit git. → commit</a:t>
            </a:r>
          </a:p>
          <a:p>
            <a:pPr indent="-228600" lvl="0" marL="457200" rtl="0">
              <a:spcBef>
                <a:spcPts val="0"/>
              </a:spcBef>
            </a:pPr>
            <a:r>
              <a:rPr lang="en"/>
              <a:t>Gleichzeitig ist es auch ein Tool für collaboration. Wir können einen Zentralen Computer definieren auf den wir unsere aktuelle Version hochladen.</a:t>
            </a:r>
          </a:p>
          <a:p>
            <a:pPr indent="-228600" lvl="0" marL="457200" rtl="0">
              <a:spcBef>
                <a:spcPts val="0"/>
              </a:spcBef>
            </a:pPr>
            <a:r>
              <a:rPr lang="en"/>
              <a:t>Wir brauchen Git in der Command Line!</a:t>
            </a:r>
          </a:p>
          <a:p>
            <a:pPr lvl="0" rtl="0">
              <a:spcBef>
                <a:spcPts val="0"/>
              </a:spcBef>
              <a:buNone/>
            </a:pPr>
            <a:r>
              <a:t/>
            </a:r>
            <a:endParaRPr/>
          </a:p>
          <a:p>
            <a:pPr lvl="0" rtl="0">
              <a:spcBef>
                <a:spcPts val="0"/>
              </a:spcBef>
              <a:buNone/>
            </a:pPr>
            <a:r>
              <a:rPr lang="en"/>
              <a:t>Github:</a:t>
            </a:r>
          </a:p>
          <a:p>
            <a:pPr indent="-228600" lvl="0" marL="457200" rtl="0">
              <a:spcBef>
                <a:spcPts val="0"/>
              </a:spcBef>
            </a:pPr>
            <a:r>
              <a:rPr lang="en"/>
              <a:t>Der bekannteste Ort um unsere Code-Files hochzuladen damit unsere Kollegen auch auf die Files zugreifen können.</a:t>
            </a:r>
          </a:p>
          <a:p>
            <a:pPr indent="-228600" lvl="0" marL="457200" rtl="0">
              <a:spcBef>
                <a:spcPts val="0"/>
              </a:spcBef>
            </a:pPr>
            <a:r>
              <a:rPr lang="en"/>
              <a:t>GitHub bietet auch ein graphisches UserInterface (über den Browser) wo man seine Files anschauen kann.</a:t>
            </a:r>
          </a:p>
          <a:p>
            <a:pPr indent="-228600" lvl="0" marL="457200" rtl="0">
              <a:spcBef>
                <a:spcPts val="0"/>
              </a:spcBef>
            </a:pPr>
            <a:r>
              <a:rPr lang="en"/>
              <a:t>Diese Files sind öffentlich zugänglich wenn wir einen gratis account haben.</a:t>
            </a:r>
          </a:p>
          <a:p>
            <a:pPr lvl="0" rtl="0">
              <a:spcBef>
                <a:spcPts val="0"/>
              </a:spcBef>
              <a:buNone/>
            </a:pPr>
            <a:r>
              <a:t/>
            </a:r>
            <a:endParaRPr/>
          </a:p>
          <a:p>
            <a:pPr lvl="0" rtl="0">
              <a:spcBef>
                <a:spcPts val="0"/>
              </a:spcBef>
              <a:buNone/>
            </a:pPr>
            <a:r>
              <a:rPr lang="en"/>
              <a:t>Pythonanywhere:</a:t>
            </a:r>
          </a:p>
          <a:p>
            <a:pPr indent="-228600" lvl="0" marL="457200" rtl="0">
              <a:spcBef>
                <a:spcPts val="0"/>
              </a:spcBef>
            </a:pPr>
            <a:r>
              <a:rPr lang="en"/>
              <a:t>Hosting Server: wenn wir unsere Code-Files da hochladen können wir unsere Webseite da laufen lassen und alle unsere Freunde (und Feinde) können sie sehen!</a:t>
            </a:r>
          </a:p>
          <a:p>
            <a:pPr indent="-228600" lvl="0" marL="457200" rtl="0">
              <a:spcBef>
                <a:spcPts val="0"/>
              </a:spcBef>
            </a:pPr>
            <a:r>
              <a:rPr lang="en"/>
              <a:t>Dieses Tool bedienen wir über den Browser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Ihr werdet für euch das Tutorial durcharbeiten und könnt jederzeit bei eurem Coach fragen stellen. Bitte schaut, dass eurem Coach nicht langweilig wird und stellt fleissig Fragen ;).</a:t>
            </a:r>
          </a:p>
          <a:p>
            <a:pPr lvl="0">
              <a:spcBef>
                <a:spcPts val="0"/>
              </a:spcBef>
              <a:buNone/>
            </a:pPr>
            <a:r>
              <a:t/>
            </a:r>
            <a:endParaRPr/>
          </a:p>
          <a:p>
            <a:pPr lvl="0" rtl="0">
              <a:spcBef>
                <a:spcPts val="0"/>
              </a:spcBef>
              <a:buNone/>
            </a:pPr>
            <a:r>
              <a:rPr lang="en"/>
              <a:t>Starten mit ‘how the internet works’, alles was mit installieren zu tun hat könnt ihr überspringen, das haben wir schon gemacht. Aber die Introduction to Commandline, Python etc. sind noch praktisch. Richtig los gehts dann bei ‘Your First Django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Dieses Bild zeigen wir nicht am Anfang, wir drucken es aus und geben es den Teilnehmern und Coaches mit für im Laufe des Workshops.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pPr>
            <a:r>
              <a:rPr lang="en"/>
              <a:t>Wir starten auf unserem Laptop. Wir haben einen Code Editor installiert und darin können wir unsere Code Files anschauen uns bearbeiten. Django wird uns am anfang helfen, dass wie die richtigen Files kreieren. Danach machen wir schritt für sschritt anpassungen an den Files. Wir haben Python Files (.py) html Files (.html) und css Files.</a:t>
            </a:r>
          </a:p>
          <a:p>
            <a:pPr indent="-228600" lvl="0" marL="457200" rtl="0">
              <a:spcBef>
                <a:spcPts val="0"/>
              </a:spcBef>
            </a:pPr>
            <a:r>
              <a:rPr lang="en"/>
              <a:t>Wenn wir änderungen an unseren Files gemacht haben wollen wir checken ob alles stimmt und wie unsere Webesite aussieht. Dafür müssen wir in unsere Virtual-Env-Box gehen, denn darin haben wir Django installiert. Das machen wir mit der Command line. Wenn wir in der Box sind können wir unseren Server starten (runserver).</a:t>
            </a:r>
            <a:br>
              <a:rPr lang="en"/>
            </a:br>
            <a:r>
              <a:rPr lang="en"/>
              <a:t>Jetzt können wir unsere Webseite im Browser unter ‘localhost/’ (?) anschauen</a:t>
            </a:r>
          </a:p>
          <a:p>
            <a:pPr indent="-228600" lvl="0" marL="457200" rtl="0">
              <a:spcBef>
                <a:spcPts val="0"/>
              </a:spcBef>
            </a:pPr>
            <a:r>
              <a:rPr lang="en"/>
              <a:t>Wenn wir zufrieden sind mit den änderungen und keine Fehlermeldungen kommen (das passiert den besten ;) ) dann können wir unsere Webseite deployen. D.h. in dem Fall ins Internet stellen.</a:t>
            </a:r>
          </a:p>
          <a:p>
            <a:pPr indent="-228600" lvl="0" marL="457200" rtl="0">
              <a:spcBef>
                <a:spcPts val="0"/>
              </a:spcBef>
            </a:pPr>
            <a:r>
              <a:rPr lang="en"/>
              <a:t>Dafür brauchen wir mehrere Schritte:</a:t>
            </a:r>
          </a:p>
          <a:p>
            <a:pPr indent="-228600" lvl="1" marL="914400" rtl="0">
              <a:spcBef>
                <a:spcPts val="0"/>
              </a:spcBef>
            </a:pPr>
            <a:r>
              <a:rPr lang="en"/>
              <a:t>1. Wir müssen sicherstellen dass wir alle änderungen gespeichert haben, so dass git davon weiss.</a:t>
            </a:r>
          </a:p>
          <a:p>
            <a:pPr indent="-228600" lvl="1" marL="914400" rtl="0">
              <a:spcBef>
                <a:spcPts val="0"/>
              </a:spcBef>
            </a:pPr>
            <a:r>
              <a:rPr lang="en"/>
              <a:t>2. Wir transportieren unsere Code Files von unserem Localen Laptop zu GitHub, das machen wir mit einem Commando in der Commandline. Unsere Files sind jetzt öffentlich im Internet! Ihr könnt sie über den Brower auf Github anschauen.(Es gibt kostenpflichtige accounts auf github wo man die Files privat haben kann)</a:t>
            </a:r>
          </a:p>
          <a:p>
            <a:pPr indent="-228600" lvl="1" marL="914400" rtl="0">
              <a:spcBef>
                <a:spcPts val="0"/>
              </a:spcBef>
            </a:pPr>
            <a:r>
              <a:rPr lang="en"/>
              <a:t>3. Von Github transportieren wir unsere Files auf Pythonanywhere. Das machen wir indem wir uns bei Pythonanywhere einloggen (browser). Da haben wir eine zweite Commandline, funktioniert gleich wie unsere auf dem Laptop, aber diese läuft auf einem anderen Computer. (Host Server)</a:t>
            </a:r>
            <a:br>
              <a:rPr lang="en"/>
            </a:br>
            <a:r>
              <a:rPr lang="en"/>
              <a:t>Auch da haben wir ein virtualenvironment und das erste mal müssen wir auch da wieder django installieren, wir reproduzieren die Box (virtualenv) die wir auf unserem laptop gemacht haben.</a:t>
            </a:r>
            <a:br>
              <a:rPr lang="en"/>
            </a:br>
            <a:r>
              <a:rPr lang="en"/>
              <a:t>Wenn die Box richtig eingerichtete ist (d.h. Die richtige sw installiert, dann können wir mit git pull unserer Files vom GitHub holen und wenn wir auf den ‘Reload’ Button klicken läuft unsere Webseite im Internet unter me.pythonanywhere.com. Juhuu!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09B"/>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264500" y="392150"/>
            <a:ext cx="8520600" cy="2690400"/>
          </a:xfrm>
          <a:prstGeom prst="rect">
            <a:avLst/>
          </a:prstGeom>
        </p:spPr>
        <p:txBody>
          <a:bodyPr anchorCtr="0" anchor="ctr" bIns="91425" lIns="91425" rIns="91425" wrap="square" tIns="91425">
            <a:noAutofit/>
          </a:bodyPr>
          <a:lstStyle/>
          <a:p>
            <a:pPr lvl="0">
              <a:spcBef>
                <a:spcPts val="0"/>
              </a:spcBef>
              <a:buNone/>
            </a:pPr>
            <a:r>
              <a:rPr lang="en"/>
              <a:t>Introdu</a:t>
            </a:r>
            <a:r>
              <a:rPr lang="en"/>
              <a:t>zine alla programmazione</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lvl="0">
              <a:spcBef>
                <a:spcPts val="0"/>
              </a:spcBef>
              <a:buNone/>
            </a:pPr>
            <a:r>
              <a:rPr lang="en"/>
              <a:t>Django Girls Trento • 23.09.2017</a:t>
            </a:r>
            <a:br>
              <a:rPr lang="en"/>
            </a:br>
            <a:r>
              <a:rPr lang="en" sz="1400"/>
              <a:t>Basato sul lavoro di </a:t>
            </a:r>
            <a:r>
              <a:rPr lang="en" sz="1400"/>
              <a:t>Nora Kleisli (</a:t>
            </a:r>
            <a:r>
              <a:rPr lang="en" sz="1400"/>
              <a:t>@no_kleis) per Django Girls Bern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550975" y="1879225"/>
            <a:ext cx="8520600" cy="2600400"/>
          </a:xfrm>
          <a:prstGeom prst="rect">
            <a:avLst/>
          </a:prstGeom>
        </p:spPr>
        <p:txBody>
          <a:bodyPr anchorCtr="0" anchor="t" bIns="91425" lIns="91425" rIns="91425" wrap="square" tIns="91425">
            <a:noAutofit/>
          </a:bodyPr>
          <a:lstStyle/>
          <a:p>
            <a:pPr lvl="0" rtl="0">
              <a:spcBef>
                <a:spcPts val="0"/>
              </a:spcBef>
              <a:buNone/>
            </a:pPr>
            <a:r>
              <a:rPr lang="en" sz="7200"/>
              <a:t>GRAZIE E BUON LAVORO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 name="Shape 61"/>
        <p:cNvGrpSpPr/>
        <p:nvPr/>
      </p:nvGrpSpPr>
      <p:grpSpPr>
        <a:xfrm>
          <a:off x="0" y="0"/>
          <a:ext cx="0" cy="0"/>
          <a:chOff x="0" y="0"/>
          <a:chExt cx="0" cy="0"/>
        </a:xfrm>
      </p:grpSpPr>
      <p:sp>
        <p:nvSpPr>
          <p:cNvPr id="62" name="Shape 62"/>
          <p:cNvSpPr txBox="1"/>
          <p:nvPr>
            <p:ph type="title"/>
          </p:nvPr>
        </p:nvSpPr>
        <p:spPr>
          <a:xfrm>
            <a:off x="265500" y="1912650"/>
            <a:ext cx="4045199" cy="1318199"/>
          </a:xfrm>
          <a:prstGeom prst="rect">
            <a:avLst/>
          </a:prstGeom>
        </p:spPr>
        <p:txBody>
          <a:bodyPr anchorCtr="0" anchor="ctr" bIns="91425" lIns="91425" rIns="91425" wrap="square" tIns="91425">
            <a:noAutofit/>
          </a:bodyPr>
          <a:lstStyle/>
          <a:p>
            <a:pPr lvl="0">
              <a:spcBef>
                <a:spcPts val="0"/>
              </a:spcBef>
              <a:buNone/>
            </a:pPr>
            <a:r>
              <a:rPr lang="en"/>
              <a:t>PANORAMICA</a:t>
            </a:r>
          </a:p>
        </p:txBody>
      </p:sp>
      <p:sp>
        <p:nvSpPr>
          <p:cNvPr id="63" name="Shape 63"/>
          <p:cNvSpPr/>
          <p:nvPr/>
        </p:nvSpPr>
        <p:spPr>
          <a:xfrm>
            <a:off x="4566100" y="0"/>
            <a:ext cx="4578000" cy="5143500"/>
          </a:xfrm>
          <a:prstGeom prst="rect">
            <a:avLst/>
          </a:prstGeom>
          <a:solidFill>
            <a:srgbClr val="00B09B"/>
          </a:solidFill>
          <a:ln cap="flat" cmpd="sng" w="9525">
            <a:solidFill>
              <a:srgbClr val="00B09B"/>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4" name="Shape 64"/>
          <p:cNvSpPr txBox="1"/>
          <p:nvPr>
            <p:ph idx="2" type="body"/>
          </p:nvPr>
        </p:nvSpPr>
        <p:spPr>
          <a:xfrm>
            <a:off x="4939500" y="724200"/>
            <a:ext cx="3837000" cy="3695100"/>
          </a:xfrm>
          <a:prstGeom prst="rect">
            <a:avLst/>
          </a:prstGeom>
          <a:ln cap="flat" cmpd="sng" w="9525">
            <a:solidFill>
              <a:srgbClr val="00B09B"/>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1 Linguaggi di programmazione</a:t>
            </a:r>
          </a:p>
          <a:p>
            <a:pPr lvl="0">
              <a:spcBef>
                <a:spcPts val="0"/>
              </a:spcBef>
              <a:buNone/>
            </a:pPr>
            <a:r>
              <a:rPr lang="en"/>
              <a:t>2 Django</a:t>
            </a:r>
          </a:p>
          <a:p>
            <a:pPr lvl="0">
              <a:spcBef>
                <a:spcPts val="0"/>
              </a:spcBef>
              <a:buNone/>
            </a:pPr>
            <a:r>
              <a:rPr lang="en"/>
              <a:t>3 Strumenti</a:t>
            </a:r>
          </a:p>
          <a:p>
            <a:pPr lvl="0">
              <a:spcBef>
                <a:spcPts val="0"/>
              </a:spcBef>
              <a:buNone/>
            </a:pPr>
            <a:r>
              <a:rPr lang="en"/>
              <a:t>4 Big Picture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228600" lvl="0" marL="457200">
              <a:spcBef>
                <a:spcPts val="0"/>
              </a:spcBef>
              <a:buAutoNum type="arabicPeriod"/>
            </a:pPr>
            <a:r>
              <a:rPr lang="en">
                <a:highlight>
                  <a:srgbClr val="FFFFFF"/>
                </a:highlight>
              </a:rPr>
              <a:t>Linguaggi di programmazione</a:t>
            </a:r>
          </a:p>
        </p:txBody>
      </p:sp>
      <p:sp>
        <p:nvSpPr>
          <p:cNvPr id="70" name="Shape 70"/>
          <p:cNvSpPr txBox="1"/>
          <p:nvPr>
            <p:ph idx="1" type="body"/>
          </p:nvPr>
        </p:nvSpPr>
        <p:spPr>
          <a:xfrm>
            <a:off x="229484" y="2013550"/>
            <a:ext cx="2968800" cy="217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b="1" lang="en" sz="2200">
                <a:solidFill>
                  <a:srgbClr val="00B09B"/>
                </a:solidFill>
              </a:rPr>
              <a:t>HTML </a:t>
            </a:r>
            <a:r>
              <a:rPr lang="en" sz="2200">
                <a:solidFill>
                  <a:srgbClr val="00B09B"/>
                </a:solidFill>
              </a:rPr>
              <a:t>- Struttura</a:t>
            </a:r>
          </a:p>
          <a:p>
            <a:pPr lvl="0" rtl="0">
              <a:spcBef>
                <a:spcPts val="0"/>
              </a:spcBef>
              <a:buNone/>
            </a:pPr>
            <a:r>
              <a:rPr lang="en" sz="1600"/>
              <a:t>Blocchi di testo, titoli, immagini ...</a:t>
            </a:r>
            <a:br>
              <a:rPr lang="en" sz="1600"/>
            </a:br>
            <a:br>
              <a:rPr lang="en" sz="1600"/>
            </a:br>
            <a:r>
              <a:rPr i="1" lang="en" sz="1600">
                <a:solidFill>
                  <a:srgbClr val="000000"/>
                </a:solidFill>
                <a:highlight>
                  <a:srgbClr val="D9D9D9"/>
                </a:highlight>
              </a:rPr>
              <a:t>&lt;title&gt;Ciao!&lt;/title&gt;</a:t>
            </a:r>
          </a:p>
        </p:txBody>
      </p:sp>
      <p:sp>
        <p:nvSpPr>
          <p:cNvPr id="71" name="Shape 71"/>
          <p:cNvSpPr txBox="1"/>
          <p:nvPr>
            <p:ph idx="2" type="body"/>
          </p:nvPr>
        </p:nvSpPr>
        <p:spPr>
          <a:xfrm>
            <a:off x="3387584" y="2013550"/>
            <a:ext cx="2572500" cy="217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Clr>
                <a:schemeClr val="dk2"/>
              </a:buClr>
              <a:buSzPct val="50000"/>
              <a:buNone/>
            </a:pPr>
            <a:r>
              <a:rPr b="1" lang="en" sz="2200">
                <a:solidFill>
                  <a:srgbClr val="00B09B"/>
                </a:solidFill>
              </a:rPr>
              <a:t>CSS </a:t>
            </a:r>
            <a:r>
              <a:rPr lang="en" sz="2200">
                <a:solidFill>
                  <a:srgbClr val="00B09B"/>
                </a:solidFill>
              </a:rPr>
              <a:t>- Stile</a:t>
            </a:r>
          </a:p>
          <a:p>
            <a:pPr lvl="0" rtl="0">
              <a:spcBef>
                <a:spcPts val="0"/>
              </a:spcBef>
              <a:buClr>
                <a:schemeClr val="dk2"/>
              </a:buClr>
              <a:buSzPct val="68750"/>
              <a:buNone/>
            </a:pPr>
            <a:r>
              <a:rPr lang="en" sz="1600"/>
              <a:t>Colore di sfondo, stile del testo ...</a:t>
            </a:r>
            <a:br>
              <a:rPr lang="en" sz="1600"/>
            </a:br>
            <a:br>
              <a:rPr i="1" lang="en" sz="1600"/>
            </a:br>
            <a:r>
              <a:rPr i="1" lang="en" sz="1600">
                <a:solidFill>
                  <a:srgbClr val="000000"/>
                </a:solidFill>
                <a:highlight>
                  <a:srgbClr val="D9D9D9"/>
                </a:highlight>
              </a:rPr>
              <a:t>title {color=blue}</a:t>
            </a:r>
            <a:br>
              <a:rPr lang="en" sz="1600"/>
            </a:br>
          </a:p>
        </p:txBody>
      </p:sp>
      <p:sp>
        <p:nvSpPr>
          <p:cNvPr id="72" name="Shape 72"/>
          <p:cNvSpPr txBox="1"/>
          <p:nvPr>
            <p:ph idx="2" type="body"/>
          </p:nvPr>
        </p:nvSpPr>
        <p:spPr>
          <a:xfrm>
            <a:off x="6158109" y="2013550"/>
            <a:ext cx="2744400" cy="217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Clr>
                <a:schemeClr val="dk2"/>
              </a:buClr>
              <a:buSzPct val="50000"/>
              <a:buNone/>
            </a:pPr>
            <a:r>
              <a:rPr b="1" lang="en" sz="2200">
                <a:solidFill>
                  <a:srgbClr val="00B09B"/>
                </a:solidFill>
              </a:rPr>
              <a:t>Python </a:t>
            </a:r>
            <a:r>
              <a:rPr lang="en" sz="2200">
                <a:solidFill>
                  <a:srgbClr val="00B09B"/>
                </a:solidFill>
              </a:rPr>
              <a:t>- Logica</a:t>
            </a:r>
          </a:p>
          <a:p>
            <a:pPr lvl="0" rtl="0">
              <a:spcBef>
                <a:spcPts val="0"/>
              </a:spcBef>
              <a:spcAft>
                <a:spcPts val="1200"/>
              </a:spcAft>
              <a:buNone/>
            </a:pPr>
            <a:r>
              <a:rPr lang="en" sz="1600"/>
              <a:t>Es: mostra il nome dell’utente connesso.</a:t>
            </a:r>
            <a:br>
              <a:rPr lang="en" sz="1600"/>
            </a:br>
            <a:br>
              <a:rPr i="1" lang="en" sz="1600">
                <a:solidFill>
                  <a:srgbClr val="000000"/>
                </a:solidFill>
              </a:rPr>
            </a:br>
            <a:r>
              <a:rPr i="1" lang="en" sz="1600">
                <a:solidFill>
                  <a:srgbClr val="000000"/>
                </a:solidFill>
                <a:highlight>
                  <a:srgbClr val="D9D9D9"/>
                </a:highlight>
              </a:rPr>
              <a:t>if user == ‘sara’:</a:t>
            </a:r>
            <a:br>
              <a:rPr i="1" lang="en" sz="1600">
                <a:solidFill>
                  <a:srgbClr val="000000"/>
                </a:solidFill>
                <a:highlight>
                  <a:srgbClr val="D9D9D9"/>
                </a:highlight>
              </a:rPr>
            </a:br>
            <a:r>
              <a:rPr i="1" lang="en" sz="1600">
                <a:solidFill>
                  <a:srgbClr val="000000"/>
                </a:solidFill>
                <a:highlight>
                  <a:srgbClr val="D9D9D9"/>
                </a:highlight>
              </a:rPr>
              <a:t>   title = ‘Hi Sara!’</a:t>
            </a:r>
          </a:p>
        </p:txBody>
      </p:sp>
      <p:sp>
        <p:nvSpPr>
          <p:cNvPr id="73" name="Shape 73"/>
          <p:cNvSpPr/>
          <p:nvPr/>
        </p:nvSpPr>
        <p:spPr>
          <a:xfrm rot="5400000">
            <a:off x="2869456" y="-1098900"/>
            <a:ext cx="453300" cy="5919600"/>
          </a:xfrm>
          <a:prstGeom prst="leftBrace">
            <a:avLst>
              <a:gd fmla="val 30397" name="adj1"/>
              <a:gd fmla="val 46916" name="adj2"/>
            </a:avLst>
          </a:prstGeom>
          <a:noFill/>
          <a:ln cap="flat" cmpd="sng" w="2857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4" name="Shape 74"/>
          <p:cNvSpPr txBox="1"/>
          <p:nvPr/>
        </p:nvSpPr>
        <p:spPr>
          <a:xfrm>
            <a:off x="2017336" y="1294403"/>
            <a:ext cx="2517600" cy="3510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solidFill>
                  <a:schemeClr val="dk2"/>
                </a:solidFill>
                <a:latin typeface="Source Code Pro"/>
                <a:ea typeface="Source Code Pro"/>
                <a:cs typeface="Source Code Pro"/>
                <a:sym typeface="Source Code Pro"/>
              </a:rPr>
              <a:t>Siti web statici</a:t>
            </a:r>
          </a:p>
          <a:p>
            <a:pPr lvl="0" rtl="0">
              <a:lnSpc>
                <a:spcPct val="115000"/>
              </a:lnSpc>
              <a:spcBef>
                <a:spcPts val="0"/>
              </a:spcBef>
              <a:spcAft>
                <a:spcPts val="1600"/>
              </a:spcAft>
              <a:buClr>
                <a:schemeClr val="dk2"/>
              </a:buClr>
              <a:buFont typeface="Arial"/>
              <a:buNone/>
            </a:pPr>
            <a:r>
              <a:t/>
            </a:r>
            <a:endParaRPr sz="1600">
              <a:solidFill>
                <a:schemeClr val="dk2"/>
              </a:solidFill>
              <a:latin typeface="Source Code Pro"/>
              <a:ea typeface="Source Code Pro"/>
              <a:cs typeface="Source Code Pro"/>
              <a:sym typeface="Source Code Pro"/>
            </a:endParaRPr>
          </a:p>
        </p:txBody>
      </p:sp>
      <p:sp>
        <p:nvSpPr>
          <p:cNvPr id="75" name="Shape 75"/>
          <p:cNvSpPr/>
          <p:nvPr/>
        </p:nvSpPr>
        <p:spPr>
          <a:xfrm rot="-5400000">
            <a:off x="4358360" y="-109275"/>
            <a:ext cx="453300" cy="8897400"/>
          </a:xfrm>
          <a:prstGeom prst="leftBrace">
            <a:avLst>
              <a:gd fmla="val 30397" name="adj1"/>
              <a:gd fmla="val 51205" name="adj2"/>
            </a:avLst>
          </a:prstGeom>
          <a:noFill/>
          <a:ln cap="flat" cmpd="sng" w="2857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 name="Shape 76"/>
          <p:cNvSpPr txBox="1"/>
          <p:nvPr/>
        </p:nvSpPr>
        <p:spPr>
          <a:xfrm>
            <a:off x="3309709" y="4486775"/>
            <a:ext cx="2698200" cy="3510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solidFill>
                  <a:schemeClr val="dk2"/>
                </a:solidFill>
                <a:latin typeface="Source Code Pro"/>
                <a:ea typeface="Source Code Pro"/>
                <a:cs typeface="Source Code Pro"/>
                <a:sym typeface="Source Code Pro"/>
              </a:rPr>
              <a:t>Siti web dinamici</a:t>
            </a:r>
          </a:p>
          <a:p>
            <a:pPr lvl="0" rtl="0">
              <a:lnSpc>
                <a:spcPct val="115000"/>
              </a:lnSpc>
              <a:spcBef>
                <a:spcPts val="0"/>
              </a:spcBef>
              <a:spcAft>
                <a:spcPts val="1600"/>
              </a:spcAft>
              <a:buClr>
                <a:schemeClr val="dk2"/>
              </a:buClr>
              <a:buFont typeface="Arial"/>
              <a:buNone/>
            </a:pPr>
            <a:r>
              <a:t/>
            </a:r>
            <a:endParaRPr sz="16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rtl="0">
              <a:spcBef>
                <a:spcPts val="0"/>
              </a:spcBef>
              <a:buNone/>
            </a:pPr>
            <a:r>
              <a:rPr lang="en"/>
              <a:t>2. Cosa è DJANGO?</a:t>
            </a:r>
          </a:p>
        </p:txBody>
      </p:sp>
      <p:sp>
        <p:nvSpPr>
          <p:cNvPr id="82" name="Shape 82"/>
          <p:cNvSpPr txBox="1"/>
          <p:nvPr>
            <p:ph idx="1" type="body"/>
          </p:nvPr>
        </p:nvSpPr>
        <p:spPr>
          <a:xfrm>
            <a:off x="311700" y="1228675"/>
            <a:ext cx="8348100" cy="3340200"/>
          </a:xfrm>
          <a:prstGeom prst="rect">
            <a:avLst/>
          </a:prstGeom>
        </p:spPr>
        <p:txBody>
          <a:bodyPr anchorCtr="0" anchor="t" bIns="91425" lIns="91425" rIns="91425" wrap="square" tIns="91425">
            <a:noAutofit/>
          </a:bodyPr>
          <a:lstStyle/>
          <a:p>
            <a:pPr lvl="0" rtl="0">
              <a:spcBef>
                <a:spcPts val="0"/>
              </a:spcBef>
              <a:buNone/>
            </a:pPr>
            <a:r>
              <a:rPr b="1" lang="en" sz="2100">
                <a:solidFill>
                  <a:srgbClr val="00B09B"/>
                </a:solidFill>
              </a:rPr>
              <a:t>Django è un “framework”</a:t>
            </a:r>
          </a:p>
          <a:p>
            <a:pPr indent="-330200" lvl="0" marL="457200" rtl="0">
              <a:spcBef>
                <a:spcPts val="0"/>
              </a:spcBef>
              <a:spcAft>
                <a:spcPts val="1200"/>
              </a:spcAft>
              <a:buSzPct val="100000"/>
            </a:pPr>
            <a:r>
              <a:rPr lang="en" sz="1600"/>
              <a:t>Ovvero un insieme di soluzioni standard:</a:t>
            </a:r>
          </a:p>
          <a:p>
            <a:pPr indent="-330200" lvl="1" marL="914400" rtl="0">
              <a:spcBef>
                <a:spcPts val="0"/>
              </a:spcBef>
              <a:spcAft>
                <a:spcPts val="1200"/>
              </a:spcAft>
              <a:buSzPct val="100000"/>
            </a:pPr>
            <a:r>
              <a:rPr lang="en" sz="1600"/>
              <a:t>Case: Fondamenta, muri, porte, finestre…</a:t>
            </a:r>
          </a:p>
          <a:p>
            <a:pPr indent="-330200" lvl="1" marL="914400" rtl="0">
              <a:spcBef>
                <a:spcPts val="0"/>
              </a:spcBef>
              <a:spcAft>
                <a:spcPts val="1200"/>
              </a:spcAft>
              <a:buSzPct val="100000"/>
            </a:pPr>
            <a:r>
              <a:rPr lang="en" sz="1600"/>
              <a:t>Siti web: Login/Logout, database, gestione password…</a:t>
            </a:r>
          </a:p>
          <a:p>
            <a:pPr indent="-330200" lvl="0" marL="457200" rtl="0">
              <a:spcBef>
                <a:spcPts val="0"/>
              </a:spcBef>
              <a:spcAft>
                <a:spcPts val="1200"/>
              </a:spcAft>
              <a:buSzPct val="100000"/>
            </a:pPr>
            <a:r>
              <a:rPr lang="en" sz="1600"/>
              <a:t>Alla fine:</a:t>
            </a:r>
          </a:p>
          <a:p>
            <a:pPr indent="-330200" lvl="1" marL="914400" rtl="0">
              <a:spcBef>
                <a:spcPts val="0"/>
              </a:spcBef>
              <a:spcAft>
                <a:spcPts val="1200"/>
              </a:spcAft>
              <a:buSzPct val="100000"/>
            </a:pPr>
            <a:r>
              <a:rPr lang="en" sz="1600"/>
              <a:t>Un insieme di file in linguaggio Python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rtl="0">
              <a:spcBef>
                <a:spcPts val="0"/>
              </a:spcBef>
              <a:buNone/>
            </a:pPr>
            <a:r>
              <a:rPr lang="en"/>
              <a:t>3. Strumenti (1/2)</a:t>
            </a:r>
          </a:p>
        </p:txBody>
      </p:sp>
      <p:sp>
        <p:nvSpPr>
          <p:cNvPr id="88" name="Shape 88"/>
          <p:cNvSpPr txBox="1"/>
          <p:nvPr>
            <p:ph idx="1" type="body"/>
          </p:nvPr>
        </p:nvSpPr>
        <p:spPr>
          <a:xfrm>
            <a:off x="387900" y="1228675"/>
            <a:ext cx="3999900" cy="3340200"/>
          </a:xfrm>
          <a:prstGeom prst="rect">
            <a:avLst/>
          </a:prstGeom>
        </p:spPr>
        <p:txBody>
          <a:bodyPr anchorCtr="0" anchor="t" bIns="91425" lIns="91425" rIns="91425" wrap="square" tIns="91425">
            <a:noAutofit/>
          </a:bodyPr>
          <a:lstStyle/>
          <a:p>
            <a:pPr lvl="0">
              <a:spcBef>
                <a:spcPts val="0"/>
              </a:spcBef>
              <a:buNone/>
            </a:pPr>
            <a:r>
              <a:rPr b="1" lang="en" sz="2100">
                <a:solidFill>
                  <a:srgbClr val="00B09B"/>
                </a:solidFill>
              </a:rPr>
              <a:t>Editor del codice:</a:t>
            </a:r>
            <a:br>
              <a:rPr lang="en" sz="1600"/>
            </a:br>
            <a:r>
              <a:rPr lang="en" sz="1600"/>
              <a:t>Editor specializzato per la programmazione; es: evidenziatore del testo, autocompletamento.</a:t>
            </a:r>
          </a:p>
          <a:p>
            <a:pPr lvl="0">
              <a:spcBef>
                <a:spcPts val="0"/>
              </a:spcBef>
              <a:buNone/>
            </a:pPr>
            <a:r>
              <a:t/>
            </a:r>
            <a:endParaRPr sz="1600"/>
          </a:p>
          <a:p>
            <a:pPr lvl="0" rtl="0">
              <a:spcBef>
                <a:spcPts val="0"/>
              </a:spcBef>
              <a:buNone/>
            </a:pPr>
            <a:r>
              <a:rPr b="1" lang="en" sz="2100">
                <a:solidFill>
                  <a:srgbClr val="00B09B"/>
                </a:solidFill>
              </a:rPr>
              <a:t>Riga di comando:</a:t>
            </a:r>
            <a:br>
              <a:rPr lang="en" sz="1600"/>
            </a:br>
            <a:r>
              <a:rPr lang="en" sz="1600"/>
              <a:t>Interfaccia per interagire con il computer tramite testo.</a:t>
            </a:r>
          </a:p>
          <a:p>
            <a:pPr lvl="0" rtl="0">
              <a:spcBef>
                <a:spcPts val="0"/>
              </a:spcBef>
              <a:buNone/>
            </a:pPr>
            <a:r>
              <a:t/>
            </a:r>
            <a:endParaRPr sz="1600"/>
          </a:p>
          <a:p>
            <a:pPr lvl="0" rtl="0">
              <a:spcBef>
                <a:spcPts val="0"/>
              </a:spcBef>
              <a:buNone/>
            </a:pPr>
            <a:r>
              <a:t/>
            </a:r>
            <a:endParaRPr sz="1600"/>
          </a:p>
        </p:txBody>
      </p:sp>
      <p:sp>
        <p:nvSpPr>
          <p:cNvPr id="89" name="Shape 89"/>
          <p:cNvSpPr txBox="1"/>
          <p:nvPr>
            <p:ph idx="2" type="body"/>
          </p:nvPr>
        </p:nvSpPr>
        <p:spPr>
          <a:xfrm>
            <a:off x="4737425" y="1228675"/>
            <a:ext cx="4095000" cy="3340200"/>
          </a:xfrm>
          <a:prstGeom prst="rect">
            <a:avLst/>
          </a:prstGeom>
        </p:spPr>
        <p:txBody>
          <a:bodyPr anchorCtr="0" anchor="t" bIns="91425" lIns="91425" rIns="91425" wrap="square" tIns="91425">
            <a:noAutofit/>
          </a:bodyPr>
          <a:lstStyle/>
          <a:p>
            <a:pPr lvl="0" rtl="0">
              <a:spcBef>
                <a:spcPts val="0"/>
              </a:spcBef>
              <a:buNone/>
            </a:pPr>
            <a:r>
              <a:rPr b="1" lang="en" sz="2100">
                <a:solidFill>
                  <a:srgbClr val="00B09B"/>
                </a:solidFill>
              </a:rPr>
              <a:t>Virtual environment:</a:t>
            </a:r>
            <a:br>
              <a:rPr lang="en" sz="1600"/>
            </a:br>
            <a:r>
              <a:rPr lang="en" sz="1600"/>
              <a:t>Compartimenti virtuali dove far girare il software (python in questo caso).</a:t>
            </a:r>
          </a:p>
          <a:p>
            <a:pPr lvl="0" rtl="0">
              <a:spcBef>
                <a:spcPts val="0"/>
              </a:spcBef>
              <a:buNone/>
            </a:pPr>
            <a:r>
              <a:rPr lang="en" sz="1600"/>
              <a:t>Possibilità di installare programmi isolati dal resto del sistema.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3. Strumenti (2/2)</a:t>
            </a:r>
          </a:p>
        </p:txBody>
      </p:sp>
      <p:sp>
        <p:nvSpPr>
          <p:cNvPr id="95" name="Shape 95"/>
          <p:cNvSpPr txBox="1"/>
          <p:nvPr>
            <p:ph idx="1" type="body"/>
          </p:nvPr>
        </p:nvSpPr>
        <p:spPr>
          <a:xfrm>
            <a:off x="387900" y="1228675"/>
            <a:ext cx="3999900" cy="3340200"/>
          </a:xfrm>
          <a:prstGeom prst="rect">
            <a:avLst/>
          </a:prstGeom>
        </p:spPr>
        <p:txBody>
          <a:bodyPr anchorCtr="0" anchor="t" bIns="91425" lIns="91425" rIns="91425" wrap="square" tIns="91425">
            <a:noAutofit/>
          </a:bodyPr>
          <a:lstStyle/>
          <a:p>
            <a:pPr lvl="0">
              <a:spcBef>
                <a:spcPts val="0"/>
              </a:spcBef>
              <a:buNone/>
            </a:pPr>
            <a:r>
              <a:rPr b="1" lang="en" sz="2100">
                <a:solidFill>
                  <a:srgbClr val="00B09B"/>
                </a:solidFill>
              </a:rPr>
              <a:t>git:</a:t>
            </a:r>
            <a:br>
              <a:rPr b="1" lang="en" sz="2100">
                <a:solidFill>
                  <a:schemeClr val="dk1"/>
                </a:solidFill>
              </a:rPr>
            </a:br>
            <a:r>
              <a:rPr lang="en" sz="1600"/>
              <a:t>Sistema di “versionamento”, gestione del trasferimento di file da/verso altri server.</a:t>
            </a:r>
          </a:p>
          <a:p>
            <a:pPr lvl="0" rtl="0">
              <a:spcBef>
                <a:spcPts val="0"/>
              </a:spcBef>
              <a:buNone/>
            </a:pPr>
            <a:r>
              <a:rPr b="1" lang="en" sz="2100">
                <a:solidFill>
                  <a:srgbClr val="00B09B"/>
                </a:solidFill>
              </a:rPr>
              <a:t>github:</a:t>
            </a:r>
            <a:br>
              <a:rPr b="1" lang="en" sz="2100">
                <a:solidFill>
                  <a:srgbClr val="00B09B"/>
                </a:solidFill>
              </a:rPr>
            </a:br>
            <a:r>
              <a:rPr lang="en" sz="1600"/>
              <a:t>Uno dei “depositi” di codice software più diffusi su Internet.</a:t>
            </a:r>
          </a:p>
        </p:txBody>
      </p:sp>
      <p:sp>
        <p:nvSpPr>
          <p:cNvPr id="96" name="Shape 96"/>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lvl="0" rtl="0">
              <a:spcBef>
                <a:spcPts val="0"/>
              </a:spcBef>
              <a:buNone/>
            </a:pPr>
            <a:r>
              <a:rPr b="1" lang="en" sz="2100">
                <a:solidFill>
                  <a:srgbClr val="00B09B"/>
                </a:solidFill>
              </a:rPr>
              <a:t>p</a:t>
            </a:r>
            <a:r>
              <a:rPr b="1" lang="en" sz="2100">
                <a:solidFill>
                  <a:srgbClr val="00B09B"/>
                </a:solidFill>
              </a:rPr>
              <a:t>ythonanywhere:</a:t>
            </a:r>
            <a:br>
              <a:rPr b="1" lang="en" sz="2100">
                <a:solidFill>
                  <a:schemeClr val="dk1"/>
                </a:solidFill>
              </a:rPr>
            </a:br>
            <a:r>
              <a:rPr lang="en" sz="1600"/>
              <a:t>Il nostro sistema di hosting per oggi. Ci permetterà di far vedere su Internet il nostro lavoro!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4566100" y="0"/>
            <a:ext cx="4578000" cy="5143500"/>
          </a:xfrm>
          <a:prstGeom prst="rect">
            <a:avLst/>
          </a:prstGeom>
          <a:solidFill>
            <a:srgbClr val="00B09B"/>
          </a:solidFill>
          <a:ln cap="flat" cmpd="sng" w="9525">
            <a:solidFill>
              <a:srgbClr val="00B09B"/>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Okay, </a:t>
            </a:r>
          </a:p>
          <a:p>
            <a:pPr lvl="0" rtl="0">
              <a:spcBef>
                <a:spcPts val="0"/>
              </a:spcBef>
              <a:buNone/>
            </a:pPr>
            <a:r>
              <a:rPr lang="en"/>
              <a:t>Facciamolo!</a:t>
            </a:r>
          </a:p>
        </p:txBody>
      </p:sp>
      <p:sp>
        <p:nvSpPr>
          <p:cNvPr id="103" name="Shape 103"/>
          <p:cNvSpPr txBox="1"/>
          <p:nvPr>
            <p:ph idx="2" type="body"/>
          </p:nvPr>
        </p:nvSpPr>
        <p:spPr>
          <a:xfrm>
            <a:off x="4843400" y="724200"/>
            <a:ext cx="4045200" cy="3695100"/>
          </a:xfrm>
          <a:prstGeom prst="rect">
            <a:avLst/>
          </a:prstGeom>
        </p:spPr>
        <p:txBody>
          <a:bodyPr anchorCtr="0" anchor="ctr" bIns="91425" lIns="91425" rIns="91425" wrap="square" tIns="91425">
            <a:noAutofit/>
          </a:bodyPr>
          <a:lstStyle/>
          <a:p>
            <a:pPr lvl="0">
              <a:spcBef>
                <a:spcPts val="0"/>
              </a:spcBef>
              <a:buNone/>
            </a:pPr>
            <a:r>
              <a:rPr b="1" lang="en"/>
              <a:t>tutorial.djangogirls.org/it/</a:t>
            </a:r>
          </a:p>
          <a:p>
            <a:pPr lvl="0">
              <a:spcBef>
                <a:spcPts val="0"/>
              </a:spcBef>
              <a:buNone/>
            </a:pPr>
            <a:r>
              <a:rPr lang="en"/>
              <a:t>--&gt; ‘Come funziona Internet’</a:t>
            </a:r>
          </a:p>
          <a:p>
            <a:pPr lvl="0">
              <a:spcBef>
                <a:spcPts val="0"/>
              </a:spcBef>
              <a:buNone/>
            </a:pPr>
            <a:r>
              <a:t/>
            </a:r>
            <a:endParaRPr/>
          </a:p>
          <a:p>
            <a:pPr lvl="0" rtl="0">
              <a:spcBef>
                <a:spcPts val="0"/>
              </a:spcBef>
              <a:buNone/>
            </a:pPr>
            <a:r>
              <a:rPr lang="en"/>
              <a:t>Buon divertimento!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09B"/>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1086150" y="247775"/>
            <a:ext cx="7807800" cy="4668300"/>
          </a:xfrm>
          <a:prstGeom prst="rect">
            <a:avLst/>
          </a:prstGeom>
        </p:spPr>
        <p:txBody>
          <a:bodyPr anchorCtr="0" anchor="ctr" bIns="91425" lIns="91425" rIns="91425" wrap="square" tIns="91425">
            <a:noAutofit/>
          </a:bodyPr>
          <a:lstStyle/>
          <a:p>
            <a:pPr lvl="0" rtl="0">
              <a:spcBef>
                <a:spcPts val="0"/>
              </a:spcBef>
              <a:buNone/>
            </a:pPr>
            <a:r>
              <a:rPr lang="en"/>
              <a:t> </a:t>
            </a:r>
          </a:p>
          <a:p>
            <a:pPr lvl="0" rtl="0" algn="l">
              <a:spcBef>
                <a:spcPts val="0"/>
              </a:spcBef>
              <a:buNone/>
            </a:pPr>
            <a:r>
              <a:t/>
            </a:r>
            <a:endParaRPr/>
          </a:p>
        </p:txBody>
      </p:sp>
      <p:sp>
        <p:nvSpPr>
          <p:cNvPr id="109" name="Shape 109"/>
          <p:cNvSpPr txBox="1"/>
          <p:nvPr>
            <p:ph type="title"/>
          </p:nvPr>
        </p:nvSpPr>
        <p:spPr>
          <a:xfrm rot="-5400000">
            <a:off x="-1832050" y="2181425"/>
            <a:ext cx="4668300" cy="801000"/>
          </a:xfrm>
          <a:prstGeom prst="rect">
            <a:avLst/>
          </a:prstGeom>
        </p:spPr>
        <p:txBody>
          <a:bodyPr anchorCtr="0" anchor="ctr" bIns="91425" lIns="91425" rIns="91425" wrap="square" tIns="91425">
            <a:noAutofit/>
          </a:bodyPr>
          <a:lstStyle/>
          <a:p>
            <a:pPr lvl="0" rtl="0">
              <a:spcBef>
                <a:spcPts val="0"/>
              </a:spcBef>
              <a:buNone/>
            </a:pPr>
            <a:r>
              <a:rPr lang="en" sz="3600"/>
              <a:t>4. </a:t>
            </a:r>
            <a:r>
              <a:rPr lang="en" sz="3600"/>
              <a:t>PANORAMICA SU Django</a:t>
            </a:r>
          </a:p>
        </p:txBody>
      </p:sp>
      <p:sp>
        <p:nvSpPr>
          <p:cNvPr id="110" name="Shape 110"/>
          <p:cNvSpPr/>
          <p:nvPr/>
        </p:nvSpPr>
        <p:spPr>
          <a:xfrm>
            <a:off x="3512675" y="449925"/>
            <a:ext cx="4299600" cy="42231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1" name="Shape 111"/>
          <p:cNvSpPr txBox="1"/>
          <p:nvPr/>
        </p:nvSpPr>
        <p:spPr>
          <a:xfrm>
            <a:off x="3512675" y="595575"/>
            <a:ext cx="42996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highlight>
                  <a:srgbClr val="FFFFFF"/>
                </a:highlight>
                <a:latin typeface="Source Code Pro"/>
                <a:ea typeface="Source Code Pro"/>
                <a:cs typeface="Source Code Pro"/>
                <a:sym typeface="Source Code Pro"/>
              </a:rPr>
              <a:t>Django</a:t>
            </a:r>
          </a:p>
        </p:txBody>
      </p:sp>
      <p:sp>
        <p:nvSpPr>
          <p:cNvPr id="112" name="Shape 112"/>
          <p:cNvSpPr/>
          <p:nvPr/>
        </p:nvSpPr>
        <p:spPr>
          <a:xfrm>
            <a:off x="1231575" y="2173150"/>
            <a:ext cx="1876500" cy="95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1326725" y="2239519"/>
            <a:ext cx="12027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2648200" y="2239519"/>
            <a:ext cx="3810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flipH="1" rot="10800000">
            <a:off x="3754475" y="1434975"/>
            <a:ext cx="1071600" cy="14691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1231575" y="2420150"/>
            <a:ext cx="1876500" cy="707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txBox="1"/>
          <p:nvPr/>
        </p:nvSpPr>
        <p:spPr>
          <a:xfrm>
            <a:off x="1250525" y="2148571"/>
            <a:ext cx="962400" cy="241500"/>
          </a:xfrm>
          <a:prstGeom prst="rect">
            <a:avLst/>
          </a:prstGeom>
          <a:noFill/>
          <a:ln>
            <a:noFill/>
          </a:ln>
        </p:spPr>
        <p:txBody>
          <a:bodyPr anchorCtr="0" anchor="t" bIns="91425" lIns="91425" rIns="91425" wrap="square" tIns="91425">
            <a:noAutofit/>
          </a:bodyPr>
          <a:lstStyle/>
          <a:p>
            <a:pPr lvl="0" rtl="0">
              <a:spcBef>
                <a:spcPts val="0"/>
              </a:spcBef>
              <a:buNone/>
            </a:pPr>
            <a:r>
              <a:rPr lang="en" sz="1000"/>
              <a:t>~~~~~~~</a:t>
            </a:r>
          </a:p>
        </p:txBody>
      </p:sp>
      <p:sp>
        <p:nvSpPr>
          <p:cNvPr id="118" name="Shape 118"/>
          <p:cNvSpPr txBox="1"/>
          <p:nvPr/>
        </p:nvSpPr>
        <p:spPr>
          <a:xfrm>
            <a:off x="1251622" y="2359828"/>
            <a:ext cx="1002600" cy="351000"/>
          </a:xfrm>
          <a:prstGeom prst="rect">
            <a:avLst/>
          </a:prstGeom>
          <a:noFill/>
          <a:ln>
            <a:noFill/>
          </a:ln>
        </p:spPr>
        <p:txBody>
          <a:bodyPr anchorCtr="0" anchor="t" bIns="91425" lIns="91425" rIns="91425" wrap="square" tIns="91425">
            <a:noAutofit/>
          </a:bodyPr>
          <a:lstStyle/>
          <a:p>
            <a:pPr lvl="0" rtl="0">
              <a:spcBef>
                <a:spcPts val="0"/>
              </a:spcBef>
              <a:buNone/>
            </a:pPr>
            <a:r>
              <a:rPr lang="en" sz="1800">
                <a:latin typeface="Amatic SC"/>
                <a:ea typeface="Amatic SC"/>
                <a:cs typeface="Amatic SC"/>
                <a:sym typeface="Amatic SC"/>
              </a:rPr>
              <a:t>IL MIO</a:t>
            </a:r>
            <a:r>
              <a:rPr lang="en" sz="1800">
                <a:latin typeface="Amatic SC"/>
                <a:ea typeface="Amatic SC"/>
                <a:cs typeface="Amatic SC"/>
                <a:sym typeface="Amatic SC"/>
              </a:rPr>
              <a:t> Blog</a:t>
            </a:r>
          </a:p>
        </p:txBody>
      </p:sp>
      <p:cxnSp>
        <p:nvCxnSpPr>
          <p:cNvPr id="119" name="Shape 119"/>
          <p:cNvCxnSpPr>
            <a:stCxn id="117" idx="0"/>
          </p:cNvCxnSpPr>
          <p:nvPr/>
        </p:nvCxnSpPr>
        <p:spPr>
          <a:xfrm rot="-5400000">
            <a:off x="2552525" y="927871"/>
            <a:ext cx="399900" cy="2041500"/>
          </a:xfrm>
          <a:prstGeom prst="bentConnector2">
            <a:avLst/>
          </a:prstGeom>
          <a:noFill/>
          <a:ln cap="flat" cmpd="sng" w="28575">
            <a:solidFill>
              <a:srgbClr val="00B09B"/>
            </a:solidFill>
            <a:prstDash val="dash"/>
            <a:round/>
            <a:headEnd len="lg" w="lg" type="none"/>
            <a:tailEnd len="lg" w="lg" type="triangle"/>
          </a:ln>
        </p:spPr>
      </p:cxnSp>
      <p:cxnSp>
        <p:nvCxnSpPr>
          <p:cNvPr id="120" name="Shape 120"/>
          <p:cNvCxnSpPr>
            <a:stCxn id="121" idx="0"/>
            <a:endCxn id="116" idx="2"/>
          </p:cNvCxnSpPr>
          <p:nvPr/>
        </p:nvCxnSpPr>
        <p:spPr>
          <a:xfrm rot="5400000">
            <a:off x="3802050" y="1271750"/>
            <a:ext cx="223200" cy="3487800"/>
          </a:xfrm>
          <a:prstGeom prst="bentConnector3">
            <a:avLst>
              <a:gd fmla="val 265737" name="adj1"/>
            </a:avLst>
          </a:prstGeom>
          <a:noFill/>
          <a:ln cap="flat" cmpd="sng" w="28575">
            <a:solidFill>
              <a:srgbClr val="00B09B"/>
            </a:solidFill>
            <a:prstDash val="dash"/>
            <a:round/>
            <a:headEnd len="lg" w="lg" type="none"/>
            <a:tailEnd len="lg" w="lg" type="triangle"/>
          </a:ln>
        </p:spPr>
      </p:cxnSp>
      <p:sp>
        <p:nvSpPr>
          <p:cNvPr id="122" name="Shape 122"/>
          <p:cNvSpPr/>
          <p:nvPr/>
        </p:nvSpPr>
        <p:spPr>
          <a:xfrm>
            <a:off x="7996800" y="1196523"/>
            <a:ext cx="721500" cy="787499"/>
          </a:xfrm>
          <a:prstGeom prst="can">
            <a:avLst>
              <a:gd fmla="val 25000" name="adj"/>
            </a:avLst>
          </a:prstGeom>
          <a:solidFill>
            <a:srgbClr val="00B09B"/>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3" name="Shape 123"/>
          <p:cNvSpPr txBox="1"/>
          <p:nvPr/>
        </p:nvSpPr>
        <p:spPr>
          <a:xfrm>
            <a:off x="7893995" y="1319230"/>
            <a:ext cx="928500" cy="7071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Data</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base</a:t>
            </a:r>
          </a:p>
        </p:txBody>
      </p:sp>
      <p:sp>
        <p:nvSpPr>
          <p:cNvPr id="121" name="Shape 121"/>
          <p:cNvSpPr/>
          <p:nvPr/>
        </p:nvSpPr>
        <p:spPr>
          <a:xfrm flipH="1" rot="10800000">
            <a:off x="5121750" y="1434950"/>
            <a:ext cx="1071600" cy="14691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flipH="1" rot="10800000">
            <a:off x="6598186" y="1135998"/>
            <a:ext cx="679500" cy="7875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flipH="1" rot="10800000">
            <a:off x="6616686" y="2203624"/>
            <a:ext cx="721500" cy="7875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6" name="Shape 126"/>
          <p:cNvSpPr txBox="1"/>
          <p:nvPr/>
        </p:nvSpPr>
        <p:spPr>
          <a:xfrm>
            <a:off x="3723125" y="1025500"/>
            <a:ext cx="962400" cy="330600"/>
          </a:xfrm>
          <a:prstGeom prst="rect">
            <a:avLst/>
          </a:prstGeom>
          <a:noFill/>
          <a:ln>
            <a:noFill/>
          </a:ln>
        </p:spPr>
        <p:txBody>
          <a:bodyPr anchorCtr="0" anchor="t" bIns="91425" lIns="91425" rIns="91425" wrap="square" tIns="91425">
            <a:noAutofit/>
          </a:bodyPr>
          <a:lstStyle/>
          <a:p>
            <a:pPr lvl="0">
              <a:spcBef>
                <a:spcPts val="0"/>
              </a:spcBef>
              <a:buNone/>
            </a:pPr>
            <a:r>
              <a:rPr lang="en">
                <a:latin typeface="Source Code Pro"/>
                <a:ea typeface="Source Code Pro"/>
                <a:cs typeface="Source Code Pro"/>
                <a:sym typeface="Source Code Pro"/>
              </a:rPr>
              <a:t>urls.py</a:t>
            </a:r>
          </a:p>
        </p:txBody>
      </p:sp>
      <p:sp>
        <p:nvSpPr>
          <p:cNvPr id="127" name="Shape 127"/>
          <p:cNvSpPr txBox="1"/>
          <p:nvPr/>
        </p:nvSpPr>
        <p:spPr>
          <a:xfrm>
            <a:off x="5013050" y="1100210"/>
            <a:ext cx="1071600" cy="3306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Source Code Pro"/>
                <a:ea typeface="Source Code Pro"/>
                <a:cs typeface="Source Code Pro"/>
                <a:sym typeface="Source Code Pro"/>
              </a:rPr>
              <a:t>views</a:t>
            </a:r>
            <a:r>
              <a:rPr lang="en">
                <a:latin typeface="Source Code Pro"/>
                <a:ea typeface="Source Code Pro"/>
                <a:cs typeface="Source Code Pro"/>
                <a:sym typeface="Source Code Pro"/>
              </a:rPr>
              <a:t>.py</a:t>
            </a:r>
          </a:p>
        </p:txBody>
      </p:sp>
      <p:sp>
        <p:nvSpPr>
          <p:cNvPr id="128" name="Shape 128"/>
          <p:cNvSpPr txBox="1"/>
          <p:nvPr/>
        </p:nvSpPr>
        <p:spPr>
          <a:xfrm>
            <a:off x="6551437" y="795173"/>
            <a:ext cx="1202700" cy="3306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Source Code Pro"/>
                <a:ea typeface="Source Code Pro"/>
                <a:cs typeface="Source Code Pro"/>
                <a:sym typeface="Source Code Pro"/>
              </a:rPr>
              <a:t>models</a:t>
            </a:r>
            <a:r>
              <a:rPr lang="en">
                <a:latin typeface="Source Code Pro"/>
                <a:ea typeface="Source Code Pro"/>
                <a:cs typeface="Source Code Pro"/>
                <a:sym typeface="Source Code Pro"/>
              </a:rPr>
              <a:t>.py</a:t>
            </a:r>
          </a:p>
        </p:txBody>
      </p:sp>
      <p:sp>
        <p:nvSpPr>
          <p:cNvPr id="129" name="Shape 129"/>
          <p:cNvSpPr txBox="1"/>
          <p:nvPr/>
        </p:nvSpPr>
        <p:spPr>
          <a:xfrm>
            <a:off x="6488987" y="1889848"/>
            <a:ext cx="1071600" cy="3306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Source Code Pro"/>
                <a:ea typeface="Source Code Pro"/>
                <a:cs typeface="Source Code Pro"/>
                <a:sym typeface="Source Code Pro"/>
              </a:rPr>
              <a:t>forms</a:t>
            </a:r>
            <a:r>
              <a:rPr lang="en">
                <a:latin typeface="Source Code Pro"/>
                <a:ea typeface="Source Code Pro"/>
                <a:cs typeface="Source Code Pro"/>
                <a:sym typeface="Source Code Pro"/>
              </a:rPr>
              <a:t>.py</a:t>
            </a:r>
          </a:p>
        </p:txBody>
      </p:sp>
      <p:sp>
        <p:nvSpPr>
          <p:cNvPr id="130" name="Shape 130"/>
          <p:cNvSpPr txBox="1"/>
          <p:nvPr/>
        </p:nvSpPr>
        <p:spPr>
          <a:xfrm>
            <a:off x="3737200" y="1812425"/>
            <a:ext cx="1130100" cy="1018200"/>
          </a:xfrm>
          <a:prstGeom prst="rect">
            <a:avLst/>
          </a:prstGeom>
          <a:noFill/>
          <a:ln>
            <a:noFill/>
          </a:ln>
        </p:spPr>
        <p:txBody>
          <a:bodyPr anchorCtr="0" anchor="t" bIns="91425" lIns="91425" rIns="91425" wrap="square" tIns="91425">
            <a:noAutofit/>
          </a:bodyPr>
          <a:lstStyle/>
          <a:p>
            <a:pPr lvl="0">
              <a:lnSpc>
                <a:spcPct val="150000"/>
              </a:lnSpc>
              <a:spcBef>
                <a:spcPts val="0"/>
              </a:spcBef>
              <a:buNone/>
            </a:pPr>
            <a:r>
              <a:rPr lang="en" sz="1000">
                <a:latin typeface="Source Code Pro"/>
                <a:ea typeface="Source Code Pro"/>
                <a:cs typeface="Source Code Pro"/>
                <a:sym typeface="Source Code Pro"/>
              </a:rPr>
              <a:t>/</a:t>
            </a:r>
          </a:p>
          <a:p>
            <a:pPr lvl="0">
              <a:lnSpc>
                <a:spcPct val="150000"/>
              </a:lnSpc>
              <a:spcBef>
                <a:spcPts val="0"/>
              </a:spcBef>
              <a:buNone/>
            </a:pPr>
            <a:r>
              <a:rPr lang="en" sz="1000">
                <a:latin typeface="Source Code Pro"/>
                <a:ea typeface="Source Code Pro"/>
                <a:cs typeface="Source Code Pro"/>
                <a:sym typeface="Source Code Pro"/>
              </a:rPr>
              <a:t>/post/1</a:t>
            </a:r>
          </a:p>
          <a:p>
            <a:pPr lvl="0">
              <a:lnSpc>
                <a:spcPct val="150000"/>
              </a:lnSpc>
              <a:spcBef>
                <a:spcPts val="0"/>
              </a:spcBef>
              <a:buNone/>
            </a:pPr>
            <a:r>
              <a:rPr lang="en" sz="1000">
                <a:latin typeface="Source Code Pro"/>
                <a:ea typeface="Source Code Pro"/>
                <a:cs typeface="Source Code Pro"/>
                <a:sym typeface="Source Code Pro"/>
              </a:rPr>
              <a:t>/post/new</a:t>
            </a:r>
          </a:p>
          <a:p>
            <a:pPr lvl="0">
              <a:lnSpc>
                <a:spcPct val="150000"/>
              </a:lnSpc>
              <a:spcBef>
                <a:spcPts val="0"/>
              </a:spcBef>
              <a:buNone/>
            </a:pPr>
            <a:r>
              <a:rPr lang="en" sz="1000">
                <a:latin typeface="Source Code Pro"/>
                <a:ea typeface="Source Code Pro"/>
                <a:cs typeface="Source Code Pro"/>
                <a:sym typeface="Source Code Pro"/>
              </a:rPr>
              <a:t>/post/1/edit</a:t>
            </a:r>
          </a:p>
        </p:txBody>
      </p:sp>
      <p:sp>
        <p:nvSpPr>
          <p:cNvPr id="131" name="Shape 131"/>
          <p:cNvSpPr txBox="1"/>
          <p:nvPr/>
        </p:nvSpPr>
        <p:spPr>
          <a:xfrm>
            <a:off x="5142337" y="1812437"/>
            <a:ext cx="1071600" cy="10440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post_list</a:t>
            </a:r>
          </a:p>
          <a:p>
            <a:pPr lvl="0" rtl="0">
              <a:lnSpc>
                <a:spcPct val="150000"/>
              </a:lnSpc>
              <a:spcBef>
                <a:spcPts val="0"/>
              </a:spcBef>
              <a:buNone/>
            </a:pPr>
            <a:r>
              <a:rPr lang="en" sz="1000">
                <a:latin typeface="Source Code Pro"/>
                <a:ea typeface="Source Code Pro"/>
                <a:cs typeface="Source Code Pro"/>
                <a:sym typeface="Source Code Pro"/>
              </a:rPr>
              <a:t>post_detail</a:t>
            </a:r>
          </a:p>
          <a:p>
            <a:pPr lvl="0" rtl="0">
              <a:lnSpc>
                <a:spcPct val="150000"/>
              </a:lnSpc>
              <a:spcBef>
                <a:spcPts val="0"/>
              </a:spcBef>
              <a:buNone/>
            </a:pPr>
            <a:r>
              <a:rPr lang="en" sz="1000">
                <a:latin typeface="Source Code Pro"/>
                <a:ea typeface="Source Code Pro"/>
                <a:cs typeface="Source Code Pro"/>
                <a:sym typeface="Source Code Pro"/>
              </a:rPr>
              <a:t>post_new</a:t>
            </a:r>
          </a:p>
          <a:p>
            <a:pPr lvl="0" rtl="0">
              <a:lnSpc>
                <a:spcPct val="150000"/>
              </a:lnSpc>
              <a:spcBef>
                <a:spcPts val="0"/>
              </a:spcBef>
              <a:buNone/>
            </a:pPr>
            <a:r>
              <a:rPr lang="en" sz="1000">
                <a:latin typeface="Source Code Pro"/>
                <a:ea typeface="Source Code Pro"/>
                <a:cs typeface="Source Code Pro"/>
                <a:sym typeface="Source Code Pro"/>
              </a:rPr>
              <a:t>post_edit</a:t>
            </a:r>
          </a:p>
        </p:txBody>
      </p:sp>
      <p:sp>
        <p:nvSpPr>
          <p:cNvPr id="132" name="Shape 132"/>
          <p:cNvSpPr txBox="1"/>
          <p:nvPr/>
        </p:nvSpPr>
        <p:spPr>
          <a:xfrm>
            <a:off x="6615274" y="1335650"/>
            <a:ext cx="506700" cy="4902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Post</a:t>
            </a:r>
          </a:p>
        </p:txBody>
      </p:sp>
      <p:sp>
        <p:nvSpPr>
          <p:cNvPr id="133" name="Shape 133"/>
          <p:cNvSpPr txBox="1"/>
          <p:nvPr/>
        </p:nvSpPr>
        <p:spPr>
          <a:xfrm>
            <a:off x="6570890" y="2344598"/>
            <a:ext cx="801000" cy="4902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PostForm</a:t>
            </a:r>
          </a:p>
        </p:txBody>
      </p:sp>
      <p:sp>
        <p:nvSpPr>
          <p:cNvPr id="134" name="Shape 134"/>
          <p:cNvSpPr/>
          <p:nvPr/>
        </p:nvSpPr>
        <p:spPr>
          <a:xfrm>
            <a:off x="5592050" y="3791225"/>
            <a:ext cx="2085600" cy="7875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5" name="Shape 135"/>
          <p:cNvSpPr txBox="1"/>
          <p:nvPr/>
        </p:nvSpPr>
        <p:spPr>
          <a:xfrm>
            <a:off x="5735150" y="3440452"/>
            <a:ext cx="1799400" cy="3306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Source Code Pro"/>
                <a:ea typeface="Source Code Pro"/>
                <a:cs typeface="Source Code Pro"/>
                <a:sym typeface="Source Code Pro"/>
              </a:rPr>
              <a:t>Template HTML</a:t>
            </a:r>
          </a:p>
        </p:txBody>
      </p:sp>
      <p:sp>
        <p:nvSpPr>
          <p:cNvPr id="136" name="Shape 136"/>
          <p:cNvSpPr txBox="1"/>
          <p:nvPr/>
        </p:nvSpPr>
        <p:spPr>
          <a:xfrm>
            <a:off x="6277225" y="3798836"/>
            <a:ext cx="1476900" cy="7071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post_list.html</a:t>
            </a:r>
          </a:p>
          <a:p>
            <a:pPr lvl="0" rtl="0">
              <a:lnSpc>
                <a:spcPct val="150000"/>
              </a:lnSpc>
              <a:spcBef>
                <a:spcPts val="0"/>
              </a:spcBef>
              <a:buNone/>
            </a:pPr>
            <a:r>
              <a:rPr lang="en" sz="1000">
                <a:latin typeface="Source Code Pro"/>
                <a:ea typeface="Source Code Pro"/>
                <a:cs typeface="Source Code Pro"/>
                <a:sym typeface="Source Code Pro"/>
              </a:rPr>
              <a:t>post_detail.html</a:t>
            </a:r>
            <a:br>
              <a:rPr lang="en" sz="1000">
                <a:latin typeface="Source Code Pro"/>
                <a:ea typeface="Source Code Pro"/>
                <a:cs typeface="Source Code Pro"/>
                <a:sym typeface="Source Code Pro"/>
              </a:rPr>
            </a:br>
            <a:r>
              <a:rPr lang="en" sz="1000">
                <a:latin typeface="Source Code Pro"/>
                <a:ea typeface="Source Code Pro"/>
                <a:cs typeface="Source Code Pro"/>
                <a:sym typeface="Source Code Pro"/>
              </a:rPr>
              <a:t>post_edit.html</a:t>
            </a:r>
          </a:p>
          <a:p>
            <a:pPr lvl="0" rtl="0">
              <a:lnSpc>
                <a:spcPct val="150000"/>
              </a:lnSpc>
              <a:spcBef>
                <a:spcPts val="0"/>
              </a:spcBef>
              <a:buNone/>
            </a:pPr>
            <a:r>
              <a:t/>
            </a:r>
            <a:endParaRPr sz="1000">
              <a:latin typeface="Source Code Pro"/>
              <a:ea typeface="Source Code Pro"/>
              <a:cs typeface="Source Code Pro"/>
              <a:sym typeface="Source Code Pro"/>
            </a:endParaRPr>
          </a:p>
        </p:txBody>
      </p:sp>
      <p:grpSp>
        <p:nvGrpSpPr>
          <p:cNvPr id="137" name="Shape 137"/>
          <p:cNvGrpSpPr/>
          <p:nvPr/>
        </p:nvGrpSpPr>
        <p:grpSpPr>
          <a:xfrm>
            <a:off x="5675779" y="3860182"/>
            <a:ext cx="506812" cy="622631"/>
            <a:chOff x="2535461" y="1316084"/>
            <a:chExt cx="336350" cy="493525"/>
          </a:xfrm>
        </p:grpSpPr>
        <p:sp>
          <p:nvSpPr>
            <p:cNvPr id="138" name="Shape 138"/>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cxnSp>
        <p:nvCxnSpPr>
          <p:cNvPr id="141" name="Shape 141"/>
          <p:cNvCxnSpPr/>
          <p:nvPr/>
        </p:nvCxnSpPr>
        <p:spPr>
          <a:xfrm>
            <a:off x="4448150" y="1994000"/>
            <a:ext cx="746400" cy="0"/>
          </a:xfrm>
          <a:prstGeom prst="straightConnector1">
            <a:avLst/>
          </a:prstGeom>
          <a:noFill/>
          <a:ln cap="flat" cmpd="sng" w="9525">
            <a:solidFill>
              <a:schemeClr val="dk2"/>
            </a:solidFill>
            <a:prstDash val="solid"/>
            <a:round/>
            <a:headEnd len="lg" w="lg" type="none"/>
            <a:tailEnd len="lg" w="lg" type="triangle"/>
          </a:ln>
        </p:spPr>
      </p:cxnSp>
      <p:cxnSp>
        <p:nvCxnSpPr>
          <p:cNvPr id="142" name="Shape 142"/>
          <p:cNvCxnSpPr/>
          <p:nvPr/>
        </p:nvCxnSpPr>
        <p:spPr>
          <a:xfrm flipH="1" rot="10800000">
            <a:off x="4437925" y="2214475"/>
            <a:ext cx="756600" cy="4500"/>
          </a:xfrm>
          <a:prstGeom prst="straightConnector1">
            <a:avLst/>
          </a:prstGeom>
          <a:noFill/>
          <a:ln cap="flat" cmpd="sng" w="9525">
            <a:solidFill>
              <a:schemeClr val="dk2"/>
            </a:solidFill>
            <a:prstDash val="solid"/>
            <a:round/>
            <a:headEnd len="lg" w="lg" type="none"/>
            <a:tailEnd len="lg" w="lg" type="triangle"/>
          </a:ln>
        </p:spPr>
      </p:cxnSp>
      <p:cxnSp>
        <p:nvCxnSpPr>
          <p:cNvPr id="143" name="Shape 143"/>
          <p:cNvCxnSpPr/>
          <p:nvPr/>
        </p:nvCxnSpPr>
        <p:spPr>
          <a:xfrm flipH="1" rot="10800000">
            <a:off x="4581100" y="2449050"/>
            <a:ext cx="613200" cy="51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p:nvPr/>
        </p:nvCxnSpPr>
        <p:spPr>
          <a:xfrm flipH="1" rot="10800000">
            <a:off x="4785600" y="2674025"/>
            <a:ext cx="408900" cy="510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p:nvPr/>
        </p:nvCxnSpPr>
        <p:spPr>
          <a:xfrm flipH="1" rot="10800000">
            <a:off x="6222436" y="1630787"/>
            <a:ext cx="346800" cy="208800"/>
          </a:xfrm>
          <a:prstGeom prst="straightConnector1">
            <a:avLst/>
          </a:prstGeom>
          <a:noFill/>
          <a:ln cap="flat" cmpd="sng" w="9525">
            <a:solidFill>
              <a:schemeClr val="dk2"/>
            </a:solidFill>
            <a:prstDash val="solid"/>
            <a:round/>
            <a:headEnd len="lg" w="lg" type="triangle"/>
            <a:tailEnd len="lg" w="lg" type="triangle"/>
          </a:ln>
        </p:spPr>
      </p:cxnSp>
      <p:cxnSp>
        <p:nvCxnSpPr>
          <p:cNvPr id="146" name="Shape 146"/>
          <p:cNvCxnSpPr>
            <a:endCxn id="133" idx="1"/>
          </p:cNvCxnSpPr>
          <p:nvPr/>
        </p:nvCxnSpPr>
        <p:spPr>
          <a:xfrm flipH="1" rot="10800000">
            <a:off x="6268190" y="2589698"/>
            <a:ext cx="302700" cy="7500"/>
          </a:xfrm>
          <a:prstGeom prst="straightConnector1">
            <a:avLst/>
          </a:prstGeom>
          <a:noFill/>
          <a:ln cap="flat" cmpd="sng" w="9525">
            <a:solidFill>
              <a:schemeClr val="dk2"/>
            </a:solidFill>
            <a:prstDash val="solid"/>
            <a:round/>
            <a:headEnd len="lg" w="lg" type="triangle"/>
            <a:tailEnd len="lg" w="lg" type="triangle"/>
          </a:ln>
        </p:spPr>
      </p:cxnSp>
      <p:cxnSp>
        <p:nvCxnSpPr>
          <p:cNvPr id="147" name="Shape 147"/>
          <p:cNvCxnSpPr/>
          <p:nvPr/>
        </p:nvCxnSpPr>
        <p:spPr>
          <a:xfrm>
            <a:off x="7360491" y="1574050"/>
            <a:ext cx="572400" cy="2100"/>
          </a:xfrm>
          <a:prstGeom prst="straightConnector1">
            <a:avLst/>
          </a:prstGeom>
          <a:noFill/>
          <a:ln cap="flat" cmpd="sng" w="9525">
            <a:solidFill>
              <a:schemeClr val="dk2"/>
            </a:solidFill>
            <a:prstDash val="solid"/>
            <a:round/>
            <a:headEnd len="lg" w="lg" type="triangle"/>
            <a:tailEnd len="lg" w="lg" type="triangle"/>
          </a:ln>
        </p:spPr>
      </p:cxnSp>
      <p:cxnSp>
        <p:nvCxnSpPr>
          <p:cNvPr id="148" name="Shape 148"/>
          <p:cNvCxnSpPr/>
          <p:nvPr/>
        </p:nvCxnSpPr>
        <p:spPr>
          <a:xfrm rot="10800000">
            <a:off x="6165663" y="2974478"/>
            <a:ext cx="440100" cy="481800"/>
          </a:xfrm>
          <a:prstGeom prst="straightConnector1">
            <a:avLst/>
          </a:prstGeom>
          <a:noFill/>
          <a:ln cap="flat" cmpd="sng" w="9525">
            <a:solidFill>
              <a:schemeClr val="dk2"/>
            </a:solidFill>
            <a:prstDash val="solid"/>
            <a:round/>
            <a:headEnd len="lg" w="lg" type="triangle"/>
            <a:tailEnd len="lg" w="lg" type="triangle"/>
          </a:ln>
        </p:spPr>
      </p:cxnSp>
      <p:sp>
        <p:nvSpPr>
          <p:cNvPr id="149" name="Shape 149"/>
          <p:cNvSpPr/>
          <p:nvPr/>
        </p:nvSpPr>
        <p:spPr>
          <a:xfrm rot="-787419">
            <a:off x="1496132" y="949202"/>
            <a:ext cx="1667449" cy="82645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0" name="Shape 150"/>
          <p:cNvSpPr txBox="1"/>
          <p:nvPr/>
        </p:nvSpPr>
        <p:spPr>
          <a:xfrm rot="-784775">
            <a:off x="1447358" y="962457"/>
            <a:ext cx="1834698" cy="846843"/>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Per favore, vorrei vedere il sito:</a:t>
            </a:r>
          </a:p>
          <a:p>
            <a:pPr lvl="0" rtl="0">
              <a:lnSpc>
                <a:spcPct val="150000"/>
              </a:lnSpc>
              <a:spcBef>
                <a:spcPts val="0"/>
              </a:spcBef>
              <a:buNone/>
            </a:pPr>
            <a:r>
              <a:rPr lang="en" sz="1000">
                <a:latin typeface="Source Code Pro"/>
                <a:ea typeface="Source Code Pro"/>
                <a:cs typeface="Source Code Pro"/>
                <a:sym typeface="Source Code Pro"/>
              </a:rPr>
              <a:t>me.pythonanywhere.com</a:t>
            </a:r>
          </a:p>
        </p:txBody>
      </p:sp>
      <p:sp>
        <p:nvSpPr>
          <p:cNvPr id="151" name="Shape 151"/>
          <p:cNvSpPr/>
          <p:nvPr/>
        </p:nvSpPr>
        <p:spPr>
          <a:xfrm rot="-787419">
            <a:off x="2460533" y="3453158"/>
            <a:ext cx="1667449" cy="82645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2" name="Shape 152"/>
          <p:cNvSpPr txBox="1"/>
          <p:nvPr/>
        </p:nvSpPr>
        <p:spPr>
          <a:xfrm rot="-784775">
            <a:off x="2421985" y="3445962"/>
            <a:ext cx="1834698" cy="846843"/>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 sz="1000">
                <a:latin typeface="Source Code Pro"/>
                <a:ea typeface="Source Code Pro"/>
                <a:cs typeface="Source Code Pro"/>
                <a:sym typeface="Source Code Pro"/>
              </a:rPr>
              <a:t>Certo, ecco qui il contenuto del sito:</a:t>
            </a:r>
          </a:p>
          <a:p>
            <a:pPr lvl="0" rtl="0">
              <a:lnSpc>
                <a:spcPct val="150000"/>
              </a:lnSpc>
              <a:spcBef>
                <a:spcPts val="0"/>
              </a:spcBef>
              <a:buNone/>
            </a:pPr>
            <a:r>
              <a:rPr lang="en" sz="1000">
                <a:latin typeface="Source Code Pro"/>
                <a:ea typeface="Source Code Pro"/>
                <a:cs typeface="Source Code Pro"/>
                <a:sym typeface="Source Code Pro"/>
              </a:rPr>
              <a:t>... [HTML Code] ...</a:t>
            </a:r>
          </a:p>
        </p:txBody>
      </p:sp>
      <p:sp>
        <p:nvSpPr>
          <p:cNvPr id="153" name="Shape 153"/>
          <p:cNvSpPr txBox="1"/>
          <p:nvPr/>
        </p:nvSpPr>
        <p:spPr>
          <a:xfrm rot="-811245">
            <a:off x="1716259" y="617127"/>
            <a:ext cx="962371" cy="330491"/>
          </a:xfrm>
          <a:prstGeom prst="rect">
            <a:avLst/>
          </a:prstGeom>
          <a:noFill/>
          <a:ln>
            <a:noFill/>
          </a:ln>
        </p:spPr>
        <p:txBody>
          <a:bodyPr anchorCtr="0" anchor="t" bIns="91425" lIns="91425" rIns="91425" wrap="square" tIns="91425">
            <a:noAutofit/>
          </a:bodyPr>
          <a:lstStyle/>
          <a:p>
            <a:pPr lvl="0" rtl="0">
              <a:spcBef>
                <a:spcPts val="0"/>
              </a:spcBef>
              <a:buNone/>
            </a:pPr>
            <a:r>
              <a:rPr lang="en">
                <a:latin typeface="Source Code Pro"/>
                <a:ea typeface="Source Code Pro"/>
                <a:cs typeface="Source Code Pro"/>
                <a:sym typeface="Source Code Pro"/>
              </a:rPr>
              <a:t>Request</a:t>
            </a:r>
          </a:p>
        </p:txBody>
      </p:sp>
      <p:sp>
        <p:nvSpPr>
          <p:cNvPr id="154" name="Shape 154"/>
          <p:cNvSpPr txBox="1"/>
          <p:nvPr/>
        </p:nvSpPr>
        <p:spPr>
          <a:xfrm rot="-811505">
            <a:off x="2507962" y="3152253"/>
            <a:ext cx="1207075" cy="330491"/>
          </a:xfrm>
          <a:prstGeom prst="rect">
            <a:avLst/>
          </a:prstGeom>
          <a:noFill/>
          <a:ln>
            <a:noFill/>
          </a:ln>
        </p:spPr>
        <p:txBody>
          <a:bodyPr anchorCtr="0" anchor="t" bIns="91425" lIns="91425" rIns="91425" wrap="square" tIns="91425">
            <a:noAutofit/>
          </a:bodyPr>
          <a:lstStyle/>
          <a:p>
            <a:pPr lvl="0" rtl="0">
              <a:spcBef>
                <a:spcPts val="0"/>
              </a:spcBef>
              <a:buNone/>
            </a:pPr>
            <a:r>
              <a:rPr lang="en">
                <a:highlight>
                  <a:srgbClr val="FFFFFF"/>
                </a:highlight>
                <a:latin typeface="Source Code Pro"/>
                <a:ea typeface="Source Code Pro"/>
                <a:cs typeface="Source Code Pro"/>
                <a:sym typeface="Source Code Pro"/>
              </a:rPr>
              <a:t>Response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1068300" y="247775"/>
            <a:ext cx="7807800" cy="4668300"/>
          </a:xfrm>
          <a:prstGeom prst="rect">
            <a:avLst/>
          </a:prstGeom>
        </p:spPr>
        <p:txBody>
          <a:bodyPr anchorCtr="0" anchor="ctr" bIns="91425" lIns="91425" rIns="91425" wrap="square" tIns="91425">
            <a:noAutofit/>
          </a:bodyPr>
          <a:lstStyle/>
          <a:p>
            <a:pPr lvl="0" rtl="0">
              <a:spcBef>
                <a:spcPts val="0"/>
              </a:spcBef>
              <a:buNone/>
            </a:pPr>
            <a:r>
              <a:rPr lang="en"/>
              <a:t> </a:t>
            </a:r>
          </a:p>
          <a:p>
            <a:pPr lvl="0" rtl="0" algn="l">
              <a:spcBef>
                <a:spcPts val="0"/>
              </a:spcBef>
              <a:buNone/>
            </a:pPr>
            <a:r>
              <a:t/>
            </a:r>
            <a:endParaRPr/>
          </a:p>
        </p:txBody>
      </p:sp>
      <p:sp>
        <p:nvSpPr>
          <p:cNvPr id="160" name="Shape 160"/>
          <p:cNvSpPr txBox="1"/>
          <p:nvPr>
            <p:ph type="title"/>
          </p:nvPr>
        </p:nvSpPr>
        <p:spPr>
          <a:xfrm rot="-5400000">
            <a:off x="-1832050" y="2181425"/>
            <a:ext cx="4668300" cy="801000"/>
          </a:xfrm>
          <a:prstGeom prst="rect">
            <a:avLst/>
          </a:prstGeom>
        </p:spPr>
        <p:txBody>
          <a:bodyPr anchorCtr="0" anchor="ctr" bIns="91425" lIns="91425" rIns="91425" wrap="square" tIns="91425">
            <a:noAutofit/>
          </a:bodyPr>
          <a:lstStyle/>
          <a:p>
            <a:pPr lvl="0" rtl="0">
              <a:spcBef>
                <a:spcPts val="0"/>
              </a:spcBef>
              <a:buNone/>
            </a:pPr>
            <a:r>
              <a:rPr lang="en"/>
              <a:t>4. VISIONE D’INSIEME</a:t>
            </a:r>
          </a:p>
        </p:txBody>
      </p:sp>
      <p:sp>
        <p:nvSpPr>
          <p:cNvPr id="161" name="Shape 161"/>
          <p:cNvSpPr/>
          <p:nvPr/>
        </p:nvSpPr>
        <p:spPr>
          <a:xfrm>
            <a:off x="1303425" y="631650"/>
            <a:ext cx="3700200" cy="3007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2" name="Shape 162"/>
          <p:cNvSpPr txBox="1"/>
          <p:nvPr/>
        </p:nvSpPr>
        <p:spPr>
          <a:xfrm>
            <a:off x="1303425" y="290775"/>
            <a:ext cx="37002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Il mio portatile</a:t>
            </a:r>
          </a:p>
        </p:txBody>
      </p:sp>
      <p:sp>
        <p:nvSpPr>
          <p:cNvPr id="163" name="Shape 163"/>
          <p:cNvSpPr/>
          <p:nvPr/>
        </p:nvSpPr>
        <p:spPr>
          <a:xfrm>
            <a:off x="2025325" y="942450"/>
            <a:ext cx="2494500" cy="9852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a:off x="1370225" y="2418175"/>
            <a:ext cx="3568800" cy="1087800"/>
          </a:xfrm>
          <a:prstGeom prst="rect">
            <a:avLst/>
          </a:prstGeom>
          <a:solidFill>
            <a:srgbClr val="D0E0E3"/>
          </a:solidFill>
          <a:ln cap="flat" cmpd="sng" w="9525">
            <a:solidFill>
              <a:schemeClr val="dk2"/>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5" name="Shape 165"/>
          <p:cNvSpPr txBox="1"/>
          <p:nvPr/>
        </p:nvSpPr>
        <p:spPr>
          <a:xfrm>
            <a:off x="1519094" y="2400169"/>
            <a:ext cx="32631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Riga di comando</a:t>
            </a:r>
          </a:p>
        </p:txBody>
      </p:sp>
      <p:sp>
        <p:nvSpPr>
          <p:cNvPr id="166" name="Shape 166"/>
          <p:cNvSpPr txBox="1"/>
          <p:nvPr/>
        </p:nvSpPr>
        <p:spPr>
          <a:xfrm>
            <a:off x="1403822" y="2725450"/>
            <a:ext cx="2104199" cy="625800"/>
          </a:xfrm>
          <a:prstGeom prst="rect">
            <a:avLst/>
          </a:prstGeom>
          <a:solidFill>
            <a:srgbClr val="434343"/>
          </a:solidFill>
          <a:ln>
            <a:noFill/>
          </a:ln>
        </p:spPr>
        <p:txBody>
          <a:bodyPr anchorCtr="0" anchor="t" bIns="91425" lIns="91425" rIns="91425" wrap="square" tIns="91425">
            <a:noAutofit/>
          </a:bodyPr>
          <a:lstStyle/>
          <a:p>
            <a:pPr lvl="0" rtl="0">
              <a:spcBef>
                <a:spcPts val="0"/>
              </a:spcBef>
              <a:buNone/>
            </a:pPr>
            <a:r>
              <a:rPr lang="en" sz="1200">
                <a:solidFill>
                  <a:srgbClr val="FFFFFF"/>
                </a:solidFill>
                <a:latin typeface="Source Code Pro"/>
                <a:ea typeface="Source Code Pro"/>
                <a:cs typeface="Source Code Pro"/>
                <a:sym typeface="Source Code Pro"/>
              </a:rPr>
              <a:t>&gt; python manage.py</a:t>
            </a:r>
            <a:br>
              <a:rPr lang="en" sz="1200">
                <a:solidFill>
                  <a:srgbClr val="FFFFFF"/>
                </a:solidFill>
                <a:latin typeface="Source Code Pro"/>
                <a:ea typeface="Source Code Pro"/>
                <a:cs typeface="Source Code Pro"/>
                <a:sym typeface="Source Code Pro"/>
              </a:rPr>
            </a:br>
            <a:r>
              <a:rPr lang="en" sz="1200">
                <a:solidFill>
                  <a:srgbClr val="FFFFFF"/>
                </a:solidFill>
                <a:latin typeface="Source Code Pro"/>
                <a:ea typeface="Source Code Pro"/>
                <a:cs typeface="Source Code Pro"/>
                <a:sym typeface="Source Code Pro"/>
              </a:rPr>
              <a:t>   runserver</a:t>
            </a:r>
          </a:p>
        </p:txBody>
      </p:sp>
      <p:sp>
        <p:nvSpPr>
          <p:cNvPr id="167" name="Shape 167"/>
          <p:cNvSpPr/>
          <p:nvPr/>
        </p:nvSpPr>
        <p:spPr>
          <a:xfrm>
            <a:off x="1579250" y="3890025"/>
            <a:ext cx="1876500" cy="95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1674400" y="3956394"/>
            <a:ext cx="12027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2995875" y="3956394"/>
            <a:ext cx="3810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70" name="Shape 170"/>
          <p:cNvGrpSpPr/>
          <p:nvPr/>
        </p:nvGrpSpPr>
        <p:grpSpPr>
          <a:xfrm>
            <a:off x="2160304" y="1110726"/>
            <a:ext cx="510343" cy="707073"/>
            <a:chOff x="2535461" y="1316084"/>
            <a:chExt cx="336350" cy="493525"/>
          </a:xfrm>
        </p:grpSpPr>
        <p:sp>
          <p:nvSpPr>
            <p:cNvPr id="171" name="Shape 171"/>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792534" y="1110744"/>
            <a:ext cx="510343" cy="707073"/>
            <a:chOff x="2535461" y="1316084"/>
            <a:chExt cx="336350" cy="493525"/>
          </a:xfrm>
        </p:grpSpPr>
        <p:sp>
          <p:nvSpPr>
            <p:cNvPr id="175" name="Shape 175"/>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424764" y="1110726"/>
            <a:ext cx="510343" cy="707073"/>
            <a:chOff x="2535461" y="1316084"/>
            <a:chExt cx="336350" cy="493525"/>
          </a:xfrm>
        </p:grpSpPr>
        <p:sp>
          <p:nvSpPr>
            <p:cNvPr id="179" name="Shape 179"/>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82" name="Shape 182"/>
          <p:cNvSpPr/>
          <p:nvPr/>
        </p:nvSpPr>
        <p:spPr>
          <a:xfrm>
            <a:off x="1579250" y="4137025"/>
            <a:ext cx="1876500" cy="707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3" name="Shape 183"/>
          <p:cNvSpPr txBox="1"/>
          <p:nvPr/>
        </p:nvSpPr>
        <p:spPr>
          <a:xfrm>
            <a:off x="1598200" y="3865446"/>
            <a:ext cx="962400" cy="241500"/>
          </a:xfrm>
          <a:prstGeom prst="rect">
            <a:avLst/>
          </a:prstGeom>
          <a:noFill/>
          <a:ln>
            <a:noFill/>
          </a:ln>
        </p:spPr>
        <p:txBody>
          <a:bodyPr anchorCtr="0" anchor="t" bIns="91425" lIns="91425" rIns="91425" wrap="square" tIns="91425">
            <a:noAutofit/>
          </a:bodyPr>
          <a:lstStyle/>
          <a:p>
            <a:pPr lvl="0" rtl="0">
              <a:spcBef>
                <a:spcPts val="0"/>
              </a:spcBef>
              <a:buNone/>
            </a:pPr>
            <a:r>
              <a:rPr lang="en" sz="1000"/>
              <a:t>~~~~~~~</a:t>
            </a:r>
          </a:p>
        </p:txBody>
      </p:sp>
      <p:sp>
        <p:nvSpPr>
          <p:cNvPr id="184" name="Shape 184"/>
          <p:cNvSpPr txBox="1"/>
          <p:nvPr/>
        </p:nvSpPr>
        <p:spPr>
          <a:xfrm>
            <a:off x="1599297" y="4076703"/>
            <a:ext cx="1002600" cy="351000"/>
          </a:xfrm>
          <a:prstGeom prst="rect">
            <a:avLst/>
          </a:prstGeom>
          <a:noFill/>
          <a:ln>
            <a:noFill/>
          </a:ln>
        </p:spPr>
        <p:txBody>
          <a:bodyPr anchorCtr="0" anchor="t" bIns="91425" lIns="91425" rIns="91425" wrap="square" tIns="91425">
            <a:noAutofit/>
          </a:bodyPr>
          <a:lstStyle/>
          <a:p>
            <a:pPr lvl="0" rtl="0">
              <a:spcBef>
                <a:spcPts val="0"/>
              </a:spcBef>
              <a:buNone/>
            </a:pPr>
            <a:r>
              <a:rPr lang="en" sz="1800">
                <a:latin typeface="Amatic SC"/>
                <a:ea typeface="Amatic SC"/>
                <a:cs typeface="Amatic SC"/>
                <a:sym typeface="Amatic SC"/>
              </a:rPr>
              <a:t>Il mio </a:t>
            </a:r>
            <a:r>
              <a:rPr lang="en" sz="1800">
                <a:latin typeface="Amatic SC"/>
                <a:ea typeface="Amatic SC"/>
                <a:cs typeface="Amatic SC"/>
                <a:sym typeface="Amatic SC"/>
              </a:rPr>
              <a:t>Blog</a:t>
            </a:r>
          </a:p>
        </p:txBody>
      </p:sp>
      <p:sp>
        <p:nvSpPr>
          <p:cNvPr id="185" name="Shape 185"/>
          <p:cNvSpPr/>
          <p:nvPr/>
        </p:nvSpPr>
        <p:spPr>
          <a:xfrm rot="5400000">
            <a:off x="1780447" y="3467600"/>
            <a:ext cx="792000" cy="414000"/>
          </a:xfrm>
          <a:prstGeom prst="stripedRightArrow">
            <a:avLst>
              <a:gd fmla="val 41883" name="adj1"/>
              <a:gd fmla="val 50000" name="adj2"/>
            </a:avLst>
          </a:prstGeom>
          <a:solidFill>
            <a:srgbClr val="6666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txBox="1"/>
          <p:nvPr/>
        </p:nvSpPr>
        <p:spPr>
          <a:xfrm>
            <a:off x="2182494" y="1219673"/>
            <a:ext cx="4611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dk2"/>
                </a:solidFill>
                <a:latin typeface="Source Code Pro"/>
                <a:ea typeface="Source Code Pro"/>
                <a:cs typeface="Source Code Pro"/>
                <a:sym typeface="Source Code Pro"/>
              </a:rPr>
              <a:t>.py</a:t>
            </a:r>
          </a:p>
        </p:txBody>
      </p:sp>
      <p:sp>
        <p:nvSpPr>
          <p:cNvPr id="187" name="Shape 187"/>
          <p:cNvSpPr txBox="1"/>
          <p:nvPr/>
        </p:nvSpPr>
        <p:spPr>
          <a:xfrm>
            <a:off x="3421928" y="1225700"/>
            <a:ext cx="5949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dk2"/>
                </a:solidFill>
                <a:latin typeface="Source Code Pro"/>
                <a:ea typeface="Source Code Pro"/>
                <a:cs typeface="Source Code Pro"/>
                <a:sym typeface="Source Code Pro"/>
              </a:rPr>
              <a:t>.css</a:t>
            </a:r>
          </a:p>
        </p:txBody>
      </p:sp>
      <p:sp>
        <p:nvSpPr>
          <p:cNvPr id="188" name="Shape 188"/>
          <p:cNvSpPr txBox="1"/>
          <p:nvPr/>
        </p:nvSpPr>
        <p:spPr>
          <a:xfrm>
            <a:off x="2731652" y="1219675"/>
            <a:ext cx="6795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dk2"/>
                </a:solidFill>
                <a:latin typeface="Source Code Pro"/>
                <a:ea typeface="Source Code Pro"/>
                <a:cs typeface="Source Code Pro"/>
                <a:sym typeface="Source Code Pro"/>
              </a:rPr>
              <a:t>.html</a:t>
            </a:r>
          </a:p>
        </p:txBody>
      </p:sp>
      <p:sp>
        <p:nvSpPr>
          <p:cNvPr id="189" name="Shape 189"/>
          <p:cNvSpPr txBox="1"/>
          <p:nvPr/>
        </p:nvSpPr>
        <p:spPr>
          <a:xfrm>
            <a:off x="2141902" y="617198"/>
            <a:ext cx="19767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Editor di codice</a:t>
            </a:r>
          </a:p>
        </p:txBody>
      </p:sp>
      <p:sp>
        <p:nvSpPr>
          <p:cNvPr id="190" name="Shape 190"/>
          <p:cNvSpPr txBox="1"/>
          <p:nvPr/>
        </p:nvSpPr>
        <p:spPr>
          <a:xfrm>
            <a:off x="1499354" y="2093200"/>
            <a:ext cx="33405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Virtual Environment</a:t>
            </a:r>
          </a:p>
        </p:txBody>
      </p:sp>
      <p:sp>
        <p:nvSpPr>
          <p:cNvPr id="191" name="Shape 191"/>
          <p:cNvSpPr txBox="1"/>
          <p:nvPr/>
        </p:nvSpPr>
        <p:spPr>
          <a:xfrm>
            <a:off x="3854951" y="1233450"/>
            <a:ext cx="5949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chemeClr val="dk2"/>
                </a:solidFill>
                <a:latin typeface="Source Code Pro"/>
                <a:ea typeface="Source Code Pro"/>
                <a:cs typeface="Source Code Pro"/>
                <a:sym typeface="Source Code Pro"/>
              </a:rPr>
              <a:t>...</a:t>
            </a:r>
          </a:p>
        </p:txBody>
      </p:sp>
      <p:sp>
        <p:nvSpPr>
          <p:cNvPr id="192" name="Shape 192"/>
          <p:cNvSpPr/>
          <p:nvPr/>
        </p:nvSpPr>
        <p:spPr>
          <a:xfrm>
            <a:off x="5213948" y="661730"/>
            <a:ext cx="962400" cy="3007799"/>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chemeClr val="dk2"/>
              </a:solidFill>
            </a:endParaRPr>
          </a:p>
        </p:txBody>
      </p:sp>
      <p:sp>
        <p:nvSpPr>
          <p:cNvPr id="193" name="Shape 193"/>
          <p:cNvSpPr txBox="1"/>
          <p:nvPr/>
        </p:nvSpPr>
        <p:spPr>
          <a:xfrm>
            <a:off x="5220848" y="290775"/>
            <a:ext cx="9624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Github</a:t>
            </a:r>
          </a:p>
        </p:txBody>
      </p:sp>
      <p:sp>
        <p:nvSpPr>
          <p:cNvPr id="194" name="Shape 194"/>
          <p:cNvSpPr txBox="1"/>
          <p:nvPr/>
        </p:nvSpPr>
        <p:spPr>
          <a:xfrm>
            <a:off x="3549050" y="2716350"/>
            <a:ext cx="1253700" cy="625800"/>
          </a:xfrm>
          <a:prstGeom prst="rect">
            <a:avLst/>
          </a:prstGeom>
          <a:solidFill>
            <a:srgbClr val="434343"/>
          </a:solidFill>
          <a:ln>
            <a:noFill/>
          </a:ln>
        </p:spPr>
        <p:txBody>
          <a:bodyPr anchorCtr="0" anchor="t" bIns="91425" lIns="91425" rIns="91425" wrap="square" tIns="91425">
            <a:noAutofit/>
          </a:bodyPr>
          <a:lstStyle/>
          <a:p>
            <a:pPr lvl="0" rtl="0">
              <a:spcBef>
                <a:spcPts val="0"/>
              </a:spcBef>
              <a:buNone/>
            </a:pPr>
            <a:r>
              <a:rPr lang="en" sz="1200">
                <a:solidFill>
                  <a:srgbClr val="FFFFFF"/>
                </a:solidFill>
                <a:latin typeface="Source Code Pro"/>
                <a:ea typeface="Source Code Pro"/>
                <a:cs typeface="Source Code Pro"/>
                <a:sym typeface="Source Code Pro"/>
              </a:rPr>
              <a:t>&gt; git push</a:t>
            </a:r>
          </a:p>
        </p:txBody>
      </p:sp>
      <p:sp>
        <p:nvSpPr>
          <p:cNvPr id="195" name="Shape 195"/>
          <p:cNvSpPr/>
          <p:nvPr/>
        </p:nvSpPr>
        <p:spPr>
          <a:xfrm>
            <a:off x="5281003" y="952497"/>
            <a:ext cx="854100" cy="4428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196" name="Shape 196"/>
          <p:cNvGrpSpPr/>
          <p:nvPr/>
        </p:nvGrpSpPr>
        <p:grpSpPr>
          <a:xfrm>
            <a:off x="5362858" y="1061696"/>
            <a:ext cx="679431" cy="230356"/>
            <a:chOff x="4140103" y="1635222"/>
            <a:chExt cx="832025" cy="284425"/>
          </a:xfrm>
        </p:grpSpPr>
        <p:grpSp>
          <p:nvGrpSpPr>
            <p:cNvPr id="197" name="Shape 197"/>
            <p:cNvGrpSpPr/>
            <p:nvPr/>
          </p:nvGrpSpPr>
          <p:grpSpPr>
            <a:xfrm>
              <a:off x="4140103" y="1635222"/>
              <a:ext cx="229457" cy="284418"/>
              <a:chOff x="2535461" y="1316084"/>
              <a:chExt cx="336350" cy="493525"/>
            </a:xfrm>
          </p:grpSpPr>
          <p:sp>
            <p:nvSpPr>
              <p:cNvPr id="198" name="Shape 198"/>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01" name="Shape 201"/>
            <p:cNvGrpSpPr/>
            <p:nvPr/>
          </p:nvGrpSpPr>
          <p:grpSpPr>
            <a:xfrm>
              <a:off x="4423954" y="1635230"/>
              <a:ext cx="229457" cy="284418"/>
              <a:chOff x="2535461" y="1316084"/>
              <a:chExt cx="336350" cy="493525"/>
            </a:xfrm>
          </p:grpSpPr>
          <p:sp>
            <p:nvSpPr>
              <p:cNvPr id="202" name="Shape 202"/>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3" name="Shape 203"/>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4" name="Shape 204"/>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05" name="Shape 205"/>
            <p:cNvGrpSpPr/>
            <p:nvPr/>
          </p:nvGrpSpPr>
          <p:grpSpPr>
            <a:xfrm>
              <a:off x="4742671" y="1635222"/>
              <a:ext cx="229457" cy="284418"/>
              <a:chOff x="2535461" y="1316084"/>
              <a:chExt cx="336350" cy="493525"/>
            </a:xfrm>
          </p:grpSpPr>
          <p:sp>
            <p:nvSpPr>
              <p:cNvPr id="206" name="Shape 206"/>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8" name="Shape 208"/>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sp>
        <p:nvSpPr>
          <p:cNvPr id="209" name="Shape 209"/>
          <p:cNvSpPr/>
          <p:nvPr/>
        </p:nvSpPr>
        <p:spPr>
          <a:xfrm>
            <a:off x="4440650" y="843550"/>
            <a:ext cx="854100" cy="646800"/>
          </a:xfrm>
          <a:prstGeom prst="rightArrow">
            <a:avLst>
              <a:gd fmla="val 36511" name="adj1"/>
              <a:gd fmla="val 50000" name="adj2"/>
            </a:avLst>
          </a:prstGeom>
          <a:solidFill>
            <a:srgbClr val="6666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10" name="Shape 210"/>
          <p:cNvCxnSpPr/>
          <p:nvPr/>
        </p:nvCxnSpPr>
        <p:spPr>
          <a:xfrm rot="-5400000">
            <a:off x="3907550" y="1885425"/>
            <a:ext cx="1497900" cy="294000"/>
          </a:xfrm>
          <a:prstGeom prst="bentConnector3">
            <a:avLst>
              <a:gd fmla="val 38911" name="adj1"/>
            </a:avLst>
          </a:prstGeom>
          <a:noFill/>
          <a:ln cap="flat" cmpd="sng" w="28575">
            <a:solidFill>
              <a:srgbClr val="666666"/>
            </a:solidFill>
            <a:prstDash val="dash"/>
            <a:round/>
            <a:headEnd len="lg" w="lg" type="none"/>
            <a:tailEnd len="lg" w="lg" type="triangle"/>
          </a:ln>
        </p:spPr>
      </p:cxnSp>
      <p:sp>
        <p:nvSpPr>
          <p:cNvPr id="211" name="Shape 211"/>
          <p:cNvSpPr/>
          <p:nvPr/>
        </p:nvSpPr>
        <p:spPr>
          <a:xfrm>
            <a:off x="6444705" y="3882209"/>
            <a:ext cx="1876500" cy="95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a:off x="6539855" y="3948579"/>
            <a:ext cx="12027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a:off x="7842118" y="3948579"/>
            <a:ext cx="381000" cy="140400"/>
          </a:xfrm>
          <a:prstGeom prst="roundRect">
            <a:avLst>
              <a:gd fmla="val 16667"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4" name="Shape 214"/>
          <p:cNvSpPr/>
          <p:nvPr/>
        </p:nvSpPr>
        <p:spPr>
          <a:xfrm>
            <a:off x="6386675" y="661725"/>
            <a:ext cx="2250900" cy="3007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5" name="Shape 215"/>
          <p:cNvSpPr txBox="1"/>
          <p:nvPr/>
        </p:nvSpPr>
        <p:spPr>
          <a:xfrm>
            <a:off x="6426723" y="280500"/>
            <a:ext cx="21459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Pythonanywhere</a:t>
            </a:r>
          </a:p>
        </p:txBody>
      </p:sp>
      <p:sp>
        <p:nvSpPr>
          <p:cNvPr id="216" name="Shape 216"/>
          <p:cNvSpPr/>
          <p:nvPr/>
        </p:nvSpPr>
        <p:spPr>
          <a:xfrm>
            <a:off x="6596000" y="1900150"/>
            <a:ext cx="1876500" cy="854700"/>
          </a:xfrm>
          <a:prstGeom prst="rect">
            <a:avLst/>
          </a:prstGeom>
          <a:solidFill>
            <a:srgbClr val="D0E0E3"/>
          </a:solidFill>
          <a:ln cap="flat" cmpd="sng" w="9525">
            <a:solidFill>
              <a:schemeClr val="dk2"/>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7" name="Shape 217"/>
          <p:cNvSpPr txBox="1"/>
          <p:nvPr/>
        </p:nvSpPr>
        <p:spPr>
          <a:xfrm>
            <a:off x="6435550" y="1593650"/>
            <a:ext cx="2250900" cy="2415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Virtual Environment</a:t>
            </a:r>
          </a:p>
        </p:txBody>
      </p:sp>
      <p:sp>
        <p:nvSpPr>
          <p:cNvPr id="218" name="Shape 218"/>
          <p:cNvSpPr txBox="1"/>
          <p:nvPr/>
        </p:nvSpPr>
        <p:spPr>
          <a:xfrm>
            <a:off x="6596000" y="1906700"/>
            <a:ext cx="1941000" cy="351000"/>
          </a:xfrm>
          <a:prstGeom prst="rect">
            <a:avLst/>
          </a:prstGeom>
          <a:noFill/>
          <a:ln>
            <a:noFill/>
          </a:ln>
        </p:spPr>
        <p:txBody>
          <a:bodyPr anchorCtr="0" anchor="t"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Riga di comando</a:t>
            </a:r>
          </a:p>
        </p:txBody>
      </p:sp>
      <p:sp>
        <p:nvSpPr>
          <p:cNvPr id="219" name="Shape 219"/>
          <p:cNvSpPr txBox="1"/>
          <p:nvPr/>
        </p:nvSpPr>
        <p:spPr>
          <a:xfrm>
            <a:off x="6826185" y="2209522"/>
            <a:ext cx="1408800" cy="388500"/>
          </a:xfrm>
          <a:prstGeom prst="rect">
            <a:avLst/>
          </a:prstGeom>
          <a:solidFill>
            <a:srgbClr val="43434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latin typeface="Source Code Pro"/>
                <a:ea typeface="Source Code Pro"/>
                <a:cs typeface="Source Code Pro"/>
                <a:sym typeface="Source Code Pro"/>
              </a:rPr>
              <a:t>&gt; git pull</a:t>
            </a:r>
          </a:p>
        </p:txBody>
      </p:sp>
      <p:sp>
        <p:nvSpPr>
          <p:cNvPr id="220" name="Shape 220"/>
          <p:cNvSpPr txBox="1"/>
          <p:nvPr/>
        </p:nvSpPr>
        <p:spPr>
          <a:xfrm>
            <a:off x="6962224" y="3059487"/>
            <a:ext cx="1099800" cy="4935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latin typeface="Source Code Pro"/>
                <a:ea typeface="Source Code Pro"/>
                <a:cs typeface="Source Code Pro"/>
                <a:sym typeface="Source Code Pro"/>
              </a:rPr>
              <a:t>Ricarica</a:t>
            </a:r>
          </a:p>
        </p:txBody>
      </p:sp>
      <p:sp>
        <p:nvSpPr>
          <p:cNvPr id="221" name="Shape 221"/>
          <p:cNvSpPr/>
          <p:nvPr/>
        </p:nvSpPr>
        <p:spPr>
          <a:xfrm>
            <a:off x="6444705" y="4129209"/>
            <a:ext cx="1876500" cy="707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nvSpPr>
        <p:spPr>
          <a:xfrm>
            <a:off x="6464752" y="4068888"/>
            <a:ext cx="1002600" cy="3510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Amatic SC"/>
                <a:ea typeface="Amatic SC"/>
                <a:cs typeface="Amatic SC"/>
                <a:sym typeface="Amatic SC"/>
              </a:rPr>
              <a:t>Il mio Blog</a:t>
            </a:r>
          </a:p>
          <a:p>
            <a:pPr lvl="0" rtl="0">
              <a:spcBef>
                <a:spcPts val="0"/>
              </a:spcBef>
              <a:buNone/>
            </a:pPr>
            <a:r>
              <a:t/>
            </a:r>
            <a:endParaRPr sz="1800">
              <a:latin typeface="Amatic SC"/>
              <a:ea typeface="Amatic SC"/>
              <a:cs typeface="Amatic SC"/>
              <a:sym typeface="Amatic SC"/>
            </a:endParaRPr>
          </a:p>
        </p:txBody>
      </p:sp>
      <p:sp>
        <p:nvSpPr>
          <p:cNvPr id="223" name="Shape 223"/>
          <p:cNvSpPr txBox="1"/>
          <p:nvPr/>
        </p:nvSpPr>
        <p:spPr>
          <a:xfrm>
            <a:off x="6463655" y="3857630"/>
            <a:ext cx="962400" cy="241500"/>
          </a:xfrm>
          <a:prstGeom prst="rect">
            <a:avLst/>
          </a:prstGeom>
          <a:noFill/>
          <a:ln>
            <a:noFill/>
          </a:ln>
        </p:spPr>
        <p:txBody>
          <a:bodyPr anchorCtr="0" anchor="t" bIns="91425" lIns="91425" rIns="91425" wrap="square" tIns="91425">
            <a:noAutofit/>
          </a:bodyPr>
          <a:lstStyle/>
          <a:p>
            <a:pPr lvl="0" rtl="0">
              <a:spcBef>
                <a:spcPts val="0"/>
              </a:spcBef>
              <a:buNone/>
            </a:pPr>
            <a:r>
              <a:rPr lang="en" sz="1000"/>
              <a:t>~~~~~~~</a:t>
            </a:r>
          </a:p>
        </p:txBody>
      </p:sp>
      <p:sp>
        <p:nvSpPr>
          <p:cNvPr id="224" name="Shape 224"/>
          <p:cNvSpPr/>
          <p:nvPr/>
        </p:nvSpPr>
        <p:spPr>
          <a:xfrm>
            <a:off x="7064186" y="955472"/>
            <a:ext cx="854100" cy="4428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25" name="Shape 225"/>
          <p:cNvGrpSpPr/>
          <p:nvPr/>
        </p:nvGrpSpPr>
        <p:grpSpPr>
          <a:xfrm>
            <a:off x="7146041" y="1064671"/>
            <a:ext cx="679431" cy="230356"/>
            <a:chOff x="4140103" y="1635222"/>
            <a:chExt cx="832025" cy="284425"/>
          </a:xfrm>
        </p:grpSpPr>
        <p:grpSp>
          <p:nvGrpSpPr>
            <p:cNvPr id="226" name="Shape 226"/>
            <p:cNvGrpSpPr/>
            <p:nvPr/>
          </p:nvGrpSpPr>
          <p:grpSpPr>
            <a:xfrm>
              <a:off x="4140103" y="1635222"/>
              <a:ext cx="229457" cy="284418"/>
              <a:chOff x="2535461" y="1316084"/>
              <a:chExt cx="336350" cy="493525"/>
            </a:xfrm>
          </p:grpSpPr>
          <p:sp>
            <p:nvSpPr>
              <p:cNvPr id="227" name="Shape 227"/>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8" name="Shape 228"/>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30" name="Shape 230"/>
            <p:cNvGrpSpPr/>
            <p:nvPr/>
          </p:nvGrpSpPr>
          <p:grpSpPr>
            <a:xfrm>
              <a:off x="4423954" y="1635230"/>
              <a:ext cx="229457" cy="284418"/>
              <a:chOff x="2535461" y="1316084"/>
              <a:chExt cx="336350" cy="493525"/>
            </a:xfrm>
          </p:grpSpPr>
          <p:sp>
            <p:nvSpPr>
              <p:cNvPr id="231" name="Shape 231"/>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4742671" y="1635222"/>
              <a:ext cx="229457" cy="284418"/>
              <a:chOff x="2535461" y="1316084"/>
              <a:chExt cx="336350" cy="493525"/>
            </a:xfrm>
          </p:grpSpPr>
          <p:sp>
            <p:nvSpPr>
              <p:cNvPr id="235" name="Shape 235"/>
              <p:cNvSpPr/>
              <p:nvPr/>
            </p:nvSpPr>
            <p:spPr>
              <a:xfrm flipH="1" rot="10800000">
                <a:off x="2535461" y="1368609"/>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rot="10800000">
                <a:off x="2561824" y="134363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rot="10800000">
                <a:off x="2591011" y="1316084"/>
                <a:ext cx="280800" cy="441000"/>
              </a:xfrm>
              <a:prstGeom prst="foldedCorner">
                <a:avLst>
                  <a:gd fmla="val 29108"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sp>
        <p:nvSpPr>
          <p:cNvPr id="238" name="Shape 238"/>
          <p:cNvSpPr/>
          <p:nvPr/>
        </p:nvSpPr>
        <p:spPr>
          <a:xfrm>
            <a:off x="6106750" y="847450"/>
            <a:ext cx="1002599" cy="646800"/>
          </a:xfrm>
          <a:prstGeom prst="rightArrow">
            <a:avLst>
              <a:gd fmla="val 36511" name="adj1"/>
              <a:gd fmla="val 50000" name="adj2"/>
            </a:avLst>
          </a:prstGeom>
          <a:solidFill>
            <a:srgbClr val="6666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9" name="Shape 239"/>
          <p:cNvSpPr/>
          <p:nvPr/>
        </p:nvSpPr>
        <p:spPr>
          <a:xfrm rot="5400000">
            <a:off x="6823625" y="3512700"/>
            <a:ext cx="581400" cy="414000"/>
          </a:xfrm>
          <a:prstGeom prst="stripedRightArrow">
            <a:avLst>
              <a:gd fmla="val 41883" name="adj1"/>
              <a:gd fmla="val 50000" name="adj2"/>
            </a:avLst>
          </a:prstGeom>
          <a:solidFill>
            <a:srgbClr val="6666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40" name="Shape 240"/>
          <p:cNvCxnSpPr>
            <a:stCxn id="219" idx="1"/>
          </p:cNvCxnSpPr>
          <p:nvPr/>
        </p:nvCxnSpPr>
        <p:spPr>
          <a:xfrm rot="10800000">
            <a:off x="6462585" y="1298572"/>
            <a:ext cx="363600" cy="1105200"/>
          </a:xfrm>
          <a:prstGeom prst="bentConnector2">
            <a:avLst/>
          </a:prstGeom>
          <a:noFill/>
          <a:ln cap="flat" cmpd="sng" w="28575">
            <a:solidFill>
              <a:srgbClr val="666666"/>
            </a:solidFill>
            <a:prstDash val="dash"/>
            <a:round/>
            <a:headEnd len="lg" w="lg" type="none"/>
            <a:tailEnd len="lg" w="lg" type="triangle"/>
          </a:ln>
        </p:spPr>
      </p:cxnSp>
      <p:sp>
        <p:nvSpPr>
          <p:cNvPr id="241" name="Shape 241"/>
          <p:cNvSpPr/>
          <p:nvPr/>
        </p:nvSpPr>
        <p:spPr>
          <a:xfrm rot="559683">
            <a:off x="7056604" y="3673419"/>
            <a:ext cx="2104427" cy="1463813"/>
          </a:xfrm>
          <a:prstGeom prst="star16">
            <a:avLst>
              <a:gd fmla="val 37500"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2" name="Shape 242"/>
          <p:cNvSpPr txBox="1"/>
          <p:nvPr/>
        </p:nvSpPr>
        <p:spPr>
          <a:xfrm rot="591632">
            <a:off x="7271445" y="3928550"/>
            <a:ext cx="1674740" cy="876924"/>
          </a:xfrm>
          <a:prstGeom prst="rect">
            <a:avLst/>
          </a:prstGeom>
          <a:noFill/>
          <a:ln>
            <a:noFill/>
          </a:ln>
        </p:spPr>
        <p:txBody>
          <a:bodyPr anchorCtr="0" anchor="t" bIns="91425" lIns="91425" rIns="91425" wrap="square" tIns="91425">
            <a:noAutofit/>
          </a:bodyPr>
          <a:lstStyle/>
          <a:p>
            <a:pPr lvl="0" rtl="0" algn="ctr">
              <a:spcBef>
                <a:spcPts val="0"/>
              </a:spcBef>
              <a:buNone/>
            </a:pPr>
            <a:r>
              <a:rPr lang="en" sz="1200">
                <a:latin typeface="Source Code Pro"/>
                <a:ea typeface="Source Code Pro"/>
                <a:cs typeface="Source Code Pro"/>
                <a:sym typeface="Source Code Pro"/>
              </a:rPr>
              <a:t>Il mio progetto è su Internet</a:t>
            </a:r>
            <a:r>
              <a:rPr lang="en" sz="1200">
                <a:latin typeface="Source Code Pro"/>
                <a:ea typeface="Source Code Pro"/>
                <a:cs typeface="Source Code Pro"/>
                <a:sym typeface="Source Code Pro"/>
              </a:rPr>
              <a:t>. Tutti possono visitare il mio blog!</a:t>
            </a:r>
          </a:p>
        </p:txBody>
      </p:sp>
      <p:sp>
        <p:nvSpPr>
          <p:cNvPr id="243" name="Shape 243"/>
          <p:cNvSpPr/>
          <p:nvPr/>
        </p:nvSpPr>
        <p:spPr>
          <a:xfrm rot="559683">
            <a:off x="2631454" y="3520294"/>
            <a:ext cx="2104427" cy="1463813"/>
          </a:xfrm>
          <a:prstGeom prst="star16">
            <a:avLst>
              <a:gd fmla="val 37500" name="adj"/>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4" name="Shape 244"/>
          <p:cNvSpPr txBox="1"/>
          <p:nvPr/>
        </p:nvSpPr>
        <p:spPr>
          <a:xfrm rot="591632">
            <a:off x="2846295" y="3775425"/>
            <a:ext cx="1674740" cy="876924"/>
          </a:xfrm>
          <a:prstGeom prst="rect">
            <a:avLst/>
          </a:prstGeom>
          <a:noFill/>
          <a:ln>
            <a:noFill/>
          </a:ln>
        </p:spPr>
        <p:txBody>
          <a:bodyPr anchorCtr="0" anchor="t" bIns="91425" lIns="91425" rIns="91425" wrap="square" tIns="91425">
            <a:noAutofit/>
          </a:bodyPr>
          <a:lstStyle/>
          <a:p>
            <a:pPr lvl="0" rtl="0" algn="ctr">
              <a:spcBef>
                <a:spcPts val="0"/>
              </a:spcBef>
              <a:buNone/>
            </a:pPr>
            <a:r>
              <a:rPr lang="en" sz="1200">
                <a:latin typeface="Source Code Pro"/>
                <a:ea typeface="Source Code Pro"/>
                <a:cs typeface="Source Code Pro"/>
                <a:sym typeface="Source Code Pro"/>
              </a:rPr>
              <a:t>Il mio progetto è sul portatile. Solo io posso vederlo.</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