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8" r:id="rId17"/>
    <p:sldId id="303" r:id="rId18"/>
    <p:sldId id="275" r:id="rId19"/>
    <p:sldId id="276" r:id="rId20"/>
    <p:sldId id="315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94" r:id="rId33"/>
    <p:sldId id="296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660066"/>
    <a:srgbClr val="0000FF"/>
    <a:srgbClr val="CC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D4ACE-8B20-468F-8955-24BBE7436EBB}" type="datetimeFigureOut">
              <a:rPr lang="en-ZA" smtClean="0"/>
              <a:t>2015-02-16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1483-88AE-4CCF-BEBB-D4D9F4C588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93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1483-88AE-4CCF-BEBB-D4D9F4C5885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94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6AF5-CCD7-408C-80B0-463A370B3F5B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797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9BBF-5ECE-4A35-9C07-59554C745B5A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32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0E-C751-4BAF-BDE7-B734785B67B6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921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016C-D412-48FC-8531-9026B85540EE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73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5D44-EC9E-46BF-94FF-36477CF446DE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58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773F-D191-42DB-B2E7-6078CDDCE24C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00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8864-0AFD-49FF-9276-F39B0E50466E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5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9BC6-A284-4DCC-9FCC-0C87D9E9D9C6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4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D639-3AFF-4303-AB5E-E56F2D064920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27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F302-2921-43B5-9976-4A708FCE88C9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26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E4CD-C664-4A63-8F45-CB5CB45D8E8B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228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660-646B-4219-80AD-CE495AC3A9F6}" type="datetime1">
              <a:rPr lang="en-ZA" smtClean="0"/>
              <a:t>2015-02-16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8DC5-4FA9-4D68-9DB8-7C7286ED716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5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commons.wikimedia.org/wiki/File:Electromagnetic_wave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gif"/><Relationship Id="rId4" Type="http://schemas.openxmlformats.org/officeDocument/2006/relationships/image" Target="../media/image6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ska.ac.za/3gc3/programmes/talk-slides" TargetMode="External"/><Relationship Id="rId2" Type="http://schemas.openxmlformats.org/officeDocument/2006/relationships/hyperlink" Target="https://science.nrao.edu/science/meetings/2014/14th-synthesis-imaging-workshop/lectur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0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29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2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903" y="179109"/>
            <a:ext cx="9144000" cy="5096333"/>
          </a:xfrm>
        </p:spPr>
        <p:txBody>
          <a:bodyPr>
            <a:normAutofit fontScale="90000"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/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/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Radio-Interferometric Measurement Equation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sz="4400" b="1" dirty="0" smtClean="0">
                <a:solidFill>
                  <a:srgbClr val="0000FF"/>
                </a:solidFill>
              </a:rPr>
              <a:t>Introductory Radio Interferometry Course</a:t>
            </a:r>
            <a:br>
              <a:rPr lang="en-ZA" sz="4400" b="1" dirty="0" smtClean="0">
                <a:solidFill>
                  <a:srgbClr val="0000FF"/>
                </a:solidFill>
              </a:rPr>
            </a:br>
            <a:r>
              <a:rPr lang="en-ZA" b="1" dirty="0" smtClean="0"/>
              <a:t/>
            </a:r>
            <a:br>
              <a:rPr lang="en-ZA" b="1" dirty="0" smtClean="0"/>
            </a:br>
            <a:r>
              <a:rPr lang="en-ZA" sz="3600" b="1" dirty="0" smtClean="0">
                <a:solidFill>
                  <a:srgbClr val="CC0099"/>
                </a:solidFill>
              </a:rPr>
              <a:t>Radio Astronomy Techniques and Technologies Group (RATT)</a:t>
            </a:r>
            <a:r>
              <a:rPr lang="en-ZA" sz="4900" b="1" dirty="0" smtClean="0"/>
              <a:t/>
            </a:r>
            <a:br>
              <a:rPr lang="en-ZA" sz="4900" b="1" dirty="0" smtClean="0"/>
            </a:br>
            <a:r>
              <a:rPr lang="en-ZA" sz="4000" b="1" dirty="0" smtClean="0">
                <a:solidFill>
                  <a:schemeClr val="accent6">
                    <a:lumMod val="50000"/>
                  </a:schemeClr>
                </a:solidFill>
              </a:rPr>
              <a:t>Rhodes University</a:t>
            </a:r>
            <a:endParaRPr lang="en-ZA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9903" y="5727271"/>
            <a:ext cx="9144000" cy="1089454"/>
          </a:xfrm>
        </p:spPr>
        <p:txBody>
          <a:bodyPr/>
          <a:lstStyle/>
          <a:p>
            <a:r>
              <a:rPr lang="en-ZA" sz="2800" dirty="0" smtClean="0">
                <a:solidFill>
                  <a:srgbClr val="0000FF"/>
                </a:solidFill>
              </a:rPr>
              <a:t>Modhurita Mitra</a:t>
            </a:r>
          </a:p>
          <a:p>
            <a:r>
              <a:rPr lang="en-ZA" sz="2000" smtClean="0">
                <a:solidFill>
                  <a:schemeClr val="accent2"/>
                </a:solidFill>
              </a:rPr>
              <a:t>February 17, </a:t>
            </a:r>
            <a:r>
              <a:rPr lang="en-ZA" sz="2000" dirty="0" smtClean="0">
                <a:solidFill>
                  <a:schemeClr val="accent2"/>
                </a:solidFill>
              </a:rPr>
              <a:t>2015</a:t>
            </a:r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40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C00000"/>
                </a:solidFill>
              </a:rPr>
              <a:t>Radio-</a:t>
            </a:r>
            <a:r>
              <a:rPr lang="en-ZA" b="1" dirty="0" err="1">
                <a:solidFill>
                  <a:srgbClr val="C00000"/>
                </a:solidFill>
              </a:rPr>
              <a:t>Interferometric</a:t>
            </a:r>
            <a:r>
              <a:rPr lang="en-ZA" b="1" dirty="0">
                <a:solidFill>
                  <a:srgbClr val="C00000"/>
                </a:solidFill>
              </a:rPr>
              <a:t> Measurement Equation          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4314" y="5060537"/>
                <a:ext cx="9286838" cy="881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ZA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𝑖𝑉</m:t>
                                </m:r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Z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ZA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ZA" sz="28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314" y="5060537"/>
                <a:ext cx="9286838" cy="8817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95284" y="240106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3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0"/>
              <a:endCxn id="4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48" y="325225"/>
            <a:ext cx="10515600" cy="91997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602" y="1561720"/>
            <a:ext cx="11210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The </a:t>
            </a:r>
            <a:r>
              <a:rPr lang="en-ZA" sz="2800" dirty="0" smtClean="0">
                <a:solidFill>
                  <a:srgbClr val="0000FF"/>
                </a:solidFill>
              </a:rPr>
              <a:t>Jones matrix </a:t>
            </a:r>
            <a:r>
              <a:rPr lang="en-ZA" sz="2800" dirty="0" smtClean="0"/>
              <a:t>for an antenna is a product of several component Jones </a:t>
            </a:r>
          </a:p>
          <a:p>
            <a:pPr algn="ctr"/>
            <a:r>
              <a:rPr lang="en-ZA" sz="2800" dirty="0" smtClean="0"/>
              <a:t>matrices, corresponding to different corrupting effects along the signal path </a:t>
            </a:r>
            <a:endParaRPr lang="en-ZA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26549" y="3751182"/>
            <a:ext cx="8929177" cy="2123372"/>
            <a:chOff x="1234069" y="3348846"/>
            <a:chExt cx="8929177" cy="2123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710" y="3348846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312585" y="4823825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3528" y="4825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4069" y="4823824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1926" y="4823826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00822" y="4823826"/>
              <a:ext cx="206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Ionospheric</a:t>
              </a:r>
              <a:r>
                <a:rPr lang="en-US" dirty="0" smtClean="0">
                  <a:solidFill>
                    <a:srgbClr val="000000"/>
                  </a:solidFill>
                </a:rPr>
                <a:t> and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ropospheric effects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3226" y="4823825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1871423" y="3990343"/>
              <a:ext cx="2182380" cy="833481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0"/>
            </p:cNvCxnSpPr>
            <p:nvPr/>
          </p:nvCxnSpPr>
          <p:spPr>
            <a:xfrm flipV="1">
              <a:off x="3182710" y="3990343"/>
              <a:ext cx="1608249" cy="83554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V="1">
              <a:off x="4679048" y="4014884"/>
              <a:ext cx="846814" cy="808942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V="1">
              <a:off x="5781621" y="3983159"/>
              <a:ext cx="458394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0"/>
            </p:cNvCxnSpPr>
            <p:nvPr/>
          </p:nvCxnSpPr>
          <p:spPr>
            <a:xfrm flipH="1" flipV="1">
              <a:off x="6959924" y="3983159"/>
              <a:ext cx="291380" cy="84066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702221" y="3983160"/>
              <a:ext cx="994531" cy="84066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5248" y="2665831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09" y="291072"/>
            <a:ext cx="10515600" cy="118999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Component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60" y="3173136"/>
                <a:ext cx="5719130" cy="7386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23660" y="1948518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Jones chain:</a:t>
            </a:r>
            <a:endParaRPr lang="en-Z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62571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8214893" y="4206037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85609" y="4533948"/>
            <a:ext cx="1735282" cy="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6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B050"/>
                    </a:solidFill>
                  </a:rPr>
                  <a:t>Jones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5192145" y="3510184"/>
                <a:ext cx="2419124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5446" t="-2844" r="-495" b="-1564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4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3549023" y="4045587"/>
                <a:ext cx="6156172" cy="7386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8885965" y="4195916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Earlier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sp>
        <p:nvSpPr>
          <p:cNvPr id="56" name="TextBox 55"/>
          <p:cNvSpPr txBox="1"/>
          <p:nvPr/>
        </p:nvSpPr>
        <p:spPr>
          <a:xfrm>
            <a:off x="4182155" y="5847665"/>
            <a:ext cx="143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Later </a:t>
            </a:r>
          </a:p>
          <a:p>
            <a:r>
              <a:rPr lang="en-ZA" dirty="0" smtClean="0"/>
              <a:t>in signal path</a:t>
            </a:r>
            <a:endParaRPr lang="en-ZA" dirty="0"/>
          </a:p>
        </p:txBody>
      </p:sp>
      <p:cxnSp>
        <p:nvCxnSpPr>
          <p:cNvPr id="57" name="Straight Arrow Connector 56"/>
          <p:cNvCxnSpPr/>
          <p:nvPr/>
        </p:nvCxnSpPr>
        <p:spPr>
          <a:xfrm rot="-1140000" flipH="1">
            <a:off x="6233876" y="5295902"/>
            <a:ext cx="1711915" cy="52475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07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27" y="146917"/>
            <a:ext cx="10515600" cy="909151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Component Jones matrices</a:t>
            </a:r>
            <a:endParaRPr lang="en-ZA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58508" y="1064397"/>
            <a:ext cx="6943947" cy="1296674"/>
            <a:chOff x="1567077" y="1359467"/>
            <a:chExt cx="6943947" cy="129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1408833"/>
                  <a:ext cx="4400435" cy="47237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1567077" y="1359467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p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7077" y="2132921"/>
              <a:ext cx="1867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800" dirty="0" smtClean="0">
                  <a:solidFill>
                    <a:srgbClr val="00B050"/>
                  </a:solidFill>
                </a:rPr>
                <a:t>Antenna</a:t>
              </a:r>
              <a:r>
                <a:rPr lang="en-ZA" sz="2800" dirty="0" smtClean="0">
                  <a:solidFill>
                    <a:srgbClr val="660066"/>
                  </a:solidFill>
                </a:rPr>
                <a:t> </a:t>
              </a:r>
              <a:r>
                <a:rPr lang="en-ZA" sz="2800" i="1" dirty="0">
                  <a:solidFill>
                    <a:srgbClr val="CC0099"/>
                  </a:solidFill>
                </a:rPr>
                <a:t>q</a:t>
              </a:r>
              <a:r>
                <a:rPr lang="en-ZA" sz="2800" i="1" dirty="0" smtClean="0">
                  <a:solidFill>
                    <a:srgbClr val="CC0099"/>
                  </a:solidFill>
                </a:rPr>
                <a:t> </a:t>
              </a:r>
              <a:r>
                <a:rPr lang="en-ZA" sz="2800" dirty="0" smtClean="0"/>
                <a:t>:</a:t>
              </a:r>
              <a:endParaRPr lang="en-ZA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589" y="2131695"/>
                  <a:ext cx="4369851" cy="4723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ZA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ZA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ZA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70" y="4887130"/>
                <a:ext cx="8054576" cy="609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𝑝𝑛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ZA" sz="28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ZA" sz="280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ZA" sz="2800" b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  <m:r>
                                        <a:rPr lang="en-ZA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ZA" sz="28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ZA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ZA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  <m:sub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ZA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ZA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𝑞𝑛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997" y="5713749"/>
                <a:ext cx="8786123" cy="5168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325558" y="2526411"/>
            <a:ext cx="3874442" cy="2236662"/>
            <a:chOff x="4495284" y="2401061"/>
            <a:chExt cx="3874442" cy="2236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ZA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ZA" sz="2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ZA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585" y="3187897"/>
                  <a:ext cx="2457724" cy="5653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4495284" y="2401061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Visibility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8292" y="2401061"/>
              <a:ext cx="1491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Brightness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6477" y="4176058"/>
              <a:ext cx="2023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 smtClean="0">
                  <a:solidFill>
                    <a:srgbClr val="00B050"/>
                  </a:solidFill>
                </a:rPr>
                <a:t>Jones matrices</a:t>
              </a:r>
              <a:endParaRPr lang="en-ZA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6" idx="2"/>
            </p:cNvCxnSpPr>
            <p:nvPr/>
          </p:nvCxnSpPr>
          <p:spPr>
            <a:xfrm>
              <a:off x="5113402" y="2862726"/>
              <a:ext cx="372998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</p:cNvCxnSpPr>
            <p:nvPr/>
          </p:nvCxnSpPr>
          <p:spPr>
            <a:xfrm flipH="1">
              <a:off x="6998208" y="2862726"/>
              <a:ext cx="625801" cy="39787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5" idx="2"/>
            </p:cNvCxnSpPr>
            <p:nvPr/>
          </p:nvCxnSpPr>
          <p:spPr>
            <a:xfrm flipH="1" flipV="1">
              <a:off x="6514447" y="3753245"/>
              <a:ext cx="363846" cy="42281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0"/>
            </p:cNvCxnSpPr>
            <p:nvPr/>
          </p:nvCxnSpPr>
          <p:spPr>
            <a:xfrm flipV="1">
              <a:off x="6878293" y="3750225"/>
              <a:ext cx="420623" cy="425833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60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2723" y="1605758"/>
            <a:ext cx="60108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Propagation effects can be of two kinds:</a:t>
            </a:r>
          </a:p>
          <a:p>
            <a:r>
              <a:rPr lang="en-ZA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Direction-independent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Direction-dependent effects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723" y="3534137"/>
            <a:ext cx="9091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These effects can be represented by different Jones matrices:</a:t>
            </a:r>
            <a:endParaRPr lang="en-ZA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25803" y="4577330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8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</a:t>
            </a:r>
            <a:r>
              <a:rPr lang="en-ZA" b="1" dirty="0" smtClean="0">
                <a:solidFill>
                  <a:srgbClr val="C00000"/>
                </a:solidFill>
              </a:rPr>
              <a:t>irection-independent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4260000">
            <a:off x="3712223" y="2236774"/>
            <a:ext cx="4042063" cy="2495235"/>
            <a:chOff x="5617152" y="4166754"/>
            <a:chExt cx="4042063" cy="2948909"/>
          </a:xfrm>
        </p:grpSpPr>
        <p:sp>
          <p:nvSpPr>
            <p:cNvPr id="3" name="Arc 2"/>
            <p:cNvSpPr/>
            <p:nvPr/>
          </p:nvSpPr>
          <p:spPr>
            <a:xfrm>
              <a:off x="5617152" y="4621845"/>
              <a:ext cx="4042063" cy="2493818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Arc 14"/>
            <p:cNvSpPr/>
            <p:nvPr/>
          </p:nvSpPr>
          <p:spPr>
            <a:xfrm>
              <a:off x="5617152" y="4166754"/>
              <a:ext cx="4042063" cy="2493818"/>
            </a:xfrm>
            <a:prstGeom prst="arc">
              <a:avLst>
                <a:gd name="adj1" fmla="val 12628077"/>
                <a:gd name="adj2" fmla="val 19521588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CC0099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ZA" sz="40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853" y="3675615"/>
                <a:ext cx="46006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54051" y="4381620"/>
            <a:ext cx="336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Same in all directions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16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893029" y="1267679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37997" y="1159385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1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17</a:t>
            </a:fld>
            <a:endParaRPr lang="en-ZA" dirty="0"/>
          </a:p>
        </p:txBody>
      </p:sp>
      <p:sp>
        <p:nvSpPr>
          <p:cNvPr id="14" name="Oval 13"/>
          <p:cNvSpPr/>
          <p:nvPr/>
        </p:nvSpPr>
        <p:spPr>
          <a:xfrm>
            <a:off x="9448079" y="259479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4992" y="2529547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 2</a:t>
            </a:r>
            <a:endParaRPr lang="en-ZA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99556" y="1550483"/>
            <a:ext cx="7054300" cy="348579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31264" y="2870559"/>
            <a:ext cx="7607808" cy="226197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4260000">
            <a:off x="3683595" y="1572317"/>
            <a:ext cx="4042063" cy="3770279"/>
            <a:chOff x="5967743" y="3006448"/>
            <a:chExt cx="4042063" cy="3770281"/>
          </a:xfrm>
        </p:grpSpPr>
        <p:sp>
          <p:nvSpPr>
            <p:cNvPr id="18" name="Arc 17"/>
            <p:cNvSpPr/>
            <p:nvPr/>
          </p:nvSpPr>
          <p:spPr>
            <a:xfrm>
              <a:off x="5967743" y="4666572"/>
              <a:ext cx="4042063" cy="2110157"/>
            </a:xfrm>
            <a:prstGeom prst="arc">
              <a:avLst>
                <a:gd name="adj1" fmla="val 12192198"/>
                <a:gd name="adj2" fmla="val 201749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315193" y="3006448"/>
              <a:ext cx="3350315" cy="1857404"/>
            </a:xfrm>
            <a:custGeom>
              <a:avLst/>
              <a:gdLst>
                <a:gd name="connsiteX0" fmla="*/ 43573 w 3350315"/>
                <a:gd name="connsiteY0" fmla="*/ 1840994 h 1857404"/>
                <a:gd name="connsiteX1" fmla="*/ 55765 w 3350315"/>
                <a:gd name="connsiteY1" fmla="*/ 1194818 h 1857404"/>
                <a:gd name="connsiteX2" fmla="*/ 592213 w 3350315"/>
                <a:gd name="connsiteY2" fmla="*/ 1438658 h 1857404"/>
                <a:gd name="connsiteX3" fmla="*/ 628789 w 3350315"/>
                <a:gd name="connsiteY3" fmla="*/ 548642 h 1857404"/>
                <a:gd name="connsiteX4" fmla="*/ 1238389 w 3350315"/>
                <a:gd name="connsiteY4" fmla="*/ 1207010 h 1857404"/>
                <a:gd name="connsiteX5" fmla="*/ 1482229 w 3350315"/>
                <a:gd name="connsiteY5" fmla="*/ 2 h 1857404"/>
                <a:gd name="connsiteX6" fmla="*/ 1994293 w 3350315"/>
                <a:gd name="connsiteY6" fmla="*/ 1194818 h 1857404"/>
                <a:gd name="connsiteX7" fmla="*/ 2481973 w 3350315"/>
                <a:gd name="connsiteY7" fmla="*/ 402338 h 1857404"/>
                <a:gd name="connsiteX8" fmla="*/ 2701429 w 3350315"/>
                <a:gd name="connsiteY8" fmla="*/ 1328930 h 1857404"/>
                <a:gd name="connsiteX9" fmla="*/ 3311029 w 3350315"/>
                <a:gd name="connsiteY9" fmla="*/ 1024130 h 1857404"/>
                <a:gd name="connsiteX10" fmla="*/ 3286645 w 3350315"/>
                <a:gd name="connsiteY10" fmla="*/ 1767842 h 1857404"/>
                <a:gd name="connsiteX11" fmla="*/ 3262261 w 3350315"/>
                <a:gd name="connsiteY11" fmla="*/ 1816610 h 185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50315" h="1857404">
                  <a:moveTo>
                    <a:pt x="43573" y="1840994"/>
                  </a:moveTo>
                  <a:cubicBezTo>
                    <a:pt x="3949" y="1551434"/>
                    <a:pt x="-35675" y="1261874"/>
                    <a:pt x="55765" y="1194818"/>
                  </a:cubicBezTo>
                  <a:cubicBezTo>
                    <a:pt x="147205" y="1127762"/>
                    <a:pt x="496709" y="1546354"/>
                    <a:pt x="592213" y="1438658"/>
                  </a:cubicBezTo>
                  <a:cubicBezTo>
                    <a:pt x="687717" y="1330962"/>
                    <a:pt x="521093" y="587250"/>
                    <a:pt x="628789" y="548642"/>
                  </a:cubicBezTo>
                  <a:cubicBezTo>
                    <a:pt x="736485" y="510034"/>
                    <a:pt x="1096149" y="1298450"/>
                    <a:pt x="1238389" y="1207010"/>
                  </a:cubicBezTo>
                  <a:cubicBezTo>
                    <a:pt x="1380629" y="1115570"/>
                    <a:pt x="1356245" y="2034"/>
                    <a:pt x="1482229" y="2"/>
                  </a:cubicBezTo>
                  <a:cubicBezTo>
                    <a:pt x="1608213" y="-2030"/>
                    <a:pt x="1827669" y="1127762"/>
                    <a:pt x="1994293" y="1194818"/>
                  </a:cubicBezTo>
                  <a:cubicBezTo>
                    <a:pt x="2160917" y="1261874"/>
                    <a:pt x="2364117" y="379986"/>
                    <a:pt x="2481973" y="402338"/>
                  </a:cubicBezTo>
                  <a:cubicBezTo>
                    <a:pt x="2599829" y="424690"/>
                    <a:pt x="2563253" y="1225298"/>
                    <a:pt x="2701429" y="1328930"/>
                  </a:cubicBezTo>
                  <a:cubicBezTo>
                    <a:pt x="2839605" y="1432562"/>
                    <a:pt x="3213493" y="950978"/>
                    <a:pt x="3311029" y="1024130"/>
                  </a:cubicBezTo>
                  <a:cubicBezTo>
                    <a:pt x="3408565" y="1097282"/>
                    <a:pt x="3294773" y="1635762"/>
                    <a:pt x="3286645" y="1767842"/>
                  </a:cubicBezTo>
                  <a:cubicBezTo>
                    <a:pt x="3278517" y="1899922"/>
                    <a:pt x="3270389" y="1858266"/>
                    <a:pt x="3262261" y="181661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33" y="3693770"/>
                <a:ext cx="45204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027196" y="4607522"/>
            <a:ext cx="326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 smtClean="0"/>
              <a:t>Varies with direction </a:t>
            </a:r>
          </a:p>
        </p:txBody>
      </p:sp>
    </p:spTree>
    <p:extLst>
      <p:ext uri="{BB962C8B-B14F-4D97-AF65-F5344CB8AC3E}">
        <p14:creationId xmlns:p14="http://schemas.microsoft.com/office/powerpoint/2010/main" val="35382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167698"/>
            <a:ext cx="10515600" cy="1325563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Direction-independent and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direction-dependent effects</a:t>
            </a:r>
            <a:endParaRPr lang="en-ZA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50431" y="1586058"/>
            <a:ext cx="6781958" cy="1770372"/>
            <a:chOff x="3272733" y="4688957"/>
            <a:chExt cx="6781958" cy="1770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4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ZA" sz="4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025" y="4688957"/>
                  <a:ext cx="1969514" cy="67710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272733" y="5812998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Final Jones matrix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45483" y="5812998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6973" y="5775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4202379" y="5366065"/>
              <a:ext cx="816188" cy="44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6390920" y="5366065"/>
              <a:ext cx="1" cy="44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7101539" y="5366065"/>
              <a:ext cx="1854293" cy="409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74" y="4738483"/>
                <a:ext cx="2457724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sSubSup>
                            <m:sSubSupPr>
                              <m:ctrlPr>
                                <a:rPr lang="en-ZA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Z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68" y="5476447"/>
                <a:ext cx="3584828" cy="6032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923181" y="3428612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</a:t>
            </a:r>
            <a:r>
              <a:rPr lang="en-ZA" dirty="0" smtClean="0"/>
              <a:t>isibility-plane effects</a:t>
            </a:r>
            <a:endParaRPr lang="en-ZA" dirty="0"/>
          </a:p>
        </p:txBody>
      </p:sp>
      <p:sp>
        <p:nvSpPr>
          <p:cNvPr id="17" name="TextBox 16"/>
          <p:cNvSpPr txBox="1"/>
          <p:nvPr/>
        </p:nvSpPr>
        <p:spPr>
          <a:xfrm>
            <a:off x="7705039" y="3442073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</a:t>
            </a:r>
            <a:r>
              <a:rPr lang="en-ZA" dirty="0" smtClean="0"/>
              <a:t>mage-plane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85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Direction-independent and </a:t>
            </a:r>
            <a:br>
              <a:rPr lang="en-ZA" b="1" dirty="0">
                <a:solidFill>
                  <a:srgbClr val="C00000"/>
                </a:solidFill>
              </a:rPr>
            </a:br>
            <a:r>
              <a:rPr lang="en-ZA" b="1" dirty="0">
                <a:solidFill>
                  <a:srgbClr val="C00000"/>
                </a:solidFill>
              </a:rPr>
              <a:t>direction-dependent effects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19</a:t>
            </a:fld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1152681" y="173500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Example:</a:t>
            </a:r>
            <a:endParaRPr lang="en-ZA" sz="2800" dirty="0">
              <a:solidFill>
                <a:srgbClr val="00B05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08269" y="2302550"/>
            <a:ext cx="8929177" cy="4120094"/>
            <a:chOff x="2108269" y="2302550"/>
            <a:chExt cx="8929177" cy="4120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32910" y="2302550"/>
                  <a:ext cx="5094921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ZA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ZA" sz="4800" b="1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910" y="2302550"/>
                  <a:ext cx="5094921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7186785" y="3777529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Parallactic angle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feed rotation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97728" y="3779591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Instrumental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08269" y="3777528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Bandpass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gain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26126" y="3777530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Polarization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leakage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75022" y="3777530"/>
              <a:ext cx="2062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Ionospheric</a:t>
              </a:r>
              <a:r>
                <a:rPr lang="en-US" dirty="0" smtClean="0">
                  <a:solidFill>
                    <a:srgbClr val="000000"/>
                  </a:solidFill>
                </a:rPr>
                <a:t> and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ropospheric effects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97426" y="3777529"/>
              <a:ext cx="916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Primary</a:t>
              </a:r>
            </a:p>
            <a:p>
              <a:r>
                <a:rPr lang="en-ZA" dirty="0" smtClean="0"/>
                <a:t>beam</a:t>
              </a:r>
              <a:endParaRPr lang="en-ZA" dirty="0"/>
            </a:p>
          </p:txBody>
        </p:sp>
        <p:cxnSp>
          <p:nvCxnSpPr>
            <p:cNvPr id="40" name="Straight Arrow Connector 39"/>
            <p:cNvCxnSpPr>
              <a:stCxn id="36" idx="0"/>
            </p:cNvCxnSpPr>
            <p:nvPr/>
          </p:nvCxnSpPr>
          <p:spPr>
            <a:xfrm flipV="1">
              <a:off x="2745623" y="2944047"/>
              <a:ext cx="2182380" cy="8334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0"/>
            </p:cNvCxnSpPr>
            <p:nvPr/>
          </p:nvCxnSpPr>
          <p:spPr>
            <a:xfrm flipV="1">
              <a:off x="4056910" y="2944047"/>
              <a:ext cx="1608249" cy="83554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1">
              <a:off x="5553248" y="2968588"/>
              <a:ext cx="846814" cy="8089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0"/>
            </p:cNvCxnSpPr>
            <p:nvPr/>
          </p:nvCxnSpPr>
          <p:spPr>
            <a:xfrm flipV="1">
              <a:off x="6655821" y="2936863"/>
              <a:ext cx="458394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</p:cNvCxnSpPr>
            <p:nvPr/>
          </p:nvCxnSpPr>
          <p:spPr>
            <a:xfrm flipH="1" flipV="1">
              <a:off x="7834124" y="2936863"/>
              <a:ext cx="29138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8" idx="0"/>
            </p:cNvCxnSpPr>
            <p:nvPr/>
          </p:nvCxnSpPr>
          <p:spPr>
            <a:xfrm flipH="1" flipV="1">
              <a:off x="8576424" y="2936864"/>
              <a:ext cx="1429810" cy="84066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314179" y="5776313"/>
              <a:ext cx="231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Direction-independent</a:t>
              </a:r>
            </a:p>
            <a:p>
              <a:pPr algn="ctr"/>
              <a:r>
                <a:rPr lang="en-ZA" dirty="0" smtClean="0">
                  <a:solidFill>
                    <a:srgbClr val="CC0099"/>
                  </a:solidFill>
                </a:rPr>
                <a:t>effects</a:t>
              </a:r>
              <a:endParaRPr lang="en-ZA" dirty="0">
                <a:solidFill>
                  <a:srgbClr val="CC0099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75093" y="5033067"/>
              <a:ext cx="21977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Direction-dependent</a:t>
              </a:r>
            </a:p>
            <a:p>
              <a:pPr algn="ctr"/>
              <a:r>
                <a:rPr lang="en-ZA" dirty="0" smtClean="0">
                  <a:solidFill>
                    <a:srgbClr val="00B050"/>
                  </a:solidFill>
                </a:rPr>
                <a:t>effects</a:t>
              </a:r>
              <a:endParaRPr lang="en-ZA" dirty="0">
                <a:solidFill>
                  <a:srgbClr val="00B050"/>
                </a:solidFill>
              </a:endParaRPr>
            </a:p>
          </p:txBody>
        </p:sp>
        <p:cxnSp>
          <p:nvCxnSpPr>
            <p:cNvPr id="49" name="Straight Arrow Connector 48"/>
            <p:cNvCxnSpPr>
              <a:endCxn id="39" idx="2"/>
            </p:cNvCxnSpPr>
            <p:nvPr/>
          </p:nvCxnSpPr>
          <p:spPr>
            <a:xfrm flipV="1">
              <a:off x="6654558" y="4423860"/>
              <a:ext cx="1263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439891" y="4513845"/>
              <a:ext cx="394233" cy="1262468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049586" y="4423860"/>
              <a:ext cx="2502540" cy="6161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214694" y="4411843"/>
              <a:ext cx="242699" cy="1364470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3780390" y="4421088"/>
              <a:ext cx="1452981" cy="1482334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534953" y="4425922"/>
              <a:ext cx="2613894" cy="1673556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21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rgbClr val="C00000"/>
                </a:solidFill>
              </a:rPr>
              <a:t>Radio-Interferometric </a:t>
            </a:r>
            <a:r>
              <a:rPr lang="en-ZA" b="1" dirty="0">
                <a:solidFill>
                  <a:srgbClr val="C00000"/>
                </a:solidFill>
              </a:rPr>
              <a:t>Measurement </a:t>
            </a:r>
            <a:r>
              <a:rPr lang="en-ZA" b="1" dirty="0" smtClean="0">
                <a:solidFill>
                  <a:srgbClr val="C00000"/>
                </a:solidFill>
              </a:rPr>
              <a:t>Equation           </a:t>
            </a:r>
            <a:br>
              <a:rPr lang="en-ZA" b="1" dirty="0" smtClean="0">
                <a:solidFill>
                  <a:srgbClr val="C00000"/>
                </a:solidFill>
              </a:rPr>
            </a:br>
            <a:r>
              <a:rPr lang="en-ZA" b="1" dirty="0" smtClean="0">
                <a:solidFill>
                  <a:srgbClr val="C00000"/>
                </a:solidFill>
              </a:rPr>
              <a:t>                                 (RIME)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567"/>
            <a:ext cx="10515600" cy="4299395"/>
          </a:xfrm>
        </p:spPr>
        <p:txBody>
          <a:bodyPr/>
          <a:lstStyle/>
          <a:p>
            <a:endParaRPr lang="en-ZA" dirty="0" smtClean="0"/>
          </a:p>
          <a:p>
            <a:pPr marL="0" indent="0">
              <a:buNone/>
            </a:pPr>
            <a:endParaRPr lang="en-ZA" dirty="0" smtClean="0"/>
          </a:p>
          <a:p>
            <a:r>
              <a:rPr lang="en-ZA" dirty="0" smtClean="0">
                <a:solidFill>
                  <a:srgbClr val="0000FF"/>
                </a:solidFill>
              </a:rPr>
              <a:t>Compact, intuitive, </a:t>
            </a:r>
            <a:r>
              <a:rPr lang="en-ZA" dirty="0" smtClean="0">
                <a:solidFill>
                  <a:srgbClr val="CC0099"/>
                </a:solidFill>
              </a:rPr>
              <a:t>matrix</a:t>
            </a:r>
            <a:r>
              <a:rPr lang="en-ZA" dirty="0" smtClean="0">
                <a:solidFill>
                  <a:srgbClr val="0000FF"/>
                </a:solidFill>
              </a:rPr>
              <a:t>-based way of representing </a:t>
            </a:r>
            <a:r>
              <a:rPr lang="en-ZA" dirty="0" smtClean="0">
                <a:solidFill>
                  <a:srgbClr val="CC0099"/>
                </a:solidFill>
              </a:rPr>
              <a:t>propagation effects</a:t>
            </a:r>
            <a:r>
              <a:rPr lang="en-ZA" dirty="0" smtClean="0">
                <a:solidFill>
                  <a:srgbClr val="0000FF"/>
                </a:solidFill>
              </a:rPr>
              <a:t> in radio interferometry. </a:t>
            </a:r>
          </a:p>
          <a:p>
            <a:r>
              <a:rPr lang="en-ZA" dirty="0" smtClean="0">
                <a:solidFill>
                  <a:srgbClr val="0000FF"/>
                </a:solidFill>
              </a:rPr>
              <a:t>Useful for </a:t>
            </a:r>
            <a:r>
              <a:rPr lang="en-ZA" dirty="0" smtClean="0">
                <a:solidFill>
                  <a:srgbClr val="CC0099"/>
                </a:solidFill>
              </a:rPr>
              <a:t>calibration</a:t>
            </a:r>
            <a:r>
              <a:rPr lang="en-ZA" dirty="0" smtClean="0">
                <a:solidFill>
                  <a:srgbClr val="0000FF"/>
                </a:solidFill>
              </a:rPr>
              <a:t> (solving for and correcting these propagation effects). 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868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Explicit RIME and phenomenological RIME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20</a:t>
            </a:fld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983672" y="2864204"/>
                <a:ext cx="5322547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ZA" sz="4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ZA" sz="48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672" y="2864204"/>
                <a:ext cx="5322547" cy="664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32609" y="2015836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Explicit RIME:</a:t>
            </a:r>
            <a:endParaRPr lang="en-Z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2609" y="4142509"/>
            <a:ext cx="429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Phenomenological RIME:</a:t>
            </a:r>
            <a:endParaRPr lang="en-Z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1642" y="5160531"/>
                <a:ext cx="19695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4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ZA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4400" b="1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4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4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ZA" sz="4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42" y="5160531"/>
                <a:ext cx="1969514" cy="677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19109" y="2882670"/>
            <a:ext cx="4026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Useful for understanding the component</a:t>
            </a:r>
          </a:p>
          <a:p>
            <a:r>
              <a:rPr lang="en-ZA" dirty="0" smtClean="0"/>
              <a:t>corrupting effects along the propagation </a:t>
            </a:r>
          </a:p>
          <a:p>
            <a:r>
              <a:rPr lang="en-ZA" dirty="0" smtClean="0"/>
              <a:t>path </a:t>
            </a:r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7419109" y="5160531"/>
            <a:ext cx="388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Useful for calibration, as these matrices</a:t>
            </a:r>
          </a:p>
          <a:p>
            <a:r>
              <a:rPr lang="en-ZA" dirty="0"/>
              <a:t>a</a:t>
            </a:r>
            <a:r>
              <a:rPr lang="en-ZA" dirty="0" smtClean="0"/>
              <a:t>re easier to solve for</a:t>
            </a:r>
            <a:endParaRPr lang="en-Z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70564" y="5499085"/>
            <a:ext cx="3855027" cy="0"/>
          </a:xfrm>
          <a:prstGeom prst="straightConnector1">
            <a:avLst/>
          </a:prstGeom>
          <a:ln w="28575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06219" y="3185042"/>
            <a:ext cx="1019372" cy="20793"/>
          </a:xfrm>
          <a:prstGeom prst="straightConnector1">
            <a:avLst/>
          </a:prstGeom>
          <a:ln w="28575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rgbClr val="0000FF"/>
                </a:solidFill>
              </a:rPr>
              <a:t>Polarization</a:t>
            </a:r>
            <a:r>
              <a:rPr lang="en-ZA" dirty="0" smtClean="0"/>
              <a:t> of an electromagnetic wave describes the </a:t>
            </a:r>
            <a:r>
              <a:rPr lang="en-ZA" dirty="0" smtClean="0">
                <a:solidFill>
                  <a:srgbClr val="CC0099"/>
                </a:solidFill>
              </a:rPr>
              <a:t>direction of oscillation of the electric field</a:t>
            </a:r>
            <a:r>
              <a:rPr lang="en-ZA" dirty="0" smtClean="0"/>
              <a:t>.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pPr marL="0" indent="0">
              <a:buNone/>
            </a:pPr>
            <a:r>
              <a:rPr lang="en-ZA" sz="1000" dirty="0" smtClean="0"/>
              <a:t>                                                                                                                                                              (From </a:t>
            </a:r>
            <a:r>
              <a:rPr lang="en-ZA" sz="1000" dirty="0" smtClean="0">
                <a:hlinkClick r:id="rId2"/>
              </a:rPr>
              <a:t>https</a:t>
            </a:r>
            <a:r>
              <a:rPr lang="en-ZA" sz="1000" dirty="0">
                <a:hlinkClick r:id="rId2"/>
              </a:rPr>
              <a:t>://</a:t>
            </a:r>
            <a:r>
              <a:rPr lang="en-ZA" sz="1000" dirty="0" smtClean="0">
                <a:hlinkClick r:id="rId2"/>
              </a:rPr>
              <a:t>commons.wikimedia.org/wiki/File:Electromagnetic_wave.png</a:t>
            </a:r>
            <a:r>
              <a:rPr lang="en-ZA" sz="1000" dirty="0" smtClean="0"/>
              <a:t>, author: </a:t>
            </a:r>
            <a:r>
              <a:rPr lang="en-ZA" sz="1000" dirty="0" err="1" smtClean="0"/>
              <a:t>User:P.wormer</a:t>
            </a:r>
            <a:r>
              <a:rPr lang="en-ZA" sz="1000" dirty="0" smtClean="0"/>
              <a:t>)</a:t>
            </a:r>
            <a:endParaRPr lang="en-ZA" sz="1000" dirty="0"/>
          </a:p>
          <a:p>
            <a:r>
              <a:rPr lang="en-ZA" dirty="0" smtClean="0"/>
              <a:t>The </a:t>
            </a:r>
            <a:r>
              <a:rPr lang="en-ZA" dirty="0" smtClean="0">
                <a:solidFill>
                  <a:srgbClr val="0000FF"/>
                </a:solidFill>
              </a:rPr>
              <a:t>plane of polarization </a:t>
            </a:r>
            <a:r>
              <a:rPr lang="en-ZA" dirty="0" smtClean="0"/>
              <a:t>is perpendicular to the direction of propagation of the wave.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49" y="2597698"/>
            <a:ext cx="7463094" cy="20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62"/>
            <a:ext cx="10515600" cy="1325563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Polarization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22</a:t>
            </a:fld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1040019" y="1392743"/>
            <a:ext cx="512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Electromagnetic waves can be: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17206" y="2718306"/>
            <a:ext cx="320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7206" y="4092824"/>
            <a:ext cx="342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Circularly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7206" y="5448284"/>
            <a:ext cx="3522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Elliptically polarized</a:t>
            </a:r>
            <a:endParaRPr lang="en-ZA" sz="2800" dirty="0">
              <a:solidFill>
                <a:srgbClr val="0000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3483224"/>
            <a:ext cx="3238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61"/>
            <a:ext cx="10515600" cy="726004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Antenna feeds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23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69758" y="889772"/>
            <a:ext cx="10784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 smtClean="0"/>
              <a:t>An antenna contains feeds, which detect and measure specific polarized components </a:t>
            </a:r>
          </a:p>
          <a:p>
            <a:r>
              <a:rPr lang="en-ZA" sz="2400" dirty="0" smtClean="0"/>
              <a:t>of an electromagnetic wave:</a:t>
            </a:r>
            <a:endParaRPr lang="en-Z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9535" y="2409941"/>
            <a:ext cx="373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Antenna with orthogonal </a:t>
            </a:r>
          </a:p>
          <a:p>
            <a:r>
              <a:rPr lang="en-ZA" sz="2400" dirty="0" smtClean="0">
                <a:solidFill>
                  <a:srgbClr val="0000FF"/>
                </a:solidFill>
              </a:rPr>
              <a:t>     linearly polarized feeds</a:t>
            </a:r>
            <a:r>
              <a:rPr lang="en-ZA" sz="2400" dirty="0" smtClean="0"/>
              <a:t>:</a:t>
            </a:r>
            <a:endParaRPr lang="en-Z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9535" y="4850341"/>
            <a:ext cx="373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/>
              <a:t>Antenna with orthogonal </a:t>
            </a:r>
          </a:p>
          <a:p>
            <a:r>
              <a:rPr lang="en-ZA" sz="2400" dirty="0" smtClean="0">
                <a:solidFill>
                  <a:srgbClr val="0000FF"/>
                </a:solidFill>
              </a:rPr>
              <a:t>     circularly polarized feeds</a:t>
            </a:r>
            <a:r>
              <a:rPr lang="en-ZA" sz="2400" dirty="0" smtClean="0"/>
              <a:t>:</a:t>
            </a:r>
            <a:endParaRPr lang="en-Z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44" y="1787328"/>
            <a:ext cx="1891559" cy="1891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64" y="1787328"/>
            <a:ext cx="1866136" cy="1866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44" y="4322011"/>
            <a:ext cx="1891559" cy="18915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64" y="4325908"/>
            <a:ext cx="1887662" cy="18876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06463" y="2409941"/>
            <a:ext cx="121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>
                <a:solidFill>
                  <a:srgbClr val="CC0099"/>
                </a:solidFill>
              </a:rPr>
              <a:t>x</a:t>
            </a:r>
            <a:r>
              <a:rPr lang="en-ZA" dirty="0" smtClean="0">
                <a:solidFill>
                  <a:srgbClr val="CC0099"/>
                </a:solidFill>
              </a:rPr>
              <a:t>-polarized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10236163" y="2409941"/>
            <a:ext cx="122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y-polarized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3918607" y="4665676"/>
            <a:ext cx="1639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Right-circularly </a:t>
            </a:r>
          </a:p>
          <a:p>
            <a:pPr algn="ctr"/>
            <a:r>
              <a:rPr lang="en-ZA" dirty="0">
                <a:solidFill>
                  <a:srgbClr val="CC0099"/>
                </a:solidFill>
              </a:rPr>
              <a:t>p</a:t>
            </a:r>
            <a:r>
              <a:rPr lang="en-ZA" dirty="0" smtClean="0">
                <a:solidFill>
                  <a:srgbClr val="CC0099"/>
                </a:solidFill>
              </a:rPr>
              <a:t>olarized</a:t>
            </a:r>
          </a:p>
          <a:p>
            <a:pPr algn="ctr"/>
            <a:r>
              <a:rPr lang="en-ZA" dirty="0" smtClean="0">
                <a:solidFill>
                  <a:srgbClr val="CC0099"/>
                </a:solidFill>
              </a:rPr>
              <a:t>(RCP)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6" name="TextBox 15"/>
          <p:cNvSpPr txBox="1"/>
          <p:nvPr/>
        </p:nvSpPr>
        <p:spPr>
          <a:xfrm>
            <a:off x="10236163" y="4651248"/>
            <a:ext cx="1461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Left-circularly</a:t>
            </a:r>
          </a:p>
          <a:p>
            <a:pPr algn="ctr"/>
            <a:r>
              <a:rPr lang="en-ZA" dirty="0">
                <a:solidFill>
                  <a:srgbClr val="CC0099"/>
                </a:solidFill>
              </a:rPr>
              <a:t>p</a:t>
            </a:r>
            <a:r>
              <a:rPr lang="en-ZA" dirty="0" smtClean="0">
                <a:solidFill>
                  <a:srgbClr val="CC0099"/>
                </a:solidFill>
              </a:rPr>
              <a:t>olarized</a:t>
            </a:r>
          </a:p>
          <a:p>
            <a:pPr algn="ctr"/>
            <a:r>
              <a:rPr lang="en-ZA" dirty="0" smtClean="0">
                <a:solidFill>
                  <a:srgbClr val="CC0099"/>
                </a:solidFill>
              </a:rPr>
              <a:t>(LCP)</a:t>
            </a:r>
          </a:p>
          <a:p>
            <a:pPr algn="ctr"/>
            <a:r>
              <a:rPr lang="en-ZA" dirty="0" smtClean="0"/>
              <a:t>feed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6802582" y="6356350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35"/>
            <a:ext cx="10515600" cy="944130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Antenna feeds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24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987136" y="1392382"/>
            <a:ext cx="963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 wave</a:t>
            </a:r>
            <a:r>
              <a:rPr lang="en-ZA" sz="2800" dirty="0" smtClean="0"/>
              <a:t>, measured by </a:t>
            </a:r>
            <a:r>
              <a:rPr lang="en-ZA" sz="2800" dirty="0" smtClean="0">
                <a:solidFill>
                  <a:srgbClr val="CC0099"/>
                </a:solidFill>
              </a:rPr>
              <a:t>linearly polarized feeds</a:t>
            </a:r>
            <a:r>
              <a:rPr lang="en-ZA" sz="2800" dirty="0" smtClean="0"/>
              <a:t>:</a:t>
            </a:r>
            <a:endParaRPr lang="en-Z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8" y="2908155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50" y="290815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73" y="2908153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6319" y="5859167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x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41" y="5835499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00FF"/>
                </a:solidFill>
              </a:rPr>
              <a:t>y</a:t>
            </a:r>
            <a:r>
              <a:rPr lang="en-ZA" dirty="0" smtClean="0">
                <a:solidFill>
                  <a:srgbClr val="0000FF"/>
                </a:solidFill>
              </a:rPr>
              <a:t>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9527" y="5720663"/>
            <a:ext cx="2070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Combination of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x and y components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96300" y="6461849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135"/>
            <a:ext cx="10515600" cy="944130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Antenna feeds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25</a:t>
            </a:fld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987136" y="1392382"/>
            <a:ext cx="998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>
                <a:solidFill>
                  <a:srgbClr val="0000FF"/>
                </a:solidFill>
              </a:rPr>
              <a:t>Linearly polarized wave</a:t>
            </a:r>
            <a:r>
              <a:rPr lang="en-ZA" sz="2800" dirty="0" smtClean="0"/>
              <a:t>, measured by </a:t>
            </a:r>
            <a:r>
              <a:rPr lang="en-ZA" sz="2800" dirty="0" smtClean="0">
                <a:solidFill>
                  <a:srgbClr val="CC0099"/>
                </a:solidFill>
              </a:rPr>
              <a:t>circularly polarized feeds</a:t>
            </a:r>
            <a:r>
              <a:rPr lang="en-ZA" sz="2800" dirty="0" smtClean="0"/>
              <a:t>:</a:t>
            </a:r>
            <a:endParaRPr lang="en-Z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426319" y="5859167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RCP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41" y="5835499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LCP component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0133" y="5720663"/>
            <a:ext cx="2569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Combination of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RCP and LCP components</a:t>
            </a:r>
            <a:endParaRPr lang="en-ZA" dirty="0">
              <a:solidFill>
                <a:srgbClr val="0000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27" y="2908153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50" y="2908153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73" y="2908153"/>
            <a:ext cx="2143125" cy="2143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10600" y="6415738"/>
            <a:ext cx="2034531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(From http://cddemo.szialab.org/)  </a:t>
            </a:r>
            <a:endParaRPr lang="en-ZA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Structure of Jones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16608" y="2298178"/>
                <a:ext cx="4853508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2298178"/>
                <a:ext cx="485350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77103" y="3497755"/>
                <a:ext cx="3874074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leakage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03" y="3497755"/>
                <a:ext cx="3874074" cy="8901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06396" y="4660785"/>
                <a:ext cx="341971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gain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96" y="4660785"/>
                <a:ext cx="3419719" cy="890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77103" y="1563100"/>
            <a:ext cx="611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Most Jones matrices have a simple form:</a:t>
            </a:r>
            <a:endParaRPr lang="en-Z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39762" y="5961888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(in a </a:t>
            </a:r>
            <a:r>
              <a:rPr lang="en-ZA" dirty="0" smtClean="0">
                <a:solidFill>
                  <a:srgbClr val="00B050"/>
                </a:solidFill>
              </a:rPr>
              <a:t>linearly polarized basis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50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 </a:t>
            </a:r>
            <a:r>
              <a:rPr lang="en-ZA" b="1" dirty="0">
                <a:solidFill>
                  <a:srgbClr val="C00000"/>
                </a:solidFill>
              </a:rPr>
              <a:t>Structure of Jones matrices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smtClean="0">
                <a:solidFill>
                  <a:srgbClr val="0000FF"/>
                </a:solidFill>
              </a:rPr>
              <a:t>structure of individual Jones matrices depends on the antenna feed polarization basis</a:t>
            </a:r>
            <a:r>
              <a:rPr lang="en-ZA" dirty="0" smtClean="0"/>
              <a:t>, but </a:t>
            </a:r>
            <a:r>
              <a:rPr lang="en-ZA" dirty="0" smtClean="0">
                <a:solidFill>
                  <a:srgbClr val="003300"/>
                </a:solidFill>
              </a:rPr>
              <a:t>the</a:t>
            </a:r>
            <a:r>
              <a:rPr lang="en-ZA" dirty="0" smtClean="0">
                <a:solidFill>
                  <a:srgbClr val="CC0099"/>
                </a:solidFill>
              </a:rPr>
              <a:t> RIME is valid independent of the polarization basis</a:t>
            </a:r>
            <a:r>
              <a:rPr lang="en-ZA" dirty="0" smtClean="0"/>
              <a:t>.</a:t>
            </a:r>
          </a:p>
          <a:p>
            <a:r>
              <a:rPr lang="en-ZA" dirty="0" smtClean="0"/>
              <a:t>For example, 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27</a:t>
            </a:fld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63317" y="3794469"/>
                <a:ext cx="4853508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17" y="3794469"/>
                <a:ext cx="4853508" cy="8281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66711" y="4002088"/>
            <a:ext cx="270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 a </a:t>
            </a:r>
            <a:r>
              <a:rPr lang="en-ZA" dirty="0" smtClean="0">
                <a:solidFill>
                  <a:srgbClr val="00B050"/>
                </a:solidFill>
              </a:rPr>
              <a:t>linearly polarized basis</a:t>
            </a:r>
            <a:endParaRPr lang="en-ZA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3317" y="4860527"/>
                <a:ext cx="4315285" cy="89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317" y="4860527"/>
                <a:ext cx="4315285" cy="8999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66711" y="5100426"/>
            <a:ext cx="28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 a </a:t>
            </a:r>
            <a:r>
              <a:rPr lang="en-ZA" dirty="0" smtClean="0">
                <a:solidFill>
                  <a:srgbClr val="00B050"/>
                </a:solidFill>
              </a:rPr>
              <a:t>circularly polarized basis</a:t>
            </a:r>
            <a:endParaRPr lang="en-Z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Rotation matrices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97152" y="1415139"/>
                <a:ext cx="4785477" cy="1245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rotation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Z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52" y="1415139"/>
                <a:ext cx="4785477" cy="12453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42176" y="3623236"/>
                <a:ext cx="3191708" cy="114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ZA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2800" b="0" i="0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ZA" sz="28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280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ZA" sz="280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76" y="3623236"/>
                <a:ext cx="3191708" cy="11435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56283" y="4913915"/>
                <a:ext cx="3423117" cy="12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ZA" sz="280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ZA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sz="28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83" y="4913915"/>
                <a:ext cx="3423117" cy="1250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97152" y="3760422"/>
            <a:ext cx="461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Parallactic</a:t>
            </a:r>
            <a:r>
              <a:rPr lang="en-ZA" sz="2800" dirty="0" smtClean="0"/>
              <a:t> angle feed rotation: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97152" y="5051101"/>
            <a:ext cx="446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Ionospheric</a:t>
            </a:r>
            <a:r>
              <a:rPr lang="en-ZA" sz="2800" dirty="0" smtClean="0"/>
              <a:t> Faraday rotation:</a:t>
            </a:r>
            <a:endParaRPr lang="en-Z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19259" y="2885241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 smtClean="0"/>
              <a:t>Parallactic</a:t>
            </a:r>
            <a:r>
              <a:rPr lang="en-ZA" dirty="0" smtClean="0"/>
              <a:t> angle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8471991" y="6311931"/>
            <a:ext cx="22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Faraday rotation angle</a:t>
            </a:r>
            <a:endParaRPr lang="en-ZA" dirty="0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8368979" y="3254573"/>
            <a:ext cx="0" cy="38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9597605" y="5818843"/>
            <a:ext cx="15949" cy="49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57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Leakage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7152" y="3652020"/>
            <a:ext cx="317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Polarization leakage:</a:t>
            </a:r>
            <a:endParaRPr lang="en-Z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706415" y="1362126"/>
                <a:ext cx="378186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leakage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15" y="1362126"/>
                <a:ext cx="3781869" cy="8901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089695" y="3480531"/>
                <a:ext cx="2494914" cy="960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695" y="3480531"/>
                <a:ext cx="2494914" cy="9600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017612" y="5035296"/>
            <a:ext cx="264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Polarization leakage terms</a:t>
            </a:r>
            <a:endParaRPr lang="en-Z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49568" y="4283642"/>
            <a:ext cx="1755648" cy="70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180118" y="3958936"/>
            <a:ext cx="1025098" cy="102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91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Introduction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99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sub>
                          </m:s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source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9" y="3560054"/>
                <a:ext cx="4579587" cy="668260"/>
              </a:xfrm>
              <a:prstGeom prst="rect">
                <a:avLst/>
              </a:prstGeom>
              <a:blipFill rotWithShape="0">
                <a:blip r:embed="rId7"/>
                <a:stretch>
                  <a:fillRect r="-266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Voltages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measured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antenna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feed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(linearly or circularly polarized)</a:t>
                </a:r>
                <a:endParaRPr lang="en-ZA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8" y="2005158"/>
                <a:ext cx="4530727" cy="668260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7110" y="3738578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8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707857" y="3783960"/>
            <a:ext cx="863402" cy="1329948"/>
            <a:chOff x="8892156" y="4919375"/>
            <a:chExt cx="863402" cy="1329948"/>
          </a:xfrm>
        </p:grpSpPr>
        <p:sp>
          <p:nvSpPr>
            <p:cNvPr id="45" name="Rectangle 44"/>
            <p:cNvSpPr/>
            <p:nvPr/>
          </p:nvSpPr>
          <p:spPr>
            <a:xfrm>
              <a:off x="8984961" y="4919375"/>
              <a:ext cx="298082" cy="95766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8984961" y="4919375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9283043" y="4919375"/>
              <a:ext cx="0" cy="95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984961" y="5877044"/>
              <a:ext cx="298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156" y="5879991"/>
                  <a:ext cx="52411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809" y="5187728"/>
                  <a:ext cx="531749" cy="39126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2" y="4173762"/>
                <a:ext cx="23884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8205" t="-4444" r="-28205" b="-1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56" y="5921601"/>
                <a:ext cx="950196" cy="46314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85" y="5047011"/>
                <a:ext cx="1033167" cy="62235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57" y="4284538"/>
                <a:ext cx="929422" cy="493661"/>
              </a:xfrm>
              <a:prstGeom prst="rect">
                <a:avLst/>
              </a:prstGeom>
              <a:blipFill rotWithShape="0"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Z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Z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ZA" b="0" dirty="0" smtClean="0">
                  <a:solidFill>
                    <a:srgbClr val="0000FF"/>
                  </a:solidFill>
                </a:endParaRPr>
              </a:p>
              <a:p>
                <a:r>
                  <a:rPr lang="en-ZA" dirty="0" smtClean="0">
                    <a:solidFill>
                      <a:srgbClr val="0000FF"/>
                    </a:solidFill>
                  </a:rPr>
                  <a:t>                          in reference frame of sky, </a:t>
                </a:r>
                <a:r>
                  <a:rPr lang="en-ZA" dirty="0" smtClean="0">
                    <a:solidFill>
                      <a:srgbClr val="CC0099"/>
                    </a:solidFill>
                  </a:rPr>
                  <a:t>at the observer</a:t>
                </a:r>
                <a:endParaRPr lang="en-ZA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7" y="1268805"/>
                <a:ext cx="5418471" cy="668260"/>
              </a:xfrm>
              <a:prstGeom prst="rect">
                <a:avLst/>
              </a:prstGeom>
              <a:blipFill rotWithShape="0">
                <a:blip r:embed="rId18"/>
                <a:stretch>
                  <a:fillRect r="-225" b="-136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365771" y="4894670"/>
            <a:ext cx="202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0000FF"/>
                </a:solidFill>
              </a:rPr>
              <a:t>Can be represented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as vectors: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14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77" y="170966"/>
            <a:ext cx="10515600" cy="1094085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Gain matrices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152" y="2731353"/>
            <a:ext cx="173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B050"/>
                </a:solidFill>
              </a:rPr>
              <a:t>Examples: </a:t>
            </a:r>
            <a:endParaRPr lang="en-ZA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34019" y="3542606"/>
                <a:ext cx="5654368" cy="1165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</m:sup>
                                </m:sSup>
                              </m:e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b="0" i="1" smtClean="0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9" y="3542606"/>
                <a:ext cx="5654368" cy="11655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34019" y="4779071"/>
                <a:ext cx="7478329" cy="1169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Z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28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ZA" sz="28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ZA" sz="280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ZA" sz="2800" b="0" i="1" smtClean="0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ZA" sz="2800" i="1">
                                    <a:solidFill>
                                      <a:srgbClr val="CC00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ZA" sz="2800" i="1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ZA" sz="2800" b="0" i="1" smtClean="0">
                                            <a:solidFill>
                                              <a:srgbClr val="CC0099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ZA" sz="2800" i="1">
                                        <a:solidFill>
                                          <a:srgbClr val="CC00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9" y="4779071"/>
                <a:ext cx="7478329" cy="1169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97152" y="3760422"/>
            <a:ext cx="283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/>
              <a:t>Instrumental gain:</a:t>
            </a:r>
            <a:endParaRPr lang="en-Z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97152" y="5051101"/>
            <a:ext cx="2354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err="1" smtClean="0"/>
              <a:t>Bandpass</a:t>
            </a:r>
            <a:r>
              <a:rPr lang="en-ZA" sz="2800" dirty="0" smtClean="0"/>
              <a:t> gain:</a:t>
            </a:r>
            <a:endParaRPr lang="en-Z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99011" y="1481232"/>
                <a:ext cx="3419719" cy="890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ZA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gain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sz="2800" b="0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11" y="1481232"/>
                <a:ext cx="3419719" cy="890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39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Order of Jones </a:t>
            </a:r>
            <a:r>
              <a:rPr lang="en-ZA" b="1" dirty="0" smtClean="0">
                <a:solidFill>
                  <a:srgbClr val="C00000"/>
                </a:solidFill>
              </a:rPr>
              <a:t>matrices in Jones chain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31</a:t>
            </a:fld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 smtClean="0">
                <a:solidFill>
                  <a:srgbClr val="CC0099"/>
                </a:solidFill>
              </a:rPr>
              <a:t>Order of matrices in the Jones chain is important</a:t>
            </a:r>
            <a:r>
              <a:rPr lang="en-ZA" dirty="0" smtClean="0"/>
              <a:t>, because </a:t>
            </a:r>
            <a:r>
              <a:rPr lang="en-ZA" dirty="0" smtClean="0">
                <a:solidFill>
                  <a:srgbClr val="00B050"/>
                </a:solidFill>
              </a:rPr>
              <a:t>matrix multiplication is not commutative</a:t>
            </a:r>
            <a:r>
              <a:rPr lang="en-ZA" dirty="0" smtClean="0"/>
              <a:t>, in general.</a:t>
            </a:r>
          </a:p>
          <a:p>
            <a:r>
              <a:rPr lang="en-ZA" dirty="0" smtClean="0"/>
              <a:t>However, </a:t>
            </a:r>
            <a:r>
              <a:rPr lang="en-ZA" dirty="0" smtClean="0">
                <a:solidFill>
                  <a:srgbClr val="CC0099"/>
                </a:solidFill>
              </a:rPr>
              <a:t>specific kinds of matrices do commute </a:t>
            </a:r>
            <a:r>
              <a:rPr lang="en-ZA" dirty="0" smtClean="0"/>
              <a:t>– scalar matrices commute with all kinds of matrices, rotation matrices with each other, diagonal matrices with each other.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10" y="1870075"/>
            <a:ext cx="5718544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302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634"/>
            <a:ext cx="10515600" cy="4351338"/>
          </a:xfrm>
        </p:spPr>
        <p:txBody>
          <a:bodyPr/>
          <a:lstStyle/>
          <a:p>
            <a:r>
              <a:rPr lang="en-ZA" dirty="0"/>
              <a:t>Thompson, A. R., Moran, J. M., and Swenson, Jr., G. W. (2001</a:t>
            </a:r>
            <a:r>
              <a:rPr lang="en-ZA" dirty="0" smtClean="0"/>
              <a:t>), </a:t>
            </a:r>
            <a:r>
              <a:rPr lang="en-ZA" i="1" dirty="0" smtClean="0">
                <a:solidFill>
                  <a:srgbClr val="0000FF"/>
                </a:solidFill>
              </a:rPr>
              <a:t>Interferometry </a:t>
            </a:r>
            <a:r>
              <a:rPr lang="en-ZA" i="1" dirty="0">
                <a:solidFill>
                  <a:srgbClr val="0000FF"/>
                </a:solidFill>
              </a:rPr>
              <a:t>and </a:t>
            </a:r>
            <a:r>
              <a:rPr lang="en-ZA" i="1" dirty="0" smtClean="0">
                <a:solidFill>
                  <a:srgbClr val="0000FF"/>
                </a:solidFill>
              </a:rPr>
              <a:t>Synthesis in </a:t>
            </a:r>
            <a:r>
              <a:rPr lang="en-ZA" i="1" dirty="0">
                <a:solidFill>
                  <a:srgbClr val="0000FF"/>
                </a:solidFill>
              </a:rPr>
              <a:t>Radio Astronomy</a:t>
            </a:r>
            <a:r>
              <a:rPr lang="en-ZA" dirty="0"/>
              <a:t>, 2nd </a:t>
            </a:r>
            <a:r>
              <a:rPr lang="en-ZA" dirty="0" smtClean="0"/>
              <a:t>Edition </a:t>
            </a:r>
          </a:p>
          <a:p>
            <a:r>
              <a:rPr lang="en-ZA" dirty="0"/>
              <a:t>G. B. Taylor, C. L. </a:t>
            </a:r>
            <a:r>
              <a:rPr lang="en-ZA" dirty="0" err="1"/>
              <a:t>Carilli</a:t>
            </a:r>
            <a:r>
              <a:rPr lang="en-ZA" dirty="0"/>
              <a:t>, &amp; R. A. </a:t>
            </a:r>
            <a:r>
              <a:rPr lang="en-ZA" dirty="0" err="1" smtClean="0"/>
              <a:t>Perley</a:t>
            </a:r>
            <a:r>
              <a:rPr lang="en-ZA" dirty="0" smtClean="0"/>
              <a:t>, editors (1999), </a:t>
            </a:r>
            <a:r>
              <a:rPr lang="en-ZA" i="1" dirty="0" smtClean="0">
                <a:solidFill>
                  <a:srgbClr val="0000FF"/>
                </a:solidFill>
              </a:rPr>
              <a:t>Synthesis </a:t>
            </a:r>
            <a:r>
              <a:rPr lang="en-ZA" i="1" dirty="0">
                <a:solidFill>
                  <a:srgbClr val="0000FF"/>
                </a:solidFill>
              </a:rPr>
              <a:t>Imaging in Radio Astronomy </a:t>
            </a:r>
            <a:r>
              <a:rPr lang="en-ZA" i="1" dirty="0" smtClean="0">
                <a:solidFill>
                  <a:srgbClr val="0000FF"/>
                </a:solidFill>
              </a:rPr>
              <a:t>II</a:t>
            </a:r>
            <a:r>
              <a:rPr lang="en-ZA" dirty="0" smtClean="0"/>
              <a:t>, </a:t>
            </a:r>
            <a:r>
              <a:rPr lang="en-ZA" dirty="0"/>
              <a:t>volume 180 of </a:t>
            </a:r>
            <a:r>
              <a:rPr lang="en-ZA" i="1" dirty="0"/>
              <a:t>Astronomical Society </a:t>
            </a:r>
            <a:r>
              <a:rPr lang="en-ZA" i="1" dirty="0" smtClean="0"/>
              <a:t>of the </a:t>
            </a:r>
            <a:r>
              <a:rPr lang="en-ZA" i="1" dirty="0"/>
              <a:t>Paciﬁc Conference </a:t>
            </a:r>
            <a:r>
              <a:rPr lang="en-ZA" i="1" dirty="0" smtClean="0"/>
              <a:t>Series</a:t>
            </a:r>
          </a:p>
          <a:p>
            <a:r>
              <a:rPr lang="en-ZA" dirty="0"/>
              <a:t> </a:t>
            </a:r>
            <a:r>
              <a:rPr lang="en-ZA" i="1" dirty="0" smtClean="0">
                <a:solidFill>
                  <a:srgbClr val="0000FF"/>
                </a:solidFill>
              </a:rPr>
              <a:t>14th </a:t>
            </a:r>
            <a:r>
              <a:rPr lang="en-ZA" i="1" dirty="0">
                <a:solidFill>
                  <a:srgbClr val="0000FF"/>
                </a:solidFill>
              </a:rPr>
              <a:t>Synthesis Imaging Workshop </a:t>
            </a:r>
            <a:r>
              <a:rPr lang="en-ZA" dirty="0" smtClean="0">
                <a:hlinkClick r:id="rId2"/>
              </a:rPr>
              <a:t>lecture slides </a:t>
            </a:r>
            <a:r>
              <a:rPr lang="en-ZA" dirty="0" smtClean="0"/>
              <a:t>(2014), National Radio Astronomy Observatory, Socorro, New Mexico, USA</a:t>
            </a:r>
          </a:p>
          <a:p>
            <a:r>
              <a:rPr lang="en-ZA" dirty="0" smtClean="0"/>
              <a:t>Oleg Smirnov’s </a:t>
            </a:r>
            <a:r>
              <a:rPr lang="en-ZA" dirty="0" smtClean="0">
                <a:hlinkClick r:id="rId3"/>
              </a:rPr>
              <a:t>RIME lecture </a:t>
            </a:r>
            <a:r>
              <a:rPr lang="en-ZA" dirty="0" smtClean="0"/>
              <a:t>from </a:t>
            </a:r>
            <a:r>
              <a:rPr lang="en-ZA" i="1" dirty="0" smtClean="0">
                <a:solidFill>
                  <a:srgbClr val="0000FF"/>
                </a:solidFill>
              </a:rPr>
              <a:t>3GC3 Workshop and Interferometry School</a:t>
            </a:r>
            <a:r>
              <a:rPr lang="en-ZA" i="1" dirty="0" smtClean="0"/>
              <a:t> </a:t>
            </a:r>
            <a:r>
              <a:rPr lang="en-ZA" dirty="0" smtClean="0"/>
              <a:t>(2013), Port Alfred, South Africa</a:t>
            </a:r>
          </a:p>
          <a:p>
            <a:pPr marL="0" indent="0">
              <a:buNone/>
            </a:pPr>
            <a:endParaRPr lang="en-ZA" i="1" dirty="0" smtClean="0"/>
          </a:p>
          <a:p>
            <a:endParaRPr lang="en-Z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Smirnov, O. M. (2011</a:t>
            </a:r>
            <a:r>
              <a:rPr lang="en-ZA" dirty="0"/>
              <a:t>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I. A full-sky Jones </a:t>
            </a:r>
            <a:r>
              <a:rPr lang="en-ZA" i="1" dirty="0" smtClean="0">
                <a:solidFill>
                  <a:srgbClr val="0000FF"/>
                </a:solidFill>
              </a:rPr>
              <a:t>formalism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A106</a:t>
            </a:r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II. Calibration and direction-dependent </a:t>
            </a:r>
            <a:r>
              <a:rPr lang="en-ZA" i="1" dirty="0" smtClean="0">
                <a:solidFill>
                  <a:srgbClr val="0000FF"/>
                </a:solidFill>
              </a:rPr>
              <a:t>effects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A107</a:t>
            </a:r>
            <a:endParaRPr lang="en-ZA" dirty="0"/>
          </a:p>
          <a:p>
            <a:r>
              <a:rPr lang="en-ZA" dirty="0"/>
              <a:t>Smirnov, O. M. (2011). </a:t>
            </a:r>
            <a:r>
              <a:rPr lang="en-ZA" i="1" dirty="0">
                <a:solidFill>
                  <a:srgbClr val="0000FF"/>
                </a:solidFill>
              </a:rPr>
              <a:t>Revisiting the radio interferometer measurement equation. III. Addressing direction-dependent effects in 21 cm WSRT observations of 3C </a:t>
            </a:r>
            <a:r>
              <a:rPr lang="en-ZA" i="1" dirty="0" smtClean="0">
                <a:solidFill>
                  <a:srgbClr val="0000FF"/>
                </a:solidFill>
              </a:rPr>
              <a:t>147</a:t>
            </a:r>
            <a:r>
              <a:rPr lang="en-ZA" dirty="0" smtClean="0"/>
              <a:t>. Astronomy </a:t>
            </a:r>
            <a:r>
              <a:rPr lang="en-ZA" dirty="0"/>
              <a:t>&amp; Astrophysics, Volume 527, </a:t>
            </a:r>
            <a:r>
              <a:rPr lang="en-ZA" dirty="0" smtClean="0"/>
              <a:t>A108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4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References (continued)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err="1" smtClean="0"/>
              <a:t>Hamaker</a:t>
            </a:r>
            <a:r>
              <a:rPr lang="en-ZA" dirty="0"/>
              <a:t>, J. P., </a:t>
            </a:r>
            <a:r>
              <a:rPr lang="en-ZA" dirty="0" err="1"/>
              <a:t>Bregman</a:t>
            </a:r>
            <a:r>
              <a:rPr lang="en-ZA" dirty="0"/>
              <a:t>, J. D., and Sault, R. J.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</a:t>
            </a:r>
            <a:r>
              <a:rPr lang="en-ZA" i="1" dirty="0">
                <a:solidFill>
                  <a:srgbClr val="0000FF"/>
                </a:solidFill>
              </a:rPr>
              <a:t>. Mathematical foundations</a:t>
            </a:r>
            <a:r>
              <a:rPr lang="en-ZA" dirty="0"/>
              <a:t>. A&amp;AS, 117, </a:t>
            </a:r>
            <a:r>
              <a:rPr lang="en-ZA" dirty="0" smtClean="0"/>
              <a:t>137–147</a:t>
            </a:r>
          </a:p>
          <a:p>
            <a:r>
              <a:rPr lang="en-ZA" dirty="0"/>
              <a:t>Sault, R. J., </a:t>
            </a:r>
            <a:r>
              <a:rPr lang="en-ZA" dirty="0" err="1"/>
              <a:t>Hamaker</a:t>
            </a:r>
            <a:r>
              <a:rPr lang="en-ZA" dirty="0"/>
              <a:t>, J. P.,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 smtClean="0">
                <a:solidFill>
                  <a:srgbClr val="0000FF"/>
                </a:solidFill>
              </a:rPr>
              <a:t>polarimetry</a:t>
            </a:r>
            <a:r>
              <a:rPr lang="en-ZA" i="1" dirty="0" smtClean="0">
                <a:solidFill>
                  <a:srgbClr val="0000FF"/>
                </a:solidFill>
              </a:rPr>
              <a:t>. II</a:t>
            </a:r>
            <a:r>
              <a:rPr lang="en-ZA" i="1" dirty="0">
                <a:solidFill>
                  <a:srgbClr val="0000FF"/>
                </a:solidFill>
              </a:rPr>
              <a:t>. Instrumental calibration of an interferometer array</a:t>
            </a:r>
            <a:r>
              <a:rPr lang="en-ZA" dirty="0"/>
              <a:t>. A&amp;AS, 117, 149–159</a:t>
            </a:r>
            <a:endParaRPr lang="en-ZA" dirty="0" smtClean="0"/>
          </a:p>
          <a:p>
            <a:r>
              <a:rPr lang="en-ZA" dirty="0" err="1"/>
              <a:t>Hamaker</a:t>
            </a:r>
            <a:r>
              <a:rPr lang="en-ZA" dirty="0"/>
              <a:t>, J. P. and </a:t>
            </a:r>
            <a:r>
              <a:rPr lang="en-ZA" dirty="0" err="1"/>
              <a:t>Bregman</a:t>
            </a:r>
            <a:r>
              <a:rPr lang="en-ZA" dirty="0"/>
              <a:t>, J. D. (1996).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III. Interpreting the IAU/IEEE deﬁnitions of the Stokes parameters</a:t>
            </a:r>
            <a:r>
              <a:rPr lang="en-ZA" dirty="0"/>
              <a:t>. A&amp;AS, 117, </a:t>
            </a:r>
            <a:r>
              <a:rPr lang="en-ZA" dirty="0" smtClean="0"/>
              <a:t>161–165</a:t>
            </a:r>
            <a:endParaRPr lang="en-ZA" dirty="0"/>
          </a:p>
          <a:p>
            <a:r>
              <a:rPr lang="en-ZA" dirty="0" err="1"/>
              <a:t>Hamaker</a:t>
            </a:r>
            <a:r>
              <a:rPr lang="en-ZA" dirty="0"/>
              <a:t>, J. P. (2000). </a:t>
            </a:r>
            <a:r>
              <a:rPr lang="en-ZA" i="1" dirty="0">
                <a:solidFill>
                  <a:srgbClr val="0000FF"/>
                </a:solidFill>
              </a:rPr>
              <a:t>Understanding radio </a:t>
            </a:r>
            <a:r>
              <a:rPr lang="en-ZA" i="1" dirty="0" err="1">
                <a:solidFill>
                  <a:srgbClr val="0000FF"/>
                </a:solidFill>
              </a:rPr>
              <a:t>polarimetry</a:t>
            </a:r>
            <a:r>
              <a:rPr lang="en-ZA" i="1" dirty="0">
                <a:solidFill>
                  <a:srgbClr val="0000FF"/>
                </a:solidFill>
              </a:rPr>
              <a:t>. IV. The full-coherency analogue of scalar self-calibration: Self-alignment, dynamic range and </a:t>
            </a:r>
            <a:r>
              <a:rPr lang="en-ZA" i="1" dirty="0" err="1">
                <a:solidFill>
                  <a:srgbClr val="0000FF"/>
                </a:solidFill>
              </a:rPr>
              <a:t>polarimetric</a:t>
            </a:r>
            <a:r>
              <a:rPr lang="en-ZA" i="1" dirty="0">
                <a:solidFill>
                  <a:srgbClr val="0000FF"/>
                </a:solidFill>
              </a:rPr>
              <a:t> ﬁdelity</a:t>
            </a:r>
            <a:r>
              <a:rPr lang="en-ZA" dirty="0"/>
              <a:t>. A&amp;AS, 143, </a:t>
            </a:r>
            <a:r>
              <a:rPr lang="en-ZA" dirty="0" smtClean="0"/>
              <a:t>515–534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34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31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11415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Propagation effects absent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3706068" y="2534962"/>
            <a:ext cx="445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No 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5512" y="3675131"/>
            <a:ext cx="1585349" cy="1017368"/>
            <a:chOff x="8870548" y="1164214"/>
            <a:chExt cx="1585349" cy="1017368"/>
          </a:xfrm>
        </p:grpSpPr>
        <p:sp>
          <p:nvSpPr>
            <p:cNvPr id="37" name="Rectangle 36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52411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23884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500" t="-4444" r="-25000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531749" cy="39126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636047" y="1523198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00FF"/>
                </a:solidFill>
              </a:rPr>
              <a:t>remain </a:t>
            </a:r>
            <a:r>
              <a:rPr lang="en-ZA" dirty="0" smtClean="0">
                <a:solidFill>
                  <a:srgbClr val="00B050"/>
                </a:solidFill>
              </a:rPr>
              <a:t>unchanged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1108034" y="1965289"/>
            <a:ext cx="1267691" cy="1449041"/>
            <a:chOff x="4763538" y="1108710"/>
            <a:chExt cx="1267691" cy="1449041"/>
          </a:xfrm>
        </p:grpSpPr>
        <p:sp>
          <p:nvSpPr>
            <p:cNvPr id="45" name="Rectangle 44"/>
            <p:cNvSpPr/>
            <p:nvPr/>
          </p:nvSpPr>
          <p:spPr>
            <a:xfrm rot="1200000">
              <a:off x="5031590" y="1242820"/>
              <a:ext cx="839776" cy="108288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71727" y="2136348"/>
              <a:ext cx="777871" cy="29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871732" y="1427810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71727" y="1108710"/>
              <a:ext cx="374643" cy="1027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478" y="1747909"/>
                  <a:ext cx="19075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538" y="1345530"/>
                  <a:ext cx="290721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0417" r="-8333" b="-1521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40" y="2280752"/>
                  <a:ext cx="28385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766" r="-2128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8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>
                <a:solidFill>
                  <a:srgbClr val="C00000"/>
                </a:solidFill>
              </a:rPr>
              <a:t>Propagation effects </a:t>
            </a:r>
            <a:r>
              <a:rPr lang="en-ZA" b="1" dirty="0" smtClean="0">
                <a:solidFill>
                  <a:srgbClr val="C00000"/>
                </a:solidFill>
              </a:rPr>
              <a:t>present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4963" y="1665804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9642288" y="2249302"/>
            <a:ext cx="1585349" cy="1017368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eft Arrow 22"/>
          <p:cNvSpPr/>
          <p:nvPr/>
        </p:nvSpPr>
        <p:spPr>
          <a:xfrm rot="-1140000">
            <a:off x="2499351" y="3174029"/>
            <a:ext cx="7214852" cy="326987"/>
          </a:xfrm>
          <a:prstGeom prst="lef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31" y="4953300"/>
            <a:ext cx="841321" cy="73768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 rot="-1140000">
            <a:off x="4030676" y="2534962"/>
            <a:ext cx="381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 smtClean="0">
                <a:solidFill>
                  <a:srgbClr val="FF0000"/>
                </a:solidFill>
              </a:rPr>
              <a:t>Propagation effects</a:t>
            </a:r>
            <a:endParaRPr lang="en-ZA" sz="3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4277" y="5801499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</a:t>
            </a:r>
            <a:endParaRPr lang="en-ZA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201185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16172" y="2318474"/>
            <a:ext cx="977858" cy="1047529"/>
            <a:chOff x="5818431" y="1896271"/>
            <a:chExt cx="977858" cy="1047529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197" y="2205266"/>
                  <a:ext cx="1907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78" y="2401363"/>
                  <a:ext cx="214911" cy="2029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4286" b="-6060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209838" cy="2029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8571" r="-25714" b="-51515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415638" y="3731933"/>
            <a:ext cx="863402" cy="1329948"/>
            <a:chOff x="1415638" y="3731933"/>
            <a:chExt cx="863402" cy="1329948"/>
          </a:xfrm>
        </p:grpSpPr>
        <p:grpSp>
          <p:nvGrpSpPr>
            <p:cNvPr id="36" name="Group 35"/>
            <p:cNvGrpSpPr/>
            <p:nvPr/>
          </p:nvGrpSpPr>
          <p:grpSpPr>
            <a:xfrm>
              <a:off x="1415638" y="3731933"/>
              <a:ext cx="863402" cy="1329948"/>
              <a:chOff x="8892156" y="4919375"/>
              <a:chExt cx="863402" cy="13299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8984961" y="4919375"/>
                <a:ext cx="298082" cy="95766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8984961" y="4919375"/>
                <a:ext cx="298082" cy="9576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9283043" y="4919375"/>
                <a:ext cx="0" cy="957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8984961" y="5877044"/>
                <a:ext cx="298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2156" y="5879991"/>
                    <a:ext cx="52411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3809" y="5187728"/>
                    <a:ext cx="531749" cy="39126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38" y="4143728"/>
                  <a:ext cx="2388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205" t="-4444" r="-28205" b="-111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800" dirty="0" smtClean="0">
                    <a:solidFill>
                      <a:srgbClr val="0000FF"/>
                    </a:solidFill>
                  </a:rPr>
                  <a:t>Linear transformation matrix,  </a:t>
                </a:r>
                <a14:m>
                  <m:oMath xmlns:m="http://schemas.openxmlformats.org/officeDocument/2006/math">
                    <m:r>
                      <a:rPr lang="en-ZA" sz="2800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ZA" sz="2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140000">
                <a:off x="4015125" y="3510184"/>
                <a:ext cx="477316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2861" b="-979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𝑱𝒆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93" y="4936925"/>
                <a:ext cx="71654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237" r="-10169" b="-311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123" y="5496115"/>
                <a:ext cx="2382254" cy="512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771261" y="426869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Jones matrix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0816" y="4896677"/>
            <a:ext cx="198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Electric field vector</a:t>
            </a:r>
            <a:endParaRPr lang="en-ZA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7693" y="4896677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Voltage vector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7410805" y="5082737"/>
            <a:ext cx="307392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8559036" y="5075425"/>
            <a:ext cx="574586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336604" y="4638029"/>
            <a:ext cx="7344" cy="26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7938" y="1572542"/>
            <a:ext cx="414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 smtClean="0">
                <a:solidFill>
                  <a:srgbClr val="CC0099"/>
                </a:solidFill>
              </a:rPr>
              <a:t>Amplitude</a:t>
            </a:r>
            <a:r>
              <a:rPr lang="en-ZA" dirty="0" smtClean="0">
                <a:solidFill>
                  <a:srgbClr val="0000FF"/>
                </a:solidFill>
              </a:rPr>
              <a:t> and </a:t>
            </a:r>
            <a:r>
              <a:rPr lang="en-ZA" dirty="0" smtClean="0">
                <a:solidFill>
                  <a:srgbClr val="CC0099"/>
                </a:solidFill>
              </a:rPr>
              <a:t>direction</a:t>
            </a:r>
            <a:r>
              <a:rPr lang="en-ZA" dirty="0" smtClean="0">
                <a:solidFill>
                  <a:srgbClr val="0000FF"/>
                </a:solidFill>
              </a:rPr>
              <a:t> of electric vector </a:t>
            </a:r>
          </a:p>
          <a:p>
            <a:pPr algn="ctr"/>
            <a:r>
              <a:rPr lang="en-ZA" dirty="0" smtClean="0">
                <a:solidFill>
                  <a:srgbClr val="00B050"/>
                </a:solidFill>
              </a:rPr>
              <a:t>change</a:t>
            </a:r>
            <a:r>
              <a:rPr lang="en-ZA" dirty="0" smtClean="0">
                <a:solidFill>
                  <a:srgbClr val="0000FF"/>
                </a:solidFill>
              </a:rPr>
              <a:t> during propagation</a:t>
            </a:r>
            <a:endParaRPr lang="en-ZA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24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07"/>
            <a:ext cx="10515600" cy="993909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433575" y="1560545"/>
            <a:ext cx="290659" cy="282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7" name="Group 6"/>
          <p:cNvGrpSpPr/>
          <p:nvPr/>
        </p:nvGrpSpPr>
        <p:grpSpPr>
          <a:xfrm>
            <a:off x="10168256" y="2135647"/>
            <a:ext cx="1585349" cy="1205735"/>
            <a:chOff x="8870548" y="1164214"/>
            <a:chExt cx="1585349" cy="1017368"/>
          </a:xfrm>
        </p:grpSpPr>
        <p:sp>
          <p:nvSpPr>
            <p:cNvPr id="8" name="Rectangle 7"/>
            <p:cNvSpPr/>
            <p:nvPr/>
          </p:nvSpPr>
          <p:spPr>
            <a:xfrm>
              <a:off x="9286973" y="1164214"/>
              <a:ext cx="1168924" cy="717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9286972" y="1164214"/>
              <a:ext cx="1159497" cy="712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286971" y="1877115"/>
              <a:ext cx="1168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286971" y="1164214"/>
              <a:ext cx="0" cy="71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720" y="1812250"/>
                  <a:ext cx="45807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122" y="1468095"/>
                  <a:ext cx="1795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90" r="-2069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48" y="1325033"/>
                  <a:ext cx="465705" cy="3912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633" y="2275823"/>
            <a:ext cx="841321" cy="7376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144785" y="1860840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 smtClean="0">
                <a:solidFill>
                  <a:srgbClr val="0000FF"/>
                </a:solidFill>
              </a:rPr>
              <a:t>p</a:t>
            </a:r>
            <a:endParaRPr lang="en-ZA" i="1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68256" y="10933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Source</a:t>
            </a:r>
            <a:endParaRPr lang="en-ZA" dirty="0">
              <a:solidFill>
                <a:srgbClr val="660066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50674" y="2036401"/>
            <a:ext cx="1152148" cy="1143004"/>
            <a:chOff x="5818431" y="1896271"/>
            <a:chExt cx="1152148" cy="1143004"/>
          </a:xfrm>
        </p:grpSpPr>
        <p:sp>
          <p:nvSpPr>
            <p:cNvPr id="29" name="Rectangle 28"/>
            <p:cNvSpPr/>
            <p:nvPr/>
          </p:nvSpPr>
          <p:spPr>
            <a:xfrm rot="1200000">
              <a:off x="5940926" y="1980433"/>
              <a:ext cx="620792" cy="79335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818431" y="2627327"/>
              <a:ext cx="568999" cy="220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9698" y="1896271"/>
              <a:ext cx="298082" cy="9576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397779" y="2097395"/>
              <a:ext cx="277795" cy="744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549" y="2201928"/>
                  <a:ext cx="308161" cy="2984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000" r="-10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060" y="2433152"/>
                  <a:ext cx="396519" cy="2984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692" r="-6154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80" y="2740860"/>
                  <a:ext cx="389658" cy="2984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13" r="-1563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992" y="3807070"/>
            <a:ext cx="841321" cy="73768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131119" y="3248459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660066"/>
                </a:solidFill>
              </a:rPr>
              <a:t>Antenna </a:t>
            </a:r>
            <a:r>
              <a:rPr lang="en-ZA" i="1" dirty="0">
                <a:solidFill>
                  <a:srgbClr val="0000FF"/>
                </a:solidFill>
              </a:rPr>
              <a:t>q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42801" y="3450256"/>
            <a:ext cx="1358102" cy="1451308"/>
            <a:chOff x="1956094" y="3491843"/>
            <a:chExt cx="1358102" cy="1451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94" y="3694559"/>
                  <a:ext cx="391710" cy="2984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692" r="-9231" b="-2653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2154694" y="3491843"/>
              <a:ext cx="1159502" cy="1449041"/>
              <a:chOff x="4871727" y="1108710"/>
              <a:chExt cx="1159502" cy="1449041"/>
            </a:xfrm>
          </p:grpSpPr>
          <p:sp>
            <p:nvSpPr>
              <p:cNvPr id="60" name="Rectangle 59"/>
              <p:cNvSpPr/>
              <p:nvPr/>
            </p:nvSpPr>
            <p:spPr>
              <a:xfrm rot="1200000">
                <a:off x="5031590" y="1242820"/>
                <a:ext cx="839776" cy="108288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871727" y="2136348"/>
                <a:ext cx="777871" cy="29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871732" y="1427810"/>
                <a:ext cx="1159497" cy="7129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4871727" y="1108710"/>
                <a:ext cx="374643" cy="1027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451478" y="1747909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04440" y="228075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Z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ZA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281" y="4151424"/>
                  <a:ext cx="306366" cy="29841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000" r="-8000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𝑞𝑎</m:t>
                            </m:r>
                          </m:sub>
                        </m:sSub>
                      </m:oMath>
                    </m:oMathPara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81" y="4644736"/>
                  <a:ext cx="384849" cy="29841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937" r="-6349" b="-2040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 flipH="1">
            <a:off x="6602498" y="1804408"/>
            <a:ext cx="3699093" cy="63190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75652" y="1804408"/>
            <a:ext cx="3608390" cy="2146979"/>
          </a:xfrm>
          <a:prstGeom prst="straightConnector1">
            <a:avLst/>
          </a:prstGeom>
          <a:ln w="19050"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35" y="1747091"/>
                <a:ext cx="268086" cy="298415"/>
              </a:xfrm>
              <a:prstGeom prst="rect">
                <a:avLst/>
              </a:prstGeom>
              <a:blipFill rotWithShape="0">
                <a:blip r:embed="rId14"/>
                <a:stretch>
                  <a:fillRect l="-29545" r="-909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988" y="3154917"/>
                <a:ext cx="266291" cy="298415"/>
              </a:xfrm>
              <a:prstGeom prst="rect">
                <a:avLst/>
              </a:prstGeom>
              <a:blipFill rotWithShape="0">
                <a:blip r:embed="rId15"/>
                <a:stretch>
                  <a:fillRect l="-29545" r="-6818" b="-25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ZA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ZA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400092"/>
                <a:ext cx="951351" cy="298415"/>
              </a:xfrm>
              <a:prstGeom prst="rect">
                <a:avLst/>
              </a:prstGeom>
              <a:blipFill rotWithShape="0">
                <a:blip r:embed="rId16"/>
                <a:stretch>
                  <a:fillRect l="-3205" r="-3846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17" y="3951387"/>
                <a:ext cx="940001" cy="298415"/>
              </a:xfrm>
              <a:prstGeom prst="rect">
                <a:avLst/>
              </a:prstGeom>
              <a:blipFill rotWithShape="0">
                <a:blip r:embed="rId17"/>
                <a:stretch>
                  <a:fillRect l="-3226" r="-2581" b="-2244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858020" y="2871697"/>
            <a:ext cx="1420982" cy="897659"/>
          </a:xfrm>
          <a:prstGeom prst="rect">
            <a:avLst/>
          </a:prstGeom>
          <a:ln>
            <a:solidFill>
              <a:srgbClr val="CC00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6" name="TextBox 75"/>
          <p:cNvSpPr txBox="1"/>
          <p:nvPr/>
        </p:nvSpPr>
        <p:spPr>
          <a:xfrm>
            <a:off x="1025855" y="3104076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Correlator</a:t>
            </a:r>
            <a:endParaRPr lang="en-ZA" dirty="0">
              <a:solidFill>
                <a:srgbClr val="0000FF"/>
              </a:solidFill>
            </a:endParaRPr>
          </a:p>
        </p:txBody>
      </p:sp>
      <p:cxnSp>
        <p:nvCxnSpPr>
          <p:cNvPr id="78" name="Straight Connector 77"/>
          <p:cNvCxnSpPr>
            <a:stCxn id="70" idx="1"/>
          </p:cNvCxnSpPr>
          <p:nvPr/>
        </p:nvCxnSpPr>
        <p:spPr>
          <a:xfrm flipH="1">
            <a:off x="2707607" y="2549300"/>
            <a:ext cx="446462" cy="0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94562" y="2549299"/>
            <a:ext cx="38910" cy="1551295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71" idx="1"/>
          </p:cNvCxnSpPr>
          <p:nvPr/>
        </p:nvCxnSpPr>
        <p:spPr>
          <a:xfrm>
            <a:off x="2742700" y="4100594"/>
            <a:ext cx="430217" cy="1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5" idx="3"/>
          </p:cNvCxnSpPr>
          <p:nvPr/>
        </p:nvCxnSpPr>
        <p:spPr>
          <a:xfrm flipH="1">
            <a:off x="2279002" y="3320526"/>
            <a:ext cx="428605" cy="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03569" y="5622367"/>
                <a:ext cx="2385268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9" y="5622367"/>
                <a:ext cx="2385268" cy="4730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>
            <a:stCxn id="75" idx="2"/>
          </p:cNvCxnSpPr>
          <p:nvPr/>
        </p:nvCxnSpPr>
        <p:spPr>
          <a:xfrm>
            <a:off x="1568511" y="3769356"/>
            <a:ext cx="0" cy="1736499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5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13" y="84571"/>
            <a:ext cx="10515600" cy="899538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Visibility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sz="2400" dirty="0" smtClean="0">
                    <a:solidFill>
                      <a:srgbClr val="0000FF"/>
                    </a:solidFill>
                  </a:rPr>
                  <a:t>The correlator computes the </a:t>
                </a:r>
                <a:r>
                  <a:rPr lang="en-ZA" sz="2400" dirty="0" smtClean="0">
                    <a:solidFill>
                      <a:srgbClr val="CC0099"/>
                    </a:solidFill>
                  </a:rPr>
                  <a:t>visibility</a:t>
                </a:r>
                <a:r>
                  <a:rPr lang="en-ZA" sz="24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ZA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, on the baseline </a:t>
                </a:r>
                <a14:m>
                  <m:oMath xmlns:m="http://schemas.openxmlformats.org/officeDocument/2006/math">
                    <m:r>
                      <a:rPr lang="en-ZA" sz="2400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ZA" sz="2400" dirty="0" smtClean="0">
                    <a:solidFill>
                      <a:srgbClr val="0000FF"/>
                    </a:solidFill>
                  </a:rPr>
                  <a:t>:</a:t>
                </a:r>
                <a:r>
                  <a:rPr lang="en-ZA" sz="2400" dirty="0" smtClean="0"/>
                  <a:t> </a:t>
                </a:r>
                <a:endParaRPr lang="en-ZA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440" y="987274"/>
                <a:ext cx="8320163" cy="490199"/>
              </a:xfrm>
              <a:prstGeom prst="rect">
                <a:avLst/>
              </a:prstGeom>
              <a:blipFill rotWithShape="0">
                <a:blip r:embed="rId2"/>
                <a:stretch>
                  <a:fillRect l="-1026" t="-8750" b="-2375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100502" y="2068083"/>
            <a:ext cx="4746092" cy="2106418"/>
            <a:chOff x="5004511" y="2670755"/>
            <a:chExt cx="4746092" cy="2106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=2⟨ </m:t>
                        </m:r>
                        <m:sSub>
                          <m:sSub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 ⟩</m:t>
                        </m:r>
                      </m:oMath>
                    </m:oMathPara>
                  </a14:m>
                  <a:endParaRPr lang="en-ZA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511" y="3686561"/>
                  <a:ext cx="2542363" cy="4730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654773" y="2670755"/>
              <a:ext cx="209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Hermitian conjugate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4613" y="3113705"/>
              <a:ext cx="15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Outer product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30965" y="4407841"/>
              <a:ext cx="93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>
                  <a:solidFill>
                    <a:srgbClr val="0000FF"/>
                  </a:solidFill>
                </a:rPr>
                <a:t>Average</a:t>
              </a:r>
              <a:endParaRPr lang="en-ZA" dirty="0">
                <a:solidFill>
                  <a:srgbClr val="0000FF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 rot="-5400000">
              <a:off x="6736926" y="3722766"/>
              <a:ext cx="297110" cy="1170730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6716246" y="3183126"/>
              <a:ext cx="297110" cy="867673"/>
            </a:xfrm>
            <a:prstGeom prst="leftBrace">
              <a:avLst>
                <a:gd name="adj1" fmla="val 8333"/>
                <a:gd name="adj2" fmla="val 51296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7298638" y="3030772"/>
              <a:ext cx="1222792" cy="768005"/>
            </a:xfrm>
            <a:prstGeom prst="straightConnector1">
              <a:avLst/>
            </a:prstGeom>
            <a:ln>
              <a:solidFill>
                <a:srgbClr val="CC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dirty="0" smtClean="0"/>
                  <a:t>= 2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𝑝𝑏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𝑞𝑎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Z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𝑞𝑏</m:t>
                                  </m:r>
                                </m:sub>
                                <m:sup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92" y="4342220"/>
                <a:ext cx="3344505" cy="767711"/>
              </a:xfrm>
              <a:prstGeom prst="rect">
                <a:avLst/>
              </a:prstGeom>
              <a:blipFill rotWithShape="0">
                <a:blip r:embed="rId4"/>
                <a:stretch>
                  <a:fillRect l="-6557" b="-71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 smtClean="0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𝑝𝑎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𝑞𝑎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ZA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ZA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76" y="5644254"/>
                <a:ext cx="4091761" cy="9694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972550" y="3646325"/>
            <a:ext cx="281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</a:rPr>
              <a:t>These 4 quantities are the outputs from the </a:t>
            </a:r>
            <a:r>
              <a:rPr lang="en-ZA" dirty="0" err="1" smtClean="0">
                <a:solidFill>
                  <a:srgbClr val="0000FF"/>
                </a:solidFill>
              </a:rPr>
              <a:t>correlator</a:t>
            </a:r>
            <a:endParaRPr lang="en-ZA" dirty="0" smtClean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969827" y="4342221"/>
            <a:ext cx="2005446" cy="1128509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7156254" y="4036785"/>
            <a:ext cx="297110" cy="2867890"/>
          </a:xfrm>
          <a:prstGeom prst="leftBrace">
            <a:avLst>
              <a:gd name="adj1" fmla="val 8333"/>
              <a:gd name="adj2" fmla="val 51296"/>
            </a:avLst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25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126228"/>
            <a:ext cx="10515600" cy="796410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Correlation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=2⟨ 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⟩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6" y="2389872"/>
                <a:ext cx="2542363" cy="4730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ZA" sz="2800" b="1" dirty="0" smtClean="0"/>
                  <a:t>   </a:t>
                </a:r>
                <a:r>
                  <a:rPr lang="en-ZA" sz="2800" dirty="0" smtClean="0"/>
                  <a:t>,</a:t>
                </a:r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ZA" sz="2800" b="1" i="1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ZA" sz="2800" b="1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79" y="1343082"/>
                <a:ext cx="3157916" cy="464101"/>
              </a:xfrm>
              <a:prstGeom prst="rect">
                <a:avLst/>
              </a:prstGeom>
              <a:blipFill rotWithShape="0">
                <a:blip r:embed="rId3"/>
                <a:stretch>
                  <a:fillRect t="-22368" b="-4078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ZA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sSup>
                      <m:sSup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ZA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ZA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e>
                      <m:sup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3110685"/>
                <a:ext cx="3484928" cy="5802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=2⟨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1" i="1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b="0" i="1" smtClean="0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64" y="4198957"/>
                <a:ext cx="3170996" cy="473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ZA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⟨2</m:t>
                        </m:r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b="1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ZA" sz="2800" i="1">
                                <a:solidFill>
                                  <a:srgbClr val="CC0099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lang="en-ZA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ZA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99" y="5167568"/>
                <a:ext cx="2960554" cy="473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33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9" y="115743"/>
            <a:ext cx="10515600" cy="912957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C00000"/>
                </a:solidFill>
              </a:rPr>
              <a:t>Coherency, or Brightness</a:t>
            </a:r>
            <a:endParaRPr lang="en-ZA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⟨2</m:t>
                          </m:r>
                          <m:r>
                            <a:rPr lang="en-ZA" sz="2800" b="1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sSup>
                            <m:sSupPr>
                              <m:ctrlP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800" b="1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ZA" sz="28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ZA" sz="2800" dirty="0"/>
                            <m:t> 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73" y="1266927"/>
                <a:ext cx="3136884" cy="565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6746" y="2234594"/>
            <a:ext cx="847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800" dirty="0" smtClean="0">
                <a:solidFill>
                  <a:srgbClr val="0000FF"/>
                </a:solidFill>
              </a:rPr>
              <a:t>By definition, the </a:t>
            </a:r>
            <a:r>
              <a:rPr lang="en-ZA" sz="2800" dirty="0" smtClean="0">
                <a:solidFill>
                  <a:srgbClr val="CC0099"/>
                </a:solidFill>
              </a:rPr>
              <a:t>coherency</a:t>
            </a:r>
            <a:r>
              <a:rPr lang="en-ZA" sz="2800" dirty="0" smtClean="0">
                <a:solidFill>
                  <a:srgbClr val="0000FF"/>
                </a:solidFill>
              </a:rPr>
              <a:t>, or </a:t>
            </a:r>
            <a:r>
              <a:rPr lang="en-ZA" sz="2800" dirty="0" smtClean="0">
                <a:solidFill>
                  <a:srgbClr val="CC0099"/>
                </a:solidFill>
              </a:rPr>
              <a:t>brightness</a:t>
            </a:r>
            <a:r>
              <a:rPr lang="en-ZA" sz="2800" dirty="0" smtClean="0">
                <a:solidFill>
                  <a:srgbClr val="0000FF"/>
                </a:solidFill>
              </a:rPr>
              <a:t>, </a:t>
            </a:r>
            <a:r>
              <a:rPr lang="en-ZA" sz="2800" dirty="0" smtClean="0">
                <a:solidFill>
                  <a:srgbClr val="FF0000"/>
                </a:solidFill>
              </a:rPr>
              <a:t>B</a:t>
            </a:r>
            <a:r>
              <a:rPr lang="en-ZA" sz="2800" dirty="0" smtClean="0">
                <a:solidFill>
                  <a:srgbClr val="0000FF"/>
                </a:solidFill>
              </a:rPr>
              <a:t>, is given by:</a:t>
            </a:r>
            <a:endParaRPr lang="en-ZA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ZA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⟨2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 smtClean="0"/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ZA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</m:mr>
                          <m:m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𝑖𝑉</m:t>
                              </m:r>
                            </m:e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80" y="3146197"/>
                <a:ext cx="5059911" cy="785280"/>
              </a:xfrm>
              <a:prstGeom prst="rect">
                <a:avLst/>
              </a:prstGeom>
              <a:blipFill rotWithShape="0">
                <a:blip r:embed="rId3"/>
                <a:stretch>
                  <a:fillRect b="-620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ZA" sz="2800" b="1" i="1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800" b="1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800" i="1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ZA" sz="2800" dirty="0"/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is the coherence of the electromagnetic field with itself,</a:t>
                </a:r>
              </a:p>
              <a:p>
                <a:pPr algn="ctr"/>
                <a:r>
                  <a:rPr lang="en-ZA" sz="2800" dirty="0">
                    <a:solidFill>
                      <a:srgbClr val="0000FF"/>
                    </a:solidFill>
                  </a:rPr>
                  <a:t> </a:t>
                </a:r>
                <a:r>
                  <a:rPr lang="en-ZA" sz="2800" dirty="0" smtClean="0">
                    <a:solidFill>
                      <a:srgbClr val="0000FF"/>
                    </a:solidFill>
                  </a:rPr>
                  <a:t>and is described by the Stokes parameters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ZA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16" y="4188117"/>
                <a:ext cx="9325437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r="-850" b="-1719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Z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ZA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ZA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Z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ZA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ZA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57" y="5469400"/>
                <a:ext cx="2536272" cy="565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8DC5-4FA9-4D68-9DB8-7C7286ED716B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40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1196</Words>
  <Application>Microsoft Office PowerPoint</Application>
  <PresentationFormat>Widescreen</PresentationFormat>
  <Paragraphs>361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    Radio-Interferometric Measurement Equation  Introductory Radio Interferometry Course  Radio Astronomy Techniques and Technologies Group (RATT) Rhodes University</vt:lpstr>
      <vt:lpstr>Radio-Interferometric Measurement Equation                                             (RIME)</vt:lpstr>
      <vt:lpstr>Introduction</vt:lpstr>
      <vt:lpstr>Propagation effects absent</vt:lpstr>
      <vt:lpstr>Propagation effects present</vt:lpstr>
      <vt:lpstr>Correlation</vt:lpstr>
      <vt:lpstr>Visibility</vt:lpstr>
      <vt:lpstr>Correlation</vt:lpstr>
      <vt:lpstr>Coherency, or Brightness</vt:lpstr>
      <vt:lpstr>Radio-Interferometric Measurement Equation                                             (RIME)</vt:lpstr>
      <vt:lpstr>Component Jones matrices</vt:lpstr>
      <vt:lpstr>Component Jones matrices</vt:lpstr>
      <vt:lpstr>Component Jones matrices</vt:lpstr>
      <vt:lpstr>Component Jones matrices</vt:lpstr>
      <vt:lpstr>Direction-independent and  direction-dependent effects</vt:lpstr>
      <vt:lpstr>Direction-independent effects</vt:lpstr>
      <vt:lpstr>Direction-dependent effects</vt:lpstr>
      <vt:lpstr>Direction-independent and  direction-dependent effects</vt:lpstr>
      <vt:lpstr>Direction-independent and  direction-dependent effects</vt:lpstr>
      <vt:lpstr>Explicit RIME and phenomenological RIME</vt:lpstr>
      <vt:lpstr>Polarization</vt:lpstr>
      <vt:lpstr>Polarization</vt:lpstr>
      <vt:lpstr>Antenna feeds</vt:lpstr>
      <vt:lpstr>Antenna feeds</vt:lpstr>
      <vt:lpstr>Antenna feeds</vt:lpstr>
      <vt:lpstr>Structure of Jones matrices</vt:lpstr>
      <vt:lpstr> Structure of Jones matrices</vt:lpstr>
      <vt:lpstr>Rotation matrices</vt:lpstr>
      <vt:lpstr>Leakage matrices</vt:lpstr>
      <vt:lpstr>Gain matrices</vt:lpstr>
      <vt:lpstr>Order of Jones matrices in Jones chain</vt:lpstr>
      <vt:lpstr>References</vt:lpstr>
      <vt:lpstr>References (continued)</vt:lpstr>
      <vt:lpstr>References (continued)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 Introductory Radio Interferometry Course  Radio Astronomy Techniques and Technologies Group (RATT) Rhodes University</dc:title>
  <dc:creator>mmitra</dc:creator>
  <cp:lastModifiedBy>mmitra</cp:lastModifiedBy>
  <cp:revision>143</cp:revision>
  <dcterms:created xsi:type="dcterms:W3CDTF">2015-01-20T10:17:56Z</dcterms:created>
  <dcterms:modified xsi:type="dcterms:W3CDTF">2015-02-16T20:32:01Z</dcterms:modified>
</cp:coreProperties>
</file>