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71" r:id="rId13"/>
    <p:sldId id="273" r:id="rId14"/>
    <p:sldId id="272" r:id="rId15"/>
    <p:sldId id="274" r:id="rId16"/>
    <p:sldId id="278" r:id="rId17"/>
    <p:sldId id="303" r:id="rId18"/>
    <p:sldId id="275" r:id="rId19"/>
    <p:sldId id="276" r:id="rId20"/>
    <p:sldId id="315" r:id="rId21"/>
    <p:sldId id="304" r:id="rId22"/>
    <p:sldId id="316" r:id="rId23"/>
    <p:sldId id="317" r:id="rId24"/>
    <p:sldId id="318" r:id="rId25"/>
    <p:sldId id="320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294" r:id="rId37"/>
    <p:sldId id="296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FF99FF"/>
    <a:srgbClr val="66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D4ACE-8B20-468F-8955-24BBE7436EBB}" type="datetimeFigureOut">
              <a:rPr lang="en-ZA" smtClean="0"/>
              <a:t>2015-02-17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D1483-88AE-4CCF-BEBB-D4D9F4C588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93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D1483-88AE-4CCF-BEBB-D4D9F4C5885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94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6AF5-CCD7-408C-80B0-463A370B3F5B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797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BBF-5ECE-4A35-9C07-59554C745B5A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32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0E-C751-4BAF-BDE7-B734785B67B6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921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016C-D412-48FC-8531-9026B85540EE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73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5D44-EC9E-46BF-94FF-36477CF446DE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58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773F-D191-42DB-B2E7-6078CDDCE24C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00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8864-0AFD-49FF-9276-F39B0E50466E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5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9BC6-A284-4DCC-9FCC-0C87D9E9D9C6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4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639-3AFF-4303-AB5E-E56F2D064920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27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F302-2921-43B5-9976-4A708FCE88C9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26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4CD-C664-4A63-8F45-CB5CB45D8E8B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228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1660-646B-4219-80AD-CE495AC3A9F6}" type="datetime1">
              <a:rPr lang="en-ZA" smtClean="0"/>
              <a:t>2015-02-17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5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commons.wikimedia.org/wiki/File:Electromagnetic_wave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gif"/><Relationship Id="rId4" Type="http://schemas.openxmlformats.org/officeDocument/2006/relationships/image" Target="../media/image67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ska.ac.za/3gc3/programmes/talk-slides" TargetMode="External"/><Relationship Id="rId2" Type="http://schemas.openxmlformats.org/officeDocument/2006/relationships/hyperlink" Target="https://science.nrao.edu/science/meetings/2014/14th-synthesis-imaging-workshop/lectur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0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290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2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389" y="179109"/>
            <a:ext cx="9473514" cy="5096333"/>
          </a:xfrm>
        </p:spPr>
        <p:txBody>
          <a:bodyPr>
            <a:normAutofit fontScale="90000"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Radio-Interferometric Measurement Equation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sz="4400" b="1" dirty="0" smtClean="0">
                <a:solidFill>
                  <a:srgbClr val="0000FF"/>
                </a:solidFill>
              </a:rPr>
              <a:t>Introductory Radio Interferometry Course</a:t>
            </a:r>
            <a:br>
              <a:rPr lang="en-ZA" sz="4400" b="1" dirty="0" smtClean="0">
                <a:solidFill>
                  <a:srgbClr val="0000FF"/>
                </a:solidFill>
              </a:rPr>
            </a:br>
            <a:r>
              <a:rPr lang="en-ZA" b="1" dirty="0" smtClean="0"/>
              <a:t/>
            </a:r>
            <a:br>
              <a:rPr lang="en-ZA" b="1" dirty="0" smtClean="0"/>
            </a:br>
            <a:r>
              <a:rPr lang="en-ZA" sz="3600" b="1" dirty="0">
                <a:solidFill>
                  <a:srgbClr val="CC0099"/>
                </a:solidFill>
              </a:rPr>
              <a:t>C</a:t>
            </a:r>
            <a:r>
              <a:rPr lang="en-ZA" sz="3600" b="1" dirty="0" smtClean="0">
                <a:solidFill>
                  <a:srgbClr val="CC0099"/>
                </a:solidFill>
              </a:rPr>
              <a:t>entre for Radio </a:t>
            </a:r>
            <a:r>
              <a:rPr lang="en-ZA" sz="3600" b="1" dirty="0" smtClean="0">
                <a:solidFill>
                  <a:srgbClr val="CC0099"/>
                </a:solidFill>
              </a:rPr>
              <a:t>Astronomy Techniques and </a:t>
            </a:r>
            <a:r>
              <a:rPr lang="en-ZA" sz="3600" b="1" dirty="0" smtClean="0">
                <a:solidFill>
                  <a:srgbClr val="CC0099"/>
                </a:solidFill>
              </a:rPr>
              <a:t>Technologies</a:t>
            </a:r>
            <a:br>
              <a:rPr lang="en-ZA" sz="3600" b="1" dirty="0" smtClean="0">
                <a:solidFill>
                  <a:srgbClr val="CC0099"/>
                </a:solidFill>
              </a:rPr>
            </a:br>
            <a:r>
              <a:rPr lang="en-ZA" sz="3600" b="1" dirty="0" smtClean="0">
                <a:solidFill>
                  <a:srgbClr val="CC0099"/>
                </a:solidFill>
              </a:rPr>
              <a:t>(RATT</a:t>
            </a:r>
            <a:r>
              <a:rPr lang="en-ZA" sz="3600" b="1" dirty="0" smtClean="0">
                <a:solidFill>
                  <a:srgbClr val="CC0099"/>
                </a:solidFill>
              </a:rPr>
              <a:t>)</a:t>
            </a:r>
            <a:r>
              <a:rPr lang="en-ZA" sz="4900" b="1" dirty="0" smtClean="0"/>
              <a:t/>
            </a:r>
            <a:br>
              <a:rPr lang="en-ZA" sz="4900" b="1" dirty="0" smtClean="0"/>
            </a:br>
            <a:r>
              <a:rPr lang="en-ZA" sz="4000" b="1" dirty="0" smtClean="0">
                <a:solidFill>
                  <a:schemeClr val="accent6">
                    <a:lumMod val="50000"/>
                  </a:schemeClr>
                </a:solidFill>
              </a:rPr>
              <a:t>Rhodes University</a:t>
            </a:r>
            <a:endParaRPr lang="en-Z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903" y="5727271"/>
            <a:ext cx="9144000" cy="1089454"/>
          </a:xfrm>
        </p:spPr>
        <p:txBody>
          <a:bodyPr/>
          <a:lstStyle/>
          <a:p>
            <a:r>
              <a:rPr lang="en-ZA" sz="2800" dirty="0" smtClean="0">
                <a:solidFill>
                  <a:srgbClr val="0000FF"/>
                </a:solidFill>
              </a:rPr>
              <a:t>Modhurita Mitra</a:t>
            </a:r>
          </a:p>
          <a:p>
            <a:r>
              <a:rPr lang="en-ZA" sz="2000" smtClean="0">
                <a:solidFill>
                  <a:schemeClr val="accent2"/>
                </a:solidFill>
              </a:rPr>
              <a:t>February 17, </a:t>
            </a:r>
            <a:r>
              <a:rPr lang="en-ZA" sz="2000" dirty="0" smtClean="0">
                <a:solidFill>
                  <a:schemeClr val="accent2"/>
                </a:solidFill>
              </a:rPr>
              <a:t>2015</a:t>
            </a:r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40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C00000"/>
                </a:solidFill>
              </a:rPr>
              <a:t>Radio-</a:t>
            </a:r>
            <a:r>
              <a:rPr lang="en-ZA" b="1" dirty="0" err="1">
                <a:solidFill>
                  <a:srgbClr val="C00000"/>
                </a:solidFill>
              </a:rPr>
              <a:t>Interferometric</a:t>
            </a:r>
            <a:r>
              <a:rPr lang="en-ZA" b="1" dirty="0">
                <a:solidFill>
                  <a:srgbClr val="C00000"/>
                </a:solidFill>
              </a:rPr>
              <a:t> Measurement Equation          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64314" y="5060537"/>
                <a:ext cx="9314793" cy="99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ZA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314" y="5060537"/>
                <a:ext cx="9314793" cy="99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95284" y="240106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3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0"/>
              <a:endCxn id="4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48" y="325225"/>
            <a:ext cx="10515600" cy="91997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602" y="1561720"/>
            <a:ext cx="11210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The </a:t>
            </a:r>
            <a:r>
              <a:rPr lang="en-ZA" sz="2800" dirty="0" smtClean="0">
                <a:solidFill>
                  <a:srgbClr val="0000FF"/>
                </a:solidFill>
              </a:rPr>
              <a:t>Jones matrix </a:t>
            </a:r>
            <a:r>
              <a:rPr lang="en-ZA" sz="2800" dirty="0" smtClean="0"/>
              <a:t>for an antenna is a product of several component Jones </a:t>
            </a:r>
          </a:p>
          <a:p>
            <a:pPr algn="ctr"/>
            <a:r>
              <a:rPr lang="en-ZA" sz="2800" dirty="0" smtClean="0"/>
              <a:t>matrices, corresponding to different corrupting effects along the signal path </a:t>
            </a:r>
            <a:endParaRPr lang="en-ZA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26549" y="3751182"/>
            <a:ext cx="8929177" cy="2123372"/>
            <a:chOff x="1234069" y="3348846"/>
            <a:chExt cx="8929177" cy="2123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312585" y="4823825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3528" y="4825887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4069" y="4823824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1926" y="4823826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00822" y="4823826"/>
              <a:ext cx="2062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Ionospheric</a:t>
              </a:r>
              <a:r>
                <a:rPr lang="en-US" dirty="0" smtClean="0">
                  <a:solidFill>
                    <a:srgbClr val="000000"/>
                  </a:solidFill>
                </a:rPr>
                <a:t> and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ropospheric effects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3226" y="4823825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1871423" y="3990343"/>
              <a:ext cx="2182380" cy="833481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flipV="1">
              <a:off x="3182710" y="3990343"/>
              <a:ext cx="1608249" cy="83554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V="1">
              <a:off x="4679048" y="4014884"/>
              <a:ext cx="846814" cy="808942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V="1">
              <a:off x="5781621" y="3983159"/>
              <a:ext cx="458394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0"/>
            </p:cNvCxnSpPr>
            <p:nvPr/>
          </p:nvCxnSpPr>
          <p:spPr>
            <a:xfrm flipH="1" flipV="1">
              <a:off x="6959924" y="3983159"/>
              <a:ext cx="291380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702221" y="3983160"/>
              <a:ext cx="994531" cy="84066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5248" y="2665831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09" y="291072"/>
            <a:ext cx="10515600" cy="118999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23660" y="1948518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Jones chain:</a:t>
            </a:r>
            <a:endParaRPr lang="en-Z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62571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8214893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85609" y="4533948"/>
            <a:ext cx="1735282" cy="0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6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B050"/>
                    </a:solidFill>
                  </a:rPr>
                  <a:t>Jones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5446" t="-2844" r="-495" b="-1564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8885965" y="4195916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56" name="TextBox 55"/>
          <p:cNvSpPr txBox="1"/>
          <p:nvPr/>
        </p:nvSpPr>
        <p:spPr>
          <a:xfrm>
            <a:off x="4182155" y="5847665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57" name="Straight Arrow Connector 56"/>
          <p:cNvCxnSpPr/>
          <p:nvPr/>
        </p:nvCxnSpPr>
        <p:spPr>
          <a:xfrm rot="-1140000" flipH="1">
            <a:off x="6233876" y="5295902"/>
            <a:ext cx="1711915" cy="52475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07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27" y="146917"/>
            <a:ext cx="10515600" cy="909151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  <a:endParaRPr lang="en-ZA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58508" y="1064397"/>
            <a:ext cx="6943947" cy="1296674"/>
            <a:chOff x="1567077" y="1359467"/>
            <a:chExt cx="6943947" cy="129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1567077" y="1359467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p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7077" y="2132921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>
                  <a:solidFill>
                    <a:srgbClr val="CC0099"/>
                  </a:solidFill>
                </a:rPr>
                <a:t>q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n-ZA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ZA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ZA" sz="28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ZA" sz="280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ZA" sz="2800" b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325558" y="252641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5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6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23" y="1605758"/>
            <a:ext cx="60108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Propagation effects can be of two kinds:</a:t>
            </a:r>
          </a:p>
          <a:p>
            <a:r>
              <a:rPr lang="en-ZA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Direction-independent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Direction-dependent effects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723" y="3534137"/>
            <a:ext cx="9091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These effects can be represented by different Jones matrices:</a:t>
            </a:r>
            <a:endParaRPr lang="en-ZA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25803" y="4577330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8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</a:t>
            </a:r>
            <a:r>
              <a:rPr lang="en-ZA" b="1" dirty="0" smtClean="0">
                <a:solidFill>
                  <a:srgbClr val="C00000"/>
                </a:solidFill>
              </a:rPr>
              <a:t>irection-independent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4260000">
            <a:off x="3712223" y="2236774"/>
            <a:ext cx="4042063" cy="2495235"/>
            <a:chOff x="5617152" y="4166754"/>
            <a:chExt cx="4042063" cy="2948909"/>
          </a:xfrm>
        </p:grpSpPr>
        <p:sp>
          <p:nvSpPr>
            <p:cNvPr id="3" name="Arc 2"/>
            <p:cNvSpPr/>
            <p:nvPr/>
          </p:nvSpPr>
          <p:spPr>
            <a:xfrm>
              <a:off x="5617152" y="4621845"/>
              <a:ext cx="4042063" cy="2493818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Arc 14"/>
            <p:cNvSpPr/>
            <p:nvPr/>
          </p:nvSpPr>
          <p:spPr>
            <a:xfrm>
              <a:off x="5617152" y="4166754"/>
              <a:ext cx="4042063" cy="2493818"/>
            </a:xfrm>
            <a:prstGeom prst="arc">
              <a:avLst>
                <a:gd name="adj1" fmla="val 12628077"/>
                <a:gd name="adj2" fmla="val 19521588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CC0099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ZA" sz="40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54051" y="4381620"/>
            <a:ext cx="336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Same in all directions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16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17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4260000">
            <a:off x="3683595" y="1572317"/>
            <a:ext cx="4042063" cy="3770279"/>
            <a:chOff x="5967743" y="3006448"/>
            <a:chExt cx="4042063" cy="3770281"/>
          </a:xfrm>
        </p:grpSpPr>
        <p:sp>
          <p:nvSpPr>
            <p:cNvPr id="18" name="Arc 17"/>
            <p:cNvSpPr/>
            <p:nvPr/>
          </p:nvSpPr>
          <p:spPr>
            <a:xfrm>
              <a:off x="5967743" y="4666572"/>
              <a:ext cx="4042063" cy="2110157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15193" y="3006448"/>
              <a:ext cx="3350315" cy="1857404"/>
            </a:xfrm>
            <a:custGeom>
              <a:avLst/>
              <a:gdLst>
                <a:gd name="connsiteX0" fmla="*/ 43573 w 3350315"/>
                <a:gd name="connsiteY0" fmla="*/ 1840994 h 1857404"/>
                <a:gd name="connsiteX1" fmla="*/ 55765 w 3350315"/>
                <a:gd name="connsiteY1" fmla="*/ 1194818 h 1857404"/>
                <a:gd name="connsiteX2" fmla="*/ 592213 w 3350315"/>
                <a:gd name="connsiteY2" fmla="*/ 1438658 h 1857404"/>
                <a:gd name="connsiteX3" fmla="*/ 628789 w 3350315"/>
                <a:gd name="connsiteY3" fmla="*/ 548642 h 1857404"/>
                <a:gd name="connsiteX4" fmla="*/ 1238389 w 3350315"/>
                <a:gd name="connsiteY4" fmla="*/ 1207010 h 1857404"/>
                <a:gd name="connsiteX5" fmla="*/ 1482229 w 3350315"/>
                <a:gd name="connsiteY5" fmla="*/ 2 h 1857404"/>
                <a:gd name="connsiteX6" fmla="*/ 1994293 w 3350315"/>
                <a:gd name="connsiteY6" fmla="*/ 1194818 h 1857404"/>
                <a:gd name="connsiteX7" fmla="*/ 2481973 w 3350315"/>
                <a:gd name="connsiteY7" fmla="*/ 402338 h 1857404"/>
                <a:gd name="connsiteX8" fmla="*/ 2701429 w 3350315"/>
                <a:gd name="connsiteY8" fmla="*/ 1328930 h 1857404"/>
                <a:gd name="connsiteX9" fmla="*/ 3311029 w 3350315"/>
                <a:gd name="connsiteY9" fmla="*/ 1024130 h 1857404"/>
                <a:gd name="connsiteX10" fmla="*/ 3286645 w 3350315"/>
                <a:gd name="connsiteY10" fmla="*/ 1767842 h 1857404"/>
                <a:gd name="connsiteX11" fmla="*/ 3262261 w 3350315"/>
                <a:gd name="connsiteY11" fmla="*/ 1816610 h 185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0315" h="1857404">
                  <a:moveTo>
                    <a:pt x="43573" y="1840994"/>
                  </a:moveTo>
                  <a:cubicBezTo>
                    <a:pt x="3949" y="1551434"/>
                    <a:pt x="-35675" y="1261874"/>
                    <a:pt x="55765" y="1194818"/>
                  </a:cubicBezTo>
                  <a:cubicBezTo>
                    <a:pt x="147205" y="1127762"/>
                    <a:pt x="496709" y="1546354"/>
                    <a:pt x="592213" y="1438658"/>
                  </a:cubicBezTo>
                  <a:cubicBezTo>
                    <a:pt x="687717" y="1330962"/>
                    <a:pt x="521093" y="587250"/>
                    <a:pt x="628789" y="548642"/>
                  </a:cubicBezTo>
                  <a:cubicBezTo>
                    <a:pt x="736485" y="510034"/>
                    <a:pt x="1096149" y="1298450"/>
                    <a:pt x="1238389" y="1207010"/>
                  </a:cubicBezTo>
                  <a:cubicBezTo>
                    <a:pt x="1380629" y="1115570"/>
                    <a:pt x="1356245" y="2034"/>
                    <a:pt x="1482229" y="2"/>
                  </a:cubicBezTo>
                  <a:cubicBezTo>
                    <a:pt x="1608213" y="-2030"/>
                    <a:pt x="1827669" y="1127762"/>
                    <a:pt x="1994293" y="1194818"/>
                  </a:cubicBezTo>
                  <a:cubicBezTo>
                    <a:pt x="2160917" y="1261874"/>
                    <a:pt x="2364117" y="379986"/>
                    <a:pt x="2481973" y="402338"/>
                  </a:cubicBezTo>
                  <a:cubicBezTo>
                    <a:pt x="2599829" y="424690"/>
                    <a:pt x="2563253" y="1225298"/>
                    <a:pt x="2701429" y="1328930"/>
                  </a:cubicBezTo>
                  <a:cubicBezTo>
                    <a:pt x="2839605" y="1432562"/>
                    <a:pt x="3213493" y="950978"/>
                    <a:pt x="3311029" y="1024130"/>
                  </a:cubicBezTo>
                  <a:cubicBezTo>
                    <a:pt x="3408565" y="1097282"/>
                    <a:pt x="3294773" y="1635762"/>
                    <a:pt x="3286645" y="1767842"/>
                  </a:cubicBezTo>
                  <a:cubicBezTo>
                    <a:pt x="3278517" y="1899922"/>
                    <a:pt x="3270389" y="1858266"/>
                    <a:pt x="3262261" y="181661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ZA" sz="4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027196" y="4607522"/>
            <a:ext cx="326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Varies with direction </a:t>
            </a:r>
          </a:p>
        </p:txBody>
      </p:sp>
    </p:spTree>
    <p:extLst>
      <p:ext uri="{BB962C8B-B14F-4D97-AF65-F5344CB8AC3E}">
        <p14:creationId xmlns:p14="http://schemas.microsoft.com/office/powerpoint/2010/main" val="35382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50431" y="1586058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sSubSup>
                            <m:sSubSup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923181" y="3428612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V</a:t>
            </a:r>
            <a:r>
              <a:rPr lang="en-ZA" dirty="0" smtClean="0"/>
              <a:t>isibility-plane effects</a:t>
            </a:r>
            <a:endParaRPr lang="en-ZA" dirty="0"/>
          </a:p>
        </p:txBody>
      </p:sp>
      <p:sp>
        <p:nvSpPr>
          <p:cNvPr id="17" name="TextBox 16"/>
          <p:cNvSpPr txBox="1"/>
          <p:nvPr/>
        </p:nvSpPr>
        <p:spPr>
          <a:xfrm>
            <a:off x="7705039" y="3442073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</a:t>
            </a:r>
            <a:r>
              <a:rPr lang="en-ZA" dirty="0" smtClean="0"/>
              <a:t>mage-plane effects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5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Direction-independent and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direction-dependent effects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19</a:t>
            </a:fld>
            <a:endParaRPr lang="en-ZA" dirty="0"/>
          </a:p>
        </p:txBody>
      </p:sp>
      <p:sp>
        <p:nvSpPr>
          <p:cNvPr id="26" name="TextBox 25"/>
          <p:cNvSpPr txBox="1"/>
          <p:nvPr/>
        </p:nvSpPr>
        <p:spPr>
          <a:xfrm>
            <a:off x="1152681" y="173500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08269" y="2302550"/>
            <a:ext cx="8929177" cy="4120094"/>
            <a:chOff x="2108269" y="2302550"/>
            <a:chExt cx="8929177" cy="41200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32910" y="2302550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910" y="2302550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7186785" y="3777529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97728" y="3779591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08269" y="3777528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26126" y="3777530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75022" y="3777530"/>
              <a:ext cx="2062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Ionospheric</a:t>
              </a:r>
              <a:r>
                <a:rPr lang="en-US" dirty="0" smtClean="0">
                  <a:solidFill>
                    <a:srgbClr val="000000"/>
                  </a:solidFill>
                </a:rPr>
                <a:t> and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ropospheric effects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97426" y="3777529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40" name="Straight Arrow Connector 39"/>
            <p:cNvCxnSpPr>
              <a:stCxn id="36" idx="0"/>
            </p:cNvCxnSpPr>
            <p:nvPr/>
          </p:nvCxnSpPr>
          <p:spPr>
            <a:xfrm flipV="1">
              <a:off x="2745623" y="2944047"/>
              <a:ext cx="2182380" cy="8334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0"/>
            </p:cNvCxnSpPr>
            <p:nvPr/>
          </p:nvCxnSpPr>
          <p:spPr>
            <a:xfrm flipV="1">
              <a:off x="4056910" y="2944047"/>
              <a:ext cx="1608249" cy="83554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5553248" y="2968588"/>
              <a:ext cx="846814" cy="8089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0"/>
            </p:cNvCxnSpPr>
            <p:nvPr/>
          </p:nvCxnSpPr>
          <p:spPr>
            <a:xfrm flipV="1">
              <a:off x="6655821" y="2936863"/>
              <a:ext cx="458394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</p:cNvCxnSpPr>
            <p:nvPr/>
          </p:nvCxnSpPr>
          <p:spPr>
            <a:xfrm flipH="1" flipV="1">
              <a:off x="7834124" y="2936863"/>
              <a:ext cx="291380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0"/>
            </p:cNvCxnSpPr>
            <p:nvPr/>
          </p:nvCxnSpPr>
          <p:spPr>
            <a:xfrm flipH="1" flipV="1">
              <a:off x="8576424" y="2936864"/>
              <a:ext cx="1429810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14179" y="5776313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75093" y="5033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49" name="Straight Arrow Connector 48"/>
            <p:cNvCxnSpPr>
              <a:endCxn id="39" idx="2"/>
            </p:cNvCxnSpPr>
            <p:nvPr/>
          </p:nvCxnSpPr>
          <p:spPr>
            <a:xfrm flipV="1">
              <a:off x="6654558" y="4423860"/>
              <a:ext cx="1263" cy="6161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439891" y="4513845"/>
              <a:ext cx="394233" cy="1262468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049586" y="4423860"/>
              <a:ext cx="2502540" cy="6161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214694" y="4411843"/>
              <a:ext cx="242699" cy="1364470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3780390" y="4421088"/>
              <a:ext cx="1452981" cy="148233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2534953" y="4425922"/>
              <a:ext cx="2613894" cy="167355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21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>Radio-Interferometric </a:t>
            </a:r>
            <a:r>
              <a:rPr lang="en-ZA" b="1" dirty="0">
                <a:solidFill>
                  <a:srgbClr val="C00000"/>
                </a:solidFill>
              </a:rPr>
              <a:t>Measurement </a:t>
            </a:r>
            <a:r>
              <a:rPr lang="en-ZA" b="1" dirty="0" smtClean="0">
                <a:solidFill>
                  <a:srgbClr val="C00000"/>
                </a:solidFill>
              </a:rPr>
              <a:t>Equation          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567"/>
            <a:ext cx="10515600" cy="4299395"/>
          </a:xfrm>
        </p:spPr>
        <p:txBody>
          <a:bodyPr/>
          <a:lstStyle/>
          <a:p>
            <a:endParaRPr lang="en-ZA" dirty="0" smtClean="0"/>
          </a:p>
          <a:p>
            <a:pPr marL="0" indent="0">
              <a:buNone/>
            </a:pPr>
            <a:endParaRPr lang="en-ZA" dirty="0" smtClean="0"/>
          </a:p>
          <a:p>
            <a:r>
              <a:rPr lang="en-ZA" dirty="0" smtClean="0">
                <a:solidFill>
                  <a:srgbClr val="0000FF"/>
                </a:solidFill>
              </a:rPr>
              <a:t>Compact, intuitive, </a:t>
            </a:r>
            <a:r>
              <a:rPr lang="en-ZA" dirty="0" smtClean="0">
                <a:solidFill>
                  <a:srgbClr val="CC0099"/>
                </a:solidFill>
              </a:rPr>
              <a:t>matrix</a:t>
            </a:r>
            <a:r>
              <a:rPr lang="en-ZA" dirty="0" smtClean="0">
                <a:solidFill>
                  <a:srgbClr val="0000FF"/>
                </a:solidFill>
              </a:rPr>
              <a:t>-based way of representing </a:t>
            </a:r>
            <a:r>
              <a:rPr lang="en-ZA" dirty="0" smtClean="0">
                <a:solidFill>
                  <a:srgbClr val="CC0099"/>
                </a:solidFill>
              </a:rPr>
              <a:t>propagation effects</a:t>
            </a:r>
            <a:r>
              <a:rPr lang="en-ZA" dirty="0" smtClean="0">
                <a:solidFill>
                  <a:srgbClr val="0000FF"/>
                </a:solidFill>
              </a:rPr>
              <a:t> in radio interferometry. </a:t>
            </a:r>
          </a:p>
          <a:p>
            <a:r>
              <a:rPr lang="en-ZA" dirty="0" smtClean="0">
                <a:solidFill>
                  <a:srgbClr val="0000FF"/>
                </a:solidFill>
              </a:rPr>
              <a:t>Useful for </a:t>
            </a:r>
            <a:r>
              <a:rPr lang="en-ZA" dirty="0" smtClean="0">
                <a:solidFill>
                  <a:srgbClr val="CC0099"/>
                </a:solidFill>
              </a:rPr>
              <a:t>calibration</a:t>
            </a:r>
            <a:r>
              <a:rPr lang="en-ZA" dirty="0" smtClean="0">
                <a:solidFill>
                  <a:srgbClr val="0000FF"/>
                </a:solidFill>
              </a:rPr>
              <a:t> (solving for and correcting these propagation effects). 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868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Explicit RIME and phenomenological RIME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20</a:t>
            </a:fld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983672" y="2864204"/>
                <a:ext cx="5322547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ZA" sz="48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672" y="2864204"/>
                <a:ext cx="5322547" cy="664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32609" y="2015836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Explicit RIME:</a:t>
            </a:r>
            <a:endParaRPr lang="en-Z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2609" y="4142509"/>
            <a:ext cx="429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Phenomenological RIME: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1642" y="5160531"/>
                <a:ext cx="19695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4400" b="1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4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ZA" sz="4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42" y="5160531"/>
                <a:ext cx="1969514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19109" y="2882670"/>
            <a:ext cx="4026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Useful for understanding the component</a:t>
            </a:r>
          </a:p>
          <a:p>
            <a:r>
              <a:rPr lang="en-ZA" dirty="0" smtClean="0"/>
              <a:t>corrupting effects along the propagation </a:t>
            </a:r>
          </a:p>
          <a:p>
            <a:r>
              <a:rPr lang="en-ZA" dirty="0" smtClean="0"/>
              <a:t>path </a:t>
            </a:r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7419109" y="5160531"/>
            <a:ext cx="388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Useful for calibration, as these matrices</a:t>
            </a:r>
          </a:p>
          <a:p>
            <a:r>
              <a:rPr lang="en-ZA" dirty="0"/>
              <a:t>a</a:t>
            </a:r>
            <a:r>
              <a:rPr lang="en-ZA" dirty="0" smtClean="0"/>
              <a:t>re easier to solve for</a:t>
            </a:r>
            <a:endParaRPr lang="en-Z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70564" y="5499085"/>
            <a:ext cx="3855027" cy="0"/>
          </a:xfrm>
          <a:prstGeom prst="straightConnector1">
            <a:avLst/>
          </a:prstGeom>
          <a:ln w="28575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06219" y="3185042"/>
            <a:ext cx="1019372" cy="20793"/>
          </a:xfrm>
          <a:prstGeom prst="straightConnector1">
            <a:avLst/>
          </a:prstGeom>
          <a:ln w="28575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037"/>
            <a:ext cx="10515600" cy="1325563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Polarization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351338"/>
          </a:xfrm>
        </p:spPr>
        <p:txBody>
          <a:bodyPr/>
          <a:lstStyle/>
          <a:p>
            <a:r>
              <a:rPr lang="en-ZA" dirty="0" smtClean="0">
                <a:solidFill>
                  <a:srgbClr val="0000FF"/>
                </a:solidFill>
              </a:rPr>
              <a:t>Polarization</a:t>
            </a:r>
            <a:r>
              <a:rPr lang="en-ZA" dirty="0" smtClean="0"/>
              <a:t> of an electromagnetic wave describes the </a:t>
            </a:r>
            <a:r>
              <a:rPr lang="en-ZA" dirty="0" smtClean="0">
                <a:solidFill>
                  <a:srgbClr val="CC0099"/>
                </a:solidFill>
              </a:rPr>
              <a:t>direction of oscillation of the electric field</a:t>
            </a:r>
            <a:r>
              <a:rPr lang="en-ZA" dirty="0" smtClean="0"/>
              <a:t>.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pPr marL="0" indent="0">
              <a:buNone/>
            </a:pPr>
            <a:r>
              <a:rPr lang="en-ZA" sz="1000" dirty="0" smtClean="0"/>
              <a:t>                                                                                                                                                              (From </a:t>
            </a:r>
            <a:r>
              <a:rPr lang="en-ZA" sz="1000" dirty="0" smtClean="0">
                <a:hlinkClick r:id="rId2"/>
              </a:rPr>
              <a:t>https</a:t>
            </a:r>
            <a:r>
              <a:rPr lang="en-ZA" sz="1000" dirty="0">
                <a:hlinkClick r:id="rId2"/>
              </a:rPr>
              <a:t>://</a:t>
            </a:r>
            <a:r>
              <a:rPr lang="en-ZA" sz="1000" dirty="0" smtClean="0">
                <a:hlinkClick r:id="rId2"/>
              </a:rPr>
              <a:t>commons.wikimedia.org/wiki/File:Electromagnetic_wave.png</a:t>
            </a:r>
            <a:r>
              <a:rPr lang="en-ZA" sz="1000" dirty="0" smtClean="0"/>
              <a:t>, author: </a:t>
            </a:r>
            <a:r>
              <a:rPr lang="en-ZA" sz="1000" dirty="0" err="1" smtClean="0"/>
              <a:t>User:P.wormer</a:t>
            </a:r>
            <a:r>
              <a:rPr lang="en-ZA" sz="1000" dirty="0" smtClean="0"/>
              <a:t>)</a:t>
            </a:r>
            <a:endParaRPr lang="en-ZA" sz="1000" dirty="0"/>
          </a:p>
          <a:p>
            <a:r>
              <a:rPr lang="en-ZA" dirty="0" smtClean="0"/>
              <a:t>The </a:t>
            </a:r>
            <a:r>
              <a:rPr lang="en-ZA" dirty="0" smtClean="0">
                <a:solidFill>
                  <a:srgbClr val="0000FF"/>
                </a:solidFill>
              </a:rPr>
              <a:t>plane of polarization </a:t>
            </a:r>
            <a:r>
              <a:rPr lang="en-ZA" dirty="0" smtClean="0"/>
              <a:t>is perpendicular to the direction of propagation of the wave.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97" y="2432941"/>
            <a:ext cx="7463094" cy="2098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9670" y="2534721"/>
            <a:ext cx="23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Linearly polarized wave</a:t>
            </a:r>
            <a:endParaRPr lang="en-Z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Polarization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Light can be:</a:t>
            </a:r>
          </a:p>
          <a:p>
            <a:pPr marL="0" indent="0">
              <a:buNone/>
            </a:pPr>
            <a:endParaRPr lang="en-ZA" dirty="0" smtClean="0"/>
          </a:p>
          <a:p>
            <a:pPr lvl="1"/>
            <a:r>
              <a:rPr lang="en-ZA" dirty="0" err="1" smtClean="0">
                <a:solidFill>
                  <a:srgbClr val="0000FF"/>
                </a:solidFill>
              </a:rPr>
              <a:t>Unpolarized</a:t>
            </a:r>
            <a:r>
              <a:rPr lang="en-ZA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ZA" dirty="0" smtClean="0">
                <a:solidFill>
                  <a:srgbClr val="0000FF"/>
                </a:solidFill>
              </a:rPr>
              <a:t>Polarized</a:t>
            </a:r>
          </a:p>
          <a:p>
            <a:pPr lvl="1"/>
            <a:r>
              <a:rPr lang="en-ZA" dirty="0" smtClean="0">
                <a:solidFill>
                  <a:srgbClr val="0000FF"/>
                </a:solidFill>
              </a:rPr>
              <a:t>Partially polarized 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0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9372"/>
            <a:ext cx="10515600" cy="829361"/>
          </a:xfrm>
        </p:spPr>
        <p:txBody>
          <a:bodyPr/>
          <a:lstStyle/>
          <a:p>
            <a:pPr algn="ctr"/>
            <a:r>
              <a:rPr lang="en-ZA" b="1" dirty="0" err="1" smtClean="0">
                <a:solidFill>
                  <a:srgbClr val="C00000"/>
                </a:solidFill>
              </a:rPr>
              <a:t>Unpolarized</a:t>
            </a:r>
            <a:r>
              <a:rPr lang="en-ZA" b="1" dirty="0" smtClean="0">
                <a:solidFill>
                  <a:srgbClr val="C00000"/>
                </a:solidFill>
              </a:rPr>
              <a:t> light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6"/>
            <a:ext cx="10515600" cy="4351338"/>
          </a:xfrm>
        </p:spPr>
        <p:txBody>
          <a:bodyPr/>
          <a:lstStyle/>
          <a:p>
            <a:r>
              <a:rPr lang="en-ZA" dirty="0" smtClean="0">
                <a:solidFill>
                  <a:srgbClr val="0000FF"/>
                </a:solidFill>
              </a:rPr>
              <a:t>Electric vector oscillates in random directions </a:t>
            </a:r>
            <a:r>
              <a:rPr lang="en-ZA" dirty="0" smtClean="0"/>
              <a:t>in the plane of polarization.</a:t>
            </a:r>
          </a:p>
          <a:p>
            <a:r>
              <a:rPr lang="en-ZA" dirty="0" smtClean="0"/>
              <a:t>Most naturally-occurring radiation is </a:t>
            </a:r>
            <a:r>
              <a:rPr lang="en-ZA" dirty="0" err="1" smtClean="0"/>
              <a:t>unpolarized</a:t>
            </a:r>
            <a:r>
              <a:rPr lang="en-ZA" dirty="0" smtClean="0"/>
              <a:t>. </a:t>
            </a:r>
          </a:p>
          <a:p>
            <a:r>
              <a:rPr lang="en-ZA" dirty="0" smtClean="0"/>
              <a:t>Also called </a:t>
            </a:r>
            <a:r>
              <a:rPr lang="en-ZA" dirty="0" smtClean="0">
                <a:solidFill>
                  <a:srgbClr val="CC0099"/>
                </a:solidFill>
              </a:rPr>
              <a:t>incoherent radiation</a:t>
            </a:r>
            <a:r>
              <a:rPr lang="en-ZA" dirty="0" smtClean="0"/>
              <a:t>.</a:t>
            </a:r>
          </a:p>
          <a:p>
            <a:r>
              <a:rPr lang="en-ZA" dirty="0" smtClean="0"/>
              <a:t>Example: Thermal radiation.</a:t>
            </a:r>
          </a:p>
          <a:p>
            <a:pPr marL="0" indent="0">
              <a:buNone/>
            </a:pPr>
            <a:r>
              <a:rPr lang="en-ZA" dirty="0" smtClean="0"/>
              <a:t>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23</a:t>
            </a:fld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33" y="4182835"/>
            <a:ext cx="4701553" cy="16893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17246" y="6114257"/>
            <a:ext cx="44933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000" dirty="0" smtClean="0"/>
              <a:t>(From http</a:t>
            </a:r>
            <a:r>
              <a:rPr lang="en-ZA" sz="1000" dirty="0"/>
              <a:t>://</a:t>
            </a:r>
            <a:r>
              <a:rPr lang="en-ZA" sz="1000" dirty="0" smtClean="0"/>
              <a:t>labman.phys.utk.edu/phys222core/modules/m6/polarization.htm)</a:t>
            </a:r>
            <a:endParaRPr lang="en-ZA" sz="1000" dirty="0"/>
          </a:p>
        </p:txBody>
      </p:sp>
    </p:spTree>
    <p:extLst>
      <p:ext uri="{BB962C8B-B14F-4D97-AF65-F5344CB8AC3E}">
        <p14:creationId xmlns:p14="http://schemas.microsoft.com/office/powerpoint/2010/main" val="39935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Polarized light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0000FF"/>
                </a:solidFill>
              </a:rPr>
              <a:t>Electric vector oscillates in a well-defined manner</a:t>
            </a:r>
            <a:r>
              <a:rPr lang="en-ZA" dirty="0" smtClean="0"/>
              <a:t>.</a:t>
            </a:r>
          </a:p>
          <a:p>
            <a:r>
              <a:rPr lang="en-ZA" dirty="0" smtClean="0"/>
              <a:t>Also called </a:t>
            </a:r>
            <a:r>
              <a:rPr lang="en-ZA" dirty="0" smtClean="0">
                <a:solidFill>
                  <a:srgbClr val="CC0099"/>
                </a:solidFill>
              </a:rPr>
              <a:t>coherent radiation</a:t>
            </a:r>
            <a:r>
              <a:rPr lang="en-ZA" dirty="0" smtClean="0"/>
              <a:t>.</a:t>
            </a:r>
          </a:p>
          <a:p>
            <a:r>
              <a:rPr lang="en-ZA" dirty="0" smtClean="0"/>
              <a:t>Example: Light from a laser.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24</a:t>
            </a:fld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4596714" y="6053852"/>
            <a:ext cx="35916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000" dirty="0"/>
              <a:t>(From https://arthropoda.files.wordpress.com/2009/11/pol1.jpg)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34" y="3649524"/>
            <a:ext cx="5754301" cy="18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1781"/>
            <a:ext cx="10515600" cy="87054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Partially polarized light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25</a:t>
            </a:fld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838198" y="1003096"/>
            <a:ext cx="10579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Electric vector oscillates randomly, but there is </a:t>
            </a:r>
            <a:r>
              <a:rPr lang="en-ZA" sz="2800" dirty="0">
                <a:solidFill>
                  <a:srgbClr val="0000FF"/>
                </a:solidFill>
              </a:rPr>
              <a:t>more power in a </a:t>
            </a:r>
            <a:r>
              <a:rPr lang="en-ZA" sz="2800" dirty="0" smtClean="0">
                <a:solidFill>
                  <a:srgbClr val="0000FF"/>
                </a:solidFill>
              </a:rPr>
              <a:t>preferred polarization </a:t>
            </a:r>
            <a:r>
              <a:rPr lang="en-ZA" sz="2800" dirty="0">
                <a:solidFill>
                  <a:srgbClr val="0000FF"/>
                </a:solidFill>
              </a:rPr>
              <a:t>mode</a:t>
            </a:r>
            <a:r>
              <a:rPr lang="en-ZA" sz="28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8" y="2013942"/>
            <a:ext cx="1051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Partially polarized light can be expressed as a superposition of its polarized and </a:t>
            </a:r>
            <a:r>
              <a:rPr lang="en-ZA" sz="2800" dirty="0" err="1"/>
              <a:t>unpolarized</a:t>
            </a:r>
            <a:r>
              <a:rPr lang="en-ZA" sz="2800" dirty="0"/>
              <a:t> </a:t>
            </a:r>
            <a:r>
              <a:rPr lang="en-ZA" sz="2800" dirty="0" smtClean="0"/>
              <a:t>parts</a:t>
            </a:r>
            <a:r>
              <a:rPr lang="en-ZA" sz="2800" dirty="0"/>
              <a:t>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63072" y="3034021"/>
            <a:ext cx="7148391" cy="1466526"/>
            <a:chOff x="3569018" y="3281319"/>
            <a:chExt cx="7148391" cy="14665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4859115" y="3281319"/>
                  <a:ext cx="2253887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ZA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ZA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ZA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ZA" sz="3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15" y="3281319"/>
                  <a:ext cx="2253887" cy="6463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569018" y="4009181"/>
              <a:ext cx="1290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CC0099"/>
                  </a:solidFill>
                </a:rPr>
                <a:t>Total power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9645" y="4378513"/>
              <a:ext cx="3054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CC0099"/>
                  </a:solidFill>
                </a:rPr>
                <a:t>Power in polarized component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18877" y="4009181"/>
              <a:ext cx="3298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CC0099"/>
                  </a:solidFill>
                </a:rPr>
                <a:t>Power in </a:t>
              </a:r>
              <a:r>
                <a:rPr lang="en-ZA" dirty="0" err="1" smtClean="0">
                  <a:solidFill>
                    <a:srgbClr val="CC0099"/>
                  </a:solidFill>
                </a:rPr>
                <a:t>unpolarized</a:t>
              </a:r>
              <a:r>
                <a:rPr lang="en-ZA" dirty="0" smtClean="0">
                  <a:solidFill>
                    <a:srgbClr val="CC0099"/>
                  </a:solidFill>
                </a:rPr>
                <a:t> component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4214067" y="3783750"/>
              <a:ext cx="720398" cy="225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H="1" flipV="1">
              <a:off x="5986058" y="3779778"/>
              <a:ext cx="211025" cy="598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944497" y="3715265"/>
              <a:ext cx="897925" cy="293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838198" y="4554385"/>
            <a:ext cx="9391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rgbClr val="0000FF"/>
                </a:solidFill>
              </a:rPr>
              <a:t>Fractional polarization </a:t>
            </a:r>
            <a:r>
              <a:rPr lang="en-ZA" sz="2800" dirty="0"/>
              <a:t>is defined as the ratio of the power in the polarized component to the total power: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201494" y="5505359"/>
                <a:ext cx="1368260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ZA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ZA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ZA" sz="3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94" y="5505359"/>
                <a:ext cx="1368260" cy="1033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4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62"/>
            <a:ext cx="10515600" cy="1325563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Polarization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26</a:t>
            </a:fld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1040019" y="1392743"/>
            <a:ext cx="694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P</a:t>
            </a:r>
            <a:r>
              <a:rPr lang="en-ZA" sz="2800" dirty="0" smtClean="0"/>
              <a:t>olarized electromagnetic radiation </a:t>
            </a:r>
            <a:r>
              <a:rPr lang="en-ZA" sz="2800" dirty="0" smtClean="0"/>
              <a:t>can be: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17206" y="2718306"/>
            <a:ext cx="320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7206" y="4092824"/>
            <a:ext cx="342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Circularly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7206" y="5448284"/>
            <a:ext cx="3522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Elliptically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3483224"/>
            <a:ext cx="3238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61"/>
            <a:ext cx="10515600" cy="726004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Antenna feeds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27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69758" y="889772"/>
            <a:ext cx="10784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An antenna contains feeds, which detect and measure specific polarized components </a:t>
            </a:r>
          </a:p>
          <a:p>
            <a:r>
              <a:rPr lang="en-ZA" sz="2400" dirty="0" smtClean="0"/>
              <a:t>of an electromagnetic wave:</a:t>
            </a:r>
            <a:endParaRPr lang="en-Z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9535" y="2409941"/>
            <a:ext cx="373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Antenna with orthogonal </a:t>
            </a:r>
          </a:p>
          <a:p>
            <a:r>
              <a:rPr lang="en-ZA" sz="2400" dirty="0" smtClean="0">
                <a:solidFill>
                  <a:srgbClr val="0000FF"/>
                </a:solidFill>
              </a:rPr>
              <a:t>     linearly polarized feeds</a:t>
            </a:r>
            <a:r>
              <a:rPr lang="en-ZA" sz="2400" dirty="0" smtClean="0"/>
              <a:t>:</a:t>
            </a:r>
            <a:endParaRPr lang="en-Z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9535" y="4850341"/>
            <a:ext cx="373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Antenna with orthogonal </a:t>
            </a:r>
          </a:p>
          <a:p>
            <a:r>
              <a:rPr lang="en-ZA" sz="2400" dirty="0" smtClean="0">
                <a:solidFill>
                  <a:srgbClr val="0000FF"/>
                </a:solidFill>
              </a:rPr>
              <a:t>     circularly polarized feeds</a:t>
            </a:r>
            <a:r>
              <a:rPr lang="en-ZA" sz="2400" dirty="0" smtClean="0"/>
              <a:t>:</a:t>
            </a:r>
            <a:endParaRPr lang="en-Z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41" y="1795576"/>
            <a:ext cx="1891559" cy="1866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67" y="1795576"/>
            <a:ext cx="1866136" cy="1866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44" y="4322011"/>
            <a:ext cx="1891559" cy="18915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64" y="4325908"/>
            <a:ext cx="1887662" cy="18876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06463" y="2409941"/>
            <a:ext cx="12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>
                <a:solidFill>
                  <a:srgbClr val="CC0099"/>
                </a:solidFill>
              </a:rPr>
              <a:t>x</a:t>
            </a:r>
            <a:r>
              <a:rPr lang="en-ZA" dirty="0" smtClean="0">
                <a:solidFill>
                  <a:srgbClr val="CC0099"/>
                </a:solidFill>
              </a:rPr>
              <a:t>-polarized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10236163" y="2409941"/>
            <a:ext cx="1223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y-polarized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3918607" y="4665676"/>
            <a:ext cx="1639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Right-circularly </a:t>
            </a:r>
          </a:p>
          <a:p>
            <a:pPr algn="ctr"/>
            <a:r>
              <a:rPr lang="en-ZA" dirty="0">
                <a:solidFill>
                  <a:srgbClr val="CC0099"/>
                </a:solidFill>
              </a:rPr>
              <a:t>p</a:t>
            </a:r>
            <a:r>
              <a:rPr lang="en-ZA" dirty="0" smtClean="0">
                <a:solidFill>
                  <a:srgbClr val="CC0099"/>
                </a:solidFill>
              </a:rPr>
              <a:t>olarized</a:t>
            </a:r>
          </a:p>
          <a:p>
            <a:pPr algn="ctr"/>
            <a:r>
              <a:rPr lang="en-ZA" dirty="0" smtClean="0">
                <a:solidFill>
                  <a:srgbClr val="CC0099"/>
                </a:solidFill>
              </a:rPr>
              <a:t>(RCP)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6" name="TextBox 15"/>
          <p:cNvSpPr txBox="1"/>
          <p:nvPr/>
        </p:nvSpPr>
        <p:spPr>
          <a:xfrm>
            <a:off x="10236163" y="4651248"/>
            <a:ext cx="1461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Left-circularly</a:t>
            </a:r>
          </a:p>
          <a:p>
            <a:pPr algn="ctr"/>
            <a:r>
              <a:rPr lang="en-ZA" dirty="0">
                <a:solidFill>
                  <a:srgbClr val="CC0099"/>
                </a:solidFill>
              </a:rPr>
              <a:t>p</a:t>
            </a:r>
            <a:r>
              <a:rPr lang="en-ZA" dirty="0" smtClean="0">
                <a:solidFill>
                  <a:srgbClr val="CC0099"/>
                </a:solidFill>
              </a:rPr>
              <a:t>olarized</a:t>
            </a:r>
          </a:p>
          <a:p>
            <a:pPr algn="ctr"/>
            <a:r>
              <a:rPr lang="en-ZA" dirty="0" smtClean="0">
                <a:solidFill>
                  <a:srgbClr val="CC0099"/>
                </a:solidFill>
              </a:rPr>
              <a:t>(LCP)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6802582" y="6356350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35"/>
            <a:ext cx="10515600" cy="944130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Antenna feeds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28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987136" y="1392382"/>
            <a:ext cx="963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 wave</a:t>
            </a:r>
            <a:r>
              <a:rPr lang="en-ZA" sz="2800" dirty="0" smtClean="0"/>
              <a:t>, measured by </a:t>
            </a:r>
            <a:r>
              <a:rPr lang="en-ZA" sz="2800" dirty="0" smtClean="0">
                <a:solidFill>
                  <a:srgbClr val="CC0099"/>
                </a:solidFill>
              </a:rPr>
              <a:t>linearly polarized feeds</a:t>
            </a:r>
            <a:r>
              <a:rPr lang="en-ZA" sz="2800" dirty="0" smtClean="0"/>
              <a:t>:</a:t>
            </a:r>
            <a:endParaRPr lang="en-Z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50" y="2908152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27" y="2908152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73" y="2908153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6319" y="5859167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x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41" y="5835499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00FF"/>
                </a:solidFill>
              </a:rPr>
              <a:t>y</a:t>
            </a:r>
            <a:r>
              <a:rPr lang="en-ZA" dirty="0" smtClean="0">
                <a:solidFill>
                  <a:srgbClr val="0000FF"/>
                </a:solidFill>
              </a:rPr>
              <a:t>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9527" y="5720663"/>
            <a:ext cx="2070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Combination of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x and y components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96300" y="6461849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35"/>
            <a:ext cx="10515600" cy="944130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Antenna feeds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29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987136" y="1392382"/>
            <a:ext cx="998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 wave</a:t>
            </a:r>
            <a:r>
              <a:rPr lang="en-ZA" sz="2800" dirty="0" smtClean="0"/>
              <a:t>, measured by </a:t>
            </a:r>
            <a:r>
              <a:rPr lang="en-ZA" sz="2800" dirty="0" smtClean="0">
                <a:solidFill>
                  <a:srgbClr val="CC0099"/>
                </a:solidFill>
              </a:rPr>
              <a:t>circularly polarized feeds</a:t>
            </a:r>
            <a:r>
              <a:rPr lang="en-ZA" sz="2800" dirty="0" smtClean="0"/>
              <a:t>:</a:t>
            </a:r>
            <a:endParaRPr lang="en-Z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426319" y="5859167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RCP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41" y="5835499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LCP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0133" y="5720663"/>
            <a:ext cx="256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Combination of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RCP and LCP components</a:t>
            </a:r>
            <a:endParaRPr lang="en-ZA" dirty="0">
              <a:solidFill>
                <a:srgbClr val="0000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27" y="2908153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50" y="2908153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73" y="2908153"/>
            <a:ext cx="2143125" cy="2143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10600" y="6415738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Introduction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99F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sub>
                          </m:s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source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blipFill rotWithShape="0">
                <a:blip r:embed="rId7"/>
                <a:stretch>
                  <a:fillRect r="-266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Voltages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measured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antenna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feed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(linearly or circularly polarized)</a:t>
                </a:r>
                <a:endParaRPr lang="en-Z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7110" y="3738578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707857" y="3783960"/>
            <a:ext cx="863402" cy="1329948"/>
            <a:chOff x="8892156" y="4919375"/>
            <a:chExt cx="863402" cy="1329948"/>
          </a:xfrm>
        </p:grpSpPr>
        <p:sp>
          <p:nvSpPr>
            <p:cNvPr id="45" name="Rectangle 44"/>
            <p:cNvSpPr/>
            <p:nvPr/>
          </p:nvSpPr>
          <p:spPr>
            <a:xfrm>
              <a:off x="8984961" y="4919375"/>
              <a:ext cx="298082" cy="9576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8984961" y="4919375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9283043" y="4919375"/>
              <a:ext cx="0" cy="95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8984961" y="5877044"/>
              <a:ext cx="298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8205" t="-4444" r="-28205" b="-1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blipFill rotWithShape="0"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observer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blipFill rotWithShape="0">
                <a:blip r:embed="rId18"/>
                <a:stretch>
                  <a:fillRect r="-225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365771" y="4894670"/>
            <a:ext cx="202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Can be represented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as vectors: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14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Structure of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16608" y="2298178"/>
                <a:ext cx="4853508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2298178"/>
                <a:ext cx="4853508" cy="828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7103" y="3497755"/>
                <a:ext cx="3874074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leakage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03" y="3497755"/>
                <a:ext cx="3874074" cy="8901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6396" y="4660785"/>
                <a:ext cx="341971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gain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96" y="4660785"/>
                <a:ext cx="3419719" cy="890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77103" y="1563100"/>
            <a:ext cx="611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Most Jones matrices have a simple form:</a:t>
            </a:r>
            <a:endParaRPr lang="en-Z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39762" y="5961888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(in a </a:t>
            </a:r>
            <a:r>
              <a:rPr lang="en-ZA" dirty="0" smtClean="0">
                <a:solidFill>
                  <a:srgbClr val="00B050"/>
                </a:solidFill>
              </a:rPr>
              <a:t>linearly polarized basis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50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 </a:t>
            </a:r>
            <a:r>
              <a:rPr lang="en-ZA" b="1" dirty="0">
                <a:solidFill>
                  <a:srgbClr val="C00000"/>
                </a:solidFill>
              </a:rPr>
              <a:t>Structure of Jones matrices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smtClean="0">
                <a:solidFill>
                  <a:srgbClr val="0000FF"/>
                </a:solidFill>
              </a:rPr>
              <a:t>structure of individual Jones matrices depends on the antenna feed polarization basis</a:t>
            </a:r>
            <a:r>
              <a:rPr lang="en-ZA" dirty="0" smtClean="0"/>
              <a:t>, but </a:t>
            </a:r>
            <a:r>
              <a:rPr lang="en-ZA" dirty="0" smtClean="0">
                <a:solidFill>
                  <a:srgbClr val="003300"/>
                </a:solidFill>
              </a:rPr>
              <a:t>the</a:t>
            </a:r>
            <a:r>
              <a:rPr lang="en-ZA" dirty="0" smtClean="0">
                <a:solidFill>
                  <a:srgbClr val="CC0099"/>
                </a:solidFill>
              </a:rPr>
              <a:t> RIME is valid independent of the polarization basis</a:t>
            </a:r>
            <a:r>
              <a:rPr lang="en-ZA" dirty="0" smtClean="0"/>
              <a:t>.</a:t>
            </a:r>
          </a:p>
          <a:p>
            <a:r>
              <a:rPr lang="en-ZA" dirty="0" smtClean="0"/>
              <a:t>For example,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31</a:t>
            </a:fld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3317" y="3794469"/>
                <a:ext cx="4853508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17" y="3794469"/>
                <a:ext cx="4853508" cy="828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66711" y="4002088"/>
            <a:ext cx="270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 a </a:t>
            </a:r>
            <a:r>
              <a:rPr lang="en-ZA" dirty="0" smtClean="0">
                <a:solidFill>
                  <a:srgbClr val="00B050"/>
                </a:solidFill>
              </a:rPr>
              <a:t>linearly polarized basis</a:t>
            </a:r>
            <a:endParaRPr lang="en-ZA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3317" y="4860527"/>
                <a:ext cx="4315285" cy="89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17" y="4860527"/>
                <a:ext cx="4315285" cy="8999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66711" y="5100426"/>
            <a:ext cx="28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 a </a:t>
            </a:r>
            <a:r>
              <a:rPr lang="en-ZA" dirty="0" smtClean="0">
                <a:solidFill>
                  <a:srgbClr val="00B050"/>
                </a:solidFill>
              </a:rPr>
              <a:t>circularly polarized basis</a:t>
            </a:r>
            <a:endParaRPr lang="en-Z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Rotation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97152" y="1415139"/>
                <a:ext cx="4785477" cy="1245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Z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52" y="1415139"/>
                <a:ext cx="4785477" cy="12453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42176" y="3623236"/>
                <a:ext cx="3191708" cy="1143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ZA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  <a:p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76" y="3623236"/>
                <a:ext cx="3191708" cy="11435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56283" y="4913915"/>
                <a:ext cx="3423117" cy="12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ZA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sz="2800" dirty="0"/>
              </a:p>
              <a:p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83" y="4913915"/>
                <a:ext cx="3423117" cy="1250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97152" y="3760422"/>
            <a:ext cx="461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Parallactic</a:t>
            </a:r>
            <a:r>
              <a:rPr lang="en-ZA" sz="2800" dirty="0" smtClean="0"/>
              <a:t> angle feed rotation: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97152" y="5051101"/>
            <a:ext cx="446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Ionospheric</a:t>
            </a:r>
            <a:r>
              <a:rPr lang="en-ZA" sz="2800" dirty="0" smtClean="0"/>
              <a:t> Faraday rotation:</a:t>
            </a:r>
            <a:endParaRPr lang="en-Z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19259" y="2885241"/>
            <a:ext cx="169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 smtClean="0"/>
              <a:t>Parallactic</a:t>
            </a:r>
            <a:r>
              <a:rPr lang="en-ZA" dirty="0" smtClean="0"/>
              <a:t> angle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8471991" y="6311931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Faraday rotation angle</a:t>
            </a:r>
            <a:endParaRPr lang="en-ZA" dirty="0"/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8368979" y="3254573"/>
            <a:ext cx="0" cy="38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9597605" y="5818843"/>
            <a:ext cx="15949" cy="4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5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Leakage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7152" y="3652020"/>
            <a:ext cx="317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Polarization leakage: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06415" y="1362126"/>
                <a:ext cx="378186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leakage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15" y="1362126"/>
                <a:ext cx="3781869" cy="8901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89695" y="3480531"/>
                <a:ext cx="2494914" cy="960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695" y="3480531"/>
                <a:ext cx="2494914" cy="9600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017612" y="5035296"/>
            <a:ext cx="264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Polarization leakage terms</a:t>
            </a:r>
            <a:endParaRPr lang="en-Z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49568" y="4283642"/>
            <a:ext cx="1755648" cy="70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180118" y="3958936"/>
            <a:ext cx="1025098" cy="102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91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Gain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23489" y="3439276"/>
                <a:ext cx="5654368" cy="1165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</m:sup>
                                </m:sSup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89" y="3439276"/>
                <a:ext cx="5654368" cy="11655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34019" y="4728128"/>
                <a:ext cx="7478329" cy="1169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28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9" y="4728128"/>
                <a:ext cx="7478329" cy="1169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97152" y="3760422"/>
            <a:ext cx="283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Instrumental gain: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97152" y="5051101"/>
            <a:ext cx="235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Bandpass</a:t>
            </a:r>
            <a:r>
              <a:rPr lang="en-ZA" sz="2800" dirty="0" smtClean="0"/>
              <a:t> gain: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99011" y="1481232"/>
                <a:ext cx="341971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gain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11" y="1481232"/>
                <a:ext cx="3419719" cy="890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39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Order of Jones </a:t>
            </a:r>
            <a:r>
              <a:rPr lang="en-ZA" b="1" dirty="0" smtClean="0">
                <a:solidFill>
                  <a:srgbClr val="C00000"/>
                </a:solidFill>
              </a:rPr>
              <a:t>matrices in Jones chain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35</a:t>
            </a:fld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>
                <a:solidFill>
                  <a:srgbClr val="CC0099"/>
                </a:solidFill>
              </a:rPr>
              <a:t>Order of matrices in the Jones chain is important</a:t>
            </a:r>
            <a:r>
              <a:rPr lang="en-ZA" dirty="0" smtClean="0"/>
              <a:t>, because </a:t>
            </a:r>
            <a:r>
              <a:rPr lang="en-ZA" dirty="0" smtClean="0">
                <a:solidFill>
                  <a:srgbClr val="00B050"/>
                </a:solidFill>
              </a:rPr>
              <a:t>matrix multiplication is not commutative</a:t>
            </a:r>
            <a:r>
              <a:rPr lang="en-ZA" dirty="0" smtClean="0"/>
              <a:t>, in general.</a:t>
            </a:r>
          </a:p>
          <a:p>
            <a:r>
              <a:rPr lang="en-ZA" dirty="0" smtClean="0"/>
              <a:t>However, </a:t>
            </a:r>
            <a:r>
              <a:rPr lang="en-ZA" dirty="0" smtClean="0">
                <a:solidFill>
                  <a:srgbClr val="CC0099"/>
                </a:solidFill>
              </a:rPr>
              <a:t>specific kinds of matrices do commute </a:t>
            </a:r>
            <a:r>
              <a:rPr lang="en-ZA" dirty="0" smtClean="0"/>
              <a:t>– scalar matrices commute with all kinds of matrices, rotation matrices with each other, diagonal matrices with each other.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10" y="1870075"/>
            <a:ext cx="5718544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302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634"/>
            <a:ext cx="10515600" cy="4351338"/>
          </a:xfrm>
        </p:spPr>
        <p:txBody>
          <a:bodyPr/>
          <a:lstStyle/>
          <a:p>
            <a:r>
              <a:rPr lang="en-ZA" dirty="0"/>
              <a:t>Thompson, A. R., Moran, J. M., and Swenson, Jr., G. W. (2001</a:t>
            </a:r>
            <a:r>
              <a:rPr lang="en-ZA" dirty="0" smtClean="0"/>
              <a:t>), </a:t>
            </a:r>
            <a:r>
              <a:rPr lang="en-ZA" i="1" dirty="0" smtClean="0">
                <a:solidFill>
                  <a:srgbClr val="0000FF"/>
                </a:solidFill>
              </a:rPr>
              <a:t>Interferometry </a:t>
            </a:r>
            <a:r>
              <a:rPr lang="en-ZA" i="1" dirty="0">
                <a:solidFill>
                  <a:srgbClr val="0000FF"/>
                </a:solidFill>
              </a:rPr>
              <a:t>and </a:t>
            </a:r>
            <a:r>
              <a:rPr lang="en-ZA" i="1" dirty="0" smtClean="0">
                <a:solidFill>
                  <a:srgbClr val="0000FF"/>
                </a:solidFill>
              </a:rPr>
              <a:t>Synthesis in </a:t>
            </a:r>
            <a:r>
              <a:rPr lang="en-ZA" i="1" dirty="0">
                <a:solidFill>
                  <a:srgbClr val="0000FF"/>
                </a:solidFill>
              </a:rPr>
              <a:t>Radio Astronomy</a:t>
            </a:r>
            <a:r>
              <a:rPr lang="en-ZA" dirty="0"/>
              <a:t>, 2nd </a:t>
            </a:r>
            <a:r>
              <a:rPr lang="en-ZA" dirty="0" smtClean="0"/>
              <a:t>Edition </a:t>
            </a:r>
          </a:p>
          <a:p>
            <a:r>
              <a:rPr lang="en-ZA" dirty="0"/>
              <a:t>G. B. Taylor, C. L. </a:t>
            </a:r>
            <a:r>
              <a:rPr lang="en-ZA" dirty="0" err="1"/>
              <a:t>Carilli</a:t>
            </a:r>
            <a:r>
              <a:rPr lang="en-ZA" dirty="0"/>
              <a:t>, &amp; R. A. </a:t>
            </a:r>
            <a:r>
              <a:rPr lang="en-ZA" dirty="0" err="1" smtClean="0"/>
              <a:t>Perley</a:t>
            </a:r>
            <a:r>
              <a:rPr lang="en-ZA" dirty="0" smtClean="0"/>
              <a:t>, editors (1999), </a:t>
            </a:r>
            <a:r>
              <a:rPr lang="en-ZA" i="1" dirty="0" smtClean="0">
                <a:solidFill>
                  <a:srgbClr val="0000FF"/>
                </a:solidFill>
              </a:rPr>
              <a:t>Synthesis </a:t>
            </a:r>
            <a:r>
              <a:rPr lang="en-ZA" i="1" dirty="0">
                <a:solidFill>
                  <a:srgbClr val="0000FF"/>
                </a:solidFill>
              </a:rPr>
              <a:t>Imaging in Radio Astronomy </a:t>
            </a:r>
            <a:r>
              <a:rPr lang="en-ZA" i="1" dirty="0" smtClean="0">
                <a:solidFill>
                  <a:srgbClr val="0000FF"/>
                </a:solidFill>
              </a:rPr>
              <a:t>II</a:t>
            </a:r>
            <a:r>
              <a:rPr lang="en-ZA" dirty="0" smtClean="0"/>
              <a:t>, </a:t>
            </a:r>
            <a:r>
              <a:rPr lang="en-ZA" dirty="0"/>
              <a:t>volume 180 of </a:t>
            </a:r>
            <a:r>
              <a:rPr lang="en-ZA" i="1" dirty="0"/>
              <a:t>Astronomical Society </a:t>
            </a:r>
            <a:r>
              <a:rPr lang="en-ZA" i="1" dirty="0" smtClean="0"/>
              <a:t>of the </a:t>
            </a:r>
            <a:r>
              <a:rPr lang="en-ZA" i="1" dirty="0"/>
              <a:t>Paciﬁc Conference </a:t>
            </a:r>
            <a:r>
              <a:rPr lang="en-ZA" i="1" dirty="0" smtClean="0"/>
              <a:t>Series</a:t>
            </a:r>
          </a:p>
          <a:p>
            <a:r>
              <a:rPr lang="en-ZA" dirty="0"/>
              <a:t> </a:t>
            </a:r>
            <a:r>
              <a:rPr lang="en-ZA" i="1" dirty="0" smtClean="0">
                <a:solidFill>
                  <a:srgbClr val="0000FF"/>
                </a:solidFill>
              </a:rPr>
              <a:t>14th </a:t>
            </a:r>
            <a:r>
              <a:rPr lang="en-ZA" i="1" dirty="0">
                <a:solidFill>
                  <a:srgbClr val="0000FF"/>
                </a:solidFill>
              </a:rPr>
              <a:t>Synthesis Imaging Workshop </a:t>
            </a:r>
            <a:r>
              <a:rPr lang="en-ZA" dirty="0" smtClean="0">
                <a:hlinkClick r:id="rId2"/>
              </a:rPr>
              <a:t>lecture slides </a:t>
            </a:r>
            <a:r>
              <a:rPr lang="en-ZA" dirty="0" smtClean="0"/>
              <a:t>(2014), National Radio Astronomy Observatory, Socorro, New Mexico, USA</a:t>
            </a:r>
          </a:p>
          <a:p>
            <a:r>
              <a:rPr lang="en-ZA" dirty="0" smtClean="0"/>
              <a:t>Oleg Smirnov’s </a:t>
            </a:r>
            <a:r>
              <a:rPr lang="en-ZA" dirty="0" smtClean="0">
                <a:hlinkClick r:id="rId3"/>
              </a:rPr>
              <a:t>RIME lecture </a:t>
            </a:r>
            <a:r>
              <a:rPr lang="en-ZA" dirty="0" smtClean="0"/>
              <a:t>from </a:t>
            </a:r>
            <a:r>
              <a:rPr lang="en-ZA" i="1" dirty="0" smtClean="0">
                <a:solidFill>
                  <a:srgbClr val="0000FF"/>
                </a:solidFill>
              </a:rPr>
              <a:t>3GC3 Workshop and Interferometry School</a:t>
            </a:r>
            <a:r>
              <a:rPr lang="en-ZA" i="1" dirty="0" smtClean="0"/>
              <a:t> </a:t>
            </a:r>
            <a:r>
              <a:rPr lang="en-ZA" dirty="0" smtClean="0"/>
              <a:t>(2013), Port Alfred, South Africa</a:t>
            </a:r>
          </a:p>
          <a:p>
            <a:pPr marL="0" indent="0">
              <a:buNone/>
            </a:pPr>
            <a:endParaRPr lang="en-ZA" i="1" dirty="0" smtClean="0"/>
          </a:p>
          <a:p>
            <a:endParaRPr lang="en-Z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1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Smirnov, O. M. (2011</a:t>
            </a:r>
            <a:r>
              <a:rPr lang="en-ZA" dirty="0"/>
              <a:t>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I. A full-sky Jones </a:t>
            </a:r>
            <a:r>
              <a:rPr lang="en-ZA" i="1" dirty="0" smtClean="0">
                <a:solidFill>
                  <a:srgbClr val="0000FF"/>
                </a:solidFill>
              </a:rPr>
              <a:t>formalism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A106</a:t>
            </a:r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II. Calibration and direction-dependent </a:t>
            </a:r>
            <a:r>
              <a:rPr lang="en-ZA" i="1" dirty="0" smtClean="0">
                <a:solidFill>
                  <a:srgbClr val="0000FF"/>
                </a:solidFill>
              </a:rPr>
              <a:t>effects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A107</a:t>
            </a:r>
            <a:endParaRPr lang="en-ZA" dirty="0"/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III. Addressing direction-dependent effects in 21 cm WSRT observations of 3C </a:t>
            </a:r>
            <a:r>
              <a:rPr lang="en-ZA" i="1" dirty="0" smtClean="0">
                <a:solidFill>
                  <a:srgbClr val="0000FF"/>
                </a:solidFill>
              </a:rPr>
              <a:t>147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A108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34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err="1" smtClean="0"/>
              <a:t>Hamaker</a:t>
            </a:r>
            <a:r>
              <a:rPr lang="en-ZA" dirty="0"/>
              <a:t>, J. P., </a:t>
            </a:r>
            <a:r>
              <a:rPr lang="en-ZA" dirty="0" err="1"/>
              <a:t>Bregman</a:t>
            </a:r>
            <a:r>
              <a:rPr lang="en-ZA" dirty="0"/>
              <a:t>, J. D., and Sault, R. J.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</a:t>
            </a:r>
            <a:r>
              <a:rPr lang="en-ZA" i="1" dirty="0">
                <a:solidFill>
                  <a:srgbClr val="0000FF"/>
                </a:solidFill>
              </a:rPr>
              <a:t>. Mathematical foundations</a:t>
            </a:r>
            <a:r>
              <a:rPr lang="en-ZA" dirty="0"/>
              <a:t>. A&amp;AS, 117, </a:t>
            </a:r>
            <a:r>
              <a:rPr lang="en-ZA" dirty="0" smtClean="0"/>
              <a:t>137–147</a:t>
            </a:r>
          </a:p>
          <a:p>
            <a:r>
              <a:rPr lang="en-ZA" dirty="0"/>
              <a:t>Sault, R. J., </a:t>
            </a:r>
            <a:r>
              <a:rPr lang="en-ZA" dirty="0" err="1"/>
              <a:t>Hamaker</a:t>
            </a:r>
            <a:r>
              <a:rPr lang="en-ZA" dirty="0"/>
              <a:t>, J. P.,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II</a:t>
            </a:r>
            <a:r>
              <a:rPr lang="en-ZA" i="1" dirty="0">
                <a:solidFill>
                  <a:srgbClr val="0000FF"/>
                </a:solidFill>
              </a:rPr>
              <a:t>. Instrumental calibration of an interferometer array</a:t>
            </a:r>
            <a:r>
              <a:rPr lang="en-ZA" dirty="0"/>
              <a:t>. A&amp;AS, 117, 149–159</a:t>
            </a:r>
            <a:endParaRPr lang="en-ZA" dirty="0" smtClean="0"/>
          </a:p>
          <a:p>
            <a:r>
              <a:rPr lang="en-ZA" dirty="0" err="1"/>
              <a:t>Hamaker</a:t>
            </a:r>
            <a:r>
              <a:rPr lang="en-ZA" dirty="0"/>
              <a:t>, J. P.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III. Interpreting the IAU/IEEE deﬁnitions of the Stokes parameters</a:t>
            </a:r>
            <a:r>
              <a:rPr lang="en-ZA" dirty="0"/>
              <a:t>. A&amp;AS, 117, </a:t>
            </a:r>
            <a:r>
              <a:rPr lang="en-ZA" dirty="0" smtClean="0"/>
              <a:t>161–165</a:t>
            </a:r>
            <a:endParaRPr lang="en-ZA" dirty="0"/>
          </a:p>
          <a:p>
            <a:r>
              <a:rPr lang="en-ZA" dirty="0" err="1"/>
              <a:t>Hamaker</a:t>
            </a:r>
            <a:r>
              <a:rPr lang="en-ZA" dirty="0"/>
              <a:t>, J. P. (2000).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IV. The full-coherency analogue of scalar self-calibration: Self-alignment, dynamic range and </a:t>
            </a:r>
            <a:r>
              <a:rPr lang="en-ZA" i="1" dirty="0" err="1">
                <a:solidFill>
                  <a:srgbClr val="0000FF"/>
                </a:solidFill>
              </a:rPr>
              <a:t>polarimetric</a:t>
            </a:r>
            <a:r>
              <a:rPr lang="en-ZA" i="1" dirty="0">
                <a:solidFill>
                  <a:srgbClr val="0000FF"/>
                </a:solidFill>
              </a:rPr>
              <a:t> ﬁdelity</a:t>
            </a:r>
            <a:r>
              <a:rPr lang="en-ZA" dirty="0"/>
              <a:t>. A&amp;AS, 143, </a:t>
            </a:r>
            <a:r>
              <a:rPr lang="en-ZA" dirty="0" smtClean="0"/>
              <a:t>515–534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31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Propagation effects absent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3706068" y="2534962"/>
            <a:ext cx="445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No 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5512" y="3675131"/>
            <a:ext cx="1585349" cy="1017368"/>
            <a:chOff x="8870548" y="1164214"/>
            <a:chExt cx="1585349" cy="1017368"/>
          </a:xfrm>
        </p:grpSpPr>
        <p:sp>
          <p:nvSpPr>
            <p:cNvPr id="37" name="Rectangle 36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500" t="-4444" r="-25000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636047" y="1523198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remain </a:t>
            </a:r>
            <a:r>
              <a:rPr lang="en-ZA" dirty="0" smtClean="0">
                <a:solidFill>
                  <a:srgbClr val="00B050"/>
                </a:solidFill>
              </a:rPr>
              <a:t>unchanged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1108034" y="1965289"/>
            <a:ext cx="1267691" cy="1449041"/>
            <a:chOff x="4763538" y="1108710"/>
            <a:chExt cx="1267691" cy="1449041"/>
          </a:xfrm>
        </p:grpSpPr>
        <p:sp>
          <p:nvSpPr>
            <p:cNvPr id="45" name="Rectangle 44"/>
            <p:cNvSpPr/>
            <p:nvPr/>
          </p:nvSpPr>
          <p:spPr>
            <a:xfrm rot="1200000">
              <a:off x="5031590" y="1242820"/>
              <a:ext cx="839776" cy="10828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71727" y="2136348"/>
              <a:ext cx="777871" cy="29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871732" y="1427810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871727" y="1108710"/>
              <a:ext cx="374643" cy="1027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417" r="-8333" b="-1521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2766" r="-2128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8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Propagation effects </a:t>
            </a:r>
            <a:r>
              <a:rPr lang="en-ZA" b="1" dirty="0" smtClean="0">
                <a:solidFill>
                  <a:srgbClr val="C00000"/>
                </a:solidFill>
              </a:rPr>
              <a:t>present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16172" y="2318474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415638" y="3731933"/>
            <a:ext cx="863402" cy="1329948"/>
            <a:chOff x="1415638" y="3731933"/>
            <a:chExt cx="863402" cy="1329948"/>
          </a:xfrm>
        </p:grpSpPr>
        <p:grpSp>
          <p:nvGrpSpPr>
            <p:cNvPr id="36" name="Group 35"/>
            <p:cNvGrpSpPr/>
            <p:nvPr/>
          </p:nvGrpSpPr>
          <p:grpSpPr>
            <a:xfrm>
              <a:off x="1415638" y="3731933"/>
              <a:ext cx="863402" cy="1329948"/>
              <a:chOff x="8892156" y="4919375"/>
              <a:chExt cx="863402" cy="13299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8984961" y="4919375"/>
                <a:ext cx="298082" cy="95766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8984961" y="4919375"/>
                <a:ext cx="298082" cy="9576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9283043" y="4919375"/>
                <a:ext cx="0" cy="957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8984961" y="5877044"/>
                <a:ext cx="298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205" t="-4444" r="-28205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00FF"/>
                    </a:solidFill>
                  </a:rPr>
                  <a:t>Linear transformation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2861" b="-979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𝑱𝒆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237" r="-10169" b="-3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771261" y="426869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Jones matrix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0816" y="4896677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Electric field vector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7693" y="4896677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Voltage vector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7410805" y="5082737"/>
            <a:ext cx="307392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8559036" y="5075425"/>
            <a:ext cx="574586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336604" y="4638029"/>
            <a:ext cx="7344" cy="26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7938" y="1572542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B050"/>
                </a:solidFill>
              </a:rPr>
              <a:t>change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4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3575" y="1560545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10168256" y="2135647"/>
            <a:ext cx="1585349" cy="1205735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633" y="2275823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144785" y="1860840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 smtClean="0">
                <a:solidFill>
                  <a:srgbClr val="0000FF"/>
                </a:solidFill>
              </a:rPr>
              <a:t>p</a:t>
            </a:r>
            <a:endParaRPr lang="en-ZA" i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09336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50674" y="2036401"/>
            <a:ext cx="1152148" cy="1143004"/>
            <a:chOff x="5818431" y="1896271"/>
            <a:chExt cx="1152148" cy="1143004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000" r="-10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692" r="-6154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13" r="-1563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992" y="3807070"/>
            <a:ext cx="841321" cy="73768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131119" y="3248459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>
                <a:solidFill>
                  <a:srgbClr val="0000FF"/>
                </a:solidFill>
              </a:rPr>
              <a:t>q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42801" y="3450256"/>
            <a:ext cx="1358102" cy="1451308"/>
            <a:chOff x="1956094" y="3491843"/>
            <a:chExt cx="1358102" cy="1451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692" r="-9231" b="-2653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/>
            <p:cNvGrpSpPr/>
            <p:nvPr/>
          </p:nvGrpSpPr>
          <p:grpSpPr>
            <a:xfrm>
              <a:off x="2154694" y="3491843"/>
              <a:ext cx="1159502" cy="1449041"/>
              <a:chOff x="4871727" y="1108710"/>
              <a:chExt cx="1159502" cy="1449041"/>
            </a:xfrm>
          </p:grpSpPr>
          <p:sp>
            <p:nvSpPr>
              <p:cNvPr id="60" name="Rectangle 59"/>
              <p:cNvSpPr/>
              <p:nvPr/>
            </p:nvSpPr>
            <p:spPr>
              <a:xfrm rot="1200000">
                <a:off x="5031590" y="1242820"/>
                <a:ext cx="839776" cy="108288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871727" y="2136348"/>
                <a:ext cx="777871" cy="29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871732" y="1427810"/>
                <a:ext cx="1159497" cy="7129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4871727" y="1108710"/>
                <a:ext cx="374643" cy="1027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451478" y="1747909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04440" y="228075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000" r="-8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937" r="-6349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 flipH="1">
            <a:off x="6602498" y="1804408"/>
            <a:ext cx="3699093" cy="63190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75652" y="1804408"/>
            <a:ext cx="3608390" cy="214697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blipFill rotWithShape="0">
                <a:blip r:embed="rId14"/>
                <a:stretch>
                  <a:fillRect l="-29545" r="-909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blipFill rotWithShape="0">
                <a:blip r:embed="rId15"/>
                <a:stretch>
                  <a:fillRect l="-29545" r="-6818" b="-25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blipFill rotWithShape="0">
                <a:blip r:embed="rId16"/>
                <a:stretch>
                  <a:fillRect l="-3205" r="-3846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blipFill rotWithShape="0">
                <a:blip r:embed="rId17"/>
                <a:stretch>
                  <a:fillRect l="-3226" r="-258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858020" y="2871697"/>
            <a:ext cx="1420982" cy="897659"/>
          </a:xfrm>
          <a:prstGeom prst="rect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6" name="TextBox 75"/>
          <p:cNvSpPr txBox="1"/>
          <p:nvPr/>
        </p:nvSpPr>
        <p:spPr>
          <a:xfrm>
            <a:off x="1025855" y="3104076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Correlator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78" name="Straight Connector 77"/>
          <p:cNvCxnSpPr>
            <a:stCxn id="70" idx="1"/>
          </p:cNvCxnSpPr>
          <p:nvPr/>
        </p:nvCxnSpPr>
        <p:spPr>
          <a:xfrm flipH="1">
            <a:off x="2707607" y="2549300"/>
            <a:ext cx="446462" cy="0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94562" y="2549299"/>
            <a:ext cx="38910" cy="1551295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1" idx="1"/>
          </p:cNvCxnSpPr>
          <p:nvPr/>
        </p:nvCxnSpPr>
        <p:spPr>
          <a:xfrm>
            <a:off x="2742700" y="4100594"/>
            <a:ext cx="430217" cy="1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5" idx="3"/>
          </p:cNvCxnSpPr>
          <p:nvPr/>
        </p:nvCxnSpPr>
        <p:spPr>
          <a:xfrm flipH="1">
            <a:off x="2279002" y="3320526"/>
            <a:ext cx="428605" cy="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75877" y="5275698"/>
                <a:ext cx="2385268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7" y="5275698"/>
                <a:ext cx="2385268" cy="4730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>
            <a:stCxn id="75" idx="2"/>
          </p:cNvCxnSpPr>
          <p:nvPr/>
        </p:nvCxnSpPr>
        <p:spPr>
          <a:xfrm>
            <a:off x="1568511" y="3769356"/>
            <a:ext cx="0" cy="1465347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6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197069" y="6358066"/>
            <a:ext cx="10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Visibility</a:t>
            </a:r>
            <a:endParaRPr lang="en-ZA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stCxn id="4" idx="0"/>
          </p:cNvCxnSpPr>
          <p:nvPr/>
        </p:nvCxnSpPr>
        <p:spPr>
          <a:xfrm flipH="1" flipV="1">
            <a:off x="691978" y="5857103"/>
            <a:ext cx="16157" cy="50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13" y="84571"/>
            <a:ext cx="10515600" cy="89953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Visibility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sz="2400" dirty="0" smtClean="0">
                    <a:solidFill>
                      <a:srgbClr val="0000FF"/>
                    </a:solidFill>
                  </a:rPr>
                  <a:t>The correlator computes the </a:t>
                </a:r>
                <a:r>
                  <a:rPr lang="en-ZA" sz="2400" dirty="0" smtClean="0">
                    <a:solidFill>
                      <a:srgbClr val="CC0099"/>
                    </a:solidFill>
                  </a:rPr>
                  <a:t>visibility</a:t>
                </a:r>
                <a:r>
                  <a:rPr lang="en-ZA" sz="2400" dirty="0" smtClean="0">
                    <a:solidFill>
                      <a:srgbClr val="0000FF"/>
                    </a:solidFill>
                  </a:rPr>
                  <a:t>,</a:t>
                </a:r>
                <a:r>
                  <a:rPr lang="en-ZA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, on the baseline </a:t>
                </a:r>
                <a14:m>
                  <m:oMath xmlns:m="http://schemas.openxmlformats.org/officeDocument/2006/math">
                    <m:r>
                      <a:rPr lang="en-ZA" sz="2400" i="1" dirty="0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:</a:t>
                </a:r>
                <a:r>
                  <a:rPr lang="en-ZA" sz="2400" dirty="0" smtClean="0"/>
                  <a:t> </a:t>
                </a:r>
                <a:endParaRPr lang="en-ZA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blipFill rotWithShape="0">
                <a:blip r:embed="rId2"/>
                <a:stretch>
                  <a:fillRect l="-1026" t="-8750" b="-2375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100502" y="2068083"/>
            <a:ext cx="4746092" cy="2106418"/>
            <a:chOff x="5004511" y="2670755"/>
            <a:chExt cx="4746092" cy="2106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=2⟨ </m:t>
                        </m:r>
                        <m:sSub>
                          <m:sSub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 ⟩</m:t>
                        </m:r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7654773" y="2670755"/>
              <a:ext cx="209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Hermitian conjugate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4613" y="3113705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Outer product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30965" y="4407841"/>
              <a:ext cx="939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Average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-5400000">
              <a:off x="6736926" y="3722766"/>
              <a:ext cx="297110" cy="1170730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6716246" y="3183126"/>
              <a:ext cx="297110" cy="867673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7298638" y="3030772"/>
              <a:ext cx="1222792" cy="768005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dirty="0" smtClean="0"/>
                  <a:t>= 2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𝑞𝑎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𝑞𝑏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blipFill rotWithShape="0">
                <a:blip r:embed="rId4"/>
                <a:stretch>
                  <a:fillRect l="-6557" b="-71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972550" y="3646325"/>
            <a:ext cx="281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These 4 quantities are the outputs from the </a:t>
            </a:r>
            <a:r>
              <a:rPr lang="en-ZA" dirty="0" err="1" smtClean="0">
                <a:solidFill>
                  <a:srgbClr val="0000FF"/>
                </a:solidFill>
              </a:rPr>
              <a:t>correlator</a:t>
            </a:r>
            <a:endParaRPr lang="en-ZA" dirty="0" smtClean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969827" y="4342221"/>
            <a:ext cx="2005446" cy="1128509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7156254" y="4036785"/>
            <a:ext cx="297110" cy="2867890"/>
          </a:xfrm>
          <a:prstGeom prst="leftBrace">
            <a:avLst>
              <a:gd name="adj1" fmla="val 8333"/>
              <a:gd name="adj2" fmla="val 51296"/>
            </a:avLst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25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126228"/>
            <a:ext cx="10515600" cy="796410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 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ZA" sz="2800" b="1" dirty="0" smtClean="0"/>
                  <a:t>   </a:t>
                </a:r>
                <a:r>
                  <a:rPr lang="en-ZA" sz="2800" dirty="0" smtClean="0"/>
                  <a:t>,</a:t>
                </a:r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ZA" sz="28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blipFill rotWithShape="0">
                <a:blip r:embed="rId3"/>
                <a:stretch>
                  <a:fillRect t="-22368" b="-4078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sSup>
                      <m:sSup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ZA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  <m: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⟨2</m:t>
                        </m:r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8</a:t>
            </a:fld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2898665" y="143785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Voltages:</a:t>
            </a:r>
            <a:endParaRPr lang="en-ZA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8665" y="244171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B050"/>
                </a:solidFill>
              </a:rPr>
              <a:t>Visibility:</a:t>
            </a:r>
            <a:endParaRPr lang="en-Z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9" y="115743"/>
            <a:ext cx="10515600" cy="9129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Coherency, or Brightness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⟨2</m:t>
                          </m:r>
                          <m:r>
                            <a:rPr lang="en-ZA" sz="2800" b="1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sSup>
                            <m:sSupPr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8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ZA" sz="2800" dirty="0"/>
                            <m:t> 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6746" y="2234594"/>
            <a:ext cx="8476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00FF"/>
                </a:solidFill>
              </a:rPr>
              <a:t>By definition, the </a:t>
            </a:r>
            <a:r>
              <a:rPr lang="en-ZA" sz="2800" dirty="0" smtClean="0">
                <a:solidFill>
                  <a:srgbClr val="CC0099"/>
                </a:solidFill>
              </a:rPr>
              <a:t>coherency</a:t>
            </a:r>
            <a:r>
              <a:rPr lang="en-ZA" sz="2800" dirty="0" smtClean="0">
                <a:solidFill>
                  <a:srgbClr val="0000FF"/>
                </a:solidFill>
              </a:rPr>
              <a:t>, or </a:t>
            </a:r>
            <a:r>
              <a:rPr lang="en-ZA" sz="2800" dirty="0" smtClean="0">
                <a:solidFill>
                  <a:srgbClr val="CC0099"/>
                </a:solidFill>
              </a:rPr>
              <a:t>brightness</a:t>
            </a:r>
            <a:r>
              <a:rPr lang="en-ZA" sz="2800" dirty="0" smtClean="0">
                <a:solidFill>
                  <a:srgbClr val="0000FF"/>
                </a:solidFill>
              </a:rPr>
              <a:t>, </a:t>
            </a:r>
            <a:r>
              <a:rPr lang="en-ZA" sz="2800" dirty="0" smtClean="0">
                <a:solidFill>
                  <a:srgbClr val="FF0000"/>
                </a:solidFill>
              </a:rPr>
              <a:t>B</a:t>
            </a:r>
            <a:r>
              <a:rPr lang="en-ZA" sz="2800" dirty="0" smtClean="0">
                <a:solidFill>
                  <a:srgbClr val="0000FF"/>
                </a:solidFill>
              </a:rPr>
              <a:t>, is given by:</a:t>
            </a:r>
            <a:endParaRPr lang="en-ZA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⟨2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 smtClean="0"/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blipFill rotWithShape="0">
                <a:blip r:embed="rId3"/>
                <a:stretch>
                  <a:fillRect b="-620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/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is the coherence of the electromagnetic field with itself,</a:t>
                </a:r>
              </a:p>
              <a:p>
                <a:pPr algn="ctr"/>
                <a:r>
                  <a:rPr lang="en-ZA" sz="2800" dirty="0">
                    <a:solidFill>
                      <a:srgbClr val="0000FF"/>
                    </a:solidFill>
                  </a:rPr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and is described by the Stokes parameters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ZA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850" b="-1719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40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</TotalTime>
  <Words>1354</Words>
  <Application>Microsoft Office PowerPoint</Application>
  <PresentationFormat>Widescreen</PresentationFormat>
  <Paragraphs>396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Office Theme</vt:lpstr>
      <vt:lpstr>    Radio-Interferometric Measurement Equation  Introductory Radio Interferometry Course  Centre for Radio Astronomy Techniques and Technologies (RATT) Rhodes University</vt:lpstr>
      <vt:lpstr>Radio-Interferometric Measurement Equation                                             (RIME)</vt:lpstr>
      <vt:lpstr>Introduction</vt:lpstr>
      <vt:lpstr>Propagation effects absent</vt:lpstr>
      <vt:lpstr>Propagation effects present</vt:lpstr>
      <vt:lpstr>Correlation</vt:lpstr>
      <vt:lpstr>Visibility</vt:lpstr>
      <vt:lpstr>Correlation</vt:lpstr>
      <vt:lpstr>Coherency, or Brightness</vt:lpstr>
      <vt:lpstr>Radio-Interferometric Measurement Equation                                             (RIME)</vt:lpstr>
      <vt:lpstr>Component Jones matrices</vt:lpstr>
      <vt:lpstr>Component Jones matrices</vt:lpstr>
      <vt:lpstr>Component Jones matrices</vt:lpstr>
      <vt:lpstr>Component Jones matrices</vt:lpstr>
      <vt:lpstr>Direction-independent and  direction-dependent effects</vt:lpstr>
      <vt:lpstr>Direction-independent effects</vt:lpstr>
      <vt:lpstr>Direction-dependent effects</vt:lpstr>
      <vt:lpstr>Direction-independent and  direction-dependent effects</vt:lpstr>
      <vt:lpstr>Direction-independent and  direction-dependent effects</vt:lpstr>
      <vt:lpstr>Explicit RIME and phenomenological RIME</vt:lpstr>
      <vt:lpstr>Polarization</vt:lpstr>
      <vt:lpstr>Polarization</vt:lpstr>
      <vt:lpstr>Unpolarized light</vt:lpstr>
      <vt:lpstr>Polarized light</vt:lpstr>
      <vt:lpstr>Partially polarized light</vt:lpstr>
      <vt:lpstr>Polarization</vt:lpstr>
      <vt:lpstr>Antenna feeds</vt:lpstr>
      <vt:lpstr>Antenna feeds</vt:lpstr>
      <vt:lpstr>Antenna feeds</vt:lpstr>
      <vt:lpstr>Structure of Jones matrices</vt:lpstr>
      <vt:lpstr> Structure of Jones matrices</vt:lpstr>
      <vt:lpstr>Rotation matrices</vt:lpstr>
      <vt:lpstr>Leakage matrices</vt:lpstr>
      <vt:lpstr>Gain matrices</vt:lpstr>
      <vt:lpstr>Order of Jones matrices in Jones chain</vt:lpstr>
      <vt:lpstr>References</vt:lpstr>
      <vt:lpstr>References (continued)</vt:lpstr>
      <vt:lpstr>References (continued)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 Introductory Radio Interferometry Course  Radio Astronomy Techniques and Technologies Group (RATT) Rhodes University</dc:title>
  <dc:creator>mmitra</dc:creator>
  <cp:lastModifiedBy>mmitra</cp:lastModifiedBy>
  <cp:revision>155</cp:revision>
  <dcterms:created xsi:type="dcterms:W3CDTF">2015-01-20T10:17:56Z</dcterms:created>
  <dcterms:modified xsi:type="dcterms:W3CDTF">2015-02-17T12:06:35Z</dcterms:modified>
</cp:coreProperties>
</file>