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732" r:id="rId3"/>
    <p:sldId id="733" r:id="rId4"/>
    <p:sldId id="782" r:id="rId5"/>
    <p:sldId id="769" r:id="rId6"/>
    <p:sldId id="735" r:id="rId7"/>
    <p:sldId id="737" r:id="rId8"/>
    <p:sldId id="783" r:id="rId9"/>
    <p:sldId id="734" r:id="rId10"/>
    <p:sldId id="739" r:id="rId11"/>
    <p:sldId id="740" r:id="rId12"/>
    <p:sldId id="741" r:id="rId13"/>
    <p:sldId id="744" r:id="rId14"/>
    <p:sldId id="746" r:id="rId15"/>
    <p:sldId id="742" r:id="rId16"/>
    <p:sldId id="745" r:id="rId17"/>
    <p:sldId id="747" r:id="rId18"/>
    <p:sldId id="743" r:id="rId19"/>
    <p:sldId id="749" r:id="rId20"/>
    <p:sldId id="750" r:id="rId21"/>
    <p:sldId id="751" r:id="rId22"/>
    <p:sldId id="755" r:id="rId23"/>
    <p:sldId id="785" r:id="rId24"/>
    <p:sldId id="789" r:id="rId25"/>
    <p:sldId id="787" r:id="rId26"/>
    <p:sldId id="768" r:id="rId27"/>
    <p:sldId id="756" r:id="rId28"/>
    <p:sldId id="757" r:id="rId29"/>
    <p:sldId id="758" r:id="rId30"/>
    <p:sldId id="759" r:id="rId31"/>
    <p:sldId id="761" r:id="rId32"/>
    <p:sldId id="786" r:id="rId33"/>
    <p:sldId id="790" r:id="rId34"/>
    <p:sldId id="762" r:id="rId35"/>
    <p:sldId id="763" r:id="rId36"/>
    <p:sldId id="770" r:id="rId37"/>
    <p:sldId id="772" r:id="rId38"/>
    <p:sldId id="773" r:id="rId39"/>
    <p:sldId id="774" r:id="rId40"/>
    <p:sldId id="775" r:id="rId41"/>
    <p:sldId id="780" r:id="rId42"/>
    <p:sldId id="781" r:id="rId43"/>
    <p:sldId id="726" r:id="rId44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0000CC"/>
    <a:srgbClr val="137F16"/>
    <a:srgbClr val="FF5050"/>
    <a:srgbClr val="FF7C80"/>
    <a:srgbClr val="9E7800"/>
    <a:srgbClr val="D2A000"/>
    <a:srgbClr val="006600"/>
    <a:srgbClr val="8AE75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4483" autoAdjust="0"/>
  </p:normalViewPr>
  <p:slideViewPr>
    <p:cSldViewPr>
      <p:cViewPr varScale="1">
        <p:scale>
          <a:sx n="107" d="100"/>
          <a:sy n="107" d="100"/>
        </p:scale>
        <p:origin x="8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2023/6/10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7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查找（字典）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16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讲：平衡二叉排序树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最小不平衡子树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怎么找？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>
                <a:solidFill>
                  <a:srgbClr val="137F16"/>
                </a:solidFill>
                <a:latin typeface="+mj-lt"/>
              </a:rPr>
              <a:t> 插入前预判：</a:t>
            </a:r>
            <a:r>
              <a:rPr lang="zh-CN" altLang="en-US" kern="0" dirty="0">
                <a:latin typeface="+mj-lt"/>
              </a:rPr>
              <a:t>谁</a:t>
            </a:r>
            <a:r>
              <a:rPr lang="zh-CN" altLang="en-US" kern="0" dirty="0">
                <a:solidFill>
                  <a:srgbClr val="990099"/>
                </a:solidFill>
                <a:latin typeface="+mj-lt"/>
              </a:rPr>
              <a:t>可能是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“</a:t>
            </a:r>
            <a:r>
              <a:rPr lang="zh-CN" altLang="en-US" kern="0" dirty="0">
                <a:solidFill>
                  <a:srgbClr val="0000CC"/>
                </a:solidFill>
              </a:rPr>
              <a:t>最小不平衡子树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” </a:t>
            </a:r>
            <a:r>
              <a:rPr lang="zh-CN" altLang="en-US" kern="0" dirty="0">
                <a:latin typeface="+mj-lt"/>
              </a:rPr>
              <a:t>的根？</a:t>
            </a:r>
            <a:endParaRPr lang="en-US" altLang="zh-CN" kern="0" dirty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latin typeface="+mj-lt"/>
              </a:rPr>
              <a:t>   </a:t>
            </a:r>
            <a:r>
              <a:rPr lang="en-US" altLang="zh-CN" kern="0" dirty="0">
                <a:latin typeface="+mj-lt"/>
              </a:rPr>
              <a:t>-- </a:t>
            </a:r>
            <a:r>
              <a:rPr lang="zh-CN" altLang="en-US" kern="0" dirty="0">
                <a:latin typeface="+mj-lt"/>
              </a:rPr>
              <a:t>在新结点的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祖先中</a:t>
            </a:r>
            <a:r>
              <a:rPr lang="zh-CN" altLang="en-US" kern="0" dirty="0">
                <a:latin typeface="+mj-lt"/>
              </a:rPr>
              <a:t>，离新结点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最近，</a:t>
            </a:r>
            <a:endParaRPr lang="en-US" altLang="zh-CN" kern="0" dirty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      </a:t>
            </a:r>
            <a:r>
              <a:rPr lang="zh-CN" altLang="en-US" kern="0" dirty="0">
                <a:latin typeface="+mj-lt"/>
              </a:rPr>
              <a:t>且新结点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插入之前</a:t>
            </a:r>
            <a:r>
              <a:rPr lang="zh-CN" altLang="en-US" kern="0" dirty="0">
                <a:latin typeface="+mj-lt"/>
              </a:rPr>
              <a:t>，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平衡因子绝对值</a:t>
            </a: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&gt;0</a:t>
            </a: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>
              <a:latin typeface="+mj-lt"/>
            </a:endParaRPr>
          </a:p>
        </p:txBody>
      </p:sp>
      <p:sp>
        <p:nvSpPr>
          <p:cNvPr id="94" name="Oval 26"/>
          <p:cNvSpPr>
            <a:spLocks noChangeArrowheads="1"/>
          </p:cNvSpPr>
          <p:nvPr/>
        </p:nvSpPr>
        <p:spPr bwMode="auto">
          <a:xfrm>
            <a:off x="1637104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95" name="Oval 27"/>
          <p:cNvSpPr>
            <a:spLocks noChangeArrowheads="1"/>
          </p:cNvSpPr>
          <p:nvPr/>
        </p:nvSpPr>
        <p:spPr bwMode="auto">
          <a:xfrm>
            <a:off x="2499759" y="29169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18</a:t>
            </a:r>
          </a:p>
        </p:txBody>
      </p: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3420916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1055104" y="4263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3824841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121" name="Oval 29"/>
          <p:cNvSpPr>
            <a:spLocks noChangeArrowheads="1"/>
          </p:cNvSpPr>
          <p:nvPr/>
        </p:nvSpPr>
        <p:spPr bwMode="auto">
          <a:xfrm>
            <a:off x="3037200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68</a:t>
            </a:r>
            <a:endParaRPr lang="zh-CN" altLang="en-US" dirty="0"/>
          </a:p>
        </p:txBody>
      </p:sp>
      <p:cxnSp>
        <p:nvCxnSpPr>
          <p:cNvPr id="122" name="直接连接符 121"/>
          <p:cNvCxnSpPr>
            <a:stCxn id="95" idx="3"/>
            <a:endCxn id="94" idx="0"/>
          </p:cNvCxnSpPr>
          <p:nvPr/>
        </p:nvCxnSpPr>
        <p:spPr bwMode="auto">
          <a:xfrm flipH="1">
            <a:off x="1871104" y="3285677"/>
            <a:ext cx="697192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stCxn id="95" idx="5"/>
            <a:endCxn id="96" idx="0"/>
          </p:cNvCxnSpPr>
          <p:nvPr/>
        </p:nvCxnSpPr>
        <p:spPr bwMode="auto">
          <a:xfrm>
            <a:off x="2899222" y="3285677"/>
            <a:ext cx="755694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94" idx="3"/>
            <a:endCxn id="117" idx="0"/>
          </p:cNvCxnSpPr>
          <p:nvPr/>
        </p:nvCxnSpPr>
        <p:spPr bwMode="auto">
          <a:xfrm flipH="1">
            <a:off x="1289104" y="3910267"/>
            <a:ext cx="416537" cy="35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>
            <a:stCxn id="96" idx="3"/>
            <a:endCxn id="121" idx="0"/>
          </p:cNvCxnSpPr>
          <p:nvPr/>
        </p:nvCxnSpPr>
        <p:spPr bwMode="auto">
          <a:xfrm flipH="1">
            <a:off x="3271200" y="3910267"/>
            <a:ext cx="218253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接连接符 129"/>
          <p:cNvCxnSpPr>
            <a:stCxn id="96" idx="5"/>
            <a:endCxn id="119" idx="0"/>
          </p:cNvCxnSpPr>
          <p:nvPr/>
        </p:nvCxnSpPr>
        <p:spPr bwMode="auto">
          <a:xfrm>
            <a:off x="3820379" y="3910267"/>
            <a:ext cx="238462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632104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4</a:t>
            </a:r>
          </a:p>
        </p:txBody>
      </p:sp>
      <p:cxnSp>
        <p:nvCxnSpPr>
          <p:cNvPr id="132" name="直接连接符 131"/>
          <p:cNvCxnSpPr>
            <a:stCxn id="117" idx="3"/>
            <a:endCxn id="131" idx="0"/>
          </p:cNvCxnSpPr>
          <p:nvPr/>
        </p:nvCxnSpPr>
        <p:spPr bwMode="auto">
          <a:xfrm flipH="1">
            <a:off x="866104" y="4632077"/>
            <a:ext cx="257537" cy="317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132"/>
          <p:cNvCxnSpPr>
            <a:stCxn id="134" idx="0"/>
            <a:endCxn id="117" idx="5"/>
          </p:cNvCxnSpPr>
          <p:nvPr/>
        </p:nvCxnSpPr>
        <p:spPr bwMode="auto">
          <a:xfrm flipH="1" flipV="1">
            <a:off x="1454567" y="4632077"/>
            <a:ext cx="264137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30"/>
          <p:cNvSpPr>
            <a:spLocks noChangeArrowheads="1"/>
          </p:cNvSpPr>
          <p:nvPr/>
        </p:nvSpPr>
        <p:spPr bwMode="auto">
          <a:xfrm>
            <a:off x="1484704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</a:t>
            </a:r>
          </a:p>
        </p:txBody>
      </p:sp>
      <p:sp>
        <p:nvSpPr>
          <p:cNvPr id="135" name="Oval 29"/>
          <p:cNvSpPr>
            <a:spLocks noChangeArrowheads="1"/>
          </p:cNvSpPr>
          <p:nvPr/>
        </p:nvSpPr>
        <p:spPr bwMode="auto">
          <a:xfrm>
            <a:off x="2645400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27</a:t>
            </a:r>
            <a:endParaRPr lang="zh-CN" altLang="en-US" dirty="0"/>
          </a:p>
        </p:txBody>
      </p:sp>
      <p:cxnSp>
        <p:nvCxnSpPr>
          <p:cNvPr id="145" name="直接连接符 144"/>
          <p:cNvCxnSpPr>
            <a:stCxn id="121" idx="3"/>
            <a:endCxn id="135" idx="0"/>
          </p:cNvCxnSpPr>
          <p:nvPr/>
        </p:nvCxnSpPr>
        <p:spPr bwMode="auto">
          <a:xfrm flipH="1">
            <a:off x="2879400" y="4581077"/>
            <a:ext cx="226337" cy="368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直接连接符 145"/>
          <p:cNvCxnSpPr>
            <a:stCxn id="147" idx="0"/>
            <a:endCxn id="94" idx="5"/>
          </p:cNvCxnSpPr>
          <p:nvPr/>
        </p:nvCxnSpPr>
        <p:spPr bwMode="auto">
          <a:xfrm flipH="1" flipV="1">
            <a:off x="2036567" y="3910267"/>
            <a:ext cx="201137" cy="3297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Oval 30"/>
          <p:cNvSpPr>
            <a:spLocks noChangeArrowheads="1"/>
          </p:cNvSpPr>
          <p:nvPr/>
        </p:nvSpPr>
        <p:spPr bwMode="auto">
          <a:xfrm>
            <a:off x="2003704" y="423997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12</a:t>
            </a:r>
          </a:p>
        </p:txBody>
      </p:sp>
      <p:sp>
        <p:nvSpPr>
          <p:cNvPr id="148" name="矩形 147"/>
          <p:cNvSpPr/>
          <p:nvPr/>
        </p:nvSpPr>
        <p:spPr>
          <a:xfrm>
            <a:off x="605559" y="44919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49" name="矩形 148"/>
          <p:cNvSpPr/>
          <p:nvPr/>
        </p:nvSpPr>
        <p:spPr>
          <a:xfrm>
            <a:off x="1013104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0" name="矩形 149"/>
          <p:cNvSpPr/>
          <p:nvPr/>
        </p:nvSpPr>
        <p:spPr>
          <a:xfrm>
            <a:off x="1552133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153" name="Oval 30"/>
          <p:cNvSpPr>
            <a:spLocks noChangeArrowheads="1"/>
          </p:cNvSpPr>
          <p:nvPr/>
        </p:nvSpPr>
        <p:spPr bwMode="auto">
          <a:xfrm>
            <a:off x="4205841" y="495121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95</a:t>
            </a:r>
          </a:p>
        </p:txBody>
      </p:sp>
      <p:cxnSp>
        <p:nvCxnSpPr>
          <p:cNvPr id="154" name="直接连接符 153"/>
          <p:cNvCxnSpPr>
            <a:stCxn id="119" idx="5"/>
            <a:endCxn id="153" idx="0"/>
          </p:cNvCxnSpPr>
          <p:nvPr/>
        </p:nvCxnSpPr>
        <p:spPr bwMode="auto">
          <a:xfrm>
            <a:off x="4224304" y="4581077"/>
            <a:ext cx="215537" cy="37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矩形 154"/>
          <p:cNvSpPr/>
          <p:nvPr/>
        </p:nvSpPr>
        <p:spPr>
          <a:xfrm>
            <a:off x="2819400" y="2590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6" name="Oval 30"/>
          <p:cNvSpPr>
            <a:spLocks noChangeArrowheads="1"/>
          </p:cNvSpPr>
          <p:nvPr/>
        </p:nvSpPr>
        <p:spPr bwMode="auto">
          <a:xfrm>
            <a:off x="294000" y="55587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</a:t>
            </a:r>
          </a:p>
        </p:txBody>
      </p:sp>
      <p:cxnSp>
        <p:nvCxnSpPr>
          <p:cNvPr id="157" name="直接连接符 156"/>
          <p:cNvCxnSpPr>
            <a:stCxn id="131" idx="3"/>
            <a:endCxn id="156" idx="0"/>
          </p:cNvCxnSpPr>
          <p:nvPr/>
        </p:nvCxnSpPr>
        <p:spPr bwMode="auto">
          <a:xfrm flipH="1">
            <a:off x="528000" y="5317877"/>
            <a:ext cx="172641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8" name="矩形 157"/>
          <p:cNvSpPr/>
          <p:nvPr/>
        </p:nvSpPr>
        <p:spPr>
          <a:xfrm>
            <a:off x="76200" y="5308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9" name="矩形 158"/>
          <p:cNvSpPr/>
          <p:nvPr/>
        </p:nvSpPr>
        <p:spPr>
          <a:xfrm>
            <a:off x="256733" y="4775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60" name="矩形 159"/>
          <p:cNvSpPr/>
          <p:nvPr/>
        </p:nvSpPr>
        <p:spPr>
          <a:xfrm>
            <a:off x="713933" y="4013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61" name="矩形 160"/>
          <p:cNvSpPr/>
          <p:nvPr/>
        </p:nvSpPr>
        <p:spPr>
          <a:xfrm>
            <a:off x="1219200" y="3304299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162" name="矩形 161"/>
          <p:cNvSpPr/>
          <p:nvPr/>
        </p:nvSpPr>
        <p:spPr>
          <a:xfrm>
            <a:off x="2133600" y="2590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63" name="矩形 162"/>
          <p:cNvSpPr/>
          <p:nvPr/>
        </p:nvSpPr>
        <p:spPr>
          <a:xfrm>
            <a:off x="3424958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164" name="矩形 163"/>
          <p:cNvSpPr/>
          <p:nvPr/>
        </p:nvSpPr>
        <p:spPr>
          <a:xfrm>
            <a:off x="4191000" y="39900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5" name="矩形 164"/>
          <p:cNvSpPr/>
          <p:nvPr/>
        </p:nvSpPr>
        <p:spPr>
          <a:xfrm>
            <a:off x="3733800" y="32004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6" name="矩形 165"/>
          <p:cNvSpPr/>
          <p:nvPr/>
        </p:nvSpPr>
        <p:spPr>
          <a:xfrm>
            <a:off x="3958359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67" name="矩形 166"/>
          <p:cNvSpPr/>
          <p:nvPr/>
        </p:nvSpPr>
        <p:spPr>
          <a:xfrm>
            <a:off x="4572000" y="4699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8" name="Oval 26"/>
          <p:cNvSpPr>
            <a:spLocks noChangeArrowheads="1"/>
          </p:cNvSpPr>
          <p:nvPr/>
        </p:nvSpPr>
        <p:spPr bwMode="auto">
          <a:xfrm>
            <a:off x="1630800" y="3526542"/>
            <a:ext cx="468000" cy="432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170" name="右大括号 169"/>
          <p:cNvSpPr/>
          <p:nvPr/>
        </p:nvSpPr>
        <p:spPr bwMode="auto">
          <a:xfrm>
            <a:off x="7162800" y="1752600"/>
            <a:ext cx="252000" cy="900000"/>
          </a:xfrm>
          <a:prstGeom prst="rightBrac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5181600" y="3124200"/>
            <a:ext cx="3962400" cy="2166747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dirty="0"/>
              <a:t>1. </a:t>
            </a:r>
            <a:r>
              <a:rPr lang="zh-CN" altLang="en-US" sz="2600" dirty="0"/>
              <a:t>每个结点附带</a:t>
            </a:r>
            <a:r>
              <a:rPr lang="en-US" altLang="zh-CN" sz="2600" dirty="0">
                <a:solidFill>
                  <a:srgbClr val="990099"/>
                </a:solidFill>
              </a:rPr>
              <a:t>bf</a:t>
            </a:r>
            <a:r>
              <a:rPr lang="zh-CN" altLang="en-US" sz="2600" dirty="0">
                <a:solidFill>
                  <a:srgbClr val="990099"/>
                </a:solidFill>
              </a:rPr>
              <a:t>属性</a:t>
            </a:r>
            <a:endParaRPr lang="en-US" altLang="zh-CN" sz="2600" dirty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/>
              <a:t>2. </a:t>
            </a:r>
            <a:r>
              <a:rPr lang="zh-CN" altLang="en-US" sz="2600" dirty="0"/>
              <a:t>寻找插入位置过程中，依</a:t>
            </a:r>
            <a:r>
              <a:rPr lang="en-US" altLang="zh-CN" sz="2600" dirty="0">
                <a:solidFill>
                  <a:srgbClr val="990099"/>
                </a:solidFill>
              </a:rPr>
              <a:t>bf</a:t>
            </a:r>
            <a:r>
              <a:rPr lang="zh-CN" altLang="en-US" sz="2600" dirty="0">
                <a:solidFill>
                  <a:srgbClr val="990099"/>
                </a:solidFill>
              </a:rPr>
              <a:t>，</a:t>
            </a:r>
            <a:r>
              <a:rPr lang="zh-CN" altLang="en-US" sz="2600" dirty="0"/>
              <a:t>找</a:t>
            </a:r>
            <a:r>
              <a:rPr lang="zh-CN" altLang="en-US" sz="2600" dirty="0">
                <a:solidFill>
                  <a:srgbClr val="990099"/>
                </a:solidFill>
              </a:rPr>
              <a:t>“最近可疑点”</a:t>
            </a:r>
            <a:endParaRPr lang="en-US" altLang="zh-CN" sz="2600" dirty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3. </a:t>
            </a:r>
            <a:r>
              <a:rPr lang="zh-CN" altLang="en-US" sz="2600" dirty="0">
                <a:solidFill>
                  <a:srgbClr val="C00000"/>
                </a:solidFill>
              </a:rPr>
              <a:t>判断</a:t>
            </a:r>
            <a:r>
              <a:rPr lang="en-US" altLang="zh-CN" sz="2600" dirty="0">
                <a:solidFill>
                  <a:srgbClr val="0000CC"/>
                </a:solidFill>
              </a:rPr>
              <a:t>”</a:t>
            </a:r>
            <a:r>
              <a:rPr lang="zh-CN" altLang="en-US" sz="2600" dirty="0">
                <a:solidFill>
                  <a:srgbClr val="0000CC"/>
                </a:solidFill>
              </a:rPr>
              <a:t>可疑点</a:t>
            </a:r>
            <a:r>
              <a:rPr lang="en-US" altLang="zh-CN" sz="2600" dirty="0">
                <a:solidFill>
                  <a:srgbClr val="0000CC"/>
                </a:solidFill>
              </a:rPr>
              <a:t>”</a:t>
            </a:r>
            <a:r>
              <a:rPr lang="zh-CN" altLang="en-US" sz="2600" dirty="0">
                <a:solidFill>
                  <a:srgbClr val="C00000"/>
                </a:solidFill>
              </a:rPr>
              <a:t>失衡吗？</a:t>
            </a:r>
            <a:endParaRPr lang="en-US" altLang="zh-CN" sz="2600" dirty="0">
              <a:solidFill>
                <a:srgbClr val="C00000"/>
              </a:solidFill>
            </a:endParaRPr>
          </a:p>
        </p:txBody>
      </p:sp>
      <p:cxnSp>
        <p:nvCxnSpPr>
          <p:cNvPr id="174" name="直接连接符 173"/>
          <p:cNvCxnSpPr>
            <a:stCxn id="170" idx="1"/>
          </p:cNvCxnSpPr>
          <p:nvPr/>
        </p:nvCxnSpPr>
        <p:spPr bwMode="auto">
          <a:xfrm>
            <a:off x="7414800" y="2202600"/>
            <a:ext cx="281400" cy="9216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Oval 30"/>
          <p:cNvSpPr>
            <a:spLocks noChangeArrowheads="1"/>
          </p:cNvSpPr>
          <p:nvPr/>
        </p:nvSpPr>
        <p:spPr bwMode="auto">
          <a:xfrm>
            <a:off x="3494400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182" name="直接连接符 181"/>
          <p:cNvCxnSpPr>
            <a:endCxn id="181" idx="0"/>
          </p:cNvCxnSpPr>
          <p:nvPr/>
        </p:nvCxnSpPr>
        <p:spPr bwMode="auto">
          <a:xfrm>
            <a:off x="3436663" y="4581077"/>
            <a:ext cx="291737" cy="38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28"/>
          <p:cNvSpPr>
            <a:spLocks noChangeArrowheads="1"/>
          </p:cNvSpPr>
          <p:nvPr/>
        </p:nvSpPr>
        <p:spPr bwMode="auto">
          <a:xfrm>
            <a:off x="3429000" y="3526542"/>
            <a:ext cx="468000" cy="4320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189" name="矩形 188"/>
          <p:cNvSpPr/>
          <p:nvPr/>
        </p:nvSpPr>
        <p:spPr bwMode="auto">
          <a:xfrm>
            <a:off x="1143000" y="5486400"/>
            <a:ext cx="8001000" cy="1126462"/>
          </a:xfrm>
          <a:prstGeom prst="rect">
            <a:avLst/>
          </a:prstGeom>
          <a:solidFill>
            <a:srgbClr val="0033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3.1. </a:t>
            </a:r>
            <a:r>
              <a:rPr lang="zh-CN" altLang="en-US" dirty="0">
                <a:solidFill>
                  <a:schemeClr val="bg1"/>
                </a:solidFill>
              </a:rPr>
              <a:t>若该点原</a:t>
            </a:r>
            <a:r>
              <a:rPr lang="en-US" altLang="zh-CN" dirty="0">
                <a:solidFill>
                  <a:schemeClr val="bg1"/>
                </a:solidFill>
              </a:rPr>
              <a:t>bf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-1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3.2. </a:t>
            </a:r>
            <a:r>
              <a:rPr lang="zh-CN" altLang="en-US" dirty="0">
                <a:solidFill>
                  <a:schemeClr val="bg1"/>
                </a:solidFill>
              </a:rPr>
              <a:t>若该点原</a:t>
            </a:r>
            <a:r>
              <a:rPr lang="en-US" altLang="zh-CN" dirty="0">
                <a:solidFill>
                  <a:schemeClr val="bg1"/>
                </a:solidFill>
              </a:rPr>
              <a:t>bf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7543800" y="1981200"/>
            <a:ext cx="1143000" cy="55399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可疑点</a:t>
            </a:r>
          </a:p>
        </p:txBody>
      </p:sp>
      <p:sp>
        <p:nvSpPr>
          <p:cNvPr id="193" name="矩形 192"/>
          <p:cNvSpPr/>
          <p:nvPr/>
        </p:nvSpPr>
        <p:spPr>
          <a:xfrm>
            <a:off x="4613363" y="5491676"/>
            <a:ext cx="4225837" cy="574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且插入到左子树 </a:t>
            </a: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不平衡</a:t>
            </a:r>
            <a:endParaRPr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4392234" y="6026400"/>
            <a:ext cx="4225837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且插入到右子树 </a:t>
            </a: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不平衡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85" grpId="0" animBg="1"/>
      <p:bldP spid="189" grpId="0" animBg="1"/>
      <p:bldP spid="191" grpId="0" animBg="1"/>
      <p:bldP spid="193" grpId="0"/>
      <p:bldP spid="1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7.5.2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调整平衡的模式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造成</a:t>
            </a:r>
            <a:r>
              <a:rPr lang="zh-CN" altLang="en-US" kern="0" dirty="0">
                <a:solidFill>
                  <a:srgbClr val="C00000"/>
                </a:solidFill>
              </a:rPr>
              <a:t>“最小不平衡子树</a:t>
            </a:r>
            <a:r>
              <a:rPr lang="en-US" altLang="zh-CN" kern="0" dirty="0">
                <a:solidFill>
                  <a:srgbClr val="C00000"/>
                </a:solidFill>
              </a:rPr>
              <a:t>A</a:t>
            </a:r>
            <a:r>
              <a:rPr lang="zh-CN" altLang="en-US" kern="0" dirty="0">
                <a:solidFill>
                  <a:srgbClr val="C00000"/>
                </a:solidFill>
              </a:rPr>
              <a:t>”</a:t>
            </a:r>
            <a:r>
              <a:rPr lang="zh-CN" altLang="en-US" kern="0" dirty="0"/>
              <a:t>的原因，分为</a:t>
            </a:r>
            <a:r>
              <a:rPr lang="en-US" altLang="zh-CN" kern="0" dirty="0"/>
              <a:t>4</a:t>
            </a:r>
            <a:r>
              <a:rPr lang="zh-CN" altLang="en-US" kern="0" dirty="0"/>
              <a:t>种：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/>
              <a:t>   -- LL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</a:t>
            </a:r>
            <a:r>
              <a:rPr lang="zh-CN" altLang="en-US" kern="0" dirty="0">
                <a:solidFill>
                  <a:srgbClr val="990099"/>
                </a:solidFill>
              </a:rPr>
              <a:t>左子女</a:t>
            </a:r>
            <a:r>
              <a:rPr lang="zh-CN" altLang="en-US" kern="0" dirty="0"/>
              <a:t>的</a:t>
            </a:r>
            <a:r>
              <a:rPr lang="zh-CN" altLang="en-US" kern="0" dirty="0">
                <a:solidFill>
                  <a:srgbClr val="990099"/>
                </a:solidFill>
              </a:rPr>
              <a:t>左子树</a:t>
            </a:r>
            <a:r>
              <a:rPr lang="zh-CN" altLang="en-US" kern="0" dirty="0"/>
              <a:t>中；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-- LR</a:t>
            </a:r>
            <a:r>
              <a:rPr lang="zh-CN" altLang="en-US" kern="0" dirty="0"/>
              <a:t>型：</a:t>
            </a:r>
            <a:r>
              <a:rPr lang="en-US" altLang="zh-CN" kern="0" dirty="0"/>
              <a:t> …………………..</a:t>
            </a:r>
            <a:r>
              <a:rPr lang="zh-CN" altLang="en-US" kern="0" dirty="0"/>
              <a:t>左</a:t>
            </a:r>
            <a:r>
              <a:rPr lang="en-US" altLang="zh-CN" kern="0" dirty="0"/>
              <a:t>…...</a:t>
            </a:r>
            <a:r>
              <a:rPr lang="zh-CN" altLang="en-US" kern="0" dirty="0"/>
              <a:t>的右</a:t>
            </a:r>
            <a:r>
              <a:rPr lang="en-US" altLang="zh-CN" kern="0" dirty="0"/>
              <a:t>…...</a:t>
            </a:r>
            <a:r>
              <a:rPr lang="zh-CN" altLang="en-US" kern="0" dirty="0"/>
              <a:t>中；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-- RR</a:t>
            </a:r>
            <a:r>
              <a:rPr lang="zh-CN" altLang="en-US" kern="0" dirty="0"/>
              <a:t>型：</a:t>
            </a:r>
            <a:r>
              <a:rPr lang="en-US" altLang="zh-CN" kern="0" dirty="0"/>
              <a:t>…………………..</a:t>
            </a:r>
            <a:r>
              <a:rPr lang="zh-CN" altLang="en-US" kern="0" dirty="0">
                <a:solidFill>
                  <a:srgbClr val="990099"/>
                </a:solidFill>
              </a:rPr>
              <a:t>右</a:t>
            </a:r>
            <a:r>
              <a:rPr lang="en-US" altLang="zh-CN" kern="0" dirty="0">
                <a:solidFill>
                  <a:srgbClr val="990099"/>
                </a:solidFill>
              </a:rPr>
              <a:t>…...</a:t>
            </a:r>
            <a:r>
              <a:rPr lang="zh-CN" altLang="en-US" kern="0" dirty="0"/>
              <a:t>的</a:t>
            </a:r>
            <a:r>
              <a:rPr lang="zh-CN" altLang="en-US" kern="0" dirty="0">
                <a:solidFill>
                  <a:srgbClr val="990099"/>
                </a:solidFill>
              </a:rPr>
              <a:t>右</a:t>
            </a:r>
            <a:r>
              <a:rPr lang="en-US" altLang="zh-CN" kern="0" dirty="0">
                <a:solidFill>
                  <a:srgbClr val="990099"/>
                </a:solidFill>
              </a:rPr>
              <a:t>……</a:t>
            </a:r>
            <a:r>
              <a:rPr lang="zh-CN" altLang="en-US" kern="0" dirty="0"/>
              <a:t>中；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-- RL</a:t>
            </a:r>
            <a:r>
              <a:rPr lang="zh-CN" altLang="en-US" kern="0" dirty="0"/>
              <a:t>型：</a:t>
            </a:r>
            <a:r>
              <a:rPr lang="en-US" altLang="zh-CN" kern="0" dirty="0"/>
              <a:t>…………………...</a:t>
            </a:r>
            <a:r>
              <a:rPr lang="zh-CN" altLang="en-US" kern="0" dirty="0"/>
              <a:t>右</a:t>
            </a:r>
            <a:r>
              <a:rPr lang="en-US" altLang="zh-CN" kern="0" dirty="0"/>
              <a:t>…...</a:t>
            </a:r>
            <a:r>
              <a:rPr lang="zh-CN" altLang="en-US" kern="0" dirty="0"/>
              <a:t>的左</a:t>
            </a:r>
            <a:r>
              <a:rPr lang="en-US" altLang="zh-CN" kern="0" dirty="0"/>
              <a:t>……</a:t>
            </a:r>
            <a:r>
              <a:rPr lang="zh-CN" altLang="en-US" kern="0" dirty="0"/>
              <a:t>中；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1219200" y="4267200"/>
            <a:ext cx="7924800" cy="19050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kern="0" dirty="0"/>
              <a:t> 插入新结点后，若形成了最小不平衡子树，</a:t>
            </a:r>
            <a:endParaRPr lang="en-US" altLang="zh-CN" kern="0" dirty="0"/>
          </a:p>
          <a:p>
            <a:pPr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</a:t>
            </a:r>
            <a:r>
              <a:rPr lang="zh-CN" altLang="en-US" kern="0" dirty="0"/>
              <a:t>则，只需调整</a:t>
            </a:r>
            <a:r>
              <a:rPr lang="zh-CN" altLang="en-US" kern="0" dirty="0">
                <a:solidFill>
                  <a:srgbClr val="0000CC"/>
                </a:solidFill>
              </a:rPr>
              <a:t>最小不平衡子树</a:t>
            </a:r>
            <a:r>
              <a:rPr lang="zh-CN" altLang="en-US" kern="0" dirty="0"/>
              <a:t>，使其：</a:t>
            </a:r>
            <a:endParaRPr lang="en-US" altLang="zh-CN" kern="0" dirty="0"/>
          </a:p>
          <a:p>
            <a:pPr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</a:t>
            </a:r>
            <a:r>
              <a:rPr lang="zh-CN" altLang="en-US" kern="0" dirty="0"/>
              <a:t>与“新结点插入之前”</a:t>
            </a:r>
            <a:r>
              <a:rPr lang="zh-CN" altLang="en-US" kern="0" dirty="0">
                <a:solidFill>
                  <a:srgbClr val="0000CC"/>
                </a:solidFill>
              </a:rPr>
              <a:t>高度相同、且保持平衡</a:t>
            </a:r>
            <a:endParaRPr lang="en-US" altLang="zh-CN" kern="0" baseline="0" dirty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LL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的左子女的左子树中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68914" y="197006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033114" y="2400252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763114" y="271782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715714" y="3148015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21" idx="0"/>
            <a:endCxn id="10" idx="5"/>
          </p:cNvCxnSpPr>
          <p:nvPr/>
        </p:nvCxnSpPr>
        <p:spPr bwMode="auto">
          <a:xfrm flipH="1" flipV="1">
            <a:off x="1224033" y="3148015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29833" y="2400252"/>
            <a:ext cx="314967" cy="4212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499714" y="3494059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185514" y="3494059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828800" y="2821459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606600" y="4626858"/>
            <a:ext cx="432000" cy="630942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0600" y="172837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7200" y="242726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4418314" y="202790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-2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41" idx="3"/>
            <a:endCxn id="43" idx="0"/>
          </p:cNvCxnSpPr>
          <p:nvPr/>
        </p:nvCxnSpPr>
        <p:spPr bwMode="auto">
          <a:xfrm flipH="1">
            <a:off x="4140000" y="2458093"/>
            <a:ext cx="3573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870000" y="277566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3" idx="3"/>
            <a:endCxn id="48" idx="0"/>
          </p:cNvCxnSpPr>
          <p:nvPr/>
        </p:nvCxnSpPr>
        <p:spPr bwMode="auto">
          <a:xfrm flipH="1">
            <a:off x="3822600" y="3205856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9" idx="0"/>
            <a:endCxn id="43" idx="5"/>
          </p:cNvCxnSpPr>
          <p:nvPr/>
        </p:nvCxnSpPr>
        <p:spPr bwMode="auto">
          <a:xfrm flipH="1" flipV="1">
            <a:off x="4330919" y="3205856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50" idx="0"/>
            <a:endCxn id="41" idx="5"/>
          </p:cNvCxnSpPr>
          <p:nvPr/>
        </p:nvCxnSpPr>
        <p:spPr bwMode="auto">
          <a:xfrm flipH="1" flipV="1">
            <a:off x="4879233" y="2458093"/>
            <a:ext cx="3149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3606600" y="355190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292400" y="355190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978200" y="278990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40000" y="180457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64086" y="2485102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883200" y="4048818"/>
            <a:ext cx="432000" cy="643374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898314" y="287930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5"/>
          </p:cNvCxnSpPr>
          <p:nvPr/>
        </p:nvCxnSpPr>
        <p:spPr bwMode="auto">
          <a:xfrm flipH="1" flipV="1">
            <a:off x="7827119" y="2489650"/>
            <a:ext cx="341195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66200" y="205945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3"/>
            <a:endCxn id="60" idx="0"/>
          </p:cNvCxnSpPr>
          <p:nvPr/>
        </p:nvCxnSpPr>
        <p:spPr bwMode="auto">
          <a:xfrm flipH="1">
            <a:off x="7099200" y="2489650"/>
            <a:ext cx="34608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7759800" y="3309493"/>
            <a:ext cx="217595" cy="3369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8359233" y="3309493"/>
            <a:ext cx="1877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6883200" y="2973859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543800" y="3646459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331000" y="364130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53400" y="244045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95086" y="178621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38400" y="3202459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562600" y="3278659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26189" y="2704463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638800" y="2821459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 bwMode="auto">
          <a:xfrm>
            <a:off x="304800" y="5715000"/>
            <a:ext cx="8534400" cy="70788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注：</a:t>
            </a:r>
            <a:r>
              <a:rPr lang="en-US" altLang="zh-CN" b="1" dirty="0">
                <a:solidFill>
                  <a:srgbClr val="003366"/>
                </a:solidFill>
                <a:sym typeface="Symbol"/>
              </a:rPr>
              <a:t> </a:t>
            </a:r>
            <a:r>
              <a:rPr lang="en-US" altLang="zh-CN" sz="3200" b="1" dirty="0">
                <a:solidFill>
                  <a:srgbClr val="003366"/>
                </a:solidFill>
                <a:sym typeface="Symbol"/>
              </a:rPr>
              <a:t>, ,  </a:t>
            </a:r>
            <a:r>
              <a:rPr lang="zh-CN" altLang="en-US" dirty="0">
                <a:solidFill>
                  <a:srgbClr val="003366"/>
                </a:solidFill>
                <a:sym typeface="Symbol"/>
              </a:rPr>
              <a:t>可以为空树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60" grpId="0" animBg="1"/>
      <p:bldP spid="61" grpId="0" animBg="1"/>
      <p:bldP spid="62" grpId="0" animBg="1"/>
      <p:bldP spid="63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LL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的左子女的左子树中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2108460"/>
            <a:ext cx="5943600" cy="307161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 A-&gt;</a:t>
            </a:r>
            <a:r>
              <a:rPr lang="en-US" altLang="zh-CN" sz="3200" dirty="0" err="1">
                <a:solidFill>
                  <a:srgbClr val="003399"/>
                </a:solidFill>
              </a:rPr>
              <a:t>llink</a:t>
            </a:r>
            <a:r>
              <a:rPr lang="en-US" altLang="zh-CN" sz="3200" dirty="0">
                <a:solidFill>
                  <a:srgbClr val="003399"/>
                </a:solidFill>
              </a:rPr>
              <a:t>=B-&gt;</a:t>
            </a:r>
            <a:r>
              <a:rPr lang="en-US" altLang="zh-CN" sz="3200" dirty="0" err="1">
                <a:solidFill>
                  <a:srgbClr val="003399"/>
                </a:solidFill>
              </a:rPr>
              <a:t>rlink</a:t>
            </a:r>
            <a:r>
              <a:rPr lang="en-US" altLang="zh-CN" sz="3200" dirty="0">
                <a:solidFill>
                  <a:srgbClr val="003399"/>
                </a:solidFill>
              </a:rPr>
              <a:t>; </a:t>
            </a:r>
            <a:endParaRPr lang="zh-CN" altLang="en-US" sz="3200" dirty="0">
              <a:solidFill>
                <a:srgbClr val="0033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003399"/>
                </a:solidFill>
              </a:rPr>
              <a:t>  B-&gt;</a:t>
            </a:r>
            <a:r>
              <a:rPr lang="en-US" altLang="zh-CN" sz="3200" dirty="0" err="1">
                <a:solidFill>
                  <a:srgbClr val="003399"/>
                </a:solidFill>
              </a:rPr>
              <a:t>rlink</a:t>
            </a:r>
            <a:r>
              <a:rPr lang="en-US" altLang="zh-CN" sz="3200" dirty="0">
                <a:solidFill>
                  <a:srgbClr val="0033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003399"/>
                </a:solidFill>
              </a:rPr>
              <a:t>  A-&gt;bf=0; 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003399"/>
                </a:solidFill>
              </a:rPr>
              <a:t>  B-&gt;bf=0;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606600" y="4593242"/>
            <a:ext cx="432000" cy="630942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4418314" y="19942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-2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41" idx="3"/>
            <a:endCxn id="43" idx="0"/>
          </p:cNvCxnSpPr>
          <p:nvPr/>
        </p:nvCxnSpPr>
        <p:spPr bwMode="auto">
          <a:xfrm flipH="1">
            <a:off x="4140000" y="2424477"/>
            <a:ext cx="3573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870000" y="27420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3" idx="3"/>
            <a:endCxn id="48" idx="0"/>
          </p:cNvCxnSpPr>
          <p:nvPr/>
        </p:nvCxnSpPr>
        <p:spPr bwMode="auto">
          <a:xfrm flipH="1">
            <a:off x="3822600" y="3172240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9" idx="0"/>
            <a:endCxn id="43" idx="5"/>
          </p:cNvCxnSpPr>
          <p:nvPr/>
        </p:nvCxnSpPr>
        <p:spPr bwMode="auto">
          <a:xfrm flipH="1" flipV="1">
            <a:off x="4330919" y="3172240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50" idx="0"/>
            <a:endCxn id="41" idx="5"/>
          </p:cNvCxnSpPr>
          <p:nvPr/>
        </p:nvCxnSpPr>
        <p:spPr bwMode="auto">
          <a:xfrm flipH="1" flipV="1">
            <a:off x="4879233" y="2424477"/>
            <a:ext cx="3149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3606600" y="351828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292400" y="351828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978200" y="275628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40000" y="177095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64086" y="24514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883200" y="4015202"/>
            <a:ext cx="432000" cy="643374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898314" y="28456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5"/>
          </p:cNvCxnSpPr>
          <p:nvPr/>
        </p:nvCxnSpPr>
        <p:spPr bwMode="auto">
          <a:xfrm flipH="1" flipV="1">
            <a:off x="7827119" y="2456034"/>
            <a:ext cx="341195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66200" y="20258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3"/>
            <a:endCxn id="60" idx="0"/>
          </p:cNvCxnSpPr>
          <p:nvPr/>
        </p:nvCxnSpPr>
        <p:spPr bwMode="auto">
          <a:xfrm flipH="1">
            <a:off x="7099200" y="2456034"/>
            <a:ext cx="34608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7759800" y="3275877"/>
            <a:ext cx="217595" cy="3369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8359233" y="3275877"/>
            <a:ext cx="1877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6883200" y="294024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543800" y="361284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331000" y="360768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53400" y="24068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95086" y="17526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562600" y="3245043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638800" y="2787843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97047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061247" y="15942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791247" y="1911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1018733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5333" y="1621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80733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66" name="矩形 65"/>
          <p:cNvSpPr/>
          <p:nvPr/>
        </p:nvSpPr>
        <p:spPr>
          <a:xfrm>
            <a:off x="1247333" y="167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4573647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7" idx="3"/>
            <a:endCxn id="69" idx="0"/>
          </p:cNvCxnSpPr>
          <p:nvPr/>
        </p:nvCxnSpPr>
        <p:spPr bwMode="auto">
          <a:xfrm flipH="1">
            <a:off x="4337847" y="15180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067847" y="1835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4295333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61933" y="1545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057333" y="8382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-2</a:t>
            </a:r>
          </a:p>
        </p:txBody>
      </p:sp>
      <p:sp>
        <p:nvSpPr>
          <p:cNvPr id="77" name="矩形 76"/>
          <p:cNvSpPr/>
          <p:nvPr/>
        </p:nvSpPr>
        <p:spPr>
          <a:xfrm>
            <a:off x="4523933" y="16002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78" name="直接连接符 77"/>
          <p:cNvCxnSpPr>
            <a:stCxn id="69" idx="3"/>
            <a:endCxn id="79" idx="0"/>
          </p:cNvCxnSpPr>
          <p:nvPr/>
        </p:nvCxnSpPr>
        <p:spPr bwMode="auto">
          <a:xfrm flipH="1">
            <a:off x="3848473" y="2265823"/>
            <a:ext cx="2984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29"/>
          <p:cNvSpPr>
            <a:spLocks noChangeArrowheads="1"/>
          </p:cNvSpPr>
          <p:nvPr/>
        </p:nvSpPr>
        <p:spPr bwMode="auto">
          <a:xfrm>
            <a:off x="3578473" y="26202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81" name="矩形 80"/>
          <p:cNvSpPr/>
          <p:nvPr/>
        </p:nvSpPr>
        <p:spPr>
          <a:xfrm>
            <a:off x="3962400" y="2317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7858727" y="22029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5"/>
          </p:cNvCxnSpPr>
          <p:nvPr/>
        </p:nvCxnSpPr>
        <p:spPr bwMode="auto">
          <a:xfrm flipH="1" flipV="1">
            <a:off x="7699918" y="1863754"/>
            <a:ext cx="428809" cy="33921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238999" y="14335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8113813" y="173153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933085" y="1143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82000" y="19532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9" name="矩形 88"/>
          <p:cNvSpPr/>
          <p:nvPr/>
        </p:nvSpPr>
        <p:spPr>
          <a:xfrm>
            <a:off x="7695086" y="11534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90" name="直接连接符 89"/>
          <p:cNvCxnSpPr>
            <a:stCxn id="85" idx="3"/>
            <a:endCxn id="91" idx="0"/>
          </p:cNvCxnSpPr>
          <p:nvPr/>
        </p:nvCxnSpPr>
        <p:spPr bwMode="auto">
          <a:xfrm flipH="1">
            <a:off x="6899400" y="1863754"/>
            <a:ext cx="418680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6629400" y="2218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7085486" y="1889871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7" name="右箭头 96"/>
          <p:cNvSpPr/>
          <p:nvPr/>
        </p:nvSpPr>
        <p:spPr bwMode="auto">
          <a:xfrm>
            <a:off x="2349000" y="1981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334000" y="20219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25813" y="14832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5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410200" y="1564796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1192714" y="3450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3"/>
            <a:endCxn id="103" idx="0"/>
          </p:cNvCxnSpPr>
          <p:nvPr/>
        </p:nvCxnSpPr>
        <p:spPr bwMode="auto">
          <a:xfrm flipH="1">
            <a:off x="981006" y="3880260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711006" y="4197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914400" y="3208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86845" y="3907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648267" y="3200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107" name="矩形 106"/>
          <p:cNvSpPr/>
          <p:nvPr/>
        </p:nvSpPr>
        <p:spPr>
          <a:xfrm>
            <a:off x="1062759" y="3886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1676400" y="419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1" idx="5"/>
          </p:cNvCxnSpPr>
          <p:nvPr/>
        </p:nvCxnSpPr>
        <p:spPr bwMode="auto">
          <a:xfrm flipH="1" flipV="1">
            <a:off x="1653633" y="3880260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1981200" y="3810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498600" y="46280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228600" y="4982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580353" y="4670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5" name="Oval 28"/>
          <p:cNvSpPr>
            <a:spLocks noChangeArrowheads="1"/>
          </p:cNvSpPr>
          <p:nvPr/>
        </p:nvSpPr>
        <p:spPr bwMode="auto">
          <a:xfrm>
            <a:off x="1143000" y="49755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115" idx="0"/>
            <a:endCxn id="103" idx="5"/>
          </p:cNvCxnSpPr>
          <p:nvPr/>
        </p:nvCxnSpPr>
        <p:spPr bwMode="auto">
          <a:xfrm flipH="1" flipV="1">
            <a:off x="1171925" y="46280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1447800" y="45945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9" name="右箭头 118"/>
          <p:cNvSpPr/>
          <p:nvPr/>
        </p:nvSpPr>
        <p:spPr bwMode="auto">
          <a:xfrm>
            <a:off x="2209800" y="5181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173413" y="46836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3</a:t>
            </a:r>
            <a:endParaRPr lang="zh-CN" altLang="en-US" dirty="0"/>
          </a:p>
        </p:txBody>
      </p:sp>
      <p:sp>
        <p:nvSpPr>
          <p:cNvPr id="121" name="Oval 28"/>
          <p:cNvSpPr>
            <a:spLocks noChangeArrowheads="1"/>
          </p:cNvSpPr>
          <p:nvPr/>
        </p:nvSpPr>
        <p:spPr bwMode="auto">
          <a:xfrm>
            <a:off x="4535853" y="3373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22" name="直接连接符 121"/>
          <p:cNvCxnSpPr>
            <a:stCxn id="121" idx="3"/>
            <a:endCxn id="123" idx="0"/>
          </p:cNvCxnSpPr>
          <p:nvPr/>
        </p:nvCxnSpPr>
        <p:spPr bwMode="auto">
          <a:xfrm flipH="1">
            <a:off x="4300053" y="38040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29"/>
          <p:cNvSpPr>
            <a:spLocks noChangeArrowheads="1"/>
          </p:cNvSpPr>
          <p:nvPr/>
        </p:nvSpPr>
        <p:spPr bwMode="auto">
          <a:xfrm>
            <a:off x="4030053" y="4121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4257539" y="3132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805892" y="3831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991406" y="3124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-2</a:t>
            </a:r>
          </a:p>
        </p:txBody>
      </p:sp>
      <p:sp>
        <p:nvSpPr>
          <p:cNvPr id="127" name="矩形 126"/>
          <p:cNvSpPr/>
          <p:nvPr/>
        </p:nvSpPr>
        <p:spPr>
          <a:xfrm>
            <a:off x="4413980" y="3810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8" name="Oval 28"/>
          <p:cNvSpPr>
            <a:spLocks noChangeArrowheads="1"/>
          </p:cNvSpPr>
          <p:nvPr/>
        </p:nvSpPr>
        <p:spPr bwMode="auto">
          <a:xfrm>
            <a:off x="5033241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29" name="直接连接符 128"/>
          <p:cNvCxnSpPr>
            <a:stCxn id="128" idx="0"/>
            <a:endCxn id="121" idx="5"/>
          </p:cNvCxnSpPr>
          <p:nvPr/>
        </p:nvCxnSpPr>
        <p:spPr bwMode="auto">
          <a:xfrm flipH="1" flipV="1">
            <a:off x="4996772" y="3804060"/>
            <a:ext cx="306469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矩形 129"/>
          <p:cNvSpPr/>
          <p:nvPr/>
        </p:nvSpPr>
        <p:spPr>
          <a:xfrm>
            <a:off x="5338041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31" name="直接连接符 130"/>
          <p:cNvCxnSpPr>
            <a:stCxn id="123" idx="3"/>
            <a:endCxn id="132" idx="0"/>
          </p:cNvCxnSpPr>
          <p:nvPr/>
        </p:nvCxnSpPr>
        <p:spPr bwMode="auto">
          <a:xfrm flipH="1">
            <a:off x="3828539" y="4551823"/>
            <a:ext cx="280595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Oval 29"/>
          <p:cNvSpPr>
            <a:spLocks noChangeArrowheads="1"/>
          </p:cNvSpPr>
          <p:nvPr/>
        </p:nvSpPr>
        <p:spPr bwMode="auto">
          <a:xfrm>
            <a:off x="3558539" y="4883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33" name="矩形 132"/>
          <p:cNvSpPr/>
          <p:nvPr/>
        </p:nvSpPr>
        <p:spPr>
          <a:xfrm>
            <a:off x="3918374" y="454943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34" name="Oval 28"/>
          <p:cNvSpPr>
            <a:spLocks noChangeArrowheads="1"/>
          </p:cNvSpPr>
          <p:nvPr/>
        </p:nvSpPr>
        <p:spPr bwMode="auto">
          <a:xfrm>
            <a:off x="4499841" y="487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35" name="直接连接符 134"/>
          <p:cNvCxnSpPr>
            <a:stCxn id="134" idx="0"/>
            <a:endCxn id="123" idx="5"/>
          </p:cNvCxnSpPr>
          <p:nvPr/>
        </p:nvCxnSpPr>
        <p:spPr bwMode="auto">
          <a:xfrm flipH="1" flipV="1">
            <a:off x="4490972" y="4551823"/>
            <a:ext cx="278869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4804641" y="4495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37" name="直接连接符 136"/>
          <p:cNvCxnSpPr>
            <a:stCxn id="132" idx="3"/>
            <a:endCxn id="138" idx="0"/>
          </p:cNvCxnSpPr>
          <p:nvPr/>
        </p:nvCxnSpPr>
        <p:spPr bwMode="auto">
          <a:xfrm flipH="1">
            <a:off x="3470400" y="5313823"/>
            <a:ext cx="16722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Oval 29"/>
          <p:cNvSpPr>
            <a:spLocks noChangeArrowheads="1"/>
          </p:cNvSpPr>
          <p:nvPr/>
        </p:nvSpPr>
        <p:spPr bwMode="auto">
          <a:xfrm>
            <a:off x="3200400" y="5540032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3657600" y="5334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2" name="Oval 29"/>
          <p:cNvSpPr>
            <a:spLocks noChangeArrowheads="1"/>
          </p:cNvSpPr>
          <p:nvPr/>
        </p:nvSpPr>
        <p:spPr bwMode="auto">
          <a:xfrm>
            <a:off x="7340406" y="35120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43" name="矩形 142"/>
          <p:cNvSpPr/>
          <p:nvPr/>
        </p:nvSpPr>
        <p:spPr>
          <a:xfrm>
            <a:off x="7116245" y="32214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692159" y="3200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5" name="Oval 28"/>
          <p:cNvSpPr>
            <a:spLocks noChangeArrowheads="1"/>
          </p:cNvSpPr>
          <p:nvPr/>
        </p:nvSpPr>
        <p:spPr bwMode="auto">
          <a:xfrm>
            <a:off x="7878380" y="429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146" name="矩形 145"/>
          <p:cNvSpPr/>
          <p:nvPr/>
        </p:nvSpPr>
        <p:spPr>
          <a:xfrm>
            <a:off x="8034686" y="3841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301759" y="40172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48" name="直接连接符 147"/>
          <p:cNvCxnSpPr>
            <a:stCxn id="145" idx="0"/>
            <a:endCxn id="142" idx="5"/>
          </p:cNvCxnSpPr>
          <p:nvPr/>
        </p:nvCxnSpPr>
        <p:spPr bwMode="auto">
          <a:xfrm flipH="1" flipV="1">
            <a:off x="7801325" y="3942223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直接连接符 150"/>
          <p:cNvCxnSpPr>
            <a:stCxn id="142" idx="3"/>
            <a:endCxn id="152" idx="0"/>
          </p:cNvCxnSpPr>
          <p:nvPr/>
        </p:nvCxnSpPr>
        <p:spPr bwMode="auto">
          <a:xfrm flipH="1">
            <a:off x="7101098" y="3942223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Oval 29"/>
          <p:cNvSpPr>
            <a:spLocks noChangeArrowheads="1"/>
          </p:cNvSpPr>
          <p:nvPr/>
        </p:nvSpPr>
        <p:spPr bwMode="auto">
          <a:xfrm>
            <a:off x="6831098" y="4326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53" name="矩形 152"/>
          <p:cNvSpPr/>
          <p:nvPr/>
        </p:nvSpPr>
        <p:spPr>
          <a:xfrm>
            <a:off x="7190933" y="399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cxnSp>
        <p:nvCxnSpPr>
          <p:cNvPr id="154" name="直接连接符 153"/>
          <p:cNvCxnSpPr>
            <a:stCxn id="152" idx="3"/>
            <a:endCxn id="155" idx="0"/>
          </p:cNvCxnSpPr>
          <p:nvPr/>
        </p:nvCxnSpPr>
        <p:spPr bwMode="auto">
          <a:xfrm flipH="1">
            <a:off x="6742959" y="4756191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Oval 29"/>
          <p:cNvSpPr>
            <a:spLocks noChangeArrowheads="1"/>
          </p:cNvSpPr>
          <p:nvPr/>
        </p:nvSpPr>
        <p:spPr bwMode="auto">
          <a:xfrm>
            <a:off x="6472959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56" name="矩形 155"/>
          <p:cNvSpPr/>
          <p:nvPr/>
        </p:nvSpPr>
        <p:spPr>
          <a:xfrm>
            <a:off x="6858000" y="4908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8305800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0"/>
            <a:endCxn id="145" idx="5"/>
          </p:cNvCxnSpPr>
          <p:nvPr/>
        </p:nvCxnSpPr>
        <p:spPr bwMode="auto">
          <a:xfrm flipH="1" flipV="1">
            <a:off x="8339299" y="4726791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矩形 159"/>
          <p:cNvSpPr/>
          <p:nvPr/>
        </p:nvSpPr>
        <p:spPr>
          <a:xfrm>
            <a:off x="8610600" y="4830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7537200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63" name="直接连接符 162"/>
          <p:cNvCxnSpPr>
            <a:stCxn id="162" idx="0"/>
            <a:endCxn id="145" idx="3"/>
          </p:cNvCxnSpPr>
          <p:nvPr/>
        </p:nvCxnSpPr>
        <p:spPr bwMode="auto">
          <a:xfrm flipV="1">
            <a:off x="7807200" y="4726791"/>
            <a:ext cx="15026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矩形 163"/>
          <p:cNvSpPr/>
          <p:nvPr/>
        </p:nvSpPr>
        <p:spPr>
          <a:xfrm>
            <a:off x="7461000" y="480743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68" name="右箭头 167"/>
          <p:cNvSpPr/>
          <p:nvPr/>
        </p:nvSpPr>
        <p:spPr bwMode="auto">
          <a:xfrm>
            <a:off x="5473200" y="4953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549400" y="449580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 bwMode="auto">
          <a:xfrm>
            <a:off x="1447800" y="6096000"/>
            <a:ext cx="7696200" cy="574196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思考：插入</a:t>
            </a:r>
            <a:r>
              <a:rPr lang="zh-CN" altLang="en-US" dirty="0">
                <a:solidFill>
                  <a:schemeClr val="bg1"/>
                </a:solidFill>
              </a:rPr>
              <a:t>过程中，要修改谁的</a:t>
            </a:r>
            <a:r>
              <a:rPr lang="en-US" altLang="zh-CN" dirty="0">
                <a:solidFill>
                  <a:schemeClr val="bg1"/>
                </a:solidFill>
              </a:rPr>
              <a:t>bf </a:t>
            </a:r>
            <a:r>
              <a:rPr lang="zh-CN" altLang="en-US" dirty="0">
                <a:solidFill>
                  <a:schemeClr val="bg1"/>
                </a:solidFill>
              </a:rPr>
              <a:t>？</a:t>
            </a:r>
            <a:r>
              <a:rPr lang="zh-CN" altLang="en-US" dirty="0">
                <a:solidFill>
                  <a:srgbClr val="FF5050"/>
                </a:solidFill>
              </a:rPr>
              <a:t>怎么改？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5050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0" grpId="0"/>
      <p:bldP spid="71" grpId="0"/>
      <p:bldP spid="76" grpId="0"/>
      <p:bldP spid="77" grpId="0"/>
      <p:bldP spid="79" grpId="0" animBg="1"/>
      <p:bldP spid="81" grpId="0"/>
      <p:bldP spid="83" grpId="0" animBg="1"/>
      <p:bldP spid="85" grpId="0" animBg="1"/>
      <p:bldP spid="86" grpId="0"/>
      <p:bldP spid="87" grpId="0"/>
      <p:bldP spid="88" grpId="0"/>
      <p:bldP spid="89" grpId="0"/>
      <p:bldP spid="91" grpId="0" animBg="1"/>
      <p:bldP spid="92" grpId="0"/>
      <p:bldP spid="121" grpId="0" animBg="1"/>
      <p:bldP spid="123" grpId="0" animBg="1"/>
      <p:bldP spid="124" grpId="0"/>
      <p:bldP spid="125" grpId="0"/>
      <p:bldP spid="126" grpId="0"/>
      <p:bldP spid="127" grpId="0"/>
      <p:bldP spid="128" grpId="0" animBg="1"/>
      <p:bldP spid="130" grpId="0"/>
      <p:bldP spid="132" grpId="0" animBg="1"/>
      <p:bldP spid="133" grpId="0"/>
      <p:bldP spid="134" grpId="0" animBg="1"/>
      <p:bldP spid="136" grpId="0"/>
      <p:bldP spid="138" grpId="0" animBg="1"/>
      <p:bldP spid="139" grpId="0"/>
      <p:bldP spid="142" grpId="0" animBg="1"/>
      <p:bldP spid="143" grpId="0"/>
      <p:bldP spid="144" grpId="0"/>
      <p:bldP spid="145" grpId="0" animBg="1"/>
      <p:bldP spid="146" grpId="0"/>
      <p:bldP spid="147" grpId="0"/>
      <p:bldP spid="152" grpId="0" animBg="1"/>
      <p:bldP spid="153" grpId="0"/>
      <p:bldP spid="155" grpId="0" animBg="1"/>
      <p:bldP spid="156" grpId="0"/>
      <p:bldP spid="158" grpId="0" animBg="1"/>
      <p:bldP spid="160" grpId="0"/>
      <p:bldP spid="162" grpId="0" animBg="1"/>
      <p:bldP spid="1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RR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的右子女的右子树中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21396" y="19230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682315" y="2353277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629996" y="277062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92" idx="0"/>
          </p:cNvCxnSpPr>
          <p:nvPr/>
        </p:nvCxnSpPr>
        <p:spPr bwMode="auto">
          <a:xfrm flipH="1">
            <a:off x="1565282" y="3200814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1" idx="0"/>
            <a:endCxn id="10" idx="5"/>
          </p:cNvCxnSpPr>
          <p:nvPr/>
        </p:nvCxnSpPr>
        <p:spPr bwMode="auto">
          <a:xfrm flipH="1" flipV="1">
            <a:off x="2090915" y="3200814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88" idx="0"/>
            <a:endCxn id="6" idx="3"/>
          </p:cNvCxnSpPr>
          <p:nvPr/>
        </p:nvCxnSpPr>
        <p:spPr bwMode="auto">
          <a:xfrm flipV="1">
            <a:off x="955682" y="2353277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5032082" y="4626858"/>
            <a:ext cx="432000" cy="630942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92082" y="1681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57482" y="2340858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102400" y="4001842"/>
            <a:ext cx="432000" cy="651357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037796" y="28323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3"/>
          </p:cNvCxnSpPr>
          <p:nvPr/>
        </p:nvCxnSpPr>
        <p:spPr bwMode="auto">
          <a:xfrm flipV="1">
            <a:off x="7307796" y="2442675"/>
            <a:ext cx="2861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514882" y="20124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5"/>
            <a:endCxn id="60" idx="0"/>
          </p:cNvCxnSpPr>
          <p:nvPr/>
        </p:nvCxnSpPr>
        <p:spPr bwMode="auto">
          <a:xfrm>
            <a:off x="7975801" y="2442675"/>
            <a:ext cx="342599" cy="48420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6899282" y="3262518"/>
            <a:ext cx="217595" cy="336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7498715" y="3262518"/>
            <a:ext cx="187767" cy="3318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8102400" y="29268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61" name="矩形 60"/>
          <p:cNvSpPr/>
          <p:nvPr/>
        </p:nvSpPr>
        <p:spPr bwMode="auto">
          <a:xfrm>
            <a:off x="6683282" y="35994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</a:t>
            </a:r>
            <a:endParaRPr lang="zh-CN" altLang="en-US" sz="3600" b="1" dirty="0"/>
          </a:p>
        </p:txBody>
      </p:sp>
      <p:sp>
        <p:nvSpPr>
          <p:cNvPr id="62" name="矩形 61"/>
          <p:cNvSpPr/>
          <p:nvPr/>
        </p:nvSpPr>
        <p:spPr bwMode="auto">
          <a:xfrm>
            <a:off x="7470482" y="359432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</a:t>
            </a:r>
            <a:endParaRPr lang="zh-CN" altLang="en-US" sz="3600" b="1" dirty="0"/>
          </a:p>
        </p:txBody>
      </p:sp>
      <p:sp>
        <p:nvSpPr>
          <p:cNvPr id="63" name="矩形 62"/>
          <p:cNvSpPr/>
          <p:nvPr/>
        </p:nvSpPr>
        <p:spPr>
          <a:xfrm>
            <a:off x="6911882" y="237241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902482" y="1681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568482" y="31554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616482" y="32316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56271" y="2657488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692682" y="277448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 bwMode="auto">
          <a:xfrm>
            <a:off x="739682" y="27980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035082" y="35600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349282" y="35600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4218396" y="192830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96" name="直接连接符 95"/>
          <p:cNvCxnSpPr>
            <a:stCxn id="95" idx="5"/>
            <a:endCxn id="97" idx="0"/>
          </p:cNvCxnSpPr>
          <p:nvPr/>
        </p:nvCxnSpPr>
        <p:spPr bwMode="auto">
          <a:xfrm>
            <a:off x="4679315" y="2358492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4626996" y="27758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7" idx="3"/>
            <a:endCxn id="105" idx="0"/>
          </p:cNvCxnSpPr>
          <p:nvPr/>
        </p:nvCxnSpPr>
        <p:spPr bwMode="auto">
          <a:xfrm flipH="1">
            <a:off x="4562282" y="3206029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104" idx="0"/>
            <a:endCxn id="97" idx="5"/>
          </p:cNvCxnSpPr>
          <p:nvPr/>
        </p:nvCxnSpPr>
        <p:spPr bwMode="auto">
          <a:xfrm flipH="1" flipV="1">
            <a:off x="5087915" y="3206029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103" idx="0"/>
            <a:endCxn id="95" idx="3"/>
          </p:cNvCxnSpPr>
          <p:nvPr/>
        </p:nvCxnSpPr>
        <p:spPr bwMode="auto">
          <a:xfrm flipV="1">
            <a:off x="3952682" y="2358492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3863882" y="1681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854482" y="234607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736682" y="28032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032082" y="35652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346282" y="35652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04800" y="5769114"/>
            <a:ext cx="8534400" cy="70788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注：</a:t>
            </a:r>
            <a:r>
              <a:rPr lang="en-US" altLang="zh-CN" sz="3200" b="1" dirty="0">
                <a:solidFill>
                  <a:srgbClr val="003366"/>
                </a:solidFill>
                <a:sym typeface="Symbol"/>
              </a:rPr>
              <a:t> , ,  </a:t>
            </a:r>
            <a:r>
              <a:rPr lang="zh-CN" altLang="en-US" sz="3200" dirty="0">
                <a:solidFill>
                  <a:srgbClr val="003366"/>
                </a:solidFill>
                <a:sym typeface="Symbol"/>
              </a:rPr>
              <a:t>可以为空树</a:t>
            </a:r>
            <a:endParaRPr kumimoji="0" lang="zh-CN" altLang="en-US" sz="320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60" grpId="0" animBg="1"/>
      <p:bldP spid="61" grpId="0" animBg="1"/>
      <p:bldP spid="62" grpId="0" animBg="1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RR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的右子女的右子树中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52400" y="2098084"/>
            <a:ext cx="5943600" cy="307161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 A-&gt;</a:t>
            </a:r>
            <a:r>
              <a:rPr lang="en-US" altLang="zh-CN" sz="3200" dirty="0" err="1">
                <a:solidFill>
                  <a:srgbClr val="003399"/>
                </a:solidFill>
              </a:rPr>
              <a:t>rlink</a:t>
            </a:r>
            <a:r>
              <a:rPr lang="en-US" altLang="zh-CN" sz="3200" dirty="0">
                <a:solidFill>
                  <a:srgbClr val="003399"/>
                </a:solidFill>
              </a:rPr>
              <a:t>=B-&gt;</a:t>
            </a:r>
            <a:r>
              <a:rPr lang="en-US" altLang="zh-CN" sz="3200" dirty="0" err="1">
                <a:solidFill>
                  <a:srgbClr val="003399"/>
                </a:solidFill>
              </a:rPr>
              <a:t>llink</a:t>
            </a:r>
            <a:r>
              <a:rPr lang="en-US" altLang="zh-CN" sz="3200" dirty="0">
                <a:solidFill>
                  <a:srgbClr val="003399"/>
                </a:solidFill>
              </a:rPr>
              <a:t>; </a:t>
            </a:r>
            <a:endParaRPr lang="zh-CN" altLang="en-US" sz="3200" dirty="0">
              <a:solidFill>
                <a:srgbClr val="0033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003399"/>
                </a:solidFill>
              </a:rPr>
              <a:t>  B-&gt;</a:t>
            </a:r>
            <a:r>
              <a:rPr lang="en-US" altLang="zh-CN" sz="3200" dirty="0" err="1">
                <a:solidFill>
                  <a:srgbClr val="003399"/>
                </a:solidFill>
              </a:rPr>
              <a:t>llink</a:t>
            </a:r>
            <a:r>
              <a:rPr lang="en-US" altLang="zh-CN" sz="3200" dirty="0">
                <a:solidFill>
                  <a:srgbClr val="0033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003399"/>
                </a:solidFill>
              </a:rPr>
              <a:t>  A-&gt;bf=0; 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003399"/>
                </a:solidFill>
              </a:rPr>
              <a:t>  B-&gt;bf=0;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032082" y="4621858"/>
            <a:ext cx="432000" cy="635942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102400" y="3996842"/>
            <a:ext cx="432000" cy="651357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037796" y="28273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3"/>
          </p:cNvCxnSpPr>
          <p:nvPr/>
        </p:nvCxnSpPr>
        <p:spPr bwMode="auto">
          <a:xfrm flipV="1">
            <a:off x="7307796" y="2437675"/>
            <a:ext cx="2861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514882" y="20074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5"/>
            <a:endCxn id="60" idx="0"/>
          </p:cNvCxnSpPr>
          <p:nvPr/>
        </p:nvCxnSpPr>
        <p:spPr bwMode="auto">
          <a:xfrm>
            <a:off x="7975801" y="2437675"/>
            <a:ext cx="342599" cy="48420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6899282" y="3257518"/>
            <a:ext cx="217595" cy="336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7498715" y="3257518"/>
            <a:ext cx="187767" cy="3318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8102400" y="29218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61" name="矩形 60"/>
          <p:cNvSpPr/>
          <p:nvPr/>
        </p:nvSpPr>
        <p:spPr bwMode="auto">
          <a:xfrm>
            <a:off x="6683282" y="35944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</a:t>
            </a:r>
            <a:endParaRPr lang="zh-CN" altLang="en-US" sz="3600" b="1" dirty="0"/>
          </a:p>
        </p:txBody>
      </p:sp>
      <p:sp>
        <p:nvSpPr>
          <p:cNvPr id="62" name="矩形 61"/>
          <p:cNvSpPr/>
          <p:nvPr/>
        </p:nvSpPr>
        <p:spPr bwMode="auto">
          <a:xfrm>
            <a:off x="7470482" y="358932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</a:t>
            </a:r>
            <a:endParaRPr lang="zh-CN" altLang="en-US" sz="3600" b="1" dirty="0"/>
          </a:p>
        </p:txBody>
      </p:sp>
      <p:sp>
        <p:nvSpPr>
          <p:cNvPr id="63" name="矩形 62"/>
          <p:cNvSpPr/>
          <p:nvPr/>
        </p:nvSpPr>
        <p:spPr>
          <a:xfrm>
            <a:off x="6911882" y="236741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902482" y="1676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616482" y="32266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692682" y="276948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4218396" y="192330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96" name="直接连接符 95"/>
          <p:cNvCxnSpPr>
            <a:stCxn id="95" idx="5"/>
            <a:endCxn id="97" idx="0"/>
          </p:cNvCxnSpPr>
          <p:nvPr/>
        </p:nvCxnSpPr>
        <p:spPr bwMode="auto">
          <a:xfrm>
            <a:off x="4679315" y="2353492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4626996" y="27708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7" idx="3"/>
            <a:endCxn id="105" idx="0"/>
          </p:cNvCxnSpPr>
          <p:nvPr/>
        </p:nvCxnSpPr>
        <p:spPr bwMode="auto">
          <a:xfrm flipH="1">
            <a:off x="4562282" y="3201029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104" idx="0"/>
            <a:endCxn id="97" idx="5"/>
          </p:cNvCxnSpPr>
          <p:nvPr/>
        </p:nvCxnSpPr>
        <p:spPr bwMode="auto">
          <a:xfrm flipH="1" flipV="1">
            <a:off x="5087915" y="3201029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103" idx="0"/>
            <a:endCxn id="95" idx="3"/>
          </p:cNvCxnSpPr>
          <p:nvPr/>
        </p:nvCxnSpPr>
        <p:spPr bwMode="auto">
          <a:xfrm flipV="1">
            <a:off x="3952682" y="2353492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3863882" y="1676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854482" y="234107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736682" y="27982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032082" y="35602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346282" y="35602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07673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36" idx="0"/>
            <a:endCxn id="10" idx="0"/>
          </p:cNvCxnSpPr>
          <p:nvPr/>
        </p:nvCxnSpPr>
        <p:spPr bwMode="auto">
          <a:xfrm>
            <a:off x="1122116" y="1643837"/>
            <a:ext cx="364157" cy="2905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216273" y="1934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529359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0359" y="164383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351472" y="914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66" name="矩形 65"/>
          <p:cNvSpPr/>
          <p:nvPr/>
        </p:nvSpPr>
        <p:spPr>
          <a:xfrm>
            <a:off x="1672359" y="16989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701559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971559" y="1863754"/>
            <a:ext cx="494880" cy="3754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87358" y="14335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625359" y="17841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81444" y="1143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82559" y="1936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9" name="矩形 88"/>
          <p:cNvSpPr/>
          <p:nvPr/>
        </p:nvSpPr>
        <p:spPr>
          <a:xfrm>
            <a:off x="7768359" y="11534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848277" y="1863754"/>
            <a:ext cx="4919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8070232" y="2218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377959" y="1828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7" name="右箭头 96"/>
          <p:cNvSpPr/>
          <p:nvPr/>
        </p:nvSpPr>
        <p:spPr bwMode="auto">
          <a:xfrm>
            <a:off x="2196600" y="1981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397000" y="20219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173413" y="14832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9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473200" y="1564796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9641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5"/>
            <a:endCxn id="103" idx="0"/>
          </p:cNvCxnSpPr>
          <p:nvPr/>
        </p:nvCxnSpPr>
        <p:spPr bwMode="auto">
          <a:xfrm>
            <a:off x="1425033" y="372786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1392765" y="40513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6858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168604" y="376080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3716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107" name="矩形 106"/>
          <p:cNvSpPr/>
          <p:nvPr/>
        </p:nvSpPr>
        <p:spPr>
          <a:xfrm>
            <a:off x="1744518" y="373974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4572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1" idx="3"/>
          </p:cNvCxnSpPr>
          <p:nvPr/>
        </p:nvCxnSpPr>
        <p:spPr bwMode="auto">
          <a:xfrm flipV="1">
            <a:off x="727200" y="372786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381000" y="3581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1180359" y="448156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910359" y="483594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1262112" y="452430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5" name="Oval 28"/>
          <p:cNvSpPr>
            <a:spLocks noChangeArrowheads="1"/>
          </p:cNvSpPr>
          <p:nvPr/>
        </p:nvSpPr>
        <p:spPr bwMode="auto">
          <a:xfrm>
            <a:off x="1824759" y="48291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70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115" idx="0"/>
            <a:endCxn id="103" idx="5"/>
          </p:cNvCxnSpPr>
          <p:nvPr/>
        </p:nvCxnSpPr>
        <p:spPr bwMode="auto">
          <a:xfrm flipH="1" flipV="1">
            <a:off x="1853684" y="448156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2129559" y="444810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9" name="右箭头 118"/>
          <p:cNvSpPr/>
          <p:nvPr/>
        </p:nvSpPr>
        <p:spPr bwMode="auto">
          <a:xfrm>
            <a:off x="2044200" y="3581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896838" y="3083404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90</a:t>
            </a:r>
            <a:endParaRPr lang="zh-CN" altLang="en-US" dirty="0"/>
          </a:p>
        </p:txBody>
      </p:sp>
      <p:sp>
        <p:nvSpPr>
          <p:cNvPr id="168" name="右箭头 167"/>
          <p:cNvSpPr/>
          <p:nvPr/>
        </p:nvSpPr>
        <p:spPr bwMode="auto">
          <a:xfrm>
            <a:off x="5257800" y="3886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334000" y="342900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 bwMode="auto">
          <a:xfrm>
            <a:off x="1524000" y="6096000"/>
            <a:ext cx="7620000" cy="574196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思考：插入</a:t>
            </a:r>
            <a:r>
              <a:rPr lang="zh-CN" altLang="en-US" dirty="0">
                <a:solidFill>
                  <a:schemeClr val="bg1"/>
                </a:solidFill>
              </a:rPr>
              <a:t>过程中，要修改谁的</a:t>
            </a:r>
            <a:r>
              <a:rPr lang="en-US" altLang="zh-CN" dirty="0">
                <a:solidFill>
                  <a:schemeClr val="bg1"/>
                </a:solidFill>
              </a:rPr>
              <a:t>bf </a:t>
            </a:r>
            <a:r>
              <a:rPr lang="zh-CN" altLang="en-US" dirty="0">
                <a:solidFill>
                  <a:schemeClr val="bg1"/>
                </a:solidFill>
              </a:rPr>
              <a:t>？</a:t>
            </a:r>
            <a:r>
              <a:rPr lang="zh-CN" altLang="en-US" dirty="0">
                <a:solidFill>
                  <a:srgbClr val="FF5050"/>
                </a:solidFill>
              </a:rPr>
              <a:t>怎么改？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505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3617914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110" name="直接连接符 109"/>
          <p:cNvCxnSpPr>
            <a:stCxn id="96" idx="5"/>
            <a:endCxn id="118" idx="0"/>
          </p:cNvCxnSpPr>
          <p:nvPr/>
        </p:nvCxnSpPr>
        <p:spPr bwMode="auto">
          <a:xfrm>
            <a:off x="4078833" y="1594260"/>
            <a:ext cx="289840" cy="2428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4098673" y="1837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40" name="矩形 139"/>
          <p:cNvSpPr/>
          <p:nvPr/>
        </p:nvSpPr>
        <p:spPr>
          <a:xfrm>
            <a:off x="33396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792759" y="157812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161713" y="9144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2</a:t>
            </a:r>
          </a:p>
        </p:txBody>
      </p:sp>
      <p:sp>
        <p:nvSpPr>
          <p:cNvPr id="150" name="矩形 149"/>
          <p:cNvSpPr/>
          <p:nvPr/>
        </p:nvSpPr>
        <p:spPr>
          <a:xfrm>
            <a:off x="4495800" y="1524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57" name="直接连接符 156"/>
          <p:cNvCxnSpPr>
            <a:stCxn id="118" idx="5"/>
            <a:endCxn id="161" idx="0"/>
          </p:cNvCxnSpPr>
          <p:nvPr/>
        </p:nvCxnSpPr>
        <p:spPr bwMode="auto">
          <a:xfrm>
            <a:off x="4559592" y="2267322"/>
            <a:ext cx="193008" cy="20047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Oval 29"/>
          <p:cNvSpPr>
            <a:spLocks noChangeArrowheads="1"/>
          </p:cNvSpPr>
          <p:nvPr/>
        </p:nvSpPr>
        <p:spPr bwMode="auto">
          <a:xfrm>
            <a:off x="4482600" y="2467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165" name="矩形 164"/>
          <p:cNvSpPr/>
          <p:nvPr/>
        </p:nvSpPr>
        <p:spPr>
          <a:xfrm>
            <a:off x="4938686" y="22323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5" name="Oval 28"/>
          <p:cNvSpPr>
            <a:spLocks noChangeArrowheads="1"/>
          </p:cNvSpPr>
          <p:nvPr/>
        </p:nvSpPr>
        <p:spPr bwMode="auto">
          <a:xfrm>
            <a:off x="37835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76" name="直接连接符 175"/>
          <p:cNvCxnSpPr>
            <a:stCxn id="175" idx="5"/>
            <a:endCxn id="177" idx="0"/>
          </p:cNvCxnSpPr>
          <p:nvPr/>
        </p:nvCxnSpPr>
        <p:spPr bwMode="auto">
          <a:xfrm>
            <a:off x="4244433" y="372786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Oval 29"/>
          <p:cNvSpPr>
            <a:spLocks noChangeArrowheads="1"/>
          </p:cNvSpPr>
          <p:nvPr/>
        </p:nvSpPr>
        <p:spPr bwMode="auto">
          <a:xfrm>
            <a:off x="4212165" y="40513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sp>
        <p:nvSpPr>
          <p:cNvPr id="178" name="矩形 177"/>
          <p:cNvSpPr/>
          <p:nvPr/>
        </p:nvSpPr>
        <p:spPr>
          <a:xfrm>
            <a:off x="35052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3988004" y="376080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42672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2</a:t>
            </a:r>
          </a:p>
        </p:txBody>
      </p:sp>
      <p:sp>
        <p:nvSpPr>
          <p:cNvPr id="181" name="矩形 180"/>
          <p:cNvSpPr/>
          <p:nvPr/>
        </p:nvSpPr>
        <p:spPr>
          <a:xfrm>
            <a:off x="4563918" y="373974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2" name="Oval 28"/>
          <p:cNvSpPr>
            <a:spLocks noChangeArrowheads="1"/>
          </p:cNvSpPr>
          <p:nvPr/>
        </p:nvSpPr>
        <p:spPr bwMode="auto">
          <a:xfrm>
            <a:off x="32766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183" name="直接连接符 182"/>
          <p:cNvCxnSpPr>
            <a:stCxn id="182" idx="0"/>
            <a:endCxn id="175" idx="3"/>
          </p:cNvCxnSpPr>
          <p:nvPr/>
        </p:nvCxnSpPr>
        <p:spPr bwMode="auto">
          <a:xfrm flipV="1">
            <a:off x="3546600" y="372786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矩形 183"/>
          <p:cNvSpPr/>
          <p:nvPr/>
        </p:nvSpPr>
        <p:spPr>
          <a:xfrm>
            <a:off x="3200400" y="3581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85" name="直接连接符 184"/>
          <p:cNvCxnSpPr>
            <a:stCxn id="177" idx="3"/>
            <a:endCxn id="186" idx="0"/>
          </p:cNvCxnSpPr>
          <p:nvPr/>
        </p:nvCxnSpPr>
        <p:spPr bwMode="auto">
          <a:xfrm flipH="1">
            <a:off x="3999759" y="4481563"/>
            <a:ext cx="291487" cy="3258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3729759" y="4807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40</a:t>
            </a:r>
            <a:endParaRPr lang="zh-CN" altLang="en-US" sz="3200" dirty="0"/>
          </a:p>
        </p:txBody>
      </p:sp>
      <p:sp>
        <p:nvSpPr>
          <p:cNvPr id="187" name="矩形 186"/>
          <p:cNvSpPr/>
          <p:nvPr/>
        </p:nvSpPr>
        <p:spPr>
          <a:xfrm>
            <a:off x="4081512" y="4495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88" name="Oval 28"/>
          <p:cNvSpPr>
            <a:spLocks noChangeArrowheads="1"/>
          </p:cNvSpPr>
          <p:nvPr/>
        </p:nvSpPr>
        <p:spPr bwMode="auto">
          <a:xfrm>
            <a:off x="4644159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70</a:t>
            </a:r>
            <a:endParaRPr lang="zh-CN" altLang="en-US" sz="3200" dirty="0"/>
          </a:p>
        </p:txBody>
      </p:sp>
      <p:cxnSp>
        <p:nvCxnSpPr>
          <p:cNvPr id="189" name="直接连接符 188"/>
          <p:cNvCxnSpPr>
            <a:stCxn id="188" idx="0"/>
            <a:endCxn id="177" idx="5"/>
          </p:cNvCxnSpPr>
          <p:nvPr/>
        </p:nvCxnSpPr>
        <p:spPr bwMode="auto">
          <a:xfrm flipH="1" flipV="1">
            <a:off x="4673084" y="4481563"/>
            <a:ext cx="241075" cy="3190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矩形 189"/>
          <p:cNvSpPr/>
          <p:nvPr/>
        </p:nvSpPr>
        <p:spPr>
          <a:xfrm>
            <a:off x="4948959" y="4419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1" name="Oval 28"/>
          <p:cNvSpPr>
            <a:spLocks noChangeArrowheads="1"/>
          </p:cNvSpPr>
          <p:nvPr/>
        </p:nvSpPr>
        <p:spPr bwMode="auto">
          <a:xfrm>
            <a:off x="5025159" y="54864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  <a:endParaRPr lang="zh-CN" altLang="en-US" sz="3200" dirty="0"/>
          </a:p>
        </p:txBody>
      </p:sp>
      <p:cxnSp>
        <p:nvCxnSpPr>
          <p:cNvPr id="192" name="直接连接符 191"/>
          <p:cNvCxnSpPr>
            <a:stCxn id="191" idx="0"/>
            <a:endCxn id="188" idx="5"/>
          </p:cNvCxnSpPr>
          <p:nvPr/>
        </p:nvCxnSpPr>
        <p:spPr bwMode="auto">
          <a:xfrm flipH="1" flipV="1">
            <a:off x="5105078" y="52307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3" name="矩形 192"/>
          <p:cNvSpPr/>
          <p:nvPr/>
        </p:nvSpPr>
        <p:spPr>
          <a:xfrm>
            <a:off x="5329959" y="5105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4" name="Oval 29"/>
          <p:cNvSpPr>
            <a:spLocks noChangeArrowheads="1"/>
          </p:cNvSpPr>
          <p:nvPr/>
        </p:nvSpPr>
        <p:spPr bwMode="auto">
          <a:xfrm>
            <a:off x="7171561" y="3359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sp>
        <p:nvSpPr>
          <p:cNvPr id="215" name="矩形 214"/>
          <p:cNvSpPr/>
          <p:nvPr/>
        </p:nvSpPr>
        <p:spPr>
          <a:xfrm>
            <a:off x="6947400" y="3069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7523314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7" name="Oval 28"/>
          <p:cNvSpPr>
            <a:spLocks noChangeArrowheads="1"/>
          </p:cNvSpPr>
          <p:nvPr/>
        </p:nvSpPr>
        <p:spPr bwMode="auto">
          <a:xfrm>
            <a:off x="6632260" y="422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218" name="矩形 217"/>
          <p:cNvSpPr/>
          <p:nvPr/>
        </p:nvSpPr>
        <p:spPr>
          <a:xfrm>
            <a:off x="6523886" y="3765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691388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20" name="直接连接符 219"/>
          <p:cNvCxnSpPr>
            <a:stCxn id="217" idx="0"/>
            <a:endCxn id="214" idx="3"/>
          </p:cNvCxnSpPr>
          <p:nvPr/>
        </p:nvCxnSpPr>
        <p:spPr bwMode="auto">
          <a:xfrm flipV="1">
            <a:off x="6902260" y="37898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直接连接符 220"/>
          <p:cNvCxnSpPr>
            <a:stCxn id="214" idx="5"/>
            <a:endCxn id="222" idx="0"/>
          </p:cNvCxnSpPr>
          <p:nvPr/>
        </p:nvCxnSpPr>
        <p:spPr bwMode="auto">
          <a:xfrm>
            <a:off x="7632480" y="37898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2" name="Oval 29"/>
          <p:cNvSpPr>
            <a:spLocks noChangeArrowheads="1"/>
          </p:cNvSpPr>
          <p:nvPr/>
        </p:nvSpPr>
        <p:spPr bwMode="auto">
          <a:xfrm>
            <a:off x="7709400" y="417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70</a:t>
            </a:r>
            <a:endParaRPr lang="zh-CN" altLang="en-US" sz="3200" dirty="0"/>
          </a:p>
        </p:txBody>
      </p:sp>
      <p:sp>
        <p:nvSpPr>
          <p:cNvPr id="223" name="矩形 222"/>
          <p:cNvSpPr/>
          <p:nvPr/>
        </p:nvSpPr>
        <p:spPr>
          <a:xfrm>
            <a:off x="7921913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cxnSp>
        <p:nvCxnSpPr>
          <p:cNvPr id="224" name="直接连接符 223"/>
          <p:cNvCxnSpPr>
            <a:stCxn id="222" idx="5"/>
            <a:endCxn id="225" idx="0"/>
          </p:cNvCxnSpPr>
          <p:nvPr/>
        </p:nvCxnSpPr>
        <p:spPr bwMode="auto">
          <a:xfrm>
            <a:off x="8170319" y="46037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5" name="Oval 29"/>
          <p:cNvSpPr>
            <a:spLocks noChangeArrowheads="1"/>
          </p:cNvSpPr>
          <p:nvPr/>
        </p:nvSpPr>
        <p:spPr bwMode="auto">
          <a:xfrm>
            <a:off x="8158518" y="505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  <a:endParaRPr lang="zh-CN" altLang="en-US" sz="3200" dirty="0"/>
          </a:p>
        </p:txBody>
      </p:sp>
      <p:sp>
        <p:nvSpPr>
          <p:cNvPr id="226" name="矩形 225"/>
          <p:cNvSpPr/>
          <p:nvPr/>
        </p:nvSpPr>
        <p:spPr>
          <a:xfrm>
            <a:off x="8391159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27" name="Oval 28"/>
          <p:cNvSpPr>
            <a:spLocks noChangeArrowheads="1"/>
          </p:cNvSpPr>
          <p:nvPr/>
        </p:nvSpPr>
        <p:spPr bwMode="auto">
          <a:xfrm>
            <a:off x="70596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40</a:t>
            </a:r>
            <a:endParaRPr lang="zh-CN" altLang="en-US" sz="3200" dirty="0"/>
          </a:p>
        </p:txBody>
      </p:sp>
      <p:cxnSp>
        <p:nvCxnSpPr>
          <p:cNvPr id="228" name="直接连接符 227"/>
          <p:cNvCxnSpPr>
            <a:stCxn id="227" idx="0"/>
            <a:endCxn id="217" idx="5"/>
          </p:cNvCxnSpPr>
          <p:nvPr/>
        </p:nvCxnSpPr>
        <p:spPr bwMode="auto">
          <a:xfrm flipH="1" flipV="1">
            <a:off x="7093179" y="4650591"/>
            <a:ext cx="23650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9" name="矩形 228"/>
          <p:cNvSpPr/>
          <p:nvPr/>
        </p:nvSpPr>
        <p:spPr>
          <a:xfrm>
            <a:off x="7290839" y="460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0" name="Oval 28"/>
          <p:cNvSpPr>
            <a:spLocks noChangeArrowheads="1"/>
          </p:cNvSpPr>
          <p:nvPr/>
        </p:nvSpPr>
        <p:spPr bwMode="auto">
          <a:xfrm>
            <a:off x="62910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231" name="直接连接符 230"/>
          <p:cNvCxnSpPr>
            <a:stCxn id="230" idx="0"/>
            <a:endCxn id="217" idx="3"/>
          </p:cNvCxnSpPr>
          <p:nvPr/>
        </p:nvCxnSpPr>
        <p:spPr bwMode="auto">
          <a:xfrm flipV="1">
            <a:off x="6561080" y="46505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2" name="矩形 231"/>
          <p:cNvSpPr/>
          <p:nvPr/>
        </p:nvSpPr>
        <p:spPr>
          <a:xfrm>
            <a:off x="6185400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6" grpId="0"/>
      <p:bldP spid="87" grpId="0"/>
      <p:bldP spid="88" grpId="0"/>
      <p:bldP spid="89" grpId="0"/>
      <p:bldP spid="91" grpId="0" animBg="1"/>
      <p:bldP spid="92" grpId="0"/>
      <p:bldP spid="96" grpId="0" animBg="1"/>
      <p:bldP spid="118" grpId="0" animBg="1"/>
      <p:bldP spid="140" grpId="0"/>
      <p:bldP spid="141" grpId="0"/>
      <p:bldP spid="149" grpId="0"/>
      <p:bldP spid="150" grpId="0"/>
      <p:bldP spid="161" grpId="0" animBg="1"/>
      <p:bldP spid="165" grpId="0"/>
      <p:bldP spid="175" grpId="0" animBg="1"/>
      <p:bldP spid="177" grpId="0" animBg="1"/>
      <p:bldP spid="178" grpId="0"/>
      <p:bldP spid="179" grpId="0"/>
      <p:bldP spid="180" grpId="0"/>
      <p:bldP spid="181" grpId="0"/>
      <p:bldP spid="182" grpId="0" animBg="1"/>
      <p:bldP spid="184" grpId="0"/>
      <p:bldP spid="186" grpId="0" animBg="1"/>
      <p:bldP spid="187" grpId="0"/>
      <p:bldP spid="188" grpId="0" animBg="1"/>
      <p:bldP spid="190" grpId="0"/>
      <p:bldP spid="191" grpId="0" animBg="1"/>
      <p:bldP spid="193" grpId="0"/>
      <p:bldP spid="214" grpId="0" animBg="1"/>
      <p:bldP spid="215" grpId="0"/>
      <p:bldP spid="216" grpId="0"/>
      <p:bldP spid="217" grpId="0" animBg="1"/>
      <p:bldP spid="218" grpId="0"/>
      <p:bldP spid="219" grpId="0"/>
      <p:bldP spid="222" grpId="0" animBg="1"/>
      <p:bldP spid="223" grpId="0"/>
      <p:bldP spid="225" grpId="0" animBg="1"/>
      <p:bldP spid="226" grpId="0"/>
      <p:bldP spid="227" grpId="0" animBg="1"/>
      <p:bldP spid="229" grpId="0"/>
      <p:bldP spid="230" grpId="0" animBg="1"/>
      <p:bldP spid="2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1(LRL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LR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的左子女的右子树中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46286" y="194335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906686" y="2373542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36686" y="269111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520800" y="3121305"/>
            <a:ext cx="194967" cy="34604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5"/>
          </p:cNvCxnSpPr>
          <p:nvPr/>
        </p:nvCxnSpPr>
        <p:spPr bwMode="auto">
          <a:xfrm flipH="1" flipV="1">
            <a:off x="1097605" y="3121305"/>
            <a:ext cx="232595" cy="2138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07205" y="2373542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>
            <a:spLocks/>
          </p:cNvSpPr>
          <p:nvPr/>
        </p:nvSpPr>
        <p:spPr bwMode="auto">
          <a:xfrm>
            <a:off x="304800" y="3467348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371600" y="402093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1963886" y="2794748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216200" y="4761938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14400" y="177786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172" y="240055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25200" y="471810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88813" y="4277446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LR(L)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060200" y="33351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1283048" y="287793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21119" y="3765329"/>
            <a:ext cx="66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863400" y="402093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79400" y="3765329"/>
            <a:ext cx="598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4599086" y="194335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3"/>
            <a:endCxn id="85" idx="0"/>
          </p:cNvCxnSpPr>
          <p:nvPr/>
        </p:nvCxnSpPr>
        <p:spPr bwMode="auto">
          <a:xfrm flipH="1">
            <a:off x="4259486" y="2373542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3989486" y="269111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5" idx="3"/>
            <a:endCxn id="89" idx="0"/>
          </p:cNvCxnSpPr>
          <p:nvPr/>
        </p:nvCxnSpPr>
        <p:spPr bwMode="auto">
          <a:xfrm flipH="1">
            <a:off x="3873600" y="3121305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stCxn id="94" idx="0"/>
            <a:endCxn id="85" idx="5"/>
          </p:cNvCxnSpPr>
          <p:nvPr/>
        </p:nvCxnSpPr>
        <p:spPr bwMode="auto">
          <a:xfrm flipH="1" flipV="1">
            <a:off x="4450405" y="3121305"/>
            <a:ext cx="232595" cy="25102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91" idx="0"/>
            <a:endCxn id="83" idx="5"/>
          </p:cNvCxnSpPr>
          <p:nvPr/>
        </p:nvCxnSpPr>
        <p:spPr bwMode="auto">
          <a:xfrm flipH="1" flipV="1">
            <a:off x="5060005" y="2373542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3657600" y="3467349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724400" y="4058129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91" name="矩形 90"/>
          <p:cNvSpPr/>
          <p:nvPr/>
        </p:nvSpPr>
        <p:spPr bwMode="auto">
          <a:xfrm>
            <a:off x="5316686" y="2794748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92" name="矩形 91"/>
          <p:cNvSpPr/>
          <p:nvPr/>
        </p:nvSpPr>
        <p:spPr>
          <a:xfrm>
            <a:off x="4267200" y="1822508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4972" y="240055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4413000" y="33723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635848" y="2915129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96" name="直接连接符 95"/>
          <p:cNvCxnSpPr>
            <a:stCxn id="90" idx="0"/>
            <a:endCxn id="94" idx="5"/>
          </p:cNvCxnSpPr>
          <p:nvPr/>
        </p:nvCxnSpPr>
        <p:spPr bwMode="auto">
          <a:xfrm flipH="1" flipV="1">
            <a:off x="4873919" y="3802520"/>
            <a:ext cx="66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4216200" y="408513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8" name="直接连接符 97"/>
          <p:cNvCxnSpPr>
            <a:stCxn id="97" idx="0"/>
            <a:endCxn id="94" idx="3"/>
          </p:cNvCxnSpPr>
          <p:nvPr/>
        </p:nvCxnSpPr>
        <p:spPr bwMode="auto">
          <a:xfrm flipV="1">
            <a:off x="4432200" y="3802520"/>
            <a:ext cx="59881" cy="2826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82103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431383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200119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361123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82250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81582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431383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35590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251226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619749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251226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264800" y="4380938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66570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61710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246011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246011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6513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81713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486400" y="435993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3" grpId="0" animBg="1"/>
      <p:bldP spid="85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/>
      <p:bldP spid="97" grpId="0" animBg="1"/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1(LRL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LR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的左子女的右子树中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LRL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  <a:endParaRPr lang="zh-CN" altLang="en-US" sz="3200" dirty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=B;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/>
              <a:t>A-&gt;bf=1;  B-&gt;bf=0;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6" name="Oval 28"/>
          <p:cNvSpPr>
            <a:spLocks noChangeArrowheads="1"/>
          </p:cNvSpPr>
          <p:nvPr/>
        </p:nvSpPr>
        <p:spPr bwMode="auto">
          <a:xfrm>
            <a:off x="6857314" y="282103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47" name="直接连接符 146"/>
          <p:cNvCxnSpPr>
            <a:stCxn id="146" idx="0"/>
            <a:endCxn id="148" idx="3"/>
          </p:cNvCxnSpPr>
          <p:nvPr/>
        </p:nvCxnSpPr>
        <p:spPr bwMode="auto">
          <a:xfrm flipV="1">
            <a:off x="7127314" y="2431383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7461600" y="200119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49" name="矩形 148"/>
          <p:cNvSpPr/>
          <p:nvPr/>
        </p:nvSpPr>
        <p:spPr>
          <a:xfrm>
            <a:off x="6731400" y="2361123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913048" y="182250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1" name="Oval 28"/>
          <p:cNvSpPr>
            <a:spLocks noChangeArrowheads="1"/>
          </p:cNvSpPr>
          <p:nvPr/>
        </p:nvSpPr>
        <p:spPr bwMode="auto">
          <a:xfrm>
            <a:off x="8143038" y="281582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152" name="直接连接符 151"/>
          <p:cNvCxnSpPr>
            <a:stCxn id="151" idx="0"/>
            <a:endCxn id="148" idx="5"/>
          </p:cNvCxnSpPr>
          <p:nvPr/>
        </p:nvCxnSpPr>
        <p:spPr bwMode="auto">
          <a:xfrm flipH="1" flipV="1">
            <a:off x="7922519" y="2431383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矩形 152"/>
          <p:cNvSpPr/>
          <p:nvPr/>
        </p:nvSpPr>
        <p:spPr>
          <a:xfrm>
            <a:off x="8340086" y="235590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54" name="直接连接符 153"/>
          <p:cNvCxnSpPr>
            <a:stCxn id="146" idx="3"/>
            <a:endCxn id="155" idx="0"/>
          </p:cNvCxnSpPr>
          <p:nvPr/>
        </p:nvCxnSpPr>
        <p:spPr bwMode="auto">
          <a:xfrm flipH="1">
            <a:off x="6845400" y="3251226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矩形 154"/>
          <p:cNvSpPr/>
          <p:nvPr/>
        </p:nvSpPr>
        <p:spPr bwMode="auto">
          <a:xfrm>
            <a:off x="6629400" y="3619749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56" name="直接连接符 155"/>
          <p:cNvCxnSpPr>
            <a:stCxn id="158" idx="0"/>
            <a:endCxn id="146" idx="5"/>
          </p:cNvCxnSpPr>
          <p:nvPr/>
        </p:nvCxnSpPr>
        <p:spPr bwMode="auto">
          <a:xfrm flipH="1" flipV="1">
            <a:off x="7318233" y="3251226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矩形 156"/>
          <p:cNvSpPr/>
          <p:nvPr/>
        </p:nvSpPr>
        <p:spPr bwMode="auto">
          <a:xfrm>
            <a:off x="7264800" y="4380938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7264800" y="366570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7925400" y="361710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160" name="直接连接符 159"/>
          <p:cNvCxnSpPr>
            <a:stCxn id="159" idx="0"/>
            <a:endCxn id="151" idx="3"/>
          </p:cNvCxnSpPr>
          <p:nvPr/>
        </p:nvCxnSpPr>
        <p:spPr bwMode="auto">
          <a:xfrm flipV="1">
            <a:off x="8141400" y="3246011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直接连接符 160"/>
          <p:cNvCxnSpPr>
            <a:stCxn id="162" idx="0"/>
            <a:endCxn id="151" idx="5"/>
          </p:cNvCxnSpPr>
          <p:nvPr/>
        </p:nvCxnSpPr>
        <p:spPr bwMode="auto">
          <a:xfrm flipH="1" flipV="1">
            <a:off x="8603957" y="3246011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2" name="矩形 161"/>
          <p:cNvSpPr/>
          <p:nvPr/>
        </p:nvSpPr>
        <p:spPr bwMode="auto">
          <a:xfrm>
            <a:off x="8535000" y="36513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63" name="右箭头 162"/>
          <p:cNvSpPr/>
          <p:nvPr/>
        </p:nvSpPr>
        <p:spPr bwMode="auto">
          <a:xfrm>
            <a:off x="5549400" y="481713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5486400" y="435993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216200" y="4761938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4599086" y="194335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-2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3" idx="3"/>
            <a:endCxn id="45" idx="0"/>
          </p:cNvCxnSpPr>
          <p:nvPr/>
        </p:nvCxnSpPr>
        <p:spPr bwMode="auto">
          <a:xfrm flipH="1">
            <a:off x="4259486" y="2373542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3989486" y="269111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5" idx="3"/>
            <a:endCxn id="49" idx="0"/>
          </p:cNvCxnSpPr>
          <p:nvPr/>
        </p:nvCxnSpPr>
        <p:spPr bwMode="auto">
          <a:xfrm flipH="1">
            <a:off x="3873600" y="3121305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54" idx="0"/>
            <a:endCxn id="45" idx="5"/>
          </p:cNvCxnSpPr>
          <p:nvPr/>
        </p:nvCxnSpPr>
        <p:spPr bwMode="auto">
          <a:xfrm flipH="1" flipV="1">
            <a:off x="4450405" y="3121305"/>
            <a:ext cx="232595" cy="25102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51" idx="0"/>
            <a:endCxn id="43" idx="5"/>
          </p:cNvCxnSpPr>
          <p:nvPr/>
        </p:nvCxnSpPr>
        <p:spPr bwMode="auto">
          <a:xfrm flipH="1" flipV="1">
            <a:off x="5060005" y="2373542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3657600" y="3467349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724400" y="4058129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51" name="矩形 50"/>
          <p:cNvSpPr/>
          <p:nvPr/>
        </p:nvSpPr>
        <p:spPr bwMode="auto">
          <a:xfrm>
            <a:off x="5316686" y="2794748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52" name="矩形 51"/>
          <p:cNvSpPr/>
          <p:nvPr/>
        </p:nvSpPr>
        <p:spPr>
          <a:xfrm>
            <a:off x="4267200" y="1822508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24972" y="240055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4413000" y="33723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55" name="矩形 54"/>
          <p:cNvSpPr/>
          <p:nvPr/>
        </p:nvSpPr>
        <p:spPr>
          <a:xfrm>
            <a:off x="4635848" y="2915129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56" name="直接连接符 55"/>
          <p:cNvCxnSpPr>
            <a:stCxn id="50" idx="0"/>
            <a:endCxn id="54" idx="5"/>
          </p:cNvCxnSpPr>
          <p:nvPr/>
        </p:nvCxnSpPr>
        <p:spPr bwMode="auto">
          <a:xfrm flipH="1" flipV="1">
            <a:off x="4873919" y="3802520"/>
            <a:ext cx="66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4216200" y="408513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8" name="直接连接符 57"/>
          <p:cNvCxnSpPr>
            <a:stCxn id="57" idx="0"/>
            <a:endCxn id="54" idx="3"/>
          </p:cNvCxnSpPr>
          <p:nvPr/>
        </p:nvCxnSpPr>
        <p:spPr bwMode="auto">
          <a:xfrm flipV="1">
            <a:off x="4432200" y="3802520"/>
            <a:ext cx="59881" cy="2826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3000" kern="0" dirty="0">
                <a:latin typeface="+mj-lt"/>
              </a:rPr>
              <a:t> </a:t>
            </a:r>
            <a:r>
              <a:rPr lang="zh-CN" altLang="en-US" sz="3200" kern="0" dirty="0">
                <a:latin typeface="+mj-lt"/>
              </a:rPr>
              <a:t>假设：树上结点的检索概率相等，</a:t>
            </a:r>
            <a:endParaRPr lang="en-US" altLang="zh-CN" sz="3200" kern="0" dirty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</a:t>
            </a:r>
            <a:r>
              <a:rPr lang="zh-CN" altLang="en-US" sz="3200" kern="0" dirty="0">
                <a:latin typeface="+mj-lt"/>
              </a:rPr>
              <a:t>为了使</a:t>
            </a:r>
            <a:r>
              <a:rPr lang="zh-CN" altLang="en-US" sz="3200" kern="0" dirty="0">
                <a:solidFill>
                  <a:srgbClr val="0000CC"/>
                </a:solidFill>
                <a:latin typeface="+mj-lt"/>
              </a:rPr>
              <a:t>平均检索长度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(ASL)</a:t>
            </a:r>
            <a:r>
              <a:rPr lang="zh-CN" altLang="en-US" sz="3200" kern="0" dirty="0">
                <a:latin typeface="+mj-lt"/>
              </a:rPr>
              <a:t>比较短，</a:t>
            </a:r>
            <a:endParaRPr lang="en-US" altLang="zh-CN" sz="3200" kern="0" dirty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</a:t>
            </a:r>
            <a:r>
              <a:rPr lang="zh-CN" altLang="en-US" sz="3200" kern="0" dirty="0">
                <a:latin typeface="+mj-lt"/>
              </a:rPr>
              <a:t>希望：</a:t>
            </a:r>
            <a:endParaRPr lang="en-US" altLang="zh-CN" sz="3200" kern="0" dirty="0">
              <a:solidFill>
                <a:srgbClr val="137F16"/>
              </a:solidFill>
              <a:latin typeface="+mj-lt"/>
            </a:endParaRPr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2133600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2680200" y="350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3283200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740400" y="4771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2826000" y="4771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68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34" idx="3"/>
            <a:endCxn id="32" idx="0"/>
          </p:cNvCxnSpPr>
          <p:nvPr/>
        </p:nvCxnSpPr>
        <p:spPr bwMode="auto">
          <a:xfrm flipH="1">
            <a:off x="2403600" y="3935391"/>
            <a:ext cx="355681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4" idx="5"/>
            <a:endCxn id="62" idx="0"/>
          </p:cNvCxnSpPr>
          <p:nvPr/>
        </p:nvCxnSpPr>
        <p:spPr bwMode="auto">
          <a:xfrm>
            <a:off x="3141119" y="3935391"/>
            <a:ext cx="412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>
            <a:stCxn id="62" idx="3"/>
            <a:endCxn id="65" idx="0"/>
          </p:cNvCxnSpPr>
          <p:nvPr/>
        </p:nvCxnSpPr>
        <p:spPr bwMode="auto">
          <a:xfrm flipH="1">
            <a:off x="3096000" y="45449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62" idx="5"/>
            <a:endCxn id="64" idx="0"/>
          </p:cNvCxnSpPr>
          <p:nvPr/>
        </p:nvCxnSpPr>
        <p:spPr bwMode="auto">
          <a:xfrm>
            <a:off x="3744119" y="45449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2445000" y="545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78" name="直接连接符 77"/>
          <p:cNvCxnSpPr>
            <a:stCxn id="65" idx="3"/>
            <a:endCxn id="77" idx="0"/>
          </p:cNvCxnSpPr>
          <p:nvPr/>
        </p:nvCxnSpPr>
        <p:spPr bwMode="auto">
          <a:xfrm flipH="1">
            <a:off x="2715000" y="52013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26"/>
          <p:cNvSpPr>
            <a:spLocks noChangeArrowheads="1"/>
          </p:cNvSpPr>
          <p:nvPr/>
        </p:nvSpPr>
        <p:spPr bwMode="auto">
          <a:xfrm>
            <a:off x="5366881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6013200" y="3429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68</a:t>
            </a:r>
          </a:p>
        </p:txBody>
      </p:sp>
      <p:sp>
        <p:nvSpPr>
          <p:cNvPr id="89" name="Oval 28"/>
          <p:cNvSpPr>
            <a:spLocks noChangeArrowheads="1"/>
          </p:cNvSpPr>
          <p:nvPr/>
        </p:nvSpPr>
        <p:spPr bwMode="auto">
          <a:xfrm>
            <a:off x="6622800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7080000" y="4847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</a:p>
        </p:txBody>
      </p:sp>
      <p:cxnSp>
        <p:nvCxnSpPr>
          <p:cNvPr id="92" name="直接连接符 91"/>
          <p:cNvCxnSpPr>
            <a:stCxn id="88" idx="3"/>
            <a:endCxn id="87" idx="0"/>
          </p:cNvCxnSpPr>
          <p:nvPr/>
        </p:nvCxnSpPr>
        <p:spPr bwMode="auto">
          <a:xfrm flipH="1">
            <a:off x="5636881" y="3859191"/>
            <a:ext cx="45540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88" idx="5"/>
            <a:endCxn id="89" idx="0"/>
          </p:cNvCxnSpPr>
          <p:nvPr/>
        </p:nvCxnSpPr>
        <p:spPr bwMode="auto">
          <a:xfrm>
            <a:off x="6474119" y="3859191"/>
            <a:ext cx="4186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9" idx="5"/>
            <a:endCxn id="90" idx="0"/>
          </p:cNvCxnSpPr>
          <p:nvPr/>
        </p:nvCxnSpPr>
        <p:spPr bwMode="auto">
          <a:xfrm>
            <a:off x="7083719" y="4515591"/>
            <a:ext cx="266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9"/>
          <p:cNvSpPr>
            <a:spLocks noChangeArrowheads="1"/>
          </p:cNvSpPr>
          <p:nvPr/>
        </p:nvSpPr>
        <p:spPr bwMode="auto">
          <a:xfrm>
            <a:off x="5819400" y="481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stCxn id="87" idx="5"/>
            <a:endCxn id="96" idx="0"/>
          </p:cNvCxnSpPr>
          <p:nvPr/>
        </p:nvCxnSpPr>
        <p:spPr bwMode="auto">
          <a:xfrm>
            <a:off x="5827800" y="4515591"/>
            <a:ext cx="261600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26"/>
          <p:cNvSpPr>
            <a:spLocks noChangeArrowheads="1"/>
          </p:cNvSpPr>
          <p:nvPr/>
        </p:nvSpPr>
        <p:spPr bwMode="auto">
          <a:xfrm>
            <a:off x="4946400" y="481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99" name="直接连接符 98"/>
          <p:cNvCxnSpPr>
            <a:stCxn id="87" idx="3"/>
            <a:endCxn id="98" idx="0"/>
          </p:cNvCxnSpPr>
          <p:nvPr/>
        </p:nvCxnSpPr>
        <p:spPr bwMode="auto">
          <a:xfrm flipH="1">
            <a:off x="5216400" y="4515591"/>
            <a:ext cx="229562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矩形 101"/>
          <p:cNvSpPr/>
          <p:nvPr/>
        </p:nvSpPr>
        <p:spPr>
          <a:xfrm>
            <a:off x="1676400" y="25908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>
                <a:solidFill>
                  <a:srgbClr val="137F16"/>
                </a:solidFill>
              </a:rPr>
              <a:t>每个结点的左、右子树“高度基本相同”</a:t>
            </a:r>
            <a:endParaRPr lang="zh-CN" altLang="en-US" sz="3200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2(LRR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LR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的左子女的右子树中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46286" y="194335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906686" y="2373542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36686" y="269111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520800" y="3121305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5"/>
          </p:cNvCxnSpPr>
          <p:nvPr/>
        </p:nvCxnSpPr>
        <p:spPr bwMode="auto">
          <a:xfrm flipH="1" flipV="1">
            <a:off x="1097605" y="3121305"/>
            <a:ext cx="291481" cy="2480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07205" y="2373542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04800" y="3467349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47800" y="405513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1963886" y="2794748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860000" y="4761938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14400" y="177786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172" y="240055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25200" y="471810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88813" y="4277446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LR(R)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119086" y="33693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1341934" y="291213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80005" y="3799529"/>
            <a:ext cx="83795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939600" y="405513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155600" y="3799529"/>
            <a:ext cx="42567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4599086" y="194335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3"/>
            <a:endCxn id="85" idx="0"/>
          </p:cNvCxnSpPr>
          <p:nvPr/>
        </p:nvCxnSpPr>
        <p:spPr bwMode="auto">
          <a:xfrm flipH="1">
            <a:off x="4259486" y="2373542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3989486" y="269111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5" idx="3"/>
            <a:endCxn id="89" idx="0"/>
          </p:cNvCxnSpPr>
          <p:nvPr/>
        </p:nvCxnSpPr>
        <p:spPr bwMode="auto">
          <a:xfrm flipH="1">
            <a:off x="3873600" y="3121305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stCxn id="94" idx="0"/>
            <a:endCxn id="85" idx="5"/>
          </p:cNvCxnSpPr>
          <p:nvPr/>
        </p:nvCxnSpPr>
        <p:spPr bwMode="auto">
          <a:xfrm flipH="1" flipV="1">
            <a:off x="4450405" y="3121305"/>
            <a:ext cx="291481" cy="2480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91" idx="0"/>
            <a:endCxn id="83" idx="5"/>
          </p:cNvCxnSpPr>
          <p:nvPr/>
        </p:nvCxnSpPr>
        <p:spPr bwMode="auto">
          <a:xfrm flipH="1" flipV="1">
            <a:off x="5060005" y="2373542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3657600" y="3467349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59486" y="4058129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91" name="矩形 90"/>
          <p:cNvSpPr/>
          <p:nvPr/>
        </p:nvSpPr>
        <p:spPr bwMode="auto">
          <a:xfrm>
            <a:off x="5316686" y="2794748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92" name="矩形 91"/>
          <p:cNvSpPr/>
          <p:nvPr/>
        </p:nvSpPr>
        <p:spPr>
          <a:xfrm>
            <a:off x="4267200" y="1822508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4972" y="240055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4471886" y="33693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694734" y="291213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96" name="直接连接符 95"/>
          <p:cNvCxnSpPr>
            <a:stCxn id="90" idx="0"/>
            <a:endCxn id="94" idx="5"/>
          </p:cNvCxnSpPr>
          <p:nvPr/>
        </p:nvCxnSpPr>
        <p:spPr bwMode="auto">
          <a:xfrm flipH="1" flipV="1">
            <a:off x="4932805" y="3799529"/>
            <a:ext cx="142681" cy="25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4216200" y="402093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8" name="直接连接符 97"/>
          <p:cNvCxnSpPr>
            <a:stCxn id="97" idx="0"/>
            <a:endCxn id="94" idx="3"/>
          </p:cNvCxnSpPr>
          <p:nvPr/>
        </p:nvCxnSpPr>
        <p:spPr bwMode="auto">
          <a:xfrm flipV="1">
            <a:off x="4432200" y="3799529"/>
            <a:ext cx="118767" cy="22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82103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431383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200119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361123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82250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81582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431383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35590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251226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619749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251226"/>
            <a:ext cx="162567" cy="3538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7200" y="4380938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60510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67770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246011"/>
            <a:ext cx="80719" cy="4316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246011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6513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81713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486400" y="43599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3" grpId="0" animBg="1"/>
      <p:bldP spid="85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/>
      <p:bldP spid="97" grpId="0" animBg="1"/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LR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的左子女的右子树中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LRR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  <a:endParaRPr lang="zh-CN" altLang="en-US" sz="3200" dirty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=B;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/>
              <a:t>A-&gt;bf=0;  B-&gt;bf=-1;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2(LRR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82103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431383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200119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361123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82250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81582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431383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35590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251226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619749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251226"/>
            <a:ext cx="162567" cy="3538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7200" y="4380938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60510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67770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246011"/>
            <a:ext cx="80719" cy="4316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246011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6513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81713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486400" y="43599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860000" y="4761938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4599086" y="194335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-2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3" idx="3"/>
            <a:endCxn id="45" idx="0"/>
          </p:cNvCxnSpPr>
          <p:nvPr/>
        </p:nvCxnSpPr>
        <p:spPr bwMode="auto">
          <a:xfrm flipH="1">
            <a:off x="4259486" y="2373542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3989486" y="269111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5" idx="3"/>
            <a:endCxn id="49" idx="0"/>
          </p:cNvCxnSpPr>
          <p:nvPr/>
        </p:nvCxnSpPr>
        <p:spPr bwMode="auto">
          <a:xfrm flipH="1">
            <a:off x="3873600" y="3121305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54" idx="0"/>
            <a:endCxn id="45" idx="5"/>
          </p:cNvCxnSpPr>
          <p:nvPr/>
        </p:nvCxnSpPr>
        <p:spPr bwMode="auto">
          <a:xfrm flipH="1" flipV="1">
            <a:off x="4450405" y="3121305"/>
            <a:ext cx="291481" cy="2480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51" idx="0"/>
            <a:endCxn id="43" idx="5"/>
          </p:cNvCxnSpPr>
          <p:nvPr/>
        </p:nvCxnSpPr>
        <p:spPr bwMode="auto">
          <a:xfrm flipH="1" flipV="1">
            <a:off x="5060005" y="2373542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3657600" y="3467349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859486" y="4058129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51" name="矩形 50"/>
          <p:cNvSpPr/>
          <p:nvPr/>
        </p:nvSpPr>
        <p:spPr bwMode="auto">
          <a:xfrm>
            <a:off x="5316686" y="2794748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52" name="矩形 51"/>
          <p:cNvSpPr/>
          <p:nvPr/>
        </p:nvSpPr>
        <p:spPr>
          <a:xfrm>
            <a:off x="4267200" y="1822508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24972" y="240055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4471886" y="33693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55" name="矩形 54"/>
          <p:cNvSpPr/>
          <p:nvPr/>
        </p:nvSpPr>
        <p:spPr>
          <a:xfrm>
            <a:off x="4694734" y="291213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56" name="直接连接符 55"/>
          <p:cNvCxnSpPr>
            <a:stCxn id="50" idx="0"/>
            <a:endCxn id="54" idx="5"/>
          </p:cNvCxnSpPr>
          <p:nvPr/>
        </p:nvCxnSpPr>
        <p:spPr bwMode="auto">
          <a:xfrm flipH="1" flipV="1">
            <a:off x="4932805" y="3799529"/>
            <a:ext cx="142681" cy="25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4216200" y="4020938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8" name="直接连接符 57"/>
          <p:cNvCxnSpPr>
            <a:stCxn id="57" idx="0"/>
            <a:endCxn id="54" idx="3"/>
          </p:cNvCxnSpPr>
          <p:nvPr/>
        </p:nvCxnSpPr>
        <p:spPr bwMode="auto">
          <a:xfrm flipV="1">
            <a:off x="4432200" y="3799529"/>
            <a:ext cx="118767" cy="22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3(LR0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LR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的左子女的右子树中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6272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2876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0176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1295400" y="1532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31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169987" y="2802862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1336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LR(0)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9" name="右箭头 128"/>
          <p:cNvSpPr/>
          <p:nvPr/>
        </p:nvSpPr>
        <p:spPr bwMode="auto">
          <a:xfrm>
            <a:off x="5244600" y="2819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Oval 28"/>
          <p:cNvSpPr>
            <a:spLocks noChangeArrowheads="1"/>
          </p:cNvSpPr>
          <p:nvPr/>
        </p:nvSpPr>
        <p:spPr bwMode="auto">
          <a:xfrm>
            <a:off x="4282276" y="1719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-2</a:t>
            </a:r>
            <a:endParaRPr lang="zh-CN" altLang="en-US" sz="3200" dirty="0"/>
          </a:p>
        </p:txBody>
      </p:sp>
      <p:cxnSp>
        <p:nvCxnSpPr>
          <p:cNvPr id="76" name="直接连接符 75"/>
          <p:cNvCxnSpPr>
            <a:stCxn id="75" idx="3"/>
            <a:endCxn id="77" idx="0"/>
          </p:cNvCxnSpPr>
          <p:nvPr/>
        </p:nvCxnSpPr>
        <p:spPr bwMode="auto">
          <a:xfrm flipH="1">
            <a:off x="3942676" y="2149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3672676" y="2466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78" name="矩形 77"/>
          <p:cNvSpPr/>
          <p:nvPr/>
        </p:nvSpPr>
        <p:spPr>
          <a:xfrm>
            <a:off x="3950390" y="1553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408162" y="2176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255190" y="3221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2" name="直接连接符 81"/>
          <p:cNvCxnSpPr>
            <a:stCxn id="81" idx="0"/>
            <a:endCxn id="77" idx="5"/>
          </p:cNvCxnSpPr>
          <p:nvPr/>
        </p:nvCxnSpPr>
        <p:spPr bwMode="auto">
          <a:xfrm flipH="1" flipV="1">
            <a:off x="4133595" y="2897167"/>
            <a:ext cx="337595" cy="3242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Oval 28"/>
          <p:cNvSpPr>
            <a:spLocks noChangeArrowheads="1"/>
          </p:cNvSpPr>
          <p:nvPr/>
        </p:nvSpPr>
        <p:spPr bwMode="auto">
          <a:xfrm>
            <a:off x="7951886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01" name="直接连接符 100"/>
          <p:cNvCxnSpPr>
            <a:stCxn id="100" idx="0"/>
            <a:endCxn id="117" idx="3"/>
          </p:cNvCxnSpPr>
          <p:nvPr/>
        </p:nvCxnSpPr>
        <p:spPr bwMode="auto">
          <a:xfrm flipH="1" flipV="1">
            <a:off x="7780886" y="2313600"/>
            <a:ext cx="441000" cy="459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Oval 29"/>
          <p:cNvSpPr>
            <a:spLocks noChangeArrowheads="1"/>
          </p:cNvSpPr>
          <p:nvPr/>
        </p:nvSpPr>
        <p:spPr bwMode="auto">
          <a:xfrm>
            <a:off x="6656486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8187086" y="228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10686" y="2317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348886" y="21336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0" name="直接连接符 119"/>
          <p:cNvCxnSpPr>
            <a:stCxn id="117" idx="1"/>
          </p:cNvCxnSpPr>
          <p:nvPr/>
        </p:nvCxnSpPr>
        <p:spPr bwMode="auto">
          <a:xfrm flipH="1">
            <a:off x="6891686" y="2313600"/>
            <a:ext cx="457200" cy="42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矩形 131"/>
          <p:cNvSpPr/>
          <p:nvPr/>
        </p:nvSpPr>
        <p:spPr>
          <a:xfrm>
            <a:off x="4432448" y="26985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315200" y="1631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0" y="3733800"/>
            <a:ext cx="9144000" cy="245605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LR0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  A-&gt;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  B-&gt;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=B;  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/>
              <a:t>A-&gt;bf=0;  B-&gt;bf=0;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267200" y="3113529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7387359" y="198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257800" y="237873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79" grpId="0"/>
      <p:bldP spid="81" grpId="0" animBg="1"/>
      <p:bldP spid="100" grpId="0" animBg="1"/>
      <p:bldP spid="111" grpId="0" animBg="1"/>
      <p:bldP spid="114" grpId="0"/>
      <p:bldP spid="115" grpId="0"/>
      <p:bldP spid="117" grpId="0" animBg="1"/>
      <p:bldP spid="132" grpId="0"/>
      <p:bldP spid="133" grpId="0"/>
      <p:bldP spid="135" grpId="0"/>
      <p:bldP spid="1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—3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种亚类型，对比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 </a:t>
            </a:r>
            <a:r>
              <a:rPr lang="en-US" altLang="zh-CN" kern="0" dirty="0">
                <a:solidFill>
                  <a:srgbClr val="0000CC"/>
                </a:solidFill>
              </a:rPr>
              <a:t>LR</a:t>
            </a:r>
            <a:r>
              <a:rPr lang="zh-CN" altLang="en-US" kern="0" dirty="0">
                <a:solidFill>
                  <a:srgbClr val="0000CC"/>
                </a:solidFill>
              </a:rPr>
              <a:t>型失衡的细分依据：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</a:t>
            </a:r>
            <a:r>
              <a:rPr lang="zh-CN" altLang="en-US" kern="0" dirty="0"/>
              <a:t>新结点进入“最小不平衡子树</a:t>
            </a:r>
            <a:r>
              <a:rPr lang="en-US" altLang="zh-CN" kern="0" dirty="0"/>
              <a:t>A</a:t>
            </a:r>
            <a:r>
              <a:rPr lang="zh-CN" altLang="en-US" kern="0" dirty="0"/>
              <a:t>” 的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(1)</a:t>
            </a:r>
            <a:r>
              <a:rPr lang="zh-CN" altLang="en-US" kern="0" dirty="0"/>
              <a:t> 左子树的、右子树的、</a:t>
            </a:r>
            <a:r>
              <a:rPr lang="zh-CN" altLang="en-US" kern="0" dirty="0">
                <a:solidFill>
                  <a:srgbClr val="990099"/>
                </a:solidFill>
              </a:rPr>
              <a:t>左子树中 </a:t>
            </a:r>
            <a:r>
              <a:rPr lang="zh-CN" altLang="en-US" kern="0" dirty="0"/>
              <a:t> </a:t>
            </a:r>
            <a:r>
              <a:rPr lang="en-US" altLang="zh-CN" kern="0" dirty="0">
                <a:sym typeface="Wingdings" pitchFamily="2" charset="2"/>
              </a:rPr>
              <a:t> LR</a:t>
            </a:r>
            <a:r>
              <a:rPr lang="en-US" altLang="zh-CN" kern="0" dirty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zh-CN" altLang="en-US" kern="0" dirty="0">
                <a:sym typeface="Wingdings" pitchFamily="2" charset="2"/>
              </a:rPr>
              <a:t>失衡</a:t>
            </a:r>
            <a:endParaRPr lang="en-US" altLang="zh-CN" kern="0" dirty="0"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(2)</a:t>
            </a:r>
            <a:r>
              <a:rPr lang="zh-CN" altLang="en-US" kern="0" dirty="0"/>
              <a:t> 左子树的、右子树的、</a:t>
            </a:r>
            <a:r>
              <a:rPr lang="zh-CN" altLang="en-US" kern="0" dirty="0">
                <a:solidFill>
                  <a:srgbClr val="990099"/>
                </a:solidFill>
              </a:rPr>
              <a:t>右子树中  </a:t>
            </a:r>
            <a:r>
              <a:rPr lang="en-US" altLang="zh-CN" kern="0" dirty="0">
                <a:sym typeface="Wingdings" pitchFamily="2" charset="2"/>
              </a:rPr>
              <a:t> LR</a:t>
            </a:r>
            <a:r>
              <a:rPr lang="en-US" altLang="zh-CN" kern="0" dirty="0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zh-CN" altLang="en-US" kern="0" dirty="0">
                <a:sym typeface="Wingdings" pitchFamily="2" charset="2"/>
              </a:rPr>
              <a:t>失衡</a:t>
            </a:r>
            <a:endParaRPr lang="en-US" altLang="zh-CN" kern="0" dirty="0"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ym typeface="Wingdings" pitchFamily="2" charset="2"/>
              </a:rPr>
              <a:t>   (3)</a:t>
            </a:r>
            <a:r>
              <a:rPr lang="en-US" altLang="zh-CN" kern="0" dirty="0"/>
              <a:t> </a:t>
            </a:r>
            <a:r>
              <a:rPr lang="zh-CN" altLang="en-US" kern="0" dirty="0"/>
              <a:t>左子树的、右孩子                     </a:t>
            </a:r>
            <a:r>
              <a:rPr lang="en-US" altLang="zh-CN" kern="0" dirty="0"/>
              <a:t>   </a:t>
            </a:r>
            <a:r>
              <a:rPr lang="en-US" altLang="zh-CN" kern="0" dirty="0">
                <a:sym typeface="Wingdings" pitchFamily="2" charset="2"/>
              </a:rPr>
              <a:t> LR</a:t>
            </a:r>
            <a:r>
              <a:rPr lang="en-US" altLang="zh-CN" kern="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zh-CN" altLang="en-US" kern="0" dirty="0">
                <a:sym typeface="Wingdings" pitchFamily="2" charset="2"/>
              </a:rPr>
              <a:t>失衡</a:t>
            </a:r>
            <a:endParaRPr lang="en-US" altLang="zh-CN" kern="0" dirty="0"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1800"/>
              </a:spcBef>
              <a:defRPr/>
            </a:pPr>
            <a:r>
              <a:rPr lang="en-US" altLang="zh-CN" kern="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zh-CN" altLang="en-US" kern="0" dirty="0">
                <a:solidFill>
                  <a:srgbClr val="0000CC"/>
                </a:solidFill>
                <a:sym typeface="Wingdings" pitchFamily="2" charset="2"/>
              </a:rPr>
              <a:t>针对</a:t>
            </a:r>
            <a:r>
              <a:rPr lang="en-US" altLang="zh-CN" kern="0" dirty="0">
                <a:solidFill>
                  <a:srgbClr val="0000CC"/>
                </a:solidFill>
                <a:sym typeface="Wingdings" pitchFamily="2" charset="2"/>
              </a:rPr>
              <a:t>LR</a:t>
            </a:r>
            <a:r>
              <a:rPr lang="zh-CN" altLang="en-US" kern="0" dirty="0">
                <a:solidFill>
                  <a:srgbClr val="0000CC"/>
                </a:solidFill>
                <a:sym typeface="Wingdings" pitchFamily="2" charset="2"/>
              </a:rPr>
              <a:t>型三种细分类型，处理：</a:t>
            </a:r>
            <a:endParaRPr lang="en-US" altLang="zh-CN" kern="0" dirty="0">
              <a:solidFill>
                <a:srgbClr val="0000CC"/>
              </a:solidFill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ym typeface="Wingdings" pitchFamily="2" charset="2"/>
              </a:rPr>
              <a:t>  </a:t>
            </a:r>
            <a:r>
              <a:rPr lang="en-US" altLang="zh-CN" kern="0" dirty="0">
                <a:solidFill>
                  <a:srgbClr val="137F16"/>
                </a:solidFill>
                <a:sym typeface="Wingdings" pitchFamily="2" charset="2"/>
              </a:rPr>
              <a:t>(1) </a:t>
            </a:r>
            <a:r>
              <a:rPr lang="zh-CN" altLang="en-US" kern="0" dirty="0">
                <a:solidFill>
                  <a:srgbClr val="137F16"/>
                </a:solidFill>
                <a:sym typeface="Wingdings" pitchFamily="2" charset="2"/>
              </a:rPr>
              <a:t>结构调整（指针修改），完全一致；</a:t>
            </a:r>
            <a:endParaRPr lang="en-US" altLang="zh-CN" kern="0" dirty="0">
              <a:solidFill>
                <a:srgbClr val="137F16"/>
              </a:solidFill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sym typeface="Wingdings" pitchFamily="2" charset="2"/>
              </a:rPr>
              <a:t>  (2) </a:t>
            </a:r>
            <a:r>
              <a:rPr lang="zh-CN" altLang="en-US" kern="0" dirty="0">
                <a:solidFill>
                  <a:srgbClr val="C00000"/>
                </a:solidFill>
                <a:sym typeface="Wingdings" pitchFamily="2" charset="2"/>
              </a:rPr>
              <a:t>最终， </a:t>
            </a:r>
            <a:r>
              <a:rPr lang="en-US" altLang="zh-CN" kern="0" dirty="0">
                <a:solidFill>
                  <a:srgbClr val="C00000"/>
                </a:solidFill>
                <a:sym typeface="Wingdings" pitchFamily="2" charset="2"/>
              </a:rPr>
              <a:t>AB</a:t>
            </a:r>
            <a:r>
              <a:rPr lang="zh-CN" altLang="en-US" kern="0" dirty="0">
                <a:solidFill>
                  <a:srgbClr val="C00000"/>
                </a:solidFill>
                <a:sym typeface="Wingdings" pitchFamily="2" charset="2"/>
              </a:rPr>
              <a:t>的</a:t>
            </a:r>
            <a:r>
              <a:rPr lang="en-US" altLang="zh-CN" kern="0" dirty="0">
                <a:solidFill>
                  <a:srgbClr val="C00000"/>
                </a:solidFill>
                <a:sym typeface="Wingdings" pitchFamily="2" charset="2"/>
              </a:rPr>
              <a:t>bf</a:t>
            </a:r>
            <a:r>
              <a:rPr lang="zh-CN" altLang="en-US" kern="0" dirty="0">
                <a:solidFill>
                  <a:srgbClr val="C00000"/>
                </a:solidFill>
                <a:sym typeface="Wingdings" pitchFamily="2" charset="2"/>
              </a:rPr>
              <a:t>值，有差异。</a:t>
            </a:r>
            <a:endParaRPr lang="en-US" altLang="zh-CN" kern="0" dirty="0">
              <a:solidFill>
                <a:srgbClr val="C00000"/>
              </a:solidFill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019800" y="990600"/>
            <a:ext cx="3124200" cy="892552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600" dirty="0">
                <a:solidFill>
                  <a:srgbClr val="FFC000"/>
                </a:solidFill>
              </a:rPr>
              <a:t> </a:t>
            </a:r>
            <a:r>
              <a:rPr lang="zh-CN" altLang="en-US" sz="2600" dirty="0">
                <a:solidFill>
                  <a:srgbClr val="FFC000"/>
                </a:solidFill>
              </a:rPr>
              <a:t>思考：</a:t>
            </a:r>
            <a:endParaRPr lang="en-US" altLang="zh-CN" sz="2600" dirty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zh-CN" altLang="en-US" sz="2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细分依据，编程？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—3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种亚类型，区分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 </a:t>
            </a:r>
            <a:r>
              <a:rPr lang="en-US" altLang="zh-CN" kern="0" dirty="0">
                <a:solidFill>
                  <a:srgbClr val="0000CC"/>
                </a:solidFill>
              </a:rPr>
              <a:t>LR</a:t>
            </a:r>
            <a:r>
              <a:rPr lang="zh-CN" altLang="en-US" kern="0" dirty="0">
                <a:solidFill>
                  <a:srgbClr val="0000CC"/>
                </a:solidFill>
              </a:rPr>
              <a:t>型失衡的细分依据：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</a:t>
            </a:r>
            <a:r>
              <a:rPr lang="zh-CN" altLang="en-US" kern="0" dirty="0"/>
              <a:t>新结点进入“最小不平衡子树</a:t>
            </a:r>
            <a:r>
              <a:rPr lang="en-US" altLang="zh-CN" kern="0" dirty="0"/>
              <a:t>A</a:t>
            </a:r>
            <a:r>
              <a:rPr lang="zh-CN" altLang="en-US" kern="0" dirty="0"/>
              <a:t>” 的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(1)</a:t>
            </a:r>
            <a:r>
              <a:rPr lang="zh-CN" altLang="en-US" kern="0" dirty="0"/>
              <a:t> 左子树的、右子树的、</a:t>
            </a:r>
            <a:r>
              <a:rPr lang="zh-CN" altLang="en-US" kern="0" dirty="0">
                <a:solidFill>
                  <a:srgbClr val="990099"/>
                </a:solidFill>
              </a:rPr>
              <a:t>左子树中 </a:t>
            </a:r>
            <a:r>
              <a:rPr lang="zh-CN" altLang="en-US" kern="0" dirty="0"/>
              <a:t> </a:t>
            </a:r>
            <a:r>
              <a:rPr lang="en-US" altLang="zh-CN" kern="0" dirty="0">
                <a:sym typeface="Wingdings" pitchFamily="2" charset="2"/>
              </a:rPr>
              <a:t> LR</a:t>
            </a:r>
            <a:r>
              <a:rPr lang="en-US" altLang="zh-CN" kern="0" dirty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zh-CN" altLang="en-US" kern="0" dirty="0">
                <a:sym typeface="Wingdings" pitchFamily="2" charset="2"/>
              </a:rPr>
              <a:t>失衡</a:t>
            </a:r>
            <a:endParaRPr lang="en-US" altLang="zh-CN" kern="0" dirty="0"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(2)</a:t>
            </a:r>
            <a:r>
              <a:rPr lang="zh-CN" altLang="en-US" kern="0" dirty="0"/>
              <a:t> 左子树的、右子树的、</a:t>
            </a:r>
            <a:r>
              <a:rPr lang="zh-CN" altLang="en-US" kern="0" dirty="0">
                <a:solidFill>
                  <a:srgbClr val="990099"/>
                </a:solidFill>
              </a:rPr>
              <a:t>右子树中  </a:t>
            </a:r>
            <a:r>
              <a:rPr lang="en-US" altLang="zh-CN" kern="0" dirty="0">
                <a:sym typeface="Wingdings" pitchFamily="2" charset="2"/>
              </a:rPr>
              <a:t> LR</a:t>
            </a:r>
            <a:r>
              <a:rPr lang="en-US" altLang="zh-CN" kern="0" dirty="0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zh-CN" altLang="en-US" kern="0" dirty="0">
                <a:sym typeface="Wingdings" pitchFamily="2" charset="2"/>
              </a:rPr>
              <a:t>失衡</a:t>
            </a:r>
            <a:endParaRPr lang="en-US" altLang="zh-CN" kern="0" dirty="0"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ym typeface="Wingdings" pitchFamily="2" charset="2"/>
              </a:rPr>
              <a:t>   (3)</a:t>
            </a:r>
            <a:r>
              <a:rPr lang="en-US" altLang="zh-CN" kern="0" dirty="0"/>
              <a:t> </a:t>
            </a:r>
            <a:r>
              <a:rPr lang="zh-CN" altLang="en-US" kern="0" dirty="0"/>
              <a:t>左子树的、右孩子                     </a:t>
            </a:r>
            <a:r>
              <a:rPr lang="en-US" altLang="zh-CN" kern="0" dirty="0"/>
              <a:t>   </a:t>
            </a:r>
            <a:r>
              <a:rPr lang="en-US" altLang="zh-CN" kern="0" dirty="0">
                <a:sym typeface="Wingdings" pitchFamily="2" charset="2"/>
              </a:rPr>
              <a:t> LR</a:t>
            </a:r>
            <a:r>
              <a:rPr lang="en-US" altLang="zh-CN" kern="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zh-CN" altLang="en-US" kern="0" dirty="0">
                <a:sym typeface="Wingdings" pitchFamily="2" charset="2"/>
              </a:rPr>
              <a:t>失衡</a:t>
            </a:r>
            <a:endParaRPr lang="en-US" altLang="zh-CN" kern="0" dirty="0"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019800" y="990600"/>
            <a:ext cx="3124200" cy="892552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600" dirty="0">
                <a:solidFill>
                  <a:srgbClr val="FFC000"/>
                </a:solidFill>
              </a:rPr>
              <a:t> </a:t>
            </a:r>
            <a:r>
              <a:rPr lang="zh-CN" altLang="en-US" sz="2600" dirty="0">
                <a:solidFill>
                  <a:srgbClr val="FFC000"/>
                </a:solidFill>
              </a:rPr>
              <a:t>思考：</a:t>
            </a:r>
            <a:endParaRPr lang="en-US" altLang="zh-CN" sz="2600" dirty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zh-CN" altLang="en-US" sz="2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细分依据，编程？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66800" y="3962400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-- </a:t>
            </a:r>
            <a:r>
              <a:rPr lang="zh-CN" altLang="en-US" dirty="0"/>
              <a:t>新结点</a:t>
            </a:r>
            <a:r>
              <a:rPr lang="en-US" altLang="zh-CN" dirty="0">
                <a:solidFill>
                  <a:srgbClr val="0000CC"/>
                </a:solidFill>
              </a:rPr>
              <a:t>S</a:t>
            </a:r>
            <a:r>
              <a:rPr lang="zh-CN" altLang="en-US" dirty="0"/>
              <a:t>插入后，判断：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/>
              <a:t>若</a:t>
            </a:r>
            <a:r>
              <a:rPr lang="en-US" altLang="zh-CN" dirty="0">
                <a:solidFill>
                  <a:srgbClr val="C00000"/>
                </a:solidFill>
              </a:rPr>
              <a:t>C-&gt;</a:t>
            </a:r>
            <a:r>
              <a:rPr lang="en-US" altLang="zh-CN" dirty="0">
                <a:solidFill>
                  <a:srgbClr val="0000CC"/>
                </a:solidFill>
              </a:rPr>
              <a:t>key == S-&gt;key</a:t>
            </a:r>
            <a:r>
              <a:rPr lang="zh-CN" altLang="en-US" dirty="0"/>
              <a:t>，则对应</a:t>
            </a:r>
            <a:r>
              <a:rPr lang="en-US" altLang="zh-CN" dirty="0">
                <a:solidFill>
                  <a:srgbClr val="0000CC"/>
                </a:solidFill>
              </a:rPr>
              <a:t>LR(0)</a:t>
            </a:r>
            <a:r>
              <a:rPr lang="zh-CN" altLang="en-US" dirty="0"/>
              <a:t>型调整；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solidFill>
                  <a:srgbClr val="C00000"/>
                </a:solidFill>
              </a:rPr>
              <a:t>C-&gt;</a:t>
            </a:r>
            <a:r>
              <a:rPr lang="en-US" altLang="zh-CN" dirty="0">
                <a:solidFill>
                  <a:srgbClr val="0000CC"/>
                </a:solidFill>
              </a:rPr>
              <a:t>key &lt; S-&gt;key</a:t>
            </a:r>
            <a:r>
              <a:rPr lang="zh-CN" altLang="en-US" dirty="0"/>
              <a:t>，</a:t>
            </a:r>
            <a:r>
              <a:rPr lang="en-US" altLang="zh-CN" dirty="0"/>
              <a:t>…….….</a:t>
            </a:r>
            <a:r>
              <a:rPr lang="en-US" altLang="zh-CN" dirty="0">
                <a:solidFill>
                  <a:srgbClr val="0000CC"/>
                </a:solidFill>
              </a:rPr>
              <a:t>LR(R)</a:t>
            </a:r>
            <a:r>
              <a:rPr lang="zh-CN" altLang="en-US" dirty="0"/>
              <a:t>型</a:t>
            </a:r>
            <a:r>
              <a:rPr lang="en-US" altLang="zh-CN" dirty="0"/>
              <a:t>……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solidFill>
                  <a:srgbClr val="C00000"/>
                </a:solidFill>
              </a:rPr>
              <a:t>C-&gt;</a:t>
            </a:r>
            <a:r>
              <a:rPr lang="en-US" altLang="zh-CN" dirty="0">
                <a:solidFill>
                  <a:srgbClr val="0000CC"/>
                </a:solidFill>
              </a:rPr>
              <a:t>key &gt; S-&gt;key</a:t>
            </a:r>
            <a:r>
              <a:rPr lang="zh-CN" altLang="en-US" dirty="0"/>
              <a:t>，</a:t>
            </a:r>
            <a:r>
              <a:rPr lang="en-US" altLang="zh-CN" dirty="0"/>
              <a:t>…..……</a:t>
            </a:r>
            <a:r>
              <a:rPr lang="en-US" altLang="zh-CN" dirty="0">
                <a:solidFill>
                  <a:srgbClr val="0000CC"/>
                </a:solidFill>
              </a:rPr>
              <a:t>LR(L)</a:t>
            </a:r>
            <a:r>
              <a:rPr lang="zh-CN" altLang="en-US" dirty="0"/>
              <a:t>型</a:t>
            </a:r>
            <a:r>
              <a:rPr lang="en-US" altLang="zh-CN" dirty="0"/>
              <a:t>…….</a:t>
            </a:r>
            <a:r>
              <a:rPr lang="zh-CN" altLang="en-US" dirty="0"/>
              <a:t>；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66800" y="6152423"/>
            <a:ext cx="80772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个亚类型，区分依据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036273" y="13480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804514" y="1778217"/>
            <a:ext cx="310840" cy="4925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34514" y="22707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757959" y="110634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4686" y="1860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75933" y="10983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66" name="矩形 65"/>
          <p:cNvSpPr/>
          <p:nvPr/>
        </p:nvSpPr>
        <p:spPr>
          <a:xfrm>
            <a:off x="914400" y="18919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621318" y="24993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891318" y="2047711"/>
            <a:ext cx="494880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07117" y="161752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545118" y="20443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01203" y="13269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2318" y="21967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9" name="矩形 88"/>
          <p:cNvSpPr/>
          <p:nvPr/>
        </p:nvSpPr>
        <p:spPr>
          <a:xfrm>
            <a:off x="7688118" y="133744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768036" y="2047711"/>
            <a:ext cx="415755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7913791" y="24993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149359" y="2088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7" name="右箭头 96"/>
          <p:cNvSpPr/>
          <p:nvPr/>
        </p:nvSpPr>
        <p:spPr bwMode="auto">
          <a:xfrm>
            <a:off x="1981200" y="216515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257800" y="2205953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828800" y="1667161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15</a:t>
            </a:r>
            <a:endParaRPr lang="zh-CN" altLang="en-US" dirty="0"/>
          </a:p>
        </p:txBody>
      </p:sp>
      <p:sp>
        <p:nvSpPr>
          <p:cNvPr id="121" name="Oval 28"/>
          <p:cNvSpPr>
            <a:spLocks noChangeArrowheads="1"/>
          </p:cNvSpPr>
          <p:nvPr/>
        </p:nvSpPr>
        <p:spPr bwMode="auto">
          <a:xfrm>
            <a:off x="4156432" y="13480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22" name="直接连接符 121"/>
          <p:cNvCxnSpPr>
            <a:stCxn id="121" idx="3"/>
            <a:endCxn id="123" idx="0"/>
          </p:cNvCxnSpPr>
          <p:nvPr/>
        </p:nvCxnSpPr>
        <p:spPr bwMode="auto">
          <a:xfrm flipH="1">
            <a:off x="3971228" y="1778217"/>
            <a:ext cx="264285" cy="34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29"/>
          <p:cNvSpPr>
            <a:spLocks noChangeArrowheads="1"/>
          </p:cNvSpPr>
          <p:nvPr/>
        </p:nvSpPr>
        <p:spPr bwMode="auto">
          <a:xfrm>
            <a:off x="3701228" y="21183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3878118" y="110634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05200" y="17841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600133" y="10983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-2</a:t>
            </a:r>
          </a:p>
        </p:txBody>
      </p:sp>
      <p:sp>
        <p:nvSpPr>
          <p:cNvPr id="127" name="矩形 126"/>
          <p:cNvSpPr/>
          <p:nvPr/>
        </p:nvSpPr>
        <p:spPr>
          <a:xfrm>
            <a:off x="4081114" y="18157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8" name="直接连接符 127"/>
          <p:cNvCxnSpPr>
            <a:stCxn id="123" idx="5"/>
            <a:endCxn id="129" idx="0"/>
          </p:cNvCxnSpPr>
          <p:nvPr/>
        </p:nvCxnSpPr>
        <p:spPr bwMode="auto">
          <a:xfrm>
            <a:off x="4162147" y="2548548"/>
            <a:ext cx="520485" cy="2240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4412632" y="27726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sp>
        <p:nvSpPr>
          <p:cNvPr id="130" name="矩形 129"/>
          <p:cNvSpPr/>
          <p:nvPr/>
        </p:nvSpPr>
        <p:spPr>
          <a:xfrm>
            <a:off x="4720359" y="23937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2" name="矩形 131"/>
          <p:cNvSpPr/>
          <p:nvPr/>
        </p:nvSpPr>
        <p:spPr>
          <a:xfrm>
            <a:off x="4114800" y="2577714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649645" y="21651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1192714" y="35578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5" idx="3"/>
            <a:endCxn id="137" idx="0"/>
          </p:cNvCxnSpPr>
          <p:nvPr/>
        </p:nvCxnSpPr>
        <p:spPr bwMode="auto">
          <a:xfrm flipH="1">
            <a:off x="981006" y="39880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11006" y="43055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914400" y="331614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6845" y="40150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48267" y="33081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143" name="矩形 142"/>
          <p:cNvSpPr/>
          <p:nvPr/>
        </p:nvSpPr>
        <p:spPr>
          <a:xfrm>
            <a:off x="1062759" y="3993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44" name="Oval 28"/>
          <p:cNvSpPr>
            <a:spLocks noChangeArrowheads="1"/>
          </p:cNvSpPr>
          <p:nvPr/>
        </p:nvSpPr>
        <p:spPr bwMode="auto">
          <a:xfrm>
            <a:off x="1676400" y="42987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45" name="直接连接符 144"/>
          <p:cNvCxnSpPr>
            <a:stCxn id="144" idx="0"/>
            <a:endCxn id="135" idx="5"/>
          </p:cNvCxnSpPr>
          <p:nvPr/>
        </p:nvCxnSpPr>
        <p:spPr bwMode="auto">
          <a:xfrm flipH="1" flipV="1">
            <a:off x="1653633" y="39880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1981200" y="3917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47" name="直接连接符 146"/>
          <p:cNvCxnSpPr>
            <a:stCxn id="137" idx="3"/>
            <a:endCxn id="148" idx="0"/>
          </p:cNvCxnSpPr>
          <p:nvPr/>
        </p:nvCxnSpPr>
        <p:spPr bwMode="auto">
          <a:xfrm flipH="1">
            <a:off x="498600" y="4735780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228600" y="5090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51" name="矩形 150"/>
          <p:cNvSpPr/>
          <p:nvPr/>
        </p:nvSpPr>
        <p:spPr>
          <a:xfrm>
            <a:off x="580353" y="477852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2" name="Oval 28"/>
          <p:cNvSpPr>
            <a:spLocks noChangeArrowheads="1"/>
          </p:cNvSpPr>
          <p:nvPr/>
        </p:nvSpPr>
        <p:spPr bwMode="auto">
          <a:xfrm>
            <a:off x="1143000" y="51663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53" name="直接连接符 152"/>
          <p:cNvCxnSpPr>
            <a:stCxn id="152" idx="0"/>
            <a:endCxn id="137" idx="5"/>
          </p:cNvCxnSpPr>
          <p:nvPr/>
        </p:nvCxnSpPr>
        <p:spPr bwMode="auto">
          <a:xfrm flipH="1" flipV="1">
            <a:off x="1171925" y="4735780"/>
            <a:ext cx="241075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矩形 153"/>
          <p:cNvSpPr/>
          <p:nvPr/>
        </p:nvSpPr>
        <p:spPr>
          <a:xfrm>
            <a:off x="1447800" y="47875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5" name="右箭头 154"/>
          <p:cNvSpPr/>
          <p:nvPr/>
        </p:nvSpPr>
        <p:spPr bwMode="auto">
          <a:xfrm>
            <a:off x="2438400" y="4034753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286000" y="3536757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20</a:t>
            </a:r>
            <a:endParaRPr lang="zh-CN" altLang="en-US" dirty="0"/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4323514" y="35578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3"/>
            <a:endCxn id="160" idx="0"/>
          </p:cNvCxnSpPr>
          <p:nvPr/>
        </p:nvCxnSpPr>
        <p:spPr bwMode="auto">
          <a:xfrm flipH="1">
            <a:off x="4111806" y="39880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29"/>
          <p:cNvSpPr>
            <a:spLocks noChangeArrowheads="1"/>
          </p:cNvSpPr>
          <p:nvPr/>
        </p:nvSpPr>
        <p:spPr bwMode="auto">
          <a:xfrm>
            <a:off x="3841806" y="43055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4045200" y="331614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17645" y="40150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779067" y="33081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-2</a:t>
            </a:r>
          </a:p>
        </p:txBody>
      </p:sp>
      <p:sp>
        <p:nvSpPr>
          <p:cNvPr id="166" name="矩形 165"/>
          <p:cNvSpPr/>
          <p:nvPr/>
        </p:nvSpPr>
        <p:spPr>
          <a:xfrm>
            <a:off x="4193559" y="3993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7" name="Oval 28"/>
          <p:cNvSpPr>
            <a:spLocks noChangeArrowheads="1"/>
          </p:cNvSpPr>
          <p:nvPr/>
        </p:nvSpPr>
        <p:spPr bwMode="auto">
          <a:xfrm>
            <a:off x="4807200" y="42987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70" name="直接连接符 169"/>
          <p:cNvCxnSpPr>
            <a:stCxn id="167" idx="0"/>
            <a:endCxn id="158" idx="5"/>
          </p:cNvCxnSpPr>
          <p:nvPr/>
        </p:nvCxnSpPr>
        <p:spPr bwMode="auto">
          <a:xfrm flipH="1" flipV="1">
            <a:off x="4784433" y="39880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12000" y="3917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73" name="直接连接符 172"/>
          <p:cNvCxnSpPr>
            <a:stCxn id="160" idx="3"/>
            <a:endCxn id="174" idx="0"/>
          </p:cNvCxnSpPr>
          <p:nvPr/>
        </p:nvCxnSpPr>
        <p:spPr bwMode="auto">
          <a:xfrm flipH="1">
            <a:off x="3550641" y="4735780"/>
            <a:ext cx="370246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Oval 29"/>
          <p:cNvSpPr>
            <a:spLocks noChangeArrowheads="1"/>
          </p:cNvSpPr>
          <p:nvPr/>
        </p:nvSpPr>
        <p:spPr bwMode="auto">
          <a:xfrm>
            <a:off x="3280641" y="5090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3276600" y="460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95" name="Oval 28"/>
          <p:cNvSpPr>
            <a:spLocks noChangeArrowheads="1"/>
          </p:cNvSpPr>
          <p:nvPr/>
        </p:nvSpPr>
        <p:spPr bwMode="auto">
          <a:xfrm>
            <a:off x="4273800" y="50607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96" name="直接连接符 195"/>
          <p:cNvCxnSpPr>
            <a:stCxn id="195" idx="0"/>
            <a:endCxn id="160" idx="5"/>
          </p:cNvCxnSpPr>
          <p:nvPr/>
        </p:nvCxnSpPr>
        <p:spPr bwMode="auto">
          <a:xfrm flipH="1" flipV="1">
            <a:off x="4302725" y="4735780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矩形 196"/>
          <p:cNvSpPr/>
          <p:nvPr/>
        </p:nvSpPr>
        <p:spPr>
          <a:xfrm>
            <a:off x="4506441" y="4679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8" name="Oval 28"/>
          <p:cNvSpPr>
            <a:spLocks noChangeArrowheads="1"/>
          </p:cNvSpPr>
          <p:nvPr/>
        </p:nvSpPr>
        <p:spPr bwMode="auto">
          <a:xfrm>
            <a:off x="4654800" y="56682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99" name="直接连接符 198"/>
          <p:cNvCxnSpPr>
            <a:stCxn id="198" idx="0"/>
            <a:endCxn id="195" idx="5"/>
          </p:cNvCxnSpPr>
          <p:nvPr/>
        </p:nvCxnSpPr>
        <p:spPr bwMode="auto">
          <a:xfrm flipH="1" flipV="1">
            <a:off x="4734719" y="5490948"/>
            <a:ext cx="190081" cy="1772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4959600" y="5289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340406" y="36959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sp>
        <p:nvSpPr>
          <p:cNvPr id="203" name="矩形 202"/>
          <p:cNvSpPr/>
          <p:nvPr/>
        </p:nvSpPr>
        <p:spPr>
          <a:xfrm>
            <a:off x="7116245" y="340542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692159" y="33843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5" name="Oval 28"/>
          <p:cNvSpPr>
            <a:spLocks noChangeArrowheads="1"/>
          </p:cNvSpPr>
          <p:nvPr/>
        </p:nvSpPr>
        <p:spPr bwMode="auto">
          <a:xfrm>
            <a:off x="7878380" y="4480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8034686" y="40255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01759" y="4201215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08" name="直接连接符 207"/>
          <p:cNvCxnSpPr>
            <a:stCxn id="205" idx="0"/>
            <a:endCxn id="202" idx="5"/>
          </p:cNvCxnSpPr>
          <p:nvPr/>
        </p:nvCxnSpPr>
        <p:spPr bwMode="auto">
          <a:xfrm flipH="1" flipV="1">
            <a:off x="7801325" y="4126180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2" idx="3"/>
            <a:endCxn id="210" idx="0"/>
          </p:cNvCxnSpPr>
          <p:nvPr/>
        </p:nvCxnSpPr>
        <p:spPr bwMode="auto">
          <a:xfrm flipH="1">
            <a:off x="7101098" y="4126180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Oval 29"/>
          <p:cNvSpPr>
            <a:spLocks noChangeArrowheads="1"/>
          </p:cNvSpPr>
          <p:nvPr/>
        </p:nvSpPr>
        <p:spPr bwMode="auto">
          <a:xfrm>
            <a:off x="6831098" y="4509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211" name="矩形 210"/>
          <p:cNvSpPr/>
          <p:nvPr/>
        </p:nvSpPr>
        <p:spPr>
          <a:xfrm>
            <a:off x="7190933" y="4175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 bwMode="auto">
          <a:xfrm flipH="1">
            <a:off x="6742959" y="4940148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Oval 29"/>
          <p:cNvSpPr>
            <a:spLocks noChangeArrowheads="1"/>
          </p:cNvSpPr>
          <p:nvPr/>
        </p:nvSpPr>
        <p:spPr bwMode="auto">
          <a:xfrm>
            <a:off x="6472959" y="5394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233" name="矩形 232"/>
          <p:cNvSpPr/>
          <p:nvPr/>
        </p:nvSpPr>
        <p:spPr>
          <a:xfrm>
            <a:off x="6858000" y="50923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4" name="Oval 28"/>
          <p:cNvSpPr>
            <a:spLocks noChangeArrowheads="1"/>
          </p:cNvSpPr>
          <p:nvPr/>
        </p:nvSpPr>
        <p:spPr bwMode="auto">
          <a:xfrm>
            <a:off x="8305800" y="5394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235" name="直接连接符 234"/>
          <p:cNvCxnSpPr>
            <a:stCxn id="234" idx="0"/>
            <a:endCxn id="205" idx="5"/>
          </p:cNvCxnSpPr>
          <p:nvPr/>
        </p:nvCxnSpPr>
        <p:spPr bwMode="auto">
          <a:xfrm flipH="1" flipV="1">
            <a:off x="8339299" y="4910748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8610600" y="5013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7537200" y="5394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238" name="直接连接符 237"/>
          <p:cNvCxnSpPr>
            <a:stCxn id="237" idx="0"/>
            <a:endCxn id="205" idx="3"/>
          </p:cNvCxnSpPr>
          <p:nvPr/>
        </p:nvCxnSpPr>
        <p:spPr bwMode="auto">
          <a:xfrm flipV="1">
            <a:off x="7807200" y="4910748"/>
            <a:ext cx="15026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/>
          <p:cNvSpPr/>
          <p:nvPr/>
        </p:nvSpPr>
        <p:spPr>
          <a:xfrm>
            <a:off x="7461000" y="499138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40" name="右箭头 239"/>
          <p:cNvSpPr/>
          <p:nvPr/>
        </p:nvSpPr>
        <p:spPr bwMode="auto">
          <a:xfrm>
            <a:off x="5549400" y="392685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3966441" y="47559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739286" y="41017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5486400" y="3477095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257800" y="1707957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1192714" y="14790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5" idx="3"/>
            <a:endCxn id="137" idx="0"/>
          </p:cNvCxnSpPr>
          <p:nvPr/>
        </p:nvCxnSpPr>
        <p:spPr bwMode="auto">
          <a:xfrm flipH="1">
            <a:off x="981006" y="1909275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11006" y="222684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914400" y="1174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6845" y="193628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48267" y="1166574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143" name="矩形 142"/>
          <p:cNvSpPr/>
          <p:nvPr/>
        </p:nvSpPr>
        <p:spPr>
          <a:xfrm>
            <a:off x="1062759" y="19152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44" name="Oval 28"/>
          <p:cNvSpPr>
            <a:spLocks noChangeArrowheads="1"/>
          </p:cNvSpPr>
          <p:nvPr/>
        </p:nvSpPr>
        <p:spPr bwMode="auto">
          <a:xfrm>
            <a:off x="1676400" y="222001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45" name="直接连接符 144"/>
          <p:cNvCxnSpPr>
            <a:stCxn id="144" idx="0"/>
            <a:endCxn id="135" idx="5"/>
          </p:cNvCxnSpPr>
          <p:nvPr/>
        </p:nvCxnSpPr>
        <p:spPr bwMode="auto">
          <a:xfrm flipH="1" flipV="1">
            <a:off x="1653633" y="1909275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1981200" y="18390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47" name="直接连接符 146"/>
          <p:cNvCxnSpPr>
            <a:stCxn id="137" idx="3"/>
            <a:endCxn id="148" idx="0"/>
          </p:cNvCxnSpPr>
          <p:nvPr/>
        </p:nvCxnSpPr>
        <p:spPr bwMode="auto">
          <a:xfrm flipH="1">
            <a:off x="498600" y="2657038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228600" y="301141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51" name="矩形 150"/>
          <p:cNvSpPr/>
          <p:nvPr/>
        </p:nvSpPr>
        <p:spPr>
          <a:xfrm>
            <a:off x="580353" y="269978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2" name="Oval 28"/>
          <p:cNvSpPr>
            <a:spLocks noChangeArrowheads="1"/>
          </p:cNvSpPr>
          <p:nvPr/>
        </p:nvSpPr>
        <p:spPr bwMode="auto">
          <a:xfrm>
            <a:off x="1143000" y="308761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53" name="直接连接符 152"/>
          <p:cNvCxnSpPr>
            <a:stCxn id="152" idx="0"/>
            <a:endCxn id="137" idx="5"/>
          </p:cNvCxnSpPr>
          <p:nvPr/>
        </p:nvCxnSpPr>
        <p:spPr bwMode="auto">
          <a:xfrm flipH="1" flipV="1">
            <a:off x="1171925" y="2657038"/>
            <a:ext cx="241075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矩形 153"/>
          <p:cNvSpPr/>
          <p:nvPr/>
        </p:nvSpPr>
        <p:spPr>
          <a:xfrm>
            <a:off x="1447800" y="270877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5" name="右箭头 154"/>
          <p:cNvSpPr/>
          <p:nvPr/>
        </p:nvSpPr>
        <p:spPr bwMode="auto">
          <a:xfrm>
            <a:off x="2514600" y="188365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354038" y="1426458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14</a:t>
            </a:r>
            <a:endParaRPr lang="zh-CN" altLang="en-US" dirty="0"/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4399714" y="14790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3"/>
            <a:endCxn id="160" idx="0"/>
          </p:cNvCxnSpPr>
          <p:nvPr/>
        </p:nvCxnSpPr>
        <p:spPr bwMode="auto">
          <a:xfrm flipH="1">
            <a:off x="4188006" y="1909275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29"/>
          <p:cNvSpPr>
            <a:spLocks noChangeArrowheads="1"/>
          </p:cNvSpPr>
          <p:nvPr/>
        </p:nvSpPr>
        <p:spPr bwMode="auto">
          <a:xfrm>
            <a:off x="3918006" y="222684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4121400" y="1174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93845" y="193628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55267" y="1166574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-2</a:t>
            </a:r>
          </a:p>
        </p:txBody>
      </p:sp>
      <p:sp>
        <p:nvSpPr>
          <p:cNvPr id="166" name="矩形 165"/>
          <p:cNvSpPr/>
          <p:nvPr/>
        </p:nvSpPr>
        <p:spPr>
          <a:xfrm>
            <a:off x="4269759" y="19152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7" name="Oval 28"/>
          <p:cNvSpPr>
            <a:spLocks noChangeArrowheads="1"/>
          </p:cNvSpPr>
          <p:nvPr/>
        </p:nvSpPr>
        <p:spPr bwMode="auto">
          <a:xfrm>
            <a:off x="4883400" y="222001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70" name="直接连接符 169"/>
          <p:cNvCxnSpPr>
            <a:stCxn id="167" idx="0"/>
            <a:endCxn id="158" idx="5"/>
          </p:cNvCxnSpPr>
          <p:nvPr/>
        </p:nvCxnSpPr>
        <p:spPr bwMode="auto">
          <a:xfrm flipH="1" flipV="1">
            <a:off x="4860633" y="1909275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88200" y="18390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73" name="直接连接符 172"/>
          <p:cNvCxnSpPr>
            <a:stCxn id="160" idx="3"/>
            <a:endCxn id="174" idx="0"/>
          </p:cNvCxnSpPr>
          <p:nvPr/>
        </p:nvCxnSpPr>
        <p:spPr bwMode="auto">
          <a:xfrm flipH="1">
            <a:off x="3626841" y="2657038"/>
            <a:ext cx="370246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Oval 29"/>
          <p:cNvSpPr>
            <a:spLocks noChangeArrowheads="1"/>
          </p:cNvSpPr>
          <p:nvPr/>
        </p:nvSpPr>
        <p:spPr bwMode="auto">
          <a:xfrm>
            <a:off x="3356841" y="301141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3352800" y="25248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95" name="Oval 28"/>
          <p:cNvSpPr>
            <a:spLocks noChangeArrowheads="1"/>
          </p:cNvSpPr>
          <p:nvPr/>
        </p:nvSpPr>
        <p:spPr bwMode="auto">
          <a:xfrm>
            <a:off x="4350000" y="298201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96" name="直接连接符 195"/>
          <p:cNvCxnSpPr>
            <a:stCxn id="195" idx="0"/>
            <a:endCxn id="160" idx="5"/>
          </p:cNvCxnSpPr>
          <p:nvPr/>
        </p:nvCxnSpPr>
        <p:spPr bwMode="auto">
          <a:xfrm flipH="1" flipV="1">
            <a:off x="4378925" y="2657038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矩形 196"/>
          <p:cNvSpPr/>
          <p:nvPr/>
        </p:nvSpPr>
        <p:spPr>
          <a:xfrm>
            <a:off x="4652241" y="2601015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98" name="Oval 28"/>
          <p:cNvSpPr>
            <a:spLocks noChangeArrowheads="1"/>
          </p:cNvSpPr>
          <p:nvPr/>
        </p:nvSpPr>
        <p:spPr bwMode="auto">
          <a:xfrm>
            <a:off x="3890241" y="3634101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  <a:endParaRPr lang="zh-CN" altLang="en-US" sz="3200" dirty="0"/>
          </a:p>
        </p:txBody>
      </p:sp>
      <p:cxnSp>
        <p:nvCxnSpPr>
          <p:cNvPr id="199" name="直接连接符 198"/>
          <p:cNvCxnSpPr>
            <a:stCxn id="198" idx="0"/>
            <a:endCxn id="195" idx="3"/>
          </p:cNvCxnSpPr>
          <p:nvPr/>
        </p:nvCxnSpPr>
        <p:spPr bwMode="auto">
          <a:xfrm flipV="1">
            <a:off x="4160241" y="3412206"/>
            <a:ext cx="268840" cy="221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4267200" y="333145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412565" y="179904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sp>
        <p:nvSpPr>
          <p:cNvPr id="203" name="矩形 202"/>
          <p:cNvSpPr/>
          <p:nvPr/>
        </p:nvSpPr>
        <p:spPr>
          <a:xfrm>
            <a:off x="7188404" y="1508484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764318" y="1487415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5" name="Oval 28"/>
          <p:cNvSpPr>
            <a:spLocks noChangeArrowheads="1"/>
          </p:cNvSpPr>
          <p:nvPr/>
        </p:nvSpPr>
        <p:spPr bwMode="auto">
          <a:xfrm>
            <a:off x="7950539" y="258361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8106845" y="2128572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73918" y="230427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08" name="直接连接符 207"/>
          <p:cNvCxnSpPr>
            <a:stCxn id="205" idx="0"/>
            <a:endCxn id="202" idx="5"/>
          </p:cNvCxnSpPr>
          <p:nvPr/>
        </p:nvCxnSpPr>
        <p:spPr bwMode="auto">
          <a:xfrm flipH="1" flipV="1">
            <a:off x="7873484" y="2229238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2" idx="3"/>
            <a:endCxn id="210" idx="0"/>
          </p:cNvCxnSpPr>
          <p:nvPr/>
        </p:nvCxnSpPr>
        <p:spPr bwMode="auto">
          <a:xfrm flipH="1">
            <a:off x="7173257" y="2229238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Oval 29"/>
          <p:cNvSpPr>
            <a:spLocks noChangeArrowheads="1"/>
          </p:cNvSpPr>
          <p:nvPr/>
        </p:nvSpPr>
        <p:spPr bwMode="auto">
          <a:xfrm>
            <a:off x="6903257" y="261301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211" name="矩形 210"/>
          <p:cNvSpPr/>
          <p:nvPr/>
        </p:nvSpPr>
        <p:spPr>
          <a:xfrm>
            <a:off x="7234959" y="22788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 bwMode="auto">
          <a:xfrm flipH="1">
            <a:off x="6815118" y="3043206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Oval 29"/>
          <p:cNvSpPr>
            <a:spLocks noChangeArrowheads="1"/>
          </p:cNvSpPr>
          <p:nvPr/>
        </p:nvSpPr>
        <p:spPr bwMode="auto">
          <a:xfrm>
            <a:off x="6545118" y="349801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233" name="矩形 232"/>
          <p:cNvSpPr/>
          <p:nvPr/>
        </p:nvSpPr>
        <p:spPr>
          <a:xfrm>
            <a:off x="6930159" y="319537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4" name="Oval 28"/>
          <p:cNvSpPr>
            <a:spLocks noChangeArrowheads="1"/>
          </p:cNvSpPr>
          <p:nvPr/>
        </p:nvSpPr>
        <p:spPr bwMode="auto">
          <a:xfrm>
            <a:off x="8377959" y="349801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235" name="直接连接符 234"/>
          <p:cNvCxnSpPr>
            <a:stCxn id="234" idx="0"/>
            <a:endCxn id="205" idx="5"/>
          </p:cNvCxnSpPr>
          <p:nvPr/>
        </p:nvCxnSpPr>
        <p:spPr bwMode="auto">
          <a:xfrm flipH="1" flipV="1">
            <a:off x="8411458" y="3013806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8682759" y="31170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7311159" y="354481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  <a:endParaRPr lang="zh-CN" altLang="en-US" sz="3200" dirty="0"/>
          </a:p>
        </p:txBody>
      </p:sp>
      <p:cxnSp>
        <p:nvCxnSpPr>
          <p:cNvPr id="238" name="直接连接符 237"/>
          <p:cNvCxnSpPr>
            <a:stCxn id="237" idx="0"/>
            <a:endCxn id="210" idx="5"/>
          </p:cNvCxnSpPr>
          <p:nvPr/>
        </p:nvCxnSpPr>
        <p:spPr bwMode="auto">
          <a:xfrm flipH="1" flipV="1">
            <a:off x="7364176" y="3043206"/>
            <a:ext cx="216983" cy="50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/>
          <p:cNvSpPr/>
          <p:nvPr/>
        </p:nvSpPr>
        <p:spPr>
          <a:xfrm>
            <a:off x="7533159" y="31638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40" name="右箭头 239"/>
          <p:cNvSpPr/>
          <p:nvPr/>
        </p:nvSpPr>
        <p:spPr bwMode="auto">
          <a:xfrm>
            <a:off x="5701800" y="180745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4042641" y="2677215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811445" y="2204772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636935" y="135025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05200" y="35600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S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1(RLL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RL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的右子女的左子树中 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65286" y="213291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326205" y="256310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517400" y="288067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3"/>
            <a:endCxn id="19" idx="0"/>
          </p:cNvCxnSpPr>
          <p:nvPr/>
        </p:nvCxnSpPr>
        <p:spPr bwMode="auto">
          <a:xfrm flipH="1">
            <a:off x="546000" y="2563107"/>
            <a:ext cx="398367" cy="5151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3"/>
          </p:cNvCxnSpPr>
          <p:nvPr/>
        </p:nvCxnSpPr>
        <p:spPr bwMode="auto">
          <a:xfrm flipV="1">
            <a:off x="1431600" y="3310870"/>
            <a:ext cx="164881" cy="2666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10" idx="5"/>
          </p:cNvCxnSpPr>
          <p:nvPr/>
        </p:nvCxnSpPr>
        <p:spPr bwMode="auto">
          <a:xfrm flipH="1" flipV="1">
            <a:off x="1978319" y="331087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30000" y="3078273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49200" y="426330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2082600" y="3711303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3400" y="196743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2886" y="259011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349000" y="2522643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86000" y="2088273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RL(L)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161600" y="357750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1054448" y="312030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622519" y="4007694"/>
            <a:ext cx="1426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863400" y="42638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79400" y="4007694"/>
            <a:ext cx="161281" cy="25617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987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598118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21679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5278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989243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98255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598118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522643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417961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78648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417961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264800" y="4547673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8324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7838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412746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412746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81804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545473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62600" y="2088273"/>
            <a:ext cx="1085554" cy="1116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210135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531550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84912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531550"/>
            <a:ext cx="398367" cy="5341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632000" y="3279313"/>
            <a:ext cx="164881" cy="25676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3279313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3065673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749600" y="42218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679746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93587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55855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362000" y="353607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254848" y="307887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822919" y="3966264"/>
            <a:ext cx="1426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4063800" y="42224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79800" y="3966264"/>
            <a:ext cx="161281" cy="25617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4063800" y="4897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  <p:bldP spid="76" grpId="0" animBg="1"/>
      <p:bldP spid="78" grpId="0" animBg="1"/>
      <p:bldP spid="100" grpId="0" animBg="1"/>
      <p:bldP spid="101" grpId="0" animBg="1"/>
      <p:bldP spid="111" grpId="0" animBg="1"/>
      <p:bldP spid="114" grpId="0"/>
      <p:bldP spid="115" grpId="0"/>
      <p:bldP spid="117" grpId="0" animBg="1"/>
      <p:bldP spid="120" grpId="0"/>
      <p:bldP spid="122" grpId="0" animBg="1"/>
      <p:bldP spid="1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RL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的右子女的左子树中 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RLL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  <a:endParaRPr lang="zh-CN" altLang="en-US" sz="3200" dirty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/>
              <a:t>A-&gt;bf=0;  B-&gt;bf=1;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1(RLL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6857314" y="2987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2" idx="0"/>
            <a:endCxn id="44" idx="3"/>
          </p:cNvCxnSpPr>
          <p:nvPr/>
        </p:nvCxnSpPr>
        <p:spPr bwMode="auto">
          <a:xfrm flipV="1">
            <a:off x="7127314" y="2598118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7461600" y="21679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6731400" y="25278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13048" y="1989243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8143038" y="298255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stCxn id="47" idx="0"/>
            <a:endCxn id="44" idx="5"/>
          </p:cNvCxnSpPr>
          <p:nvPr/>
        </p:nvCxnSpPr>
        <p:spPr bwMode="auto">
          <a:xfrm flipH="1" flipV="1">
            <a:off x="7922519" y="2598118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8340086" y="2522643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50" name="直接连接符 49"/>
          <p:cNvCxnSpPr>
            <a:stCxn id="42" idx="3"/>
            <a:endCxn id="51" idx="0"/>
          </p:cNvCxnSpPr>
          <p:nvPr/>
        </p:nvCxnSpPr>
        <p:spPr bwMode="auto">
          <a:xfrm flipH="1">
            <a:off x="6845400" y="3417961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6629400" y="378648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连接符 51"/>
          <p:cNvCxnSpPr>
            <a:stCxn id="54" idx="0"/>
            <a:endCxn id="42" idx="5"/>
          </p:cNvCxnSpPr>
          <p:nvPr/>
        </p:nvCxnSpPr>
        <p:spPr bwMode="auto">
          <a:xfrm flipH="1" flipV="1">
            <a:off x="7318233" y="3417961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7264800" y="4547673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7264800" y="38324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925400" y="37838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56" name="直接连接符 55"/>
          <p:cNvCxnSpPr>
            <a:stCxn id="55" idx="0"/>
            <a:endCxn id="47" idx="3"/>
          </p:cNvCxnSpPr>
          <p:nvPr/>
        </p:nvCxnSpPr>
        <p:spPr bwMode="auto">
          <a:xfrm flipV="1">
            <a:off x="8141400" y="3412746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>
            <a:stCxn id="58" idx="0"/>
            <a:endCxn id="47" idx="5"/>
          </p:cNvCxnSpPr>
          <p:nvPr/>
        </p:nvCxnSpPr>
        <p:spPr bwMode="auto">
          <a:xfrm flipH="1" flipV="1">
            <a:off x="8603957" y="3412746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矩形 57"/>
          <p:cNvSpPr/>
          <p:nvPr/>
        </p:nvSpPr>
        <p:spPr bwMode="auto">
          <a:xfrm>
            <a:off x="8535000" y="381804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60" name="右箭头 59"/>
          <p:cNvSpPr/>
          <p:nvPr/>
        </p:nvSpPr>
        <p:spPr bwMode="auto">
          <a:xfrm>
            <a:off x="5549400" y="2545473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62600" y="2088273"/>
            <a:ext cx="1085554" cy="1116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4065686" y="210135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62" idx="5"/>
            <a:endCxn id="64" idx="0"/>
          </p:cNvCxnSpPr>
          <p:nvPr/>
        </p:nvCxnSpPr>
        <p:spPr bwMode="auto">
          <a:xfrm>
            <a:off x="4526605" y="2531550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4717800" y="284912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62" idx="3"/>
            <a:endCxn id="68" idx="0"/>
          </p:cNvCxnSpPr>
          <p:nvPr/>
        </p:nvCxnSpPr>
        <p:spPr bwMode="auto">
          <a:xfrm flipH="1">
            <a:off x="3746400" y="2531550"/>
            <a:ext cx="398367" cy="5341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73" idx="0"/>
            <a:endCxn id="64" idx="3"/>
          </p:cNvCxnSpPr>
          <p:nvPr/>
        </p:nvCxnSpPr>
        <p:spPr bwMode="auto">
          <a:xfrm flipV="1">
            <a:off x="4632000" y="3279313"/>
            <a:ext cx="164881" cy="25676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70" idx="0"/>
            <a:endCxn id="64" idx="5"/>
          </p:cNvCxnSpPr>
          <p:nvPr/>
        </p:nvCxnSpPr>
        <p:spPr bwMode="auto">
          <a:xfrm flipH="1" flipV="1">
            <a:off x="5178719" y="3279313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矩形 67"/>
          <p:cNvSpPr/>
          <p:nvPr/>
        </p:nvSpPr>
        <p:spPr bwMode="auto">
          <a:xfrm>
            <a:off x="3530400" y="3065673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749600" y="42218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70" name="矩形 69"/>
          <p:cNvSpPr/>
          <p:nvPr/>
        </p:nvSpPr>
        <p:spPr bwMode="auto">
          <a:xfrm>
            <a:off x="5283000" y="3679746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33800" y="193587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53286" y="255855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4362000" y="353607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4254848" y="307887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75" name="直接连接符 74"/>
          <p:cNvCxnSpPr>
            <a:stCxn id="69" idx="0"/>
            <a:endCxn id="73" idx="5"/>
          </p:cNvCxnSpPr>
          <p:nvPr/>
        </p:nvCxnSpPr>
        <p:spPr bwMode="auto">
          <a:xfrm flipH="1" flipV="1">
            <a:off x="4822919" y="3966264"/>
            <a:ext cx="1426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矩形 79"/>
          <p:cNvSpPr/>
          <p:nvPr/>
        </p:nvSpPr>
        <p:spPr bwMode="auto">
          <a:xfrm>
            <a:off x="4063800" y="42224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3" name="直接连接符 82"/>
          <p:cNvCxnSpPr>
            <a:stCxn id="80" idx="0"/>
            <a:endCxn id="73" idx="3"/>
          </p:cNvCxnSpPr>
          <p:nvPr/>
        </p:nvCxnSpPr>
        <p:spPr bwMode="auto">
          <a:xfrm flipV="1">
            <a:off x="4279800" y="3966264"/>
            <a:ext cx="161281" cy="25617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矩形 83"/>
          <p:cNvSpPr/>
          <p:nvPr/>
        </p:nvSpPr>
        <p:spPr bwMode="auto">
          <a:xfrm>
            <a:off x="4063800" y="4897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2(RLR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RL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的右子女的左子树中 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65286" y="215391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326205" y="258410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517400" y="290167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3"/>
            <a:endCxn id="19" idx="0"/>
          </p:cNvCxnSpPr>
          <p:nvPr/>
        </p:nvCxnSpPr>
        <p:spPr bwMode="auto">
          <a:xfrm flipH="1">
            <a:off x="546000" y="258410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3"/>
          </p:cNvCxnSpPr>
          <p:nvPr/>
        </p:nvCxnSpPr>
        <p:spPr bwMode="auto">
          <a:xfrm flipV="1">
            <a:off x="1431600" y="3331870"/>
            <a:ext cx="164881" cy="2666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10" idx="5"/>
          </p:cNvCxnSpPr>
          <p:nvPr/>
        </p:nvCxnSpPr>
        <p:spPr bwMode="auto">
          <a:xfrm flipH="1" flipV="1">
            <a:off x="1978319" y="333187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30000" y="2970303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49200" y="43190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2082600" y="3732303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3400" y="198843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2886" y="261111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349000" y="2543643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86000" y="2109273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RL(R)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161600" y="359850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990600" y="317286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622519" y="4028694"/>
            <a:ext cx="142681" cy="29037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863400" y="43196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79400" y="4028694"/>
            <a:ext cx="161281" cy="29094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3008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619118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21889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5488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2010243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300355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619118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543643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438961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80748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438961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4800" y="4568673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8534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8528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433746"/>
            <a:ext cx="80719" cy="41912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433746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83904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566473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86400" y="2109273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212235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552550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87012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552550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3300313"/>
            <a:ext cx="241081" cy="31196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3300313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938746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2980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700746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95687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57955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61227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315507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4042464"/>
            <a:ext cx="1426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2986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4042464"/>
            <a:ext cx="161281" cy="25617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4673400" y="49740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  <p:bldP spid="76" grpId="0" animBg="1"/>
      <p:bldP spid="78" grpId="0" animBg="1"/>
      <p:bldP spid="100" grpId="0" animBg="1"/>
      <p:bldP spid="101" grpId="0" animBg="1"/>
      <p:bldP spid="111" grpId="0" animBg="1"/>
      <p:bldP spid="114" grpId="0"/>
      <p:bldP spid="115" grpId="0"/>
      <p:bldP spid="117" grpId="0" animBg="1"/>
      <p:bldP spid="120" grpId="0"/>
      <p:bldP spid="122" grpId="0" animBg="1"/>
      <p:bldP spid="1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 AVL</a:t>
            </a:r>
            <a:r>
              <a:rPr lang="zh-CN" altLang="en-US" sz="3200" kern="0" dirty="0">
                <a:solidFill>
                  <a:srgbClr val="0000CC"/>
                </a:solidFill>
                <a:latin typeface="+mj-lt"/>
              </a:rPr>
              <a:t>树：</a:t>
            </a:r>
            <a:r>
              <a:rPr lang="zh-CN" altLang="en-US" sz="3200" kern="0" dirty="0">
                <a:latin typeface="+mj-lt"/>
              </a:rPr>
              <a:t>每个结点的左、右子</a:t>
            </a:r>
            <a:r>
              <a:rPr lang="zh-CN" altLang="en-US" sz="3200" kern="0" dirty="0">
                <a:solidFill>
                  <a:srgbClr val="990099"/>
                </a:solidFill>
                <a:latin typeface="+mj-lt"/>
              </a:rPr>
              <a:t>树高度之差</a:t>
            </a:r>
            <a:endParaRPr lang="en-US" altLang="zh-CN" sz="3200" kern="0" dirty="0">
              <a:solidFill>
                <a:srgbClr val="990099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              </a:t>
            </a:r>
            <a:r>
              <a:rPr lang="zh-CN" altLang="en-US" sz="3200" kern="0" dirty="0">
                <a:latin typeface="+mj-lt"/>
              </a:rPr>
              <a:t>的绝对值不超过</a:t>
            </a:r>
            <a:r>
              <a:rPr lang="en-US" altLang="zh-CN" sz="3200" kern="0" dirty="0">
                <a:latin typeface="+mj-lt"/>
              </a:rPr>
              <a:t>1.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 </a:t>
            </a:r>
            <a:r>
              <a:rPr lang="zh-CN" altLang="en-US" sz="3200" kern="0" dirty="0">
                <a:solidFill>
                  <a:srgbClr val="0000CC"/>
                </a:solidFill>
                <a:latin typeface="+mj-lt"/>
              </a:rPr>
              <a:t>结点的平衡因子</a:t>
            </a:r>
            <a:r>
              <a:rPr lang="zh-CN" altLang="en-US" sz="3200" kern="0" baseline="30000" dirty="0">
                <a:solidFill>
                  <a:srgbClr val="0000CC"/>
                </a:solidFill>
              </a:rPr>
              <a:t>① 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= </a:t>
            </a:r>
            <a:r>
              <a:rPr lang="zh-CN" altLang="en-US" sz="3200" kern="0" dirty="0">
                <a:latin typeface="+mj-lt"/>
              </a:rPr>
              <a:t>右子树高度 </a:t>
            </a:r>
            <a:r>
              <a:rPr lang="en-US" altLang="zh-CN" sz="3200" kern="0" dirty="0"/>
              <a:t>–</a:t>
            </a:r>
            <a:r>
              <a:rPr lang="zh-CN" altLang="en-US" sz="3200" kern="0" dirty="0"/>
              <a:t> 左</a:t>
            </a:r>
            <a:r>
              <a:rPr lang="zh-CN" altLang="en-US" sz="3200" kern="0" dirty="0">
                <a:latin typeface="+mj-lt"/>
              </a:rPr>
              <a:t>子树高度</a:t>
            </a:r>
            <a:endParaRPr lang="en-US" altLang="zh-CN" sz="3200" kern="0" dirty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>
              <a:latin typeface="+mj-lt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133600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680200" y="348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283200" y="4097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740400" y="475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2826000" y="475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68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8" idx="3"/>
            <a:endCxn id="27" idx="0"/>
          </p:cNvCxnSpPr>
          <p:nvPr/>
        </p:nvCxnSpPr>
        <p:spPr bwMode="auto">
          <a:xfrm flipH="1">
            <a:off x="2403600" y="3917991"/>
            <a:ext cx="355681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8" idx="5"/>
            <a:endCxn id="29" idx="0"/>
          </p:cNvCxnSpPr>
          <p:nvPr/>
        </p:nvCxnSpPr>
        <p:spPr bwMode="auto">
          <a:xfrm>
            <a:off x="3141119" y="3917991"/>
            <a:ext cx="412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29" idx="3"/>
            <a:endCxn id="31" idx="0"/>
          </p:cNvCxnSpPr>
          <p:nvPr/>
        </p:nvCxnSpPr>
        <p:spPr bwMode="auto">
          <a:xfrm flipH="1">
            <a:off x="3096000" y="45275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9" idx="5"/>
            <a:endCxn id="30" idx="0"/>
          </p:cNvCxnSpPr>
          <p:nvPr/>
        </p:nvCxnSpPr>
        <p:spPr bwMode="auto">
          <a:xfrm>
            <a:off x="3744119" y="45275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2445000" y="543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1" idx="3"/>
            <a:endCxn id="39" idx="0"/>
          </p:cNvCxnSpPr>
          <p:nvPr/>
        </p:nvCxnSpPr>
        <p:spPr bwMode="auto">
          <a:xfrm flipH="1">
            <a:off x="2715000" y="51839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5366881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013200" y="3411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68</a:t>
            </a:r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622800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0800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</a:p>
        </p:txBody>
      </p:sp>
      <p:cxnSp>
        <p:nvCxnSpPr>
          <p:cNvPr id="45" name="直接连接符 44"/>
          <p:cNvCxnSpPr>
            <a:stCxn id="42" idx="3"/>
            <a:endCxn id="41" idx="0"/>
          </p:cNvCxnSpPr>
          <p:nvPr/>
        </p:nvCxnSpPr>
        <p:spPr bwMode="auto">
          <a:xfrm flipH="1">
            <a:off x="5636881" y="3841791"/>
            <a:ext cx="45540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>
            <a:off x="6474119" y="3841791"/>
            <a:ext cx="4186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5"/>
            <a:endCxn id="44" idx="0"/>
          </p:cNvCxnSpPr>
          <p:nvPr/>
        </p:nvCxnSpPr>
        <p:spPr bwMode="auto">
          <a:xfrm>
            <a:off x="7083719" y="4498191"/>
            <a:ext cx="266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58194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1" idx="5"/>
            <a:endCxn id="48" idx="0"/>
          </p:cNvCxnSpPr>
          <p:nvPr/>
        </p:nvCxnSpPr>
        <p:spPr bwMode="auto">
          <a:xfrm>
            <a:off x="5827800" y="4498191"/>
            <a:ext cx="261600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9464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51" name="直接连接符 50"/>
          <p:cNvCxnSpPr>
            <a:stCxn id="41" idx="3"/>
            <a:endCxn id="50" idx="0"/>
          </p:cNvCxnSpPr>
          <p:nvPr/>
        </p:nvCxnSpPr>
        <p:spPr bwMode="auto">
          <a:xfrm flipH="1">
            <a:off x="5216400" y="4498191"/>
            <a:ext cx="229562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3124200" y="5475072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53" name="矩形 52"/>
          <p:cNvSpPr/>
          <p:nvPr/>
        </p:nvSpPr>
        <p:spPr>
          <a:xfrm>
            <a:off x="6248400" y="54102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24200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2</a:t>
            </a:r>
          </a:p>
        </p:txBody>
      </p:sp>
      <p:sp>
        <p:nvSpPr>
          <p:cNvPr id="34" name="矩形 33"/>
          <p:cNvSpPr/>
          <p:nvPr/>
        </p:nvSpPr>
        <p:spPr>
          <a:xfrm>
            <a:off x="2041313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4" name="矩形 53"/>
          <p:cNvSpPr/>
          <p:nvPr/>
        </p:nvSpPr>
        <p:spPr>
          <a:xfrm>
            <a:off x="3657600" y="3733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55" name="矩形 54"/>
          <p:cNvSpPr/>
          <p:nvPr/>
        </p:nvSpPr>
        <p:spPr>
          <a:xfrm>
            <a:off x="39624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6" name="矩形 55"/>
          <p:cNvSpPr/>
          <p:nvPr/>
        </p:nvSpPr>
        <p:spPr>
          <a:xfrm>
            <a:off x="2618933" y="4343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57" name="矩形 56"/>
          <p:cNvSpPr/>
          <p:nvPr/>
        </p:nvSpPr>
        <p:spPr>
          <a:xfrm>
            <a:off x="2358159" y="5029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8" name="矩形 57"/>
          <p:cNvSpPr/>
          <p:nvPr/>
        </p:nvSpPr>
        <p:spPr>
          <a:xfrm>
            <a:off x="64008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9" name="矩形 58"/>
          <p:cNvSpPr/>
          <p:nvPr/>
        </p:nvSpPr>
        <p:spPr>
          <a:xfrm>
            <a:off x="6858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60" name="矩形 59"/>
          <p:cNvSpPr/>
          <p:nvPr/>
        </p:nvSpPr>
        <p:spPr>
          <a:xfrm>
            <a:off x="7315200" y="4374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61" name="矩形 60"/>
          <p:cNvSpPr/>
          <p:nvPr/>
        </p:nvSpPr>
        <p:spPr>
          <a:xfrm>
            <a:off x="5334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60198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63" name="矩形 62"/>
          <p:cNvSpPr/>
          <p:nvPr/>
        </p:nvSpPr>
        <p:spPr>
          <a:xfrm>
            <a:off x="4948959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32" grpId="0"/>
      <p:bldP spid="34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RL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的右子女的左子树中 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RLR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  <a:endParaRPr lang="zh-CN" altLang="en-US" sz="3200" dirty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/>
              <a:t>A-&gt;bf= -1;  B-&gt;bf=0;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2(RLR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6857314" y="3008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2" idx="0"/>
            <a:endCxn id="44" idx="3"/>
          </p:cNvCxnSpPr>
          <p:nvPr/>
        </p:nvCxnSpPr>
        <p:spPr bwMode="auto">
          <a:xfrm flipV="1">
            <a:off x="7127314" y="2619118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7461600" y="21889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6731400" y="25488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13048" y="2010243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8143038" y="3003555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stCxn id="47" idx="0"/>
            <a:endCxn id="44" idx="5"/>
          </p:cNvCxnSpPr>
          <p:nvPr/>
        </p:nvCxnSpPr>
        <p:spPr bwMode="auto">
          <a:xfrm flipH="1" flipV="1">
            <a:off x="7922519" y="2619118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8340086" y="2543643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50" name="直接连接符 49"/>
          <p:cNvCxnSpPr>
            <a:stCxn id="42" idx="3"/>
            <a:endCxn id="51" idx="0"/>
          </p:cNvCxnSpPr>
          <p:nvPr/>
        </p:nvCxnSpPr>
        <p:spPr bwMode="auto">
          <a:xfrm flipH="1">
            <a:off x="6845400" y="3438961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6629400" y="380748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连接符 51"/>
          <p:cNvCxnSpPr>
            <a:stCxn id="54" idx="0"/>
            <a:endCxn id="42" idx="5"/>
          </p:cNvCxnSpPr>
          <p:nvPr/>
        </p:nvCxnSpPr>
        <p:spPr bwMode="auto">
          <a:xfrm flipH="1" flipV="1">
            <a:off x="7318233" y="3438961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7924800" y="4568673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7264800" y="38534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925400" y="38528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56" name="直接连接符 55"/>
          <p:cNvCxnSpPr>
            <a:stCxn id="55" idx="0"/>
            <a:endCxn id="47" idx="3"/>
          </p:cNvCxnSpPr>
          <p:nvPr/>
        </p:nvCxnSpPr>
        <p:spPr bwMode="auto">
          <a:xfrm flipV="1">
            <a:off x="8141400" y="3433746"/>
            <a:ext cx="80719" cy="41912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>
            <a:stCxn id="58" idx="0"/>
            <a:endCxn id="47" idx="5"/>
          </p:cNvCxnSpPr>
          <p:nvPr/>
        </p:nvCxnSpPr>
        <p:spPr bwMode="auto">
          <a:xfrm flipH="1" flipV="1">
            <a:off x="8603957" y="3433746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矩形 57"/>
          <p:cNvSpPr/>
          <p:nvPr/>
        </p:nvSpPr>
        <p:spPr bwMode="auto">
          <a:xfrm>
            <a:off x="8535000" y="383904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60" name="右箭头 59"/>
          <p:cNvSpPr/>
          <p:nvPr/>
        </p:nvSpPr>
        <p:spPr bwMode="auto">
          <a:xfrm>
            <a:off x="5549400" y="2566473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86400" y="2109273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4065686" y="212235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62" idx="5"/>
            <a:endCxn id="64" idx="0"/>
          </p:cNvCxnSpPr>
          <p:nvPr/>
        </p:nvCxnSpPr>
        <p:spPr bwMode="auto">
          <a:xfrm>
            <a:off x="4526605" y="2552550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4717800" y="287012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62" idx="3"/>
            <a:endCxn id="68" idx="0"/>
          </p:cNvCxnSpPr>
          <p:nvPr/>
        </p:nvCxnSpPr>
        <p:spPr bwMode="auto">
          <a:xfrm flipH="1">
            <a:off x="3746400" y="2552550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73" idx="0"/>
            <a:endCxn id="64" idx="3"/>
          </p:cNvCxnSpPr>
          <p:nvPr/>
        </p:nvCxnSpPr>
        <p:spPr bwMode="auto">
          <a:xfrm flipV="1">
            <a:off x="4555800" y="3300313"/>
            <a:ext cx="241081" cy="31196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70" idx="0"/>
            <a:endCxn id="64" idx="5"/>
          </p:cNvCxnSpPr>
          <p:nvPr/>
        </p:nvCxnSpPr>
        <p:spPr bwMode="auto">
          <a:xfrm flipH="1" flipV="1">
            <a:off x="5178719" y="3300313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矩形 67"/>
          <p:cNvSpPr/>
          <p:nvPr/>
        </p:nvSpPr>
        <p:spPr bwMode="auto">
          <a:xfrm>
            <a:off x="3530400" y="2938746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673400" y="42980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70" name="矩形 69"/>
          <p:cNvSpPr/>
          <p:nvPr/>
        </p:nvSpPr>
        <p:spPr bwMode="auto">
          <a:xfrm>
            <a:off x="5283000" y="3700746"/>
            <a:ext cx="432000" cy="1296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33800" y="195687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53286" y="257955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4285800" y="361227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4178648" y="315507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75" name="直接连接符 74"/>
          <p:cNvCxnSpPr>
            <a:stCxn id="69" idx="0"/>
            <a:endCxn id="73" idx="5"/>
          </p:cNvCxnSpPr>
          <p:nvPr/>
        </p:nvCxnSpPr>
        <p:spPr bwMode="auto">
          <a:xfrm flipH="1" flipV="1">
            <a:off x="4746719" y="4042464"/>
            <a:ext cx="1426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矩形 79"/>
          <p:cNvSpPr/>
          <p:nvPr/>
        </p:nvSpPr>
        <p:spPr bwMode="auto">
          <a:xfrm>
            <a:off x="3987600" y="42986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3" name="直接连接符 82"/>
          <p:cNvCxnSpPr>
            <a:stCxn id="80" idx="0"/>
            <a:endCxn id="73" idx="3"/>
          </p:cNvCxnSpPr>
          <p:nvPr/>
        </p:nvCxnSpPr>
        <p:spPr bwMode="auto">
          <a:xfrm flipV="1">
            <a:off x="4203600" y="4042464"/>
            <a:ext cx="161281" cy="25617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矩形 83"/>
          <p:cNvSpPr/>
          <p:nvPr/>
        </p:nvSpPr>
        <p:spPr bwMode="auto">
          <a:xfrm>
            <a:off x="4673400" y="49740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RL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的右子女的左子树中 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3(RL0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636686" y="1782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2" idx="5"/>
            <a:endCxn id="44" idx="0"/>
          </p:cNvCxnSpPr>
          <p:nvPr/>
        </p:nvCxnSpPr>
        <p:spPr bwMode="auto">
          <a:xfrm>
            <a:off x="1097605" y="2212191"/>
            <a:ext cx="308795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1136400" y="254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1066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24000" y="2209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2169987" y="2802862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336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RL(0)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右箭头 48"/>
          <p:cNvSpPr/>
          <p:nvPr/>
        </p:nvSpPr>
        <p:spPr bwMode="auto">
          <a:xfrm>
            <a:off x="5244600" y="2819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581400" y="3352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7" name="直接连接符 56"/>
          <p:cNvCxnSpPr>
            <a:endCxn id="75" idx="3"/>
          </p:cNvCxnSpPr>
          <p:nvPr/>
        </p:nvCxnSpPr>
        <p:spPr bwMode="auto">
          <a:xfrm flipV="1">
            <a:off x="3886200" y="2974191"/>
            <a:ext cx="334767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7951886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8" idx="0"/>
            <a:endCxn id="64" idx="3"/>
          </p:cNvCxnSpPr>
          <p:nvPr/>
        </p:nvCxnSpPr>
        <p:spPr bwMode="auto">
          <a:xfrm flipH="1" flipV="1">
            <a:off x="7780886" y="2313600"/>
            <a:ext cx="441000" cy="459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6656486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8187086" y="228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10686" y="2317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348886" y="21336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5" name="直接连接符 64"/>
          <p:cNvCxnSpPr>
            <a:stCxn id="64" idx="1"/>
          </p:cNvCxnSpPr>
          <p:nvPr/>
        </p:nvCxnSpPr>
        <p:spPr bwMode="auto">
          <a:xfrm flipH="1">
            <a:off x="6891686" y="2313600"/>
            <a:ext cx="457200" cy="42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3505200" y="28509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315200" y="1631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81400" y="3200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387359" y="198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3642172" y="1858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stCxn id="73" idx="5"/>
            <a:endCxn id="75" idx="0"/>
          </p:cNvCxnSpPr>
          <p:nvPr/>
        </p:nvCxnSpPr>
        <p:spPr bwMode="auto">
          <a:xfrm>
            <a:off x="4103091" y="2288391"/>
            <a:ext cx="308795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4141886" y="254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80" name="矩形 79"/>
          <p:cNvSpPr/>
          <p:nvPr/>
        </p:nvSpPr>
        <p:spPr>
          <a:xfrm>
            <a:off x="4072286" y="16002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529486" y="2209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0" y="3733800"/>
            <a:ext cx="9144000" cy="245605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RL0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  A-&gt;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  B-&gt;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=A;  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/>
              <a:t>A-&gt;bf=0;  B-&gt;bf=0;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2578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61" grpId="0" animBg="1"/>
      <p:bldP spid="62" grpId="0"/>
      <p:bldP spid="63" grpId="0"/>
      <p:bldP spid="64" grpId="0" animBg="1"/>
      <p:bldP spid="66" grpId="0"/>
      <p:bldP spid="67" grpId="0"/>
      <p:bldP spid="68" grpId="0"/>
      <p:bldP spid="69" grpId="0"/>
      <p:bldP spid="73" grpId="0" animBg="1"/>
      <p:bldP spid="75" grpId="0" animBg="1"/>
      <p:bldP spid="80" grpId="0"/>
      <p:bldP spid="8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—3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种亚类型，对比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 </a:t>
            </a:r>
            <a:r>
              <a:rPr lang="en-US" altLang="zh-CN" kern="0" dirty="0">
                <a:solidFill>
                  <a:srgbClr val="0000CC"/>
                </a:solidFill>
              </a:rPr>
              <a:t>RL</a:t>
            </a:r>
            <a:r>
              <a:rPr lang="zh-CN" altLang="en-US" kern="0" dirty="0">
                <a:solidFill>
                  <a:srgbClr val="0000CC"/>
                </a:solidFill>
              </a:rPr>
              <a:t>型失衡的细分依据：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</a:t>
            </a:r>
            <a:r>
              <a:rPr lang="zh-CN" altLang="en-US" kern="0" dirty="0"/>
              <a:t>新结点进入“最小不平衡子树</a:t>
            </a:r>
            <a:r>
              <a:rPr lang="en-US" altLang="zh-CN" kern="0" dirty="0"/>
              <a:t>A</a:t>
            </a:r>
            <a:r>
              <a:rPr lang="zh-CN" altLang="en-US" kern="0" dirty="0"/>
              <a:t>” 的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(1)</a:t>
            </a:r>
            <a:r>
              <a:rPr lang="zh-CN" altLang="en-US" kern="0" dirty="0"/>
              <a:t> 右子树的、左子树的、</a:t>
            </a:r>
            <a:r>
              <a:rPr lang="zh-CN" altLang="en-US" kern="0" dirty="0">
                <a:solidFill>
                  <a:srgbClr val="990099"/>
                </a:solidFill>
              </a:rPr>
              <a:t>左子树中 </a:t>
            </a:r>
            <a:r>
              <a:rPr lang="zh-CN" altLang="en-US" kern="0" dirty="0"/>
              <a:t> </a:t>
            </a:r>
            <a:r>
              <a:rPr lang="en-US" altLang="zh-CN" kern="0" dirty="0">
                <a:sym typeface="Wingdings" pitchFamily="2" charset="2"/>
              </a:rPr>
              <a:t> RL</a:t>
            </a:r>
            <a:r>
              <a:rPr lang="en-US" altLang="zh-CN" kern="0" dirty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zh-CN" altLang="en-US" kern="0" dirty="0">
                <a:sym typeface="Wingdings" pitchFamily="2" charset="2"/>
              </a:rPr>
              <a:t>失衡</a:t>
            </a:r>
            <a:endParaRPr lang="en-US" altLang="zh-CN" kern="0" dirty="0"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(2)</a:t>
            </a:r>
            <a:r>
              <a:rPr lang="zh-CN" altLang="en-US" kern="0" dirty="0"/>
              <a:t> 右子树的、左子树的、</a:t>
            </a:r>
            <a:r>
              <a:rPr lang="zh-CN" altLang="en-US" kern="0" dirty="0">
                <a:solidFill>
                  <a:srgbClr val="990099"/>
                </a:solidFill>
              </a:rPr>
              <a:t>右子树中  </a:t>
            </a:r>
            <a:r>
              <a:rPr lang="en-US" altLang="zh-CN" kern="0" dirty="0">
                <a:sym typeface="Wingdings" pitchFamily="2" charset="2"/>
              </a:rPr>
              <a:t> RL</a:t>
            </a:r>
            <a:r>
              <a:rPr lang="en-US" altLang="zh-CN" kern="0" dirty="0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zh-CN" altLang="en-US" kern="0" dirty="0">
                <a:sym typeface="Wingdings" pitchFamily="2" charset="2"/>
              </a:rPr>
              <a:t>失衡</a:t>
            </a:r>
            <a:endParaRPr lang="en-US" altLang="zh-CN" kern="0" dirty="0"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ym typeface="Wingdings" pitchFamily="2" charset="2"/>
              </a:rPr>
              <a:t>   (3)</a:t>
            </a:r>
            <a:r>
              <a:rPr lang="en-US" altLang="zh-CN" kern="0" dirty="0"/>
              <a:t> </a:t>
            </a:r>
            <a:r>
              <a:rPr lang="zh-CN" altLang="en-US" kern="0" dirty="0"/>
              <a:t>右子树的、左孩子                     </a:t>
            </a:r>
            <a:r>
              <a:rPr lang="en-US" altLang="zh-CN" kern="0" dirty="0"/>
              <a:t>   </a:t>
            </a:r>
            <a:r>
              <a:rPr lang="en-US" altLang="zh-CN" kern="0" dirty="0">
                <a:sym typeface="Wingdings" pitchFamily="2" charset="2"/>
              </a:rPr>
              <a:t> RL</a:t>
            </a:r>
            <a:r>
              <a:rPr lang="en-US" altLang="zh-CN" kern="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zh-CN" altLang="en-US" kern="0" dirty="0">
                <a:sym typeface="Wingdings" pitchFamily="2" charset="2"/>
              </a:rPr>
              <a:t>失衡</a:t>
            </a:r>
            <a:endParaRPr lang="en-US" altLang="zh-CN" kern="0" dirty="0"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1800"/>
              </a:spcBef>
              <a:defRPr/>
            </a:pPr>
            <a:r>
              <a:rPr lang="en-US" altLang="zh-CN" kern="0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zh-CN" altLang="en-US" kern="0" dirty="0">
                <a:solidFill>
                  <a:srgbClr val="0000CC"/>
                </a:solidFill>
                <a:sym typeface="Wingdings" pitchFamily="2" charset="2"/>
              </a:rPr>
              <a:t>针对</a:t>
            </a:r>
            <a:r>
              <a:rPr lang="en-US" altLang="zh-CN" kern="0" dirty="0">
                <a:solidFill>
                  <a:srgbClr val="0000CC"/>
                </a:solidFill>
                <a:sym typeface="Wingdings" pitchFamily="2" charset="2"/>
              </a:rPr>
              <a:t>RL</a:t>
            </a:r>
            <a:r>
              <a:rPr lang="zh-CN" altLang="en-US" kern="0" dirty="0">
                <a:solidFill>
                  <a:srgbClr val="0000CC"/>
                </a:solidFill>
                <a:sym typeface="Wingdings" pitchFamily="2" charset="2"/>
              </a:rPr>
              <a:t>型三种细分类型，处理：</a:t>
            </a:r>
            <a:endParaRPr lang="en-US" altLang="zh-CN" kern="0" dirty="0">
              <a:solidFill>
                <a:srgbClr val="0000CC"/>
              </a:solidFill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ym typeface="Wingdings" pitchFamily="2" charset="2"/>
              </a:rPr>
              <a:t>  </a:t>
            </a:r>
            <a:r>
              <a:rPr lang="en-US" altLang="zh-CN" kern="0" dirty="0">
                <a:solidFill>
                  <a:srgbClr val="137F16"/>
                </a:solidFill>
                <a:sym typeface="Wingdings" pitchFamily="2" charset="2"/>
              </a:rPr>
              <a:t>(1) </a:t>
            </a:r>
            <a:r>
              <a:rPr lang="zh-CN" altLang="en-US" kern="0" dirty="0">
                <a:solidFill>
                  <a:srgbClr val="137F16"/>
                </a:solidFill>
                <a:sym typeface="Wingdings" pitchFamily="2" charset="2"/>
              </a:rPr>
              <a:t>结构调整（指针修改），完全一致；</a:t>
            </a:r>
            <a:endParaRPr lang="en-US" altLang="zh-CN" kern="0" dirty="0">
              <a:solidFill>
                <a:srgbClr val="137F16"/>
              </a:solidFill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sym typeface="Wingdings" pitchFamily="2" charset="2"/>
              </a:rPr>
              <a:t>  (2) </a:t>
            </a:r>
            <a:r>
              <a:rPr lang="zh-CN" altLang="en-US" kern="0" dirty="0">
                <a:solidFill>
                  <a:srgbClr val="C00000"/>
                </a:solidFill>
                <a:sym typeface="Wingdings" pitchFamily="2" charset="2"/>
              </a:rPr>
              <a:t>最终， </a:t>
            </a:r>
            <a:r>
              <a:rPr lang="en-US" altLang="zh-CN" kern="0" dirty="0">
                <a:solidFill>
                  <a:srgbClr val="C00000"/>
                </a:solidFill>
                <a:sym typeface="Wingdings" pitchFamily="2" charset="2"/>
              </a:rPr>
              <a:t>AB</a:t>
            </a:r>
            <a:r>
              <a:rPr lang="zh-CN" altLang="en-US" kern="0" dirty="0">
                <a:solidFill>
                  <a:srgbClr val="C00000"/>
                </a:solidFill>
                <a:sym typeface="Wingdings" pitchFamily="2" charset="2"/>
              </a:rPr>
              <a:t>的</a:t>
            </a:r>
            <a:r>
              <a:rPr lang="en-US" altLang="zh-CN" kern="0" dirty="0">
                <a:solidFill>
                  <a:srgbClr val="C00000"/>
                </a:solidFill>
                <a:sym typeface="Wingdings" pitchFamily="2" charset="2"/>
              </a:rPr>
              <a:t>bf</a:t>
            </a:r>
            <a:r>
              <a:rPr lang="zh-CN" altLang="en-US" kern="0" dirty="0">
                <a:solidFill>
                  <a:srgbClr val="C00000"/>
                </a:solidFill>
                <a:sym typeface="Wingdings" pitchFamily="2" charset="2"/>
              </a:rPr>
              <a:t>值，有差异。</a:t>
            </a:r>
            <a:endParaRPr lang="en-US" altLang="zh-CN" kern="0" dirty="0">
              <a:solidFill>
                <a:srgbClr val="C00000"/>
              </a:solidFill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019800" y="990600"/>
            <a:ext cx="3124200" cy="972574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600" dirty="0">
                <a:solidFill>
                  <a:srgbClr val="FFC000"/>
                </a:solidFill>
              </a:rPr>
              <a:t> </a:t>
            </a:r>
            <a:r>
              <a:rPr lang="zh-CN" altLang="en-US" sz="2600" dirty="0">
                <a:solidFill>
                  <a:srgbClr val="FFC000"/>
                </a:solidFill>
              </a:rPr>
              <a:t>思考：</a:t>
            </a:r>
            <a:endParaRPr lang="en-US" altLang="zh-CN" sz="2600" dirty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zh-CN" altLang="en-US" sz="2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细分依据，编程？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—3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种亚类型，对比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 </a:t>
            </a:r>
            <a:r>
              <a:rPr lang="en-US" altLang="zh-CN" kern="0" dirty="0">
                <a:solidFill>
                  <a:srgbClr val="0000CC"/>
                </a:solidFill>
              </a:rPr>
              <a:t>RL</a:t>
            </a:r>
            <a:r>
              <a:rPr lang="zh-CN" altLang="en-US" kern="0" dirty="0">
                <a:solidFill>
                  <a:srgbClr val="0000CC"/>
                </a:solidFill>
              </a:rPr>
              <a:t>型失衡的细分依据：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</a:t>
            </a:r>
            <a:r>
              <a:rPr lang="zh-CN" altLang="en-US" kern="0" dirty="0"/>
              <a:t>新结点进入“最小不平衡子树</a:t>
            </a:r>
            <a:r>
              <a:rPr lang="en-US" altLang="zh-CN" kern="0" dirty="0"/>
              <a:t>A</a:t>
            </a:r>
            <a:r>
              <a:rPr lang="zh-CN" altLang="en-US" kern="0" dirty="0"/>
              <a:t>” 的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(1)</a:t>
            </a:r>
            <a:r>
              <a:rPr lang="zh-CN" altLang="en-US" kern="0" dirty="0"/>
              <a:t> 右子树的、左子树的、</a:t>
            </a:r>
            <a:r>
              <a:rPr lang="zh-CN" altLang="en-US" kern="0" dirty="0">
                <a:solidFill>
                  <a:srgbClr val="990099"/>
                </a:solidFill>
              </a:rPr>
              <a:t>左子树中 </a:t>
            </a:r>
            <a:r>
              <a:rPr lang="zh-CN" altLang="en-US" kern="0" dirty="0"/>
              <a:t> </a:t>
            </a:r>
            <a:r>
              <a:rPr lang="en-US" altLang="zh-CN" kern="0" dirty="0">
                <a:sym typeface="Wingdings" pitchFamily="2" charset="2"/>
              </a:rPr>
              <a:t> RL</a:t>
            </a:r>
            <a:r>
              <a:rPr lang="en-US" altLang="zh-CN" kern="0" dirty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zh-CN" altLang="en-US" kern="0" dirty="0">
                <a:sym typeface="Wingdings" pitchFamily="2" charset="2"/>
              </a:rPr>
              <a:t>失衡</a:t>
            </a:r>
            <a:endParaRPr lang="en-US" altLang="zh-CN" kern="0" dirty="0"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(2)</a:t>
            </a:r>
            <a:r>
              <a:rPr lang="zh-CN" altLang="en-US" kern="0" dirty="0"/>
              <a:t> 右子树的、左子树的、</a:t>
            </a:r>
            <a:r>
              <a:rPr lang="zh-CN" altLang="en-US" kern="0" dirty="0">
                <a:solidFill>
                  <a:srgbClr val="990099"/>
                </a:solidFill>
              </a:rPr>
              <a:t>右子树中  </a:t>
            </a:r>
            <a:r>
              <a:rPr lang="en-US" altLang="zh-CN" kern="0" dirty="0">
                <a:sym typeface="Wingdings" pitchFamily="2" charset="2"/>
              </a:rPr>
              <a:t> RL</a:t>
            </a:r>
            <a:r>
              <a:rPr lang="en-US" altLang="zh-CN" kern="0" dirty="0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zh-CN" altLang="en-US" kern="0" dirty="0">
                <a:sym typeface="Wingdings" pitchFamily="2" charset="2"/>
              </a:rPr>
              <a:t>失衡</a:t>
            </a:r>
            <a:endParaRPr lang="en-US" altLang="zh-CN" kern="0" dirty="0"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ym typeface="Wingdings" pitchFamily="2" charset="2"/>
              </a:rPr>
              <a:t>   (3)</a:t>
            </a:r>
            <a:r>
              <a:rPr lang="en-US" altLang="zh-CN" kern="0" dirty="0"/>
              <a:t> </a:t>
            </a:r>
            <a:r>
              <a:rPr lang="zh-CN" altLang="en-US" kern="0" dirty="0"/>
              <a:t>右子树的、左孩子                     </a:t>
            </a:r>
            <a:r>
              <a:rPr lang="en-US" altLang="zh-CN" kern="0" dirty="0"/>
              <a:t>   </a:t>
            </a:r>
            <a:r>
              <a:rPr lang="en-US" altLang="zh-CN" kern="0" dirty="0">
                <a:sym typeface="Wingdings" pitchFamily="2" charset="2"/>
              </a:rPr>
              <a:t> RL</a:t>
            </a:r>
            <a:r>
              <a:rPr lang="en-US" altLang="zh-CN" kern="0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zh-CN" altLang="en-US" kern="0" dirty="0">
                <a:sym typeface="Wingdings" pitchFamily="2" charset="2"/>
              </a:rPr>
              <a:t>失衡</a:t>
            </a:r>
            <a:endParaRPr lang="en-US" altLang="zh-CN" kern="0" dirty="0"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019800" y="990600"/>
            <a:ext cx="3124200" cy="972574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600" dirty="0">
                <a:solidFill>
                  <a:srgbClr val="FFC000"/>
                </a:solidFill>
              </a:rPr>
              <a:t> </a:t>
            </a:r>
            <a:r>
              <a:rPr lang="zh-CN" altLang="en-US" sz="2600" dirty="0">
                <a:solidFill>
                  <a:srgbClr val="FFC000"/>
                </a:solidFill>
              </a:rPr>
              <a:t>思考：</a:t>
            </a:r>
            <a:endParaRPr lang="en-US" altLang="zh-CN" sz="2600" dirty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zh-CN" altLang="en-US" sz="2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细分依据，编程？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66800" y="3962400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-- </a:t>
            </a:r>
            <a:r>
              <a:rPr lang="zh-CN" altLang="en-US" dirty="0"/>
              <a:t>新结点</a:t>
            </a:r>
            <a:r>
              <a:rPr lang="en-US" altLang="zh-CN" dirty="0">
                <a:solidFill>
                  <a:srgbClr val="0000CC"/>
                </a:solidFill>
              </a:rPr>
              <a:t>S</a:t>
            </a:r>
            <a:r>
              <a:rPr lang="zh-CN" altLang="en-US" dirty="0"/>
              <a:t>插入后，判断：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/>
              <a:t>若</a:t>
            </a:r>
            <a:r>
              <a:rPr lang="en-US" altLang="zh-CN" dirty="0">
                <a:solidFill>
                  <a:srgbClr val="C00000"/>
                </a:solidFill>
              </a:rPr>
              <a:t>C-&gt;</a:t>
            </a:r>
            <a:r>
              <a:rPr lang="en-US" altLang="zh-CN" dirty="0">
                <a:solidFill>
                  <a:srgbClr val="0000CC"/>
                </a:solidFill>
              </a:rPr>
              <a:t>key == S-&gt;key</a:t>
            </a:r>
            <a:r>
              <a:rPr lang="zh-CN" altLang="en-US" dirty="0"/>
              <a:t>，则对应</a:t>
            </a:r>
            <a:r>
              <a:rPr lang="en-US" altLang="zh-CN" dirty="0">
                <a:solidFill>
                  <a:srgbClr val="0000CC"/>
                </a:solidFill>
              </a:rPr>
              <a:t>RL(0)</a:t>
            </a:r>
            <a:r>
              <a:rPr lang="zh-CN" altLang="en-US" dirty="0"/>
              <a:t>型调整；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solidFill>
                  <a:srgbClr val="C00000"/>
                </a:solidFill>
              </a:rPr>
              <a:t>C-&gt;</a:t>
            </a:r>
            <a:r>
              <a:rPr lang="en-US" altLang="zh-CN" dirty="0">
                <a:solidFill>
                  <a:srgbClr val="0000CC"/>
                </a:solidFill>
              </a:rPr>
              <a:t>key &lt; S-&gt;key</a:t>
            </a:r>
            <a:r>
              <a:rPr lang="zh-CN" altLang="en-US" dirty="0"/>
              <a:t>，</a:t>
            </a:r>
            <a:r>
              <a:rPr lang="en-US" altLang="zh-CN" dirty="0"/>
              <a:t>…….….</a:t>
            </a:r>
            <a:r>
              <a:rPr lang="en-US" altLang="zh-CN" dirty="0">
                <a:solidFill>
                  <a:srgbClr val="0000CC"/>
                </a:solidFill>
              </a:rPr>
              <a:t>RL(R)</a:t>
            </a:r>
            <a:r>
              <a:rPr lang="zh-CN" altLang="en-US" dirty="0"/>
              <a:t>型</a:t>
            </a:r>
            <a:r>
              <a:rPr lang="en-US" altLang="zh-CN" dirty="0"/>
              <a:t>……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solidFill>
                  <a:srgbClr val="C00000"/>
                </a:solidFill>
              </a:rPr>
              <a:t>C-&gt;</a:t>
            </a:r>
            <a:r>
              <a:rPr lang="en-US" altLang="zh-CN" dirty="0">
                <a:solidFill>
                  <a:srgbClr val="0000CC"/>
                </a:solidFill>
              </a:rPr>
              <a:t>key &gt; S-&gt;key</a:t>
            </a:r>
            <a:r>
              <a:rPr lang="zh-CN" altLang="en-US" dirty="0"/>
              <a:t>，</a:t>
            </a:r>
            <a:r>
              <a:rPr lang="en-US" altLang="zh-CN" dirty="0"/>
              <a:t>…..……</a:t>
            </a:r>
            <a:r>
              <a:rPr lang="en-US" altLang="zh-CN" dirty="0">
                <a:solidFill>
                  <a:srgbClr val="0000CC"/>
                </a:solidFill>
              </a:rPr>
              <a:t>RL(L)</a:t>
            </a:r>
            <a:r>
              <a:rPr lang="zh-CN" altLang="en-US" dirty="0"/>
              <a:t>型</a:t>
            </a:r>
            <a:r>
              <a:rPr lang="en-US" altLang="zh-CN" dirty="0"/>
              <a:t>…….</a:t>
            </a:r>
            <a:r>
              <a:rPr lang="zh-CN" altLang="en-US" dirty="0"/>
              <a:t>；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66800" y="6152423"/>
            <a:ext cx="80772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RL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个亚类型，区分依据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659314" y="1545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120233" y="1975260"/>
            <a:ext cx="289840" cy="4925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140073" y="246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381000" y="1303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4400" y="21336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59087" y="1295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66" name="矩形 65"/>
          <p:cNvSpPr/>
          <p:nvPr/>
        </p:nvSpPr>
        <p:spPr>
          <a:xfrm>
            <a:off x="1447800" y="2088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621318" y="254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891318" y="2092354"/>
            <a:ext cx="494880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07117" y="16621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545118" y="208895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01203" y="13716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2318" y="2241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9" name="矩形 88"/>
          <p:cNvSpPr/>
          <p:nvPr/>
        </p:nvSpPr>
        <p:spPr>
          <a:xfrm>
            <a:off x="7688118" y="13820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768036" y="2092354"/>
            <a:ext cx="415755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7913791" y="254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149359" y="213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7" name="右箭头 96"/>
          <p:cNvSpPr/>
          <p:nvPr/>
        </p:nvSpPr>
        <p:spPr bwMode="auto">
          <a:xfrm>
            <a:off x="1981200" y="2209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257800" y="2250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828800" y="1711804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15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7649645" y="2209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257800" y="17526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RL(0)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3550873" y="1392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5"/>
            <a:endCxn id="103" idx="0"/>
          </p:cNvCxnSpPr>
          <p:nvPr/>
        </p:nvCxnSpPr>
        <p:spPr bwMode="auto">
          <a:xfrm>
            <a:off x="4011792" y="1822860"/>
            <a:ext cx="289840" cy="30858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4031632" y="21314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3272559" y="1150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805959" y="17972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050646" y="1143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2</a:t>
            </a:r>
          </a:p>
        </p:txBody>
      </p:sp>
      <p:sp>
        <p:nvSpPr>
          <p:cNvPr id="107" name="矩形 106"/>
          <p:cNvSpPr/>
          <p:nvPr/>
        </p:nvSpPr>
        <p:spPr>
          <a:xfrm>
            <a:off x="4371533" y="1752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108" name="直接连接符 107"/>
          <p:cNvCxnSpPr>
            <a:stCxn id="103" idx="3"/>
            <a:endCxn id="109" idx="0"/>
          </p:cNvCxnSpPr>
          <p:nvPr/>
        </p:nvCxnSpPr>
        <p:spPr bwMode="auto">
          <a:xfrm flipH="1">
            <a:off x="3692400" y="2561634"/>
            <a:ext cx="418313" cy="2871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Oval 29"/>
          <p:cNvSpPr>
            <a:spLocks noChangeArrowheads="1"/>
          </p:cNvSpPr>
          <p:nvPr/>
        </p:nvSpPr>
        <p:spPr bwMode="auto">
          <a:xfrm>
            <a:off x="3422400" y="2848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sp>
        <p:nvSpPr>
          <p:cNvPr id="111" name="矩形 110"/>
          <p:cNvSpPr/>
          <p:nvPr/>
        </p:nvSpPr>
        <p:spPr>
          <a:xfrm>
            <a:off x="3365648" y="2393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810000" y="2546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964114" y="37489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14" name="直接连接符 113"/>
          <p:cNvCxnSpPr>
            <a:stCxn id="113" idx="5"/>
            <a:endCxn id="115" idx="0"/>
          </p:cNvCxnSpPr>
          <p:nvPr/>
        </p:nvCxnSpPr>
        <p:spPr bwMode="auto">
          <a:xfrm>
            <a:off x="1425033" y="417912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1392765" y="4502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sp>
        <p:nvSpPr>
          <p:cNvPr id="116" name="矩形 115"/>
          <p:cNvSpPr/>
          <p:nvPr/>
        </p:nvSpPr>
        <p:spPr>
          <a:xfrm>
            <a:off x="685800" y="35072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68604" y="4212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71600" y="34992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119" name="矩形 118"/>
          <p:cNvSpPr/>
          <p:nvPr/>
        </p:nvSpPr>
        <p:spPr>
          <a:xfrm>
            <a:off x="1744518" y="4191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57200" y="448986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131" name="直接连接符 130"/>
          <p:cNvCxnSpPr>
            <a:stCxn id="120" idx="0"/>
            <a:endCxn id="113" idx="3"/>
          </p:cNvCxnSpPr>
          <p:nvPr/>
        </p:nvCxnSpPr>
        <p:spPr bwMode="auto">
          <a:xfrm flipV="1">
            <a:off x="727200" y="417912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>
          <a:xfrm>
            <a:off x="381000" y="40326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40" name="直接连接符 139"/>
          <p:cNvCxnSpPr>
            <a:stCxn id="115" idx="3"/>
            <a:endCxn id="141" idx="0"/>
          </p:cNvCxnSpPr>
          <p:nvPr/>
        </p:nvCxnSpPr>
        <p:spPr bwMode="auto">
          <a:xfrm flipH="1">
            <a:off x="1180359" y="49328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29"/>
          <p:cNvSpPr>
            <a:spLocks noChangeArrowheads="1"/>
          </p:cNvSpPr>
          <p:nvPr/>
        </p:nvSpPr>
        <p:spPr bwMode="auto">
          <a:xfrm>
            <a:off x="910359" y="5287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40</a:t>
            </a:r>
            <a:endParaRPr lang="zh-CN" altLang="en-US" sz="3200" dirty="0"/>
          </a:p>
        </p:txBody>
      </p:sp>
      <p:sp>
        <p:nvSpPr>
          <p:cNvPr id="149" name="矩形 148"/>
          <p:cNvSpPr/>
          <p:nvPr/>
        </p:nvSpPr>
        <p:spPr>
          <a:xfrm>
            <a:off x="1262112" y="49755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1824759" y="52803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70</a:t>
            </a:r>
            <a:endParaRPr lang="zh-CN" altLang="en-US" sz="3200" dirty="0"/>
          </a:p>
        </p:txBody>
      </p:sp>
      <p:cxnSp>
        <p:nvCxnSpPr>
          <p:cNvPr id="157" name="直接连接符 156"/>
          <p:cNvCxnSpPr>
            <a:stCxn id="150" idx="0"/>
            <a:endCxn id="115" idx="5"/>
          </p:cNvCxnSpPr>
          <p:nvPr/>
        </p:nvCxnSpPr>
        <p:spPr bwMode="auto">
          <a:xfrm flipH="1" flipV="1">
            <a:off x="1853684" y="49328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>
          <a:xfrm>
            <a:off x="2129559" y="48993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65" name="右箭头 164"/>
          <p:cNvSpPr/>
          <p:nvPr/>
        </p:nvSpPr>
        <p:spPr bwMode="auto">
          <a:xfrm>
            <a:off x="2277838" y="43079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25438" y="3810000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30</a:t>
            </a:r>
            <a:endParaRPr lang="zh-CN" altLang="en-US" dirty="0"/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4012114" y="36727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71" name="直接连接符 170"/>
          <p:cNvCxnSpPr>
            <a:stCxn id="169" idx="5"/>
            <a:endCxn id="175" idx="0"/>
          </p:cNvCxnSpPr>
          <p:nvPr/>
        </p:nvCxnSpPr>
        <p:spPr bwMode="auto">
          <a:xfrm>
            <a:off x="4473033" y="4102920"/>
            <a:ext cx="3139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Oval 29"/>
          <p:cNvSpPr>
            <a:spLocks noChangeArrowheads="1"/>
          </p:cNvSpPr>
          <p:nvPr/>
        </p:nvSpPr>
        <p:spPr bwMode="auto">
          <a:xfrm>
            <a:off x="4516965" y="4426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sp>
        <p:nvSpPr>
          <p:cNvPr id="176" name="矩形 175"/>
          <p:cNvSpPr/>
          <p:nvPr/>
        </p:nvSpPr>
        <p:spPr>
          <a:xfrm>
            <a:off x="3733800" y="34310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92804" y="41358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19600" y="342306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2</a:t>
            </a:r>
          </a:p>
        </p:txBody>
      </p:sp>
      <p:sp>
        <p:nvSpPr>
          <p:cNvPr id="179" name="矩形 178"/>
          <p:cNvSpPr/>
          <p:nvPr/>
        </p:nvSpPr>
        <p:spPr>
          <a:xfrm>
            <a:off x="4904933" y="4114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80" name="Oval 28"/>
          <p:cNvSpPr>
            <a:spLocks noChangeArrowheads="1"/>
          </p:cNvSpPr>
          <p:nvPr/>
        </p:nvSpPr>
        <p:spPr bwMode="auto">
          <a:xfrm>
            <a:off x="3498600" y="434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181" name="直接连接符 180"/>
          <p:cNvCxnSpPr>
            <a:stCxn id="180" idx="0"/>
            <a:endCxn id="169" idx="3"/>
          </p:cNvCxnSpPr>
          <p:nvPr/>
        </p:nvCxnSpPr>
        <p:spPr bwMode="auto">
          <a:xfrm flipV="1">
            <a:off x="3768600" y="4102920"/>
            <a:ext cx="322595" cy="2404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3422400" y="39564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83" name="直接连接符 182"/>
          <p:cNvCxnSpPr>
            <a:stCxn id="175" idx="3"/>
            <a:endCxn id="184" idx="0"/>
          </p:cNvCxnSpPr>
          <p:nvPr/>
        </p:nvCxnSpPr>
        <p:spPr bwMode="auto">
          <a:xfrm flipH="1">
            <a:off x="4378200" y="4856623"/>
            <a:ext cx="217846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29"/>
          <p:cNvSpPr>
            <a:spLocks noChangeArrowheads="1"/>
          </p:cNvSpPr>
          <p:nvPr/>
        </p:nvSpPr>
        <p:spPr bwMode="auto">
          <a:xfrm>
            <a:off x="4108200" y="5188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40</a:t>
            </a:r>
            <a:endParaRPr lang="zh-CN" altLang="en-US" sz="3200" dirty="0"/>
          </a:p>
        </p:txBody>
      </p:sp>
      <p:sp>
        <p:nvSpPr>
          <p:cNvPr id="185" name="矩形 184"/>
          <p:cNvSpPr/>
          <p:nvPr/>
        </p:nvSpPr>
        <p:spPr>
          <a:xfrm>
            <a:off x="3733800" y="49845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86" name="Oval 28"/>
          <p:cNvSpPr>
            <a:spLocks noChangeArrowheads="1"/>
          </p:cNvSpPr>
          <p:nvPr/>
        </p:nvSpPr>
        <p:spPr bwMode="auto">
          <a:xfrm>
            <a:off x="4948959" y="5181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70</a:t>
            </a:r>
            <a:endParaRPr lang="zh-CN" altLang="en-US" sz="3200" dirty="0"/>
          </a:p>
        </p:txBody>
      </p:sp>
      <p:cxnSp>
        <p:nvCxnSpPr>
          <p:cNvPr id="187" name="直接连接符 186"/>
          <p:cNvCxnSpPr>
            <a:stCxn id="186" idx="0"/>
            <a:endCxn id="175" idx="5"/>
          </p:cNvCxnSpPr>
          <p:nvPr/>
        </p:nvCxnSpPr>
        <p:spPr bwMode="auto">
          <a:xfrm flipH="1" flipV="1">
            <a:off x="4977884" y="4856623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5181600" y="4755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89" name="直接连接符 188"/>
          <p:cNvCxnSpPr>
            <a:stCxn id="184" idx="3"/>
            <a:endCxn id="190" idx="0"/>
          </p:cNvCxnSpPr>
          <p:nvPr/>
        </p:nvCxnSpPr>
        <p:spPr bwMode="auto">
          <a:xfrm flipH="1">
            <a:off x="4003800" y="5618623"/>
            <a:ext cx="183481" cy="201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Oval 29"/>
          <p:cNvSpPr>
            <a:spLocks noChangeArrowheads="1"/>
          </p:cNvSpPr>
          <p:nvPr/>
        </p:nvSpPr>
        <p:spPr bwMode="auto">
          <a:xfrm>
            <a:off x="3733800" y="58206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sp>
        <p:nvSpPr>
          <p:cNvPr id="191" name="矩形 190"/>
          <p:cNvSpPr/>
          <p:nvPr/>
        </p:nvSpPr>
        <p:spPr>
          <a:xfrm>
            <a:off x="3505200" y="5594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3" name="矩形 192"/>
          <p:cNvSpPr/>
          <p:nvPr/>
        </p:nvSpPr>
        <p:spPr>
          <a:xfrm>
            <a:off x="4038600" y="47559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1" name="Oval 29"/>
          <p:cNvSpPr>
            <a:spLocks noChangeArrowheads="1"/>
          </p:cNvSpPr>
          <p:nvPr/>
        </p:nvSpPr>
        <p:spPr bwMode="auto">
          <a:xfrm>
            <a:off x="7386961" y="3664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40</a:t>
            </a:r>
            <a:endParaRPr lang="zh-CN" altLang="en-US" sz="3200" dirty="0"/>
          </a:p>
        </p:txBody>
      </p:sp>
      <p:sp>
        <p:nvSpPr>
          <p:cNvPr id="214" name="矩形 213"/>
          <p:cNvSpPr/>
          <p:nvPr/>
        </p:nvSpPr>
        <p:spPr>
          <a:xfrm>
            <a:off x="7086600" y="3373869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738714" y="3352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6" name="Oval 28"/>
          <p:cNvSpPr>
            <a:spLocks noChangeArrowheads="1"/>
          </p:cNvSpPr>
          <p:nvPr/>
        </p:nvSpPr>
        <p:spPr bwMode="auto">
          <a:xfrm>
            <a:off x="6847660" y="452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217" name="矩形 216"/>
          <p:cNvSpPr/>
          <p:nvPr/>
        </p:nvSpPr>
        <p:spPr>
          <a:xfrm>
            <a:off x="6739286" y="40701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129280" y="4191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19" name="直接连接符 218"/>
          <p:cNvCxnSpPr>
            <a:stCxn id="216" idx="0"/>
            <a:endCxn id="201" idx="3"/>
          </p:cNvCxnSpPr>
          <p:nvPr/>
        </p:nvCxnSpPr>
        <p:spPr bwMode="auto">
          <a:xfrm flipV="1">
            <a:off x="7117660" y="40946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01" idx="5"/>
            <a:endCxn id="221" idx="0"/>
          </p:cNvCxnSpPr>
          <p:nvPr/>
        </p:nvCxnSpPr>
        <p:spPr bwMode="auto">
          <a:xfrm>
            <a:off x="7847880" y="40946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9"/>
          <p:cNvSpPr>
            <a:spLocks noChangeArrowheads="1"/>
          </p:cNvSpPr>
          <p:nvPr/>
        </p:nvSpPr>
        <p:spPr bwMode="auto">
          <a:xfrm>
            <a:off x="7924800" y="4478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sp>
        <p:nvSpPr>
          <p:cNvPr id="222" name="矩形 221"/>
          <p:cNvSpPr/>
          <p:nvPr/>
        </p:nvSpPr>
        <p:spPr>
          <a:xfrm>
            <a:off x="8301759" y="41696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23" name="直接连接符 222"/>
          <p:cNvCxnSpPr>
            <a:stCxn id="221" idx="5"/>
            <a:endCxn id="224" idx="0"/>
          </p:cNvCxnSpPr>
          <p:nvPr/>
        </p:nvCxnSpPr>
        <p:spPr bwMode="auto">
          <a:xfrm>
            <a:off x="8385719" y="49085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9"/>
          <p:cNvSpPr>
            <a:spLocks noChangeArrowheads="1"/>
          </p:cNvSpPr>
          <p:nvPr/>
        </p:nvSpPr>
        <p:spPr bwMode="auto">
          <a:xfrm>
            <a:off x="8373918" y="536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70</a:t>
            </a:r>
            <a:endParaRPr lang="zh-CN" altLang="en-US" sz="3200" dirty="0"/>
          </a:p>
        </p:txBody>
      </p:sp>
      <p:sp>
        <p:nvSpPr>
          <p:cNvPr id="225" name="矩形 224"/>
          <p:cNvSpPr/>
          <p:nvPr/>
        </p:nvSpPr>
        <p:spPr>
          <a:xfrm>
            <a:off x="8606559" y="4953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26" name="Oval 28"/>
          <p:cNvSpPr>
            <a:spLocks noChangeArrowheads="1"/>
          </p:cNvSpPr>
          <p:nvPr/>
        </p:nvSpPr>
        <p:spPr bwMode="auto">
          <a:xfrm>
            <a:off x="7275080" y="533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227" name="直接连接符 226"/>
          <p:cNvCxnSpPr>
            <a:stCxn id="226" idx="0"/>
            <a:endCxn id="216" idx="5"/>
          </p:cNvCxnSpPr>
          <p:nvPr/>
        </p:nvCxnSpPr>
        <p:spPr bwMode="auto">
          <a:xfrm flipH="1" flipV="1">
            <a:off x="7308579" y="4955391"/>
            <a:ext cx="23650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矩形 227"/>
          <p:cNvSpPr/>
          <p:nvPr/>
        </p:nvSpPr>
        <p:spPr>
          <a:xfrm>
            <a:off x="7506239" y="4908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29" name="Oval 28"/>
          <p:cNvSpPr>
            <a:spLocks noChangeArrowheads="1"/>
          </p:cNvSpPr>
          <p:nvPr/>
        </p:nvSpPr>
        <p:spPr bwMode="auto">
          <a:xfrm>
            <a:off x="6506480" y="533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230" name="直接连接符 229"/>
          <p:cNvCxnSpPr>
            <a:stCxn id="229" idx="0"/>
            <a:endCxn id="216" idx="3"/>
          </p:cNvCxnSpPr>
          <p:nvPr/>
        </p:nvCxnSpPr>
        <p:spPr bwMode="auto">
          <a:xfrm flipV="1">
            <a:off x="6776480" y="49553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矩形 230"/>
          <p:cNvSpPr/>
          <p:nvPr/>
        </p:nvSpPr>
        <p:spPr>
          <a:xfrm>
            <a:off x="6400800" y="4953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2" name="矩形 231"/>
          <p:cNvSpPr/>
          <p:nvPr/>
        </p:nvSpPr>
        <p:spPr>
          <a:xfrm>
            <a:off x="7696200" y="4191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1" name="右箭头 240"/>
          <p:cNvSpPr/>
          <p:nvPr/>
        </p:nvSpPr>
        <p:spPr bwMode="auto">
          <a:xfrm>
            <a:off x="5467646" y="4191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467646" y="375033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964114" y="14923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20</a:t>
            </a:r>
            <a:endParaRPr lang="zh-CN" altLang="en-US" sz="3000" dirty="0"/>
          </a:p>
        </p:txBody>
      </p:sp>
      <p:cxnSp>
        <p:nvCxnSpPr>
          <p:cNvPr id="114" name="直接连接符 113"/>
          <p:cNvCxnSpPr>
            <a:stCxn id="113" idx="5"/>
            <a:endCxn id="115" idx="0"/>
          </p:cNvCxnSpPr>
          <p:nvPr/>
        </p:nvCxnSpPr>
        <p:spPr bwMode="auto">
          <a:xfrm>
            <a:off x="1425033" y="192252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1392765" y="22460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50</a:t>
            </a:r>
            <a:endParaRPr lang="zh-CN" altLang="en-US" sz="3000" dirty="0"/>
          </a:p>
        </p:txBody>
      </p:sp>
      <p:sp>
        <p:nvSpPr>
          <p:cNvPr id="116" name="矩形 115"/>
          <p:cNvSpPr/>
          <p:nvPr/>
        </p:nvSpPr>
        <p:spPr>
          <a:xfrm>
            <a:off x="685800" y="12506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68604" y="19554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71600" y="12426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119" name="矩形 118"/>
          <p:cNvSpPr/>
          <p:nvPr/>
        </p:nvSpPr>
        <p:spPr>
          <a:xfrm>
            <a:off x="1744518" y="1934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57200" y="223326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10</a:t>
            </a:r>
            <a:endParaRPr lang="zh-CN" altLang="en-US" sz="3000" dirty="0"/>
          </a:p>
        </p:txBody>
      </p:sp>
      <p:cxnSp>
        <p:nvCxnSpPr>
          <p:cNvPr id="131" name="直接连接符 130"/>
          <p:cNvCxnSpPr>
            <a:stCxn id="120" idx="0"/>
            <a:endCxn id="113" idx="3"/>
          </p:cNvCxnSpPr>
          <p:nvPr/>
        </p:nvCxnSpPr>
        <p:spPr bwMode="auto">
          <a:xfrm flipV="1">
            <a:off x="727200" y="192252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>
          <a:xfrm>
            <a:off x="381000" y="17760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40" name="直接连接符 139"/>
          <p:cNvCxnSpPr>
            <a:stCxn id="115" idx="3"/>
            <a:endCxn id="141" idx="0"/>
          </p:cNvCxnSpPr>
          <p:nvPr/>
        </p:nvCxnSpPr>
        <p:spPr bwMode="auto">
          <a:xfrm flipH="1">
            <a:off x="1180359" y="26762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29"/>
          <p:cNvSpPr>
            <a:spLocks noChangeArrowheads="1"/>
          </p:cNvSpPr>
          <p:nvPr/>
        </p:nvSpPr>
        <p:spPr bwMode="auto">
          <a:xfrm>
            <a:off x="910359" y="303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40</a:t>
            </a:r>
            <a:endParaRPr lang="zh-CN" altLang="en-US" sz="3000" dirty="0"/>
          </a:p>
        </p:txBody>
      </p:sp>
      <p:sp>
        <p:nvSpPr>
          <p:cNvPr id="149" name="矩形 148"/>
          <p:cNvSpPr/>
          <p:nvPr/>
        </p:nvSpPr>
        <p:spPr>
          <a:xfrm>
            <a:off x="1262112" y="27189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1824759" y="30237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70</a:t>
            </a:r>
            <a:endParaRPr lang="zh-CN" altLang="en-US" sz="3000" dirty="0"/>
          </a:p>
        </p:txBody>
      </p:sp>
      <p:cxnSp>
        <p:nvCxnSpPr>
          <p:cNvPr id="157" name="直接连接符 156"/>
          <p:cNvCxnSpPr>
            <a:stCxn id="150" idx="0"/>
            <a:endCxn id="115" idx="5"/>
          </p:cNvCxnSpPr>
          <p:nvPr/>
        </p:nvCxnSpPr>
        <p:spPr bwMode="auto">
          <a:xfrm flipH="1" flipV="1">
            <a:off x="1853684" y="26762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>
          <a:xfrm>
            <a:off x="2129559" y="2642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65" name="右箭头 164"/>
          <p:cNvSpPr/>
          <p:nvPr/>
        </p:nvSpPr>
        <p:spPr bwMode="auto">
          <a:xfrm>
            <a:off x="2277838" y="20513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25438" y="15534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45</a:t>
            </a:r>
            <a:endParaRPr lang="zh-CN" altLang="en-US" dirty="0"/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4012114" y="14161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20</a:t>
            </a:r>
            <a:endParaRPr lang="zh-CN" altLang="en-US" sz="3000" dirty="0"/>
          </a:p>
        </p:txBody>
      </p:sp>
      <p:cxnSp>
        <p:nvCxnSpPr>
          <p:cNvPr id="171" name="直接连接符 170"/>
          <p:cNvCxnSpPr>
            <a:stCxn id="169" idx="5"/>
            <a:endCxn id="175" idx="0"/>
          </p:cNvCxnSpPr>
          <p:nvPr/>
        </p:nvCxnSpPr>
        <p:spPr bwMode="auto">
          <a:xfrm>
            <a:off x="4473033" y="1846320"/>
            <a:ext cx="3139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Oval 29"/>
          <p:cNvSpPr>
            <a:spLocks noChangeArrowheads="1"/>
          </p:cNvSpPr>
          <p:nvPr/>
        </p:nvSpPr>
        <p:spPr bwMode="auto">
          <a:xfrm>
            <a:off x="4516965" y="2169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50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3733800" y="1174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92804" y="1879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19600" y="116646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2</a:t>
            </a:r>
          </a:p>
        </p:txBody>
      </p:sp>
      <p:sp>
        <p:nvSpPr>
          <p:cNvPr id="179" name="矩形 178"/>
          <p:cNvSpPr/>
          <p:nvPr/>
        </p:nvSpPr>
        <p:spPr>
          <a:xfrm>
            <a:off x="4904933" y="1858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80" name="Oval 28"/>
          <p:cNvSpPr>
            <a:spLocks noChangeArrowheads="1"/>
          </p:cNvSpPr>
          <p:nvPr/>
        </p:nvSpPr>
        <p:spPr bwMode="auto">
          <a:xfrm>
            <a:off x="3498600" y="208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10</a:t>
            </a:r>
            <a:endParaRPr lang="zh-CN" altLang="en-US" sz="3000" dirty="0"/>
          </a:p>
        </p:txBody>
      </p:sp>
      <p:cxnSp>
        <p:nvCxnSpPr>
          <p:cNvPr id="181" name="直接连接符 180"/>
          <p:cNvCxnSpPr>
            <a:stCxn id="180" idx="0"/>
            <a:endCxn id="169" idx="3"/>
          </p:cNvCxnSpPr>
          <p:nvPr/>
        </p:nvCxnSpPr>
        <p:spPr bwMode="auto">
          <a:xfrm flipV="1">
            <a:off x="3768600" y="1846320"/>
            <a:ext cx="322595" cy="2404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3422400" y="16998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83" name="直接连接符 182"/>
          <p:cNvCxnSpPr>
            <a:stCxn id="175" idx="3"/>
            <a:endCxn id="184" idx="0"/>
          </p:cNvCxnSpPr>
          <p:nvPr/>
        </p:nvCxnSpPr>
        <p:spPr bwMode="auto">
          <a:xfrm flipH="1">
            <a:off x="4308600" y="2600023"/>
            <a:ext cx="287446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29"/>
          <p:cNvSpPr>
            <a:spLocks noChangeArrowheads="1"/>
          </p:cNvSpPr>
          <p:nvPr/>
        </p:nvSpPr>
        <p:spPr bwMode="auto">
          <a:xfrm>
            <a:off x="4038600" y="2855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40</a:t>
            </a:r>
            <a:endParaRPr lang="zh-CN" altLang="en-US" sz="3000" dirty="0"/>
          </a:p>
        </p:txBody>
      </p:sp>
      <p:sp>
        <p:nvSpPr>
          <p:cNvPr id="185" name="矩形 184"/>
          <p:cNvSpPr/>
          <p:nvPr/>
        </p:nvSpPr>
        <p:spPr>
          <a:xfrm>
            <a:off x="3793913" y="2727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6" name="Oval 28"/>
          <p:cNvSpPr>
            <a:spLocks noChangeArrowheads="1"/>
          </p:cNvSpPr>
          <p:nvPr/>
        </p:nvSpPr>
        <p:spPr bwMode="auto">
          <a:xfrm>
            <a:off x="4948959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70</a:t>
            </a:r>
            <a:endParaRPr lang="zh-CN" altLang="en-US" sz="3000" dirty="0"/>
          </a:p>
        </p:txBody>
      </p:sp>
      <p:cxnSp>
        <p:nvCxnSpPr>
          <p:cNvPr id="187" name="直接连接符 186"/>
          <p:cNvCxnSpPr>
            <a:stCxn id="186" idx="0"/>
            <a:endCxn id="175" idx="5"/>
          </p:cNvCxnSpPr>
          <p:nvPr/>
        </p:nvCxnSpPr>
        <p:spPr bwMode="auto">
          <a:xfrm flipH="1" flipV="1">
            <a:off x="4977884" y="2600023"/>
            <a:ext cx="241075" cy="248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5253759" y="2467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89" name="直接连接符 188"/>
          <p:cNvCxnSpPr>
            <a:stCxn id="184" idx="5"/>
            <a:endCxn id="190" idx="0"/>
          </p:cNvCxnSpPr>
          <p:nvPr/>
        </p:nvCxnSpPr>
        <p:spPr bwMode="auto">
          <a:xfrm>
            <a:off x="4499519" y="3285823"/>
            <a:ext cx="259681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Oval 29"/>
          <p:cNvSpPr>
            <a:spLocks noChangeArrowheads="1"/>
          </p:cNvSpPr>
          <p:nvPr/>
        </p:nvSpPr>
        <p:spPr bwMode="auto">
          <a:xfrm>
            <a:off x="4489200" y="3610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sp>
        <p:nvSpPr>
          <p:cNvPr id="191" name="矩形 190"/>
          <p:cNvSpPr/>
          <p:nvPr/>
        </p:nvSpPr>
        <p:spPr>
          <a:xfrm>
            <a:off x="4872759" y="3382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3" name="矩形 192"/>
          <p:cNvSpPr/>
          <p:nvPr/>
        </p:nvSpPr>
        <p:spPr>
          <a:xfrm>
            <a:off x="3962400" y="24231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1" name="Oval 29"/>
          <p:cNvSpPr>
            <a:spLocks noChangeArrowheads="1"/>
          </p:cNvSpPr>
          <p:nvPr/>
        </p:nvSpPr>
        <p:spPr bwMode="auto">
          <a:xfrm>
            <a:off x="7386961" y="1407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40</a:t>
            </a:r>
            <a:endParaRPr lang="zh-CN" altLang="en-US" sz="3000" dirty="0"/>
          </a:p>
        </p:txBody>
      </p:sp>
      <p:sp>
        <p:nvSpPr>
          <p:cNvPr id="214" name="矩形 213"/>
          <p:cNvSpPr/>
          <p:nvPr/>
        </p:nvSpPr>
        <p:spPr>
          <a:xfrm>
            <a:off x="7086600" y="112165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738714" y="1100589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6" name="Oval 28"/>
          <p:cNvSpPr>
            <a:spLocks noChangeArrowheads="1"/>
          </p:cNvSpPr>
          <p:nvPr/>
        </p:nvSpPr>
        <p:spPr bwMode="auto">
          <a:xfrm>
            <a:off x="6847660" y="226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20</a:t>
            </a:r>
            <a:endParaRPr lang="zh-CN" altLang="en-US" sz="3000" dirty="0"/>
          </a:p>
        </p:txBody>
      </p:sp>
      <p:sp>
        <p:nvSpPr>
          <p:cNvPr id="217" name="矩形 216"/>
          <p:cNvSpPr/>
          <p:nvPr/>
        </p:nvSpPr>
        <p:spPr>
          <a:xfrm>
            <a:off x="6739286" y="1813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162800" y="1889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219" name="直接连接符 218"/>
          <p:cNvCxnSpPr>
            <a:stCxn id="216" idx="0"/>
            <a:endCxn id="201" idx="3"/>
          </p:cNvCxnSpPr>
          <p:nvPr/>
        </p:nvCxnSpPr>
        <p:spPr bwMode="auto">
          <a:xfrm flipV="1">
            <a:off x="7117660" y="18380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01" idx="5"/>
            <a:endCxn id="221" idx="0"/>
          </p:cNvCxnSpPr>
          <p:nvPr/>
        </p:nvCxnSpPr>
        <p:spPr bwMode="auto">
          <a:xfrm>
            <a:off x="7847880" y="18380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9"/>
          <p:cNvSpPr>
            <a:spLocks noChangeArrowheads="1"/>
          </p:cNvSpPr>
          <p:nvPr/>
        </p:nvSpPr>
        <p:spPr bwMode="auto">
          <a:xfrm>
            <a:off x="7924800" y="2221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50</a:t>
            </a:r>
            <a:endParaRPr lang="zh-CN" altLang="en-US" sz="3000" dirty="0"/>
          </a:p>
        </p:txBody>
      </p:sp>
      <p:sp>
        <p:nvSpPr>
          <p:cNvPr id="222" name="矩形 221"/>
          <p:cNvSpPr/>
          <p:nvPr/>
        </p:nvSpPr>
        <p:spPr>
          <a:xfrm>
            <a:off x="8301759" y="1889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23" name="直接连接符 222"/>
          <p:cNvCxnSpPr>
            <a:stCxn id="221" idx="5"/>
            <a:endCxn id="224" idx="0"/>
          </p:cNvCxnSpPr>
          <p:nvPr/>
        </p:nvCxnSpPr>
        <p:spPr bwMode="auto">
          <a:xfrm>
            <a:off x="8385719" y="26519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9"/>
          <p:cNvSpPr>
            <a:spLocks noChangeArrowheads="1"/>
          </p:cNvSpPr>
          <p:nvPr/>
        </p:nvSpPr>
        <p:spPr bwMode="auto">
          <a:xfrm>
            <a:off x="8373918" y="310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70</a:t>
            </a:r>
            <a:endParaRPr lang="zh-CN" altLang="en-US" sz="3000" dirty="0"/>
          </a:p>
        </p:txBody>
      </p:sp>
      <p:sp>
        <p:nvSpPr>
          <p:cNvPr id="225" name="矩形 224"/>
          <p:cNvSpPr/>
          <p:nvPr/>
        </p:nvSpPr>
        <p:spPr>
          <a:xfrm>
            <a:off x="8606559" y="269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26" name="Oval 28"/>
          <p:cNvSpPr>
            <a:spLocks noChangeArrowheads="1"/>
          </p:cNvSpPr>
          <p:nvPr/>
        </p:nvSpPr>
        <p:spPr bwMode="auto">
          <a:xfrm>
            <a:off x="7543800" y="310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227" name="直接连接符 226"/>
          <p:cNvCxnSpPr>
            <a:stCxn id="226" idx="0"/>
            <a:endCxn id="221" idx="3"/>
          </p:cNvCxnSpPr>
          <p:nvPr/>
        </p:nvCxnSpPr>
        <p:spPr bwMode="auto">
          <a:xfrm flipV="1">
            <a:off x="7813800" y="2651991"/>
            <a:ext cx="190081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矩形 227"/>
          <p:cNvSpPr/>
          <p:nvPr/>
        </p:nvSpPr>
        <p:spPr>
          <a:xfrm>
            <a:off x="7506239" y="265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29" name="Oval 28"/>
          <p:cNvSpPr>
            <a:spLocks noChangeArrowheads="1"/>
          </p:cNvSpPr>
          <p:nvPr/>
        </p:nvSpPr>
        <p:spPr bwMode="auto">
          <a:xfrm>
            <a:off x="6506480" y="3077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10</a:t>
            </a:r>
            <a:endParaRPr lang="zh-CN" altLang="en-US" sz="3000" dirty="0"/>
          </a:p>
        </p:txBody>
      </p:sp>
      <p:cxnSp>
        <p:nvCxnSpPr>
          <p:cNvPr id="230" name="直接连接符 229"/>
          <p:cNvCxnSpPr>
            <a:stCxn id="229" idx="0"/>
            <a:endCxn id="216" idx="3"/>
          </p:cNvCxnSpPr>
          <p:nvPr/>
        </p:nvCxnSpPr>
        <p:spPr bwMode="auto">
          <a:xfrm flipV="1">
            <a:off x="6776480" y="26987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矩形 230"/>
          <p:cNvSpPr/>
          <p:nvPr/>
        </p:nvSpPr>
        <p:spPr>
          <a:xfrm>
            <a:off x="6400800" y="269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2" name="矩形 231"/>
          <p:cNvSpPr/>
          <p:nvPr/>
        </p:nvSpPr>
        <p:spPr>
          <a:xfrm>
            <a:off x="7696200" y="1934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1" name="右箭头 240"/>
          <p:cNvSpPr/>
          <p:nvPr/>
        </p:nvSpPr>
        <p:spPr bwMode="auto">
          <a:xfrm>
            <a:off x="5467646" y="1934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467646" y="14937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7.5.3 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树的建立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插入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key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1. </a:t>
            </a:r>
            <a:r>
              <a:rPr lang="zh-CN" altLang="en-US" kern="0" dirty="0">
                <a:solidFill>
                  <a:srgbClr val="0000CC"/>
                </a:solidFill>
              </a:rPr>
              <a:t>寻找插入位置的过程中，找出“可能失衡点</a:t>
            </a: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r>
              <a:rPr lang="zh-CN" altLang="en-US" kern="0" dirty="0">
                <a:solidFill>
                  <a:srgbClr val="0000CC"/>
                </a:solidFill>
              </a:rPr>
              <a:t>”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     </a:t>
            </a:r>
            <a:r>
              <a:rPr lang="en-US" altLang="zh-CN" sz="2600" kern="0" dirty="0"/>
              <a:t>-- </a:t>
            </a:r>
            <a:r>
              <a:rPr lang="zh-CN" altLang="en-US" sz="2600" kern="0" dirty="0"/>
              <a:t>即：离插入位置最近、平衡因子不为</a:t>
            </a:r>
            <a:r>
              <a:rPr lang="en-US" altLang="zh-CN" sz="2600" kern="0" dirty="0"/>
              <a:t>0</a:t>
            </a:r>
            <a:r>
              <a:rPr lang="zh-CN" altLang="en-US" sz="2600" kern="0" dirty="0"/>
              <a:t>的结点</a:t>
            </a:r>
            <a:r>
              <a:rPr lang="en-US" altLang="zh-CN" sz="2600" kern="0" dirty="0"/>
              <a:t>A</a:t>
            </a:r>
          </a:p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/>
              <a:t>     -- </a:t>
            </a:r>
            <a:r>
              <a:rPr lang="zh-CN" altLang="en-US" sz="2600" kern="0" dirty="0"/>
              <a:t>并，记录：</a:t>
            </a:r>
            <a:r>
              <a:rPr lang="en-US" altLang="zh-CN" sz="2600" kern="0" dirty="0"/>
              <a:t>key</a:t>
            </a:r>
            <a:r>
              <a:rPr lang="zh-CN" altLang="en-US" sz="2600" kern="0" dirty="0"/>
              <a:t>进入了</a:t>
            </a:r>
            <a:r>
              <a:rPr lang="en-US" altLang="zh-CN" sz="2600" kern="0" dirty="0"/>
              <a:t>A</a:t>
            </a:r>
            <a:r>
              <a:rPr lang="zh-CN" altLang="en-US" sz="2600" kern="0" dirty="0"/>
              <a:t>的</a:t>
            </a:r>
            <a:r>
              <a:rPr lang="zh-CN" altLang="en-US" sz="2600" kern="0" dirty="0">
                <a:solidFill>
                  <a:srgbClr val="C00000"/>
                </a:solidFill>
              </a:rPr>
              <a:t>左子</a:t>
            </a:r>
            <a:r>
              <a:rPr lang="en-US" altLang="zh-CN" sz="2600" kern="0" dirty="0">
                <a:solidFill>
                  <a:srgbClr val="C00000"/>
                </a:solidFill>
              </a:rPr>
              <a:t>or</a:t>
            </a:r>
            <a:r>
              <a:rPr lang="zh-CN" altLang="en-US" sz="2600" kern="0" dirty="0">
                <a:solidFill>
                  <a:srgbClr val="C00000"/>
                </a:solidFill>
              </a:rPr>
              <a:t>右子</a:t>
            </a:r>
            <a:r>
              <a:rPr lang="zh-CN" altLang="en-US" sz="2600" kern="0" dirty="0"/>
              <a:t>树</a:t>
            </a:r>
            <a:r>
              <a:rPr lang="en-US" altLang="zh-CN" sz="2600" kern="0" dirty="0">
                <a:solidFill>
                  <a:srgbClr val="C00000"/>
                </a:solidFill>
              </a:rPr>
              <a:t>B</a:t>
            </a:r>
            <a:r>
              <a:rPr lang="zh-CN" altLang="en-US" sz="2600" kern="0" dirty="0"/>
              <a:t>中</a:t>
            </a:r>
            <a:endParaRPr lang="en-US" altLang="zh-CN" sz="2600" kern="0" dirty="0"/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2. </a:t>
            </a:r>
            <a:r>
              <a:rPr lang="zh-CN" altLang="en-US" kern="0" dirty="0">
                <a:solidFill>
                  <a:srgbClr val="0000CC"/>
                </a:solidFill>
              </a:rPr>
              <a:t>修改</a:t>
            </a: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r>
              <a:rPr lang="zh-CN" altLang="en-US" kern="0" dirty="0">
                <a:solidFill>
                  <a:srgbClr val="0000CC"/>
                </a:solidFill>
              </a:rPr>
              <a:t>到新结点“</a:t>
            </a:r>
            <a:r>
              <a:rPr lang="zh-CN" altLang="en-US" kern="0" dirty="0">
                <a:solidFill>
                  <a:srgbClr val="FF0000"/>
                </a:solidFill>
              </a:rPr>
              <a:t>之间</a:t>
            </a:r>
            <a:r>
              <a:rPr lang="zh-CN" altLang="en-US" kern="0" dirty="0">
                <a:solidFill>
                  <a:srgbClr val="0000CC"/>
                </a:solidFill>
              </a:rPr>
              <a:t>结点”</a:t>
            </a:r>
            <a:r>
              <a:rPr lang="zh-CN" altLang="en-US" kern="0" dirty="0">
                <a:solidFill>
                  <a:srgbClr val="FF0000"/>
                </a:solidFill>
              </a:rPr>
              <a:t> </a:t>
            </a:r>
            <a:r>
              <a:rPr lang="zh-CN" altLang="en-US" kern="0" dirty="0">
                <a:solidFill>
                  <a:srgbClr val="0000CC"/>
                </a:solidFill>
              </a:rPr>
              <a:t>的</a:t>
            </a:r>
            <a:r>
              <a:rPr lang="en-US" altLang="zh-CN" kern="0" dirty="0">
                <a:solidFill>
                  <a:srgbClr val="0000CC"/>
                </a:solidFill>
              </a:rPr>
              <a:t>bf</a:t>
            </a:r>
            <a:r>
              <a:rPr lang="zh-CN" altLang="en-US" kern="0" dirty="0">
                <a:solidFill>
                  <a:srgbClr val="0000CC"/>
                </a:solidFill>
              </a:rPr>
              <a:t>值 </a:t>
            </a:r>
            <a:r>
              <a:rPr lang="en-US" altLang="zh-CN" kern="0" dirty="0">
                <a:solidFill>
                  <a:srgbClr val="C00000"/>
                </a:solidFill>
              </a:rPr>
              <a:t>(</a:t>
            </a:r>
            <a:r>
              <a:rPr lang="zh-CN" altLang="en-US" kern="0" dirty="0">
                <a:solidFill>
                  <a:srgbClr val="C00000"/>
                </a:solidFill>
              </a:rPr>
              <a:t>不必改</a:t>
            </a:r>
            <a:r>
              <a:rPr lang="en-US" altLang="zh-CN" kern="0" dirty="0">
                <a:solidFill>
                  <a:srgbClr val="C00000"/>
                </a:solidFill>
              </a:rPr>
              <a:t>A-&gt;bf )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     </a:t>
            </a:r>
            <a:r>
              <a:rPr lang="en-US" altLang="zh-CN" sz="2600" kern="0" dirty="0"/>
              <a:t>-- </a:t>
            </a:r>
            <a:r>
              <a:rPr lang="zh-CN" altLang="en-US" sz="2600" kern="0" dirty="0"/>
              <a:t>注（依据</a:t>
            </a:r>
            <a:r>
              <a:rPr lang="en-US" altLang="zh-CN" sz="2600" kern="0" dirty="0"/>
              <a:t>1</a:t>
            </a:r>
            <a:r>
              <a:rPr lang="zh-CN" altLang="en-US" sz="2600" kern="0" dirty="0"/>
              <a:t>）：插入之前，“</a:t>
            </a:r>
            <a:r>
              <a:rPr lang="zh-CN" altLang="en-US" sz="2600" kern="0" dirty="0">
                <a:solidFill>
                  <a:srgbClr val="FF0000"/>
                </a:solidFill>
              </a:rPr>
              <a:t>之间</a:t>
            </a:r>
            <a:r>
              <a:rPr lang="zh-CN" altLang="en-US" sz="2600" kern="0" dirty="0"/>
              <a:t>结点”的</a:t>
            </a:r>
            <a:r>
              <a:rPr lang="en-US" altLang="zh-CN" sz="2600" kern="0" dirty="0"/>
              <a:t>bf</a:t>
            </a:r>
            <a:r>
              <a:rPr lang="zh-CN" altLang="en-US" sz="2600" kern="0" dirty="0"/>
              <a:t>值都是</a:t>
            </a:r>
            <a:r>
              <a:rPr lang="en-US" altLang="zh-CN" sz="2600" kern="0" dirty="0"/>
              <a:t>0 </a:t>
            </a:r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3. </a:t>
            </a:r>
            <a:r>
              <a:rPr lang="zh-CN" altLang="en-US" kern="0" dirty="0">
                <a:solidFill>
                  <a:srgbClr val="0000CC"/>
                </a:solidFill>
              </a:rPr>
              <a:t>判断是否失衡（依据</a:t>
            </a: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r>
              <a:rPr lang="zh-CN" altLang="en-US" kern="0" dirty="0">
                <a:solidFill>
                  <a:srgbClr val="0000CC"/>
                </a:solidFill>
              </a:rPr>
              <a:t>的</a:t>
            </a:r>
            <a:r>
              <a:rPr lang="en-US" altLang="zh-CN" kern="0" dirty="0">
                <a:solidFill>
                  <a:srgbClr val="0000CC"/>
                </a:solidFill>
              </a:rPr>
              <a:t>bf</a:t>
            </a:r>
            <a:r>
              <a:rPr lang="zh-CN" altLang="en-US" kern="0" dirty="0">
                <a:solidFill>
                  <a:srgbClr val="0000CC"/>
                </a:solidFill>
              </a:rPr>
              <a:t>值）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marL="1008000" indent="-1080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</a:t>
            </a:r>
            <a:r>
              <a:rPr lang="en-US" altLang="zh-CN" sz="2600" kern="0" dirty="0"/>
              <a:t>3.1 </a:t>
            </a:r>
            <a:r>
              <a:rPr lang="zh-CN" altLang="en-US" sz="2600" kern="0" dirty="0"/>
              <a:t>若</a:t>
            </a:r>
            <a:r>
              <a:rPr lang="zh-CN" altLang="en-US" sz="2600" kern="0" dirty="0">
                <a:solidFill>
                  <a:srgbClr val="990099"/>
                </a:solidFill>
              </a:rPr>
              <a:t>原</a:t>
            </a:r>
            <a:r>
              <a:rPr lang="en-US" altLang="zh-CN" sz="2600" kern="0" dirty="0">
                <a:solidFill>
                  <a:srgbClr val="990099"/>
                </a:solidFill>
              </a:rPr>
              <a:t>A-&gt;bf==0</a:t>
            </a:r>
            <a:r>
              <a:rPr lang="zh-CN" altLang="en-US" sz="2600" kern="0" dirty="0"/>
              <a:t>，则不失衡，</a:t>
            </a:r>
            <a:r>
              <a:rPr lang="zh-CN" altLang="en-US" sz="2600" kern="0" dirty="0">
                <a:solidFill>
                  <a:srgbClr val="990099"/>
                </a:solidFill>
              </a:rPr>
              <a:t>置</a:t>
            </a:r>
            <a:r>
              <a:rPr lang="en-US" altLang="zh-CN" sz="2600" kern="0" dirty="0">
                <a:solidFill>
                  <a:srgbClr val="990099"/>
                </a:solidFill>
              </a:rPr>
              <a:t>A-&gt;bf=1</a:t>
            </a:r>
            <a:r>
              <a:rPr lang="zh-CN" altLang="en-US" sz="2600" kern="0" dirty="0">
                <a:solidFill>
                  <a:srgbClr val="990099"/>
                </a:solidFill>
              </a:rPr>
              <a:t>或</a:t>
            </a:r>
            <a:r>
              <a:rPr lang="en-US" altLang="zh-CN" sz="2600" kern="0" dirty="0">
                <a:solidFill>
                  <a:srgbClr val="990099"/>
                </a:solidFill>
              </a:rPr>
              <a:t>-1</a:t>
            </a:r>
            <a:r>
              <a:rPr lang="en-US" altLang="zh-CN" sz="2600" kern="0" dirty="0"/>
              <a:t>(</a:t>
            </a:r>
            <a:r>
              <a:rPr lang="zh-CN" altLang="en-US" sz="2600" kern="0" dirty="0"/>
              <a:t>依据</a:t>
            </a:r>
            <a:r>
              <a:rPr lang="en-US" altLang="zh-CN" sz="2600" kern="0" dirty="0"/>
              <a:t>key</a:t>
            </a:r>
            <a:r>
              <a:rPr lang="zh-CN" altLang="en-US" sz="2600" kern="0" dirty="0"/>
              <a:t>与</a:t>
            </a:r>
            <a:r>
              <a:rPr lang="en-US" altLang="zh-CN" sz="2600" kern="0" dirty="0"/>
              <a:t>A-&gt;key</a:t>
            </a:r>
            <a:r>
              <a:rPr lang="zh-CN" altLang="en-US" sz="2600" kern="0" dirty="0"/>
              <a:t>的大小关系</a:t>
            </a:r>
            <a:r>
              <a:rPr lang="en-US" altLang="zh-CN" sz="2600" kern="0" dirty="0"/>
              <a:t>)</a:t>
            </a:r>
            <a:r>
              <a:rPr lang="zh-CN" altLang="en-US" sz="2600" kern="0" dirty="0"/>
              <a:t>，结束；</a:t>
            </a:r>
            <a:endParaRPr lang="en-US" altLang="zh-CN" sz="2600" kern="0" dirty="0">
              <a:solidFill>
                <a:srgbClr val="FF0000"/>
              </a:solidFill>
            </a:endParaRPr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sz="2600" kern="0" dirty="0"/>
              <a:t>    3.2 </a:t>
            </a:r>
            <a:r>
              <a:rPr lang="zh-CN" altLang="en-US" sz="2600" kern="0" dirty="0"/>
              <a:t>否则，若插入到</a:t>
            </a:r>
            <a:r>
              <a:rPr lang="en-US" altLang="zh-CN" sz="2600" kern="0" dirty="0"/>
              <a:t>A</a:t>
            </a:r>
            <a:r>
              <a:rPr lang="zh-CN" altLang="en-US" sz="2600" kern="0" dirty="0"/>
              <a:t>的较低的子树中，则置</a:t>
            </a:r>
            <a:r>
              <a:rPr lang="en-US" altLang="zh-CN" sz="2600" kern="0" dirty="0"/>
              <a:t>A-&gt;bf=0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/>
              <a:t>                     </a:t>
            </a:r>
            <a:r>
              <a:rPr lang="zh-CN" altLang="en-US" sz="2600" kern="0" dirty="0"/>
              <a:t>若</a:t>
            </a:r>
            <a:r>
              <a:rPr lang="en-US" altLang="zh-CN" sz="2600" kern="0" dirty="0"/>
              <a:t>………A</a:t>
            </a:r>
            <a:r>
              <a:rPr lang="zh-CN" altLang="en-US" sz="2600" kern="0" dirty="0"/>
              <a:t>的较高</a:t>
            </a:r>
            <a:r>
              <a:rPr lang="en-US" altLang="zh-CN" sz="2600" kern="0" dirty="0"/>
              <a:t>…………</a:t>
            </a:r>
            <a:r>
              <a:rPr lang="zh-CN" altLang="en-US" sz="2600" kern="0" dirty="0"/>
              <a:t>，则失衡</a:t>
            </a:r>
            <a:r>
              <a:rPr lang="en-US" altLang="zh-CN" sz="2600" kern="0" dirty="0"/>
              <a:t>    </a:t>
            </a:r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4. </a:t>
            </a:r>
            <a:r>
              <a:rPr lang="zh-CN" altLang="en-US" kern="0" dirty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>
                <a:solidFill>
                  <a:srgbClr val="0000CC"/>
                </a:solidFill>
              </a:rPr>
              <a:t>，并按规则调整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</a:t>
            </a:r>
            <a:r>
              <a:rPr lang="en-US" altLang="zh-CN" sz="2600" kern="0" dirty="0"/>
              <a:t>--</a:t>
            </a:r>
            <a:r>
              <a:rPr lang="zh-CN" altLang="en-US" sz="2600" kern="0" dirty="0"/>
              <a:t>依据</a:t>
            </a:r>
            <a:r>
              <a:rPr lang="en-US" altLang="zh-CN" sz="2600" kern="0" dirty="0"/>
              <a:t>B</a:t>
            </a:r>
            <a:r>
              <a:rPr lang="zh-CN" altLang="en-US" sz="2600" kern="0" dirty="0"/>
              <a:t>是</a:t>
            </a:r>
            <a:r>
              <a:rPr lang="en-US" altLang="zh-CN" sz="2600" kern="0" dirty="0"/>
              <a:t>A</a:t>
            </a:r>
            <a:r>
              <a:rPr lang="zh-CN" altLang="en-US" sz="2600" kern="0" dirty="0"/>
              <a:t>的左</a:t>
            </a:r>
            <a:r>
              <a:rPr lang="en-US" altLang="zh-CN" sz="2600" kern="0" dirty="0"/>
              <a:t>or</a:t>
            </a:r>
            <a:r>
              <a:rPr lang="zh-CN" altLang="en-US" sz="2600" kern="0" dirty="0"/>
              <a:t>右孩子、</a:t>
            </a:r>
            <a:r>
              <a:rPr lang="zh-CN" altLang="en-US" sz="2600" kern="0" dirty="0">
                <a:solidFill>
                  <a:srgbClr val="FF0000"/>
                </a:solidFill>
              </a:rPr>
              <a:t>当前</a:t>
            </a:r>
            <a:r>
              <a:rPr lang="en-US" altLang="zh-CN" sz="2600" kern="0" dirty="0">
                <a:solidFill>
                  <a:srgbClr val="FF0000"/>
                </a:solidFill>
              </a:rPr>
              <a:t>B-&gt;bf</a:t>
            </a:r>
            <a:r>
              <a:rPr lang="zh-CN" altLang="en-US" sz="2600" kern="0" dirty="0"/>
              <a:t>值，判定失衡模式；</a:t>
            </a:r>
            <a:endParaRPr lang="en-US" altLang="zh-CN" sz="2600" kern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例：向</a:t>
            </a:r>
            <a:r>
              <a:rPr lang="en-US" altLang="zh-CN" kern="0" dirty="0"/>
              <a:t>AVL</a:t>
            </a:r>
            <a:r>
              <a:rPr lang="zh-CN" altLang="en-US" kern="0" dirty="0"/>
              <a:t>树中，插入</a:t>
            </a:r>
            <a:r>
              <a:rPr lang="en-US" altLang="zh-CN" kern="0" dirty="0"/>
              <a:t>75</a:t>
            </a:r>
            <a:r>
              <a:rPr lang="zh-CN" altLang="en-US" kern="0" dirty="0"/>
              <a:t>，按算法流程走一遍？</a:t>
            </a:r>
            <a:endParaRPr lang="en-US" altLang="zh-CN" kern="0" dirty="0"/>
          </a:p>
        </p:txBody>
      </p:sp>
      <p:sp>
        <p:nvSpPr>
          <p:cNvPr id="80" name="矩形 79"/>
          <p:cNvSpPr/>
          <p:nvPr/>
        </p:nvSpPr>
        <p:spPr>
          <a:xfrm>
            <a:off x="457200" y="1066800"/>
            <a:ext cx="8686800" cy="114300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寻找插入位置时，记录“可能失衡点</a:t>
            </a: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r>
              <a:rPr lang="zh-CN" altLang="en-US" kern="0" dirty="0">
                <a:solidFill>
                  <a:srgbClr val="0000CC"/>
                </a:solidFill>
              </a:rPr>
              <a:t>”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      </a:t>
            </a:r>
            <a:r>
              <a:rPr lang="en-US" altLang="zh-CN" kern="0" dirty="0"/>
              <a:t>-- </a:t>
            </a:r>
            <a:r>
              <a:rPr lang="zh-CN" altLang="en-US" kern="0" dirty="0"/>
              <a:t>然后，记录：</a:t>
            </a:r>
            <a:r>
              <a:rPr lang="en-US" altLang="zh-CN" kern="0" dirty="0"/>
              <a:t>key</a:t>
            </a:r>
            <a:r>
              <a:rPr lang="zh-CN" altLang="en-US" kern="0" dirty="0"/>
              <a:t>进入了</a:t>
            </a:r>
            <a:r>
              <a:rPr lang="en-US" altLang="zh-CN" kern="0" dirty="0"/>
              <a:t>A</a:t>
            </a:r>
            <a:r>
              <a:rPr lang="zh-CN" altLang="en-US" kern="0" dirty="0"/>
              <a:t>的</a:t>
            </a:r>
            <a:r>
              <a:rPr lang="zh-CN" altLang="en-US" kern="0" dirty="0">
                <a:solidFill>
                  <a:srgbClr val="C00000"/>
                </a:solidFill>
              </a:rPr>
              <a:t>左</a:t>
            </a:r>
            <a:r>
              <a:rPr lang="en-US" altLang="zh-CN" kern="0" dirty="0">
                <a:solidFill>
                  <a:srgbClr val="C00000"/>
                </a:solidFill>
              </a:rPr>
              <a:t>or</a:t>
            </a:r>
            <a:r>
              <a:rPr lang="zh-CN" altLang="en-US" kern="0" dirty="0">
                <a:solidFill>
                  <a:srgbClr val="C00000"/>
                </a:solidFill>
              </a:rPr>
              <a:t>右</a:t>
            </a:r>
            <a:r>
              <a:rPr lang="zh-CN" altLang="en-US" kern="0" dirty="0"/>
              <a:t>子树</a:t>
            </a:r>
            <a:r>
              <a:rPr lang="en-US" altLang="zh-CN" kern="0" dirty="0"/>
              <a:t>B</a:t>
            </a:r>
            <a:r>
              <a:rPr lang="zh-CN" altLang="en-US" kern="0" dirty="0"/>
              <a:t>中</a:t>
            </a:r>
            <a:endParaRPr lang="en-US" altLang="zh-CN" kern="0" dirty="0">
              <a:solidFill>
                <a:srgbClr val="0000CC"/>
              </a:solidFill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20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40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30</a:t>
            </a:r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6468918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8" name="矩形 37"/>
          <p:cNvSpPr/>
          <p:nvPr/>
        </p:nvSpPr>
        <p:spPr>
          <a:xfrm>
            <a:off x="5630717" y="3979344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4045" y="2438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5744645" y="2590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2" name="直接箭头连接符 71"/>
          <p:cNvCxnSpPr>
            <a:stCxn id="70" idx="1"/>
            <a:endCxn id="44" idx="2"/>
          </p:cNvCxnSpPr>
          <p:nvPr/>
        </p:nvCxnSpPr>
        <p:spPr bwMode="auto">
          <a:xfrm flipH="1">
            <a:off x="5518439" y="2906271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矩形 73"/>
          <p:cNvSpPr/>
          <p:nvPr/>
        </p:nvSpPr>
        <p:spPr>
          <a:xfrm>
            <a:off x="7080165" y="32552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5" name="直接箭头连接符 74"/>
          <p:cNvCxnSpPr>
            <a:stCxn id="74" idx="1"/>
          </p:cNvCxnSpPr>
          <p:nvPr/>
        </p:nvCxnSpPr>
        <p:spPr bwMode="auto">
          <a:xfrm flipH="1">
            <a:off x="6853959" y="35707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6394365" y="40386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7" name="直接箭头连接符 76"/>
          <p:cNvCxnSpPr>
            <a:stCxn id="76" idx="1"/>
          </p:cNvCxnSpPr>
          <p:nvPr/>
        </p:nvCxnSpPr>
        <p:spPr bwMode="auto">
          <a:xfrm flipH="1">
            <a:off x="6168159" y="4354071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6963845" y="48554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9" name="直接箭头连接符 78"/>
          <p:cNvCxnSpPr>
            <a:stCxn id="78" idx="1"/>
          </p:cNvCxnSpPr>
          <p:nvPr/>
        </p:nvCxnSpPr>
        <p:spPr bwMode="auto">
          <a:xfrm flipH="1">
            <a:off x="6737639" y="51709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1752600" y="5257800"/>
            <a:ext cx="3200400" cy="14226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>
                <a:solidFill>
                  <a:srgbClr val="990099"/>
                </a:solidFill>
              </a:rPr>
              <a:t>if( key &lt; A-&gt;key )</a:t>
            </a:r>
            <a:endParaRPr lang="en-US" altLang="zh-CN" sz="2600" kern="0" dirty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>
                <a:solidFill>
                  <a:srgbClr val="990099"/>
                </a:solidFill>
              </a:rPr>
              <a:t>    </a:t>
            </a:r>
            <a:r>
              <a:rPr lang="en-US" altLang="zh-CN" sz="2600" b="1" kern="0" dirty="0">
                <a:solidFill>
                  <a:srgbClr val="C00000"/>
                </a:solidFill>
              </a:rPr>
              <a:t>B</a:t>
            </a:r>
            <a:r>
              <a:rPr lang="en-US" altLang="zh-CN" sz="2600" kern="0" dirty="0">
                <a:solidFill>
                  <a:srgbClr val="C00000"/>
                </a:solidFill>
              </a:rPr>
              <a:t>=</a:t>
            </a:r>
            <a:r>
              <a:rPr lang="en-US" altLang="zh-CN" sz="2600" kern="0" dirty="0">
                <a:solidFill>
                  <a:srgbClr val="990099"/>
                </a:solidFill>
              </a:rPr>
              <a:t>A-&gt;</a:t>
            </a:r>
            <a:r>
              <a:rPr lang="en-US" altLang="zh-CN" sz="2600" kern="0" dirty="0" err="1">
                <a:solidFill>
                  <a:srgbClr val="990099"/>
                </a:solidFill>
              </a:rPr>
              <a:t>llink</a:t>
            </a:r>
            <a:r>
              <a:rPr lang="zh-CN" altLang="en-US" sz="2600" kern="0" dirty="0">
                <a:solidFill>
                  <a:srgbClr val="990099"/>
                </a:solidFill>
              </a:rPr>
              <a:t>；</a:t>
            </a:r>
            <a:endParaRPr lang="en-US" altLang="zh-CN" sz="2600" kern="0" dirty="0">
              <a:solidFill>
                <a:srgbClr val="990099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>
                <a:solidFill>
                  <a:srgbClr val="990099"/>
                </a:solidFill>
              </a:rPr>
              <a:t>else   B=A-&gt;</a:t>
            </a:r>
            <a:r>
              <a:rPr lang="en-US" altLang="zh-CN" sz="2600" kern="0" dirty="0" err="1">
                <a:solidFill>
                  <a:srgbClr val="990099"/>
                </a:solidFill>
              </a:rPr>
              <a:t>rlink</a:t>
            </a:r>
            <a:r>
              <a:rPr lang="en-US" altLang="zh-CN" sz="2600" kern="0" dirty="0">
                <a:solidFill>
                  <a:srgbClr val="990099"/>
                </a:solidFill>
              </a:rPr>
              <a:t>;</a:t>
            </a:r>
            <a:endParaRPr lang="zh-CN" altLang="en-US" sz="2600" dirty="0"/>
          </a:p>
        </p:txBody>
      </p:sp>
      <p:sp>
        <p:nvSpPr>
          <p:cNvPr id="49" name="矩形 48"/>
          <p:cNvSpPr/>
          <p:nvPr/>
        </p:nvSpPr>
        <p:spPr>
          <a:xfrm>
            <a:off x="609600" y="270573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>
            <a:off x="914400" y="3162936"/>
            <a:ext cx="293096" cy="26606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7467600" y="544893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3" name="直接箭头连接符 62"/>
          <p:cNvCxnSpPr>
            <a:endCxn id="53" idx="6"/>
          </p:cNvCxnSpPr>
          <p:nvPr/>
        </p:nvCxnSpPr>
        <p:spPr bwMode="auto">
          <a:xfrm flipH="1">
            <a:off x="7234959" y="5791200"/>
            <a:ext cx="385041" cy="292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53" grpId="0" animBg="1"/>
      <p:bldP spid="56" grpId="0"/>
      <p:bldP spid="59" grpId="0"/>
      <p:bldP spid="60" grpId="0"/>
      <p:bldP spid="65" grpId="0"/>
      <p:bldP spid="65" grpId="1"/>
      <p:bldP spid="70" grpId="0"/>
      <p:bldP spid="74" grpId="0"/>
      <p:bldP spid="74" grpId="1"/>
      <p:bldP spid="76" grpId="0"/>
      <p:bldP spid="76" grpId="1"/>
      <p:bldP spid="78" grpId="0"/>
      <p:bldP spid="48" grpId="0" animBg="1"/>
      <p:bldP spid="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例：向</a:t>
            </a:r>
            <a:r>
              <a:rPr lang="en-US" altLang="zh-CN" kern="0" dirty="0"/>
              <a:t>AVL</a:t>
            </a:r>
            <a:r>
              <a:rPr lang="zh-CN" altLang="en-US" kern="0" dirty="0"/>
              <a:t>树中，插入</a:t>
            </a:r>
            <a:r>
              <a:rPr lang="en-US" altLang="zh-CN" kern="0" dirty="0"/>
              <a:t>75</a:t>
            </a:r>
            <a:r>
              <a:rPr lang="zh-CN" altLang="en-US" kern="0" dirty="0"/>
              <a:t>，按算法流程走一遍？</a:t>
            </a:r>
            <a:endParaRPr lang="en-US" altLang="zh-CN" kern="0" dirty="0"/>
          </a:p>
        </p:txBody>
      </p:sp>
      <p:sp>
        <p:nvSpPr>
          <p:cNvPr id="68" name="矩形 67"/>
          <p:cNvSpPr/>
          <p:nvPr/>
        </p:nvSpPr>
        <p:spPr bwMode="auto">
          <a:xfrm>
            <a:off x="0" y="5562600"/>
            <a:ext cx="6781800" cy="1040285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{  if( </a:t>
            </a:r>
            <a:r>
              <a:rPr lang="en-US" altLang="zh-CN" dirty="0">
                <a:solidFill>
                  <a:srgbClr val="FFC000"/>
                </a:solidFill>
              </a:rPr>
              <a:t>key</a:t>
            </a:r>
            <a:r>
              <a:rPr lang="en-US" altLang="zh-CN" b="1" dirty="0">
                <a:solidFill>
                  <a:srgbClr val="FFC000"/>
                </a:solidFill>
              </a:rPr>
              <a:t>&lt;</a:t>
            </a:r>
            <a:r>
              <a:rPr lang="en-US" altLang="zh-CN" dirty="0">
                <a:solidFill>
                  <a:srgbClr val="FFC000"/>
                </a:solidFill>
              </a:rPr>
              <a:t>p-&gt;key</a:t>
            </a:r>
            <a:r>
              <a:rPr lang="en-US" altLang="zh-CN" dirty="0">
                <a:solidFill>
                  <a:schemeClr val="bg1"/>
                </a:solidFill>
              </a:rPr>
              <a:t>)   {p-&gt;bf= -1; p=p-&gt;</a:t>
            </a:r>
            <a:r>
              <a:rPr lang="en-US" altLang="zh-CN" dirty="0" err="1">
                <a:solidFill>
                  <a:schemeClr val="bg1"/>
                </a:solidFill>
              </a:rPr>
              <a:t>llink</a:t>
            </a:r>
            <a:r>
              <a:rPr lang="en-US" altLang="zh-CN" dirty="0">
                <a:solidFill>
                  <a:schemeClr val="bg1"/>
                </a:solidFill>
              </a:rPr>
              <a:t>; }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  if( </a:t>
            </a:r>
            <a:r>
              <a:rPr lang="en-US" altLang="zh-CN" dirty="0">
                <a:solidFill>
                  <a:srgbClr val="FFC000"/>
                </a:solidFill>
                <a:sym typeface="Wingdings" pitchFamily="2" charset="2"/>
              </a:rPr>
              <a:t>key</a:t>
            </a:r>
            <a:r>
              <a:rPr lang="en-US" altLang="zh-CN" b="1" dirty="0">
                <a:solidFill>
                  <a:srgbClr val="FFC000"/>
                </a:solidFill>
                <a:sym typeface="Wingdings" pitchFamily="2" charset="2"/>
              </a:rPr>
              <a:t>&gt;</a:t>
            </a:r>
            <a:r>
              <a:rPr lang="en-US" altLang="zh-CN" dirty="0">
                <a:solidFill>
                  <a:srgbClr val="FFC000"/>
                </a:solidFill>
                <a:sym typeface="Wingdings" pitchFamily="2" charset="2"/>
              </a:rPr>
              <a:t>p-&gt;key</a:t>
            </a: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)   </a:t>
            </a:r>
            <a:r>
              <a:rPr lang="en-US" altLang="zh-CN" dirty="0">
                <a:solidFill>
                  <a:schemeClr val="bg1"/>
                </a:solidFill>
              </a:rPr>
              <a:t>{p-&gt;bf= 1; p=p-&gt;</a:t>
            </a:r>
            <a:r>
              <a:rPr lang="en-US" altLang="zh-CN" dirty="0" err="1">
                <a:solidFill>
                  <a:schemeClr val="bg1"/>
                </a:solidFill>
              </a:rPr>
              <a:t>rlink</a:t>
            </a:r>
            <a:r>
              <a:rPr lang="en-US" altLang="zh-CN" dirty="0">
                <a:solidFill>
                  <a:schemeClr val="bg1"/>
                </a:solidFill>
              </a:rPr>
              <a:t>; } }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66800"/>
            <a:ext cx="8686800" cy="112646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2. </a:t>
            </a:r>
            <a:r>
              <a:rPr lang="zh-CN" altLang="en-US" kern="0" dirty="0">
                <a:solidFill>
                  <a:srgbClr val="0000CC"/>
                </a:solidFill>
              </a:rPr>
              <a:t>修改</a:t>
            </a: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r>
              <a:rPr lang="zh-CN" altLang="en-US" kern="0" dirty="0">
                <a:solidFill>
                  <a:srgbClr val="0000CC"/>
                </a:solidFill>
              </a:rPr>
              <a:t>到新结点“</a:t>
            </a:r>
            <a:r>
              <a:rPr lang="zh-CN" altLang="en-US" kern="0" dirty="0">
                <a:solidFill>
                  <a:srgbClr val="FF0000"/>
                </a:solidFill>
              </a:rPr>
              <a:t>之间</a:t>
            </a:r>
            <a:r>
              <a:rPr lang="zh-CN" altLang="en-US" kern="0" dirty="0">
                <a:solidFill>
                  <a:srgbClr val="0000CC"/>
                </a:solidFill>
              </a:rPr>
              <a:t>结点”的</a:t>
            </a:r>
            <a:r>
              <a:rPr lang="en-US" altLang="zh-CN" kern="0" dirty="0">
                <a:solidFill>
                  <a:srgbClr val="0000CC"/>
                </a:solidFill>
              </a:rPr>
              <a:t>bf</a:t>
            </a:r>
            <a:r>
              <a:rPr lang="zh-CN" altLang="en-US" kern="0" dirty="0">
                <a:solidFill>
                  <a:srgbClr val="0000CC"/>
                </a:solidFill>
              </a:rPr>
              <a:t>值 </a:t>
            </a:r>
            <a:r>
              <a:rPr lang="en-US" altLang="zh-CN" kern="0" dirty="0">
                <a:solidFill>
                  <a:srgbClr val="C00000"/>
                </a:solidFill>
              </a:rPr>
              <a:t>(</a:t>
            </a:r>
            <a:r>
              <a:rPr lang="zh-CN" altLang="en-US" kern="0" dirty="0">
                <a:solidFill>
                  <a:srgbClr val="C00000"/>
                </a:solidFill>
              </a:rPr>
              <a:t>不必改</a:t>
            </a:r>
            <a:r>
              <a:rPr lang="en-US" altLang="zh-CN" kern="0" dirty="0">
                <a:solidFill>
                  <a:srgbClr val="C00000"/>
                </a:solidFill>
              </a:rPr>
              <a:t>A-&gt;bf)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    </a:t>
            </a:r>
            <a:r>
              <a:rPr lang="en-US" altLang="zh-CN" kern="0" dirty="0"/>
              <a:t>-- </a:t>
            </a:r>
            <a:r>
              <a:rPr lang="zh-CN" altLang="en-US" kern="0" dirty="0"/>
              <a:t>注：插入之前，“</a:t>
            </a:r>
            <a:r>
              <a:rPr lang="zh-CN" altLang="en-US" kern="0" dirty="0">
                <a:solidFill>
                  <a:srgbClr val="FF0000"/>
                </a:solidFill>
              </a:rPr>
              <a:t>之间</a:t>
            </a:r>
            <a:r>
              <a:rPr lang="zh-CN" altLang="en-US" kern="0" dirty="0"/>
              <a:t>结点”的</a:t>
            </a:r>
            <a:r>
              <a:rPr lang="en-US" altLang="zh-CN" kern="0" dirty="0"/>
              <a:t>bf</a:t>
            </a:r>
            <a:r>
              <a:rPr lang="zh-CN" altLang="en-US" kern="0" dirty="0"/>
              <a:t>值都是</a:t>
            </a:r>
            <a:r>
              <a:rPr lang="en-US" altLang="zh-CN" kern="0" dirty="0"/>
              <a:t>0 </a:t>
            </a: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20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40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30</a:t>
            </a:r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6468918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8" name="矩形 37"/>
          <p:cNvSpPr/>
          <p:nvPr/>
        </p:nvSpPr>
        <p:spPr>
          <a:xfrm>
            <a:off x="5630717" y="3979344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015759" y="4114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矩形 50"/>
          <p:cNvSpPr/>
          <p:nvPr/>
        </p:nvSpPr>
        <p:spPr>
          <a:xfrm>
            <a:off x="6629400" y="4876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矩形 62"/>
          <p:cNvSpPr/>
          <p:nvPr/>
        </p:nvSpPr>
        <p:spPr>
          <a:xfrm>
            <a:off x="6398406" y="4114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 flipH="1">
            <a:off x="6172200" y="4512828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7044086" y="49316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67" name="直接箭头连接符 66"/>
          <p:cNvCxnSpPr>
            <a:stCxn id="66" idx="1"/>
          </p:cNvCxnSpPr>
          <p:nvPr/>
        </p:nvCxnSpPr>
        <p:spPr bwMode="auto">
          <a:xfrm flipH="1">
            <a:off x="6817880" y="52471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矩形 45"/>
          <p:cNvSpPr/>
          <p:nvPr/>
        </p:nvSpPr>
        <p:spPr bwMode="auto">
          <a:xfrm>
            <a:off x="0" y="4572000"/>
            <a:ext cx="2514600" cy="1040285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err="1">
                <a:solidFill>
                  <a:schemeClr val="bg1"/>
                </a:solidFill>
              </a:rPr>
              <a:t>Pnode</a:t>
            </a:r>
            <a:r>
              <a:rPr lang="en-US" altLang="zh-CN" dirty="0">
                <a:solidFill>
                  <a:schemeClr val="bg1"/>
                </a:solidFill>
              </a:rPr>
              <a:t> p=B;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while(p!=S)</a:t>
            </a:r>
          </a:p>
        </p:txBody>
      </p:sp>
      <p:sp>
        <p:nvSpPr>
          <p:cNvPr id="47" name="矩形 46"/>
          <p:cNvSpPr/>
          <p:nvPr/>
        </p:nvSpPr>
        <p:spPr>
          <a:xfrm>
            <a:off x="7467600" y="544893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 flipH="1">
            <a:off x="7234959" y="5791200"/>
            <a:ext cx="385041" cy="292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7" grpId="0"/>
      <p:bldP spid="38" grpId="0"/>
      <p:bldP spid="50" grpId="0"/>
      <p:bldP spid="51" grpId="0"/>
      <p:bldP spid="63" grpId="0"/>
      <p:bldP spid="63" grpId="1"/>
      <p:bldP spid="66" grpId="0"/>
      <p:bldP spid="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例：向</a:t>
            </a:r>
            <a:r>
              <a:rPr lang="en-US" altLang="zh-CN" kern="0" dirty="0"/>
              <a:t>AVL</a:t>
            </a:r>
            <a:r>
              <a:rPr lang="zh-CN" altLang="en-US" kern="0" dirty="0"/>
              <a:t>树中，插入</a:t>
            </a:r>
            <a:r>
              <a:rPr lang="en-US" altLang="zh-CN" kern="0" dirty="0"/>
              <a:t>75</a:t>
            </a:r>
            <a:r>
              <a:rPr lang="zh-CN" altLang="en-US" kern="0" dirty="0"/>
              <a:t>，按算法流程走一遍？</a:t>
            </a:r>
            <a:endParaRPr lang="en-US" altLang="zh-CN" kern="0" dirty="0"/>
          </a:p>
        </p:txBody>
      </p:sp>
      <p:sp>
        <p:nvSpPr>
          <p:cNvPr id="46" name="矩形 45"/>
          <p:cNvSpPr/>
          <p:nvPr/>
        </p:nvSpPr>
        <p:spPr bwMode="auto">
          <a:xfrm>
            <a:off x="304800" y="5562600"/>
            <a:ext cx="6172200" cy="1040285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if(A-&gt;bf == -1 &amp;&amp; </a:t>
            </a:r>
            <a:r>
              <a:rPr lang="zh-CN" altLang="en-US" dirty="0">
                <a:solidFill>
                  <a:srgbClr val="FFC000"/>
                </a:solidFill>
              </a:rPr>
              <a:t>插入到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zh-CN" altLang="en-US" dirty="0">
                <a:solidFill>
                  <a:srgbClr val="FFC000"/>
                </a:solidFill>
              </a:rPr>
              <a:t>的右子树中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if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(A-&gt;bf ==1 &amp;&amp;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插入到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的左子树中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)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1805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3. </a:t>
            </a:r>
            <a:r>
              <a:rPr lang="zh-CN" altLang="en-US" kern="0" dirty="0">
                <a:solidFill>
                  <a:srgbClr val="0000CC"/>
                </a:solidFill>
              </a:rPr>
              <a:t>判断是否失衡（依据</a:t>
            </a: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r>
              <a:rPr lang="zh-CN" altLang="en-US" kern="0" dirty="0">
                <a:solidFill>
                  <a:srgbClr val="0000CC"/>
                </a:solidFill>
              </a:rPr>
              <a:t>的</a:t>
            </a:r>
            <a:r>
              <a:rPr lang="en-US" altLang="zh-CN" kern="0" dirty="0">
                <a:solidFill>
                  <a:srgbClr val="0000CC"/>
                </a:solidFill>
              </a:rPr>
              <a:t>bf</a:t>
            </a:r>
            <a:r>
              <a:rPr lang="zh-CN" altLang="en-US" kern="0" dirty="0">
                <a:solidFill>
                  <a:srgbClr val="0000CC"/>
                </a:solidFill>
              </a:rPr>
              <a:t>值）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/>
              <a:t>    3.1 </a:t>
            </a:r>
            <a:r>
              <a:rPr lang="zh-CN" altLang="en-US" sz="2600" kern="0" dirty="0"/>
              <a:t>若</a:t>
            </a:r>
            <a:r>
              <a:rPr lang="en-US" altLang="zh-CN" sz="2600" kern="0" dirty="0"/>
              <a:t>A-&gt;bf==0</a:t>
            </a:r>
            <a:r>
              <a:rPr lang="zh-CN" altLang="en-US" sz="2600" kern="0" dirty="0"/>
              <a:t>，则不失衡，修改</a:t>
            </a:r>
            <a:r>
              <a:rPr lang="en-US" altLang="zh-CN" sz="2600" kern="0" dirty="0"/>
              <a:t>A-&gt;bf</a:t>
            </a:r>
            <a:r>
              <a:rPr lang="zh-CN" altLang="en-US" sz="2600" kern="0" dirty="0"/>
              <a:t>，</a:t>
            </a:r>
            <a:r>
              <a:rPr lang="zh-CN" altLang="en-US" sz="2600" kern="0" dirty="0">
                <a:solidFill>
                  <a:srgbClr val="FF0000"/>
                </a:solidFill>
              </a:rPr>
              <a:t>结束</a:t>
            </a:r>
            <a:endParaRPr lang="en-US" altLang="zh-CN" sz="2600" kern="0" dirty="0">
              <a:solidFill>
                <a:srgbClr val="FF0000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/>
              <a:t>    3.2 </a:t>
            </a:r>
            <a:r>
              <a:rPr lang="zh-CN" altLang="en-US" sz="2600" kern="0" dirty="0"/>
              <a:t>否则</a:t>
            </a:r>
            <a:r>
              <a:rPr lang="en-US" altLang="zh-CN" sz="2600" kern="0" dirty="0"/>
              <a:t>, </a:t>
            </a:r>
            <a:r>
              <a:rPr lang="zh-CN" altLang="en-US" sz="2600" kern="0" dirty="0"/>
              <a:t>若插入到</a:t>
            </a:r>
            <a:r>
              <a:rPr lang="en-US" altLang="zh-CN" sz="2600" kern="0" dirty="0"/>
              <a:t>A</a:t>
            </a:r>
            <a:r>
              <a:rPr lang="zh-CN" altLang="en-US" sz="2600" kern="0" dirty="0"/>
              <a:t>的较低的子树中，置</a:t>
            </a:r>
            <a:r>
              <a:rPr lang="en-US" altLang="zh-CN" sz="2600" kern="0" dirty="0"/>
              <a:t>A-&gt;bf=0</a:t>
            </a:r>
            <a:r>
              <a:rPr lang="zh-CN" altLang="en-US" sz="2600" kern="0" dirty="0"/>
              <a:t>，</a:t>
            </a:r>
            <a:r>
              <a:rPr lang="zh-CN" altLang="en-US" sz="2600" kern="0" dirty="0">
                <a:solidFill>
                  <a:srgbClr val="FF0000"/>
                </a:solidFill>
              </a:rPr>
              <a:t>结束</a:t>
            </a:r>
            <a:endParaRPr lang="en-US" altLang="zh-CN" sz="2600" kern="0" dirty="0">
              <a:solidFill>
                <a:srgbClr val="FF0000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/>
              <a:t>                   </a:t>
            </a:r>
            <a:r>
              <a:rPr lang="zh-CN" altLang="en-US" sz="2600" kern="0" dirty="0"/>
              <a:t>若</a:t>
            </a:r>
            <a:r>
              <a:rPr lang="en-US" altLang="zh-CN" sz="2600" kern="0" dirty="0"/>
              <a:t>………A</a:t>
            </a:r>
            <a:r>
              <a:rPr lang="zh-CN" altLang="en-US" sz="2600" kern="0" dirty="0"/>
              <a:t>的较高</a:t>
            </a:r>
            <a:r>
              <a:rPr lang="en-US" altLang="zh-CN" sz="2600" kern="0" dirty="0"/>
              <a:t>…………</a:t>
            </a:r>
            <a:r>
              <a:rPr lang="zh-CN" altLang="en-US" sz="2600" kern="0" dirty="0"/>
              <a:t>，则失衡</a:t>
            </a:r>
            <a:r>
              <a:rPr lang="en-US" altLang="zh-CN" sz="2600" kern="0" dirty="0"/>
              <a:t>    </a:t>
            </a: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20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40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30</a:t>
            </a:r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015759" y="4114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矩形 50"/>
          <p:cNvSpPr/>
          <p:nvPr/>
        </p:nvSpPr>
        <p:spPr>
          <a:xfrm>
            <a:off x="6629400" y="4876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矩形 46"/>
          <p:cNvSpPr/>
          <p:nvPr/>
        </p:nvSpPr>
        <p:spPr bwMode="auto">
          <a:xfrm>
            <a:off x="7239000" y="5562600"/>
            <a:ext cx="1905000" cy="1003544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>
                <a:solidFill>
                  <a:srgbClr val="FFFF00"/>
                </a:solidFill>
              </a:rPr>
              <a:t>不失衡</a:t>
            </a:r>
            <a:r>
              <a:rPr lang="en-US" altLang="zh-CN" dirty="0">
                <a:solidFill>
                  <a:srgbClr val="FFFF00"/>
                </a:solidFill>
              </a:rPr>
              <a:t>, </a:t>
            </a:r>
            <a:r>
              <a:rPr lang="zh-CN" altLang="en-US" dirty="0">
                <a:solidFill>
                  <a:srgbClr val="FFFF00"/>
                </a:solidFill>
              </a:rPr>
              <a:t>令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黑体" pitchFamily="2" charset="-122"/>
              </a:rPr>
              <a:t>A-&gt;bf=0;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右箭头 51"/>
          <p:cNvSpPr/>
          <p:nvPr/>
        </p:nvSpPr>
        <p:spPr bwMode="auto">
          <a:xfrm>
            <a:off x="6477000" y="6400800"/>
            <a:ext cx="762000" cy="228600"/>
          </a:xfrm>
          <a:prstGeom prst="rightArrow">
            <a:avLst/>
          </a:prstGeom>
          <a:solidFill>
            <a:srgbClr val="9E78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j-lt"/>
              </a:rPr>
              <a:t> 通过“平衡”限制树高？真的能吗？</a:t>
            </a:r>
            <a:endParaRPr lang="en-US" altLang="zh-CN" sz="3200" kern="0" dirty="0">
              <a:solidFill>
                <a:srgbClr val="0000CC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latin typeface="+mj-lt"/>
              </a:rPr>
              <a:t> </a:t>
            </a:r>
            <a:r>
              <a:rPr lang="zh-CN" altLang="en-US" sz="3200" kern="0" dirty="0">
                <a:latin typeface="+mj-lt"/>
              </a:rPr>
              <a:t>高度为</a:t>
            </a:r>
            <a:r>
              <a:rPr lang="en-US" altLang="zh-CN" sz="3200" kern="0" dirty="0" err="1">
                <a:latin typeface="+mj-lt"/>
              </a:rPr>
              <a:t>i</a:t>
            </a:r>
            <a:r>
              <a:rPr lang="zh-CN" altLang="en-US" sz="3200" kern="0" dirty="0">
                <a:latin typeface="+mj-lt"/>
              </a:rPr>
              <a:t>的</a:t>
            </a:r>
            <a:r>
              <a:rPr lang="en-US" altLang="zh-CN" sz="3200" kern="0" dirty="0">
                <a:latin typeface="+mj-lt"/>
              </a:rPr>
              <a:t>AVL</a:t>
            </a:r>
            <a:r>
              <a:rPr lang="zh-CN" altLang="en-US" sz="3200" kern="0" dirty="0">
                <a:latin typeface="+mj-lt"/>
              </a:rPr>
              <a:t>树，</a:t>
            </a:r>
            <a:r>
              <a:rPr lang="zh-CN" altLang="en-US" sz="3200" kern="0" dirty="0">
                <a:solidFill>
                  <a:srgbClr val="C00000"/>
                </a:solidFill>
                <a:latin typeface="+mj-lt"/>
              </a:rPr>
              <a:t>至少有</a:t>
            </a:r>
            <a:r>
              <a:rPr lang="en-US" altLang="zh-CN" sz="3200" kern="0" dirty="0" err="1">
                <a:solidFill>
                  <a:srgbClr val="C00000"/>
                </a:solidFill>
                <a:latin typeface="+mj-lt"/>
              </a:rPr>
              <a:t>n</a:t>
            </a:r>
            <a:r>
              <a:rPr lang="en-US" altLang="zh-CN" sz="3200" kern="0" baseline="-25000" dirty="0" err="1">
                <a:solidFill>
                  <a:srgbClr val="C00000"/>
                </a:solidFill>
                <a:latin typeface="+mj-lt"/>
              </a:rPr>
              <a:t>i</a:t>
            </a:r>
            <a:r>
              <a:rPr lang="zh-CN" altLang="en-US" sz="3200" kern="0" dirty="0">
                <a:solidFill>
                  <a:srgbClr val="C00000"/>
                </a:solidFill>
                <a:latin typeface="+mj-lt"/>
              </a:rPr>
              <a:t>个</a:t>
            </a:r>
            <a:r>
              <a:rPr lang="zh-CN" altLang="en-US" sz="3200" kern="0" dirty="0">
                <a:latin typeface="+mj-lt"/>
              </a:rPr>
              <a:t>结点，则</a:t>
            </a:r>
            <a:endParaRPr lang="en-US" altLang="zh-CN" sz="3200" kern="0" dirty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>
                <a:latin typeface="+mj-lt"/>
              </a:rPr>
              <a:t>   </a:t>
            </a:r>
            <a:r>
              <a:rPr lang="en-US" altLang="zh-CN" sz="3200" kern="0" dirty="0">
                <a:latin typeface="+mj-lt"/>
              </a:rPr>
              <a:t>-- n</a:t>
            </a:r>
            <a:r>
              <a:rPr lang="en-US" altLang="zh-CN" sz="3200" kern="0" baseline="-25000" dirty="0">
                <a:latin typeface="+mj-lt"/>
              </a:rPr>
              <a:t>0</a:t>
            </a:r>
            <a:r>
              <a:rPr lang="en-US" altLang="zh-CN" sz="3200" kern="0" dirty="0">
                <a:latin typeface="+mj-lt"/>
              </a:rPr>
              <a:t>=1;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 -- n</a:t>
            </a:r>
            <a:r>
              <a:rPr lang="en-US" altLang="zh-CN" sz="3200" kern="0" baseline="-25000" dirty="0">
                <a:latin typeface="+mj-lt"/>
              </a:rPr>
              <a:t>1</a:t>
            </a:r>
            <a:r>
              <a:rPr lang="en-US" altLang="zh-CN" sz="3200" kern="0" dirty="0">
                <a:latin typeface="+mj-lt"/>
              </a:rPr>
              <a:t>=2;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>
                <a:latin typeface="+mj-lt"/>
              </a:rPr>
              <a:t>   </a:t>
            </a:r>
            <a:r>
              <a:rPr lang="en-US" altLang="zh-CN" sz="3200" kern="0" dirty="0">
                <a:latin typeface="+mj-lt"/>
              </a:rPr>
              <a:t>-- n</a:t>
            </a:r>
            <a:r>
              <a:rPr lang="en-US" altLang="zh-CN" sz="3200" kern="0" baseline="-25000" dirty="0">
                <a:latin typeface="+mj-lt"/>
              </a:rPr>
              <a:t>2</a:t>
            </a:r>
            <a:r>
              <a:rPr lang="en-US" altLang="zh-CN" sz="3200" kern="0" dirty="0">
                <a:latin typeface="+mj-lt"/>
              </a:rPr>
              <a:t>=4;……</a:t>
            </a: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>
              <a:latin typeface="+mj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09600" y="5105400"/>
            <a:ext cx="3358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/>
              <a:t>-- </a:t>
            </a:r>
            <a:r>
              <a:rPr lang="en-US" altLang="zh-CN" sz="3200" kern="0" dirty="0" err="1"/>
              <a:t>n</a:t>
            </a:r>
            <a:r>
              <a:rPr lang="en-US" altLang="zh-CN" sz="3200" kern="0" baseline="-25000" dirty="0" err="1"/>
              <a:t>i</a:t>
            </a:r>
            <a:r>
              <a:rPr lang="en-US" altLang="zh-CN" sz="3200" kern="0" dirty="0"/>
              <a:t> = n</a:t>
            </a:r>
            <a:r>
              <a:rPr lang="en-US" altLang="zh-CN" sz="3200" kern="0" baseline="-25000" dirty="0"/>
              <a:t>i-1</a:t>
            </a:r>
            <a:r>
              <a:rPr lang="en-US" altLang="zh-CN" sz="3200" kern="0" dirty="0"/>
              <a:t> +n</a:t>
            </a:r>
            <a:r>
              <a:rPr lang="en-US" altLang="zh-CN" sz="3200" kern="0" baseline="-25000" dirty="0"/>
              <a:t>i-2</a:t>
            </a:r>
            <a:r>
              <a:rPr lang="en-US" altLang="zh-CN" sz="3200" kern="0" dirty="0"/>
              <a:t> +1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例：向</a:t>
            </a:r>
            <a:r>
              <a:rPr lang="en-US" altLang="zh-CN" kern="0" dirty="0"/>
              <a:t>AVL</a:t>
            </a:r>
            <a:r>
              <a:rPr lang="zh-CN" altLang="en-US" kern="0" dirty="0"/>
              <a:t>树中，插入</a:t>
            </a:r>
            <a:r>
              <a:rPr lang="en-US" altLang="zh-CN" kern="0" dirty="0"/>
              <a:t>55</a:t>
            </a:r>
            <a:r>
              <a:rPr lang="zh-CN" altLang="en-US" kern="0" dirty="0"/>
              <a:t>，按算法流程走一遍？</a:t>
            </a:r>
            <a:endParaRPr lang="en-US" altLang="zh-CN" kern="0" dirty="0"/>
          </a:p>
        </p:txBody>
      </p:sp>
      <p:sp>
        <p:nvSpPr>
          <p:cNvPr id="94" name="矩形 93"/>
          <p:cNvSpPr/>
          <p:nvPr/>
        </p:nvSpPr>
        <p:spPr bwMode="auto">
          <a:xfrm>
            <a:off x="308488" y="4724400"/>
            <a:ext cx="6477000" cy="201285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dirty="0">
                <a:solidFill>
                  <a:schemeClr val="bg1"/>
                </a:solidFill>
              </a:rPr>
              <a:t>1. </a:t>
            </a:r>
            <a:r>
              <a:rPr lang="zh-CN" altLang="en-US" sz="2600" dirty="0">
                <a:solidFill>
                  <a:schemeClr val="bg1"/>
                </a:solidFill>
              </a:rPr>
              <a:t>若</a:t>
            </a:r>
            <a:r>
              <a:rPr lang="en-US" altLang="zh-CN" sz="2600" dirty="0">
                <a:solidFill>
                  <a:schemeClr val="bg1"/>
                </a:solidFill>
              </a:rPr>
              <a:t>B</a:t>
            </a:r>
            <a:r>
              <a:rPr lang="zh-CN" altLang="en-US" sz="2600" dirty="0">
                <a:solidFill>
                  <a:schemeClr val="bg1"/>
                </a:solidFill>
              </a:rPr>
              <a:t>是</a:t>
            </a:r>
            <a:r>
              <a:rPr lang="en-US" altLang="zh-CN" sz="2600" dirty="0">
                <a:solidFill>
                  <a:schemeClr val="bg1"/>
                </a:solidFill>
              </a:rPr>
              <a:t>A</a:t>
            </a:r>
            <a:r>
              <a:rPr lang="zh-CN" altLang="en-US" sz="2600" dirty="0">
                <a:solidFill>
                  <a:schemeClr val="bg1"/>
                </a:solidFill>
              </a:rPr>
              <a:t>的左孩子 </a:t>
            </a:r>
            <a:r>
              <a:rPr lang="en-US" altLang="zh-CN" sz="2600" dirty="0">
                <a:solidFill>
                  <a:schemeClr val="bg1"/>
                </a:solidFill>
              </a:rPr>
              <a:t>&amp;&amp; </a:t>
            </a:r>
            <a:r>
              <a:rPr lang="en-US" altLang="zh-CN" sz="2600" dirty="0">
                <a:solidFill>
                  <a:srgbClr val="FFFF00"/>
                </a:solidFill>
              </a:rPr>
              <a:t>B-&gt;bf== -1 </a:t>
            </a:r>
            <a:r>
              <a:rPr lang="en-US" altLang="zh-CN" sz="2600" dirty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altLang="zh-CN" sz="2600" dirty="0">
              <a:solidFill>
                <a:schemeClr val="bg1"/>
              </a:solidFill>
            </a:endParaRP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dirty="0">
                <a:solidFill>
                  <a:schemeClr val="bg1"/>
                </a:solidFill>
              </a:rPr>
              <a:t>2. ……………….….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&amp;&amp; B-&gt;bf== 1 </a:t>
            </a:r>
            <a:r>
              <a:rPr lang="en-US" altLang="zh-CN" sz="2600" dirty="0">
                <a:solidFill>
                  <a:schemeClr val="bg1"/>
                </a:solidFill>
                <a:sym typeface="Wingdings" pitchFamily="2" charset="2"/>
              </a:rPr>
              <a:t></a:t>
            </a: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3. 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若</a:t>
            </a: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B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是</a:t>
            </a: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A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的右孩子</a:t>
            </a:r>
            <a:r>
              <a:rPr kumimoji="0" lang="zh-CN" altLang="en-US" sz="2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kumimoji="0" lang="en-US" altLang="zh-CN" sz="2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&amp;&amp; B-&gt;bf== 1  </a:t>
            </a: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baseline="0" dirty="0">
                <a:solidFill>
                  <a:schemeClr val="bg1"/>
                </a:solidFill>
                <a:sym typeface="Wingdings" pitchFamily="2" charset="2"/>
              </a:rPr>
              <a:t>4. …………………...&amp;&amp; </a:t>
            </a:r>
            <a:r>
              <a:rPr lang="en-US" altLang="zh-CN" sz="2600" baseline="0" dirty="0">
                <a:solidFill>
                  <a:srgbClr val="FFFF00"/>
                </a:solidFill>
                <a:sym typeface="Wingdings" pitchFamily="2" charset="2"/>
              </a:rPr>
              <a:t>B-&gt;bf==</a:t>
            </a:r>
            <a:r>
              <a:rPr lang="en-US" altLang="zh-CN" sz="2600" dirty="0">
                <a:solidFill>
                  <a:srgbClr val="FFFF00"/>
                </a:solidFill>
                <a:sym typeface="Wingdings" pitchFamily="2" charset="2"/>
              </a:rPr>
              <a:t> -1 </a:t>
            </a:r>
            <a:r>
              <a:rPr lang="en-US" altLang="zh-CN" sz="26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4. </a:t>
            </a:r>
            <a:r>
              <a:rPr lang="zh-CN" altLang="en-US" kern="0" dirty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>
                <a:solidFill>
                  <a:srgbClr val="0000CC"/>
                </a:solidFill>
              </a:rPr>
              <a:t>，并按规则调整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</a:t>
            </a:r>
            <a:r>
              <a:rPr lang="en-US" altLang="zh-CN" sz="2600" kern="0" dirty="0"/>
              <a:t>-- </a:t>
            </a:r>
            <a:r>
              <a:rPr lang="zh-CN" altLang="en-US" sz="2600" kern="0" dirty="0"/>
              <a:t>依据</a:t>
            </a:r>
            <a:r>
              <a:rPr lang="en-US" altLang="zh-CN" sz="2600" kern="0" dirty="0"/>
              <a:t>B</a:t>
            </a:r>
            <a:r>
              <a:rPr lang="zh-CN" altLang="en-US" sz="2600" kern="0" dirty="0"/>
              <a:t>是</a:t>
            </a:r>
            <a:r>
              <a:rPr lang="en-US" altLang="zh-CN" sz="2600" kern="0" dirty="0"/>
              <a:t>A</a:t>
            </a:r>
            <a:r>
              <a:rPr lang="zh-CN" altLang="en-US" sz="2600" kern="0" dirty="0"/>
              <a:t>的左</a:t>
            </a:r>
            <a:r>
              <a:rPr lang="en-US" altLang="zh-CN" sz="2600" kern="0" dirty="0"/>
              <a:t>or</a:t>
            </a:r>
            <a:r>
              <a:rPr lang="zh-CN" altLang="en-US" sz="2600" kern="0" dirty="0"/>
              <a:t>右孩子、</a:t>
            </a:r>
            <a:r>
              <a:rPr lang="en-US" altLang="zh-CN" sz="2600" kern="0" dirty="0"/>
              <a:t>B-&gt;bf</a:t>
            </a:r>
            <a:r>
              <a:rPr lang="zh-CN" altLang="en-US" sz="2600" kern="0" dirty="0"/>
              <a:t>值，判定失衡模式；</a:t>
            </a:r>
            <a:endParaRPr lang="en-US" altLang="zh-CN" sz="2600" kern="0" dirty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20</a:t>
            </a:r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40</a:t>
            </a:r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398004" y="2850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7071759" y="3535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5710959" y="3560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48" idx="0"/>
          </p:cNvCxnSpPr>
          <p:nvPr/>
        </p:nvCxnSpPr>
        <p:spPr bwMode="auto">
          <a:xfrm>
            <a:off x="5413822" y="23624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48" idx="3"/>
            <a:endCxn id="63" idx="0"/>
          </p:cNvCxnSpPr>
          <p:nvPr/>
        </p:nvCxnSpPr>
        <p:spPr bwMode="auto">
          <a:xfrm flipH="1">
            <a:off x="5944959" y="3219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48" idx="5"/>
            <a:endCxn id="55" idx="0"/>
          </p:cNvCxnSpPr>
          <p:nvPr/>
        </p:nvCxnSpPr>
        <p:spPr bwMode="auto">
          <a:xfrm>
            <a:off x="6797467" y="3219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5242959" y="4277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63" idx="3"/>
            <a:endCxn id="69" idx="0"/>
          </p:cNvCxnSpPr>
          <p:nvPr/>
        </p:nvCxnSpPr>
        <p:spPr bwMode="auto">
          <a:xfrm flipH="1">
            <a:off x="5476959" y="3929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30</a:t>
            </a:r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6" name="矩形 75"/>
          <p:cNvSpPr/>
          <p:nvPr/>
        </p:nvSpPr>
        <p:spPr>
          <a:xfrm>
            <a:off x="5177559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7" name="矩形 76"/>
          <p:cNvSpPr/>
          <p:nvPr/>
        </p:nvSpPr>
        <p:spPr>
          <a:xfrm>
            <a:off x="7234959" y="32192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6408805" y="23679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6316518" y="42924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81" name="直接连接符 80"/>
          <p:cNvCxnSpPr>
            <a:stCxn id="63" idx="5"/>
            <a:endCxn id="79" idx="0"/>
          </p:cNvCxnSpPr>
          <p:nvPr/>
        </p:nvCxnSpPr>
        <p:spPr bwMode="auto">
          <a:xfrm>
            <a:off x="6110422" y="3929014"/>
            <a:ext cx="440096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6766959" y="495935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84" name="直接连接符 83"/>
          <p:cNvCxnSpPr>
            <a:stCxn id="79" idx="5"/>
            <a:endCxn id="83" idx="0"/>
          </p:cNvCxnSpPr>
          <p:nvPr/>
        </p:nvCxnSpPr>
        <p:spPr bwMode="auto">
          <a:xfrm>
            <a:off x="6715981" y="4661135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矩形 84"/>
          <p:cNvSpPr/>
          <p:nvPr/>
        </p:nvSpPr>
        <p:spPr>
          <a:xfrm>
            <a:off x="6926118" y="45273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8" name="矩形 87"/>
          <p:cNvSpPr/>
          <p:nvPr/>
        </p:nvSpPr>
        <p:spPr>
          <a:xfrm>
            <a:off x="6091959" y="261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63645" y="3352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6015759" y="3276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3" name="矩形 92"/>
          <p:cNvSpPr/>
          <p:nvPr/>
        </p:nvSpPr>
        <p:spPr>
          <a:xfrm>
            <a:off x="6629400" y="3962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5" name="矩形 94"/>
          <p:cNvSpPr/>
          <p:nvPr/>
        </p:nvSpPr>
        <p:spPr>
          <a:xfrm>
            <a:off x="5794888" y="4724400"/>
            <a:ext cx="944489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LL</a:t>
            </a:r>
            <a:r>
              <a:rPr lang="zh-CN" altLang="en-US" dirty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6" name="矩形 95"/>
          <p:cNvSpPr/>
          <p:nvPr/>
        </p:nvSpPr>
        <p:spPr>
          <a:xfrm>
            <a:off x="5794888" y="5181600"/>
            <a:ext cx="1003801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LR</a:t>
            </a:r>
            <a:r>
              <a:rPr lang="zh-CN" altLang="en-US" dirty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7" name="矩形 96"/>
          <p:cNvSpPr/>
          <p:nvPr/>
        </p:nvSpPr>
        <p:spPr>
          <a:xfrm>
            <a:off x="5794888" y="5722679"/>
            <a:ext cx="1063112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RR</a:t>
            </a:r>
            <a:r>
              <a:rPr lang="zh-CN" altLang="en-US" dirty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8" name="矩形 97"/>
          <p:cNvSpPr/>
          <p:nvPr/>
        </p:nvSpPr>
        <p:spPr>
          <a:xfrm>
            <a:off x="5794888" y="6179879"/>
            <a:ext cx="1003801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RL</a:t>
            </a:r>
            <a:r>
              <a:rPr lang="zh-CN" altLang="en-US" dirty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137F16"/>
                </a:solidFill>
              </a:rPr>
              <a:t>LR</a:t>
            </a:r>
            <a:r>
              <a:rPr lang="zh-CN" altLang="en-US" sz="2600" kern="0" dirty="0">
                <a:solidFill>
                  <a:srgbClr val="137F16"/>
                </a:solidFill>
              </a:rPr>
              <a:t>型</a:t>
            </a:r>
            <a:endParaRPr lang="en-US" altLang="zh-CN" sz="2600" kern="0" dirty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96" grpId="0"/>
      <p:bldP spid="97" grpId="0"/>
      <p:bldP spid="98" grpId="0"/>
      <p:bldP spid="44" grpId="0" animBg="1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例：向</a:t>
            </a:r>
            <a:r>
              <a:rPr lang="en-US" altLang="zh-CN" kern="0" dirty="0"/>
              <a:t>AVL</a:t>
            </a:r>
            <a:r>
              <a:rPr lang="zh-CN" altLang="en-US" kern="0" dirty="0"/>
              <a:t>树中，插入</a:t>
            </a:r>
            <a:r>
              <a:rPr lang="en-US" altLang="zh-CN" kern="0" dirty="0"/>
              <a:t>55</a:t>
            </a:r>
            <a:r>
              <a:rPr lang="zh-CN" altLang="en-US" kern="0" dirty="0"/>
              <a:t>，按算法流程走一遍？</a:t>
            </a:r>
            <a:endParaRPr lang="en-US" altLang="zh-CN" kern="0" dirty="0"/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4. </a:t>
            </a:r>
            <a:r>
              <a:rPr lang="zh-CN" altLang="en-US" kern="0" dirty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>
                <a:solidFill>
                  <a:srgbClr val="0000CC"/>
                </a:solidFill>
              </a:rPr>
              <a:t>，并按规则调整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</a:t>
            </a:r>
            <a:r>
              <a:rPr lang="en-US" altLang="zh-CN" sz="2600" kern="0" dirty="0"/>
              <a:t>-- </a:t>
            </a:r>
            <a:r>
              <a:rPr lang="zh-CN" altLang="en-US" sz="2600" kern="0" dirty="0"/>
              <a:t>依据</a:t>
            </a:r>
            <a:r>
              <a:rPr lang="en-US" altLang="zh-CN" sz="2600" kern="0" dirty="0"/>
              <a:t>B</a:t>
            </a:r>
            <a:r>
              <a:rPr lang="zh-CN" altLang="en-US" sz="2600" kern="0" dirty="0"/>
              <a:t>是</a:t>
            </a:r>
            <a:r>
              <a:rPr lang="en-US" altLang="zh-CN" sz="2600" kern="0" dirty="0"/>
              <a:t>A</a:t>
            </a:r>
            <a:r>
              <a:rPr lang="zh-CN" altLang="en-US" sz="2600" kern="0" dirty="0"/>
              <a:t>的左</a:t>
            </a:r>
            <a:r>
              <a:rPr lang="en-US" altLang="zh-CN" sz="2600" kern="0" dirty="0"/>
              <a:t>or</a:t>
            </a:r>
            <a:r>
              <a:rPr lang="zh-CN" altLang="en-US" sz="2600" kern="0" dirty="0"/>
              <a:t>右孩子、</a:t>
            </a:r>
            <a:r>
              <a:rPr lang="en-US" altLang="zh-CN" sz="2600" kern="0" dirty="0"/>
              <a:t>B-&gt;bf</a:t>
            </a:r>
            <a:r>
              <a:rPr lang="zh-CN" altLang="en-US" sz="2600" kern="0" dirty="0"/>
              <a:t>值，判定失衡模式；</a:t>
            </a:r>
            <a:endParaRPr lang="en-US" altLang="zh-CN" sz="2600" kern="0" dirty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20</a:t>
            </a:r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40</a:t>
            </a:r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398004" y="2850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7071759" y="3535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5710959" y="3560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48" idx="0"/>
          </p:cNvCxnSpPr>
          <p:nvPr/>
        </p:nvCxnSpPr>
        <p:spPr bwMode="auto">
          <a:xfrm>
            <a:off x="5413822" y="23624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48" idx="3"/>
            <a:endCxn id="63" idx="0"/>
          </p:cNvCxnSpPr>
          <p:nvPr/>
        </p:nvCxnSpPr>
        <p:spPr bwMode="auto">
          <a:xfrm flipH="1">
            <a:off x="5944959" y="3219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48" idx="5"/>
            <a:endCxn id="55" idx="0"/>
          </p:cNvCxnSpPr>
          <p:nvPr/>
        </p:nvCxnSpPr>
        <p:spPr bwMode="auto">
          <a:xfrm>
            <a:off x="6797467" y="3219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5242959" y="4277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63" idx="3"/>
            <a:endCxn id="69" idx="0"/>
          </p:cNvCxnSpPr>
          <p:nvPr/>
        </p:nvCxnSpPr>
        <p:spPr bwMode="auto">
          <a:xfrm flipH="1">
            <a:off x="5476959" y="3929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30</a:t>
            </a:r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6" name="矩形 75"/>
          <p:cNvSpPr/>
          <p:nvPr/>
        </p:nvSpPr>
        <p:spPr>
          <a:xfrm>
            <a:off x="5177559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7" name="矩形 76"/>
          <p:cNvSpPr/>
          <p:nvPr/>
        </p:nvSpPr>
        <p:spPr>
          <a:xfrm>
            <a:off x="7234959" y="32192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6408805" y="23679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6316518" y="42924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81" name="直接连接符 80"/>
          <p:cNvCxnSpPr>
            <a:stCxn id="63" idx="5"/>
            <a:endCxn id="79" idx="0"/>
          </p:cNvCxnSpPr>
          <p:nvPr/>
        </p:nvCxnSpPr>
        <p:spPr bwMode="auto">
          <a:xfrm>
            <a:off x="6110422" y="3929014"/>
            <a:ext cx="440096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6766959" y="495935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84" name="直接连接符 83"/>
          <p:cNvCxnSpPr>
            <a:stCxn id="79" idx="5"/>
            <a:endCxn id="83" idx="0"/>
          </p:cNvCxnSpPr>
          <p:nvPr/>
        </p:nvCxnSpPr>
        <p:spPr bwMode="auto">
          <a:xfrm>
            <a:off x="6715981" y="4661135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矩形 84"/>
          <p:cNvSpPr/>
          <p:nvPr/>
        </p:nvSpPr>
        <p:spPr>
          <a:xfrm>
            <a:off x="6926118" y="45273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8" name="矩形 87"/>
          <p:cNvSpPr/>
          <p:nvPr/>
        </p:nvSpPr>
        <p:spPr>
          <a:xfrm>
            <a:off x="6091959" y="261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63645" y="3352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6015759" y="3276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3" name="矩形 92"/>
          <p:cNvSpPr/>
          <p:nvPr/>
        </p:nvSpPr>
        <p:spPr>
          <a:xfrm>
            <a:off x="6629400" y="3962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137F16"/>
                </a:solidFill>
              </a:rPr>
              <a:t>LR</a:t>
            </a:r>
            <a:r>
              <a:rPr lang="zh-CN" altLang="en-US" sz="2600" kern="0" dirty="0">
                <a:solidFill>
                  <a:srgbClr val="137F16"/>
                </a:solidFill>
              </a:rPr>
              <a:t>型</a:t>
            </a:r>
            <a:endParaRPr lang="en-US" altLang="zh-CN" sz="2600" kern="0" dirty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3887445" y="4425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  <a:endParaRPr lang="zh-CN" altLang="en-US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561200" y="5110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</a:p>
        </p:txBody>
      </p: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3200400" y="5135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7" idx="3"/>
            <a:endCxn id="51" idx="0"/>
          </p:cNvCxnSpPr>
          <p:nvPr/>
        </p:nvCxnSpPr>
        <p:spPr bwMode="auto">
          <a:xfrm flipH="1">
            <a:off x="3434400" y="4794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47" idx="5"/>
            <a:endCxn id="50" idx="0"/>
          </p:cNvCxnSpPr>
          <p:nvPr/>
        </p:nvCxnSpPr>
        <p:spPr bwMode="auto">
          <a:xfrm>
            <a:off x="4286908" y="4794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2732400" y="5852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56" name="直接连接符 55"/>
          <p:cNvCxnSpPr>
            <a:stCxn id="51" idx="3"/>
            <a:endCxn id="54" idx="0"/>
          </p:cNvCxnSpPr>
          <p:nvPr/>
        </p:nvCxnSpPr>
        <p:spPr bwMode="auto">
          <a:xfrm flipH="1">
            <a:off x="2966400" y="5504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2667000" y="546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8" name="矩形 57"/>
          <p:cNvSpPr/>
          <p:nvPr/>
        </p:nvSpPr>
        <p:spPr>
          <a:xfrm>
            <a:off x="4876800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4093619" y="58422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62" name="直接连接符 61"/>
          <p:cNvCxnSpPr>
            <a:stCxn id="50" idx="3"/>
            <a:endCxn id="61" idx="0"/>
          </p:cNvCxnSpPr>
          <p:nvPr/>
        </p:nvCxnSpPr>
        <p:spPr bwMode="auto">
          <a:xfrm flipH="1">
            <a:off x="4327619" y="5478814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>
          <a:xfrm>
            <a:off x="4038600" y="5410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00" name="矩形 99"/>
          <p:cNvSpPr/>
          <p:nvPr/>
        </p:nvSpPr>
        <p:spPr>
          <a:xfrm>
            <a:off x="4195041" y="4908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853086" y="4927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533333" y="4851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5002733" y="5892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cxnSp>
        <p:nvCxnSpPr>
          <p:cNvPr id="108" name="直接连接符 107"/>
          <p:cNvCxnSpPr>
            <a:stCxn id="50" idx="5"/>
            <a:endCxn id="107" idx="0"/>
          </p:cNvCxnSpPr>
          <p:nvPr/>
        </p:nvCxnSpPr>
        <p:spPr bwMode="auto">
          <a:xfrm>
            <a:off x="4960663" y="5478814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矩形 108"/>
          <p:cNvSpPr/>
          <p:nvPr/>
        </p:nvSpPr>
        <p:spPr>
          <a:xfrm>
            <a:off x="5165933" y="548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1" name="矩形 110"/>
          <p:cNvSpPr/>
          <p:nvPr/>
        </p:nvSpPr>
        <p:spPr>
          <a:xfrm>
            <a:off x="3509241" y="4298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53486" y="40386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267200" y="42458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" name="右箭头 132"/>
          <p:cNvSpPr/>
          <p:nvPr/>
        </p:nvSpPr>
        <p:spPr bwMode="auto">
          <a:xfrm rot="19792164">
            <a:off x="5488787" y="523077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389489" y="4732782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FF0000"/>
                </a:solidFill>
              </a:rPr>
              <a:t>放回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505200" y="1860357"/>
            <a:ext cx="164500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parent_a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1" grpId="0" animBg="1"/>
      <p:bldP spid="54" grpId="0" animBg="1"/>
      <p:bldP spid="57" grpId="0"/>
      <p:bldP spid="58" grpId="0"/>
      <p:bldP spid="61" grpId="0" animBg="1"/>
      <p:bldP spid="99" grpId="0"/>
      <p:bldP spid="100" grpId="0"/>
      <p:bldP spid="101" grpId="0"/>
      <p:bldP spid="102" grpId="0"/>
      <p:bldP spid="107" grpId="0" animBg="1"/>
      <p:bldP spid="109" grpId="0"/>
      <p:bldP spid="111" grpId="0"/>
      <p:bldP spid="131" grpId="0"/>
      <p:bldP spid="132" grpId="0"/>
      <p:bldP spid="133" grpId="0" animBg="1"/>
      <p:bldP spid="134" grpId="0"/>
      <p:bldP spid="9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例：向</a:t>
            </a:r>
            <a:r>
              <a:rPr lang="en-US" altLang="zh-CN" kern="0" dirty="0"/>
              <a:t>AVL</a:t>
            </a:r>
            <a:r>
              <a:rPr lang="zh-CN" altLang="en-US" kern="0" dirty="0"/>
              <a:t>树中，插入</a:t>
            </a:r>
            <a:r>
              <a:rPr lang="en-US" altLang="zh-CN" kern="0" dirty="0"/>
              <a:t>55</a:t>
            </a:r>
            <a:r>
              <a:rPr lang="zh-CN" altLang="en-US" kern="0" dirty="0"/>
              <a:t>，按算法流程走一遍？</a:t>
            </a:r>
            <a:endParaRPr lang="en-US" altLang="zh-CN" kern="0" dirty="0"/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4. </a:t>
            </a:r>
            <a:r>
              <a:rPr lang="zh-CN" altLang="en-US" kern="0" dirty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>
                <a:solidFill>
                  <a:srgbClr val="0000CC"/>
                </a:solidFill>
              </a:rPr>
              <a:t>，并按规则调整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</a:t>
            </a:r>
            <a:r>
              <a:rPr lang="en-US" altLang="zh-CN" sz="2600" kern="0" dirty="0"/>
              <a:t>-- </a:t>
            </a:r>
            <a:r>
              <a:rPr lang="zh-CN" altLang="en-US" sz="2600" kern="0" dirty="0"/>
              <a:t>依据</a:t>
            </a:r>
            <a:r>
              <a:rPr lang="en-US" altLang="zh-CN" sz="2600" kern="0" dirty="0"/>
              <a:t>B</a:t>
            </a:r>
            <a:r>
              <a:rPr lang="zh-CN" altLang="en-US" sz="2600" kern="0" dirty="0"/>
              <a:t>是</a:t>
            </a:r>
            <a:r>
              <a:rPr lang="en-US" altLang="zh-CN" sz="2600" kern="0" dirty="0"/>
              <a:t>A</a:t>
            </a:r>
            <a:r>
              <a:rPr lang="zh-CN" altLang="en-US" sz="2600" kern="0" dirty="0"/>
              <a:t>的左</a:t>
            </a:r>
            <a:r>
              <a:rPr lang="en-US" altLang="zh-CN" sz="2600" kern="0" dirty="0"/>
              <a:t>or</a:t>
            </a:r>
            <a:r>
              <a:rPr lang="zh-CN" altLang="en-US" sz="2600" kern="0" dirty="0"/>
              <a:t>右孩子、</a:t>
            </a:r>
            <a:r>
              <a:rPr lang="en-US" altLang="zh-CN" sz="2600" kern="0" dirty="0"/>
              <a:t>B-&gt;bf</a:t>
            </a:r>
            <a:r>
              <a:rPr lang="zh-CN" altLang="en-US" sz="2600" kern="0" dirty="0"/>
              <a:t>值，判定失衡模式；</a:t>
            </a:r>
            <a:endParaRPr lang="en-US" altLang="zh-CN" sz="2600" kern="0" dirty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20</a:t>
            </a:r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40</a:t>
            </a:r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95" idx="0"/>
          </p:cNvCxnSpPr>
          <p:nvPr/>
        </p:nvCxnSpPr>
        <p:spPr bwMode="auto">
          <a:xfrm>
            <a:off x="5413822" y="2362421"/>
            <a:ext cx="1233849" cy="4844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30</a:t>
            </a:r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137F16"/>
                </a:solidFill>
              </a:rPr>
              <a:t>LR</a:t>
            </a:r>
            <a:r>
              <a:rPr lang="zh-CN" altLang="en-US" sz="2600" kern="0" dirty="0">
                <a:solidFill>
                  <a:srgbClr val="137F16"/>
                </a:solidFill>
              </a:rPr>
              <a:t>型</a:t>
            </a:r>
            <a:endParaRPr lang="en-US" altLang="zh-CN" sz="2600" kern="0" dirty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6413671" y="284687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  <a:endParaRPr lang="zh-CN" altLang="en-US" dirty="0"/>
          </a:p>
        </p:txBody>
      </p:sp>
      <p:sp>
        <p:nvSpPr>
          <p:cNvPr id="96" name="Oval 30"/>
          <p:cNvSpPr>
            <a:spLocks noChangeArrowheads="1"/>
          </p:cNvSpPr>
          <p:nvPr/>
        </p:nvSpPr>
        <p:spPr bwMode="auto">
          <a:xfrm>
            <a:off x="7087426" y="3531221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</a:p>
        </p:txBody>
      </p: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5726626" y="3556421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98" name="直接连接符 97"/>
          <p:cNvCxnSpPr>
            <a:stCxn id="95" idx="3"/>
            <a:endCxn id="97" idx="0"/>
          </p:cNvCxnSpPr>
          <p:nvPr/>
        </p:nvCxnSpPr>
        <p:spPr bwMode="auto">
          <a:xfrm flipH="1">
            <a:off x="5960626" y="3215611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直接连接符 102"/>
          <p:cNvCxnSpPr>
            <a:stCxn id="95" idx="5"/>
            <a:endCxn id="96" idx="0"/>
          </p:cNvCxnSpPr>
          <p:nvPr/>
        </p:nvCxnSpPr>
        <p:spPr bwMode="auto">
          <a:xfrm>
            <a:off x="6813134" y="3215611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5258626" y="4273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105" name="直接连接符 104"/>
          <p:cNvCxnSpPr>
            <a:stCxn id="97" idx="3"/>
            <a:endCxn id="104" idx="0"/>
          </p:cNvCxnSpPr>
          <p:nvPr/>
        </p:nvCxnSpPr>
        <p:spPr bwMode="auto">
          <a:xfrm flipH="1">
            <a:off x="5492626" y="3925156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矩形 105"/>
          <p:cNvSpPr/>
          <p:nvPr/>
        </p:nvSpPr>
        <p:spPr>
          <a:xfrm>
            <a:off x="5193226" y="38823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0" name="矩形 109"/>
          <p:cNvSpPr/>
          <p:nvPr/>
        </p:nvSpPr>
        <p:spPr>
          <a:xfrm>
            <a:off x="7403026" y="3215385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2" name="Oval 30"/>
          <p:cNvSpPr>
            <a:spLocks noChangeArrowheads="1"/>
          </p:cNvSpPr>
          <p:nvPr/>
        </p:nvSpPr>
        <p:spPr bwMode="auto">
          <a:xfrm>
            <a:off x="6619845" y="42633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113" name="直接连接符 112"/>
          <p:cNvCxnSpPr>
            <a:stCxn id="96" idx="3"/>
            <a:endCxn id="112" idx="0"/>
          </p:cNvCxnSpPr>
          <p:nvPr/>
        </p:nvCxnSpPr>
        <p:spPr bwMode="auto">
          <a:xfrm flipH="1">
            <a:off x="6853845" y="3899956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6564826" y="38313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5" name="矩形 114"/>
          <p:cNvSpPr/>
          <p:nvPr/>
        </p:nvSpPr>
        <p:spPr>
          <a:xfrm>
            <a:off x="6721267" y="332949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5379312" y="334894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059559" y="32727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7528959" y="43137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cxnSp>
        <p:nvCxnSpPr>
          <p:cNvPr id="119" name="直接连接符 118"/>
          <p:cNvCxnSpPr>
            <a:stCxn id="96" idx="5"/>
            <a:endCxn id="118" idx="0"/>
          </p:cNvCxnSpPr>
          <p:nvPr/>
        </p:nvCxnSpPr>
        <p:spPr bwMode="auto">
          <a:xfrm>
            <a:off x="7486889" y="3899956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矩形 119"/>
          <p:cNvSpPr/>
          <p:nvPr/>
        </p:nvSpPr>
        <p:spPr>
          <a:xfrm>
            <a:off x="7692159" y="390754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21" name="矩形 120"/>
          <p:cNvSpPr/>
          <p:nvPr/>
        </p:nvSpPr>
        <p:spPr>
          <a:xfrm>
            <a:off x="6035467" y="2719899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793426" y="2667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3" name="矩形 122"/>
          <p:cNvSpPr/>
          <p:nvPr/>
        </p:nvSpPr>
        <p:spPr>
          <a:xfrm>
            <a:off x="3505200" y="1860357"/>
            <a:ext cx="164500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parent_a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Oval 28"/>
          <p:cNvSpPr>
            <a:spLocks noChangeArrowheads="1"/>
          </p:cNvSpPr>
          <p:nvPr/>
        </p:nvSpPr>
        <p:spPr bwMode="auto">
          <a:xfrm>
            <a:off x="3887445" y="4425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  <a:endParaRPr lang="zh-CN" altLang="en-US" dirty="0"/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4561200" y="5110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3200400" y="5135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99" name="直接连接符 98"/>
          <p:cNvCxnSpPr>
            <a:stCxn id="92" idx="3"/>
            <a:endCxn id="94" idx="0"/>
          </p:cNvCxnSpPr>
          <p:nvPr/>
        </p:nvCxnSpPr>
        <p:spPr bwMode="auto">
          <a:xfrm flipH="1">
            <a:off x="3434400" y="4794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2" idx="5"/>
            <a:endCxn id="93" idx="0"/>
          </p:cNvCxnSpPr>
          <p:nvPr/>
        </p:nvCxnSpPr>
        <p:spPr bwMode="auto">
          <a:xfrm>
            <a:off x="4286908" y="4794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29"/>
          <p:cNvSpPr>
            <a:spLocks noChangeArrowheads="1"/>
          </p:cNvSpPr>
          <p:nvPr/>
        </p:nvSpPr>
        <p:spPr bwMode="auto">
          <a:xfrm>
            <a:off x="2732400" y="5852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102" name="直接连接符 101"/>
          <p:cNvCxnSpPr>
            <a:stCxn id="94" idx="3"/>
            <a:endCxn id="101" idx="0"/>
          </p:cNvCxnSpPr>
          <p:nvPr/>
        </p:nvCxnSpPr>
        <p:spPr bwMode="auto">
          <a:xfrm flipH="1">
            <a:off x="2966400" y="5504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矩形 106"/>
          <p:cNvSpPr/>
          <p:nvPr/>
        </p:nvSpPr>
        <p:spPr>
          <a:xfrm>
            <a:off x="2667000" y="546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08" name="矩形 107"/>
          <p:cNvSpPr/>
          <p:nvPr/>
        </p:nvSpPr>
        <p:spPr>
          <a:xfrm>
            <a:off x="4876800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4093619" y="58422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111" name="直接连接符 110"/>
          <p:cNvCxnSpPr>
            <a:stCxn id="93" idx="3"/>
            <a:endCxn id="109" idx="0"/>
          </p:cNvCxnSpPr>
          <p:nvPr/>
        </p:nvCxnSpPr>
        <p:spPr bwMode="auto">
          <a:xfrm flipH="1">
            <a:off x="4327619" y="5478814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矩形 165"/>
          <p:cNvSpPr/>
          <p:nvPr/>
        </p:nvSpPr>
        <p:spPr>
          <a:xfrm>
            <a:off x="4038600" y="5410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67" name="矩形 166"/>
          <p:cNvSpPr/>
          <p:nvPr/>
        </p:nvSpPr>
        <p:spPr>
          <a:xfrm>
            <a:off x="4195041" y="4908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2853086" y="4927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533333" y="4851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0" name="Oval 30"/>
          <p:cNvSpPr>
            <a:spLocks noChangeArrowheads="1"/>
          </p:cNvSpPr>
          <p:nvPr/>
        </p:nvSpPr>
        <p:spPr bwMode="auto">
          <a:xfrm>
            <a:off x="5002733" y="5892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cxnSp>
        <p:nvCxnSpPr>
          <p:cNvPr id="171" name="直接连接符 170"/>
          <p:cNvCxnSpPr>
            <a:stCxn id="93" idx="5"/>
            <a:endCxn id="170" idx="0"/>
          </p:cNvCxnSpPr>
          <p:nvPr/>
        </p:nvCxnSpPr>
        <p:spPr bwMode="auto">
          <a:xfrm>
            <a:off x="4960663" y="5478814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65933" y="548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73" name="矩形 172"/>
          <p:cNvSpPr/>
          <p:nvPr/>
        </p:nvSpPr>
        <p:spPr>
          <a:xfrm>
            <a:off x="3509241" y="4298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4267200" y="42458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5" name="右箭头 174"/>
          <p:cNvSpPr/>
          <p:nvPr/>
        </p:nvSpPr>
        <p:spPr bwMode="auto">
          <a:xfrm rot="19792164">
            <a:off x="5488787" y="523077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389489" y="4732782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FF0000"/>
                </a:solidFill>
              </a:rPr>
              <a:t>放回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839200" cy="50629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>
                <a:solidFill>
                  <a:srgbClr val="0000CC"/>
                </a:solidFill>
              </a:rPr>
              <a:t> </a:t>
            </a:r>
            <a:r>
              <a:rPr lang="zh-CN" altLang="en-US" sz="3000" dirty="0">
                <a:solidFill>
                  <a:srgbClr val="0000CC"/>
                </a:solidFill>
              </a:rPr>
              <a:t>掌握：</a:t>
            </a:r>
            <a:r>
              <a:rPr lang="en-US" altLang="zh-CN" sz="3000" dirty="0"/>
              <a:t>AVL</a:t>
            </a:r>
            <a:r>
              <a:rPr lang="zh-CN" altLang="en-US" sz="3000" dirty="0"/>
              <a:t>树的概念、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/>
              <a:t>            平衡因子、最小不平衡子树；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3000" dirty="0">
                <a:solidFill>
                  <a:srgbClr val="0000CC"/>
                </a:solidFill>
              </a:rPr>
              <a:t> </a:t>
            </a:r>
            <a:r>
              <a:rPr lang="zh-CN" altLang="en-US" sz="3000" dirty="0">
                <a:solidFill>
                  <a:srgbClr val="0000CC"/>
                </a:solidFill>
              </a:rPr>
              <a:t>掌握：调整</a:t>
            </a:r>
            <a:r>
              <a:rPr lang="en-US" altLang="zh-CN" sz="3000" dirty="0">
                <a:solidFill>
                  <a:srgbClr val="0000CC"/>
                </a:solidFill>
              </a:rPr>
              <a:t>AVL</a:t>
            </a:r>
            <a:r>
              <a:rPr lang="zh-CN" altLang="en-US" sz="3000" dirty="0">
                <a:solidFill>
                  <a:srgbClr val="0000CC"/>
                </a:solidFill>
              </a:rPr>
              <a:t>树的基本原理：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/>
              <a:t>             插入前后，“最小不平衡子树”高度不变；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/>
              <a:t>             </a:t>
            </a:r>
            <a:r>
              <a:rPr lang="zh-CN" altLang="en-US" sz="3000" dirty="0"/>
              <a:t>即，</a:t>
            </a:r>
            <a:r>
              <a:rPr lang="zh-CN" altLang="en-US" sz="3000" dirty="0">
                <a:solidFill>
                  <a:srgbClr val="137F16"/>
                </a:solidFill>
              </a:rPr>
              <a:t>该子树的祖先</a:t>
            </a:r>
            <a:r>
              <a:rPr lang="en-US" altLang="zh-CN" sz="3000" dirty="0">
                <a:solidFill>
                  <a:srgbClr val="137F16"/>
                </a:solidFill>
              </a:rPr>
              <a:t>bf</a:t>
            </a:r>
            <a:r>
              <a:rPr lang="zh-CN" altLang="en-US" sz="3000" dirty="0">
                <a:solidFill>
                  <a:srgbClr val="137F16"/>
                </a:solidFill>
              </a:rPr>
              <a:t>值不被改变；</a:t>
            </a:r>
            <a:endParaRPr lang="en-US" altLang="zh-CN" sz="300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3000" dirty="0">
                <a:solidFill>
                  <a:srgbClr val="0000CC"/>
                </a:solidFill>
              </a:rPr>
              <a:t> </a:t>
            </a:r>
            <a:r>
              <a:rPr lang="zh-CN" altLang="en-US" sz="3000" dirty="0">
                <a:solidFill>
                  <a:srgbClr val="0000CC"/>
                </a:solidFill>
              </a:rPr>
              <a:t>掌握： “</a:t>
            </a:r>
            <a:r>
              <a:rPr lang="zh-CN" altLang="en-US" sz="3000" dirty="0"/>
              <a:t>最小不平衡子树</a:t>
            </a:r>
            <a:r>
              <a:rPr lang="zh-CN" altLang="en-US" sz="3000" dirty="0">
                <a:solidFill>
                  <a:srgbClr val="0000CC"/>
                </a:solidFill>
              </a:rPr>
              <a:t>”</a:t>
            </a:r>
            <a:r>
              <a:rPr lang="en-US" altLang="zh-CN" sz="3000" dirty="0"/>
              <a:t> </a:t>
            </a:r>
            <a:r>
              <a:rPr lang="zh-CN" altLang="en-US" sz="3000" dirty="0"/>
              <a:t>的四种失衡类型，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/>
              <a:t>              及</a:t>
            </a:r>
            <a:r>
              <a:rPr lang="zh-CN" altLang="en-US" sz="3000" dirty="0">
                <a:solidFill>
                  <a:srgbClr val="C00000"/>
                </a:solidFill>
              </a:rPr>
              <a:t>调整方法（</a:t>
            </a:r>
            <a:r>
              <a:rPr lang="en-US" altLang="zh-CN" sz="3000" dirty="0">
                <a:solidFill>
                  <a:srgbClr val="C00000"/>
                </a:solidFill>
              </a:rPr>
              <a:t>4</a:t>
            </a:r>
            <a:r>
              <a:rPr lang="zh-CN" altLang="en-US" sz="3000" dirty="0">
                <a:solidFill>
                  <a:srgbClr val="C00000"/>
                </a:solidFill>
              </a:rPr>
              <a:t>个小程序，理解）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3000" dirty="0">
                <a:solidFill>
                  <a:srgbClr val="0000CC"/>
                </a:solidFill>
              </a:rPr>
              <a:t> </a:t>
            </a:r>
            <a:r>
              <a:rPr lang="zh-CN" altLang="en-US" sz="3000" dirty="0">
                <a:solidFill>
                  <a:srgbClr val="0000CC"/>
                </a:solidFill>
              </a:rPr>
              <a:t>理解：</a:t>
            </a:r>
            <a:r>
              <a:rPr lang="en-US" altLang="zh-CN" sz="3000" dirty="0"/>
              <a:t>AVL</a:t>
            </a:r>
            <a:r>
              <a:rPr lang="zh-CN" altLang="en-US" sz="3000" dirty="0"/>
              <a:t>树的插入算法；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30151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存储结构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/>
              <a:t> 存储</a:t>
            </a:r>
            <a:r>
              <a:rPr lang="en-US" altLang="zh-CN" sz="3000" kern="0" dirty="0"/>
              <a:t>----</a:t>
            </a:r>
            <a:r>
              <a:rPr lang="zh-CN" altLang="en-US" sz="3000" kern="0" dirty="0"/>
              <a:t>为结点增加</a:t>
            </a:r>
            <a:r>
              <a:rPr lang="en-US" altLang="zh-CN" sz="3000" kern="0" dirty="0"/>
              <a:t>1</a:t>
            </a:r>
            <a:r>
              <a:rPr lang="zh-CN" altLang="en-US" sz="3000" kern="0" dirty="0"/>
              <a:t>个属性：</a:t>
            </a:r>
            <a:r>
              <a:rPr lang="zh-CN" altLang="en-US" sz="3000" kern="0" dirty="0">
                <a:solidFill>
                  <a:srgbClr val="0000CC"/>
                </a:solidFill>
              </a:rPr>
              <a:t>平衡因子</a:t>
            </a:r>
            <a:r>
              <a:rPr lang="en-US" altLang="zh-CN" sz="3000" kern="0" dirty="0">
                <a:solidFill>
                  <a:srgbClr val="0000CC"/>
                </a:solidFill>
              </a:rPr>
              <a:t>bf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1676400"/>
            <a:ext cx="7924800" cy="41319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AVLNode</a:t>
            </a:r>
            <a:r>
              <a:rPr lang="en-US" altLang="zh-CN" sz="3000" dirty="0"/>
              <a:t>;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00CC"/>
                </a:solidFill>
              </a:rPr>
              <a:t>typedef</a:t>
            </a:r>
            <a:r>
              <a:rPr lang="en-US" altLang="zh-CN" sz="3000" dirty="0">
                <a:solidFill>
                  <a:srgbClr val="CC0099"/>
                </a:solidFill>
              </a:rPr>
              <a:t> </a:t>
            </a:r>
            <a:r>
              <a:rPr lang="en-US" altLang="zh-CN" sz="3000" dirty="0"/>
              <a:t>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AVLNode</a:t>
            </a:r>
            <a:r>
              <a:rPr lang="en-US" altLang="zh-CN" sz="3000" dirty="0"/>
              <a:t> * </a:t>
            </a:r>
            <a:r>
              <a:rPr lang="en-US" altLang="zh-CN" sz="3000" dirty="0" err="1">
                <a:solidFill>
                  <a:srgbClr val="0000CC"/>
                </a:solidFill>
              </a:rPr>
              <a:t>PAVLNode</a:t>
            </a:r>
            <a:r>
              <a:rPr lang="en-US" altLang="zh-CN" sz="3000" dirty="0">
                <a:solidFill>
                  <a:srgbClr val="0000CC"/>
                </a:solidFill>
              </a:rPr>
              <a:t>; 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AVLNode</a:t>
            </a:r>
            <a:r>
              <a:rPr lang="en-US" altLang="zh-CN" sz="3000" dirty="0"/>
              <a:t>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{  </a:t>
            </a:r>
            <a:r>
              <a:rPr lang="en-US" altLang="zh-CN" sz="3000" dirty="0" err="1">
                <a:solidFill>
                  <a:srgbClr val="0000CC"/>
                </a:solidFill>
              </a:rPr>
              <a:t>KeyType</a:t>
            </a:r>
            <a:r>
              <a:rPr lang="en-US" altLang="zh-CN" sz="3000" dirty="0"/>
              <a:t>  key;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>
                <a:solidFill>
                  <a:srgbClr val="C00000"/>
                </a:solidFill>
              </a:rPr>
              <a:t>int</a:t>
            </a:r>
            <a:r>
              <a:rPr lang="en-US" altLang="zh-CN" sz="3000" dirty="0">
                <a:solidFill>
                  <a:srgbClr val="C00000"/>
                </a:solidFill>
              </a:rPr>
              <a:t>  bf;           </a:t>
            </a: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平衡因子</a:t>
            </a:r>
            <a:endParaRPr lang="en-US" altLang="zh-CN" dirty="0">
              <a:solidFill>
                <a:srgbClr val="C00000"/>
              </a:solidFill>
            </a:endParaRP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>
                <a:solidFill>
                  <a:srgbClr val="0000CC"/>
                </a:solidFill>
              </a:rPr>
              <a:t>PAVLNode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; };   </a:t>
            </a:r>
            <a:r>
              <a:rPr lang="en-US" altLang="zh-CN" dirty="0">
                <a:solidFill>
                  <a:srgbClr val="137F16"/>
                </a:solidFill>
              </a:rPr>
              <a:t>//</a:t>
            </a:r>
            <a:r>
              <a:rPr lang="zh-CN" altLang="en-US" dirty="0">
                <a:solidFill>
                  <a:srgbClr val="137F16"/>
                </a:solidFill>
              </a:rPr>
              <a:t>左、右孩子指针</a:t>
            </a:r>
            <a:endParaRPr lang="zh-CN" altLang="en-US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00CC"/>
                </a:solidFill>
              </a:rPr>
              <a:t>typedef</a:t>
            </a:r>
            <a:r>
              <a:rPr lang="en-US" altLang="zh-CN" sz="3000" dirty="0">
                <a:solidFill>
                  <a:srgbClr val="CC0099"/>
                </a:solidFill>
              </a:rPr>
              <a:t> 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AVLNode</a:t>
            </a:r>
            <a:r>
              <a:rPr lang="en-US" altLang="zh-CN" sz="3000" dirty="0"/>
              <a:t> * </a:t>
            </a:r>
            <a:r>
              <a:rPr lang="en-US" altLang="zh-CN" sz="3000" dirty="0" err="1">
                <a:solidFill>
                  <a:srgbClr val="0000CC"/>
                </a:solidFill>
              </a:rPr>
              <a:t>AVLTree</a:t>
            </a:r>
            <a:r>
              <a:rPr lang="en-US" altLang="zh-CN" sz="3000" dirty="0">
                <a:solidFill>
                  <a:srgbClr val="0000CC"/>
                </a:solidFill>
              </a:rPr>
              <a:t>;</a:t>
            </a:r>
            <a:endParaRPr lang="en-US" altLang="zh-CN" sz="3000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915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>
                <a:latin typeface="+mj-lt"/>
              </a:rPr>
              <a:t> 向</a:t>
            </a:r>
            <a:r>
              <a:rPr lang="en-US" altLang="zh-CN" kern="0" dirty="0">
                <a:latin typeface="+mj-lt"/>
              </a:rPr>
              <a:t>AVL</a:t>
            </a:r>
            <a:r>
              <a:rPr lang="zh-CN" altLang="en-US" kern="0" dirty="0">
                <a:latin typeface="+mj-lt"/>
              </a:rPr>
              <a:t>树中，插入</a:t>
            </a:r>
            <a:r>
              <a:rPr lang="en-US" altLang="zh-CN" kern="0" dirty="0">
                <a:latin typeface="+mj-lt"/>
              </a:rPr>
              <a:t>1</a:t>
            </a:r>
            <a:r>
              <a:rPr lang="zh-CN" altLang="en-US" kern="0" dirty="0">
                <a:latin typeface="+mj-lt"/>
              </a:rPr>
              <a:t>个新结点，会破坏平衡吗？</a:t>
            </a:r>
            <a:endParaRPr lang="en-US" altLang="zh-CN" kern="0" dirty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1. </a:t>
            </a:r>
            <a:r>
              <a:rPr lang="zh-CN" altLang="en-US" kern="0" dirty="0">
                <a:latin typeface="+mj-lt"/>
              </a:rPr>
              <a:t>若新结点</a:t>
            </a:r>
            <a:r>
              <a:rPr lang="zh-CN" altLang="en-US" kern="0" dirty="0">
                <a:solidFill>
                  <a:srgbClr val="137F16"/>
                </a:solidFill>
                <a:latin typeface="+mj-lt"/>
              </a:rPr>
              <a:t>不改变“以其父亲为根”的子树的高度</a:t>
            </a:r>
            <a:endParaRPr lang="en-US" altLang="zh-CN" kern="0" dirty="0">
              <a:solidFill>
                <a:srgbClr val="137F16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  </a:t>
            </a:r>
            <a:r>
              <a:rPr lang="en-US" altLang="zh-CN" kern="0" dirty="0">
                <a:latin typeface="+mj-lt"/>
                <a:sym typeface="Wingdings" pitchFamily="2" charset="2"/>
              </a:rPr>
              <a:t> </a:t>
            </a:r>
            <a:r>
              <a:rPr lang="zh-CN" altLang="en-US" kern="0" dirty="0">
                <a:latin typeface="+mj-lt"/>
                <a:sym typeface="Wingdings" pitchFamily="2" charset="2"/>
              </a:rPr>
              <a:t>不破坏</a:t>
            </a:r>
            <a:endParaRPr lang="en-US" altLang="zh-CN" kern="0" dirty="0">
              <a:latin typeface="+mj-lt"/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j-lt"/>
                <a:sym typeface="Wingdings" pitchFamily="2" charset="2"/>
              </a:rPr>
              <a:t>   -- </a:t>
            </a:r>
            <a:r>
              <a:rPr lang="zh-CN" altLang="en-US" kern="0" dirty="0">
                <a:latin typeface="+mj-lt"/>
                <a:sym typeface="Wingdings" pitchFamily="2" charset="2"/>
              </a:rPr>
              <a:t>例</a:t>
            </a:r>
            <a:r>
              <a:rPr lang="en-US" altLang="zh-CN" kern="0" dirty="0">
                <a:latin typeface="+mj-lt"/>
                <a:sym typeface="Wingdings" pitchFamily="2" charset="2"/>
              </a:rPr>
              <a:t>1</a:t>
            </a:r>
            <a:r>
              <a:rPr lang="zh-CN" altLang="en-US" kern="0" dirty="0">
                <a:latin typeface="+mj-lt"/>
                <a:sym typeface="Wingdings" pitchFamily="2" charset="2"/>
              </a:rPr>
              <a:t>：新插入</a:t>
            </a:r>
            <a:r>
              <a:rPr lang="en-US" altLang="zh-CN" kern="0" dirty="0">
                <a:latin typeface="+mj-lt"/>
                <a:sym typeface="Wingdings" pitchFamily="2" charset="2"/>
              </a:rPr>
              <a:t>70</a:t>
            </a:r>
            <a:endParaRPr lang="en-US" altLang="zh-CN" kern="0" dirty="0">
              <a:latin typeface="+mj-lt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4361841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475600" y="2590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18</a:t>
            </a:r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6771000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779841" y="4267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152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248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68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54" idx="3"/>
            <a:endCxn id="34" idx="0"/>
          </p:cNvCxnSpPr>
          <p:nvPr/>
        </p:nvCxnSpPr>
        <p:spPr bwMode="auto">
          <a:xfrm flipH="1">
            <a:off x="4595841" y="2959535"/>
            <a:ext cx="948296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4" idx="5"/>
            <a:endCxn id="55" idx="0"/>
          </p:cNvCxnSpPr>
          <p:nvPr/>
        </p:nvCxnSpPr>
        <p:spPr bwMode="auto">
          <a:xfrm>
            <a:off x="5875063" y="2959535"/>
            <a:ext cx="1129937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34" idx="3"/>
            <a:endCxn id="56" idx="0"/>
          </p:cNvCxnSpPr>
          <p:nvPr/>
        </p:nvCxnSpPr>
        <p:spPr bwMode="auto">
          <a:xfrm flipH="1">
            <a:off x="4013841" y="3786925"/>
            <a:ext cx="416537" cy="480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5" idx="3"/>
            <a:endCxn id="58" idx="0"/>
          </p:cNvCxnSpPr>
          <p:nvPr/>
        </p:nvCxnSpPr>
        <p:spPr bwMode="auto">
          <a:xfrm flipH="1">
            <a:off x="6482400" y="3786925"/>
            <a:ext cx="3571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5" idx="5"/>
            <a:endCxn id="57" idx="0"/>
          </p:cNvCxnSpPr>
          <p:nvPr/>
        </p:nvCxnSpPr>
        <p:spPr bwMode="auto">
          <a:xfrm>
            <a:off x="7170463" y="3786925"/>
            <a:ext cx="3787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356841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4</a:t>
            </a:r>
          </a:p>
        </p:txBody>
      </p:sp>
      <p:cxnSp>
        <p:nvCxnSpPr>
          <p:cNvPr id="65" name="直接连接符 64"/>
          <p:cNvCxnSpPr>
            <a:stCxn id="56" idx="3"/>
            <a:endCxn id="64" idx="0"/>
          </p:cNvCxnSpPr>
          <p:nvPr/>
        </p:nvCxnSpPr>
        <p:spPr bwMode="auto">
          <a:xfrm flipH="1">
            <a:off x="3590841" y="4635935"/>
            <a:ext cx="257537" cy="479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56" idx="5"/>
          </p:cNvCxnSpPr>
          <p:nvPr/>
        </p:nvCxnSpPr>
        <p:spPr bwMode="auto">
          <a:xfrm flipH="1" flipV="1">
            <a:off x="4179304" y="4635935"/>
            <a:ext cx="264137" cy="49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4209441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</a:t>
            </a:r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5856600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27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58" idx="3"/>
            <a:endCxn id="70" idx="0"/>
          </p:cNvCxnSpPr>
          <p:nvPr/>
        </p:nvCxnSpPr>
        <p:spPr bwMode="auto">
          <a:xfrm flipH="1">
            <a:off x="6090600" y="4584935"/>
            <a:ext cx="226337" cy="530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81" idx="0"/>
            <a:endCxn id="34" idx="5"/>
          </p:cNvCxnSpPr>
          <p:nvPr/>
        </p:nvCxnSpPr>
        <p:spPr bwMode="auto">
          <a:xfrm flipH="1" flipV="1">
            <a:off x="4761304" y="3786925"/>
            <a:ext cx="304937" cy="4569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4832241" y="424383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12</a:t>
            </a:r>
          </a:p>
        </p:txBody>
      </p:sp>
      <p:sp>
        <p:nvSpPr>
          <p:cNvPr id="83" name="矩形 82"/>
          <p:cNvSpPr/>
          <p:nvPr/>
        </p:nvSpPr>
        <p:spPr>
          <a:xfrm>
            <a:off x="3200400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4" name="矩形 83"/>
          <p:cNvSpPr/>
          <p:nvPr/>
        </p:nvSpPr>
        <p:spPr>
          <a:xfrm>
            <a:off x="4423641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5" name="矩形 84"/>
          <p:cNvSpPr/>
          <p:nvPr/>
        </p:nvSpPr>
        <p:spPr>
          <a:xfrm>
            <a:off x="37378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6" name="矩形 85"/>
          <p:cNvSpPr/>
          <p:nvPr/>
        </p:nvSpPr>
        <p:spPr>
          <a:xfrm>
            <a:off x="49570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7" name="矩形 86"/>
          <p:cNvSpPr/>
          <p:nvPr/>
        </p:nvSpPr>
        <p:spPr>
          <a:xfrm>
            <a:off x="4195041" y="297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88" name="矩形 87"/>
          <p:cNvSpPr/>
          <p:nvPr/>
        </p:nvSpPr>
        <p:spPr>
          <a:xfrm>
            <a:off x="5787159" y="2209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0" name="矩形 89"/>
          <p:cNvSpPr/>
          <p:nvPr/>
        </p:nvSpPr>
        <p:spPr>
          <a:xfrm>
            <a:off x="57912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1" name="矩形 90"/>
          <p:cNvSpPr/>
          <p:nvPr/>
        </p:nvSpPr>
        <p:spPr>
          <a:xfrm>
            <a:off x="6096000" y="37653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92" name="矩形 91"/>
          <p:cNvSpPr/>
          <p:nvPr/>
        </p:nvSpPr>
        <p:spPr>
          <a:xfrm>
            <a:off x="7478400" y="3733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3" name="矩形 92"/>
          <p:cNvSpPr/>
          <p:nvPr/>
        </p:nvSpPr>
        <p:spPr>
          <a:xfrm>
            <a:off x="6781800" y="2895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6705600" y="51306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95" name="直接连接符 94"/>
          <p:cNvCxnSpPr>
            <a:stCxn id="58" idx="5"/>
            <a:endCxn id="94" idx="0"/>
          </p:cNvCxnSpPr>
          <p:nvPr/>
        </p:nvCxnSpPr>
        <p:spPr bwMode="auto">
          <a:xfrm>
            <a:off x="6647863" y="4584935"/>
            <a:ext cx="291737" cy="545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6858000" y="470305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8" name="矩形 97"/>
          <p:cNvSpPr/>
          <p:nvPr/>
        </p:nvSpPr>
        <p:spPr>
          <a:xfrm>
            <a:off x="6553200" y="3886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9" name="矩形 98"/>
          <p:cNvSpPr/>
          <p:nvPr/>
        </p:nvSpPr>
        <p:spPr bwMode="auto">
          <a:xfrm>
            <a:off x="5715000" y="4343400"/>
            <a:ext cx="76200" cy="1143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 animBg="1"/>
      <p:bldP spid="97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915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>
                <a:latin typeface="+mj-lt"/>
              </a:rPr>
              <a:t> 向</a:t>
            </a:r>
            <a:r>
              <a:rPr lang="en-US" altLang="zh-CN" kern="0" dirty="0">
                <a:latin typeface="+mj-lt"/>
              </a:rPr>
              <a:t>AVL</a:t>
            </a:r>
            <a:r>
              <a:rPr lang="zh-CN" altLang="en-US" kern="0" dirty="0">
                <a:latin typeface="+mj-lt"/>
              </a:rPr>
              <a:t>树中，插入</a:t>
            </a:r>
            <a:r>
              <a:rPr lang="en-US" altLang="zh-CN" kern="0" dirty="0">
                <a:latin typeface="+mj-lt"/>
              </a:rPr>
              <a:t>1</a:t>
            </a:r>
            <a:r>
              <a:rPr lang="zh-CN" altLang="en-US" kern="0" dirty="0">
                <a:latin typeface="+mj-lt"/>
              </a:rPr>
              <a:t>个新结点，会破坏平衡吗？</a:t>
            </a:r>
            <a:endParaRPr lang="en-US" altLang="zh-CN" kern="0" dirty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2. </a:t>
            </a:r>
            <a:r>
              <a:rPr lang="zh-CN" altLang="en-US" kern="0" dirty="0">
                <a:latin typeface="+mj-lt"/>
              </a:rPr>
              <a:t>若</a:t>
            </a:r>
            <a:r>
              <a:rPr lang="zh-CN" altLang="en-US" kern="0" dirty="0"/>
              <a:t>新结点</a:t>
            </a:r>
            <a:r>
              <a:rPr lang="zh-CN" altLang="en-US" kern="0" dirty="0">
                <a:solidFill>
                  <a:srgbClr val="0000CC"/>
                </a:solidFill>
              </a:rPr>
              <a:t>增加了“以其父亲为根”的子树的高度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/>
              <a:t>      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不一定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-- </a:t>
            </a:r>
            <a:r>
              <a:rPr lang="zh-CN" altLang="en-US" kern="0" dirty="0">
                <a:latin typeface="+mj-lt"/>
              </a:rPr>
              <a:t>例</a:t>
            </a:r>
            <a:r>
              <a:rPr lang="en-US" altLang="zh-CN" kern="0" dirty="0">
                <a:latin typeface="+mj-lt"/>
              </a:rPr>
              <a:t>2.1</a:t>
            </a:r>
            <a:r>
              <a:rPr lang="zh-CN" altLang="en-US" kern="0" dirty="0">
                <a:latin typeface="+mj-lt"/>
              </a:rPr>
              <a:t>：新插入</a:t>
            </a:r>
            <a:r>
              <a:rPr lang="en-US" altLang="zh-CN" kern="0" dirty="0">
                <a:latin typeface="+mj-lt"/>
              </a:rPr>
              <a:t>95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-- </a:t>
            </a:r>
            <a:r>
              <a:rPr lang="zh-CN" altLang="en-US" kern="0" dirty="0">
                <a:latin typeface="+mj-lt"/>
              </a:rPr>
              <a:t>例</a:t>
            </a:r>
            <a:r>
              <a:rPr lang="en-US" altLang="zh-CN" kern="0" dirty="0">
                <a:latin typeface="+mj-lt"/>
              </a:rPr>
              <a:t>2.2</a:t>
            </a:r>
            <a:r>
              <a:rPr lang="zh-CN" altLang="en-US" kern="0" dirty="0">
                <a:latin typeface="+mj-lt"/>
              </a:rPr>
              <a:t>：新插入</a:t>
            </a:r>
            <a:r>
              <a:rPr lang="en-US" altLang="zh-CN" kern="0" dirty="0">
                <a:latin typeface="+mj-lt"/>
              </a:rPr>
              <a:t>3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4361841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475600" y="2590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18</a:t>
            </a:r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6771000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779841" y="4267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04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248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68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54" idx="3"/>
            <a:endCxn id="34" idx="0"/>
          </p:cNvCxnSpPr>
          <p:nvPr/>
        </p:nvCxnSpPr>
        <p:spPr bwMode="auto">
          <a:xfrm flipH="1">
            <a:off x="4595841" y="2959535"/>
            <a:ext cx="948296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4" idx="5"/>
            <a:endCxn id="55" idx="0"/>
          </p:cNvCxnSpPr>
          <p:nvPr/>
        </p:nvCxnSpPr>
        <p:spPr bwMode="auto">
          <a:xfrm>
            <a:off x="5875063" y="2959535"/>
            <a:ext cx="1129937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34" idx="3"/>
            <a:endCxn id="56" idx="0"/>
          </p:cNvCxnSpPr>
          <p:nvPr/>
        </p:nvCxnSpPr>
        <p:spPr bwMode="auto">
          <a:xfrm flipH="1">
            <a:off x="4013841" y="3786925"/>
            <a:ext cx="416537" cy="480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5" idx="3"/>
            <a:endCxn id="58" idx="0"/>
          </p:cNvCxnSpPr>
          <p:nvPr/>
        </p:nvCxnSpPr>
        <p:spPr bwMode="auto">
          <a:xfrm flipH="1">
            <a:off x="6482400" y="3786925"/>
            <a:ext cx="3571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5" idx="5"/>
            <a:endCxn id="57" idx="0"/>
          </p:cNvCxnSpPr>
          <p:nvPr/>
        </p:nvCxnSpPr>
        <p:spPr bwMode="auto">
          <a:xfrm>
            <a:off x="7170463" y="3786925"/>
            <a:ext cx="3679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356841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4</a:t>
            </a:r>
          </a:p>
        </p:txBody>
      </p:sp>
      <p:cxnSp>
        <p:nvCxnSpPr>
          <p:cNvPr id="65" name="直接连接符 64"/>
          <p:cNvCxnSpPr>
            <a:stCxn id="56" idx="3"/>
            <a:endCxn id="64" idx="0"/>
          </p:cNvCxnSpPr>
          <p:nvPr/>
        </p:nvCxnSpPr>
        <p:spPr bwMode="auto">
          <a:xfrm flipH="1">
            <a:off x="3590841" y="4635935"/>
            <a:ext cx="257537" cy="479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56" idx="5"/>
          </p:cNvCxnSpPr>
          <p:nvPr/>
        </p:nvCxnSpPr>
        <p:spPr bwMode="auto">
          <a:xfrm flipH="1" flipV="1">
            <a:off x="4179304" y="4635935"/>
            <a:ext cx="264137" cy="49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4209441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</a:t>
            </a:r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5856600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27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58" idx="3"/>
            <a:endCxn id="70" idx="0"/>
          </p:cNvCxnSpPr>
          <p:nvPr/>
        </p:nvCxnSpPr>
        <p:spPr bwMode="auto">
          <a:xfrm flipH="1">
            <a:off x="6090600" y="4584935"/>
            <a:ext cx="226337" cy="530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81" idx="0"/>
            <a:endCxn id="34" idx="5"/>
          </p:cNvCxnSpPr>
          <p:nvPr/>
        </p:nvCxnSpPr>
        <p:spPr bwMode="auto">
          <a:xfrm flipH="1" flipV="1">
            <a:off x="4761304" y="3786925"/>
            <a:ext cx="304937" cy="4569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4832241" y="424383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12</a:t>
            </a:r>
          </a:p>
        </p:txBody>
      </p:sp>
      <p:sp>
        <p:nvSpPr>
          <p:cNvPr id="83" name="矩形 82"/>
          <p:cNvSpPr/>
          <p:nvPr/>
        </p:nvSpPr>
        <p:spPr>
          <a:xfrm>
            <a:off x="3200400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4" name="矩形 83"/>
          <p:cNvSpPr/>
          <p:nvPr/>
        </p:nvSpPr>
        <p:spPr>
          <a:xfrm>
            <a:off x="4423641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5" name="矩形 84"/>
          <p:cNvSpPr/>
          <p:nvPr/>
        </p:nvSpPr>
        <p:spPr>
          <a:xfrm>
            <a:off x="37378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6" name="矩形 85"/>
          <p:cNvSpPr/>
          <p:nvPr/>
        </p:nvSpPr>
        <p:spPr>
          <a:xfrm>
            <a:off x="49570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7" name="矩形 86"/>
          <p:cNvSpPr/>
          <p:nvPr/>
        </p:nvSpPr>
        <p:spPr>
          <a:xfrm>
            <a:off x="4195041" y="297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90" name="矩形 89"/>
          <p:cNvSpPr/>
          <p:nvPr/>
        </p:nvSpPr>
        <p:spPr>
          <a:xfrm>
            <a:off x="57912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2" name="矩形 91"/>
          <p:cNvSpPr/>
          <p:nvPr/>
        </p:nvSpPr>
        <p:spPr>
          <a:xfrm>
            <a:off x="7467600" y="3733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3" name="矩形 92"/>
          <p:cNvSpPr/>
          <p:nvPr/>
        </p:nvSpPr>
        <p:spPr>
          <a:xfrm>
            <a:off x="6781800" y="2895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6705600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95" name="直接连接符 94"/>
          <p:cNvCxnSpPr>
            <a:stCxn id="58" idx="5"/>
            <a:endCxn id="94" idx="0"/>
          </p:cNvCxnSpPr>
          <p:nvPr/>
        </p:nvCxnSpPr>
        <p:spPr bwMode="auto">
          <a:xfrm>
            <a:off x="6647863" y="4584935"/>
            <a:ext cx="291737" cy="545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68580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8" name="矩形 97"/>
          <p:cNvSpPr/>
          <p:nvPr/>
        </p:nvSpPr>
        <p:spPr>
          <a:xfrm>
            <a:off x="6553200" y="3886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761600" y="5117665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95</a:t>
            </a:r>
          </a:p>
        </p:txBody>
      </p:sp>
      <p:cxnSp>
        <p:nvCxnSpPr>
          <p:cNvPr id="39" name="直接连接符 38"/>
          <p:cNvCxnSpPr>
            <a:stCxn id="57" idx="5"/>
            <a:endCxn id="38" idx="0"/>
          </p:cNvCxnSpPr>
          <p:nvPr/>
        </p:nvCxnSpPr>
        <p:spPr bwMode="auto">
          <a:xfrm>
            <a:off x="7703863" y="4584935"/>
            <a:ext cx="291737" cy="53273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7924800" y="470305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矩形 41"/>
          <p:cNvSpPr/>
          <p:nvPr/>
        </p:nvSpPr>
        <p:spPr>
          <a:xfrm>
            <a:off x="7692159" y="3917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7086600" y="3026658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8305799" y="4324200"/>
            <a:ext cx="108000" cy="360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305800" y="4343400"/>
            <a:ext cx="108000" cy="1188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534400" y="3505200"/>
            <a:ext cx="108000" cy="2016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87159" y="2209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2966400" y="5816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</a:t>
            </a:r>
          </a:p>
        </p:txBody>
      </p:sp>
      <p:cxnSp>
        <p:nvCxnSpPr>
          <p:cNvPr id="49" name="直接连接符 48"/>
          <p:cNvCxnSpPr>
            <a:stCxn id="64" idx="3"/>
            <a:endCxn id="48" idx="0"/>
          </p:cNvCxnSpPr>
          <p:nvPr/>
        </p:nvCxnSpPr>
        <p:spPr bwMode="auto">
          <a:xfrm flipH="1">
            <a:off x="3200400" y="5484325"/>
            <a:ext cx="224978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2895600" y="5334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2" name="矩形 51"/>
          <p:cNvSpPr/>
          <p:nvPr/>
        </p:nvSpPr>
        <p:spPr>
          <a:xfrm>
            <a:off x="3076133" y="4724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68" name="矩形 67"/>
          <p:cNvSpPr/>
          <p:nvPr/>
        </p:nvSpPr>
        <p:spPr>
          <a:xfrm>
            <a:off x="3581400" y="38100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69" name="矩形 68"/>
          <p:cNvSpPr/>
          <p:nvPr/>
        </p:nvSpPr>
        <p:spPr>
          <a:xfrm>
            <a:off x="4038600" y="30033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72" name="矩形 71"/>
          <p:cNvSpPr/>
          <p:nvPr/>
        </p:nvSpPr>
        <p:spPr>
          <a:xfrm>
            <a:off x="5257800" y="2209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  <p:bldP spid="87" grpId="0"/>
      <p:bldP spid="92" grpId="0"/>
      <p:bldP spid="93" grpId="0"/>
      <p:bldP spid="38" grpId="0" animBg="1"/>
      <p:bldP spid="41" grpId="0"/>
      <p:bldP spid="42" grpId="0"/>
      <p:bldP spid="43" grpId="0"/>
      <p:bldP spid="44" grpId="1" animBg="1"/>
      <p:bldP spid="45" grpId="0" animBg="1"/>
      <p:bldP spid="47" grpId="0"/>
      <p:bldP spid="48" grpId="0" animBg="1"/>
      <p:bldP spid="51" grpId="0"/>
      <p:bldP spid="52" grpId="0"/>
      <p:bldP spid="68" grpId="0"/>
      <p:bldP spid="69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插入新结点，对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的影响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915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/>
              <a:t> 只可能改变</a:t>
            </a:r>
            <a:r>
              <a:rPr lang="zh-CN" altLang="en-US" kern="0" dirty="0">
                <a:solidFill>
                  <a:srgbClr val="C00000"/>
                </a:solidFill>
              </a:rPr>
              <a:t>“新结点”祖先</a:t>
            </a:r>
            <a:r>
              <a:rPr lang="zh-CN" altLang="en-US" kern="0" dirty="0"/>
              <a:t>的平衡因子；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/>
              <a:t> 若“以某结点为根” 的</a:t>
            </a:r>
            <a:r>
              <a:rPr lang="zh-CN" altLang="en-US" kern="0" dirty="0">
                <a:solidFill>
                  <a:srgbClr val="0000CC"/>
                </a:solidFill>
              </a:rPr>
              <a:t>子树高度不变</a:t>
            </a:r>
            <a:r>
              <a:rPr lang="zh-CN" altLang="en-US" kern="0" dirty="0"/>
              <a:t>，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</a:t>
            </a:r>
            <a:r>
              <a:rPr lang="zh-CN" altLang="en-US" kern="0" dirty="0"/>
              <a:t>其祖先的平衡因子，也不变。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52" name="Oval 26"/>
          <p:cNvSpPr>
            <a:spLocks noChangeArrowheads="1"/>
          </p:cNvSpPr>
          <p:nvPr/>
        </p:nvSpPr>
        <p:spPr bwMode="auto">
          <a:xfrm>
            <a:off x="4634841" y="3951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748600" y="3124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18</a:t>
            </a:r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7044000" y="3951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4052841" y="480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577400" y="4749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521400" y="4749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68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54" idx="3"/>
            <a:endCxn id="52" idx="0"/>
          </p:cNvCxnSpPr>
          <p:nvPr/>
        </p:nvCxnSpPr>
        <p:spPr bwMode="auto">
          <a:xfrm flipH="1">
            <a:off x="4868841" y="3492935"/>
            <a:ext cx="948296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4" idx="5"/>
            <a:endCxn id="55" idx="0"/>
          </p:cNvCxnSpPr>
          <p:nvPr/>
        </p:nvCxnSpPr>
        <p:spPr bwMode="auto">
          <a:xfrm>
            <a:off x="6148063" y="3492935"/>
            <a:ext cx="1129937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52" idx="3"/>
            <a:endCxn id="56" idx="0"/>
          </p:cNvCxnSpPr>
          <p:nvPr/>
        </p:nvCxnSpPr>
        <p:spPr bwMode="auto">
          <a:xfrm flipH="1">
            <a:off x="4286841" y="4320325"/>
            <a:ext cx="416537" cy="480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5" idx="3"/>
            <a:endCxn id="58" idx="0"/>
          </p:cNvCxnSpPr>
          <p:nvPr/>
        </p:nvCxnSpPr>
        <p:spPr bwMode="auto">
          <a:xfrm flipH="1">
            <a:off x="6755400" y="4320325"/>
            <a:ext cx="3571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5" idx="5"/>
            <a:endCxn id="57" idx="0"/>
          </p:cNvCxnSpPr>
          <p:nvPr/>
        </p:nvCxnSpPr>
        <p:spPr bwMode="auto">
          <a:xfrm>
            <a:off x="7443463" y="4320325"/>
            <a:ext cx="3679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629841" y="56489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4</a:t>
            </a:r>
          </a:p>
        </p:txBody>
      </p:sp>
      <p:cxnSp>
        <p:nvCxnSpPr>
          <p:cNvPr id="65" name="直接连接符 64"/>
          <p:cNvCxnSpPr>
            <a:stCxn id="56" idx="3"/>
            <a:endCxn id="64" idx="0"/>
          </p:cNvCxnSpPr>
          <p:nvPr/>
        </p:nvCxnSpPr>
        <p:spPr bwMode="auto">
          <a:xfrm flipH="1">
            <a:off x="3863841" y="5169335"/>
            <a:ext cx="257537" cy="479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56" idx="5"/>
          </p:cNvCxnSpPr>
          <p:nvPr/>
        </p:nvCxnSpPr>
        <p:spPr bwMode="auto">
          <a:xfrm flipH="1" flipV="1">
            <a:off x="4452304" y="5169335"/>
            <a:ext cx="264137" cy="49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4482441" y="56640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</a:t>
            </a:r>
          </a:p>
        </p:txBody>
      </p: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6129600" y="56489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27</a:t>
            </a:r>
            <a:endParaRPr lang="zh-CN" altLang="en-US" dirty="0"/>
          </a:p>
        </p:txBody>
      </p:sp>
      <p:cxnSp>
        <p:nvCxnSpPr>
          <p:cNvPr id="69" name="直接连接符 68"/>
          <p:cNvCxnSpPr>
            <a:stCxn id="58" idx="3"/>
            <a:endCxn id="68" idx="0"/>
          </p:cNvCxnSpPr>
          <p:nvPr/>
        </p:nvCxnSpPr>
        <p:spPr bwMode="auto">
          <a:xfrm flipH="1">
            <a:off x="6363600" y="5118335"/>
            <a:ext cx="226337" cy="530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71" idx="0"/>
            <a:endCxn id="52" idx="5"/>
          </p:cNvCxnSpPr>
          <p:nvPr/>
        </p:nvCxnSpPr>
        <p:spPr bwMode="auto">
          <a:xfrm flipH="1" flipV="1">
            <a:off x="5034304" y="4320325"/>
            <a:ext cx="304937" cy="4569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5105241" y="477723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12</a:t>
            </a:r>
          </a:p>
        </p:txBody>
      </p:sp>
      <p:sp>
        <p:nvSpPr>
          <p:cNvPr id="72" name="矩形 71"/>
          <p:cNvSpPr/>
          <p:nvPr/>
        </p:nvSpPr>
        <p:spPr>
          <a:xfrm>
            <a:off x="3473400" y="5257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0" name="矩形 79"/>
          <p:cNvSpPr/>
          <p:nvPr/>
        </p:nvSpPr>
        <p:spPr>
          <a:xfrm>
            <a:off x="4696641" y="5257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1" name="矩形 80"/>
          <p:cNvSpPr/>
          <p:nvPr/>
        </p:nvSpPr>
        <p:spPr>
          <a:xfrm>
            <a:off x="4010841" y="4343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3" name="矩形 82"/>
          <p:cNvSpPr/>
          <p:nvPr/>
        </p:nvSpPr>
        <p:spPr>
          <a:xfrm>
            <a:off x="5230041" y="4343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4" name="矩形 83"/>
          <p:cNvSpPr/>
          <p:nvPr/>
        </p:nvSpPr>
        <p:spPr>
          <a:xfrm>
            <a:off x="4468041" y="3505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85" name="矩形 84"/>
          <p:cNvSpPr/>
          <p:nvPr/>
        </p:nvSpPr>
        <p:spPr>
          <a:xfrm>
            <a:off x="6064200" y="52364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6" name="矩形 85"/>
          <p:cNvSpPr/>
          <p:nvPr/>
        </p:nvSpPr>
        <p:spPr>
          <a:xfrm>
            <a:off x="7740600" y="4267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7" name="矩形 86"/>
          <p:cNvSpPr/>
          <p:nvPr/>
        </p:nvSpPr>
        <p:spPr>
          <a:xfrm>
            <a:off x="7054800" y="3429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6978600" y="56640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92" name="直接连接符 91"/>
          <p:cNvCxnSpPr>
            <a:stCxn id="58" idx="5"/>
            <a:endCxn id="90" idx="0"/>
          </p:cNvCxnSpPr>
          <p:nvPr/>
        </p:nvCxnSpPr>
        <p:spPr bwMode="auto">
          <a:xfrm>
            <a:off x="6920863" y="5118335"/>
            <a:ext cx="291737" cy="545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矩形 92"/>
          <p:cNvSpPr/>
          <p:nvPr/>
        </p:nvSpPr>
        <p:spPr>
          <a:xfrm>
            <a:off x="7131000" y="52364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4" name="矩形 93"/>
          <p:cNvSpPr/>
          <p:nvPr/>
        </p:nvSpPr>
        <p:spPr>
          <a:xfrm>
            <a:off x="6826200" y="44196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8034600" y="5651065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95</a:t>
            </a:r>
          </a:p>
        </p:txBody>
      </p:sp>
      <p:cxnSp>
        <p:nvCxnSpPr>
          <p:cNvPr id="97" name="直接连接符 96"/>
          <p:cNvCxnSpPr>
            <a:stCxn id="57" idx="5"/>
            <a:endCxn id="95" idx="0"/>
          </p:cNvCxnSpPr>
          <p:nvPr/>
        </p:nvCxnSpPr>
        <p:spPr bwMode="auto">
          <a:xfrm>
            <a:off x="7976863" y="5118335"/>
            <a:ext cx="291737" cy="53273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矩形 97"/>
          <p:cNvSpPr/>
          <p:nvPr/>
        </p:nvSpPr>
        <p:spPr>
          <a:xfrm>
            <a:off x="8197800" y="523645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" name="矩形 132"/>
          <p:cNvSpPr/>
          <p:nvPr/>
        </p:nvSpPr>
        <p:spPr>
          <a:xfrm>
            <a:off x="7965159" y="4451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矩形 133"/>
          <p:cNvSpPr/>
          <p:nvPr/>
        </p:nvSpPr>
        <p:spPr>
          <a:xfrm>
            <a:off x="7359600" y="3560058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5" name="矩形 134"/>
          <p:cNvSpPr/>
          <p:nvPr/>
        </p:nvSpPr>
        <p:spPr bwMode="auto">
          <a:xfrm>
            <a:off x="8578799" y="4857600"/>
            <a:ext cx="108000" cy="360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8578800" y="4876800"/>
            <a:ext cx="108000" cy="1188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8807400" y="4038600"/>
            <a:ext cx="108000" cy="2016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060159" y="2743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39" name="Oval 30"/>
          <p:cNvSpPr>
            <a:spLocks noChangeArrowheads="1"/>
          </p:cNvSpPr>
          <p:nvPr/>
        </p:nvSpPr>
        <p:spPr bwMode="auto">
          <a:xfrm>
            <a:off x="3239400" y="6349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</a:t>
            </a:r>
          </a:p>
        </p:txBody>
      </p:sp>
      <p:cxnSp>
        <p:nvCxnSpPr>
          <p:cNvPr id="140" name="直接连接符 139"/>
          <p:cNvCxnSpPr>
            <a:stCxn id="64" idx="3"/>
            <a:endCxn id="139" idx="0"/>
          </p:cNvCxnSpPr>
          <p:nvPr/>
        </p:nvCxnSpPr>
        <p:spPr bwMode="auto">
          <a:xfrm flipH="1">
            <a:off x="3473400" y="6017725"/>
            <a:ext cx="224978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3168600" y="5867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2" name="矩形 141"/>
          <p:cNvSpPr/>
          <p:nvPr/>
        </p:nvSpPr>
        <p:spPr>
          <a:xfrm>
            <a:off x="3349133" y="5257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43" name="矩形 142"/>
          <p:cNvSpPr/>
          <p:nvPr/>
        </p:nvSpPr>
        <p:spPr>
          <a:xfrm>
            <a:off x="3854400" y="4343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44" name="矩形 143"/>
          <p:cNvSpPr/>
          <p:nvPr/>
        </p:nvSpPr>
        <p:spPr>
          <a:xfrm>
            <a:off x="4311600" y="3536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145" name="矩形 144"/>
          <p:cNvSpPr/>
          <p:nvPr/>
        </p:nvSpPr>
        <p:spPr>
          <a:xfrm>
            <a:off x="5530800" y="27432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1" grpId="0"/>
      <p:bldP spid="84" grpId="0"/>
      <p:bldP spid="86" grpId="0"/>
      <p:bldP spid="87" grpId="0"/>
      <p:bldP spid="95" grpId="0" animBg="1"/>
      <p:bldP spid="98" grpId="0"/>
      <p:bldP spid="133" grpId="0"/>
      <p:bldP spid="134" grpId="0"/>
      <p:bldP spid="135" grpId="0" animBg="1"/>
      <p:bldP spid="136" grpId="0" animBg="1"/>
      <p:bldP spid="138" grpId="0"/>
      <p:bldP spid="139" grpId="0" animBg="1"/>
      <p:bldP spid="141" grpId="0"/>
      <p:bldP spid="142" grpId="0"/>
      <p:bldP spid="143" grpId="0"/>
      <p:bldP spid="144" grpId="0"/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最小不平衡子树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定义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000" kern="0" dirty="0">
                <a:solidFill>
                  <a:srgbClr val="137F16"/>
                </a:solidFill>
                <a:latin typeface="+mj-lt"/>
              </a:rPr>
              <a:t> 插入后回顾计算：</a:t>
            </a:r>
            <a:r>
              <a:rPr lang="zh-CN" altLang="en-US" sz="3000" kern="0" dirty="0">
                <a:solidFill>
                  <a:srgbClr val="0000CC"/>
                </a:solidFill>
              </a:rPr>
              <a:t>最小不平衡子树？</a:t>
            </a:r>
            <a:r>
              <a:rPr lang="zh-CN" altLang="en-US" sz="3000" kern="0" dirty="0"/>
              <a:t>（根在哪？）</a:t>
            </a:r>
            <a:endParaRPr lang="en-US" altLang="zh-CN" sz="3000" kern="0" dirty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latin typeface="+mj-lt"/>
              </a:rPr>
              <a:t>   </a:t>
            </a:r>
            <a:r>
              <a:rPr lang="en-US" altLang="zh-CN" sz="3000" kern="0" dirty="0">
                <a:latin typeface="+mj-lt"/>
              </a:rPr>
              <a:t>-- </a:t>
            </a:r>
            <a:r>
              <a:rPr lang="zh-CN" altLang="en-US" sz="3000" kern="0" dirty="0">
                <a:latin typeface="+mj-lt"/>
              </a:rPr>
              <a:t>在新插入结点的</a:t>
            </a: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祖先中</a:t>
            </a:r>
            <a:r>
              <a:rPr lang="zh-CN" altLang="en-US" sz="3000" kern="0" dirty="0">
                <a:latin typeface="+mj-lt"/>
              </a:rPr>
              <a:t>，离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新结点</a:t>
            </a: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最近，</a:t>
            </a:r>
            <a:endParaRPr lang="en-US" altLang="zh-CN" sz="3000" kern="0" dirty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                                              且平衡因子绝对值</a:t>
            </a:r>
            <a:r>
              <a:rPr lang="en-US" altLang="zh-CN" sz="3000" kern="0" dirty="0">
                <a:solidFill>
                  <a:srgbClr val="C00000"/>
                </a:solidFill>
                <a:latin typeface="+mj-lt"/>
              </a:rPr>
              <a:t>&gt;1</a:t>
            </a: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>
              <a:latin typeface="+mj-lt"/>
            </a:endParaRPr>
          </a:p>
        </p:txBody>
      </p:sp>
      <p:sp>
        <p:nvSpPr>
          <p:cNvPr id="97" name="Oval 26"/>
          <p:cNvSpPr>
            <a:spLocks noChangeArrowheads="1"/>
          </p:cNvSpPr>
          <p:nvPr/>
        </p:nvSpPr>
        <p:spPr bwMode="auto">
          <a:xfrm>
            <a:off x="1941904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98" name="Oval 27"/>
          <p:cNvSpPr>
            <a:spLocks noChangeArrowheads="1"/>
          </p:cNvSpPr>
          <p:nvPr/>
        </p:nvSpPr>
        <p:spPr bwMode="auto">
          <a:xfrm>
            <a:off x="2804559" y="29169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18</a:t>
            </a:r>
          </a:p>
        </p:txBody>
      </p: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3725716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359904" y="4263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129641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3342000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68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98" idx="3"/>
            <a:endCxn id="97" idx="0"/>
          </p:cNvCxnSpPr>
          <p:nvPr/>
        </p:nvCxnSpPr>
        <p:spPr bwMode="auto">
          <a:xfrm flipH="1">
            <a:off x="2175904" y="3285677"/>
            <a:ext cx="697192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98" idx="5"/>
            <a:endCxn id="99" idx="0"/>
          </p:cNvCxnSpPr>
          <p:nvPr/>
        </p:nvCxnSpPr>
        <p:spPr bwMode="auto">
          <a:xfrm>
            <a:off x="3204022" y="3285677"/>
            <a:ext cx="755694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97" idx="3"/>
            <a:endCxn id="100" idx="0"/>
          </p:cNvCxnSpPr>
          <p:nvPr/>
        </p:nvCxnSpPr>
        <p:spPr bwMode="auto">
          <a:xfrm flipH="1">
            <a:off x="1593904" y="3910267"/>
            <a:ext cx="416537" cy="35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99" idx="3"/>
            <a:endCxn id="102" idx="0"/>
          </p:cNvCxnSpPr>
          <p:nvPr/>
        </p:nvCxnSpPr>
        <p:spPr bwMode="auto">
          <a:xfrm flipH="1">
            <a:off x="3576000" y="3910267"/>
            <a:ext cx="218253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99" idx="5"/>
            <a:endCxn id="101" idx="0"/>
          </p:cNvCxnSpPr>
          <p:nvPr/>
        </p:nvCxnSpPr>
        <p:spPr bwMode="auto">
          <a:xfrm>
            <a:off x="4125179" y="3910267"/>
            <a:ext cx="238462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936904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4</a:t>
            </a:r>
          </a:p>
        </p:txBody>
      </p:sp>
      <p:cxnSp>
        <p:nvCxnSpPr>
          <p:cNvPr id="109" name="直接连接符 108"/>
          <p:cNvCxnSpPr>
            <a:stCxn id="100" idx="3"/>
            <a:endCxn id="108" idx="0"/>
          </p:cNvCxnSpPr>
          <p:nvPr/>
        </p:nvCxnSpPr>
        <p:spPr bwMode="auto">
          <a:xfrm flipH="1">
            <a:off x="1170904" y="4632077"/>
            <a:ext cx="257537" cy="317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>
            <a:stCxn id="111" idx="0"/>
            <a:endCxn id="100" idx="5"/>
          </p:cNvCxnSpPr>
          <p:nvPr/>
        </p:nvCxnSpPr>
        <p:spPr bwMode="auto">
          <a:xfrm flipH="1" flipV="1">
            <a:off x="1759367" y="4632077"/>
            <a:ext cx="264137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789504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</a:t>
            </a:r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2950200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27</a:t>
            </a:r>
            <a:endParaRPr lang="zh-CN" altLang="en-US" dirty="0"/>
          </a:p>
        </p:txBody>
      </p:sp>
      <p:cxnSp>
        <p:nvCxnSpPr>
          <p:cNvPr id="113" name="直接连接符 112"/>
          <p:cNvCxnSpPr>
            <a:stCxn id="102" idx="3"/>
            <a:endCxn id="112" idx="0"/>
          </p:cNvCxnSpPr>
          <p:nvPr/>
        </p:nvCxnSpPr>
        <p:spPr bwMode="auto">
          <a:xfrm flipH="1">
            <a:off x="3184200" y="4581077"/>
            <a:ext cx="226337" cy="368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>
            <a:stCxn id="115" idx="0"/>
            <a:endCxn id="97" idx="5"/>
          </p:cNvCxnSpPr>
          <p:nvPr/>
        </p:nvCxnSpPr>
        <p:spPr bwMode="auto">
          <a:xfrm flipH="1" flipV="1">
            <a:off x="2341367" y="3910267"/>
            <a:ext cx="201137" cy="3297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2308504" y="423997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12</a:t>
            </a:r>
          </a:p>
        </p:txBody>
      </p:sp>
      <p:sp>
        <p:nvSpPr>
          <p:cNvPr id="116" name="矩形 115"/>
          <p:cNvSpPr/>
          <p:nvPr/>
        </p:nvSpPr>
        <p:spPr>
          <a:xfrm>
            <a:off x="910359" y="44919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8" name="矩形 117"/>
          <p:cNvSpPr/>
          <p:nvPr/>
        </p:nvSpPr>
        <p:spPr>
          <a:xfrm>
            <a:off x="1317904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20" name="矩形 119"/>
          <p:cNvSpPr/>
          <p:nvPr/>
        </p:nvSpPr>
        <p:spPr>
          <a:xfrm>
            <a:off x="1856933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124" name="Oval 30"/>
          <p:cNvSpPr>
            <a:spLocks noChangeArrowheads="1"/>
          </p:cNvSpPr>
          <p:nvPr/>
        </p:nvSpPr>
        <p:spPr bwMode="auto">
          <a:xfrm>
            <a:off x="3799200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125" name="直接连接符 124"/>
          <p:cNvCxnSpPr>
            <a:stCxn id="102" idx="5"/>
            <a:endCxn id="124" idx="0"/>
          </p:cNvCxnSpPr>
          <p:nvPr/>
        </p:nvCxnSpPr>
        <p:spPr bwMode="auto">
          <a:xfrm>
            <a:off x="3741463" y="4581077"/>
            <a:ext cx="291737" cy="38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Oval 30"/>
          <p:cNvSpPr>
            <a:spLocks noChangeArrowheads="1"/>
          </p:cNvSpPr>
          <p:nvPr/>
        </p:nvSpPr>
        <p:spPr bwMode="auto">
          <a:xfrm>
            <a:off x="4510641" y="495121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95</a:t>
            </a:r>
          </a:p>
        </p:txBody>
      </p:sp>
      <p:cxnSp>
        <p:nvCxnSpPr>
          <p:cNvPr id="129" name="直接连接符 128"/>
          <p:cNvCxnSpPr>
            <a:stCxn id="101" idx="5"/>
            <a:endCxn id="128" idx="0"/>
          </p:cNvCxnSpPr>
          <p:nvPr/>
        </p:nvCxnSpPr>
        <p:spPr bwMode="auto">
          <a:xfrm>
            <a:off x="4529104" y="4581077"/>
            <a:ext cx="215537" cy="37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598800" y="55587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</a:t>
            </a:r>
          </a:p>
        </p:txBody>
      </p:sp>
      <p:cxnSp>
        <p:nvCxnSpPr>
          <p:cNvPr id="138" name="直接连接符 137"/>
          <p:cNvCxnSpPr>
            <a:stCxn id="108" idx="3"/>
            <a:endCxn id="137" idx="0"/>
          </p:cNvCxnSpPr>
          <p:nvPr/>
        </p:nvCxnSpPr>
        <p:spPr bwMode="auto">
          <a:xfrm flipH="1">
            <a:off x="832800" y="5317877"/>
            <a:ext cx="172641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381000" y="5308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0" name="矩形 139"/>
          <p:cNvSpPr/>
          <p:nvPr/>
        </p:nvSpPr>
        <p:spPr>
          <a:xfrm>
            <a:off x="561533" y="4775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41" name="矩形 140"/>
          <p:cNvSpPr/>
          <p:nvPr/>
        </p:nvSpPr>
        <p:spPr>
          <a:xfrm>
            <a:off x="1018733" y="4013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42" name="矩形 141"/>
          <p:cNvSpPr/>
          <p:nvPr/>
        </p:nvSpPr>
        <p:spPr>
          <a:xfrm>
            <a:off x="1524000" y="3304299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46" name="矩形 45"/>
          <p:cNvSpPr/>
          <p:nvPr/>
        </p:nvSpPr>
        <p:spPr>
          <a:xfrm>
            <a:off x="3729758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48" name="矩形 47"/>
          <p:cNvSpPr/>
          <p:nvPr/>
        </p:nvSpPr>
        <p:spPr>
          <a:xfrm>
            <a:off x="4495800" y="39900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矩形 48"/>
          <p:cNvSpPr/>
          <p:nvPr/>
        </p:nvSpPr>
        <p:spPr>
          <a:xfrm>
            <a:off x="4110758" y="33276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0" name="矩形 49"/>
          <p:cNvSpPr/>
          <p:nvPr/>
        </p:nvSpPr>
        <p:spPr>
          <a:xfrm>
            <a:off x="4263159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1" name="矩形 50"/>
          <p:cNvSpPr/>
          <p:nvPr/>
        </p:nvSpPr>
        <p:spPr>
          <a:xfrm>
            <a:off x="4876800" y="4699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2" name="椭圆 51"/>
          <p:cNvSpPr/>
          <p:nvPr/>
        </p:nvSpPr>
        <p:spPr bwMode="auto">
          <a:xfrm rot="1693904">
            <a:off x="513698" y="3044558"/>
            <a:ext cx="2133600" cy="3352800"/>
          </a:xfrm>
          <a:prstGeom prst="ellipse">
            <a:avLst/>
          </a:prstGeom>
          <a:noFill/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1935600" y="3526542"/>
            <a:ext cx="468000" cy="432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59" name="矩形 58"/>
          <p:cNvSpPr/>
          <p:nvPr/>
        </p:nvSpPr>
        <p:spPr>
          <a:xfrm>
            <a:off x="3120159" y="2590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60" name="矩形 59"/>
          <p:cNvSpPr/>
          <p:nvPr/>
        </p:nvSpPr>
        <p:spPr>
          <a:xfrm>
            <a:off x="2466533" y="2590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486400" y="3048000"/>
            <a:ext cx="3657600" cy="3124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baseline="0" dirty="0">
                <a:latin typeface="+mj-lt"/>
              </a:rPr>
              <a:t> 调整平衡：</a:t>
            </a:r>
            <a:endParaRPr lang="en-US" altLang="zh-CN" sz="3000" kern="0" baseline="0" dirty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j-lt"/>
              </a:rPr>
              <a:t>  </a:t>
            </a:r>
            <a:r>
              <a:rPr lang="zh-CN" altLang="en-US" sz="3000" kern="0" dirty="0">
                <a:latin typeface="+mj-lt"/>
              </a:rPr>
              <a:t>使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最小不平衡子树</a:t>
            </a:r>
            <a:endParaRPr lang="en-US" altLang="zh-CN" sz="3000" kern="0" dirty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j-lt"/>
              </a:rPr>
              <a:t>  </a:t>
            </a:r>
            <a:r>
              <a:rPr lang="zh-CN" altLang="en-US" sz="3000" kern="0" dirty="0">
                <a:latin typeface="+mj-lt"/>
              </a:rPr>
              <a:t>在新结点插入前后</a:t>
            </a:r>
            <a:endParaRPr lang="en-US" altLang="zh-CN" sz="3000" kern="0" dirty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j-lt"/>
              </a:rPr>
              <a:t>  </a:t>
            </a:r>
            <a:r>
              <a:rPr lang="zh-CN" altLang="en-US" sz="3000" kern="0" dirty="0">
                <a:solidFill>
                  <a:srgbClr val="990099"/>
                </a:solidFill>
                <a:latin typeface="+mj-lt"/>
              </a:rPr>
              <a:t>高度不变、</a:t>
            </a:r>
            <a:endParaRPr lang="en-US" altLang="zh-CN" sz="3000" kern="0" dirty="0">
              <a:solidFill>
                <a:srgbClr val="990099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j-lt"/>
              </a:rPr>
              <a:t>  </a:t>
            </a:r>
            <a:r>
              <a:rPr lang="zh-CN" altLang="en-US" sz="3000" kern="0" dirty="0">
                <a:solidFill>
                  <a:srgbClr val="990099"/>
                </a:solidFill>
                <a:latin typeface="+mj-lt"/>
              </a:rPr>
              <a:t>保持平衡</a:t>
            </a:r>
            <a:endParaRPr lang="en-US" altLang="zh-CN" sz="3000" kern="0" baseline="0" dirty="0">
              <a:solidFill>
                <a:srgbClr val="990099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</a:t>
            </a:r>
            <a:endParaRPr lang="en-US" altLang="zh-CN" sz="3200" kern="0" baseline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16828</TotalTime>
  <Words>4335</Words>
  <Application>Microsoft Office PowerPoint</Application>
  <PresentationFormat>全屏显示(4:3)</PresentationFormat>
  <Paragraphs>1400</Paragraphs>
  <Slides>43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黑体</vt:lpstr>
      <vt:lpstr>Arial</vt:lpstr>
      <vt:lpstr>Calibri</vt:lpstr>
      <vt:lpstr>Times New Roman</vt:lpstr>
      <vt:lpstr>Wingdings</vt:lpstr>
      <vt:lpstr>默认设计模板</vt:lpstr>
      <vt:lpstr>PowerPoint 演示文稿</vt:lpstr>
      <vt:lpstr>平衡二叉排序树(AVL树)</vt:lpstr>
      <vt:lpstr>平衡二叉排序树(AVL树)</vt:lpstr>
      <vt:lpstr>平衡二叉排序树(AVL树)</vt:lpstr>
      <vt:lpstr>AVL树--存储结构</vt:lpstr>
      <vt:lpstr>平衡二叉排序树(AVL树)</vt:lpstr>
      <vt:lpstr>平衡二叉排序树(AVL树)</vt:lpstr>
      <vt:lpstr>插入新结点，对AVL的影响</vt:lpstr>
      <vt:lpstr>最小不平衡子树—定义</vt:lpstr>
      <vt:lpstr>最小不平衡子树—怎么找？</vt:lpstr>
      <vt:lpstr>7.5.2 调整平衡的模式</vt:lpstr>
      <vt:lpstr>① LL型调整—规则</vt:lpstr>
      <vt:lpstr>① LL型调整—规则</vt:lpstr>
      <vt:lpstr>① LL型调整—举例</vt:lpstr>
      <vt:lpstr>② RR型调整—规则</vt:lpstr>
      <vt:lpstr>② RR型调整—规则</vt:lpstr>
      <vt:lpstr>② RR型调整—举例</vt:lpstr>
      <vt:lpstr>③ LR型调整—规则1(LRL型)</vt:lpstr>
      <vt:lpstr>③ LR型调整—规则1(LRL型)</vt:lpstr>
      <vt:lpstr>③ LR型调整—规则2(LRR型)</vt:lpstr>
      <vt:lpstr>③ LR型调整—规则2(LRR型)</vt:lpstr>
      <vt:lpstr>③ LR型调整—规则3(LR0型)</vt:lpstr>
      <vt:lpstr>③ LR型调整—3种亚类型，对比</vt:lpstr>
      <vt:lpstr>③ LR型调整—3种亚类型，区分</vt:lpstr>
      <vt:lpstr>③ LR型调整—举例</vt:lpstr>
      <vt:lpstr>③ LR型调整—举例</vt:lpstr>
      <vt:lpstr>④ RL型调整—规则1(RLL型)</vt:lpstr>
      <vt:lpstr>④ RL型调整—规则1(RLL型)</vt:lpstr>
      <vt:lpstr>④ RL型调整—规则2(RLR型)</vt:lpstr>
      <vt:lpstr>④ RL型调整—规则2(RLR型)</vt:lpstr>
      <vt:lpstr>④ RL型调整—规则3(RL0型)</vt:lpstr>
      <vt:lpstr>④ RL型调整—3种亚类型，对比</vt:lpstr>
      <vt:lpstr>④ RL型调整—3种亚类型，对比</vt:lpstr>
      <vt:lpstr>④ RL型调整—举例</vt:lpstr>
      <vt:lpstr>④ RL型调整—举例</vt:lpstr>
      <vt:lpstr>7.5.3 AVL树的建立—插入key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fly</cp:lastModifiedBy>
  <cp:revision>3424</cp:revision>
  <cp:lastPrinted>1601-01-01T00:00:00Z</cp:lastPrinted>
  <dcterms:created xsi:type="dcterms:W3CDTF">1601-01-01T00:00:00Z</dcterms:created>
  <dcterms:modified xsi:type="dcterms:W3CDTF">2023-06-10T09:22:34Z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