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7772400" cy="100584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025b03d71_1_12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8025b03d71_1_12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025b03d71_1_9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8025b03d71_1_9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025b03d71_1_10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8025b03d71_1_10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025b03d71_1_14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8025b03d71_1_14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025b03d71_1_9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025b03d71_1_9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025b03d71_1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8025b03d71_1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025b03d71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8025b03d71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025b03d71_1_1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8025b03d71_1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025b03d71_1_2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8025b03d71_1_2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025b03d71_1_4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8025b03d71_1_4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25b03d71_1_6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8025b03d71_1_6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025b03d71_1_11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025b03d71_1_11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1" name="Google Shape;41;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5" name="Google Shape;45;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6" name="Google Shape;46;p1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7" name="Google Shape;47;p12"/>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13"/>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52" name="Google Shape;52;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8" name="Google Shape;18;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6" name="Google Shape;26;p8"/>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7" name="Google Shape;27;p8"/>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1" name="Google Shape;31;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2" name="Google Shape;32;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6" name="Google Shape;3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introcs.cs.princeton.edu/java/stdlib/javadoc/StdDraw.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youtube.com/watch?v=m4-TN8sk4Fc&amp;feature=youtu.b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open?id=1_Q_3qGMp8VGMS4lZvbtVenksioMqGFlW" TargetMode="External"/><Relationship Id="rId4" Type="http://schemas.openxmlformats.org/officeDocument/2006/relationships/hyperlink" Target="https://drive.google.com/open?id=1_Q_3qGMp8VGMS4lZvbtVenksioMqGFl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ntrocs.cs.princeton.edu/java/stdlib/javadoc/StdDraw.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introcs.cs.princeton.edu/java/stdlib/javadoc/StdDraw.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p:nvPr/>
        </p:nvSpPr>
        <p:spPr>
          <a:xfrm>
            <a:off x="685800" y="2130480"/>
            <a:ext cx="7768800" cy="146628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SzPts val="1100"/>
              <a:buNone/>
            </a:pPr>
            <a:r>
              <a:rPr lang="en-US" sz="4400"/>
              <a:t>Creating</a:t>
            </a:r>
            <a:r>
              <a:rPr lang="en-US" sz="4400"/>
              <a:t> Graphics in Java</a:t>
            </a:r>
            <a:endParaRPr sz="4400"/>
          </a:p>
          <a:p>
            <a:pPr indent="0" lvl="0" marL="0" rtl="0" algn="ctr">
              <a:spcBef>
                <a:spcPts val="0"/>
              </a:spcBef>
              <a:spcAft>
                <a:spcPts val="0"/>
              </a:spcAft>
              <a:buSzPts val="1100"/>
              <a:buNone/>
            </a:pPr>
            <a:r>
              <a:rPr lang="en-US" sz="4400"/>
              <a:t>with Standard Draw</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2731062" y="3682224"/>
            <a:ext cx="3681575" cy="2337225"/>
          </a:xfrm>
          <a:prstGeom prst="rect">
            <a:avLst/>
          </a:prstGeom>
          <a:noFill/>
          <a:ln>
            <a:noFill/>
          </a:ln>
        </p:spPr>
      </p:pic>
      <p:sp>
        <p:nvSpPr>
          <p:cNvPr id="143" name="Google Shape;143;p23"/>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t>Adding Image Files</a:t>
            </a:r>
            <a:endParaRPr b="0" i="0" sz="1800" u="none" cap="none" strike="noStrike">
              <a:solidFill>
                <a:schemeClr val="dk1"/>
              </a:solidFill>
              <a:latin typeface="Arial"/>
              <a:ea typeface="Arial"/>
              <a:cs typeface="Arial"/>
              <a:sym typeface="Arial"/>
            </a:endParaRPr>
          </a:p>
        </p:txBody>
      </p:sp>
      <p:sp>
        <p:nvSpPr>
          <p:cNvPr id="144" name="Google Shape;144;p23"/>
          <p:cNvSpPr/>
          <p:nvPr/>
        </p:nvSpPr>
        <p:spPr>
          <a:xfrm>
            <a:off x="457200" y="1371600"/>
            <a:ext cx="7058100" cy="1329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StdDraw.clear(StdDraw.WHITE);</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StdDraw.picture(100, 100, "bee.png");</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StdDraw.picture(300, 100, "bee.png", 100, 50, 45);</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p:txBody>
      </p:sp>
      <p:sp>
        <p:nvSpPr>
          <p:cNvPr id="145" name="Google Shape;145;p23"/>
          <p:cNvSpPr/>
          <p:nvPr/>
        </p:nvSpPr>
        <p:spPr>
          <a:xfrm rot="880735">
            <a:off x="244567" y="3627380"/>
            <a:ext cx="2828313" cy="181767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bee.png image is centered at (100, 100) and displayed at its original size and orientation.</a:t>
            </a:r>
            <a:endParaRPr sz="1200"/>
          </a:p>
        </p:txBody>
      </p:sp>
      <p:sp>
        <p:nvSpPr>
          <p:cNvPr id="146" name="Google Shape;146;p23"/>
          <p:cNvSpPr/>
          <p:nvPr/>
        </p:nvSpPr>
        <p:spPr>
          <a:xfrm rot="-1083325">
            <a:off x="5793194" y="3322701"/>
            <a:ext cx="3165162" cy="198383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bee.png image is centered at (300, 100).  It has been resized to 100 pixels wide by 50 pixels tall and then rotated 45 degrees.</a:t>
            </a:r>
            <a:endParaRPr sz="1200"/>
          </a:p>
        </p:txBody>
      </p:sp>
      <p:sp>
        <p:nvSpPr>
          <p:cNvPr id="147" name="Google Shape;147;p23"/>
          <p:cNvSpPr/>
          <p:nvPr/>
        </p:nvSpPr>
        <p:spPr>
          <a:xfrm>
            <a:off x="958725" y="6463675"/>
            <a:ext cx="8061600" cy="29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NOTE:  </a:t>
            </a:r>
            <a:r>
              <a:rPr lang="en-US">
                <a:solidFill>
                  <a:schemeClr val="dk1"/>
                </a:solidFill>
              </a:rPr>
              <a:t>Your image file (“bee.png” in this case) MUST be in the same folder as your java classes.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100"/>
              <a:t>Canvas &amp; </a:t>
            </a:r>
            <a:r>
              <a:rPr lang="en-US" sz="4100"/>
              <a:t>Drawing Quick Reference</a:t>
            </a:r>
            <a:endParaRPr b="0" i="0" sz="1500" u="none" cap="none" strike="noStrike">
              <a:solidFill>
                <a:schemeClr val="dk1"/>
              </a:solidFill>
              <a:latin typeface="Arial"/>
              <a:ea typeface="Arial"/>
              <a:cs typeface="Arial"/>
              <a:sym typeface="Arial"/>
            </a:endParaRPr>
          </a:p>
        </p:txBody>
      </p:sp>
      <p:sp>
        <p:nvSpPr>
          <p:cNvPr id="153" name="Google Shape;153;p24"/>
          <p:cNvSpPr/>
          <p:nvPr/>
        </p:nvSpPr>
        <p:spPr>
          <a:xfrm>
            <a:off x="228600" y="1205450"/>
            <a:ext cx="8686500" cy="5577600"/>
          </a:xfrm>
          <a:prstGeom prst="rect">
            <a:avLst/>
          </a:prstGeom>
          <a:solidFill>
            <a:srgbClr val="CFE2F3">
              <a:alpha val="47490"/>
            </a:srgbClr>
          </a:solidFill>
          <a:ln cap="flat" cmpd="sng" w="19050">
            <a:solidFill>
              <a:srgbClr val="000000"/>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//Canvas related</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setCanvasSize(int width, int 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setXscale(double min, double max)      	//recommended values: min=0 and max=width</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setYscale(double min, double max)      	//recommended values: min=0 and max=height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clear(Color color)                                 	//clears canvas using requested background color</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//Pen settings</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setPenRadius(double r)				//use value between 0 (very small) and 1 (very big)</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setPenColor(Color color)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//Shapes</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point(double x, double y)</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line(double x0, double y0, double x1, double y2)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circle(double x, double y, double radius)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ellipse(double x, double y, double halfWidth, double halfHeight)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square(double x, double y, double halfLength)</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rectangle(double x, double y, double halfWidth, double halfHeight)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polygon(double[] xValues, double[] yValues)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//Filled shapes </a:t>
            </a:r>
            <a:r>
              <a:rPr lang="en-US">
                <a:solidFill>
                  <a:srgbClr val="00000A"/>
                </a:solidFill>
                <a:latin typeface="Tahoma"/>
                <a:ea typeface="Tahoma"/>
                <a:cs typeface="Tahoma"/>
                <a:sym typeface="Tahoma"/>
              </a:rPr>
              <a:t>   (These shapes will be filled in with the current pen color.)</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filledCircle(double x, double y, double radius)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filledEllipse(double x, double y, double halfWidth, double halfHeight)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filledSquare(double x, double y, double halfLength)</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filledRectangle(double x, double y, double halfWidth, double halfHeight)</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filledPolygon(double[] xValues, double[] yValues)  </a:t>
            </a:r>
            <a:endParaRPr>
              <a:solidFill>
                <a:srgbClr val="00000A"/>
              </a:solidFill>
              <a:latin typeface="Tahoma"/>
              <a:ea typeface="Tahoma"/>
              <a:cs typeface="Tahoma"/>
              <a:sym typeface="Tahoma"/>
            </a:endParaRPr>
          </a:p>
        </p:txBody>
      </p:sp>
      <p:sp>
        <p:nvSpPr>
          <p:cNvPr id="154" name="Google Shape;154;p24"/>
          <p:cNvSpPr txBox="1"/>
          <p:nvPr/>
        </p:nvSpPr>
        <p:spPr>
          <a:xfrm>
            <a:off x="6915925" y="6106825"/>
            <a:ext cx="1662300" cy="5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square() vs</a:t>
            </a:r>
            <a:endParaRPr sz="1200"/>
          </a:p>
          <a:p>
            <a:pPr indent="0" lvl="0" marL="0" rtl="0" algn="ctr">
              <a:spcBef>
                <a:spcPts val="0"/>
              </a:spcBef>
              <a:spcAft>
                <a:spcPts val="0"/>
              </a:spcAft>
              <a:buNone/>
            </a:pPr>
            <a:r>
              <a:rPr lang="en-US" sz="1200"/>
              <a:t>filledSquare()</a:t>
            </a:r>
            <a:endParaRPr sz="1200"/>
          </a:p>
        </p:txBody>
      </p:sp>
      <p:pic>
        <p:nvPicPr>
          <p:cNvPr id="155" name="Google Shape;155;p24"/>
          <p:cNvPicPr preferRelativeResize="0"/>
          <p:nvPr/>
        </p:nvPicPr>
        <p:blipFill>
          <a:blip r:embed="rId3">
            <a:alphaModFix/>
          </a:blip>
          <a:stretch>
            <a:fillRect/>
          </a:stretch>
        </p:blipFill>
        <p:spPr>
          <a:xfrm>
            <a:off x="6915925" y="3438065"/>
            <a:ext cx="1662300" cy="27579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100"/>
              <a:t>Color</a:t>
            </a:r>
            <a:r>
              <a:rPr lang="en-US" sz="4100"/>
              <a:t> Quick Reference</a:t>
            </a:r>
            <a:endParaRPr b="0" i="0" sz="1500" u="none" cap="none" strike="noStrike">
              <a:solidFill>
                <a:schemeClr val="dk1"/>
              </a:solidFill>
              <a:latin typeface="Arial"/>
              <a:ea typeface="Arial"/>
              <a:cs typeface="Arial"/>
              <a:sym typeface="Arial"/>
            </a:endParaRPr>
          </a:p>
        </p:txBody>
      </p:sp>
      <p:sp>
        <p:nvSpPr>
          <p:cNvPr id="161" name="Google Shape;161;p25"/>
          <p:cNvSpPr/>
          <p:nvPr/>
        </p:nvSpPr>
        <p:spPr>
          <a:xfrm>
            <a:off x="228600" y="1205450"/>
            <a:ext cx="8686500" cy="2186100"/>
          </a:xfrm>
          <a:prstGeom prst="rect">
            <a:avLst/>
          </a:prstGeom>
          <a:solidFill>
            <a:srgbClr val="D9D2E9">
              <a:alpha val="46370"/>
            </a:srgbClr>
          </a:solidFill>
          <a:ln cap="flat" cmpd="sng" w="19050">
            <a:solidFill>
              <a:srgbClr val="000000"/>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//Final (constant) color values found in StdDraw</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StdDraw.BLACK				StdDraw.DARK_GRAY     		StdDraw.PINK</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StdDraw.BLUE				StdDraw.GRAY         			StdDraw.PRINCETON_ORANGE</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StdDraw.BOOK_BLUE			StdDraw.GREEN                 		StdDraw.RED</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StdDraw.BOOK_LIGHT_BLUE		StdDraw.LIGHT_GRAY      		StdDraw.WHITE</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StdDraw.BOOK_RED			StdDraw.MAGENTA           		StdDraw.YELLOW</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StdDraw.CYAN				StdDraw.ORANGE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p:txBody>
      </p:sp>
      <p:sp>
        <p:nvSpPr>
          <p:cNvPr id="162" name="Google Shape;162;p25"/>
          <p:cNvSpPr/>
          <p:nvPr/>
        </p:nvSpPr>
        <p:spPr>
          <a:xfrm>
            <a:off x="228750" y="3556575"/>
            <a:ext cx="8686500" cy="31236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Or use your own colors by constructing a Color object from RGB (Red/Green/Blue) values:</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317500" lvl="0" marL="457200" rtl="0" algn="l">
              <a:spcBef>
                <a:spcPts val="0"/>
              </a:spcBef>
              <a:spcAft>
                <a:spcPts val="0"/>
              </a:spcAft>
              <a:buClr>
                <a:srgbClr val="00000A"/>
              </a:buClr>
              <a:buSzPts val="1400"/>
              <a:buFont typeface="Tahoma"/>
              <a:buAutoNum type="arabicPeriod"/>
            </a:pPr>
            <a:r>
              <a:rPr lang="en-US">
                <a:solidFill>
                  <a:srgbClr val="00000A"/>
                </a:solidFill>
                <a:latin typeface="Tahoma"/>
                <a:ea typeface="Tahoma"/>
                <a:cs typeface="Tahoma"/>
                <a:sym typeface="Tahoma"/>
              </a:rPr>
              <a:t>Include this import in your class:   </a:t>
            </a:r>
            <a:r>
              <a:rPr b="1" lang="en-US">
                <a:solidFill>
                  <a:srgbClr val="00000A"/>
                </a:solidFill>
                <a:latin typeface="Courier New"/>
                <a:ea typeface="Courier New"/>
                <a:cs typeface="Courier New"/>
                <a:sym typeface="Courier New"/>
              </a:rPr>
              <a:t>import java.awt.Color;</a:t>
            </a:r>
            <a:endParaRPr b="1">
              <a:solidFill>
                <a:srgbClr val="00000A"/>
              </a:solidFill>
              <a:latin typeface="Courier New"/>
              <a:ea typeface="Courier New"/>
              <a:cs typeface="Courier New"/>
              <a:sym typeface="Courier New"/>
            </a:endParaRPr>
          </a:p>
          <a:p>
            <a:pPr indent="0" lvl="0" marL="457200" rtl="0" algn="l">
              <a:spcBef>
                <a:spcPts val="0"/>
              </a:spcBef>
              <a:spcAft>
                <a:spcPts val="0"/>
              </a:spcAft>
              <a:buNone/>
            </a:pPr>
            <a:r>
              <a:t/>
            </a:r>
            <a:endParaRPr b="1">
              <a:solidFill>
                <a:srgbClr val="00000A"/>
              </a:solidFill>
              <a:latin typeface="Courier New"/>
              <a:ea typeface="Courier New"/>
              <a:cs typeface="Courier New"/>
              <a:sym typeface="Courier New"/>
            </a:endParaRPr>
          </a:p>
          <a:p>
            <a:pPr indent="-317500" lvl="0" marL="457200" rtl="0" algn="l">
              <a:spcBef>
                <a:spcPts val="0"/>
              </a:spcBef>
              <a:spcAft>
                <a:spcPts val="0"/>
              </a:spcAft>
              <a:buClr>
                <a:srgbClr val="00000A"/>
              </a:buClr>
              <a:buSzPts val="1400"/>
              <a:buFont typeface="Tahoma"/>
              <a:buAutoNum type="arabicPeriod"/>
            </a:pPr>
            <a:r>
              <a:rPr lang="en-US">
                <a:solidFill>
                  <a:srgbClr val="00000A"/>
                </a:solidFill>
                <a:latin typeface="Tahoma"/>
                <a:ea typeface="Tahoma"/>
                <a:cs typeface="Tahoma"/>
                <a:sym typeface="Tahoma"/>
              </a:rPr>
              <a:t>Find the color you want in any online color selection tool that will give you the R, G and B values as integers from 0 to 255.  Example:  R-150, G-0, B-255 means the color has a good amount of red, no green, and a full amount of blue.  Didn’t art class teach you that red and blue make purple?</a:t>
            </a:r>
            <a:endParaRPr>
              <a:solidFill>
                <a:srgbClr val="00000A"/>
              </a:solidFill>
              <a:latin typeface="Tahoma"/>
              <a:ea typeface="Tahoma"/>
              <a:cs typeface="Tahoma"/>
              <a:sym typeface="Tahoma"/>
            </a:endParaRPr>
          </a:p>
          <a:p>
            <a:pPr indent="0" lvl="0" marL="457200" rtl="0" algn="l">
              <a:spcBef>
                <a:spcPts val="0"/>
              </a:spcBef>
              <a:spcAft>
                <a:spcPts val="0"/>
              </a:spcAft>
              <a:buNone/>
            </a:pPr>
            <a:r>
              <a:t/>
            </a:r>
            <a:endParaRPr>
              <a:solidFill>
                <a:srgbClr val="00000A"/>
              </a:solidFill>
              <a:latin typeface="Tahoma"/>
              <a:ea typeface="Tahoma"/>
              <a:cs typeface="Tahoma"/>
              <a:sym typeface="Tahoma"/>
            </a:endParaRPr>
          </a:p>
          <a:p>
            <a:pPr indent="-317500" lvl="0" marL="457200" rtl="0" algn="l">
              <a:spcBef>
                <a:spcPts val="0"/>
              </a:spcBef>
              <a:spcAft>
                <a:spcPts val="0"/>
              </a:spcAft>
              <a:buClr>
                <a:srgbClr val="00000A"/>
              </a:buClr>
              <a:buSzPts val="1400"/>
              <a:buFont typeface="Tahoma"/>
              <a:buAutoNum type="arabicPeriod"/>
            </a:pPr>
            <a:r>
              <a:rPr lang="en-US">
                <a:solidFill>
                  <a:srgbClr val="00000A"/>
                </a:solidFill>
                <a:latin typeface="Tahoma"/>
                <a:ea typeface="Tahoma"/>
                <a:cs typeface="Tahoma"/>
                <a:sym typeface="Tahoma"/>
              </a:rPr>
              <a:t>Create your color object:   </a:t>
            </a:r>
            <a:r>
              <a:rPr lang="en-US">
                <a:solidFill>
                  <a:srgbClr val="00000A"/>
                </a:solidFill>
                <a:latin typeface="Courier New"/>
                <a:ea typeface="Courier New"/>
                <a:cs typeface="Courier New"/>
                <a:sym typeface="Courier New"/>
              </a:rPr>
              <a:t> </a:t>
            </a:r>
            <a:r>
              <a:rPr b="1" lang="en-US">
                <a:solidFill>
                  <a:srgbClr val="00000A"/>
                </a:solidFill>
                <a:latin typeface="Courier New"/>
                <a:ea typeface="Courier New"/>
                <a:cs typeface="Courier New"/>
                <a:sym typeface="Courier New"/>
              </a:rPr>
              <a:t>Color myPurple = new Color(150, 0, 255);</a:t>
            </a:r>
            <a:endParaRPr b="1">
              <a:solidFill>
                <a:srgbClr val="00000A"/>
              </a:solidFill>
              <a:latin typeface="Courier New"/>
              <a:ea typeface="Courier New"/>
              <a:cs typeface="Courier New"/>
              <a:sym typeface="Courier New"/>
            </a:endParaRPr>
          </a:p>
          <a:p>
            <a:pPr indent="0" lvl="0" marL="457200" rtl="0" algn="l">
              <a:spcBef>
                <a:spcPts val="0"/>
              </a:spcBef>
              <a:spcAft>
                <a:spcPts val="0"/>
              </a:spcAft>
              <a:buNone/>
            </a:pPr>
            <a:r>
              <a:t/>
            </a:r>
            <a:endParaRPr b="1">
              <a:solidFill>
                <a:srgbClr val="00000A"/>
              </a:solidFill>
              <a:latin typeface="Courier New"/>
              <a:ea typeface="Courier New"/>
              <a:cs typeface="Courier New"/>
              <a:sym typeface="Courier New"/>
            </a:endParaRPr>
          </a:p>
          <a:p>
            <a:pPr indent="-317500" lvl="0" marL="457200" rtl="0" algn="l">
              <a:spcBef>
                <a:spcPts val="0"/>
              </a:spcBef>
              <a:spcAft>
                <a:spcPts val="0"/>
              </a:spcAft>
              <a:buClr>
                <a:srgbClr val="00000A"/>
              </a:buClr>
              <a:buSzPts val="1400"/>
              <a:buFont typeface="Tahoma"/>
              <a:buAutoNum type="arabicPeriod"/>
            </a:pPr>
            <a:r>
              <a:rPr lang="en-US">
                <a:solidFill>
                  <a:srgbClr val="00000A"/>
                </a:solidFill>
                <a:latin typeface="Tahoma"/>
                <a:ea typeface="Tahoma"/>
                <a:cs typeface="Tahoma"/>
                <a:sym typeface="Tahoma"/>
              </a:rPr>
              <a:t>Use your color object as a parameter in your StdDraw calls that require a color.</a:t>
            </a:r>
            <a:endParaRPr>
              <a:solidFill>
                <a:srgbClr val="00000A"/>
              </a:solidFill>
              <a:latin typeface="Tahoma"/>
              <a:ea typeface="Tahoma"/>
              <a:cs typeface="Tahoma"/>
              <a:sym typeface="Tahoma"/>
            </a:endParaRPr>
          </a:p>
          <a:p>
            <a:pPr indent="0" lvl="0" marL="914400" rtl="0" algn="l">
              <a:spcBef>
                <a:spcPts val="0"/>
              </a:spcBef>
              <a:spcAft>
                <a:spcPts val="0"/>
              </a:spcAft>
              <a:buNone/>
            </a:pPr>
            <a:r>
              <a:rPr b="1" lang="en-US">
                <a:solidFill>
                  <a:srgbClr val="00000A"/>
                </a:solidFill>
                <a:latin typeface="Courier New"/>
                <a:ea typeface="Courier New"/>
                <a:cs typeface="Courier New"/>
                <a:sym typeface="Courier New"/>
              </a:rPr>
              <a:t>StdDraw.setPenColor(myPurple);</a:t>
            </a:r>
            <a:r>
              <a:rPr b="1" lang="en-US">
                <a:solidFill>
                  <a:srgbClr val="00000A"/>
                </a:solidFill>
                <a:latin typeface="Tahoma"/>
                <a:ea typeface="Tahoma"/>
                <a:cs typeface="Tahoma"/>
                <a:sym typeface="Tahoma"/>
              </a:rPr>
              <a:t> </a:t>
            </a:r>
            <a:r>
              <a:rPr lang="en-US">
                <a:solidFill>
                  <a:srgbClr val="00000A"/>
                </a:solidFill>
                <a:latin typeface="Tahoma"/>
                <a:ea typeface="Tahoma"/>
                <a:cs typeface="Tahoma"/>
                <a:sym typeface="Tahoma"/>
              </a:rPr>
              <a:t>       or       </a:t>
            </a:r>
            <a:r>
              <a:rPr b="1" lang="en-US">
                <a:solidFill>
                  <a:srgbClr val="00000A"/>
                </a:solidFill>
                <a:latin typeface="Courier New"/>
                <a:ea typeface="Courier New"/>
                <a:cs typeface="Courier New"/>
                <a:sym typeface="Courier New"/>
              </a:rPr>
              <a:t>StdDraw.clear(myPurple);</a:t>
            </a:r>
            <a:endParaRPr b="1">
              <a:solidFill>
                <a:srgbClr val="00000A"/>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100"/>
              <a:t>Text &amp; Images</a:t>
            </a:r>
            <a:r>
              <a:rPr lang="en-US" sz="4100"/>
              <a:t> Quick Reference</a:t>
            </a:r>
            <a:endParaRPr b="0" i="0" sz="1500" u="none" cap="none" strike="noStrike">
              <a:solidFill>
                <a:schemeClr val="dk1"/>
              </a:solidFill>
              <a:latin typeface="Arial"/>
              <a:ea typeface="Arial"/>
              <a:cs typeface="Arial"/>
              <a:sym typeface="Arial"/>
            </a:endParaRPr>
          </a:p>
        </p:txBody>
      </p:sp>
      <p:sp>
        <p:nvSpPr>
          <p:cNvPr id="168" name="Google Shape;168;p26"/>
          <p:cNvSpPr/>
          <p:nvPr/>
        </p:nvSpPr>
        <p:spPr>
          <a:xfrm>
            <a:off x="228600" y="1357850"/>
            <a:ext cx="8686500" cy="5113800"/>
          </a:xfrm>
          <a:prstGeom prst="rect">
            <a:avLst/>
          </a:prstGeom>
          <a:solidFill>
            <a:srgbClr val="D9EAD3">
              <a:alpha val="56860"/>
            </a:srgbClr>
          </a:solidFill>
          <a:ln cap="flat" cmpd="sng" w="19050">
            <a:solidFill>
              <a:srgbClr val="000000"/>
            </a:solidFill>
            <a:prstDash val="solid"/>
            <a:round/>
            <a:headEnd len="sm" w="sm" type="none"/>
            <a:tailEnd len="sm" w="sm" type="none"/>
          </a:ln>
        </p:spPr>
        <p:txBody>
          <a:bodyPr anchorCtr="0" anchor="ctr" bIns="91425" lIns="182875" spcFirstLastPara="1" rIns="182875" wrap="square" tIns="91425">
            <a:noAutofit/>
          </a:bodyPr>
          <a:lstStyle/>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//Adding Text</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text</a:t>
            </a:r>
            <a:r>
              <a:rPr lang="en-US">
                <a:solidFill>
                  <a:srgbClr val="00000A"/>
                </a:solidFill>
                <a:latin typeface="Tahoma"/>
                <a:ea typeface="Tahoma"/>
                <a:cs typeface="Tahoma"/>
                <a:sym typeface="Tahoma"/>
              </a:rPr>
              <a:t>(double x, double y, String message)  				//centers your message on (x, y)</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text(double x, double y, String message, double degrees)  	//rotates centered message</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textLeft(double x, double y, String message)  				//left aligns message to (x, y)</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textRight(double x, double y, String message)  			//right aligns message to (x, y)</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b="1" lang="en-US">
                <a:solidFill>
                  <a:srgbClr val="00000A"/>
                </a:solidFill>
                <a:latin typeface="Tahoma"/>
                <a:ea typeface="Tahoma"/>
                <a:cs typeface="Tahoma"/>
                <a:sym typeface="Tahoma"/>
              </a:rPr>
              <a:t>//Adding images</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picture(double x, doubly y, String filename)</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picture(double x, doubly y, String filename, double degrees)</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picture(double x, doubly y, String filename, double scaledWidth, double scaledHeight)</a:t>
            </a:r>
            <a:endParaRPr b="1">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picture(double x, doubly y, String filename, double scaledWidth, double scaledHeight, double degrees)</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	</a:t>
            </a:r>
            <a:r>
              <a:rPr b="1" lang="en-US">
                <a:solidFill>
                  <a:srgbClr val="00000A"/>
                </a:solidFill>
                <a:latin typeface="Tahoma"/>
                <a:ea typeface="Tahoma"/>
                <a:cs typeface="Tahoma"/>
                <a:sym typeface="Tahoma"/>
              </a:rPr>
              <a:t>x</a:t>
            </a:r>
            <a:r>
              <a:rPr lang="en-US">
                <a:solidFill>
                  <a:srgbClr val="00000A"/>
                </a:solidFill>
                <a:latin typeface="Tahoma"/>
                <a:ea typeface="Tahoma"/>
                <a:cs typeface="Tahoma"/>
                <a:sym typeface="Tahoma"/>
              </a:rPr>
              <a:t> and </a:t>
            </a:r>
            <a:r>
              <a:rPr b="1" lang="en-US">
                <a:solidFill>
                  <a:srgbClr val="00000A"/>
                </a:solidFill>
                <a:latin typeface="Tahoma"/>
                <a:ea typeface="Tahoma"/>
                <a:cs typeface="Tahoma"/>
                <a:sym typeface="Tahoma"/>
              </a:rPr>
              <a:t>y</a:t>
            </a:r>
            <a:r>
              <a:rPr lang="en-US">
                <a:solidFill>
                  <a:srgbClr val="00000A"/>
                </a:solidFill>
                <a:latin typeface="Tahoma"/>
                <a:ea typeface="Tahoma"/>
                <a:cs typeface="Tahoma"/>
                <a:sym typeface="Tahoma"/>
              </a:rPr>
              <a:t> indicate the location of where your image will be centered.</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	</a:t>
            </a:r>
            <a:r>
              <a:rPr b="1" lang="en-US">
                <a:solidFill>
                  <a:srgbClr val="00000A"/>
                </a:solidFill>
                <a:latin typeface="Tahoma"/>
                <a:ea typeface="Tahoma"/>
                <a:cs typeface="Tahoma"/>
                <a:sym typeface="Tahoma"/>
              </a:rPr>
              <a:t>filename</a:t>
            </a:r>
            <a:r>
              <a:rPr lang="en-US">
                <a:solidFill>
                  <a:srgbClr val="00000A"/>
                </a:solidFill>
                <a:latin typeface="Tahoma"/>
                <a:ea typeface="Tahoma"/>
                <a:cs typeface="Tahoma"/>
                <a:sym typeface="Tahoma"/>
              </a:rPr>
              <a:t> (ex: "bee.png") is the name of a file that MUST be in your project folder.</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	</a:t>
            </a:r>
            <a:r>
              <a:rPr b="1" lang="en-US">
                <a:solidFill>
                  <a:srgbClr val="00000A"/>
                </a:solidFill>
                <a:latin typeface="Tahoma"/>
                <a:ea typeface="Tahoma"/>
                <a:cs typeface="Tahoma"/>
                <a:sym typeface="Tahoma"/>
              </a:rPr>
              <a:t>degrees</a:t>
            </a:r>
            <a:r>
              <a:rPr lang="en-US">
                <a:solidFill>
                  <a:srgbClr val="00000A"/>
                </a:solidFill>
                <a:latin typeface="Tahoma"/>
                <a:ea typeface="Tahoma"/>
                <a:cs typeface="Tahoma"/>
                <a:sym typeface="Tahoma"/>
              </a:rPr>
              <a:t> indicates how much to rotate the image</a:t>
            </a:r>
            <a:endParaRPr>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a:solidFill>
                  <a:srgbClr val="00000A"/>
                </a:solidFill>
                <a:latin typeface="Tahoma"/>
                <a:ea typeface="Tahoma"/>
                <a:cs typeface="Tahoma"/>
                <a:sym typeface="Tahoma"/>
              </a:rPr>
              <a:t>	</a:t>
            </a:r>
            <a:r>
              <a:rPr b="1" lang="en-US">
                <a:solidFill>
                  <a:srgbClr val="00000A"/>
                </a:solidFill>
                <a:latin typeface="Tahoma"/>
                <a:ea typeface="Tahoma"/>
                <a:cs typeface="Tahoma"/>
                <a:sym typeface="Tahoma"/>
              </a:rPr>
              <a:t>scaledWidth</a:t>
            </a:r>
            <a:r>
              <a:rPr lang="en-US">
                <a:solidFill>
                  <a:srgbClr val="00000A"/>
                </a:solidFill>
                <a:latin typeface="Tahoma"/>
                <a:ea typeface="Tahoma"/>
                <a:cs typeface="Tahoma"/>
                <a:sym typeface="Tahoma"/>
              </a:rPr>
              <a:t> and </a:t>
            </a:r>
            <a:r>
              <a:rPr b="1" lang="en-US">
                <a:solidFill>
                  <a:srgbClr val="00000A"/>
                </a:solidFill>
                <a:latin typeface="Tahoma"/>
                <a:ea typeface="Tahoma"/>
                <a:cs typeface="Tahoma"/>
                <a:sym typeface="Tahoma"/>
              </a:rPr>
              <a:t>scaledHeight</a:t>
            </a:r>
            <a:r>
              <a:rPr lang="en-US">
                <a:solidFill>
                  <a:srgbClr val="00000A"/>
                </a:solidFill>
                <a:latin typeface="Tahoma"/>
                <a:ea typeface="Tahoma"/>
                <a:cs typeface="Tahoma"/>
                <a:sym typeface="Tahoma"/>
              </a:rPr>
              <a:t> can be used to resize or distort your image</a:t>
            </a:r>
            <a:endParaRPr>
              <a:solidFill>
                <a:srgbClr val="00000A"/>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t>Don’t forget about the API</a:t>
            </a:r>
            <a:endParaRPr b="0" i="0" sz="1800" u="none" cap="none" strike="noStrike">
              <a:solidFill>
                <a:schemeClr val="dk1"/>
              </a:solidFill>
              <a:latin typeface="Arial"/>
              <a:ea typeface="Arial"/>
              <a:cs typeface="Arial"/>
              <a:sym typeface="Arial"/>
            </a:endParaRPr>
          </a:p>
        </p:txBody>
      </p:sp>
      <p:sp>
        <p:nvSpPr>
          <p:cNvPr id="174" name="Google Shape;174;p27"/>
          <p:cNvSpPr/>
          <p:nvPr/>
        </p:nvSpPr>
        <p:spPr>
          <a:xfrm>
            <a:off x="457200" y="1524000"/>
            <a:ext cx="8226000" cy="49017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There’s soooooo much more you can do with Standard Draw, although some of it gets pretty technical.  Don’t be afraid to try things out.</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API: </a:t>
            </a:r>
            <a:r>
              <a:rPr lang="en-US" sz="2800" u="sng">
                <a:solidFill>
                  <a:schemeClr val="hlink"/>
                </a:solidFill>
                <a:latin typeface="Tahoma"/>
                <a:ea typeface="Tahoma"/>
                <a:cs typeface="Tahoma"/>
                <a:sym typeface="Tahoma"/>
                <a:hlinkClick r:id="rId3"/>
              </a:rPr>
              <a:t>javadoc for Class StdDraw</a:t>
            </a:r>
            <a:r>
              <a:rPr lang="en-US" sz="2800">
                <a:solidFill>
                  <a:srgbClr val="00000A"/>
                </a:solidFill>
                <a:latin typeface="Tahoma"/>
                <a:ea typeface="Tahoma"/>
                <a:cs typeface="Tahoma"/>
                <a:sym typeface="Tahoma"/>
              </a:rPr>
              <a:t> </a:t>
            </a:r>
            <a:endParaRPr sz="2800">
              <a:solidFill>
                <a:srgbClr val="00000A"/>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228600" y="274680"/>
            <a:ext cx="868644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What is </a:t>
            </a:r>
            <a:r>
              <a:rPr lang="en-US" sz="4400"/>
              <a:t>Standard Draw</a:t>
            </a:r>
            <a:r>
              <a:rPr b="0" i="0" lang="en-US" sz="4400" u="none" cap="none" strike="noStrike">
                <a:solidFill>
                  <a:srgbClr val="000000"/>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64" name="Google Shape;64;p15"/>
          <p:cNvSpPr/>
          <p:nvPr/>
        </p:nvSpPr>
        <p:spPr>
          <a:xfrm>
            <a:off x="457200" y="1524000"/>
            <a:ext cx="8226000" cy="49017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SzPts val="1100"/>
              <a:buNone/>
            </a:pPr>
            <a:r>
              <a:rPr lang="en-US" sz="2800">
                <a:solidFill>
                  <a:srgbClr val="00000A"/>
                </a:solidFill>
                <a:latin typeface="Tahoma"/>
                <a:ea typeface="Tahoma"/>
                <a:cs typeface="Tahoma"/>
                <a:sym typeface="Tahoma"/>
              </a:rPr>
              <a:t>Java graphics can be VERY complicated.  Luckily, there’s a class called </a:t>
            </a:r>
            <a:r>
              <a:rPr b="1" lang="en-US" sz="2800">
                <a:solidFill>
                  <a:srgbClr val="00000A"/>
                </a:solidFill>
                <a:latin typeface="Tahoma"/>
                <a:ea typeface="Tahoma"/>
                <a:cs typeface="Tahoma"/>
                <a:sym typeface="Tahoma"/>
              </a:rPr>
              <a:t>StdDraw</a:t>
            </a:r>
            <a:r>
              <a:rPr lang="en-US" sz="2800">
                <a:solidFill>
                  <a:srgbClr val="00000A"/>
                </a:solidFill>
                <a:latin typeface="Tahoma"/>
                <a:ea typeface="Tahoma"/>
                <a:cs typeface="Tahoma"/>
                <a:sym typeface="Tahoma"/>
              </a:rPr>
              <a:t> (Standard Draw) that can simplify it a little for us.</a:t>
            </a:r>
            <a:endParaRPr sz="2800">
              <a:solidFill>
                <a:srgbClr val="00000A"/>
              </a:solidFill>
              <a:latin typeface="Tahoma"/>
              <a:ea typeface="Tahoma"/>
              <a:cs typeface="Tahoma"/>
              <a:sym typeface="Tahoma"/>
            </a:endParaRPr>
          </a:p>
          <a:p>
            <a:pPr indent="0" lvl="0" marL="0" rtl="0" algn="l">
              <a:spcBef>
                <a:spcPts val="0"/>
              </a:spcBef>
              <a:spcAft>
                <a:spcPts val="0"/>
              </a:spcAft>
              <a:buSzPts val="1100"/>
              <a:buNone/>
            </a:pPr>
            <a:r>
              <a:t/>
            </a:r>
            <a:endParaRPr sz="2800">
              <a:solidFill>
                <a:srgbClr val="00000A"/>
              </a:solidFill>
              <a:latin typeface="Tahoma"/>
              <a:ea typeface="Tahoma"/>
              <a:cs typeface="Tahoma"/>
              <a:sym typeface="Tahoma"/>
            </a:endParaRPr>
          </a:p>
          <a:p>
            <a:pPr indent="0" lvl="0" marL="0" rtl="0" algn="l">
              <a:spcBef>
                <a:spcPts val="0"/>
              </a:spcBef>
              <a:spcAft>
                <a:spcPts val="0"/>
              </a:spcAft>
              <a:buSzPts val="1100"/>
              <a:buNone/>
            </a:pPr>
            <a:r>
              <a:rPr lang="en-US" sz="2800">
                <a:solidFill>
                  <a:srgbClr val="00000A"/>
                </a:solidFill>
                <a:latin typeface="Tahoma"/>
                <a:ea typeface="Tahoma"/>
                <a:cs typeface="Tahoma"/>
                <a:sym typeface="Tahoma"/>
              </a:rPr>
              <a:t>StdDraw is not a part of the Java that is already installed on your computer.  It’s a class coded by Robert Sedgewick and Kevin Wayne of Princeton University.  </a:t>
            </a:r>
            <a:endParaRPr sz="2800">
              <a:solidFill>
                <a:srgbClr val="00000A"/>
              </a:solidFill>
              <a:latin typeface="Tahoma"/>
              <a:ea typeface="Tahoma"/>
              <a:cs typeface="Tahoma"/>
              <a:sym typeface="Tahoma"/>
            </a:endParaRPr>
          </a:p>
          <a:p>
            <a:pPr indent="0" lvl="0" marL="0" rtl="0" algn="l">
              <a:spcBef>
                <a:spcPts val="0"/>
              </a:spcBef>
              <a:spcAft>
                <a:spcPts val="0"/>
              </a:spcAft>
              <a:buSzPts val="1100"/>
              <a:buNone/>
            </a:pPr>
            <a:r>
              <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You need to add the StdDraw class to your project to use it.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200" u="none" cap="none" strike="noStrike">
                <a:solidFill>
                  <a:srgbClr val="000000"/>
                </a:solidFill>
                <a:latin typeface="Arial"/>
                <a:ea typeface="Arial"/>
                <a:cs typeface="Arial"/>
                <a:sym typeface="Arial"/>
              </a:rPr>
              <a:t>What </a:t>
            </a:r>
            <a:r>
              <a:rPr lang="en-US" sz="4200"/>
              <a:t>can I do with </a:t>
            </a:r>
            <a:r>
              <a:rPr lang="en-US" sz="4200"/>
              <a:t>Standard Draw</a:t>
            </a:r>
            <a:r>
              <a:rPr b="0" i="0" lang="en-US" sz="4200" u="none" cap="none" strike="noStrike">
                <a:solidFill>
                  <a:srgbClr val="000000"/>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p:txBody>
      </p:sp>
      <p:sp>
        <p:nvSpPr>
          <p:cNvPr id="70" name="Google Shape;70;p16"/>
          <p:cNvSpPr/>
          <p:nvPr/>
        </p:nvSpPr>
        <p:spPr>
          <a:xfrm>
            <a:off x="457200" y="1524000"/>
            <a:ext cx="8226000" cy="20490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500">
                <a:solidFill>
                  <a:srgbClr val="00000A"/>
                </a:solidFill>
                <a:latin typeface="Tahoma"/>
                <a:ea typeface="Tahoma"/>
                <a:cs typeface="Tahoma"/>
                <a:sym typeface="Tahoma"/>
              </a:rPr>
              <a:t>Standard draw makes it much easier to:</a:t>
            </a:r>
            <a:endParaRPr sz="2500">
              <a:solidFill>
                <a:srgbClr val="00000A"/>
              </a:solidFill>
              <a:latin typeface="Tahoma"/>
              <a:ea typeface="Tahoma"/>
              <a:cs typeface="Tahoma"/>
              <a:sym typeface="Tahoma"/>
            </a:endParaRPr>
          </a:p>
          <a:p>
            <a:pPr indent="-368300" lvl="0" marL="1143000" rtl="0" algn="l">
              <a:spcBef>
                <a:spcPts val="0"/>
              </a:spcBef>
              <a:spcAft>
                <a:spcPts val="0"/>
              </a:spcAft>
              <a:buClr>
                <a:srgbClr val="00000A"/>
              </a:buClr>
              <a:buSzPts val="2200"/>
              <a:buFont typeface="Tahoma"/>
              <a:buChar char="●"/>
            </a:pPr>
            <a:r>
              <a:rPr lang="en-US" sz="2200">
                <a:solidFill>
                  <a:srgbClr val="00000A"/>
                </a:solidFill>
                <a:latin typeface="Tahoma"/>
                <a:ea typeface="Tahoma"/>
                <a:cs typeface="Tahoma"/>
                <a:sym typeface="Tahoma"/>
              </a:rPr>
              <a:t>Create a graphics window</a:t>
            </a:r>
            <a:endParaRPr sz="2200">
              <a:solidFill>
                <a:srgbClr val="00000A"/>
              </a:solidFill>
              <a:latin typeface="Tahoma"/>
              <a:ea typeface="Tahoma"/>
              <a:cs typeface="Tahoma"/>
              <a:sym typeface="Tahoma"/>
            </a:endParaRPr>
          </a:p>
          <a:p>
            <a:pPr indent="-368300" lvl="0" marL="1143000" rtl="0" algn="l">
              <a:spcBef>
                <a:spcPts val="0"/>
              </a:spcBef>
              <a:spcAft>
                <a:spcPts val="0"/>
              </a:spcAft>
              <a:buClr>
                <a:srgbClr val="00000A"/>
              </a:buClr>
              <a:buSzPts val="2200"/>
              <a:buFont typeface="Tahoma"/>
              <a:buChar char="●"/>
            </a:pPr>
            <a:r>
              <a:rPr lang="en-US" sz="2200">
                <a:solidFill>
                  <a:srgbClr val="00000A"/>
                </a:solidFill>
                <a:latin typeface="Tahoma"/>
                <a:ea typeface="Tahoma"/>
                <a:cs typeface="Tahoma"/>
                <a:sym typeface="Tahoma"/>
              </a:rPr>
              <a:t>Draw simple shapes</a:t>
            </a:r>
            <a:endParaRPr sz="2200">
              <a:solidFill>
                <a:srgbClr val="00000A"/>
              </a:solidFill>
              <a:latin typeface="Tahoma"/>
              <a:ea typeface="Tahoma"/>
              <a:cs typeface="Tahoma"/>
              <a:sym typeface="Tahoma"/>
            </a:endParaRPr>
          </a:p>
          <a:p>
            <a:pPr indent="-368300" lvl="0" marL="1143000" rtl="0" algn="l">
              <a:spcBef>
                <a:spcPts val="0"/>
              </a:spcBef>
              <a:spcAft>
                <a:spcPts val="0"/>
              </a:spcAft>
              <a:buClr>
                <a:srgbClr val="00000A"/>
              </a:buClr>
              <a:buSzPts val="2200"/>
              <a:buFont typeface="Tahoma"/>
              <a:buChar char="●"/>
            </a:pPr>
            <a:r>
              <a:rPr lang="en-US" sz="2200">
                <a:solidFill>
                  <a:srgbClr val="00000A"/>
                </a:solidFill>
                <a:latin typeface="Tahoma"/>
                <a:ea typeface="Tahoma"/>
                <a:cs typeface="Tahoma"/>
                <a:sym typeface="Tahoma"/>
              </a:rPr>
              <a:t>Load images</a:t>
            </a:r>
            <a:endParaRPr sz="2200">
              <a:solidFill>
                <a:srgbClr val="00000A"/>
              </a:solidFill>
              <a:latin typeface="Tahoma"/>
              <a:ea typeface="Tahoma"/>
              <a:cs typeface="Tahoma"/>
              <a:sym typeface="Tahoma"/>
            </a:endParaRPr>
          </a:p>
          <a:p>
            <a:pPr indent="-368300" lvl="0" marL="1143000" rtl="0" algn="l">
              <a:spcBef>
                <a:spcPts val="0"/>
              </a:spcBef>
              <a:spcAft>
                <a:spcPts val="0"/>
              </a:spcAft>
              <a:buClr>
                <a:srgbClr val="00000A"/>
              </a:buClr>
              <a:buSzPts val="2200"/>
              <a:buFont typeface="Tahoma"/>
              <a:buChar char="●"/>
            </a:pPr>
            <a:r>
              <a:rPr lang="en-US" sz="2200">
                <a:solidFill>
                  <a:srgbClr val="00000A"/>
                </a:solidFill>
                <a:latin typeface="Tahoma"/>
                <a:ea typeface="Tahoma"/>
                <a:cs typeface="Tahoma"/>
                <a:sym typeface="Tahoma"/>
              </a:rPr>
              <a:t>Collect user input from keyboard and mouse</a:t>
            </a:r>
            <a:endParaRPr sz="2500">
              <a:solidFill>
                <a:srgbClr val="00000A"/>
              </a:solidFill>
              <a:latin typeface="Tahoma"/>
              <a:ea typeface="Tahoma"/>
              <a:cs typeface="Tahoma"/>
              <a:sym typeface="Tahoma"/>
            </a:endParaRPr>
          </a:p>
        </p:txBody>
      </p:sp>
      <p:pic>
        <p:nvPicPr>
          <p:cNvPr id="71" name="Google Shape;71;p16"/>
          <p:cNvPicPr preferRelativeResize="0"/>
          <p:nvPr/>
        </p:nvPicPr>
        <p:blipFill>
          <a:blip r:embed="rId3">
            <a:alphaModFix/>
          </a:blip>
          <a:stretch>
            <a:fillRect/>
          </a:stretch>
        </p:blipFill>
        <p:spPr>
          <a:xfrm>
            <a:off x="5671225" y="3682925"/>
            <a:ext cx="2685924" cy="2866949"/>
          </a:xfrm>
          <a:prstGeom prst="rect">
            <a:avLst/>
          </a:prstGeom>
          <a:noFill/>
          <a:ln>
            <a:noFill/>
          </a:ln>
        </p:spPr>
      </p:pic>
      <p:sp>
        <p:nvSpPr>
          <p:cNvPr id="72" name="Google Shape;72;p16"/>
          <p:cNvSpPr txBox="1"/>
          <p:nvPr/>
        </p:nvSpPr>
        <p:spPr>
          <a:xfrm>
            <a:off x="1573700" y="5410475"/>
            <a:ext cx="4026900" cy="113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500">
                <a:solidFill>
                  <a:srgbClr val="00000A"/>
                </a:solidFill>
                <a:latin typeface="Tahoma"/>
                <a:ea typeface="Tahoma"/>
                <a:cs typeface="Tahoma"/>
                <a:sym typeface="Tahoma"/>
              </a:rPr>
              <a:t>Here is a demo of a lab assignment </a:t>
            </a:r>
            <a:endParaRPr sz="1500">
              <a:solidFill>
                <a:srgbClr val="00000A"/>
              </a:solidFill>
              <a:latin typeface="Tahoma"/>
              <a:ea typeface="Tahoma"/>
              <a:cs typeface="Tahoma"/>
              <a:sym typeface="Tahoma"/>
            </a:endParaRPr>
          </a:p>
          <a:p>
            <a:pPr indent="0" lvl="0" marL="0" rtl="0" algn="r">
              <a:spcBef>
                <a:spcPts val="0"/>
              </a:spcBef>
              <a:spcAft>
                <a:spcPts val="0"/>
              </a:spcAft>
              <a:buNone/>
            </a:pPr>
            <a:r>
              <a:rPr lang="en-US" sz="1500">
                <a:solidFill>
                  <a:srgbClr val="00000A"/>
                </a:solidFill>
                <a:latin typeface="Tahoma"/>
                <a:ea typeface="Tahoma"/>
                <a:cs typeface="Tahoma"/>
                <a:sym typeface="Tahoma"/>
              </a:rPr>
              <a:t>made using StdDraw for Mr. McCoy’s Advanced Computer Science class.</a:t>
            </a:r>
            <a:endParaRPr sz="1500">
              <a:solidFill>
                <a:srgbClr val="00000A"/>
              </a:solidFill>
              <a:latin typeface="Tahoma"/>
              <a:ea typeface="Tahoma"/>
              <a:cs typeface="Tahoma"/>
              <a:sym typeface="Tahoma"/>
            </a:endParaRPr>
          </a:p>
          <a:p>
            <a:pPr indent="0" lvl="0" marL="0" rtl="0" algn="r">
              <a:spcBef>
                <a:spcPts val="0"/>
              </a:spcBef>
              <a:spcAft>
                <a:spcPts val="0"/>
              </a:spcAft>
              <a:buClr>
                <a:schemeClr val="dk1"/>
              </a:buClr>
              <a:buSzPts val="1100"/>
              <a:buFont typeface="Arial"/>
              <a:buNone/>
            </a:pPr>
            <a:r>
              <a:rPr lang="en-US" sz="1500" u="sng">
                <a:solidFill>
                  <a:schemeClr val="hlink"/>
                </a:solidFill>
                <a:latin typeface="Tahoma"/>
                <a:ea typeface="Tahoma"/>
                <a:cs typeface="Tahoma"/>
                <a:sym typeface="Tahoma"/>
                <a:hlinkClick r:id="rId4"/>
              </a:rPr>
              <a:t>Watch Mr. McCoy’s Ultima Demo on YouTube</a:t>
            </a:r>
            <a:endParaRPr sz="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3800"/>
              <a:t>Getting StdDraw into your project</a:t>
            </a:r>
            <a:endParaRPr b="0" i="0" sz="1200" u="none" cap="none" strike="noStrike">
              <a:solidFill>
                <a:schemeClr val="dk1"/>
              </a:solidFill>
              <a:latin typeface="Arial"/>
              <a:ea typeface="Arial"/>
              <a:cs typeface="Arial"/>
              <a:sym typeface="Arial"/>
            </a:endParaRPr>
          </a:p>
        </p:txBody>
      </p:sp>
      <p:sp>
        <p:nvSpPr>
          <p:cNvPr id="78" name="Google Shape;78;p17"/>
          <p:cNvSpPr/>
          <p:nvPr/>
        </p:nvSpPr>
        <p:spPr>
          <a:xfrm>
            <a:off x="457200" y="1524000"/>
            <a:ext cx="8226000" cy="49017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SzPts val="1100"/>
              <a:buNone/>
            </a:pPr>
            <a:r>
              <a:rPr b="1" lang="en-US" sz="1700">
                <a:solidFill>
                  <a:srgbClr val="FF0000"/>
                </a:solidFill>
                <a:latin typeface="Tahoma"/>
                <a:ea typeface="Tahoma"/>
                <a:cs typeface="Tahoma"/>
                <a:sym typeface="Tahoma"/>
              </a:rPr>
              <a:t>To use all the helpful methods inside the StdDraw class, we need to add it into our BlueJ Project.  Here are a couple ways to do this:</a:t>
            </a:r>
            <a:endParaRPr sz="1700">
              <a:solidFill>
                <a:srgbClr val="00000A"/>
              </a:solidFill>
              <a:latin typeface="Tahoma"/>
              <a:ea typeface="Tahoma"/>
              <a:cs typeface="Tahoma"/>
              <a:sym typeface="Tahoma"/>
            </a:endParaRPr>
          </a:p>
          <a:p>
            <a:pPr indent="0" lvl="0" marL="0" rtl="0" algn="l">
              <a:spcBef>
                <a:spcPts val="500"/>
              </a:spcBef>
              <a:spcAft>
                <a:spcPts val="0"/>
              </a:spcAft>
              <a:buNone/>
            </a:pPr>
            <a:r>
              <a:t/>
            </a:r>
            <a:endParaRPr sz="1700">
              <a:solidFill>
                <a:schemeClr val="dk1"/>
              </a:solidFill>
              <a:latin typeface="Tahoma"/>
              <a:ea typeface="Tahoma"/>
              <a:cs typeface="Tahoma"/>
              <a:sym typeface="Tahoma"/>
            </a:endParaRPr>
          </a:p>
          <a:p>
            <a:pPr indent="-492760" lvl="0" marL="594360" rtl="0" algn="l">
              <a:spcBef>
                <a:spcPts val="120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Download this </a:t>
            </a:r>
            <a:r>
              <a:rPr lang="en-US" sz="2000" u="sng">
                <a:solidFill>
                  <a:schemeClr val="hlink"/>
                </a:solidFill>
                <a:latin typeface="Tahoma"/>
                <a:ea typeface="Tahoma"/>
                <a:cs typeface="Tahoma"/>
                <a:sym typeface="Tahoma"/>
                <a:hlinkClick r:id="rId3"/>
              </a:rPr>
              <a:t>StdDraw.java</a:t>
            </a:r>
            <a:r>
              <a:rPr lang="en-US" sz="2000">
                <a:solidFill>
                  <a:schemeClr val="dk1"/>
                </a:solidFill>
                <a:latin typeface="Tahoma"/>
                <a:ea typeface="Tahoma"/>
                <a:cs typeface="Tahoma"/>
                <a:sym typeface="Tahoma"/>
              </a:rPr>
              <a:t> file to your computer and drag it into your BlueJ project.</a:t>
            </a:r>
            <a:endParaRPr sz="2000">
              <a:solidFill>
                <a:schemeClr val="dk1"/>
              </a:solidFill>
              <a:latin typeface="Tahoma"/>
              <a:ea typeface="Tahoma"/>
              <a:cs typeface="Tahoma"/>
              <a:sym typeface="Tahoma"/>
            </a:endParaRPr>
          </a:p>
          <a:p>
            <a:pPr indent="0" lvl="0" marL="914400" rtl="0" algn="l">
              <a:spcBef>
                <a:spcPts val="1200"/>
              </a:spcBef>
              <a:spcAft>
                <a:spcPts val="0"/>
              </a:spcAft>
              <a:buNone/>
            </a:pPr>
            <a:r>
              <a:rPr lang="en-US" sz="2000">
                <a:solidFill>
                  <a:schemeClr val="dk1"/>
                </a:solidFill>
                <a:latin typeface="Tahoma"/>
                <a:ea typeface="Tahoma"/>
                <a:cs typeface="Tahoma"/>
                <a:sym typeface="Tahoma"/>
              </a:rPr>
              <a:t>OR</a:t>
            </a:r>
            <a:endParaRPr sz="2000">
              <a:solidFill>
                <a:schemeClr val="dk1"/>
              </a:solidFill>
              <a:latin typeface="Tahoma"/>
              <a:ea typeface="Tahoma"/>
              <a:cs typeface="Tahoma"/>
              <a:sym typeface="Tahoma"/>
            </a:endParaRPr>
          </a:p>
          <a:p>
            <a:pPr indent="-473710" lvl="0" marL="594360" rtl="0" algn="l">
              <a:spcBef>
                <a:spcPts val="1200"/>
              </a:spcBef>
              <a:spcAft>
                <a:spcPts val="0"/>
              </a:spcAft>
              <a:buClr>
                <a:schemeClr val="dk1"/>
              </a:buClr>
              <a:buSzPts val="1700"/>
              <a:buFont typeface="Tahoma"/>
              <a:buChar char="●"/>
            </a:pPr>
            <a:r>
              <a:rPr lang="en-US" sz="2000">
                <a:solidFill>
                  <a:schemeClr val="dk1"/>
                </a:solidFill>
                <a:latin typeface="Tahoma"/>
                <a:ea typeface="Tahoma"/>
                <a:cs typeface="Tahoma"/>
                <a:sym typeface="Tahoma"/>
              </a:rPr>
              <a:t>Create a new class in your project called StdDraw.  Click this link to </a:t>
            </a:r>
            <a:r>
              <a:rPr lang="en-US" sz="2000" u="sng">
                <a:solidFill>
                  <a:schemeClr val="hlink"/>
                </a:solidFill>
                <a:latin typeface="Tahoma"/>
                <a:ea typeface="Tahoma"/>
                <a:cs typeface="Tahoma"/>
                <a:sym typeface="Tahoma"/>
                <a:hlinkClick r:id="rId4"/>
              </a:rPr>
              <a:t>StdDraw.java</a:t>
            </a:r>
            <a:r>
              <a:rPr lang="en-US" sz="2000">
                <a:solidFill>
                  <a:schemeClr val="dk1"/>
                </a:solidFill>
                <a:latin typeface="Tahoma"/>
                <a:ea typeface="Tahoma"/>
                <a:cs typeface="Tahoma"/>
                <a:sym typeface="Tahoma"/>
              </a:rPr>
              <a:t> and copy/paste all the code from the link into your StdDraw class in your project. </a:t>
            </a:r>
            <a:r>
              <a:rPr lang="en-US" sz="1700">
                <a:solidFill>
                  <a:schemeClr val="dk1"/>
                </a:solidFill>
                <a:latin typeface="Tahoma"/>
                <a:ea typeface="Tahoma"/>
                <a:cs typeface="Tahoma"/>
                <a:sym typeface="Tahoma"/>
              </a:rPr>
              <a:t> </a:t>
            </a:r>
            <a:endParaRPr sz="1700">
              <a:solidFill>
                <a:schemeClr val="dk1"/>
              </a:solidFill>
              <a:latin typeface="Tahoma"/>
              <a:ea typeface="Tahoma"/>
              <a:cs typeface="Tahoma"/>
              <a:sym typeface="Tahoma"/>
            </a:endParaRPr>
          </a:p>
          <a:p>
            <a:pPr indent="0" lvl="0" marL="0" rtl="0" algn="l">
              <a:spcBef>
                <a:spcPts val="1200"/>
              </a:spcBef>
              <a:spcAft>
                <a:spcPts val="0"/>
              </a:spcAft>
              <a:buSzPts val="1100"/>
              <a:buNone/>
            </a:pPr>
            <a:r>
              <a:t/>
            </a:r>
            <a:endParaRPr sz="2800">
              <a:solidFill>
                <a:srgbClr val="00000A"/>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t>Full Standard Draw API</a:t>
            </a:r>
            <a:endParaRPr b="0" i="0" sz="1800" u="none" cap="none" strike="noStrike">
              <a:solidFill>
                <a:schemeClr val="dk1"/>
              </a:solidFill>
              <a:latin typeface="Arial"/>
              <a:ea typeface="Arial"/>
              <a:cs typeface="Arial"/>
              <a:sym typeface="Arial"/>
            </a:endParaRPr>
          </a:p>
        </p:txBody>
      </p:sp>
      <p:sp>
        <p:nvSpPr>
          <p:cNvPr id="84" name="Google Shape;84;p18"/>
          <p:cNvSpPr/>
          <p:nvPr/>
        </p:nvSpPr>
        <p:spPr>
          <a:xfrm>
            <a:off x="457200" y="1524000"/>
            <a:ext cx="8226000" cy="49017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API stands for Application Programming Interface.  Think of it as the official user’s manual.</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In these notes, I’ll only be showing you some of the basics.  If you want to see everything that you can do with StdDraw.java, please refer to the API document.</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800">
                <a:solidFill>
                  <a:srgbClr val="00000A"/>
                </a:solidFill>
                <a:latin typeface="Tahoma"/>
                <a:ea typeface="Tahoma"/>
                <a:cs typeface="Tahoma"/>
                <a:sym typeface="Tahoma"/>
              </a:rPr>
              <a:t>API: </a:t>
            </a:r>
            <a:r>
              <a:rPr lang="en-US" sz="2800" u="sng">
                <a:solidFill>
                  <a:schemeClr val="hlink"/>
                </a:solidFill>
                <a:latin typeface="Tahoma"/>
                <a:ea typeface="Tahoma"/>
                <a:cs typeface="Tahoma"/>
                <a:sym typeface="Tahoma"/>
                <a:hlinkClick r:id="rId3"/>
              </a:rPr>
              <a:t>javadoc for Class StdDraw</a:t>
            </a:r>
            <a:r>
              <a:rPr lang="en-US" sz="2800">
                <a:solidFill>
                  <a:srgbClr val="00000A"/>
                </a:solidFill>
                <a:latin typeface="Tahoma"/>
                <a:ea typeface="Tahoma"/>
                <a:cs typeface="Tahoma"/>
                <a:sym typeface="Tahoma"/>
              </a:rPr>
              <a:t> </a:t>
            </a:r>
            <a:endParaRPr sz="2800">
              <a:solidFill>
                <a:srgbClr val="00000A"/>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lang="en-US" sz="4400">
                <a:solidFill>
                  <a:schemeClr val="dk1"/>
                </a:solidFill>
              </a:rPr>
              <a:t>Simple Drawing Demo</a:t>
            </a:r>
            <a:endParaRPr b="0" i="0" sz="1800" u="none" cap="none" strike="noStrike">
              <a:solidFill>
                <a:schemeClr val="dk1"/>
              </a:solidFill>
              <a:latin typeface="Arial"/>
              <a:ea typeface="Arial"/>
              <a:cs typeface="Arial"/>
              <a:sym typeface="Arial"/>
            </a:endParaRPr>
          </a:p>
        </p:txBody>
      </p:sp>
      <p:sp>
        <p:nvSpPr>
          <p:cNvPr id="90" name="Google Shape;90;p19"/>
          <p:cNvSpPr/>
          <p:nvPr/>
        </p:nvSpPr>
        <p:spPr>
          <a:xfrm>
            <a:off x="457200" y="1371600"/>
            <a:ext cx="6594000" cy="32901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300">
                <a:solidFill>
                  <a:srgbClr val="00000A"/>
                </a:solidFill>
                <a:latin typeface="Tahoma"/>
                <a:ea typeface="Tahoma"/>
                <a:cs typeface="Tahoma"/>
                <a:sym typeface="Tahoma"/>
              </a:rPr>
              <a:t>Take a look at this demo program and its output.</a:t>
            </a:r>
            <a:endParaRPr sz="23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public static void main(String[] args)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StdDraw.setCanvasSize(400, 200);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StdDraw.setXscale(0, 400);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StdDraw.setYscale(0, 200);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StdDraw.setPenRadius(.02);</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StdDraw.setPenColor(StdDraw.BLUE);</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StdDraw.point(50, 100);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StdDraw.setPenColor(StdDraw.MAGENTA);</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StdDraw.line(0, 0, 200, 100);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p:txBody>
      </p:sp>
      <p:pic>
        <p:nvPicPr>
          <p:cNvPr id="91" name="Google Shape;91;p19"/>
          <p:cNvPicPr preferRelativeResize="0"/>
          <p:nvPr/>
        </p:nvPicPr>
        <p:blipFill>
          <a:blip r:embed="rId3">
            <a:alphaModFix/>
          </a:blip>
          <a:stretch>
            <a:fillRect/>
          </a:stretch>
        </p:blipFill>
        <p:spPr>
          <a:xfrm>
            <a:off x="5063325" y="4288500"/>
            <a:ext cx="3619875" cy="2283050"/>
          </a:xfrm>
          <a:prstGeom prst="rect">
            <a:avLst/>
          </a:prstGeom>
          <a:noFill/>
          <a:ln>
            <a:noFill/>
          </a:ln>
        </p:spPr>
      </p:pic>
      <p:sp>
        <p:nvSpPr>
          <p:cNvPr id="92" name="Google Shape;92;p19"/>
          <p:cNvSpPr/>
          <p:nvPr/>
        </p:nvSpPr>
        <p:spPr>
          <a:xfrm rot="445871">
            <a:off x="1647438" y="5930656"/>
            <a:ext cx="3384224" cy="7112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a:t>
            </a:r>
            <a:r>
              <a:rPr lang="en-US" sz="1200"/>
              <a:t>0, 0) is located in the bottom left corner.  </a:t>
            </a:r>
            <a:endParaRPr sz="1200"/>
          </a:p>
          <a:p>
            <a:pPr indent="0" lvl="0" marL="0" rtl="0" algn="l">
              <a:spcBef>
                <a:spcPts val="0"/>
              </a:spcBef>
              <a:spcAft>
                <a:spcPts val="0"/>
              </a:spcAft>
              <a:buNone/>
            </a:pPr>
            <a:r>
              <a:rPr lang="en-US" sz="1200"/>
              <a:t>The line was drawn from (0, 0) to (200, 100)</a:t>
            </a:r>
            <a:endParaRPr sz="1200"/>
          </a:p>
        </p:txBody>
      </p:sp>
      <p:sp>
        <p:nvSpPr>
          <p:cNvPr id="93" name="Google Shape;93;p19"/>
          <p:cNvSpPr txBox="1"/>
          <p:nvPr/>
        </p:nvSpPr>
        <p:spPr>
          <a:xfrm>
            <a:off x="5611200" y="3983100"/>
            <a:ext cx="3072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W</a:t>
            </a:r>
            <a:r>
              <a:rPr lang="en-US" sz="1200"/>
              <a:t>indow has a width (and Xscale) of 400.</a:t>
            </a:r>
            <a:endParaRPr sz="1200"/>
          </a:p>
        </p:txBody>
      </p:sp>
      <p:sp>
        <p:nvSpPr>
          <p:cNvPr id="94" name="Google Shape;94;p19"/>
          <p:cNvSpPr txBox="1"/>
          <p:nvPr/>
        </p:nvSpPr>
        <p:spPr>
          <a:xfrm rot="5400000">
            <a:off x="7697850" y="5284175"/>
            <a:ext cx="2237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height (and Yscale) of 200.</a:t>
            </a:r>
            <a:endParaRPr sz="1200"/>
          </a:p>
        </p:txBody>
      </p:sp>
      <p:sp>
        <p:nvSpPr>
          <p:cNvPr id="95" name="Google Shape;95;p19"/>
          <p:cNvSpPr/>
          <p:nvPr/>
        </p:nvSpPr>
        <p:spPr>
          <a:xfrm rot="446221">
            <a:off x="2467931" y="5018831"/>
            <a:ext cx="2911089" cy="7112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Point was drawn at (50, 100) using the current pen color and pen radius</a:t>
            </a:r>
            <a:endParaRPr sz="1200"/>
          </a:p>
        </p:txBody>
      </p:sp>
      <p:sp>
        <p:nvSpPr>
          <p:cNvPr id="96" name="Google Shape;96;p19"/>
          <p:cNvSpPr/>
          <p:nvPr/>
        </p:nvSpPr>
        <p:spPr>
          <a:xfrm>
            <a:off x="4834900" y="2443225"/>
            <a:ext cx="1144200" cy="206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4834900" y="2671825"/>
            <a:ext cx="1144200" cy="206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4834900" y="2900425"/>
            <a:ext cx="1144200" cy="206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5337225" y="2229500"/>
            <a:ext cx="3619800" cy="14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These first 3 lines set the size of the graphics window and the min/max scaling.  The window will be 400 wide by 200 tall.  The x scale will go from 0 to 400.  The y scale will go from 0 to 200.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904375" y="4128018"/>
            <a:ext cx="3903875" cy="2478357"/>
          </a:xfrm>
          <a:prstGeom prst="rect">
            <a:avLst/>
          </a:prstGeom>
          <a:noFill/>
          <a:ln>
            <a:noFill/>
          </a:ln>
        </p:spPr>
      </p:pic>
      <p:sp>
        <p:nvSpPr>
          <p:cNvPr id="105" name="Google Shape;105;p20"/>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t>Simple Drawing Demo</a:t>
            </a:r>
            <a:endParaRPr sz="4400"/>
          </a:p>
        </p:txBody>
      </p:sp>
      <p:sp>
        <p:nvSpPr>
          <p:cNvPr id="106" name="Google Shape;106;p20"/>
          <p:cNvSpPr/>
          <p:nvPr/>
        </p:nvSpPr>
        <p:spPr>
          <a:xfrm>
            <a:off x="457200" y="1371600"/>
            <a:ext cx="5233200" cy="27828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300">
                <a:solidFill>
                  <a:srgbClr val="00000A"/>
                </a:solidFill>
                <a:latin typeface="Tahoma"/>
                <a:ea typeface="Tahoma"/>
                <a:cs typeface="Tahoma"/>
                <a:sym typeface="Tahoma"/>
              </a:rPr>
              <a:t>Let’s add more to the demo program</a:t>
            </a:r>
            <a:r>
              <a:rPr lang="en-US" sz="2300">
                <a:solidFill>
                  <a:srgbClr val="00000A"/>
                </a:solidFill>
                <a:latin typeface="Tahoma"/>
                <a:ea typeface="Tahoma"/>
                <a:cs typeface="Tahoma"/>
                <a:sym typeface="Tahoma"/>
              </a:rPr>
              <a:t>.</a:t>
            </a:r>
            <a:endParaRPr sz="23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StdDraw.clear(StdDraw.BLACK);</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StdDraw.setPenColor(StdDraw.RED);</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StdDraw.circle(50, 160, 30);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StdDraw.ellipse(130, 60, 40, 20);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StdDraw.setPenColor(StdDraw.GREEN);</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StdDraw.square(200, 150, 15);</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StdDraw.rectangle(300, 80, 20, 50);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p:txBody>
      </p:sp>
      <p:sp>
        <p:nvSpPr>
          <p:cNvPr id="107" name="Google Shape;107;p20"/>
          <p:cNvSpPr/>
          <p:nvPr/>
        </p:nvSpPr>
        <p:spPr>
          <a:xfrm rot="445910">
            <a:off x="259969" y="5450731"/>
            <a:ext cx="3495262" cy="7112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ellipse is centered at (130, 60) and has a halfWidth of 40 and a halfHeight 20.</a:t>
            </a:r>
            <a:endParaRPr sz="1200"/>
          </a:p>
        </p:txBody>
      </p:sp>
      <p:sp>
        <p:nvSpPr>
          <p:cNvPr id="108" name="Google Shape;108;p20"/>
          <p:cNvSpPr/>
          <p:nvPr/>
        </p:nvSpPr>
        <p:spPr>
          <a:xfrm rot="446463">
            <a:off x="334079" y="4510056"/>
            <a:ext cx="2765893" cy="7112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This circle is centered at (50, 160) and has a radius of 30.</a:t>
            </a:r>
            <a:endParaRPr sz="1200"/>
          </a:p>
        </p:txBody>
      </p:sp>
      <p:sp>
        <p:nvSpPr>
          <p:cNvPr id="109" name="Google Shape;109;p20"/>
          <p:cNvSpPr/>
          <p:nvPr/>
        </p:nvSpPr>
        <p:spPr>
          <a:xfrm rot="-452304">
            <a:off x="4243834" y="1653821"/>
            <a:ext cx="4342532" cy="604352"/>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Clears the canvas and repaints it a desired color.</a:t>
            </a:r>
            <a:endParaRPr/>
          </a:p>
        </p:txBody>
      </p:sp>
      <p:sp>
        <p:nvSpPr>
          <p:cNvPr id="110" name="Google Shape;110;p20"/>
          <p:cNvSpPr/>
          <p:nvPr/>
        </p:nvSpPr>
        <p:spPr>
          <a:xfrm rot="-2420032">
            <a:off x="4642563" y="3385014"/>
            <a:ext cx="3416041" cy="997508"/>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This square is centered at (200, 150) and has a halfLength of 15.</a:t>
            </a:r>
            <a:endParaRPr/>
          </a:p>
        </p:txBody>
      </p:sp>
      <p:sp>
        <p:nvSpPr>
          <p:cNvPr id="111" name="Google Shape;111;p20"/>
          <p:cNvSpPr/>
          <p:nvPr/>
        </p:nvSpPr>
        <p:spPr>
          <a:xfrm rot="-2474425">
            <a:off x="5633430" y="3708720"/>
            <a:ext cx="3442250" cy="997438"/>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a:t>
            </a:r>
            <a:r>
              <a:rPr lang="en-US"/>
              <a:t>ectangle centered at (300, 80) with a halfWidth 20 and halfHeight 50.</a:t>
            </a:r>
            <a:endParaRPr/>
          </a:p>
        </p:txBody>
      </p:sp>
      <p:sp>
        <p:nvSpPr>
          <p:cNvPr id="112" name="Google Shape;112;p20"/>
          <p:cNvSpPr txBox="1"/>
          <p:nvPr/>
        </p:nvSpPr>
        <p:spPr>
          <a:xfrm>
            <a:off x="6999750" y="4958575"/>
            <a:ext cx="2031000" cy="18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t>Note: </a:t>
            </a:r>
            <a:r>
              <a:rPr lang="en-US" sz="1100"/>
              <a:t> halfWidth, halfHeight, and halfLength are similar to a radius in that they are measured from the center.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US" sz="1100"/>
              <a:t>A square with a halfLength of 15 would actually be 30 pixels long, just like a circle with radius 15 would have a diameter of 30.</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4006425" y="3919625"/>
            <a:ext cx="4260875" cy="2731850"/>
          </a:xfrm>
          <a:prstGeom prst="rect">
            <a:avLst/>
          </a:prstGeom>
          <a:noFill/>
          <a:ln>
            <a:noFill/>
          </a:ln>
        </p:spPr>
      </p:pic>
      <p:sp>
        <p:nvSpPr>
          <p:cNvPr id="118" name="Google Shape;118;p21"/>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Font typeface="Arial"/>
              <a:buNone/>
            </a:pPr>
            <a:r>
              <a:rPr lang="en-US" sz="4400">
                <a:solidFill>
                  <a:schemeClr val="dk1"/>
                </a:solidFill>
              </a:rPr>
              <a:t>Simple Drawing Demo</a:t>
            </a:r>
            <a:endParaRPr b="0" i="0" sz="1800" u="none" cap="none" strike="noStrike">
              <a:solidFill>
                <a:schemeClr val="dk1"/>
              </a:solidFill>
              <a:latin typeface="Arial"/>
              <a:ea typeface="Arial"/>
              <a:cs typeface="Arial"/>
              <a:sym typeface="Arial"/>
            </a:endParaRPr>
          </a:p>
        </p:txBody>
      </p:sp>
      <p:sp>
        <p:nvSpPr>
          <p:cNvPr id="119" name="Google Shape;119;p21"/>
          <p:cNvSpPr/>
          <p:nvPr/>
        </p:nvSpPr>
        <p:spPr>
          <a:xfrm>
            <a:off x="457200" y="1371600"/>
            <a:ext cx="6851700" cy="23499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US" sz="2300">
                <a:solidFill>
                  <a:srgbClr val="00000A"/>
                </a:solidFill>
                <a:latin typeface="Tahoma"/>
                <a:ea typeface="Tahoma"/>
                <a:cs typeface="Tahoma"/>
                <a:sym typeface="Tahoma"/>
              </a:rPr>
              <a:t>Let’s add a more complex user-defined polygon.</a:t>
            </a:r>
            <a:endParaRPr sz="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   </a:t>
            </a:r>
            <a:endParaRPr sz="12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StdDraw.clear(StdDraw.PINK);</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StdDraw.setPenColor(StdDraw.BLACK);</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double[] xValues = { 50, 170, 300, 370, 190, 20};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double[] yValues = {150,  90, 180,  40,  60, 10};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StdDraw.polygon(xValues, yValues);</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p:txBody>
      </p:sp>
      <p:sp>
        <p:nvSpPr>
          <p:cNvPr id="120" name="Google Shape;120;p21"/>
          <p:cNvSpPr/>
          <p:nvPr/>
        </p:nvSpPr>
        <p:spPr>
          <a:xfrm>
            <a:off x="685800" y="3618425"/>
            <a:ext cx="2441400" cy="310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The xValues and yValues arrays define the (x, y) pairings for the points of our shape. You can have as many points as you’d like by simply putting more data in the arrays.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rPr lang="en-US">
                <a:solidFill>
                  <a:schemeClr val="dk1"/>
                </a:solidFill>
              </a:rPr>
              <a:t>(50, 150)</a:t>
            </a:r>
            <a:endParaRPr>
              <a:solidFill>
                <a:schemeClr val="dk1"/>
              </a:solidFill>
            </a:endParaRPr>
          </a:p>
          <a:p>
            <a:pPr indent="0" lvl="0" marL="0" rtl="0" algn="ctr">
              <a:spcBef>
                <a:spcPts val="0"/>
              </a:spcBef>
              <a:spcAft>
                <a:spcPts val="0"/>
              </a:spcAft>
              <a:buNone/>
            </a:pPr>
            <a:r>
              <a:rPr lang="en-US">
                <a:solidFill>
                  <a:schemeClr val="dk1"/>
                </a:solidFill>
              </a:rPr>
              <a:t>(170, 90)</a:t>
            </a:r>
            <a:endParaRPr>
              <a:solidFill>
                <a:schemeClr val="dk1"/>
              </a:solidFill>
            </a:endParaRPr>
          </a:p>
          <a:p>
            <a:pPr indent="0" lvl="0" marL="0" rtl="0" algn="ctr">
              <a:spcBef>
                <a:spcPts val="0"/>
              </a:spcBef>
              <a:spcAft>
                <a:spcPts val="0"/>
              </a:spcAft>
              <a:buNone/>
            </a:pPr>
            <a:r>
              <a:rPr lang="en-US">
                <a:solidFill>
                  <a:schemeClr val="dk1"/>
                </a:solidFill>
              </a:rPr>
              <a:t>(300, 180)</a:t>
            </a:r>
            <a:endParaRPr>
              <a:solidFill>
                <a:schemeClr val="dk1"/>
              </a:solidFill>
            </a:endParaRPr>
          </a:p>
          <a:p>
            <a:pPr indent="0" lvl="0" marL="0" rtl="0" algn="ctr">
              <a:spcBef>
                <a:spcPts val="0"/>
              </a:spcBef>
              <a:spcAft>
                <a:spcPts val="0"/>
              </a:spcAft>
              <a:buNone/>
            </a:pPr>
            <a:r>
              <a:rPr lang="en-US">
                <a:solidFill>
                  <a:schemeClr val="dk1"/>
                </a:solidFill>
              </a:rPr>
              <a:t>(370, 40)</a:t>
            </a:r>
            <a:endParaRPr>
              <a:solidFill>
                <a:schemeClr val="dk1"/>
              </a:solidFill>
            </a:endParaRPr>
          </a:p>
          <a:p>
            <a:pPr indent="0" lvl="0" marL="0" rtl="0" algn="ctr">
              <a:spcBef>
                <a:spcPts val="0"/>
              </a:spcBef>
              <a:spcAft>
                <a:spcPts val="0"/>
              </a:spcAft>
              <a:buNone/>
            </a:pPr>
            <a:r>
              <a:rPr lang="en-US">
                <a:solidFill>
                  <a:schemeClr val="dk1"/>
                </a:solidFill>
              </a:rPr>
              <a:t>(190, 60)</a:t>
            </a:r>
            <a:endParaRPr>
              <a:solidFill>
                <a:schemeClr val="dk1"/>
              </a:solidFill>
            </a:endParaRPr>
          </a:p>
          <a:p>
            <a:pPr indent="0" lvl="0" marL="0" rtl="0" algn="ctr">
              <a:spcBef>
                <a:spcPts val="0"/>
              </a:spcBef>
              <a:spcAft>
                <a:spcPts val="0"/>
              </a:spcAft>
              <a:buNone/>
            </a:pPr>
            <a:r>
              <a:rPr lang="en-US">
                <a:solidFill>
                  <a:schemeClr val="dk1"/>
                </a:solidFill>
              </a:rPr>
              <a:t>(20, 10)</a:t>
            </a:r>
            <a:endParaRPr>
              <a:solidFill>
                <a:schemeClr val="dk1"/>
              </a:solidFill>
            </a:endParaRPr>
          </a:p>
        </p:txBody>
      </p:sp>
      <p:cxnSp>
        <p:nvCxnSpPr>
          <p:cNvPr id="121" name="Google Shape;121;p21"/>
          <p:cNvCxnSpPr/>
          <p:nvPr/>
        </p:nvCxnSpPr>
        <p:spPr>
          <a:xfrm flipH="1" rot="10800000">
            <a:off x="2329725" y="5046775"/>
            <a:ext cx="2179800" cy="474600"/>
          </a:xfrm>
          <a:prstGeom prst="straightConnector1">
            <a:avLst/>
          </a:prstGeom>
          <a:noFill/>
          <a:ln cap="flat" cmpd="sng" w="9525">
            <a:solidFill>
              <a:srgbClr val="999999"/>
            </a:solidFill>
            <a:prstDash val="solid"/>
            <a:round/>
            <a:headEnd len="med" w="med" type="none"/>
            <a:tailEnd len="med" w="med" type="triangle"/>
          </a:ln>
        </p:spPr>
      </p:cxnSp>
      <p:cxnSp>
        <p:nvCxnSpPr>
          <p:cNvPr id="122" name="Google Shape;122;p21"/>
          <p:cNvCxnSpPr/>
          <p:nvPr/>
        </p:nvCxnSpPr>
        <p:spPr>
          <a:xfrm>
            <a:off x="2374650" y="6113175"/>
            <a:ext cx="5370300" cy="101400"/>
          </a:xfrm>
          <a:prstGeom prst="straightConnector1">
            <a:avLst/>
          </a:prstGeom>
          <a:noFill/>
          <a:ln cap="flat" cmpd="sng" w="9525">
            <a:solidFill>
              <a:srgbClr val="999999"/>
            </a:solidFill>
            <a:prstDash val="solid"/>
            <a:round/>
            <a:headEnd len="med" w="med" type="none"/>
            <a:tailEnd len="med" w="med" type="triangle"/>
          </a:ln>
        </p:spPr>
      </p:cxnSp>
      <p:cxnSp>
        <p:nvCxnSpPr>
          <p:cNvPr id="123" name="Google Shape;123;p21"/>
          <p:cNvCxnSpPr/>
          <p:nvPr/>
        </p:nvCxnSpPr>
        <p:spPr>
          <a:xfrm flipH="1" rot="10800000">
            <a:off x="2364350" y="5902500"/>
            <a:ext cx="3600600" cy="458100"/>
          </a:xfrm>
          <a:prstGeom prst="straightConnector1">
            <a:avLst/>
          </a:prstGeom>
          <a:noFill/>
          <a:ln cap="flat" cmpd="sng" w="9525">
            <a:solidFill>
              <a:srgbClr val="999999"/>
            </a:solidFill>
            <a:prstDash val="solid"/>
            <a:round/>
            <a:headEnd len="med" w="med" type="none"/>
            <a:tailEnd len="med" w="med" type="triangle"/>
          </a:ln>
        </p:spPr>
      </p:cxnSp>
      <p:cxnSp>
        <p:nvCxnSpPr>
          <p:cNvPr id="124" name="Google Shape;124;p21"/>
          <p:cNvCxnSpPr/>
          <p:nvPr/>
        </p:nvCxnSpPr>
        <p:spPr>
          <a:xfrm flipH="1" rot="10800000">
            <a:off x="2354050" y="6483100"/>
            <a:ext cx="1874400" cy="114600"/>
          </a:xfrm>
          <a:prstGeom prst="straightConnector1">
            <a:avLst/>
          </a:prstGeom>
          <a:noFill/>
          <a:ln cap="flat" cmpd="sng" w="9525">
            <a:solidFill>
              <a:srgbClr val="999999"/>
            </a:solidFill>
            <a:prstDash val="solid"/>
            <a:round/>
            <a:headEnd len="med" w="med" type="none"/>
            <a:tailEnd len="med" w="med" type="triangle"/>
          </a:ln>
        </p:spPr>
      </p:cxnSp>
      <p:cxnSp>
        <p:nvCxnSpPr>
          <p:cNvPr id="125" name="Google Shape;125;p21"/>
          <p:cNvCxnSpPr/>
          <p:nvPr/>
        </p:nvCxnSpPr>
        <p:spPr>
          <a:xfrm flipH="1" rot="10800000">
            <a:off x="2354050" y="4690600"/>
            <a:ext cx="4735200" cy="1226700"/>
          </a:xfrm>
          <a:prstGeom prst="straightConnector1">
            <a:avLst/>
          </a:prstGeom>
          <a:noFill/>
          <a:ln cap="flat" cmpd="sng" w="9525">
            <a:solidFill>
              <a:srgbClr val="999999"/>
            </a:solidFill>
            <a:prstDash val="solid"/>
            <a:round/>
            <a:headEnd len="med" w="med" type="none"/>
            <a:tailEnd len="med" w="med" type="triangle"/>
          </a:ln>
        </p:spPr>
      </p:cxnSp>
      <p:cxnSp>
        <p:nvCxnSpPr>
          <p:cNvPr id="126" name="Google Shape;126;p21"/>
          <p:cNvCxnSpPr/>
          <p:nvPr/>
        </p:nvCxnSpPr>
        <p:spPr>
          <a:xfrm flipH="1" rot="10800000">
            <a:off x="2374650" y="5677450"/>
            <a:ext cx="3284100" cy="54300"/>
          </a:xfrm>
          <a:prstGeom prst="straightConnector1">
            <a:avLst/>
          </a:prstGeom>
          <a:noFill/>
          <a:ln cap="flat" cmpd="sng" w="9525">
            <a:solidFill>
              <a:srgbClr val="99999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228600" y="274680"/>
            <a:ext cx="8686500" cy="1139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t>Adding Text</a:t>
            </a:r>
            <a:endParaRPr b="0" i="0" sz="1800" u="none" cap="none" strike="noStrike">
              <a:solidFill>
                <a:schemeClr val="dk1"/>
              </a:solidFill>
              <a:latin typeface="Arial"/>
              <a:ea typeface="Arial"/>
              <a:cs typeface="Arial"/>
              <a:sym typeface="Arial"/>
            </a:endParaRPr>
          </a:p>
        </p:txBody>
      </p:sp>
      <p:sp>
        <p:nvSpPr>
          <p:cNvPr id="132" name="Google Shape;132;p22"/>
          <p:cNvSpPr/>
          <p:nvPr/>
        </p:nvSpPr>
        <p:spPr>
          <a:xfrm>
            <a:off x="457200" y="1371600"/>
            <a:ext cx="7058100" cy="21849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t/>
            </a:r>
            <a:endParaRPr sz="800">
              <a:solidFill>
                <a:srgbClr val="00000A"/>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StdDraw.clear(StdDraw.WHITE);</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StdDraw.setPenColor(StdDraw.BLACK);</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StdDraw.text     (200, 170, "Centered");</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StdDraw.textLeft (200, 130, "Left Aligned");</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StdDraw.textRight(200,  90, "Right Aligned");</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600">
                <a:solidFill>
                  <a:srgbClr val="00000A"/>
                </a:solidFill>
                <a:latin typeface="Courier New"/>
                <a:ea typeface="Courier New"/>
                <a:cs typeface="Courier New"/>
                <a:sym typeface="Courier New"/>
              </a:rPr>
              <a:t>StdDraw.text     (200,  40, "Rotated", 90);</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rgbClr val="00000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2800">
              <a:solidFill>
                <a:srgbClr val="00000A"/>
              </a:solidFill>
              <a:latin typeface="Tahoma"/>
              <a:ea typeface="Tahoma"/>
              <a:cs typeface="Tahoma"/>
              <a:sym typeface="Tahoma"/>
            </a:endParaRPr>
          </a:p>
        </p:txBody>
      </p:sp>
      <p:sp>
        <p:nvSpPr>
          <p:cNvPr id="133" name="Google Shape;133;p22"/>
          <p:cNvSpPr txBox="1"/>
          <p:nvPr/>
        </p:nvSpPr>
        <p:spPr>
          <a:xfrm>
            <a:off x="5611200" y="3983100"/>
            <a:ext cx="3072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Window has a width (and Xscale) of 400.</a:t>
            </a:r>
            <a:endParaRPr sz="1200"/>
          </a:p>
        </p:txBody>
      </p:sp>
      <p:sp>
        <p:nvSpPr>
          <p:cNvPr id="134" name="Google Shape;134;p22"/>
          <p:cNvSpPr txBox="1"/>
          <p:nvPr/>
        </p:nvSpPr>
        <p:spPr>
          <a:xfrm rot="5400000">
            <a:off x="7697850" y="5284175"/>
            <a:ext cx="2237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height (and Yscale) of 200.</a:t>
            </a:r>
            <a:endParaRPr sz="1200"/>
          </a:p>
        </p:txBody>
      </p:sp>
      <p:sp>
        <p:nvSpPr>
          <p:cNvPr id="135" name="Google Shape;135;p22"/>
          <p:cNvSpPr/>
          <p:nvPr/>
        </p:nvSpPr>
        <p:spPr>
          <a:xfrm>
            <a:off x="399250" y="4051400"/>
            <a:ext cx="4116000" cy="243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I’ve intentionally placed all 4 of my text commands at an xValue of 200 (the center of my canvas) to illustrate the differences in alignment between text(), textLeft() and textRight().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Notice that with text(), you also have the option to add a 4th parameter to rotate your message any number of degrees.</a:t>
            </a:r>
            <a:endParaRPr>
              <a:solidFill>
                <a:schemeClr val="dk1"/>
              </a:solidFill>
            </a:endParaRPr>
          </a:p>
        </p:txBody>
      </p:sp>
      <p:pic>
        <p:nvPicPr>
          <p:cNvPr id="136" name="Google Shape;136;p22"/>
          <p:cNvPicPr preferRelativeResize="0"/>
          <p:nvPr/>
        </p:nvPicPr>
        <p:blipFill>
          <a:blip r:embed="rId3">
            <a:alphaModFix/>
          </a:blip>
          <a:stretch>
            <a:fillRect/>
          </a:stretch>
        </p:blipFill>
        <p:spPr>
          <a:xfrm>
            <a:off x="5079276" y="4256600"/>
            <a:ext cx="3603925" cy="2279325"/>
          </a:xfrm>
          <a:prstGeom prst="rect">
            <a:avLst/>
          </a:prstGeom>
          <a:noFill/>
          <a:ln>
            <a:noFill/>
          </a:ln>
        </p:spPr>
      </p:pic>
      <p:sp>
        <p:nvSpPr>
          <p:cNvPr id="137" name="Google Shape;137;p22"/>
          <p:cNvSpPr/>
          <p:nvPr/>
        </p:nvSpPr>
        <p:spPr>
          <a:xfrm>
            <a:off x="6527775" y="1414075"/>
            <a:ext cx="2123700" cy="214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Your pen color determines your font color.  It is a little trickier to change the font face or font size, but there is some guidance in the </a:t>
            </a:r>
            <a:r>
              <a:rPr lang="en-US" u="sng">
                <a:solidFill>
                  <a:schemeClr val="hlink"/>
                </a:solidFill>
                <a:hlinkClick r:id="rId4"/>
              </a:rPr>
              <a:t>StdDraw API</a:t>
            </a:r>
            <a:r>
              <a:rPr lang="en-US">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