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72" r:id="rId4"/>
    <p:sldId id="273" r:id="rId5"/>
    <p:sldId id="274" r:id="rId6"/>
    <p:sldId id="268" r:id="rId7"/>
    <p:sldId id="269" r:id="rId8"/>
    <p:sldId id="270" r:id="rId9"/>
    <p:sldId id="271" r:id="rId10"/>
    <p:sldId id="257" r:id="rId11"/>
    <p:sldId id="275" r:id="rId12"/>
    <p:sldId id="267" r:id="rId13"/>
    <p:sldId id="266" r:id="rId14"/>
    <p:sldId id="265" r:id="rId15"/>
    <p:sldId id="264" r:id="rId16"/>
    <p:sldId id="263" r:id="rId17"/>
    <p:sldId id="262" r:id="rId18"/>
    <p:sldId id="261" r:id="rId19"/>
    <p:sldId id="258" r:id="rId20"/>
    <p:sldId id="276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/>
    <p:restoredTop sz="31181"/>
  </p:normalViewPr>
  <p:slideViewPr>
    <p:cSldViewPr snapToGrid="0" snapToObjects="1">
      <p:cViewPr>
        <p:scale>
          <a:sx n="41" d="100"/>
          <a:sy n="41" d="100"/>
        </p:scale>
        <p:origin x="3160" y="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76B6F1A-1461-184B-AA8C-5460FB743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C1CCB-0BB9-C94B-9A1E-BC3217BE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2ADE-F928-3C4C-8CB0-682DFE75CA15}" type="datetimeFigureOut">
              <a:t>2021/3/14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23F268-6C9B-2149-BBC3-D4C5968A42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D9B5D-7847-7340-83A6-7A3DA99732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1A616-8BE5-064F-B103-1A430CD3D04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605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2733-881C-8342-86A8-CC31BDBBC85E}" type="datetimeFigureOut">
              <a:t>2021/3/14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F3F30-751B-6C40-BB59-0562EA1C980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411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search?q=%E5%8D%B7%E7%A7%AF%E6%A0%B8&amp;search_source=Entity&amp;hybrid_search_source=Entity&amp;hybrid_search_extra=%7B%22sourceType%22%3A%22article%22%2C%22sourceId%22%3A59690223%7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/>
              <a:t>注意力机制的经典论文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zh-CN" altLang="en-US"/>
              <a:t>首先了解一下这篇论文的背景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F599EC3-2F28-7745-B779-C2422305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13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930F24A-C656-244A-8EB7-6A4045582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</a:t>
            </a:r>
            <a:r>
              <a:rPr kumimoji="1" lang="zh-CN" altLang="en-US"/>
              <a:t> 是分支数，</a:t>
            </a:r>
            <a:r>
              <a:rPr kumimoji="1" lang="en-US" altLang="zh-CN"/>
              <a:t>r</a:t>
            </a:r>
            <a:r>
              <a:rPr kumimoji="1" lang="zh-CN" altLang="en-US"/>
              <a:t> 是全局平均池化之后，进行的降维。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67FE7C3-05AB-D84C-89B1-2563CC137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46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/>
              <a:t>首先，重点看 </a:t>
            </a:r>
            <a:r>
              <a:rPr kumimoji="1" lang="en-US" altLang="zh-CN"/>
              <a:t>ResNeXt</a:t>
            </a:r>
            <a:r>
              <a:rPr kumimoji="1" lang="zh-CN" altLang="en-US"/>
              <a:t> 及其他注意力机制的模型的性能。</a:t>
            </a:r>
            <a:r>
              <a:rPr kumimoji="1" lang="en-US" altLang="zh-CN"/>
              <a:t>CBAM</a:t>
            </a:r>
            <a:r>
              <a:rPr kumimoji="1" lang="zh-CN" altLang="en-US"/>
              <a:t> 表示的是 </a:t>
            </a:r>
            <a:r>
              <a:rPr kumimoji="1" lang="en-US" altLang="zh-CN"/>
              <a:t>Convolution</a:t>
            </a:r>
            <a:r>
              <a:rPr kumimoji="1" lang="zh-CN" altLang="en-US"/>
              <a:t> </a:t>
            </a:r>
            <a:r>
              <a:rPr kumimoji="1" lang="en-US" altLang="zh-CN"/>
              <a:t>Block</a:t>
            </a:r>
            <a:r>
              <a:rPr kumimoji="1" lang="zh-CN" altLang="en-US"/>
              <a:t> </a:t>
            </a:r>
            <a:r>
              <a:rPr kumimoji="1" lang="en-US" altLang="zh-CN"/>
              <a:t>Attention</a:t>
            </a:r>
            <a:r>
              <a:rPr kumimoji="1" lang="zh-CN" altLang="en-US"/>
              <a:t> </a:t>
            </a:r>
            <a:r>
              <a:rPr kumimoji="1" lang="en-US" altLang="zh-CN"/>
              <a:t>Module</a:t>
            </a:r>
            <a:r>
              <a:rPr kumimoji="1" lang="zh-CN" altLang="en-US"/>
              <a:t>，通道注意力和空间注意力机制在增加少量计算量和参数量的情况下，降低了模型的</a:t>
            </a:r>
            <a:r>
              <a:rPr kumimoji="1" lang="en-US" altLang="zh-CN"/>
              <a:t>top-1</a:t>
            </a:r>
            <a:r>
              <a:rPr kumimoji="1" lang="zh-CN" altLang="en-US"/>
              <a:t>错误率。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en-US" altLang="zh-CN"/>
              <a:t>SKNet</a:t>
            </a:r>
            <a:r>
              <a:rPr kumimoji="1" lang="zh-CN" altLang="en-US"/>
              <a:t>与其他引入注意力模型相比，在参数量和计算量上差不多，但是其</a:t>
            </a:r>
            <a:r>
              <a:rPr kumimoji="1" lang="en-US" altLang="zh-CN"/>
              <a:t>top-1</a:t>
            </a:r>
            <a:r>
              <a:rPr kumimoji="1" lang="zh-CN" altLang="en-US"/>
              <a:t>错误率是最低的。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en-US" altLang="zh-CN"/>
              <a:t>top-1</a:t>
            </a:r>
            <a:r>
              <a:rPr kumimoji="1" lang="zh-CN" altLang="en-US"/>
              <a:t>错误率随着模型的加深而降低。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zh-CN" altLang="en-US"/>
              <a:t>在 </a:t>
            </a:r>
            <a:r>
              <a:rPr kumimoji="1" lang="en-US" altLang="zh-CN"/>
              <a:t>CIFAR</a:t>
            </a:r>
            <a:r>
              <a:rPr kumimoji="1" lang="zh-CN" altLang="en-US"/>
              <a:t> 数据上，</a:t>
            </a:r>
            <a:r>
              <a:rPr kumimoji="1" lang="en-US" altLang="zh-CN"/>
              <a:t>SKNet</a:t>
            </a:r>
            <a:r>
              <a:rPr kumimoji="1" lang="zh-CN" altLang="en-US"/>
              <a:t> 以最少的参数量，取得了最低的错误率。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7EFB5B9-A2E8-AE4E-83A0-927D64F75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64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3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显示了，与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32×4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的设置）相比，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不可避免地会引入一些参数和计算上的增加，但是大大的降低的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错误率。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为了公平地比较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通过更改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的深度、宽度和基数来增加其复杂性，以匹配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的复杂性。结果显示，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模型复杂度的提升能够带来更低的错误率。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在参数量和计算量相近的情况下，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依旧是表示得最好的。</a:t>
            </a:r>
          </a:p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88E6960-6132-224E-824D-A21E08892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8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错误率相对于其参数数量的关系。</a:t>
            </a:r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83864FE-8990-344B-96DE-375FA1080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61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2583A9-F29C-E640-BF93-E334DB3EC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11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/>
              <a:t>D</a:t>
            </a:r>
            <a:r>
              <a:rPr kumimoji="1" lang="zh-CN" altLang="en-US"/>
              <a:t> 是空洞卷积的空洞大小，能在在不增加计算量的情况下，扩大感受野。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en-US" altLang="zh-CN"/>
              <a:t>SKNet</a:t>
            </a:r>
            <a:r>
              <a:rPr kumimoji="1" lang="zh-CN" altLang="en-US"/>
              <a:t> 中，</a:t>
            </a:r>
            <a:r>
              <a:rPr kumimoji="1" lang="en-US" altLang="zh-CN"/>
              <a:t>Split</a:t>
            </a:r>
            <a:r>
              <a:rPr kumimoji="1" lang="zh-CN" altLang="en-US"/>
              <a:t> 操作有一分支是</a:t>
            </a:r>
            <a:r>
              <a:rPr kumimoji="1" lang="en-US" altLang="zh-CN"/>
              <a:t>3×3</a:t>
            </a:r>
            <a:r>
              <a:rPr kumimoji="1" lang="zh-CN" altLang="en-US"/>
              <a:t>，另一分支是</a:t>
            </a:r>
            <a:r>
              <a:rPr kumimoji="1" lang="en-US" altLang="zh-CN"/>
              <a:t>5×5</a:t>
            </a:r>
            <a:r>
              <a:rPr kumimoji="1" lang="zh-CN" altLang="en-US"/>
              <a:t>。对于</a:t>
            </a:r>
            <a:r>
              <a:rPr kumimoji="1" lang="en-US" altLang="zh-CN"/>
              <a:t>5×5</a:t>
            </a:r>
            <a:r>
              <a:rPr kumimoji="1" lang="zh-CN" altLang="en-US"/>
              <a:t>的支路，使用空洞大小为 </a:t>
            </a:r>
            <a:r>
              <a:rPr kumimoji="1" lang="en-US" altLang="zh-CN"/>
              <a:t>2</a:t>
            </a:r>
            <a:r>
              <a:rPr kumimoji="1" lang="zh-CN" altLang="en-US"/>
              <a:t> 的</a:t>
            </a:r>
            <a:r>
              <a:rPr kumimoji="1" lang="en-US" altLang="zh-CN"/>
              <a:t>3×3</a:t>
            </a:r>
            <a:r>
              <a:rPr kumimoji="1" lang="zh-CN" altLang="en-US"/>
              <a:t>卷积来替代。</a:t>
            </a:r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6</a:t>
            </a:r>
            <a:r>
              <a:rPr kumimoji="1" lang="zh-CN" altLang="en-US"/>
              <a:t> 显示了这样做的优势。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各种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kernels with various dilations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明显优于与它具有相同感受野的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3×3, D=3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优于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7×7,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D=1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（这只在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分支中使用才成立，在其他地方使用就不好说了，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就是例子）</a:t>
            </a:r>
            <a:endParaRPr lang="zh-CN" altLang="e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zh-CN"/>
            </a:br>
            <a:endParaRPr kumimoji="1"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FEEE70C-B2D2-7F4C-B929-D5F0DD7A3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80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/>
              <a:t>前面的三栏是空洞卷积的知识，在不增加计算量的情况下增加感受野。表中可以得出结论，单纯的使用这种卷积虽然增大了感受野，但是</a:t>
            </a:r>
            <a:r>
              <a:rPr kumimoji="1" lang="en-US" altLang="zh-CN"/>
              <a:t>top-1</a:t>
            </a:r>
            <a:r>
              <a:rPr kumimoji="1" lang="zh-CN" altLang="en-US"/>
              <a:t>错误率却提升了。第一栏就是</a:t>
            </a:r>
            <a:r>
              <a:rPr kumimoji="1" lang="en-US" altLang="zh-CN"/>
              <a:t>ResNeXt</a:t>
            </a:r>
            <a:r>
              <a:rPr kumimoji="1" lang="zh-CN" altLang="en-US"/>
              <a:t>的精度。因此，空洞卷积它不能乱用！在 </a:t>
            </a:r>
            <a:r>
              <a:rPr kumimoji="1" lang="en-US" altLang="zh-CN"/>
              <a:t>SK</a:t>
            </a:r>
            <a:r>
              <a:rPr kumimoji="1" lang="zh-CN" altLang="en-US"/>
              <a:t> 块外使用就不行！</a:t>
            </a: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两条分支的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卷积聚合始终比简单的聚合方法的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错误率更低。（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SK:20.79%,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普通的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concat: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21.76%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聚合分支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(K3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K7)(K5,K7)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也是一样的，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卷积聚合性能更优。稍微不可避免的增加了一点点的计算量。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随着分支数的增加，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M=2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增到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M=3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错误率下降了。这也是以增加一定的参数量和计算量为代价的。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M=2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M=3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top-1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错误率差不多（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20.79%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20.76%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）。为了更好的平衡模型的性能和复杂度，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2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是更好的选择（两路分支）。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0282927-DA13-3948-A0FD-5B0316397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94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一般来说，这种花里胡哨的图，以我不多的经验，都是用来解决一个问题，即神经网络的可解释性研究！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下面我将用两个问题来总结这些图片想要说明的事情。（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）这些图做了什么事情？或者说为什么要画这些图？（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）这些图可以得出什么结论？ </a:t>
            </a:r>
            <a:endParaRPr lang="en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(a)(b)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两图的折线图，以两个随机的样本为例，对于大多数通道，当目标对象增大（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），大核（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）的注意力权重增加，图上的体现就是，红线大部分位于蓝绿两线之上。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SK_3_4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 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层（中间层），作者是在</a:t>
            </a:r>
            <a:r>
              <a:rPr kumimoji="1"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统计分析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的时候有了一个惊人的发现，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SK_3_4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学到了非常鲁棒的指导注意力选择模式（条形图中差值间隔较大，阶梯比较的陡峭）。对于所有的样本，只要对其进行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倍的放大，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SK_3_4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一定会分配更多的注意力给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的卷积核，因为只有两个分支，因此对应的另一条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核的注意力权重就会降低。</a:t>
            </a:r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/>
              <a:t>(a)(b)</a:t>
            </a:r>
            <a:r>
              <a:rPr kumimoji="1" lang="zh-CN" altLang="en-US"/>
              <a:t> 两个条形图，分两段看：</a:t>
            </a:r>
            <a:r>
              <a:rPr kumimoji="1" lang="en-US" altLang="zh-CN"/>
              <a:t>2_3</a:t>
            </a:r>
            <a:r>
              <a:rPr kumimoji="1" lang="zh-CN" altLang="en-US"/>
              <a:t>、</a:t>
            </a:r>
            <a:r>
              <a:rPr kumimoji="1" lang="en-US" altLang="zh-CN"/>
              <a:t>3_4</a:t>
            </a:r>
            <a:r>
              <a:rPr kumimoji="1" lang="zh-CN" altLang="en-US"/>
              <a:t>、</a:t>
            </a:r>
            <a:r>
              <a:rPr kumimoji="1" lang="en-US" altLang="zh-CN"/>
              <a:t>4_6</a:t>
            </a:r>
            <a:r>
              <a:rPr kumimoji="1" lang="zh-CN" altLang="en-US"/>
              <a:t>是一个段，这是网络的前层和中间一点的层；</a:t>
            </a:r>
            <a:r>
              <a:rPr kumimoji="1" lang="en-US" altLang="zh-CN"/>
              <a:t>5_3</a:t>
            </a:r>
            <a:r>
              <a:rPr kumimoji="1" lang="zh-CN" altLang="en-US"/>
              <a:t>是另一个段，表示为网络的很深的层。前一段呈现了这样一个现象：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目标对象越大，则在网络浅层和中层阶段（例如，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 2_3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 3_4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4_6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），“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 Kernel”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机制将增加大核（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）的注意力权重，体现在条形图上就是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的粉色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绿色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蓝色。后一段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5_3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深层就没有这个规律了，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5_3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，目标对象从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放大到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，核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的注意力权重反而减少了，而从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放大到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2.0×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核的注意力权重却又增加了。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对于所有的验证集数据，都呈现出一样的现象。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2C2CDE4-1DE4-E640-9A98-820025DB2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714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这种图可以得到以下结论：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1.</a:t>
            </a:r>
            <a:r>
              <a:rPr kumimoji="1" lang="zh-CN" altLang="en-US"/>
              <a:t>在 </a:t>
            </a:r>
            <a:r>
              <a:rPr kumimoji="1" lang="en-US" altLang="zh-CN"/>
              <a:t>SK_2_3</a:t>
            </a:r>
            <a:r>
              <a:rPr kumimoji="1" lang="zh-CN" altLang="en-US"/>
              <a:t> 和 </a:t>
            </a:r>
            <a:r>
              <a:rPr kumimoji="1" lang="en-US" altLang="zh-CN"/>
              <a:t>SK_3_4</a:t>
            </a:r>
            <a:r>
              <a:rPr kumimoji="1" lang="zh-CN" altLang="en-US"/>
              <a:t> 阶段（网络的浅层和中间一点的层），随着目标对象的放大（</a:t>
            </a:r>
            <a:r>
              <a:rPr kumimoji="1" lang="en-US" altLang="zh-CN"/>
              <a:t>1.0×</a:t>
            </a:r>
            <a:r>
              <a:rPr kumimoji="1" lang="zh-CN" altLang="en-US"/>
              <a:t>增大到</a:t>
            </a:r>
            <a:r>
              <a:rPr kumimoji="1" lang="en-US" altLang="zh-CN"/>
              <a:t>1.5×</a:t>
            </a:r>
            <a:r>
              <a:rPr kumimoji="1" lang="zh-CN" altLang="en-US"/>
              <a:t>），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核的重要程度随着增加。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（浅层和中层橙色线始终位于蓝色线之上）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在网络的深层，</a:t>
            </a:r>
            <a:r>
              <a:rPr kumimoji="1" lang="zh-CN" altLang="en-US"/>
              <a:t>目标对象的放大（</a:t>
            </a:r>
            <a:r>
              <a:rPr kumimoji="1" lang="en-US" altLang="zh-CN"/>
              <a:t>1.0×</a:t>
            </a:r>
            <a:r>
              <a:rPr kumimoji="1" lang="zh-CN" altLang="en-US"/>
              <a:t>增大到</a:t>
            </a:r>
            <a:r>
              <a:rPr kumimoji="1" lang="en-US" altLang="zh-CN"/>
              <a:t>1.5×</a:t>
            </a:r>
            <a:r>
              <a:rPr kumimoji="1" lang="zh-CN" altLang="en-US"/>
              <a:t>），橙色线和蓝色线是上下交错的，这表明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5×5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核的重要程度和不同尺度的目标对象相关性不强。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没有浅层的那种规律现象。作者也对这个现象进行了解释：深层的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多尺度信息已经被分解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掉了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没有明确的倾向去选择更大或更小的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ECB3577-A274-664A-8F9D-76253CF18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32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换句话说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，视觉皮层中的神经元可以捕获具有</a:t>
            </a:r>
            <a:r>
              <a:rPr lang="zh-CN" altLang="en-US" sz="1200" b="1" i="0" u="none" strike="noStrike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不同比例的目标对象，根据输入自适应地调整其感受野大小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827174D-F121-C444-8008-7D33981AB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如果你问我什么是 </a:t>
            </a:r>
            <a:r>
              <a:rPr kumimoji="1" lang="en-US" altLang="zh-CN">
                <a:latin typeface="Microsoft YaHei Light" panose="020B0502040204020203" pitchFamily="34" charset="-122"/>
                <a:sym typeface="Wingdings" pitchFamily="2" charset="2"/>
              </a:rPr>
              <a:t>SKNet</a:t>
            </a:r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，我会回答：</a:t>
            </a:r>
            <a:r>
              <a:rPr kumimoji="1" lang="en-US" altLang="zh-CN">
                <a:latin typeface="Microsoft YaHei Light" panose="020B0502040204020203" pitchFamily="34" charset="-122"/>
                <a:sym typeface="Wingdings" pitchFamily="2" charset="2"/>
              </a:rPr>
              <a:t>ResNeXt + Inception + SENet  SKNet</a:t>
            </a:r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。</a:t>
            </a:r>
            <a:endParaRPr kumimoji="1" lang="en-US" altLang="zh-CN">
              <a:latin typeface="Microsoft YaHei Light" panose="020B0502040204020203" pitchFamily="34" charset="-122"/>
              <a:sym typeface="Wingdings" pitchFamily="2" charset="2"/>
            </a:endParaRPr>
          </a:p>
          <a:p>
            <a:endParaRPr kumimoji="1" lang="en-US" altLang="zh-CN">
              <a:latin typeface="Microsoft YaHei Light" panose="020B0502040204020203" pitchFamily="34" charset="-122"/>
              <a:sym typeface="Wingdings" pitchFamily="2" charset="2"/>
            </a:endParaRPr>
          </a:p>
          <a:p>
            <a:r>
              <a:rPr kumimoji="1" lang="en-US" altLang="zh-CN">
                <a:latin typeface="Microsoft YaHei Light" panose="020B0502040204020203" pitchFamily="34" charset="-122"/>
                <a:sym typeface="Wingdings" pitchFamily="2" charset="2"/>
              </a:rPr>
              <a:t>ResNeXt</a:t>
            </a:r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 本身就有</a:t>
            </a:r>
            <a:r>
              <a:rPr kumimoji="1" lang="en-US" altLang="zh-CN">
                <a:latin typeface="Microsoft YaHei Light" panose="020B0502040204020203" pitchFamily="34" charset="-122"/>
                <a:sym typeface="Wingdings" pitchFamily="2" charset="2"/>
              </a:rPr>
              <a:t>32</a:t>
            </a:r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个分支，继续加上</a:t>
            </a:r>
            <a:r>
              <a:rPr kumimoji="1" lang="en-US" altLang="zh-CN">
                <a:latin typeface="Microsoft YaHei Light" panose="020B0502040204020203" pitchFamily="34" charset="-122"/>
                <a:sym typeface="Wingdings" pitchFamily="2" charset="2"/>
              </a:rPr>
              <a:t>M=2</a:t>
            </a:r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分支，</a:t>
            </a:r>
            <a:r>
              <a:rPr kumimoji="1" lang="zh-CN" altLang="en-US"/>
              <a:t>有一种俄罗斯套娃的感觉。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）中，一定要说的增大，因为在网络的大部分层中，</a:t>
            </a:r>
            <a:r>
              <a:rPr kumimoji="1" lang="en-US" altLang="zh-CN"/>
              <a:t>5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核的注意力是小于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的，所以在很多图中，值都是负值。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00AB5-B001-C345-9EF0-73FAF236A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02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0756F9A-F7CB-A74C-96E5-7D20452C1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53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虽然在此之前，自适应感受野大小的机制还没有人提出，或者说很少被考虑。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但是有一点是存在共识的，结合了不同感受野大小信息的神经元的适应能力更好，性能更优。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复杂、人工的痕迹太重了</a:t>
            </a:r>
            <a:r>
              <a:rPr kumimoji="1" lang="zh-CN" altLang="en-US"/>
              <a:t>。只是简单粗暴的结合。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复杂的东西往往抓不住本质！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ffectLst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9364B64-8DEC-E747-9A77-E8BD378FD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8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(GoogLeNet):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1409.4824v1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，没有好的初始化方法、没有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、没有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1512.04485v1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Inception-ResNet(InceptionV4):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1602.07261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arXiv: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1611.05431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这幅图相当于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在说，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Inception-ResNet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和通道分组卷积网络，都只是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这一范式的特殊形式而已。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更能抓住背后的本质。</a:t>
            </a:r>
            <a:endParaRPr kumimoji="1" lang="en-US" altLang="zh-CN">
              <a:effectLst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的特点是用分组卷积轻量化了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卷积核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InceptionNet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的特点是多分支的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kernel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设计。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ResNeXt</a:t>
            </a:r>
            <a:r>
              <a:rPr lang="zh-CN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主要就是单路卷积变成多个支路的多路卷积，不过分组很多，结构一致，进行分组卷积。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我们设计的一大出发点就是看是否能够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两者的特色。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7CA7901-43C8-2C44-9C60-FAB0AE242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5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SKNet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设计的一大出发点就是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两者的优点，改进其缺点。</a:t>
            </a:r>
            <a:endParaRPr kumimoji="1"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首先，把 </a:t>
            </a:r>
            <a:r>
              <a:rPr lang="en-US" altLang="zh-CN"/>
              <a:t>InceptionNet</a:t>
            </a:r>
            <a:r>
              <a:rPr lang="zh-CN" altLang="en-US"/>
              <a:t> </a:t>
            </a:r>
            <a:r>
              <a:rPr lang="en-US" altLang="zh-CN"/>
              <a:t>Concatenation</a:t>
            </a:r>
            <a:r>
              <a:rPr lang="zh-CN" altLang="en-US"/>
              <a:t> 汇聚的过程灵活化。目前流行的注意力机制。</a:t>
            </a:r>
            <a:endParaRPr lang="en-US" altLang="zh-CN"/>
          </a:p>
          <a:p>
            <a:r>
              <a:rPr lang="en-US" altLang="zh-CN"/>
              <a:t>2.ResNeXt</a:t>
            </a:r>
            <a:r>
              <a:rPr lang="zh-CN" altLang="en-US"/>
              <a:t>，对于不同尺度的目标对象的输入，无法自适应其感受野的大小。因此，在 </a:t>
            </a:r>
            <a:r>
              <a:rPr lang="en-US" altLang="zh-CN"/>
              <a:t>ResNeXt</a:t>
            </a:r>
            <a:r>
              <a:rPr lang="zh-CN" altLang="en-US"/>
              <a:t> 的基础之上，引入类似 </a:t>
            </a:r>
            <a:r>
              <a:rPr lang="en-US" altLang="zh-CN"/>
              <a:t>Inception</a:t>
            </a:r>
            <a:r>
              <a:rPr lang="zh-CN" altLang="en-US"/>
              <a:t> 的多分支结构。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多分支：获得不同大小的感受野！</a:t>
            </a:r>
            <a:endParaRPr lang="en-US" altLang="zh-CN"/>
          </a:p>
          <a:p>
            <a:r>
              <a:rPr lang="en-US" altLang="zh-CN"/>
              <a:t>Attention</a:t>
            </a:r>
            <a:r>
              <a:rPr lang="zh-CN" altLang="en-US"/>
              <a:t>：使得感受野的大小能够自适应！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D8AC75C-EE12-684D-B326-2875CBA72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93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整体、抽象的角度理解 </a:t>
            </a:r>
            <a:r>
              <a:rPr kumimoji="1" lang="en-US" altLang="zh-CN"/>
              <a:t>SK</a:t>
            </a:r>
            <a:r>
              <a:rPr kumimoji="1" lang="zh-CN" altLang="en-US"/>
              <a:t> 卷积。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特征图</a:t>
            </a:r>
            <a:r>
              <a:rPr kumimoji="1" lang="en-US" altLang="zh-CN"/>
              <a:t>V</a:t>
            </a:r>
            <a:r>
              <a:rPr kumimoji="1" lang="zh-CN" altLang="en-US"/>
              <a:t>是根据不同尺度的目标对象，自适应感受野后得到的结果。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010C16-E245-8147-8EFF-DA42F9DA5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47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这一步上下两个分支执行的就是 </a:t>
            </a:r>
            <a:r>
              <a:rPr kumimoji="1" lang="en-US" altLang="zh-CN"/>
              <a:t>ResNeXt</a:t>
            </a:r>
            <a:r>
              <a:rPr kumimoji="1" lang="zh-CN" altLang="en-US"/>
              <a:t> 中 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3×3</a:t>
            </a:r>
            <a:r>
              <a:rPr kumimoji="1" lang="zh-CN" altLang="en-US"/>
              <a:t>卷积核的分组数为</a:t>
            </a:r>
            <a:r>
              <a:rPr kumimoji="1" lang="en-US" altLang="zh-CN"/>
              <a:t>32</a:t>
            </a:r>
            <a:r>
              <a:rPr kumimoji="1" lang="zh-CN" altLang="en-US"/>
              <a:t>的通道分组卷积。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如果将下面的分支去掉，即网络中只有一条分支，那么这个网络就是 </a:t>
            </a:r>
            <a:r>
              <a:rPr kumimoji="1" lang="en-US" altLang="zh-CN"/>
              <a:t>ResNeXt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SE</a:t>
            </a:r>
            <a:r>
              <a:rPr kumimoji="1" lang="zh-CN" altLang="en-US"/>
              <a:t> </a:t>
            </a:r>
            <a:r>
              <a:rPr kumimoji="1" lang="en-US" altLang="zh-CN"/>
              <a:t>block</a:t>
            </a:r>
            <a:r>
              <a:rPr kumimoji="1" lang="zh-CN" altLang="en-US"/>
              <a:t>（通道注意力）。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B92DBD6-98FD-5A46-8F8A-D72BD1ABA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97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被称为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feature descriptor.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AB3DC3A-D164-BE48-8890-D2E375F0C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773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4C8BEA-F8E5-0847-8EC0-9EEC3A2D9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3F30-751B-6C40-BB59-0562EA1C9804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11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7B0A83F-EA50-C447-B7A5-9E7B4634D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0275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pic>
        <p:nvPicPr>
          <p:cNvPr id="9" name="图片 8" descr="横版组合——透明.png">
            <a:extLst>
              <a:ext uri="{FF2B5EF4-FFF2-40B4-BE49-F238E27FC236}">
                <a16:creationId xmlns:a16="http://schemas.microsoft.com/office/drawing/2014/main" id="{E6BC9455-B0BA-0640-BA4F-97B907F60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4054" y="64451"/>
            <a:ext cx="2425700" cy="50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C8BE4D-67C0-2342-B737-CE6C3807E3C6}"/>
              </a:ext>
            </a:extLst>
          </p:cNvPr>
          <p:cNvSpPr/>
          <p:nvPr userDrawn="1"/>
        </p:nvSpPr>
        <p:spPr>
          <a:xfrm>
            <a:off x="-1" y="838200"/>
            <a:ext cx="12192000" cy="2984500"/>
          </a:xfrm>
          <a:prstGeom prst="rect">
            <a:avLst/>
          </a:prstGeom>
          <a:solidFill>
            <a:srgbClr val="184894"/>
          </a:solidFill>
          <a:ln>
            <a:solidFill>
              <a:srgbClr val="184893"/>
            </a:solidFill>
          </a:ln>
          <a:effectLst>
            <a:outerShdw blurRad="254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DA051EC-BEB2-8141-9FED-33E909F5E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968" y="1569620"/>
            <a:ext cx="9930063" cy="1227221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Microsoft YaHei Light" panose="020B0502040204020203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</a:t>
            </a:r>
          </a:p>
        </p:txBody>
      </p:sp>
    </p:spTree>
    <p:extLst>
      <p:ext uri="{BB962C8B-B14F-4D97-AF65-F5344CB8AC3E}">
        <p14:creationId xmlns:p14="http://schemas.microsoft.com/office/powerpoint/2010/main" val="38481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E242E893-7F51-4644-8522-00DFFAB2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1281112"/>
            <a:ext cx="8323263" cy="42957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aseline="0">
                <a:latin typeface="微软雅黑" panose="020B0503020204020204" pitchFamily="34" charset="-122"/>
                <a:ea typeface="Microsoft YaHei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9B5611-F7D4-4445-8AF6-D1421783EC4F}"/>
              </a:ext>
            </a:extLst>
          </p:cNvPr>
          <p:cNvSpPr/>
          <p:nvPr userDrawn="1"/>
        </p:nvSpPr>
        <p:spPr>
          <a:xfrm>
            <a:off x="0" y="-6216"/>
            <a:ext cx="12192000" cy="650590"/>
          </a:xfrm>
          <a:prstGeom prst="rect">
            <a:avLst/>
          </a:prstGeom>
          <a:solidFill>
            <a:srgbClr val="184894"/>
          </a:solidFill>
          <a:ln>
            <a:solidFill>
              <a:srgbClr val="184893"/>
            </a:solidFill>
          </a:ln>
          <a:effectLst>
            <a:outerShdw blurRad="254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7A0191-FAAB-5541-8E01-0ABC5FE9E4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4054" y="64946"/>
            <a:ext cx="2425700" cy="520700"/>
          </a:xfrm>
          <a:prstGeom prst="rect">
            <a:avLst/>
          </a:prstGeom>
        </p:spPr>
      </p:pic>
      <p:sp>
        <p:nvSpPr>
          <p:cNvPr id="13" name="标题 8">
            <a:extLst>
              <a:ext uri="{FF2B5EF4-FFF2-40B4-BE49-F238E27FC236}">
                <a16:creationId xmlns:a16="http://schemas.microsoft.com/office/drawing/2014/main" id="{D75111EE-D7EC-7746-9F67-61DE599D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" y="-6216"/>
            <a:ext cx="8322936" cy="650590"/>
          </a:xfrm>
        </p:spPr>
        <p:txBody>
          <a:bodyPr>
            <a:normAutofit/>
          </a:bodyPr>
          <a:lstStyle>
            <a:lvl1pPr>
              <a:defRPr sz="3000"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608D8DB-DE4A-174D-B0B1-1390C012A6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336554" y="6492875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38A61038-3A90-CF47-9EBD-DAAC75372447}" type="slidenum">
              <a:rPr kumimoji="1" lang="zh-CN" altLang="en-US" smtClean="0"/>
              <a:pPr/>
              <a:t>‹#›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6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D6AE5-9CE2-634F-BE84-980D7285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554" y="6495099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A8407A39-B07A-E246-A165-39D2A63DC208}" type="slidenum">
              <a:rPr kumimoji="1" lang="zh-CN" altLang="en-US" smtClean="0"/>
              <a:pPr/>
              <a:t>‹#›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9B5611-F7D4-4445-8AF6-D1421783EC4F}"/>
              </a:ext>
            </a:extLst>
          </p:cNvPr>
          <p:cNvSpPr/>
          <p:nvPr userDrawn="1"/>
        </p:nvSpPr>
        <p:spPr>
          <a:xfrm>
            <a:off x="0" y="0"/>
            <a:ext cx="12192000" cy="650590"/>
          </a:xfrm>
          <a:prstGeom prst="rect">
            <a:avLst/>
          </a:prstGeom>
          <a:noFill/>
          <a:ln w="9525">
            <a:noFill/>
          </a:ln>
          <a:effectLst>
            <a:innerShdw blurRad="139700" dist="723900" dir="3420000">
              <a:srgbClr val="FF0000">
                <a:alpha val="6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zh-CN" altLang="en-US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E855D2-F830-6140-9B8F-053E53A3C849}"/>
              </a:ext>
            </a:extLst>
          </p:cNvPr>
          <p:cNvSpPr/>
          <p:nvPr userDrawn="1"/>
        </p:nvSpPr>
        <p:spPr>
          <a:xfrm>
            <a:off x="0" y="-6216"/>
            <a:ext cx="12192000" cy="650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图片 19" descr="横版组合——透明.png">
            <a:extLst>
              <a:ext uri="{FF2B5EF4-FFF2-40B4-BE49-F238E27FC236}">
                <a16:creationId xmlns:a16="http://schemas.microsoft.com/office/drawing/2014/main" id="{D38AD45C-00F5-8341-8A54-01D8B6B9E3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4054" y="64451"/>
            <a:ext cx="2425700" cy="50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8">
            <a:extLst>
              <a:ext uri="{FF2B5EF4-FFF2-40B4-BE49-F238E27FC236}">
                <a16:creationId xmlns:a16="http://schemas.microsoft.com/office/drawing/2014/main" id="{3633ACD5-9CD7-EA47-8ACD-0770052CC08A}"/>
              </a:ext>
            </a:extLst>
          </p:cNvPr>
          <p:cNvSpPr txBox="1">
            <a:spLocks/>
          </p:cNvSpPr>
          <p:nvPr userDrawn="1"/>
        </p:nvSpPr>
        <p:spPr>
          <a:xfrm>
            <a:off x="112246" y="-6216"/>
            <a:ext cx="8322936" cy="650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j-cs"/>
              </a:defRPr>
            </a:lvl1pPr>
          </a:lstStyle>
          <a:p>
            <a:endParaRPr kumimoji="1" lang="zh-CN" altLang="en-US" dirty="0">
              <a:solidFill>
                <a:srgbClr val="164894"/>
              </a:solidFill>
            </a:endParaRPr>
          </a:p>
        </p:txBody>
      </p:sp>
      <p:sp>
        <p:nvSpPr>
          <p:cNvPr id="23" name="标题 8">
            <a:extLst>
              <a:ext uri="{FF2B5EF4-FFF2-40B4-BE49-F238E27FC236}">
                <a16:creationId xmlns:a16="http://schemas.microsoft.com/office/drawing/2014/main" id="{8CFB95F7-FC8C-E041-8329-1FF4D234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" y="6216"/>
            <a:ext cx="8322936" cy="650590"/>
          </a:xfrm>
        </p:spPr>
        <p:txBody>
          <a:bodyPr>
            <a:normAutofit/>
          </a:bodyPr>
          <a:lstStyle>
            <a:lvl1pPr>
              <a:defRPr sz="3000" b="0" i="0">
                <a:solidFill>
                  <a:srgbClr val="16489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5" name="文本占位符 25">
            <a:extLst>
              <a:ext uri="{FF2B5EF4-FFF2-40B4-BE49-F238E27FC236}">
                <a16:creationId xmlns:a16="http://schemas.microsoft.com/office/drawing/2014/main" id="{AF426A7A-0145-F748-A47E-7DFBEE712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1281112"/>
            <a:ext cx="8323263" cy="42957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aseline="0">
                <a:latin typeface="微软雅黑" panose="020B0503020204020204" pitchFamily="34" charset="-122"/>
                <a:ea typeface="Microsoft YaHei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9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7B0A83F-EA50-C447-B7A5-9E7B4634D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0275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6B399-9FEB-2D49-B4EB-D575BFD0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554" y="6492875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A8407A39-B07A-E246-A165-39D2A63DC208}" type="slidenum">
              <a:rPr kumimoji="1" lang="zh-CN" altLang="en-US" smtClean="0"/>
              <a:pPr/>
              <a:t>‹#›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  <p:pic>
        <p:nvPicPr>
          <p:cNvPr id="9" name="图片 8" descr="横版组合——透明.png">
            <a:extLst>
              <a:ext uri="{FF2B5EF4-FFF2-40B4-BE49-F238E27FC236}">
                <a16:creationId xmlns:a16="http://schemas.microsoft.com/office/drawing/2014/main" id="{E6BC9455-B0BA-0640-BA4F-97B907F60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4054" y="64451"/>
            <a:ext cx="2425700" cy="50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C8BE4D-67C0-2342-B737-CE6C3807E3C6}"/>
              </a:ext>
            </a:extLst>
          </p:cNvPr>
          <p:cNvSpPr/>
          <p:nvPr userDrawn="1"/>
        </p:nvSpPr>
        <p:spPr>
          <a:xfrm>
            <a:off x="-1" y="838200"/>
            <a:ext cx="12192000" cy="2984500"/>
          </a:xfrm>
          <a:prstGeom prst="rect">
            <a:avLst/>
          </a:prstGeom>
          <a:solidFill>
            <a:srgbClr val="184894"/>
          </a:solidFill>
          <a:ln>
            <a:solidFill>
              <a:srgbClr val="184893"/>
            </a:solidFill>
          </a:ln>
          <a:effectLst>
            <a:outerShdw blurRad="254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DA051EC-BEB2-8141-9FED-33E909F5EE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0968" y="1569620"/>
            <a:ext cx="9930063" cy="1227221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Microsoft YaHei Light" panose="020B0502040204020203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4119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3F40E-A1BF-E844-B9EF-A2C05FDC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ACE71-8B2A-7E48-8D42-EE556B52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BB0C1-A467-0840-A2CF-19582A8D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32C30-BD76-F349-AD74-9F9DE7AC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0D3B-129A-494F-8144-FE830CF7F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1038-3A90-CF47-9EBD-DAAC75372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7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2E140B1-E7F6-3C4B-90D3-E5C8FC27E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汇报人：兰冬雷</a:t>
            </a:r>
            <a:endParaRPr kumimoji="1" lang="en-US" altLang="zh-CN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2021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年 </a:t>
            </a:r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03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月 </a:t>
            </a:r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7D3129-9D6E-D343-AD82-7F0F1DBD0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" altLang="zh-CN"/>
              <a:t>Selective Kernel Networks</a:t>
            </a:r>
            <a:br>
              <a:rPr kumimoji="1" lang="en" altLang="zh-CN"/>
            </a:br>
            <a:r>
              <a:rPr kumimoji="1" lang="en" altLang="zh-CN" sz="2200"/>
              <a:t>(arXiv: 1903.06586)</a:t>
            </a:r>
            <a:endParaRPr kumimoji="1"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66722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69B7DA-35C9-F444-A10D-23E3FC292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1281113"/>
            <a:ext cx="11066573" cy="107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用一句话来总结 </a:t>
            </a:r>
            <a:r>
              <a:rPr lang="en-US" altLang="zh-CN"/>
              <a:t>SK</a:t>
            </a:r>
            <a:r>
              <a:rPr lang="zh-CN" altLang="en-US"/>
              <a:t> </a:t>
            </a:r>
            <a:r>
              <a:rPr lang="en-US" altLang="zh-CN"/>
              <a:t>Convolution</a:t>
            </a:r>
            <a:r>
              <a:rPr lang="zh-CN" altLang="en-US"/>
              <a:t>：用 </a:t>
            </a:r>
            <a:r>
              <a:rPr lang="en" altLang="zh-CN"/>
              <a:t>multiple scale feature </a:t>
            </a:r>
            <a:r>
              <a:rPr lang="zh-CN" altLang="en-US"/>
              <a:t>汇总的 </a:t>
            </a:r>
            <a:r>
              <a:rPr lang="en" altLang="zh-CN"/>
              <a:t>information </a:t>
            </a:r>
            <a:r>
              <a:rPr lang="zh-CN" altLang="en-US"/>
              <a:t>来 </a:t>
            </a:r>
            <a:r>
              <a:rPr lang="en" altLang="zh-CN"/>
              <a:t>channel-wise </a:t>
            </a:r>
            <a:r>
              <a:rPr lang="zh-CN" altLang="en-US"/>
              <a:t>地指导如何分配侧重使用哪个 </a:t>
            </a:r>
            <a:r>
              <a:rPr lang="en" altLang="zh-CN"/>
              <a:t>kernel </a:t>
            </a:r>
            <a:r>
              <a:rPr lang="zh-CN" altLang="en-US"/>
              <a:t>的表征。</a:t>
            </a:r>
            <a:r>
              <a:rPr lang="en-US" altLang="zh-CN" sz="1500"/>
              <a:t>——</a:t>
            </a:r>
            <a:r>
              <a:rPr lang="zh-CN" altLang="en-US" sz="1500"/>
              <a:t>作者李翔总结的</a:t>
            </a:r>
            <a:endParaRPr kumimoji="1" lang="zh-CN" altLang="en-US" sz="1500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8AE88E-7EF4-DC4A-8D0C-17F66E25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SK</a:t>
            </a:r>
            <a:r>
              <a:rPr kumimoji="1" lang="zh-CN" altLang="en-US"/>
              <a:t> </a:t>
            </a:r>
            <a:r>
              <a:rPr kumimoji="1" lang="en-US" altLang="zh-CN"/>
              <a:t>Convolution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8E860E-6E2D-4747-91B2-6372FDE15F4A}"/>
              </a:ext>
            </a:extLst>
          </p:cNvPr>
          <p:cNvSpPr/>
          <p:nvPr/>
        </p:nvSpPr>
        <p:spPr>
          <a:xfrm>
            <a:off x="4886324" y="1156053"/>
            <a:ext cx="2657476" cy="6505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1FEAC2-820C-4B47-B1C9-E2866C051F36}"/>
              </a:ext>
            </a:extLst>
          </p:cNvPr>
          <p:cNvSpPr/>
          <p:nvPr/>
        </p:nvSpPr>
        <p:spPr>
          <a:xfrm>
            <a:off x="7597472" y="1150570"/>
            <a:ext cx="2332850" cy="6505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8579B6-1E2A-2A4E-A5A6-39B244B1ED42}"/>
              </a:ext>
            </a:extLst>
          </p:cNvPr>
          <p:cNvSpPr/>
          <p:nvPr/>
        </p:nvSpPr>
        <p:spPr>
          <a:xfrm>
            <a:off x="86152" y="14181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🌀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415F539F-FBF9-EF4C-B58D-41AAF654D454}"/>
              </a:ext>
            </a:extLst>
          </p:cNvPr>
          <p:cNvSpPr txBox="1">
            <a:spLocks/>
          </p:cNvSpPr>
          <p:nvPr/>
        </p:nvSpPr>
        <p:spPr>
          <a:xfrm>
            <a:off x="501649" y="3007803"/>
            <a:ext cx="11066573" cy="107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656139-E441-FF49-8311-5B6364F10238}"/>
              </a:ext>
            </a:extLst>
          </p:cNvPr>
          <p:cNvSpPr txBox="1"/>
          <p:nvPr/>
        </p:nvSpPr>
        <p:spPr>
          <a:xfrm>
            <a:off x="5486966" y="4383736"/>
            <a:ext cx="2687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soft attention vector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67E2109-CDCE-0A49-BB69-2A6CE660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72" y="3428999"/>
            <a:ext cx="11090927" cy="324866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5ACF0C6-00B2-8B45-AF47-970C56E8FCFC}"/>
              </a:ext>
            </a:extLst>
          </p:cNvPr>
          <p:cNvSpPr/>
          <p:nvPr/>
        </p:nvSpPr>
        <p:spPr>
          <a:xfrm>
            <a:off x="3271838" y="3428999"/>
            <a:ext cx="1128712" cy="2943226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5E21482-4152-B34C-BF9F-06147CB4A90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400550" y="1806643"/>
            <a:ext cx="1814512" cy="1646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F4F1E37-44C9-2C47-AD19-3138836ECD52}"/>
              </a:ext>
            </a:extLst>
          </p:cNvPr>
          <p:cNvSpPr/>
          <p:nvPr/>
        </p:nvSpPr>
        <p:spPr>
          <a:xfrm>
            <a:off x="7543800" y="4383736"/>
            <a:ext cx="771525" cy="1193151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6E958FA-DE1F-FE40-B855-9AB0F822AE7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29563" y="1779679"/>
            <a:ext cx="145268" cy="26040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88336C1-A2B5-C74F-B8F1-A889D32E539D}"/>
              </a:ext>
            </a:extLst>
          </p:cNvPr>
          <p:cNvSpPr txBox="1"/>
          <p:nvPr/>
        </p:nvSpPr>
        <p:spPr>
          <a:xfrm>
            <a:off x="8040385" y="2898091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a,b</a:t>
            </a:r>
            <a:r>
              <a:rPr lang="en" altLang="zh-CN"/>
              <a:t> </a:t>
            </a:r>
            <a:r>
              <a:rPr lang="zh-CN" altLang="en-US"/>
              <a:t>被称为 </a:t>
            </a:r>
            <a:r>
              <a:rPr lang="en" altLang="zh-CN"/>
              <a:t>soft attention vector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CAA63-B4D5-034E-B03E-F805857C46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10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4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FD5DBA7-AE15-E146-8616-40B90C8F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SKNet</a:t>
            </a:r>
            <a:r>
              <a:rPr kumimoji="1" lang="zh-CN" altLang="en-US"/>
              <a:t> 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09284-EA83-5D49-9680-B1BF4F2C1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118084-7BED-9B46-A25C-63B1845B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6873"/>
            <a:ext cx="12192000" cy="589078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97F01FC-E65B-1041-863D-F6A54CDE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11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16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066D09F-4244-8A47-B063-3FC17F74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/>
              <a:t>SKNet </a:t>
            </a:r>
            <a:r>
              <a:rPr lang="zh-CN" altLang="en-US" b="1"/>
              <a:t>与 </a:t>
            </a:r>
            <a:r>
              <a:rPr lang="en" altLang="zh-CN" b="1"/>
              <a:t>state-of-the-art model</a:t>
            </a:r>
            <a:r>
              <a:rPr lang="zh-CN" altLang="en-US" b="1"/>
              <a:t> 的比较（</a:t>
            </a:r>
            <a:r>
              <a:rPr lang="en-US" altLang="zh-CN" b="1"/>
              <a:t>1/4</a:t>
            </a:r>
            <a:r>
              <a:rPr lang="zh-CN" altLang="en-US" b="1"/>
              <a:t>）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EEE10-095A-CF4A-A032-163AEAC5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853"/>
            <a:ext cx="5834032" cy="5550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727169-9C4F-2A4A-88DC-F6ABE5796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34" y="2837588"/>
            <a:ext cx="6286158" cy="23373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815CED-D687-FA43-BEB3-A119DC73843C}"/>
              </a:ext>
            </a:extLst>
          </p:cNvPr>
          <p:cNvSpPr/>
          <p:nvPr/>
        </p:nvSpPr>
        <p:spPr>
          <a:xfrm>
            <a:off x="627017" y="1554480"/>
            <a:ext cx="5054817" cy="20900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3B1F2-2A03-2947-8EC4-38CAE7B0A0BA}"/>
              </a:ext>
            </a:extLst>
          </p:cNvPr>
          <p:cNvSpPr/>
          <p:nvPr/>
        </p:nvSpPr>
        <p:spPr>
          <a:xfrm>
            <a:off x="627016" y="2226504"/>
            <a:ext cx="8216538" cy="44172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/>
              <a:t>通道注意力和空间注意力机制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E915E2-351D-1941-852B-9006496400B7}"/>
              </a:ext>
            </a:extLst>
          </p:cNvPr>
          <p:cNvSpPr/>
          <p:nvPr/>
        </p:nvSpPr>
        <p:spPr>
          <a:xfrm>
            <a:off x="627014" y="2933600"/>
            <a:ext cx="5054817" cy="20900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9B948E-9855-5F44-944E-CEE15A2F8893}"/>
              </a:ext>
            </a:extLst>
          </p:cNvPr>
          <p:cNvSpPr/>
          <p:nvPr/>
        </p:nvSpPr>
        <p:spPr>
          <a:xfrm>
            <a:off x="627013" y="5174953"/>
            <a:ext cx="5054817" cy="20900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B5F5D-BFE1-AA4E-8F51-FB150EF3DB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12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9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F53298-B234-DB45-8E89-2699A746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/>
              <a:t>SKNet </a:t>
            </a:r>
            <a:r>
              <a:rPr lang="zh-CN" altLang="en-US" b="1"/>
              <a:t>与 </a:t>
            </a:r>
            <a:r>
              <a:rPr lang="en" altLang="zh-CN" b="1"/>
              <a:t>ResNeXt</a:t>
            </a:r>
            <a:r>
              <a:rPr lang="zh-CN" altLang="en-US" b="1"/>
              <a:t> 的比较（</a:t>
            </a:r>
            <a:r>
              <a:rPr lang="en-US" altLang="zh-CN" b="1"/>
              <a:t>2/4</a:t>
            </a:r>
            <a:r>
              <a:rPr lang="zh-CN" altLang="en-US" b="1"/>
              <a:t>）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9CC9C6-AEA5-0B47-A808-58A57973C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10" y="969647"/>
            <a:ext cx="9915179" cy="51310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A4830A-5A50-7346-AA68-71AB0A013608}"/>
              </a:ext>
            </a:extLst>
          </p:cNvPr>
          <p:cNvSpPr/>
          <p:nvPr/>
        </p:nvSpPr>
        <p:spPr>
          <a:xfrm>
            <a:off x="675249" y="1786597"/>
            <a:ext cx="10378340" cy="942535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004D0-5CC4-1E4F-80F5-EADFAC023E11}"/>
              </a:ext>
            </a:extLst>
          </p:cNvPr>
          <p:cNvSpPr/>
          <p:nvPr/>
        </p:nvSpPr>
        <p:spPr>
          <a:xfrm>
            <a:off x="675248" y="2729132"/>
            <a:ext cx="11404505" cy="1280160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/>
              <a:t>参数量和计算量</a:t>
            </a:r>
            <a:endParaRPr kumimoji="1" lang="en-US" altLang="zh-CN"/>
          </a:p>
          <a:p>
            <a:pPr algn="r"/>
            <a:r>
              <a:rPr kumimoji="1" lang="zh-CN" altLang="en-US"/>
              <a:t>与 </a:t>
            </a:r>
            <a:r>
              <a:rPr kumimoji="1" lang="en-US" altLang="zh-CN"/>
              <a:t>SKNet</a:t>
            </a:r>
            <a:r>
              <a:rPr kumimoji="1" lang="zh-CN" altLang="en-US"/>
              <a:t> 相匹配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DE935EF1-5BA9-BB4C-8550-1825694FEAA0}"/>
              </a:ext>
            </a:extLst>
          </p:cNvPr>
          <p:cNvSpPr/>
          <p:nvPr/>
        </p:nvSpPr>
        <p:spPr>
          <a:xfrm>
            <a:off x="112246" y="2335237"/>
            <a:ext cx="1350794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991CD6D-72C7-8C48-A549-92B86CE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13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CA70BB-05E2-594B-A63E-176B3CA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/>
              <a:t>SKNet </a:t>
            </a:r>
            <a:r>
              <a:rPr lang="zh-CN" altLang="en-US" b="1"/>
              <a:t>与其他模型的参数量与性能情况（</a:t>
            </a:r>
            <a:r>
              <a:rPr lang="en-US" altLang="zh-CN" b="1"/>
              <a:t>3/4</a:t>
            </a:r>
            <a:r>
              <a:rPr lang="zh-CN" altLang="en-US" b="1"/>
              <a:t>）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94C672-B255-1A42-9F00-953E0CD2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87" y="931114"/>
            <a:ext cx="6381613" cy="4385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BCC3BC-9FCC-7F49-9425-D8BE88929DAD}"/>
              </a:ext>
            </a:extLst>
          </p:cNvPr>
          <p:cNvSpPr txBox="1"/>
          <p:nvPr/>
        </p:nvSpPr>
        <p:spPr>
          <a:xfrm>
            <a:off x="112246" y="2613392"/>
            <a:ext cx="5301451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16489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ImageNet</a:t>
            </a:r>
          </a:p>
          <a:p>
            <a:endParaRPr kumimoji="1"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同等参数量下，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SKNet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的 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top-1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错误率最低！</a:t>
            </a:r>
            <a:endParaRPr kumimoji="1"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kumimoji="1"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同等 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top-1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错误率下，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SKNet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的参数量最少！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5ACB1E6-45C9-034A-9162-364364E80B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14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80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CB40B8-EC02-FF45-9090-6AB3E5B8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/>
              <a:t>SKNet </a:t>
            </a:r>
            <a:r>
              <a:rPr lang="zh-CN" altLang="en-US" b="1"/>
              <a:t>与轻量级模型的比较（</a:t>
            </a:r>
            <a:r>
              <a:rPr lang="en-US" altLang="zh-CN" b="1"/>
              <a:t>4/4</a:t>
            </a:r>
            <a:r>
              <a:rPr lang="zh-CN" altLang="en-US" b="1"/>
              <a:t>）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1ADCC-4D84-F644-B51C-30B89BA11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1281112"/>
            <a:ext cx="11005722" cy="4295775"/>
          </a:xfrm>
        </p:spPr>
        <p:txBody>
          <a:bodyPr/>
          <a:lstStyle/>
          <a:p>
            <a:r>
              <a:rPr lang="en" altLang="zh-CN"/>
              <a:t>Table 4. </a:t>
            </a:r>
            <a:r>
              <a:rPr lang="zh-CN" altLang="en-US"/>
              <a:t>显示了，</a:t>
            </a:r>
            <a:r>
              <a:rPr lang="en" altLang="zh-CN"/>
              <a:t>SK </a:t>
            </a:r>
            <a:r>
              <a:rPr lang="zh-CN" altLang="en-US"/>
              <a:t>卷积不仅能够在 </a:t>
            </a:r>
            <a:r>
              <a:rPr lang="en" altLang="zh-CN"/>
              <a:t>baseline </a:t>
            </a:r>
            <a:r>
              <a:rPr lang="zh-CN" altLang="en-US"/>
              <a:t>的基础之上提升性能，而且比 </a:t>
            </a:r>
            <a:r>
              <a:rPr lang="en" altLang="zh-CN"/>
              <a:t>SENet </a:t>
            </a:r>
            <a:r>
              <a:rPr lang="zh-CN" altLang="en-US"/>
              <a:t>要更好。表明了 </a:t>
            </a:r>
            <a:r>
              <a:rPr lang="en" altLang="zh-CN"/>
              <a:t>SK </a:t>
            </a:r>
            <a:r>
              <a:rPr lang="zh-CN" altLang="en-US"/>
              <a:t>卷积应用在低端设备上的巨大潜力。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17797-CD44-1145-8228-880B4342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04" y="2361052"/>
            <a:ext cx="7556991" cy="4316609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68ADC08-8B1B-F642-8C71-1E14249E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15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7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04A7C4-9EBC-DE4B-AAC8-4EDE4961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/>
              <a:t>dilation D</a:t>
            </a:r>
            <a:r>
              <a:rPr lang="zh-CN" altLang="en-US" b="1"/>
              <a:t>（</a:t>
            </a:r>
            <a:r>
              <a:rPr lang="en-US" altLang="zh-CN" b="1"/>
              <a:t>1/4</a:t>
            </a:r>
            <a:r>
              <a:rPr lang="zh-CN" altLang="en-US" b="1"/>
              <a:t>）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764F79-DD3A-4841-8DF8-9FAFB59C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47" y="1567005"/>
            <a:ext cx="9766300" cy="48768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5625904B-4D99-054D-9978-CAD6A3F68728}"/>
              </a:ext>
            </a:extLst>
          </p:cNvPr>
          <p:cNvSpPr/>
          <p:nvPr/>
        </p:nvSpPr>
        <p:spPr>
          <a:xfrm>
            <a:off x="875645" y="2700627"/>
            <a:ext cx="1254338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CDF4F66D-73F7-AD40-9CBD-3647ED71E64C}"/>
              </a:ext>
            </a:extLst>
          </p:cNvPr>
          <p:cNvSpPr/>
          <p:nvPr/>
        </p:nvSpPr>
        <p:spPr>
          <a:xfrm>
            <a:off x="875645" y="4349287"/>
            <a:ext cx="1254338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96FBBD8B-3BF7-A340-AD74-2BF8991E38A3}"/>
              </a:ext>
            </a:extLst>
          </p:cNvPr>
          <p:cNvSpPr/>
          <p:nvPr/>
        </p:nvSpPr>
        <p:spPr>
          <a:xfrm>
            <a:off x="875645" y="3046853"/>
            <a:ext cx="1254338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6595CAF5-32F8-EB43-BC61-583DDA67BD3D}"/>
              </a:ext>
            </a:extLst>
          </p:cNvPr>
          <p:cNvSpPr/>
          <p:nvPr/>
        </p:nvSpPr>
        <p:spPr>
          <a:xfrm>
            <a:off x="875645" y="3925299"/>
            <a:ext cx="1254338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CE3CB7-A69F-AB48-A27D-EAA30C1C9DD7}"/>
              </a:ext>
            </a:extLst>
          </p:cNvPr>
          <p:cNvSpPr/>
          <p:nvPr/>
        </p:nvSpPr>
        <p:spPr>
          <a:xfrm>
            <a:off x="2129983" y="3046853"/>
            <a:ext cx="10062017" cy="33762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000"/>
              <a:t>5x5</a:t>
            </a:r>
            <a:r>
              <a:rPr kumimoji="1" lang="zh-CN" altLang="en-US" sz="1000"/>
              <a:t> 分支的</a:t>
            </a:r>
            <a:endParaRPr kumimoji="1" lang="en-US" altLang="zh-CN" sz="1000"/>
          </a:p>
          <a:p>
            <a:pPr algn="r"/>
            <a:r>
              <a:rPr kumimoji="1" lang="zh-CN" altLang="en-US" sz="1000"/>
              <a:t>最佳选择</a:t>
            </a:r>
            <a:endParaRPr kumimoji="1" lang="en-US" altLang="zh-CN" sz="1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51F981-4479-994B-AA0B-7375E04BB303}"/>
              </a:ext>
            </a:extLst>
          </p:cNvPr>
          <p:cNvSpPr txBox="1"/>
          <p:nvPr/>
        </p:nvSpPr>
        <p:spPr>
          <a:xfrm>
            <a:off x="764064" y="1219982"/>
            <a:ext cx="916148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5x5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7x7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分支使用 </a:t>
            </a:r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3x3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空洞分别为 </a:t>
            </a:r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kumimoji="1"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kumimoji="1"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的卷积来替代是更优的选择，且不增加计算量。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6F53F01-1D93-4D44-BB18-3A0ABE5FDA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16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2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F1BD4F-BD16-1146-8775-7BC076EB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/>
              <a:t>Ablation Studies </a:t>
            </a:r>
            <a:r>
              <a:rPr lang="zh-CN" altLang="en-US"/>
              <a:t>（</a:t>
            </a:r>
            <a:r>
              <a:rPr lang="en-US" altLang="zh-CN"/>
              <a:t>2/4</a:t>
            </a:r>
            <a:r>
              <a:rPr lang="zh-CN" altLang="en-US"/>
              <a:t>）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AD2A8-5C1A-2E4B-963B-695BB473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72" y="905651"/>
            <a:ext cx="8237982" cy="58592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C8111C-84FA-1743-ADDC-E60CE12B3F2E}"/>
              </a:ext>
            </a:extLst>
          </p:cNvPr>
          <p:cNvSpPr/>
          <p:nvPr/>
        </p:nvSpPr>
        <p:spPr>
          <a:xfrm>
            <a:off x="2586409" y="1706905"/>
            <a:ext cx="8508570" cy="351761"/>
          </a:xfrm>
          <a:prstGeom prst="rect">
            <a:avLst/>
          </a:prstGeom>
          <a:solidFill>
            <a:srgbClr val="164894">
              <a:alpha val="40000"/>
            </a:srgbClr>
          </a:solidFill>
          <a:ln w="25400"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/>
              <a:t>ResNeXt-50</a:t>
            </a:r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96C8B2-E102-0A4A-98A1-CBF5FA474665}"/>
              </a:ext>
            </a:extLst>
          </p:cNvPr>
          <p:cNvSpPr/>
          <p:nvPr/>
        </p:nvSpPr>
        <p:spPr>
          <a:xfrm>
            <a:off x="1502229" y="2836192"/>
            <a:ext cx="9903350" cy="309964"/>
          </a:xfrm>
          <a:prstGeom prst="rect">
            <a:avLst/>
          </a:prstGeom>
          <a:solidFill>
            <a:srgbClr val="164894">
              <a:alpha val="37000"/>
            </a:srgbClr>
          </a:solidFill>
          <a:ln w="25400">
            <a:solidFill>
              <a:srgbClr val="164894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/>
              <a:t>简单的 </a:t>
            </a:r>
            <a:r>
              <a:rPr kumimoji="1" lang="en-US" altLang="zh-CN"/>
              <a:t>Concat</a:t>
            </a:r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CA6F1E-44CC-A844-BCFD-96005C241309}"/>
              </a:ext>
            </a:extLst>
          </p:cNvPr>
          <p:cNvSpPr/>
          <p:nvPr/>
        </p:nvSpPr>
        <p:spPr>
          <a:xfrm>
            <a:off x="1502228" y="3200403"/>
            <a:ext cx="9903350" cy="351760"/>
          </a:xfrm>
          <a:prstGeom prst="rect">
            <a:avLst/>
          </a:prstGeom>
          <a:solidFill>
            <a:srgbClr val="164894">
              <a:alpha val="37000"/>
            </a:srgbClr>
          </a:solidFill>
          <a:ln w="25400">
            <a:solidFill>
              <a:srgbClr val="164894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/>
              <a:t>SK</a:t>
            </a:r>
            <a:r>
              <a:rPr kumimoji="1" lang="zh-CN" altLang="en-US"/>
              <a:t> </a:t>
            </a:r>
            <a:r>
              <a:rPr kumimoji="1" lang="en-US" altLang="zh-CN"/>
              <a:t>Unit</a:t>
            </a:r>
            <a:r>
              <a:rPr kumimoji="1" lang="zh-CN" altLang="en-US"/>
              <a:t>（自适应感受野）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0967F5-877D-A249-B10C-276AC9F1DECD}"/>
              </a:ext>
            </a:extLst>
          </p:cNvPr>
          <p:cNvSpPr/>
          <p:nvPr/>
        </p:nvSpPr>
        <p:spPr>
          <a:xfrm>
            <a:off x="2557219" y="3552164"/>
            <a:ext cx="8848358" cy="284369"/>
          </a:xfrm>
          <a:prstGeom prst="rect">
            <a:avLst/>
          </a:prstGeom>
          <a:solidFill>
            <a:srgbClr val="164894">
              <a:alpha val="37000"/>
            </a:srgbClr>
          </a:solidFill>
          <a:ln w="25400">
            <a:solidFill>
              <a:srgbClr val="164894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EE0740-5152-D54C-AAD8-DD99F8C1A269}"/>
              </a:ext>
            </a:extLst>
          </p:cNvPr>
          <p:cNvSpPr/>
          <p:nvPr/>
        </p:nvSpPr>
        <p:spPr>
          <a:xfrm>
            <a:off x="2557218" y="3916375"/>
            <a:ext cx="8848357" cy="309964"/>
          </a:xfrm>
          <a:prstGeom prst="rect">
            <a:avLst/>
          </a:prstGeom>
          <a:solidFill>
            <a:srgbClr val="164894">
              <a:alpha val="37000"/>
            </a:srgbClr>
          </a:solidFill>
          <a:ln w="25400">
            <a:solidFill>
              <a:srgbClr val="164894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45B508-FE2B-3C41-9769-85D5DA286405}"/>
              </a:ext>
            </a:extLst>
          </p:cNvPr>
          <p:cNvSpPr/>
          <p:nvPr/>
        </p:nvSpPr>
        <p:spPr>
          <a:xfrm>
            <a:off x="2557217" y="4327427"/>
            <a:ext cx="8848358" cy="284369"/>
          </a:xfrm>
          <a:prstGeom prst="rect">
            <a:avLst/>
          </a:prstGeom>
          <a:solidFill>
            <a:srgbClr val="164894">
              <a:alpha val="37000"/>
            </a:srgbClr>
          </a:solidFill>
          <a:ln w="25400">
            <a:solidFill>
              <a:srgbClr val="164894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D5DFE-AC5E-7E43-857B-59EFA8985C97}"/>
              </a:ext>
            </a:extLst>
          </p:cNvPr>
          <p:cNvSpPr/>
          <p:nvPr/>
        </p:nvSpPr>
        <p:spPr>
          <a:xfrm>
            <a:off x="2557216" y="4691638"/>
            <a:ext cx="8848357" cy="309964"/>
          </a:xfrm>
          <a:prstGeom prst="rect">
            <a:avLst/>
          </a:prstGeom>
          <a:solidFill>
            <a:srgbClr val="164894">
              <a:alpha val="37000"/>
            </a:srgbClr>
          </a:solidFill>
          <a:ln w="25400">
            <a:solidFill>
              <a:srgbClr val="164894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D6099642-1ED1-0C43-B83B-C4F90B1A5C27}"/>
              </a:ext>
            </a:extLst>
          </p:cNvPr>
          <p:cNvSpPr/>
          <p:nvPr/>
        </p:nvSpPr>
        <p:spPr>
          <a:xfrm>
            <a:off x="2754647" y="3200403"/>
            <a:ext cx="1546073" cy="309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/>
              <a:t>分支数</a:t>
            </a:r>
            <a:r>
              <a:rPr kumimoji="1" lang="en-US" altLang="zh-CN" sz="1000"/>
              <a:t>=2</a:t>
            </a:r>
            <a:endParaRPr kumimoji="1" lang="zh-CN" altLang="en-US" sz="1000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75D57BBD-8A24-484B-A309-2319CB5E9EAB}"/>
              </a:ext>
            </a:extLst>
          </p:cNvPr>
          <p:cNvSpPr/>
          <p:nvPr/>
        </p:nvSpPr>
        <p:spPr>
          <a:xfrm>
            <a:off x="2754647" y="5466901"/>
            <a:ext cx="1546073" cy="309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/>
              <a:t>分支数</a:t>
            </a:r>
            <a:r>
              <a:rPr kumimoji="1" lang="en-US" altLang="zh-CN" sz="1000"/>
              <a:t>=3</a:t>
            </a:r>
            <a:endParaRPr kumimoji="1" lang="zh-CN" altLang="en-US" sz="10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AAFE4B-13FF-694C-A629-AD3B34DF5003}"/>
              </a:ext>
            </a:extLst>
          </p:cNvPr>
          <p:cNvSpPr txBox="1"/>
          <p:nvPr/>
        </p:nvSpPr>
        <p:spPr>
          <a:xfrm>
            <a:off x="112246" y="932592"/>
            <a:ext cx="2618024" cy="12917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K3</a:t>
            </a:r>
            <a:r>
              <a:rPr lang="zh-CN" altLang="e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标准的 </a:t>
            </a:r>
            <a:r>
              <a:rPr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3×3 </a:t>
            </a:r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卷积核</a:t>
            </a:r>
          </a:p>
          <a:p>
            <a:pPr>
              <a:lnSpc>
                <a:spcPct val="150000"/>
              </a:lnSpc>
            </a:pPr>
            <a:r>
              <a:rPr lang="en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K5</a:t>
            </a:r>
            <a:r>
              <a:rPr lang="zh-CN" altLang="e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en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3×3 with dilation 2</a:t>
            </a:r>
          </a:p>
          <a:p>
            <a:pPr>
              <a:lnSpc>
                <a:spcPct val="150000"/>
              </a:lnSpc>
            </a:pPr>
            <a:r>
              <a:rPr lang="en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K7</a:t>
            </a:r>
            <a:r>
              <a:rPr lang="zh-CN" altLang="e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en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3×3 with dilation 3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3839926-6661-934C-8FF5-B6C4D451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17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26B858-620E-D544-833D-F754065A2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5515A3-FDDA-7B45-96C7-B18CBBEE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/>
              <a:t>Ablation Studies </a:t>
            </a:r>
            <a:r>
              <a:rPr lang="en-US" altLang="zh-CN"/>
              <a:t>(3/4)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6D2C3-FE95-574D-B79B-974A2FE7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" y="644374"/>
            <a:ext cx="12192000" cy="65261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EB1B07-F590-2E4E-B7A6-BC96778D7FCA}"/>
              </a:ext>
            </a:extLst>
          </p:cNvPr>
          <p:cNvSpPr/>
          <p:nvPr/>
        </p:nvSpPr>
        <p:spPr>
          <a:xfrm>
            <a:off x="6217920" y="888274"/>
            <a:ext cx="5656217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1.0x</a:t>
            </a:r>
            <a:r>
              <a:rPr kumimoji="1" lang="zh-CN" altLang="en-US"/>
              <a:t> </a:t>
            </a:r>
            <a:r>
              <a:rPr kumimoji="1" lang="en-US" altLang="zh-CN">
                <a:sym typeface="Wingdings" pitchFamily="2" charset="2"/>
              </a:rPr>
              <a:t></a:t>
            </a:r>
            <a:r>
              <a:rPr kumimoji="1" lang="zh-CN" altLang="en-US">
                <a:sym typeface="Wingdings" pitchFamily="2" charset="2"/>
              </a:rPr>
              <a:t> </a:t>
            </a:r>
            <a:r>
              <a:rPr kumimoji="1" lang="en-US" altLang="zh-CN">
                <a:sym typeface="Wingdings" pitchFamily="2" charset="2"/>
              </a:rPr>
              <a:t>1.5x</a:t>
            </a:r>
            <a:r>
              <a:rPr kumimoji="1" lang="zh-CN" altLang="en-US">
                <a:sym typeface="Wingdings" pitchFamily="2" charset="2"/>
              </a:rPr>
              <a:t> </a:t>
            </a:r>
            <a:r>
              <a:rPr kumimoji="1" lang="en-US" altLang="zh-CN">
                <a:sym typeface="Wingdings" pitchFamily="2" charset="2"/>
              </a:rPr>
              <a:t></a:t>
            </a:r>
            <a:r>
              <a:rPr kumimoji="1" lang="zh-CN" altLang="en-US">
                <a:sym typeface="Wingdings" pitchFamily="2" charset="2"/>
              </a:rPr>
              <a:t> </a:t>
            </a:r>
            <a:r>
              <a:rPr kumimoji="1" lang="en-US" altLang="zh-CN">
                <a:sym typeface="Wingdings" pitchFamily="2" charset="2"/>
              </a:rPr>
              <a:t>2.0x</a:t>
            </a:r>
            <a:r>
              <a:rPr kumimoji="1" lang="zh-CN" altLang="en-US">
                <a:sym typeface="Wingdings" pitchFamily="2" charset="2"/>
              </a:rPr>
              <a:t>，</a:t>
            </a:r>
            <a:r>
              <a:rPr kumimoji="1" lang="en-US" altLang="zh-CN">
                <a:sym typeface="Wingdings" pitchFamily="2" charset="2"/>
              </a:rPr>
              <a:t>5x5</a:t>
            </a:r>
            <a:r>
              <a:rPr kumimoji="1" lang="zh-CN" altLang="en-US">
                <a:sym typeface="Wingdings" pitchFamily="2" charset="2"/>
              </a:rPr>
              <a:t> 大核的重要性增加了！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F8F223-2DAC-DE4F-B34C-AE99960B63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18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7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990673-5D98-0042-B9EF-EA21E5F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/>
              <a:t>Ablation Studies </a:t>
            </a:r>
            <a:r>
              <a:rPr lang="en-US" altLang="zh-CN"/>
              <a:t>(4/4)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41684-175F-C44D-A93F-5AF244892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5B22B7-D1F3-1F49-9EA1-EC576303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6350"/>
            <a:ext cx="9193771" cy="5961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D905D-8A91-FD4E-AE6D-83E1F944A883}"/>
              </a:ext>
            </a:extLst>
          </p:cNvPr>
          <p:cNvSpPr/>
          <p:nvPr/>
        </p:nvSpPr>
        <p:spPr>
          <a:xfrm>
            <a:off x="8926027" y="1711234"/>
            <a:ext cx="3153727" cy="267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/>
              <a:t>目标对象：</a:t>
            </a:r>
            <a:r>
              <a:rPr kumimoji="1" lang="en-US" altLang="zh-CN"/>
              <a:t>1.0×</a:t>
            </a:r>
            <a:r>
              <a:rPr kumimoji="1" lang="zh-CN" altLang="en-US"/>
              <a:t> </a:t>
            </a:r>
            <a:r>
              <a:rPr kumimoji="1" lang="en-US" altLang="zh-CN">
                <a:sym typeface="Wingdings" pitchFamily="2" charset="2"/>
              </a:rPr>
              <a:t></a:t>
            </a:r>
            <a:r>
              <a:rPr kumimoji="1" lang="zh-CN" altLang="en-US">
                <a:sym typeface="Wingdings" pitchFamily="2" charset="2"/>
              </a:rPr>
              <a:t> </a:t>
            </a:r>
            <a:r>
              <a:rPr kumimoji="1" lang="zh-CN" altLang="en-US"/>
              <a:t> </a:t>
            </a:r>
            <a:r>
              <a:rPr kumimoji="1" lang="en-US" altLang="zh-CN"/>
              <a:t>1.5×</a:t>
            </a:r>
          </a:p>
          <a:p>
            <a:pPr>
              <a:lnSpc>
                <a:spcPct val="150000"/>
              </a:lnSpc>
            </a:pPr>
            <a:endParaRPr kumimoji="1"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5×5 </a:t>
            </a:r>
            <a:r>
              <a:rPr lang="zh-CN" altLang="en-US"/>
              <a:t>核的重要程度随着增加。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（浅层和中层橙色线始终位于蓝色线之上）</a:t>
            </a:r>
            <a:endParaRPr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C7C09-D9A0-F44A-AEC5-A402317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19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1B0962-82B6-B34F-8AB5-F908AE48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7D43D-EA24-4E4C-B6BD-E9B397A12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1281112"/>
            <a:ext cx="6910373" cy="4295775"/>
          </a:xfrm>
        </p:spPr>
        <p:txBody>
          <a:bodyPr>
            <a:normAutofit/>
          </a:bodyPr>
          <a:lstStyle/>
          <a:p>
            <a:r>
              <a:rPr lang="zh-CN" altLang="en-US">
                <a:latin typeface="Microsoft YaHei Light" panose="020B0502040204020203" pitchFamily="34" charset="-122"/>
              </a:rPr>
              <a:t>在神经科学领域，视觉皮层神经元的感受野大小是受</a:t>
            </a:r>
            <a:r>
              <a:rPr lang="zh-CN" altLang="en-US">
                <a:solidFill>
                  <a:srgbClr val="164894"/>
                </a:solidFill>
                <a:latin typeface="Microsoft YaHei Light" panose="020B0502040204020203" pitchFamily="34" charset="-122"/>
              </a:rPr>
              <a:t>刺激</a:t>
            </a:r>
            <a:r>
              <a:rPr lang="zh-CN" altLang="en-US">
                <a:latin typeface="Microsoft YaHei Light" panose="020B0502040204020203" pitchFamily="34" charset="-122"/>
              </a:rPr>
              <a:t>调节的。</a:t>
            </a:r>
            <a:r>
              <a:rPr lang="zh-CN" altLang="en-US"/>
              <a:t>这一点在 </a:t>
            </a:r>
            <a:r>
              <a:rPr lang="en" altLang="zh-CN"/>
              <a:t>CNN </a:t>
            </a:r>
            <a:r>
              <a:rPr lang="zh-CN" altLang="en-US"/>
              <a:t>中很少被考虑到。</a:t>
            </a:r>
            <a:endParaRPr lang="en-US" altLang="zh-CN">
              <a:latin typeface="Microsoft YaHei Light" panose="020B0502040204020203" pitchFamily="34" charset="-122"/>
            </a:endParaRPr>
          </a:p>
          <a:p>
            <a:r>
              <a:rPr lang="zh-CN" altLang="en-US"/>
              <a:t>在视觉皮层中，同一区域中神经元的感受野大小是不同的，这使得神经元可以在同一处理阶段收集</a:t>
            </a:r>
            <a:r>
              <a:rPr lang="zh-CN" altLang="en-US">
                <a:solidFill>
                  <a:srgbClr val="164894"/>
                </a:solidFill>
              </a:rPr>
              <a:t>多尺度</a:t>
            </a:r>
            <a:r>
              <a:rPr lang="zh-CN" altLang="en-US"/>
              <a:t>的空间信息。</a:t>
            </a:r>
            <a:endParaRPr lang="en-US" altLang="zh-CN">
              <a:latin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DE2FBF-C806-8340-A817-467BC5D6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25" y="861313"/>
            <a:ext cx="4093029" cy="2661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A8AC89-6D36-D347-89F4-58FFC05D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46" y="3565752"/>
            <a:ext cx="6791779" cy="24069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5B82F3-0AD3-3B49-ACE9-6E480D6EC97E}"/>
              </a:ext>
            </a:extLst>
          </p:cNvPr>
          <p:cNvSpPr txBox="1"/>
          <p:nvPr/>
        </p:nvSpPr>
        <p:spPr>
          <a:xfrm>
            <a:off x="3142635" y="61257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目标对象的不同尺度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CD849A-9126-224F-9EC3-E78908682D18}"/>
              </a:ext>
            </a:extLst>
          </p:cNvPr>
          <p:cNvSpPr txBox="1"/>
          <p:nvPr/>
        </p:nvSpPr>
        <p:spPr>
          <a:xfrm>
            <a:off x="9363825" y="35424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感受野的大小</a:t>
            </a: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CAF91D6-FB1D-7F4D-9137-7C8E101593EB}"/>
              </a:ext>
            </a:extLst>
          </p:cNvPr>
          <p:cNvCxnSpPr/>
          <p:nvPr/>
        </p:nvCxnSpPr>
        <p:spPr>
          <a:xfrm>
            <a:off x="2886075" y="3292248"/>
            <a:ext cx="432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1F56096-EC0E-1246-B3A6-2607078D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2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CBDF28-6361-B347-BA82-6508E909F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49" y="1103691"/>
            <a:ext cx="11126243" cy="55018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>
                <a:latin typeface="Microsoft YaHei Light" panose="020B0502040204020203" pitchFamily="34" charset="-122"/>
              </a:rPr>
              <a:t>SKNet </a:t>
            </a:r>
            <a:r>
              <a:rPr lang="zh-CN" altLang="en-US">
                <a:latin typeface="Microsoft YaHei Light" panose="020B0502040204020203" pitchFamily="34" charset="-122"/>
              </a:rPr>
              <a:t>从多种卷积核中聚集信息，以实现神经元的自适应感受野大小。</a:t>
            </a:r>
            <a:endParaRPr lang="en-US" altLang="zh-CN">
              <a:latin typeface="Microsoft YaHei Light" panose="020B0502040204020203" pitchFamily="34" charset="-122"/>
            </a:endParaRPr>
          </a:p>
          <a:p>
            <a:r>
              <a:rPr lang="en" altLang="zh-CN">
                <a:latin typeface="Microsoft YaHei Light" panose="020B0502040204020203" pitchFamily="34" charset="-122"/>
              </a:rPr>
              <a:t>SKNet </a:t>
            </a:r>
            <a:r>
              <a:rPr lang="zh-CN" altLang="en">
                <a:latin typeface="Microsoft YaHei Light" panose="020B0502040204020203" pitchFamily="34" charset="-122"/>
              </a:rPr>
              <a:t>是</a:t>
            </a:r>
            <a:r>
              <a:rPr lang="zh-CN" altLang="en-US">
                <a:latin typeface="Microsoft YaHei Light" panose="020B0502040204020203" pitchFamily="34" charset="-122"/>
              </a:rPr>
              <a:t>第一个通过引入</a:t>
            </a:r>
            <a:r>
              <a:rPr lang="zh-CN" altLang="en-US">
                <a:solidFill>
                  <a:srgbClr val="164894"/>
                </a:solidFill>
                <a:latin typeface="Microsoft YaHei Light" panose="020B0502040204020203" pitchFamily="34" charset="-122"/>
              </a:rPr>
              <a:t>注意力机制</a:t>
            </a:r>
            <a:r>
              <a:rPr lang="zh-CN" altLang="en-US">
                <a:latin typeface="Microsoft YaHei Light" panose="020B0502040204020203" pitchFamily="34" charset="-122"/>
              </a:rPr>
              <a:t>来明确关注神经元的自适应感受野大小。</a:t>
            </a:r>
            <a:endParaRPr lang="en-US" altLang="zh-CN">
              <a:latin typeface="Microsoft YaHei Light" panose="020B0502040204020203" pitchFamily="34" charset="-122"/>
            </a:endParaRPr>
          </a:p>
          <a:p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设计思路：</a:t>
            </a:r>
            <a:r>
              <a:rPr kumimoji="1" lang="en-US" altLang="zh-CN">
                <a:latin typeface="Microsoft YaHei Light" panose="020B0502040204020203" pitchFamily="34" charset="-122"/>
                <a:sym typeface="Wingdings" pitchFamily="2" charset="2"/>
              </a:rPr>
              <a:t>ResNeXt + Inception + SENet  SKNet</a:t>
            </a:r>
          </a:p>
          <a:p>
            <a:endParaRPr kumimoji="1" lang="en-US" altLang="zh-CN">
              <a:latin typeface="Microsoft YaHei Light" panose="020B0502040204020203" pitchFamily="34" charset="-122"/>
              <a:sym typeface="Wingdings" pitchFamily="2" charset="2"/>
            </a:endParaRPr>
          </a:p>
          <a:p>
            <a:r>
              <a:rPr kumimoji="1" lang="zh-CN" altLang="en-US">
                <a:latin typeface="Microsoft YaHei Light" panose="020B0502040204020203" pitchFamily="34" charset="-122"/>
                <a:sym typeface="Wingdings" pitchFamily="2" charset="2"/>
              </a:rPr>
              <a:t>实验发现，</a:t>
            </a:r>
            <a:endParaRPr kumimoji="1" lang="en-US" altLang="zh-CN">
              <a:latin typeface="Microsoft YaHei Light" panose="020B0502040204020203" pitchFamily="34" charset="-122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（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1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）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SKConvolution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 的大于 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3×3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分支中，各种 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3×3 </a:t>
            </a:r>
            <a:r>
              <a:rPr lang="en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kernels with various dilations 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明显优于与它具有相同感受野的 </a:t>
            </a:r>
            <a:r>
              <a:rPr lang="en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kernel</a:t>
            </a:r>
            <a:r>
              <a:rPr lang="zh-CN" altLang="e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例如：</a:t>
            </a:r>
            <a:r>
              <a:rPr lang="en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3×3, D=3 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优于 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7×7, </a:t>
            </a:r>
            <a:r>
              <a:rPr lang="en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D=1</a:t>
            </a:r>
            <a:r>
              <a:rPr lang="zh-CN" altLang="e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）随着目标对象尺度的增大（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1.0</a:t>
            </a:r>
            <a:r>
              <a:rPr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×</a:t>
            </a:r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r>
              <a:rPr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</a:t>
            </a:r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 </a:t>
            </a:r>
            <a:r>
              <a:rPr lang="en-US" altLang="zh-CN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1.5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× 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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 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2.0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× 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），在前网络的浅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中层，感受野大的核的重要性增大。</a:t>
            </a:r>
            <a:endParaRPr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（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3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  <a:sym typeface="Wingdings" pitchFamily="2" charset="2"/>
              </a:rPr>
              <a:t>）在网络的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深层，</a:t>
            </a:r>
            <a:r>
              <a:rPr lang="zh-CN" altLang="e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特征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中的多尺度信息会被分解</a:t>
            </a:r>
            <a:r>
              <a:rPr lang="zh-CN" altLang="e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所以对于 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1.0×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1.5×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2.0×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等不同尺度的目标对象，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SKNet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没有明确的倾向去选择更大或更小的 </a:t>
            </a:r>
            <a:r>
              <a:rPr lang="en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kernel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kumimoji="1"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  <a:sym typeface="Wingdings" pitchFamily="2" charset="2"/>
            </a:endParaRPr>
          </a:p>
          <a:p>
            <a:endParaRPr kumimoji="1" lang="en-US" altLang="zh-CN">
              <a:latin typeface="Microsoft YaHei Light" panose="020B0502040204020203" pitchFamily="34" charset="-122"/>
              <a:sym typeface="Wingdings" pitchFamily="2" charset="2"/>
            </a:endParaRPr>
          </a:p>
          <a:p>
            <a:pPr lvl="1"/>
            <a:endParaRPr kumimoji="1" lang="en-US" altLang="zh-CN" sz="2000">
              <a:latin typeface="Microsoft YaHei Light" panose="020B0502040204020203" pitchFamily="34" charset="-122"/>
              <a:ea typeface="Microsoft YaHei Light" panose="020B0502040204020203" pitchFamily="34" charset="-122"/>
              <a:sym typeface="Wingdings" pitchFamily="2" charset="2"/>
            </a:endParaRPr>
          </a:p>
          <a:p>
            <a:endParaRPr kumimoji="1" lang="zh-CN" altLang="en-US">
              <a:latin typeface="Microsoft YaHei Light" panose="020B0502040204020203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9BC3A5-2AD9-9F48-9934-9D2BD9C5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/>
              <a:t>SKNet</a:t>
            </a:r>
            <a:r>
              <a:rPr kumimoji="1" lang="zh-CN" altLang="en-US" b="1"/>
              <a:t> 总结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93B258-D772-E146-B8D7-D639499613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20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56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94DF83E4-6765-7C44-8571-477E7B05D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@</a:t>
            </a:r>
            <a:r>
              <a:rPr kumimoji="1" lang="zh-CN" altLang="en-US"/>
              <a:t>兰冬雷</a:t>
            </a:r>
            <a:endParaRPr kumimoji="1" lang="en-US" altLang="zh-CN"/>
          </a:p>
          <a:p>
            <a:r>
              <a:rPr kumimoji="1" lang="en-US" altLang="zh-CN"/>
              <a:t>2021</a:t>
            </a:r>
            <a:r>
              <a:rPr kumimoji="1" lang="zh-CN" altLang="en-US"/>
              <a:t> 年 </a:t>
            </a:r>
            <a:r>
              <a:rPr kumimoji="1" lang="en-US" altLang="zh-CN"/>
              <a:t>03</a:t>
            </a:r>
            <a:r>
              <a:rPr kumimoji="1" lang="zh-CN" altLang="en-US"/>
              <a:t> 月 </a:t>
            </a:r>
            <a:r>
              <a:rPr kumimoji="1" lang="en-US" altLang="zh-CN"/>
              <a:t>14</a:t>
            </a:r>
            <a:r>
              <a:rPr kumimoji="1" lang="zh-CN" altLang="en-US"/>
              <a:t> 日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9C7020-DC5C-8648-81B8-C431A800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谢谢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32D5B-FEDC-6148-8983-8B47B281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21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98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C535CD-1ECE-0745-9AF9-CE54F7D34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110" y="923624"/>
            <a:ext cx="11109779" cy="4295775"/>
          </a:xfrm>
        </p:spPr>
        <p:txBody>
          <a:bodyPr>
            <a:normAutofit/>
          </a:bodyPr>
          <a:lstStyle/>
          <a:p>
            <a:r>
              <a:rPr lang="zh-CN" altLang="en-US">
                <a:effectLst/>
              </a:rPr>
              <a:t>让神经元可以在</a:t>
            </a:r>
            <a:r>
              <a:rPr lang="zh-CN" altLang="en-US">
                <a:solidFill>
                  <a:srgbClr val="164894"/>
                </a:solidFill>
                <a:effectLst/>
              </a:rPr>
              <a:t>同一处理阶段收集多尺度的空间信息的机制</a:t>
            </a:r>
            <a:r>
              <a:rPr lang="zh-CN" altLang="en-US">
                <a:effectLst/>
              </a:rPr>
              <a:t>，已经广泛被采用。</a:t>
            </a:r>
            <a:endParaRPr lang="en-US" altLang="zh-CN">
              <a:effectLst/>
            </a:endParaRPr>
          </a:p>
          <a:p>
            <a:r>
              <a:rPr lang="en" altLang="zh-CN">
                <a:effectLst/>
              </a:rPr>
              <a:t>InceptionNet </a:t>
            </a:r>
            <a:r>
              <a:rPr lang="zh-CN" altLang="en-US">
                <a:effectLst/>
              </a:rPr>
              <a:t>就是其中一个例子，它通过设计一个简单的级联（</a:t>
            </a:r>
            <a:r>
              <a:rPr lang="en" altLang="zh-CN">
                <a:effectLst/>
              </a:rPr>
              <a:t>concatenation</a:t>
            </a:r>
            <a:r>
              <a:rPr lang="zh-CN" altLang="en">
                <a:effectLst/>
              </a:rPr>
              <a:t>）</a:t>
            </a:r>
            <a:r>
              <a:rPr lang="zh-CN" altLang="en-US">
                <a:effectLst/>
              </a:rPr>
              <a:t>来聚合来自内部 </a:t>
            </a:r>
            <a:r>
              <a:rPr lang="en-US" altLang="zh-CN">
                <a:effectLst/>
              </a:rPr>
              <a:t>1×1</a:t>
            </a:r>
            <a:r>
              <a:rPr lang="zh-CN" altLang="en-US">
                <a:effectLst/>
              </a:rPr>
              <a:t>、</a:t>
            </a:r>
            <a:r>
              <a:rPr lang="en-US" altLang="zh-CN">
                <a:effectLst/>
              </a:rPr>
              <a:t>3×3</a:t>
            </a:r>
            <a:r>
              <a:rPr lang="zh-CN" altLang="en-US">
                <a:effectLst/>
              </a:rPr>
              <a:t>、</a:t>
            </a:r>
            <a:r>
              <a:rPr lang="en-US" altLang="zh-CN">
                <a:effectLst/>
              </a:rPr>
              <a:t>5×5</a:t>
            </a:r>
            <a:r>
              <a:rPr lang="zh-CN" altLang="en-US">
                <a:effectLst/>
              </a:rPr>
              <a:t>、</a:t>
            </a:r>
            <a:r>
              <a:rPr lang="en-US" altLang="zh-CN">
                <a:effectLst/>
              </a:rPr>
              <a:t>7×7 </a:t>
            </a:r>
            <a:r>
              <a:rPr lang="zh-CN" altLang="en-US">
                <a:effectLst/>
              </a:rPr>
              <a:t>卷积核的多尺度信息。</a:t>
            </a:r>
            <a:endParaRPr lang="en-US" altLang="zh-CN"/>
          </a:p>
          <a:p>
            <a:r>
              <a:rPr kumimoji="1" lang="en-US" altLang="zh-CN"/>
              <a:t>InceptionNet</a:t>
            </a:r>
            <a:r>
              <a:rPr kumimoji="1" lang="zh-CN" altLang="en-US"/>
              <a:t> 的缺点：</a:t>
            </a:r>
            <a:r>
              <a:rPr lang="zh-CN" altLang="en-US"/>
              <a:t>机制比较的固定，不同分支的多尺度信息的汇聚方法也比较的简单，可能不足以为神经元提供强大的适应能力。</a:t>
            </a:r>
            <a:endParaRPr lang="zh-CN" altLang="en-US">
              <a:effectLst/>
            </a:endParaRPr>
          </a:p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60F1AF-7182-5243-824D-1E5FB09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背景：</a:t>
            </a:r>
            <a:r>
              <a:rPr kumimoji="1" lang="en-US" altLang="zh-CN"/>
              <a:t>InceptionNet</a:t>
            </a:r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06A92D-4757-6943-A6B9-B9F0FB20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19" y="3751070"/>
            <a:ext cx="9349162" cy="293665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2682B81-35C0-9D41-B842-8BDAA7EDF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3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1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62D734-95EB-9449-849C-D0F76D74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背景：</a:t>
            </a:r>
            <a:r>
              <a:rPr kumimoji="1" lang="en-US" altLang="zh-CN"/>
              <a:t>ResNeXt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96531-5C6F-D941-BB78-8876309D3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968959"/>
            <a:ext cx="10828338" cy="5570672"/>
          </a:xfrm>
        </p:spPr>
        <p:txBody>
          <a:bodyPr/>
          <a:lstStyle/>
          <a:p>
            <a:r>
              <a:rPr lang="en-US" altLang="zh-CN"/>
              <a:t>(</a:t>
            </a:r>
            <a:r>
              <a:rPr lang="en" altLang="zh-CN"/>
              <a:t>a</a:t>
            </a:r>
            <a:r>
              <a:rPr lang="en-US" altLang="zh-CN"/>
              <a:t>)</a:t>
            </a:r>
            <a:r>
              <a:rPr lang="zh-CN" altLang="en-US"/>
              <a:t> 是 </a:t>
            </a:r>
            <a:r>
              <a:rPr lang="en" altLang="zh-CN"/>
              <a:t>ResNeXt</a:t>
            </a:r>
            <a:r>
              <a:rPr lang="zh-CN" altLang="en-US"/>
              <a:t> 基本单元，如果把输出那里的 </a:t>
            </a:r>
            <a:r>
              <a:rPr lang="en-US" altLang="zh-CN"/>
              <a:t>1</a:t>
            </a:r>
            <a:r>
              <a:rPr lang="en" altLang="zh-CN"/>
              <a:t>x1</a:t>
            </a:r>
            <a:r>
              <a:rPr lang="zh-CN" altLang="en-US"/>
              <a:t> 合并到一起，得到等价网络 </a:t>
            </a:r>
            <a:r>
              <a:rPr lang="en-US" altLang="zh-CN"/>
              <a:t>(</a:t>
            </a:r>
            <a:r>
              <a:rPr lang="en" altLang="zh-CN"/>
              <a:t>b</a:t>
            </a:r>
            <a:r>
              <a:rPr lang="en-US" altLang="zh-CN"/>
              <a:t>)</a:t>
            </a:r>
            <a:r>
              <a:rPr lang="zh-CN" altLang="en-US"/>
              <a:t> 拥有和</a:t>
            </a:r>
            <a:r>
              <a:rPr lang="en" altLang="zh-CN"/>
              <a:t>Inception-ResNet</a:t>
            </a:r>
            <a:r>
              <a:rPr lang="zh-CN" altLang="en-US"/>
              <a:t> 相似的结构，而进一步把输入的 </a:t>
            </a:r>
            <a:r>
              <a:rPr lang="en-US" altLang="zh-CN"/>
              <a:t>1</a:t>
            </a:r>
            <a:r>
              <a:rPr lang="en" altLang="zh-CN"/>
              <a:t>x1</a:t>
            </a:r>
            <a:r>
              <a:rPr lang="zh-CN" altLang="en-US"/>
              <a:t> 也合并到一起，得到等价网络 </a:t>
            </a:r>
            <a:r>
              <a:rPr lang="en-US" altLang="zh-CN"/>
              <a:t>(</a:t>
            </a:r>
            <a:r>
              <a:rPr lang="en" altLang="zh-CN"/>
              <a:t>c</a:t>
            </a:r>
            <a:r>
              <a:rPr lang="en-US" altLang="zh-CN"/>
              <a:t>)</a:t>
            </a:r>
            <a:r>
              <a:rPr lang="zh-CN" altLang="en-US"/>
              <a:t> 则和通道分组卷积的网络有相似的结构。</a:t>
            </a:r>
            <a:endParaRPr lang="en-US" altLang="zh-CN"/>
          </a:p>
          <a:p>
            <a:r>
              <a:rPr lang="en-US" altLang="zh-CN"/>
              <a:t>ResNeXt</a:t>
            </a:r>
            <a:r>
              <a:rPr lang="zh-CN" altLang="en-US"/>
              <a:t> 更能抓住背后的</a:t>
            </a:r>
            <a:r>
              <a:rPr lang="zh-CN" altLang="en-US">
                <a:solidFill>
                  <a:srgbClr val="164894"/>
                </a:solidFill>
              </a:rPr>
              <a:t>本质</a:t>
            </a:r>
            <a:r>
              <a:rPr lang="zh-CN" altLang="en-US"/>
              <a:t>。</a:t>
            </a:r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6E8A3C-E2E4-7E4D-9825-004D0E3A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73"/>
          <a:stretch/>
        </p:blipFill>
        <p:spPr>
          <a:xfrm>
            <a:off x="862012" y="3071813"/>
            <a:ext cx="9705975" cy="342328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018BC8D-7F88-444D-9961-69DE2D56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4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6BD053-6B6D-1843-8352-76376EC02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1123949"/>
            <a:ext cx="11690350" cy="4295775"/>
          </a:xfrm>
        </p:spPr>
        <p:txBody>
          <a:bodyPr/>
          <a:lstStyle/>
          <a:p>
            <a:r>
              <a:rPr kumimoji="1" lang="en-US" altLang="zh-CN"/>
              <a:t>InceptionNet</a:t>
            </a:r>
            <a:r>
              <a:rPr kumimoji="1" lang="zh-CN" altLang="en-US"/>
              <a:t> 的缺点：</a:t>
            </a:r>
            <a:r>
              <a:rPr lang="zh-CN" altLang="en-US"/>
              <a:t>机制比较的</a:t>
            </a:r>
            <a:r>
              <a:rPr lang="zh-CN" altLang="en-US">
                <a:solidFill>
                  <a:srgbClr val="164894"/>
                </a:solidFill>
              </a:rPr>
              <a:t>固定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本篇论文提出了一种方法，从多种卷积核中聚集信息，以实现神经元的自适应感受野大小。</a:t>
            </a:r>
            <a:endParaRPr lang="en-US" altLang="zh-CN"/>
          </a:p>
          <a:p>
            <a:r>
              <a:rPr lang="en" altLang="zh-CN"/>
              <a:t>SKNet </a:t>
            </a:r>
            <a:r>
              <a:rPr lang="zh-CN" altLang="en"/>
              <a:t>是</a:t>
            </a:r>
            <a:r>
              <a:rPr lang="zh-CN" altLang="en-US"/>
              <a:t>第一个通过引入</a:t>
            </a:r>
            <a:r>
              <a:rPr lang="zh-CN" altLang="en-US">
                <a:solidFill>
                  <a:srgbClr val="164894"/>
                </a:solidFill>
              </a:rPr>
              <a:t>注意力机制</a:t>
            </a:r>
            <a:r>
              <a:rPr lang="zh-CN" altLang="en-US"/>
              <a:t>来明确关注神经元的自适应感受野大小。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B1F3F-363C-FA49-92EF-C66790C3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" y="-6216"/>
            <a:ext cx="8322936" cy="650590"/>
          </a:xfrm>
        </p:spPr>
        <p:txBody>
          <a:bodyPr/>
          <a:lstStyle/>
          <a:p>
            <a:r>
              <a:rPr kumimoji="1" lang="en-US" altLang="zh-CN"/>
              <a:t>Combine</a:t>
            </a:r>
            <a:r>
              <a:rPr kumimoji="1" lang="zh-CN" altLang="en-US"/>
              <a:t> </a:t>
            </a:r>
            <a:r>
              <a:rPr kumimoji="1" lang="en-US" altLang="zh-CN"/>
              <a:t>Inception&amp;ResNeXt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660675-7C61-F544-B018-0FCA2114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005137"/>
            <a:ext cx="2577672" cy="3343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D769D9-FEAA-CA42-8C13-7407782B89C2}"/>
              </a:ext>
            </a:extLst>
          </p:cNvPr>
          <p:cNvSpPr txBox="1"/>
          <p:nvPr/>
        </p:nvSpPr>
        <p:spPr>
          <a:xfrm>
            <a:off x="785242" y="6348561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/>
              <a:t>ResNeXt</a:t>
            </a:r>
            <a:r>
              <a:rPr lang="zh-CN" altLang="en-US"/>
              <a:t> 基本单元</a:t>
            </a:r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AF6DB7-B7F7-F346-8832-E8526291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4" y="3109908"/>
            <a:ext cx="2577672" cy="3343424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1F9C4DB5-8C43-174A-8515-F85AA675EA48}"/>
              </a:ext>
            </a:extLst>
          </p:cNvPr>
          <p:cNvSpPr/>
          <p:nvPr/>
        </p:nvSpPr>
        <p:spPr>
          <a:xfrm>
            <a:off x="3199654" y="4409130"/>
            <a:ext cx="2311800" cy="39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C7962D-C5BA-2A4A-92C3-B24A6691DE3B}"/>
              </a:ext>
            </a:extLst>
          </p:cNvPr>
          <p:cNvSpPr/>
          <p:nvPr/>
        </p:nvSpPr>
        <p:spPr>
          <a:xfrm>
            <a:off x="5678273" y="4321199"/>
            <a:ext cx="1957387" cy="51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SK</a:t>
            </a:r>
            <a:r>
              <a:rPr kumimoji="1" lang="zh-CN" altLang="en-US"/>
              <a:t> </a:t>
            </a:r>
            <a:r>
              <a:rPr kumimoji="1" lang="en-US" altLang="zh-CN"/>
              <a:t>Unit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74A709-A5CC-5647-BAAB-BA3F62E45C5F}"/>
              </a:ext>
            </a:extLst>
          </p:cNvPr>
          <p:cNvSpPr txBox="1"/>
          <p:nvPr/>
        </p:nvSpPr>
        <p:spPr>
          <a:xfrm>
            <a:off x="8637044" y="4031993"/>
            <a:ext cx="3442710" cy="9632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实现用动态注意力机制建模多核的选择</a:t>
            </a:r>
            <a:endParaRPr kumimoji="1" lang="zh-CN" altLang="en-US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8EA26-3B37-0146-A11B-885F1C69459E}"/>
              </a:ext>
            </a:extLst>
          </p:cNvPr>
          <p:cNvSpPr txBox="1"/>
          <p:nvPr/>
        </p:nvSpPr>
        <p:spPr>
          <a:xfrm>
            <a:off x="9905246" y="502283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SK</a:t>
            </a:r>
            <a:r>
              <a:rPr kumimoji="1" lang="zh-CN" altLang="en-US"/>
              <a:t> </a:t>
            </a:r>
            <a:r>
              <a:rPr kumimoji="1" lang="en-US" altLang="zh-CN"/>
              <a:t>Unit</a:t>
            </a:r>
            <a:endParaRPr kumimoji="1"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18D375B-73ED-0845-9A8E-6D49E493D4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A61038-3A90-CF47-9EBD-DAAC75372447}" type="slidenum">
              <a:rPr kumimoji="1" lang="zh-CN" altLang="en-US" smtClean="0"/>
              <a:pPr/>
              <a:t>5</a:t>
            </a:fld>
            <a:r>
              <a:rPr kumimoji="1" lang="en-US" altLang="zh-CN"/>
              <a:t>/21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4424F7-62B9-C143-AF32-D13529A42398}"/>
              </a:ext>
            </a:extLst>
          </p:cNvPr>
          <p:cNvSpPr txBox="1"/>
          <p:nvPr/>
        </p:nvSpPr>
        <p:spPr>
          <a:xfrm>
            <a:off x="3295721" y="403979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多分支</a:t>
            </a:r>
            <a:r>
              <a:rPr kumimoji="1" lang="en-US" altLang="zh-CN"/>
              <a:t>+Attention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25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A79ABA-4BC9-EA48-8D4D-0F32292E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解析 </a:t>
            </a:r>
            <a:r>
              <a:rPr lang="en" altLang="zh-CN" b="1"/>
              <a:t>Selective Kernel </a:t>
            </a:r>
            <a:r>
              <a:rPr lang="en-US" altLang="zh-CN" b="1"/>
              <a:t>Unit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05953-CC77-3447-BC59-E783CCC8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921"/>
            <a:ext cx="12192000" cy="35711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348E43-C474-8D45-9021-2753C024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45" y="1337925"/>
            <a:ext cx="11855409" cy="9048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BB581A-55DA-C142-9CB1-05B0C3AEDE9B}"/>
              </a:ext>
            </a:extLst>
          </p:cNvPr>
          <p:cNvSpPr/>
          <p:nvPr/>
        </p:nvSpPr>
        <p:spPr>
          <a:xfrm>
            <a:off x="2157413" y="3057525"/>
            <a:ext cx="7658100" cy="343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/>
              <a:t>Selective</a:t>
            </a:r>
            <a:r>
              <a:rPr kumimoji="1" lang="zh-CN" altLang="en-US" sz="3000"/>
              <a:t> </a:t>
            </a:r>
            <a:r>
              <a:rPr kumimoji="1" lang="en-US" altLang="zh-CN" sz="3000"/>
              <a:t>Kernel</a:t>
            </a:r>
            <a:r>
              <a:rPr kumimoji="1" lang="zh-CN" altLang="en-US" sz="3000"/>
              <a:t> </a:t>
            </a:r>
            <a:r>
              <a:rPr kumimoji="1" lang="en-US" altLang="zh-CN" sz="3000"/>
              <a:t>Convolution</a:t>
            </a:r>
            <a:endParaRPr kumimoji="1" lang="zh-CN" altLang="en-US" sz="300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5E9FDBBD-60A7-554D-8A99-8B8B40AB0CBC}"/>
              </a:ext>
            </a:extLst>
          </p:cNvPr>
          <p:cNvSpPr/>
          <p:nvPr/>
        </p:nvSpPr>
        <p:spPr>
          <a:xfrm>
            <a:off x="1614488" y="4509916"/>
            <a:ext cx="54292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8A40CDD2-0E9E-A249-BB56-DF713F2D64C0}"/>
              </a:ext>
            </a:extLst>
          </p:cNvPr>
          <p:cNvSpPr/>
          <p:nvPr/>
        </p:nvSpPr>
        <p:spPr>
          <a:xfrm>
            <a:off x="9815513" y="4509915"/>
            <a:ext cx="338137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05EF9B5-BECB-194B-BC0A-C9600F9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6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69F8E33-B732-ED47-B064-566AAFC3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>
                <a:effectLst/>
              </a:rPr>
              <a:t>SK Convolution: </a:t>
            </a:r>
            <a:r>
              <a:rPr lang="en" altLang="zh-CN" b="1" i="1">
                <a:solidFill>
                  <a:srgbClr val="FF0000"/>
                </a:solidFill>
                <a:effectLst/>
              </a:rPr>
              <a:t>Split</a:t>
            </a:r>
            <a:r>
              <a:rPr lang="en" altLang="zh-CN">
                <a:effectLst/>
              </a:rPr>
              <a:t> (1/3)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849600-01C8-D046-A49C-AB1C88ED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0" y="1023937"/>
            <a:ext cx="11434560" cy="2776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7DF16C-97E6-9B43-AAF8-04984C594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4" y="3800475"/>
            <a:ext cx="10577512" cy="30982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AC11F5-8A66-B542-A1B9-0A079A852110}"/>
              </a:ext>
            </a:extLst>
          </p:cNvPr>
          <p:cNvSpPr/>
          <p:nvPr/>
        </p:nvSpPr>
        <p:spPr>
          <a:xfrm>
            <a:off x="2185988" y="3914775"/>
            <a:ext cx="1557337" cy="293700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48D1D0-0FA9-5141-A152-F33B64A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7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3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6B5CFA-ED42-5646-BA0E-C2CECC9F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>
                <a:effectLst/>
              </a:rPr>
              <a:t>SK Convolution: </a:t>
            </a:r>
            <a:r>
              <a:rPr lang="en" altLang="zh-CN" b="1" i="1">
                <a:solidFill>
                  <a:srgbClr val="FF0000"/>
                </a:solidFill>
                <a:effectLst/>
              </a:rPr>
              <a:t>Fuse</a:t>
            </a:r>
            <a:r>
              <a:rPr lang="en" altLang="zh-CN">
                <a:effectLst/>
              </a:rPr>
              <a:t> (2/3)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B93B4-9006-3A44-ADAD-C136F82A8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/>
              <a:t>Fuse </a:t>
            </a:r>
            <a:r>
              <a:rPr lang="zh-CN" altLang="en-US"/>
              <a:t>操作和 </a:t>
            </a:r>
            <a:r>
              <a:rPr lang="en" altLang="zh-CN"/>
              <a:t>Squeeze and Excitation block </a:t>
            </a:r>
            <a:r>
              <a:rPr lang="zh-CN" altLang="en"/>
              <a:t>类似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3EB491-B716-C24D-BD11-6EF09EA7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921"/>
            <a:ext cx="12192000" cy="35711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049D92D-2DB2-5D41-84E8-200E2C8809E6}"/>
              </a:ext>
            </a:extLst>
          </p:cNvPr>
          <p:cNvSpPr/>
          <p:nvPr/>
        </p:nvSpPr>
        <p:spPr>
          <a:xfrm>
            <a:off x="3457575" y="3975737"/>
            <a:ext cx="3400425" cy="1357313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304537-5C15-FE42-928C-7462018D5074}"/>
              </a:ext>
            </a:extLst>
          </p:cNvPr>
          <p:cNvSpPr txBox="1"/>
          <p:nvPr/>
        </p:nvSpPr>
        <p:spPr>
          <a:xfrm>
            <a:off x="4273714" y="2309912"/>
            <a:ext cx="35942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" sz="2000" b="1"/>
              <a:t>（</a:t>
            </a:r>
            <a:r>
              <a:rPr lang="en" altLang="zh-CN" sz="2000" b="1"/>
              <a:t>2</a:t>
            </a:r>
            <a:r>
              <a:rPr lang="zh-CN" altLang="en" sz="2000" b="1"/>
              <a:t>）</a:t>
            </a:r>
            <a:r>
              <a:rPr lang="en" altLang="zh-CN" sz="2000" b="1"/>
              <a:t>global average pooling.</a:t>
            </a:r>
            <a:endParaRPr kumimoji="1"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10990C-8EE9-9343-8EBA-1E6FC20B54E2}"/>
              </a:ext>
            </a:extLst>
          </p:cNvPr>
          <p:cNvSpPr txBox="1"/>
          <p:nvPr/>
        </p:nvSpPr>
        <p:spPr>
          <a:xfrm>
            <a:off x="5239761" y="2748641"/>
            <a:ext cx="69333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" sz="2000" b="1"/>
              <a:t>（</a:t>
            </a:r>
            <a:r>
              <a:rPr lang="en" altLang="zh-CN" sz="2000" b="1"/>
              <a:t>3</a:t>
            </a:r>
            <a:r>
              <a:rPr lang="zh-CN" altLang="en" sz="2000" b="1"/>
              <a:t>）</a:t>
            </a:r>
            <a:r>
              <a:rPr lang="en" altLang="zh-CN" sz="2000" b="1"/>
              <a:t>compact feature by simple fully connected (fc) layer.</a:t>
            </a:r>
            <a:endParaRPr kumimoji="1"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CD0C81-6C39-D247-B521-2DC1C442EC2A}"/>
              </a:ext>
            </a:extLst>
          </p:cNvPr>
          <p:cNvSpPr txBox="1"/>
          <p:nvPr/>
        </p:nvSpPr>
        <p:spPr>
          <a:xfrm>
            <a:off x="2677139" y="1914849"/>
            <a:ext cx="54409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" sz="2000" b="1"/>
              <a:t>（</a:t>
            </a:r>
            <a:r>
              <a:rPr lang="en" altLang="zh-CN" sz="2000" b="1"/>
              <a:t>1</a:t>
            </a:r>
            <a:r>
              <a:rPr lang="zh-CN" altLang="en" sz="2000" b="1"/>
              <a:t>）</a:t>
            </a:r>
            <a:r>
              <a:rPr lang="en" altLang="zh-CN" sz="2000" b="1"/>
              <a:t>integrate information from all branches</a:t>
            </a:r>
            <a:endParaRPr lang="zh-CN" altLang="en-US" sz="200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399741B3-0908-AC4C-B0DB-2FC58317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8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7EAB02-F41E-2148-88E5-8FD39D28AA77}"/>
              </a:ext>
            </a:extLst>
          </p:cNvPr>
          <p:cNvSpPr txBox="1"/>
          <p:nvPr/>
        </p:nvSpPr>
        <p:spPr>
          <a:xfrm>
            <a:off x="7256657" y="1144010"/>
            <a:ext cx="41597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z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被称为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 feature descriptor.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E76597B-3A2F-0843-B082-E075706C34C5}"/>
              </a:ext>
            </a:extLst>
          </p:cNvPr>
          <p:cNvCxnSpPr>
            <a:cxnSpLocks/>
          </p:cNvCxnSpPr>
          <p:nvPr/>
        </p:nvCxnSpPr>
        <p:spPr>
          <a:xfrm flipV="1">
            <a:off x="6714699" y="1513343"/>
            <a:ext cx="2306471" cy="30296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4232C63-4AC8-2845-87B0-8578131C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>
                <a:effectLst/>
              </a:rPr>
              <a:t>SK Convolution: </a:t>
            </a:r>
            <a:r>
              <a:rPr lang="en" altLang="zh-CN" b="1" i="1">
                <a:solidFill>
                  <a:srgbClr val="FF0000"/>
                </a:solidFill>
                <a:effectLst/>
              </a:rPr>
              <a:t>Select</a:t>
            </a:r>
            <a:r>
              <a:rPr lang="en" altLang="zh-CN" b="1">
                <a:solidFill>
                  <a:srgbClr val="FF0000"/>
                </a:solidFill>
                <a:effectLst/>
              </a:rPr>
              <a:t> </a:t>
            </a:r>
            <a:r>
              <a:rPr lang="en" altLang="zh-CN">
                <a:effectLst/>
              </a:rPr>
              <a:t>(3/3)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73026-C489-C444-92F4-BBB8E2D2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6483"/>
            <a:ext cx="12192000" cy="35711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139DEA-11E0-244C-865C-4726EAFE0642}"/>
              </a:ext>
            </a:extLst>
          </p:cNvPr>
          <p:cNvSpPr/>
          <p:nvPr/>
        </p:nvSpPr>
        <p:spPr>
          <a:xfrm>
            <a:off x="6843713" y="3429000"/>
            <a:ext cx="4471987" cy="2772193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D31F4-244E-5749-8AA7-47F6A26C6B8F}"/>
              </a:ext>
            </a:extLst>
          </p:cNvPr>
          <p:cNvSpPr txBox="1"/>
          <p:nvPr/>
        </p:nvSpPr>
        <p:spPr>
          <a:xfrm>
            <a:off x="1100138" y="1769527"/>
            <a:ext cx="4398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sz="2000" b="1"/>
              <a:t>（</a:t>
            </a:r>
            <a:r>
              <a:rPr lang="en" altLang="zh-CN" sz="2000" b="1"/>
              <a:t>1</a:t>
            </a:r>
            <a:r>
              <a:rPr lang="zh-CN" altLang="en" sz="2000" b="1"/>
              <a:t>）</a:t>
            </a:r>
            <a:r>
              <a:rPr lang="en" altLang="zh-CN" sz="2000" b="1"/>
              <a:t>Soft attention across channels.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E66304-ABE6-7948-8A0D-4B905430DB60}"/>
              </a:ext>
            </a:extLst>
          </p:cNvPr>
          <p:cNvSpPr txBox="1"/>
          <p:nvPr/>
        </p:nvSpPr>
        <p:spPr>
          <a:xfrm>
            <a:off x="1771651" y="2286266"/>
            <a:ext cx="1058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sz="2000" b="1">
                <a:effectLst/>
              </a:rPr>
              <a:t>（</a:t>
            </a:r>
            <a:r>
              <a:rPr lang="en" altLang="zh-CN" sz="2000" b="1">
                <a:effectLst/>
              </a:rPr>
              <a:t>2</a:t>
            </a:r>
            <a:r>
              <a:rPr lang="zh-CN" altLang="en" sz="2000" b="1">
                <a:effectLst/>
              </a:rPr>
              <a:t>）</a:t>
            </a:r>
            <a:r>
              <a:rPr lang="en" altLang="zh-CN" sz="2000" b="1">
                <a:effectLst/>
              </a:rPr>
              <a:t>The final feature map ​ is obtained through the attention weights on various kernels.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0968DCC-514F-D64E-8C49-D1F6C205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7A39-B07A-E246-A165-39D2A63DC208}" type="slidenum">
              <a:rPr kumimoji="1" lang="zh-CN" altLang="en-US" smtClean="0"/>
              <a:pPr/>
              <a:t>9</a:t>
            </a:fld>
            <a:r>
              <a:rPr kumimoji="1" lang="en-US" altLang="zh-CN"/>
              <a:t>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2591</Words>
  <Application>Microsoft Macintosh PowerPoint</Application>
  <PresentationFormat>宽屏</PresentationFormat>
  <Paragraphs>219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Microsoft YaHei</vt:lpstr>
      <vt:lpstr>Microsoft YaHei</vt:lpstr>
      <vt:lpstr>Microsoft YaHei Light</vt:lpstr>
      <vt:lpstr>Arial</vt:lpstr>
      <vt:lpstr>Office 主题​​</vt:lpstr>
      <vt:lpstr>Selective Kernel Networks (arXiv: 1903.06586)</vt:lpstr>
      <vt:lpstr>背景</vt:lpstr>
      <vt:lpstr>背景：InceptionNet</vt:lpstr>
      <vt:lpstr>背景：ResNeXt</vt:lpstr>
      <vt:lpstr>Combine Inception&amp;ResNeXt</vt:lpstr>
      <vt:lpstr>解析 Selective Kernel Unit</vt:lpstr>
      <vt:lpstr>SK Convolution: Split (1/3)</vt:lpstr>
      <vt:lpstr>SK Convolution: Fuse (2/3)</vt:lpstr>
      <vt:lpstr>SK Convolution: Select (3/3)</vt:lpstr>
      <vt:lpstr>SK Convolution</vt:lpstr>
      <vt:lpstr>SKNet 结构</vt:lpstr>
      <vt:lpstr>SKNet 与 state-of-the-art model 的比较（1/4）</vt:lpstr>
      <vt:lpstr>SKNet 与 ResNeXt 的比较（2/4）</vt:lpstr>
      <vt:lpstr>SKNet 与其他模型的参数量与性能情况（3/4）</vt:lpstr>
      <vt:lpstr>SKNet 与轻量级模型的比较（4/4）</vt:lpstr>
      <vt:lpstr>dilation D（1/4）</vt:lpstr>
      <vt:lpstr>Ablation Studies （2/4）</vt:lpstr>
      <vt:lpstr>Ablation Studies (3/4)</vt:lpstr>
      <vt:lpstr>Ablation Studies (4/4)</vt:lpstr>
      <vt:lpstr>SKNet 总结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223</cp:revision>
  <dcterms:created xsi:type="dcterms:W3CDTF">2020-07-30T01:48:20Z</dcterms:created>
  <dcterms:modified xsi:type="dcterms:W3CDTF">2021-03-14T13:48:14Z</dcterms:modified>
</cp:coreProperties>
</file>