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2B8-DEA2-4C37-4001-4BAF2791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Accessibility: </a:t>
            </a:r>
            <a:br>
              <a:rPr lang="en-US" dirty="0"/>
            </a:br>
            <a:r>
              <a:rPr lang="en-US" dirty="0"/>
              <a:t>Image Classification of the ASL Alphabet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519D-6A1A-66A4-D3D4-5792E1DD9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 – August 2023</a:t>
            </a:r>
          </a:p>
        </p:txBody>
      </p:sp>
    </p:spTree>
    <p:extLst>
      <p:ext uri="{BB962C8B-B14F-4D97-AF65-F5344CB8AC3E}">
        <p14:creationId xmlns:p14="http://schemas.microsoft.com/office/powerpoint/2010/main" val="4599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EFC-BFFC-5BD9-4988-6298276B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DD20-EF83-D1CE-1A11-3EAFB9D1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91C9-0B57-AE58-D919-2F91121F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Breakdown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51BF-5845-DC3B-D08C-590E282B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The Dataset</a:t>
            </a:r>
          </a:p>
          <a:p>
            <a:r>
              <a:rPr lang="en-US" sz="1600" dirty="0"/>
              <a:t>Preprocessing Procedures</a:t>
            </a:r>
          </a:p>
          <a:p>
            <a:r>
              <a:rPr lang="en-US" sz="1600" dirty="0"/>
              <a:t>The classification model</a:t>
            </a:r>
          </a:p>
          <a:p>
            <a:pPr lvl="1"/>
            <a:r>
              <a:rPr lang="en-US" sz="1400" dirty="0"/>
              <a:t>Architecture</a:t>
            </a:r>
          </a:p>
          <a:p>
            <a:pPr lvl="1"/>
            <a:r>
              <a:rPr lang="en-US" sz="1400" dirty="0"/>
              <a:t>Optimizer</a:t>
            </a:r>
          </a:p>
          <a:p>
            <a:pPr lvl="1"/>
            <a:r>
              <a:rPr lang="en-US" sz="1400" dirty="0"/>
              <a:t>Performance metrics</a:t>
            </a:r>
          </a:p>
          <a:p>
            <a:r>
              <a:rPr lang="en-US" sz="1600" dirty="0"/>
              <a:t>Cross Validation</a:t>
            </a:r>
          </a:p>
          <a:p>
            <a:r>
              <a:rPr lang="en-US" sz="1600" dirty="0"/>
              <a:t>Performance Analysis</a:t>
            </a:r>
          </a:p>
          <a:p>
            <a:r>
              <a:rPr lang="en-US" sz="1600" dirty="0"/>
              <a:t>Future work: Image generation</a:t>
            </a:r>
          </a:p>
          <a:p>
            <a:r>
              <a:rPr lang="en-US" sz="1600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82235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BEE-49EB-2192-89D5-75BC031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471-6C03-CEB0-80CB-E375051D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Models (LLM’s) have made their way into the public eye over the course of the last 10 years [citation]</a:t>
            </a:r>
          </a:p>
          <a:p>
            <a:endParaRPr lang="en-US" dirty="0"/>
          </a:p>
          <a:p>
            <a:r>
              <a:rPr lang="en-US" dirty="0"/>
              <a:t>These models rely on text-based or speech-based input to operate</a:t>
            </a:r>
          </a:p>
          <a:p>
            <a:endParaRPr lang="en-US" dirty="0"/>
          </a:p>
          <a:p>
            <a:r>
              <a:rPr lang="en-US" dirty="0"/>
              <a:t>No LLM uses image-based or video-based input to allow for the use of American Sign Language (ASL) for communication</a:t>
            </a:r>
          </a:p>
          <a:p>
            <a:endParaRPr lang="en-US" dirty="0"/>
          </a:p>
          <a:p>
            <a:r>
              <a:rPr lang="en-US" dirty="0"/>
              <a:t>Apple’s </a:t>
            </a:r>
            <a:r>
              <a:rPr lang="en-US" i="1" dirty="0"/>
              <a:t>Siri </a:t>
            </a:r>
            <a:r>
              <a:rPr lang="en-US" dirty="0"/>
              <a:t>and Amazon’s </a:t>
            </a:r>
            <a:r>
              <a:rPr lang="en-US" i="1" dirty="0"/>
              <a:t>Echo </a:t>
            </a:r>
            <a:r>
              <a:rPr lang="en-US" dirty="0"/>
              <a:t>remain largely inaccessible to the deaf and hard of hearing (DHH) community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4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4ABF-7188-5100-696B-5A83B8E5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25-2F56-E94C-0A99-E16A6C5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an image classifier neural network to recognize characters from the ASL alphabet</a:t>
            </a:r>
          </a:p>
          <a:p>
            <a:endParaRPr lang="en-US" dirty="0"/>
          </a:p>
          <a:p>
            <a:r>
              <a:rPr lang="en-US" dirty="0"/>
              <a:t>The complete ASL lexicon consists of a rich vocabulary of complex ideas, thoughts, and phrases</a:t>
            </a:r>
          </a:p>
          <a:p>
            <a:endParaRPr lang="en-US" dirty="0"/>
          </a:p>
          <a:p>
            <a:r>
              <a:rPr lang="en-US" dirty="0"/>
              <a:t>This concept of classifying images, and relating them to letters can be thought of as a proof-of-concept</a:t>
            </a:r>
          </a:p>
          <a:p>
            <a:endParaRPr lang="en-US" dirty="0"/>
          </a:p>
          <a:p>
            <a:r>
              <a:rPr lang="en-US" dirty="0"/>
              <a:t>Can be extended to recognize a wider range of ASL ideas</a:t>
            </a:r>
          </a:p>
        </p:txBody>
      </p:sp>
    </p:spTree>
    <p:extLst>
      <p:ext uri="{BB962C8B-B14F-4D97-AF65-F5344CB8AC3E}">
        <p14:creationId xmlns:p14="http://schemas.microsoft.com/office/powerpoint/2010/main" val="9650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24-6D4E-BD93-177E-D4C2266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46D-285C-1B59-3E18-3EBEE184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acquired a large library of 87,000 images that cover 29 unique classes</a:t>
            </a:r>
          </a:p>
          <a:p>
            <a:endParaRPr lang="en-US" dirty="0"/>
          </a:p>
          <a:p>
            <a:r>
              <a:rPr lang="en-US" dirty="0"/>
              <a:t>Each image is 256 pixels x 256 pixels x 3 channels</a:t>
            </a:r>
          </a:p>
          <a:p>
            <a:endParaRPr lang="en-US" dirty="0"/>
          </a:p>
          <a:p>
            <a:r>
              <a:rPr lang="en-US" dirty="0"/>
              <a:t>The first 26 classes represent the characters of the Latin alphabet, and the last three classes represent a </a:t>
            </a:r>
            <a:r>
              <a:rPr lang="en-US" i="1" dirty="0"/>
              <a:t>space</a:t>
            </a:r>
            <a:r>
              <a:rPr lang="en-US" dirty="0"/>
              <a:t>, </a:t>
            </a:r>
            <a:r>
              <a:rPr lang="en-US" i="1" dirty="0"/>
              <a:t>delete</a:t>
            </a:r>
            <a:r>
              <a:rPr lang="en-US" dirty="0"/>
              <a:t>, and </a:t>
            </a:r>
            <a:r>
              <a:rPr lang="en-US" i="1" dirty="0"/>
              <a:t>nothing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approximately 3,000 images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6173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128-89D1-C3A1-C038-9956C976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Examples from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11E5-47D3-67FC-C167-F9BE5BF078C7}"/>
              </a:ext>
            </a:extLst>
          </p:cNvPr>
          <p:cNvSpPr txBox="1"/>
          <p:nvPr/>
        </p:nvSpPr>
        <p:spPr>
          <a:xfrm>
            <a:off x="5181600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26 -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4714D-F4F5-B44E-A798-95004707CA12}"/>
              </a:ext>
            </a:extLst>
          </p:cNvPr>
          <p:cNvSpPr txBox="1"/>
          <p:nvPr/>
        </p:nvSpPr>
        <p:spPr>
          <a:xfrm>
            <a:off x="5181601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9 - 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95943-F9E3-2644-AD15-C0CF7852383F}"/>
              </a:ext>
            </a:extLst>
          </p:cNvPr>
          <p:cNvSpPr txBox="1"/>
          <p:nvPr/>
        </p:nvSpPr>
        <p:spPr>
          <a:xfrm>
            <a:off x="2828424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1 - B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C3276B-06FF-FD4A-7A24-04BDB6A5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2137806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6DE9CD-B119-A461-7B12-4CFB20FA6215}"/>
              </a:ext>
            </a:extLst>
          </p:cNvPr>
          <p:cNvSpPr txBox="1"/>
          <p:nvPr/>
        </p:nvSpPr>
        <p:spPr>
          <a:xfrm>
            <a:off x="475248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0 -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31611-1C70-AFDD-6975-9AEED6F4336B}"/>
              </a:ext>
            </a:extLst>
          </p:cNvPr>
          <p:cNvSpPr txBox="1"/>
          <p:nvPr/>
        </p:nvSpPr>
        <p:spPr>
          <a:xfrm>
            <a:off x="2828424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25 -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684A9-1F03-53FE-95F2-7ADD5009EE5B}"/>
              </a:ext>
            </a:extLst>
          </p:cNvPr>
          <p:cNvSpPr txBox="1"/>
          <p:nvPr/>
        </p:nvSpPr>
        <p:spPr>
          <a:xfrm>
            <a:off x="475248" y="6248679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20 - 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D6ADC-C4C6-7B1C-A11F-8E4F0C82A3BB}"/>
              </a:ext>
            </a:extLst>
          </p:cNvPr>
          <p:cNvSpPr txBox="1"/>
          <p:nvPr/>
        </p:nvSpPr>
        <p:spPr>
          <a:xfrm>
            <a:off x="9887953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16 - 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A1CF3-32FF-12A2-4F6E-39B8F9884E65}"/>
              </a:ext>
            </a:extLst>
          </p:cNvPr>
          <p:cNvSpPr txBox="1"/>
          <p:nvPr/>
        </p:nvSpPr>
        <p:spPr>
          <a:xfrm>
            <a:off x="7534777" y="3958782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11 - 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5B66B1-6E5C-FD49-597F-8F11901D1A0C}"/>
              </a:ext>
            </a:extLst>
          </p:cNvPr>
          <p:cNvSpPr txBox="1"/>
          <p:nvPr/>
        </p:nvSpPr>
        <p:spPr>
          <a:xfrm>
            <a:off x="9887953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28 - Nothing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1F739-82B7-AF60-DB6C-9EE4FD005F73}"/>
              </a:ext>
            </a:extLst>
          </p:cNvPr>
          <p:cNvSpPr txBox="1"/>
          <p:nvPr/>
        </p:nvSpPr>
        <p:spPr>
          <a:xfrm>
            <a:off x="7534777" y="6248679"/>
            <a:ext cx="18287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 27 - Delete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2A374C-3D18-C0A5-2DD4-02058C11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427703"/>
            <a:ext cx="1828800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476E05-142B-9C6F-CEBD-453C0D013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4427703"/>
            <a:ext cx="1828800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65663D-552E-4F43-7E73-DD7C07BA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4427703"/>
            <a:ext cx="1828800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865D49-FF5C-330B-5FDC-DC2E489AC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2145630"/>
            <a:ext cx="1828800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D926E1-0DB8-4B66-4D66-D7B97F36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137806"/>
            <a:ext cx="18288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6EB2C8-4949-ED23-4340-16636FF95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2129982"/>
            <a:ext cx="1828800" cy="1828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55028C-0A81-8F1F-60A1-90F8D386A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4419879"/>
            <a:ext cx="1828800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D2D955-60AE-AC0A-38D6-4F53D551B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4419879"/>
            <a:ext cx="1828800" cy="182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82A874-1F5E-648E-DDBE-4B66D940C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21456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7850041" cy="3638763"/>
          </a:xfrm>
        </p:spPr>
        <p:txBody>
          <a:bodyPr>
            <a:normAutofit/>
          </a:bodyPr>
          <a:lstStyle/>
          <a:p>
            <a:r>
              <a:rPr lang="en-US" dirty="0"/>
              <a:t>Every image is padded by a blue border. </a:t>
            </a:r>
          </a:p>
          <a:p>
            <a:r>
              <a:rPr lang="en-US" dirty="0"/>
              <a:t>This provides unneeded information that does not vary with each class</a:t>
            </a:r>
          </a:p>
          <a:p>
            <a:r>
              <a:rPr lang="en-US" dirty="0"/>
              <a:t>We choose to crop out 8 pixels from every edge of the image</a:t>
            </a:r>
          </a:p>
          <a:p>
            <a:r>
              <a:rPr lang="en-US" dirty="0"/>
              <a:t>This removes information that is not useful for discriminating classes, and preserves key information in the center of the image</a:t>
            </a:r>
          </a:p>
          <a:p>
            <a:r>
              <a:rPr lang="en-US" dirty="0"/>
              <a:t>Added benefit of reducing the size of the classifiers input/feature-space</a:t>
            </a:r>
          </a:p>
          <a:p>
            <a:r>
              <a:rPr lang="en-US" dirty="0"/>
              <a:t>Image size: 200 x 200 x 3 to 184 x 184 x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50425-554E-42DE-1278-7929BE5E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05355" y="2223958"/>
            <a:ext cx="2743200" cy="3657600"/>
          </a:xfrm>
        </p:spPr>
        <p:txBody>
          <a:bodyPr>
            <a:normAutofit/>
          </a:bodyPr>
          <a:lstStyle/>
          <a:p>
            <a:r>
              <a:rPr lang="en-US" dirty="0"/>
              <a:t>TODO: before &amp; after cropping</a:t>
            </a:r>
          </a:p>
        </p:txBody>
      </p:sp>
    </p:spTree>
    <p:extLst>
      <p:ext uri="{BB962C8B-B14F-4D97-AF65-F5344CB8AC3E}">
        <p14:creationId xmlns:p14="http://schemas.microsoft.com/office/powerpoint/2010/main" val="177559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7850041" cy="36387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further reduce the size of the input space by rescaling each image to a smaller size</a:t>
            </a:r>
          </a:p>
          <a:p>
            <a:r>
              <a:rPr lang="en-US" dirty="0"/>
              <a:t>Rescaling will allow each sample to retain the key properties that can be used for discerning between classes</a:t>
            </a:r>
          </a:p>
          <a:p>
            <a:r>
              <a:rPr lang="en-US" dirty="0"/>
              <a:t>By creating a smaller input space, we can also shrink the number of parameters required by the model to classify images</a:t>
            </a:r>
          </a:p>
          <a:p>
            <a:r>
              <a:rPr lang="en-US" dirty="0"/>
              <a:t>A smaller model </a:t>
            </a:r>
            <a:r>
              <a:rPr lang="en-US" i="1" dirty="0"/>
              <a:t>width</a:t>
            </a:r>
            <a:r>
              <a:rPr lang="en-US" dirty="0"/>
              <a:t> can help mitigate any overfitting problems</a:t>
            </a:r>
          </a:p>
          <a:p>
            <a:r>
              <a:rPr lang="en-US" dirty="0"/>
              <a:t>Image size: 164 x 164 x 3 to 128 x 128 x 3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50425-554E-42DE-1278-7929BE5E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05355" y="2223958"/>
            <a:ext cx="2743200" cy="3657600"/>
          </a:xfrm>
        </p:spPr>
        <p:txBody>
          <a:bodyPr>
            <a:normAutofit/>
          </a:bodyPr>
          <a:lstStyle/>
          <a:p>
            <a:r>
              <a:rPr lang="en-US" dirty="0"/>
              <a:t>TODO: before &amp; after rescaling</a:t>
            </a:r>
          </a:p>
        </p:txBody>
      </p:sp>
    </p:spTree>
    <p:extLst>
      <p:ext uri="{BB962C8B-B14F-4D97-AF65-F5344CB8AC3E}">
        <p14:creationId xmlns:p14="http://schemas.microsoft.com/office/powerpoint/2010/main" val="245856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9E95-9A62-B3EF-AB6C-7EDB0DD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Appendex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03C5-D031-86CE-17D7-6A4E78B3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2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107</TotalTime>
  <Words>467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AI for Accessibility:  Image Classification of the ASL Alphabet</vt:lpstr>
      <vt:lpstr>Breakdown</vt:lpstr>
      <vt:lpstr>Introduction</vt:lpstr>
      <vt:lpstr>Introduction (cont.)</vt:lpstr>
      <vt:lpstr>The Dataset</vt:lpstr>
      <vt:lpstr>Select Examples from the Dataset</vt:lpstr>
      <vt:lpstr>Preprocessing – Remove Padding</vt:lpstr>
      <vt:lpstr>Preprocessing – Rescaling</vt:lpstr>
      <vt:lpstr>Appendex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Accessibility:  Image Classification of the ASL Alphabet</dc:title>
  <dc:creator>Landon Buell</dc:creator>
  <cp:lastModifiedBy>Landon Buell</cp:lastModifiedBy>
  <cp:revision>11</cp:revision>
  <dcterms:created xsi:type="dcterms:W3CDTF">2023-08-07T01:44:41Z</dcterms:created>
  <dcterms:modified xsi:type="dcterms:W3CDTF">2023-08-09T18:08:15Z</dcterms:modified>
</cp:coreProperties>
</file>