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8" r:id="rId20"/>
    <p:sldId id="279" r:id="rId21"/>
    <p:sldId id="284" r:id="rId22"/>
    <p:sldId id="281" r:id="rId23"/>
    <p:sldId id="285" r:id="rId24"/>
    <p:sldId id="282" r:id="rId25"/>
    <p:sldId id="286" r:id="rId26"/>
    <p:sldId id="264" r:id="rId27"/>
    <p:sldId id="265" r:id="rId28"/>
    <p:sldId id="269" r:id="rId29"/>
    <p:sldId id="27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\Documents\GitHub\Buell-Masters-Project\outputs\crossValV2\precision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\Documents\GitHub\Buell-Masters-Project\outputs\crossValV2\recall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Precision</a:t>
            </a:r>
            <a:r>
              <a:rPr lang="en-US" baseline="0"/>
              <a:t> Score Across K = 10 Folds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Sheet1!$C$32:$L$32</c:f>
              <c:numCache>
                <c:formatCode>General</c:formatCode>
                <c:ptCount val="10"/>
                <c:pt idx="0">
                  <c:v>0.88621512965517246</c:v>
                </c:pt>
                <c:pt idx="1">
                  <c:v>0.91886753379310326</c:v>
                </c:pt>
                <c:pt idx="2">
                  <c:v>0.93467576034482758</c:v>
                </c:pt>
                <c:pt idx="3">
                  <c:v>0.91946535172413779</c:v>
                </c:pt>
                <c:pt idx="4">
                  <c:v>0.87132540034482764</c:v>
                </c:pt>
                <c:pt idx="5">
                  <c:v>0.92613762344827577</c:v>
                </c:pt>
                <c:pt idx="6">
                  <c:v>0.89119741068965519</c:v>
                </c:pt>
                <c:pt idx="7">
                  <c:v>0.91989962206896569</c:v>
                </c:pt>
                <c:pt idx="8">
                  <c:v>0.93487454241379297</c:v>
                </c:pt>
                <c:pt idx="9">
                  <c:v>0.9288593755172414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33-45C9-B786-74F1B82611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68862415"/>
        <c:axId val="2006685695"/>
      </c:barChart>
      <c:catAx>
        <c:axId val="1688624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Fold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685695"/>
        <c:crosses val="autoZero"/>
        <c:auto val="1"/>
        <c:lblAlgn val="ctr"/>
        <c:lblOffset val="100"/>
        <c:noMultiLvlLbl val="0"/>
      </c:catAx>
      <c:valAx>
        <c:axId val="200668569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Metric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6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Recall Score Across</a:t>
            </a:r>
            <a:r>
              <a:rPr lang="en-US" baseline="0"/>
              <a:t> K  = 10 Folds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Sheet1!$C$32:$L$32</c:f>
              <c:numCache>
                <c:formatCode>General</c:formatCode>
                <c:ptCount val="10"/>
                <c:pt idx="0">
                  <c:v>0.88360077896551714</c:v>
                </c:pt>
                <c:pt idx="1">
                  <c:v>0.91565728965517235</c:v>
                </c:pt>
                <c:pt idx="2">
                  <c:v>0.93359836241379324</c:v>
                </c:pt>
                <c:pt idx="3">
                  <c:v>0.91521812931034463</c:v>
                </c:pt>
                <c:pt idx="4">
                  <c:v>0.86573742551724131</c:v>
                </c:pt>
                <c:pt idx="5">
                  <c:v>0.9242045575862069</c:v>
                </c:pt>
                <c:pt idx="6">
                  <c:v>0.88511734241379303</c:v>
                </c:pt>
                <c:pt idx="7">
                  <c:v>0.91826844275862063</c:v>
                </c:pt>
                <c:pt idx="8">
                  <c:v>0.93312901965517248</c:v>
                </c:pt>
                <c:pt idx="9">
                  <c:v>0.9288593755172414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D-41D4-A11F-052FC30E463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392007119"/>
        <c:axId val="755070479"/>
      </c:barChart>
      <c:catAx>
        <c:axId val="13920071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Fold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070479"/>
        <c:crosses val="autoZero"/>
        <c:auto val="1"/>
        <c:lblAlgn val="ctr"/>
        <c:lblOffset val="9"/>
        <c:tickLblSkip val="1"/>
        <c:noMultiLvlLbl val="0"/>
      </c:catAx>
      <c:valAx>
        <c:axId val="75507047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Metric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00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E8CD6-D3F0-4B35-A3F6-778B53C0F71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0B66E9-4D38-4B85-933A-43D3FE682F0D}">
      <dgm:prSet/>
      <dgm:spPr/>
      <dgm:t>
        <a:bodyPr/>
        <a:lstStyle/>
        <a:p>
          <a:r>
            <a:rPr lang="en-US"/>
            <a:t>To test the stability of our classifier, we have chosen to execute K = 10 folds X-validation</a:t>
          </a:r>
        </a:p>
      </dgm:t>
    </dgm:pt>
    <dgm:pt modelId="{281F144C-7603-4FE6-833B-651B30DDDFFC}" type="parTrans" cxnId="{86F135BC-B5BE-4E09-AC62-6A7A2E81D54C}">
      <dgm:prSet/>
      <dgm:spPr/>
      <dgm:t>
        <a:bodyPr/>
        <a:lstStyle/>
        <a:p>
          <a:endParaRPr lang="en-US"/>
        </a:p>
      </dgm:t>
    </dgm:pt>
    <dgm:pt modelId="{3BBC4D8E-9251-4311-AB91-766D2837368D}" type="sibTrans" cxnId="{86F135BC-B5BE-4E09-AC62-6A7A2E81D54C}">
      <dgm:prSet/>
      <dgm:spPr/>
      <dgm:t>
        <a:bodyPr/>
        <a:lstStyle/>
        <a:p>
          <a:endParaRPr lang="en-US"/>
        </a:p>
      </dgm:t>
    </dgm:pt>
    <dgm:pt modelId="{A54E5E2D-4D16-4111-8FB2-7586B80FAD7A}">
      <dgm:prSet/>
      <dgm:spPr/>
      <dgm:t>
        <a:bodyPr/>
        <a:lstStyle/>
        <a:p>
          <a:r>
            <a:rPr lang="en-US"/>
            <a:t>For each fold, we record the training loss at each epoch to understand the rate of converge</a:t>
          </a:r>
        </a:p>
      </dgm:t>
    </dgm:pt>
    <dgm:pt modelId="{F9AEAE5B-285E-4B0B-A33D-8F714C5B2704}" type="parTrans" cxnId="{C6A0DA6E-5F97-43D0-A23F-532B3A1A56A5}">
      <dgm:prSet/>
      <dgm:spPr/>
      <dgm:t>
        <a:bodyPr/>
        <a:lstStyle/>
        <a:p>
          <a:endParaRPr lang="en-US"/>
        </a:p>
      </dgm:t>
    </dgm:pt>
    <dgm:pt modelId="{DBB7D0B9-F51B-4973-B7A7-E1930C0860C3}" type="sibTrans" cxnId="{C6A0DA6E-5F97-43D0-A23F-532B3A1A56A5}">
      <dgm:prSet/>
      <dgm:spPr/>
      <dgm:t>
        <a:bodyPr/>
        <a:lstStyle/>
        <a:p>
          <a:endParaRPr lang="en-US"/>
        </a:p>
      </dgm:t>
    </dgm:pt>
    <dgm:pt modelId="{213962D0-029D-4575-B8F4-F8D6192D2CC3}">
      <dgm:prSet/>
      <dgm:spPr/>
      <dgm:t>
        <a:bodyPr/>
        <a:lstStyle/>
        <a:p>
          <a:r>
            <a:rPr lang="en-US"/>
            <a:t>We also produce a classification report which shows the precision, recall, and F1 when evaluating the final fold</a:t>
          </a:r>
        </a:p>
      </dgm:t>
    </dgm:pt>
    <dgm:pt modelId="{86D7EB19-55CB-4CD2-AC61-36ED99E4E544}" type="parTrans" cxnId="{6BDE29BC-8A6B-4704-90BB-FED3AF36CAF9}">
      <dgm:prSet/>
      <dgm:spPr/>
      <dgm:t>
        <a:bodyPr/>
        <a:lstStyle/>
        <a:p>
          <a:endParaRPr lang="en-US"/>
        </a:p>
      </dgm:t>
    </dgm:pt>
    <dgm:pt modelId="{F29AFFEC-DD5A-455A-8938-80805DFFDD18}" type="sibTrans" cxnId="{6BDE29BC-8A6B-4704-90BB-FED3AF36CAF9}">
      <dgm:prSet/>
      <dgm:spPr/>
      <dgm:t>
        <a:bodyPr/>
        <a:lstStyle/>
        <a:p>
          <a:endParaRPr lang="en-US"/>
        </a:p>
      </dgm:t>
    </dgm:pt>
    <dgm:pt modelId="{5D9C288A-14F5-4A47-93D7-ADD0C37FBCF5}">
      <dgm:prSet/>
      <dgm:spPr/>
      <dgm:t>
        <a:bodyPr/>
        <a:lstStyle/>
        <a:p>
          <a:r>
            <a:rPr lang="en-US"/>
            <a:t>We compute each metric for each of the 29 class, and report the average score across all classes for each fold</a:t>
          </a:r>
        </a:p>
      </dgm:t>
    </dgm:pt>
    <dgm:pt modelId="{1B189AEA-665F-46B1-A1A7-7EA3CF71D873}" type="parTrans" cxnId="{62A3F82C-F534-4C0F-B7C5-449EDB21D4DC}">
      <dgm:prSet/>
      <dgm:spPr/>
      <dgm:t>
        <a:bodyPr/>
        <a:lstStyle/>
        <a:p>
          <a:endParaRPr lang="en-US"/>
        </a:p>
      </dgm:t>
    </dgm:pt>
    <dgm:pt modelId="{925AE85A-3F5E-40DE-B6CA-FA79D61576A5}" type="sibTrans" cxnId="{62A3F82C-F534-4C0F-B7C5-449EDB21D4DC}">
      <dgm:prSet/>
      <dgm:spPr/>
      <dgm:t>
        <a:bodyPr/>
        <a:lstStyle/>
        <a:p>
          <a:endParaRPr lang="en-US"/>
        </a:p>
      </dgm:t>
    </dgm:pt>
    <dgm:pt modelId="{FA1ABE9A-3D69-45D7-9153-FA799CFBD96F}" type="pres">
      <dgm:prSet presAssocID="{150E8CD6-D3F0-4B35-A3F6-778B53C0F7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CB2D56-ED7C-44EA-8DDF-B7D6D383CA5F}" type="pres">
      <dgm:prSet presAssocID="{600B66E9-4D38-4B85-933A-43D3FE682F0D}" presName="hierRoot1" presStyleCnt="0"/>
      <dgm:spPr/>
    </dgm:pt>
    <dgm:pt modelId="{F41FA037-B25A-4799-A439-E517908DD45D}" type="pres">
      <dgm:prSet presAssocID="{600B66E9-4D38-4B85-933A-43D3FE682F0D}" presName="composite" presStyleCnt="0"/>
      <dgm:spPr/>
    </dgm:pt>
    <dgm:pt modelId="{3027185B-DA89-4C7E-8140-041DDF40C231}" type="pres">
      <dgm:prSet presAssocID="{600B66E9-4D38-4B85-933A-43D3FE682F0D}" presName="background" presStyleLbl="node0" presStyleIdx="0" presStyleCnt="4"/>
      <dgm:spPr/>
    </dgm:pt>
    <dgm:pt modelId="{61573936-8D32-47F2-8DD9-0E69F303456B}" type="pres">
      <dgm:prSet presAssocID="{600B66E9-4D38-4B85-933A-43D3FE682F0D}" presName="text" presStyleLbl="fgAcc0" presStyleIdx="0" presStyleCnt="4">
        <dgm:presLayoutVars>
          <dgm:chPref val="3"/>
        </dgm:presLayoutVars>
      </dgm:prSet>
      <dgm:spPr/>
    </dgm:pt>
    <dgm:pt modelId="{C6D5879E-7955-4C22-82B2-7B20654653ED}" type="pres">
      <dgm:prSet presAssocID="{600B66E9-4D38-4B85-933A-43D3FE682F0D}" presName="hierChild2" presStyleCnt="0"/>
      <dgm:spPr/>
    </dgm:pt>
    <dgm:pt modelId="{1B266F7F-8812-460A-9103-ED9A97856BC3}" type="pres">
      <dgm:prSet presAssocID="{A54E5E2D-4D16-4111-8FB2-7586B80FAD7A}" presName="hierRoot1" presStyleCnt="0"/>
      <dgm:spPr/>
    </dgm:pt>
    <dgm:pt modelId="{DD03E907-0D37-46B9-B358-367DC9F3E30D}" type="pres">
      <dgm:prSet presAssocID="{A54E5E2D-4D16-4111-8FB2-7586B80FAD7A}" presName="composite" presStyleCnt="0"/>
      <dgm:spPr/>
    </dgm:pt>
    <dgm:pt modelId="{71DF0E21-7F40-44D4-817A-1CE42926CC3D}" type="pres">
      <dgm:prSet presAssocID="{A54E5E2D-4D16-4111-8FB2-7586B80FAD7A}" presName="background" presStyleLbl="node0" presStyleIdx="1" presStyleCnt="4"/>
      <dgm:spPr/>
    </dgm:pt>
    <dgm:pt modelId="{7D785D09-6A09-4870-921D-4F07F8E2F0CF}" type="pres">
      <dgm:prSet presAssocID="{A54E5E2D-4D16-4111-8FB2-7586B80FAD7A}" presName="text" presStyleLbl="fgAcc0" presStyleIdx="1" presStyleCnt="4">
        <dgm:presLayoutVars>
          <dgm:chPref val="3"/>
        </dgm:presLayoutVars>
      </dgm:prSet>
      <dgm:spPr/>
    </dgm:pt>
    <dgm:pt modelId="{2E785103-C6A8-48A7-8A89-E1F2DA9449FC}" type="pres">
      <dgm:prSet presAssocID="{A54E5E2D-4D16-4111-8FB2-7586B80FAD7A}" presName="hierChild2" presStyleCnt="0"/>
      <dgm:spPr/>
    </dgm:pt>
    <dgm:pt modelId="{64BFE23E-6E2F-4BEF-802D-9E07569C8565}" type="pres">
      <dgm:prSet presAssocID="{213962D0-029D-4575-B8F4-F8D6192D2CC3}" presName="hierRoot1" presStyleCnt="0"/>
      <dgm:spPr/>
    </dgm:pt>
    <dgm:pt modelId="{7901A72A-4051-44F7-9D7E-D5E990A4666C}" type="pres">
      <dgm:prSet presAssocID="{213962D0-029D-4575-B8F4-F8D6192D2CC3}" presName="composite" presStyleCnt="0"/>
      <dgm:spPr/>
    </dgm:pt>
    <dgm:pt modelId="{B07E7C7E-35AC-4D6C-98E1-9F98F14D774B}" type="pres">
      <dgm:prSet presAssocID="{213962D0-029D-4575-B8F4-F8D6192D2CC3}" presName="background" presStyleLbl="node0" presStyleIdx="2" presStyleCnt="4"/>
      <dgm:spPr/>
    </dgm:pt>
    <dgm:pt modelId="{9F0E2C61-32D5-400C-AE08-EFA6627AD070}" type="pres">
      <dgm:prSet presAssocID="{213962D0-029D-4575-B8F4-F8D6192D2CC3}" presName="text" presStyleLbl="fgAcc0" presStyleIdx="2" presStyleCnt="4">
        <dgm:presLayoutVars>
          <dgm:chPref val="3"/>
        </dgm:presLayoutVars>
      </dgm:prSet>
      <dgm:spPr/>
    </dgm:pt>
    <dgm:pt modelId="{3452B0F7-8462-4874-B7A3-87AD04641DE0}" type="pres">
      <dgm:prSet presAssocID="{213962D0-029D-4575-B8F4-F8D6192D2CC3}" presName="hierChild2" presStyleCnt="0"/>
      <dgm:spPr/>
    </dgm:pt>
    <dgm:pt modelId="{6DEB97BC-FF67-46E2-800D-7B8CC5FD54E3}" type="pres">
      <dgm:prSet presAssocID="{5D9C288A-14F5-4A47-93D7-ADD0C37FBCF5}" presName="hierRoot1" presStyleCnt="0"/>
      <dgm:spPr/>
    </dgm:pt>
    <dgm:pt modelId="{4DDD43DE-60AD-43F3-BFF6-B00E53101D54}" type="pres">
      <dgm:prSet presAssocID="{5D9C288A-14F5-4A47-93D7-ADD0C37FBCF5}" presName="composite" presStyleCnt="0"/>
      <dgm:spPr/>
    </dgm:pt>
    <dgm:pt modelId="{0F24D764-F809-4469-8721-125BB25C9333}" type="pres">
      <dgm:prSet presAssocID="{5D9C288A-14F5-4A47-93D7-ADD0C37FBCF5}" presName="background" presStyleLbl="node0" presStyleIdx="3" presStyleCnt="4"/>
      <dgm:spPr/>
    </dgm:pt>
    <dgm:pt modelId="{42C9394B-49E2-4793-8F01-EE50D7F419D5}" type="pres">
      <dgm:prSet presAssocID="{5D9C288A-14F5-4A47-93D7-ADD0C37FBCF5}" presName="text" presStyleLbl="fgAcc0" presStyleIdx="3" presStyleCnt="4">
        <dgm:presLayoutVars>
          <dgm:chPref val="3"/>
        </dgm:presLayoutVars>
      </dgm:prSet>
      <dgm:spPr/>
    </dgm:pt>
    <dgm:pt modelId="{DF1479E9-8562-42FA-BC33-D5BA7EA40F25}" type="pres">
      <dgm:prSet presAssocID="{5D9C288A-14F5-4A47-93D7-ADD0C37FBCF5}" presName="hierChild2" presStyleCnt="0"/>
      <dgm:spPr/>
    </dgm:pt>
  </dgm:ptLst>
  <dgm:cxnLst>
    <dgm:cxn modelId="{A57EBF00-14FF-4222-AF7A-317EFCBCC03F}" type="presOf" srcId="{A54E5E2D-4D16-4111-8FB2-7586B80FAD7A}" destId="{7D785D09-6A09-4870-921D-4F07F8E2F0CF}" srcOrd="0" destOrd="0" presId="urn:microsoft.com/office/officeart/2005/8/layout/hierarchy1"/>
    <dgm:cxn modelId="{62A3F82C-F534-4C0F-B7C5-449EDB21D4DC}" srcId="{150E8CD6-D3F0-4B35-A3F6-778B53C0F71D}" destId="{5D9C288A-14F5-4A47-93D7-ADD0C37FBCF5}" srcOrd="3" destOrd="0" parTransId="{1B189AEA-665F-46B1-A1A7-7EA3CF71D873}" sibTransId="{925AE85A-3F5E-40DE-B6CA-FA79D61576A5}"/>
    <dgm:cxn modelId="{C6A0DA6E-5F97-43D0-A23F-532B3A1A56A5}" srcId="{150E8CD6-D3F0-4B35-A3F6-778B53C0F71D}" destId="{A54E5E2D-4D16-4111-8FB2-7586B80FAD7A}" srcOrd="1" destOrd="0" parTransId="{F9AEAE5B-285E-4B0B-A33D-8F714C5B2704}" sibTransId="{DBB7D0B9-F51B-4973-B7A7-E1930C0860C3}"/>
    <dgm:cxn modelId="{018B6F76-11B8-493D-8AEB-A271E55AC960}" type="presOf" srcId="{600B66E9-4D38-4B85-933A-43D3FE682F0D}" destId="{61573936-8D32-47F2-8DD9-0E69F303456B}" srcOrd="0" destOrd="0" presId="urn:microsoft.com/office/officeart/2005/8/layout/hierarchy1"/>
    <dgm:cxn modelId="{B4E6879A-D652-4213-AB3D-038D32BAAC5C}" type="presOf" srcId="{5D9C288A-14F5-4A47-93D7-ADD0C37FBCF5}" destId="{42C9394B-49E2-4793-8F01-EE50D7F419D5}" srcOrd="0" destOrd="0" presId="urn:microsoft.com/office/officeart/2005/8/layout/hierarchy1"/>
    <dgm:cxn modelId="{7B1CD5BA-7820-4ACA-BE62-E4186204494C}" type="presOf" srcId="{150E8CD6-D3F0-4B35-A3F6-778B53C0F71D}" destId="{FA1ABE9A-3D69-45D7-9153-FA799CFBD96F}" srcOrd="0" destOrd="0" presId="urn:microsoft.com/office/officeart/2005/8/layout/hierarchy1"/>
    <dgm:cxn modelId="{6BDE29BC-8A6B-4704-90BB-FED3AF36CAF9}" srcId="{150E8CD6-D3F0-4B35-A3F6-778B53C0F71D}" destId="{213962D0-029D-4575-B8F4-F8D6192D2CC3}" srcOrd="2" destOrd="0" parTransId="{86D7EB19-55CB-4CD2-AC61-36ED99E4E544}" sibTransId="{F29AFFEC-DD5A-455A-8938-80805DFFDD18}"/>
    <dgm:cxn modelId="{86F135BC-B5BE-4E09-AC62-6A7A2E81D54C}" srcId="{150E8CD6-D3F0-4B35-A3F6-778B53C0F71D}" destId="{600B66E9-4D38-4B85-933A-43D3FE682F0D}" srcOrd="0" destOrd="0" parTransId="{281F144C-7603-4FE6-833B-651B30DDDFFC}" sibTransId="{3BBC4D8E-9251-4311-AB91-766D2837368D}"/>
    <dgm:cxn modelId="{1E3A43BD-5C77-436A-83D2-6034967F0E4C}" type="presOf" srcId="{213962D0-029D-4575-B8F4-F8D6192D2CC3}" destId="{9F0E2C61-32D5-400C-AE08-EFA6627AD070}" srcOrd="0" destOrd="0" presId="urn:microsoft.com/office/officeart/2005/8/layout/hierarchy1"/>
    <dgm:cxn modelId="{CE5FA282-8F1C-46B9-9116-AEED798683A0}" type="presParOf" srcId="{FA1ABE9A-3D69-45D7-9153-FA799CFBD96F}" destId="{1ECB2D56-ED7C-44EA-8DDF-B7D6D383CA5F}" srcOrd="0" destOrd="0" presId="urn:microsoft.com/office/officeart/2005/8/layout/hierarchy1"/>
    <dgm:cxn modelId="{AB2F1BDB-4D76-4022-93B2-9FEBBC0FF8C3}" type="presParOf" srcId="{1ECB2D56-ED7C-44EA-8DDF-B7D6D383CA5F}" destId="{F41FA037-B25A-4799-A439-E517908DD45D}" srcOrd="0" destOrd="0" presId="urn:microsoft.com/office/officeart/2005/8/layout/hierarchy1"/>
    <dgm:cxn modelId="{F0D4414F-EF56-4CFA-8BA1-4CBA2FBE8F36}" type="presParOf" srcId="{F41FA037-B25A-4799-A439-E517908DD45D}" destId="{3027185B-DA89-4C7E-8140-041DDF40C231}" srcOrd="0" destOrd="0" presId="urn:microsoft.com/office/officeart/2005/8/layout/hierarchy1"/>
    <dgm:cxn modelId="{57876F13-0D4A-4AA1-9365-ABBEAF8185D1}" type="presParOf" srcId="{F41FA037-B25A-4799-A439-E517908DD45D}" destId="{61573936-8D32-47F2-8DD9-0E69F303456B}" srcOrd="1" destOrd="0" presId="urn:microsoft.com/office/officeart/2005/8/layout/hierarchy1"/>
    <dgm:cxn modelId="{5BD18DEC-029E-4E3B-B62F-6684C3B11858}" type="presParOf" srcId="{1ECB2D56-ED7C-44EA-8DDF-B7D6D383CA5F}" destId="{C6D5879E-7955-4C22-82B2-7B20654653ED}" srcOrd="1" destOrd="0" presId="urn:microsoft.com/office/officeart/2005/8/layout/hierarchy1"/>
    <dgm:cxn modelId="{E4B2B056-689E-4DB4-BEA8-F199851147F4}" type="presParOf" srcId="{FA1ABE9A-3D69-45D7-9153-FA799CFBD96F}" destId="{1B266F7F-8812-460A-9103-ED9A97856BC3}" srcOrd="1" destOrd="0" presId="urn:microsoft.com/office/officeart/2005/8/layout/hierarchy1"/>
    <dgm:cxn modelId="{B4581823-D012-46E9-8135-3ABF183A5D0E}" type="presParOf" srcId="{1B266F7F-8812-460A-9103-ED9A97856BC3}" destId="{DD03E907-0D37-46B9-B358-367DC9F3E30D}" srcOrd="0" destOrd="0" presId="urn:microsoft.com/office/officeart/2005/8/layout/hierarchy1"/>
    <dgm:cxn modelId="{9D36ADAE-6BB4-4EB6-B8A8-BE8D7C9758F3}" type="presParOf" srcId="{DD03E907-0D37-46B9-B358-367DC9F3E30D}" destId="{71DF0E21-7F40-44D4-817A-1CE42926CC3D}" srcOrd="0" destOrd="0" presId="urn:microsoft.com/office/officeart/2005/8/layout/hierarchy1"/>
    <dgm:cxn modelId="{0BDB06B5-7BFB-40C0-9041-3882BBF47510}" type="presParOf" srcId="{DD03E907-0D37-46B9-B358-367DC9F3E30D}" destId="{7D785D09-6A09-4870-921D-4F07F8E2F0CF}" srcOrd="1" destOrd="0" presId="urn:microsoft.com/office/officeart/2005/8/layout/hierarchy1"/>
    <dgm:cxn modelId="{49C322F2-6794-46F6-B32C-51B727C47D0F}" type="presParOf" srcId="{1B266F7F-8812-460A-9103-ED9A97856BC3}" destId="{2E785103-C6A8-48A7-8A89-E1F2DA9449FC}" srcOrd="1" destOrd="0" presId="urn:microsoft.com/office/officeart/2005/8/layout/hierarchy1"/>
    <dgm:cxn modelId="{F70106EF-40EC-479C-B035-C80EFAD3C57A}" type="presParOf" srcId="{FA1ABE9A-3D69-45D7-9153-FA799CFBD96F}" destId="{64BFE23E-6E2F-4BEF-802D-9E07569C8565}" srcOrd="2" destOrd="0" presId="urn:microsoft.com/office/officeart/2005/8/layout/hierarchy1"/>
    <dgm:cxn modelId="{A26BB782-EDD0-4474-851D-AB48633A4DAD}" type="presParOf" srcId="{64BFE23E-6E2F-4BEF-802D-9E07569C8565}" destId="{7901A72A-4051-44F7-9D7E-D5E990A4666C}" srcOrd="0" destOrd="0" presId="urn:microsoft.com/office/officeart/2005/8/layout/hierarchy1"/>
    <dgm:cxn modelId="{7518336B-E058-41CF-B73F-81F1093540E4}" type="presParOf" srcId="{7901A72A-4051-44F7-9D7E-D5E990A4666C}" destId="{B07E7C7E-35AC-4D6C-98E1-9F98F14D774B}" srcOrd="0" destOrd="0" presId="urn:microsoft.com/office/officeart/2005/8/layout/hierarchy1"/>
    <dgm:cxn modelId="{0E5808C0-E869-46A5-B21F-ADCB8D0A4525}" type="presParOf" srcId="{7901A72A-4051-44F7-9D7E-D5E990A4666C}" destId="{9F0E2C61-32D5-400C-AE08-EFA6627AD070}" srcOrd="1" destOrd="0" presId="urn:microsoft.com/office/officeart/2005/8/layout/hierarchy1"/>
    <dgm:cxn modelId="{801D7CFC-D17B-486A-B5B1-FC215E5E4370}" type="presParOf" srcId="{64BFE23E-6E2F-4BEF-802D-9E07569C8565}" destId="{3452B0F7-8462-4874-B7A3-87AD04641DE0}" srcOrd="1" destOrd="0" presId="urn:microsoft.com/office/officeart/2005/8/layout/hierarchy1"/>
    <dgm:cxn modelId="{355EBEEA-9B7A-4847-8D2B-DF0AEB0FB8FA}" type="presParOf" srcId="{FA1ABE9A-3D69-45D7-9153-FA799CFBD96F}" destId="{6DEB97BC-FF67-46E2-800D-7B8CC5FD54E3}" srcOrd="3" destOrd="0" presId="urn:microsoft.com/office/officeart/2005/8/layout/hierarchy1"/>
    <dgm:cxn modelId="{D363A75D-53B9-469E-B931-ADCF2A8A5F90}" type="presParOf" srcId="{6DEB97BC-FF67-46E2-800D-7B8CC5FD54E3}" destId="{4DDD43DE-60AD-43F3-BFF6-B00E53101D54}" srcOrd="0" destOrd="0" presId="urn:microsoft.com/office/officeart/2005/8/layout/hierarchy1"/>
    <dgm:cxn modelId="{6F7554F0-B213-4F18-9EC3-0013C96CB572}" type="presParOf" srcId="{4DDD43DE-60AD-43F3-BFF6-B00E53101D54}" destId="{0F24D764-F809-4469-8721-125BB25C9333}" srcOrd="0" destOrd="0" presId="urn:microsoft.com/office/officeart/2005/8/layout/hierarchy1"/>
    <dgm:cxn modelId="{29E0830E-560A-4665-AB4E-D24402623F48}" type="presParOf" srcId="{4DDD43DE-60AD-43F3-BFF6-B00E53101D54}" destId="{42C9394B-49E2-4793-8F01-EE50D7F419D5}" srcOrd="1" destOrd="0" presId="urn:microsoft.com/office/officeart/2005/8/layout/hierarchy1"/>
    <dgm:cxn modelId="{10396029-0518-4F40-90D7-712FBCD975D8}" type="presParOf" srcId="{6DEB97BC-FF67-46E2-800D-7B8CC5FD54E3}" destId="{DF1479E9-8562-42FA-BC33-D5BA7EA40F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4A0BC-2F5E-426C-B436-C5B2F73C4B7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BD0D75-BA99-4E5F-B544-9841603E78B5}">
      <dgm:prSet/>
      <dgm:spPr/>
      <dgm:t>
        <a:bodyPr/>
        <a:lstStyle/>
        <a:p>
          <a:r>
            <a:rPr lang="en-US"/>
            <a:t>The precision score for a any class is the ration of true-positives to true-positives + false-positives</a:t>
          </a:r>
        </a:p>
      </dgm:t>
    </dgm:pt>
    <dgm:pt modelId="{437FE6B6-5826-4468-A24B-84CAFA24AE28}" type="parTrans" cxnId="{ADE2BCD7-A2CF-4428-B8A5-12F63E9B1BE9}">
      <dgm:prSet/>
      <dgm:spPr/>
      <dgm:t>
        <a:bodyPr/>
        <a:lstStyle/>
        <a:p>
          <a:endParaRPr lang="en-US"/>
        </a:p>
      </dgm:t>
    </dgm:pt>
    <dgm:pt modelId="{8387EF81-11F0-4AEF-8583-5E8C5C81AA21}" type="sibTrans" cxnId="{ADE2BCD7-A2CF-4428-B8A5-12F63E9B1BE9}">
      <dgm:prSet/>
      <dgm:spPr/>
      <dgm:t>
        <a:bodyPr/>
        <a:lstStyle/>
        <a:p>
          <a:endParaRPr lang="en-US"/>
        </a:p>
      </dgm:t>
    </dgm:pt>
    <dgm:pt modelId="{91E20CD9-DAD2-47CC-9DE1-F6478EAF502B}">
      <dgm:prSet/>
      <dgm:spPr/>
      <dgm:t>
        <a:bodyPr/>
        <a:lstStyle/>
        <a:p>
          <a:r>
            <a:rPr lang="en-US"/>
            <a:t>It measures the relevant instances among all found instances</a:t>
          </a:r>
        </a:p>
      </dgm:t>
    </dgm:pt>
    <dgm:pt modelId="{C3644553-1544-43D4-B25E-B61A31FA9279}" type="parTrans" cxnId="{966EC43B-FC2F-4BC3-9957-38CA7132C5CC}">
      <dgm:prSet/>
      <dgm:spPr/>
      <dgm:t>
        <a:bodyPr/>
        <a:lstStyle/>
        <a:p>
          <a:endParaRPr lang="en-US"/>
        </a:p>
      </dgm:t>
    </dgm:pt>
    <dgm:pt modelId="{4A9B77CF-D4C2-47EB-B01B-665EB10618B7}" type="sibTrans" cxnId="{966EC43B-FC2F-4BC3-9957-38CA7132C5CC}">
      <dgm:prSet/>
      <dgm:spPr/>
      <dgm:t>
        <a:bodyPr/>
        <a:lstStyle/>
        <a:p>
          <a:endParaRPr lang="en-US"/>
        </a:p>
      </dgm:t>
    </dgm:pt>
    <dgm:pt modelId="{276F1415-C9DA-41D1-A8B3-1607B5EAC0C6}">
      <dgm:prSet/>
      <dgm:spPr/>
      <dgm:t>
        <a:bodyPr/>
        <a:lstStyle/>
        <a:p>
          <a:r>
            <a:rPr lang="en-US"/>
            <a:t>Bound between 0 and 1 – higher is better</a:t>
          </a:r>
        </a:p>
      </dgm:t>
    </dgm:pt>
    <dgm:pt modelId="{8E2E80ED-2ECB-4E0E-AEF4-51DD9D1CB1E3}" type="parTrans" cxnId="{948CF535-1076-4D9B-A80C-8545F0EBE9B0}">
      <dgm:prSet/>
      <dgm:spPr/>
      <dgm:t>
        <a:bodyPr/>
        <a:lstStyle/>
        <a:p>
          <a:endParaRPr lang="en-US"/>
        </a:p>
      </dgm:t>
    </dgm:pt>
    <dgm:pt modelId="{84D37BB2-F851-4D72-9298-4366F4A56525}" type="sibTrans" cxnId="{948CF535-1076-4D9B-A80C-8545F0EBE9B0}">
      <dgm:prSet/>
      <dgm:spPr/>
      <dgm:t>
        <a:bodyPr/>
        <a:lstStyle/>
        <a:p>
          <a:endParaRPr lang="en-US"/>
        </a:p>
      </dgm:t>
    </dgm:pt>
    <dgm:pt modelId="{C48C23DF-3488-4F2A-9263-E4AAC7CA31F9}" type="pres">
      <dgm:prSet presAssocID="{7804A0BC-2F5E-426C-B436-C5B2F73C4B78}" presName="outerComposite" presStyleCnt="0">
        <dgm:presLayoutVars>
          <dgm:chMax val="5"/>
          <dgm:dir/>
          <dgm:resizeHandles val="exact"/>
        </dgm:presLayoutVars>
      </dgm:prSet>
      <dgm:spPr/>
    </dgm:pt>
    <dgm:pt modelId="{CA93402F-AF6C-4897-9930-BDB632ECE8CB}" type="pres">
      <dgm:prSet presAssocID="{7804A0BC-2F5E-426C-B436-C5B2F73C4B78}" presName="dummyMaxCanvas" presStyleCnt="0">
        <dgm:presLayoutVars/>
      </dgm:prSet>
      <dgm:spPr/>
    </dgm:pt>
    <dgm:pt modelId="{CE6467BE-CA54-44E8-B431-5AC6FE79AEB6}" type="pres">
      <dgm:prSet presAssocID="{7804A0BC-2F5E-426C-B436-C5B2F73C4B78}" presName="ThreeNodes_1" presStyleLbl="node1" presStyleIdx="0" presStyleCnt="3">
        <dgm:presLayoutVars>
          <dgm:bulletEnabled val="1"/>
        </dgm:presLayoutVars>
      </dgm:prSet>
      <dgm:spPr/>
    </dgm:pt>
    <dgm:pt modelId="{54A72FD4-E4D6-4D88-BC76-B23B9C31AA8E}" type="pres">
      <dgm:prSet presAssocID="{7804A0BC-2F5E-426C-B436-C5B2F73C4B78}" presName="ThreeNodes_2" presStyleLbl="node1" presStyleIdx="1" presStyleCnt="3">
        <dgm:presLayoutVars>
          <dgm:bulletEnabled val="1"/>
        </dgm:presLayoutVars>
      </dgm:prSet>
      <dgm:spPr/>
    </dgm:pt>
    <dgm:pt modelId="{DF3252EA-D6D0-477E-BE58-BA2CFD0924AF}" type="pres">
      <dgm:prSet presAssocID="{7804A0BC-2F5E-426C-B436-C5B2F73C4B78}" presName="ThreeNodes_3" presStyleLbl="node1" presStyleIdx="2" presStyleCnt="3">
        <dgm:presLayoutVars>
          <dgm:bulletEnabled val="1"/>
        </dgm:presLayoutVars>
      </dgm:prSet>
      <dgm:spPr/>
    </dgm:pt>
    <dgm:pt modelId="{FC13F4BB-9C7E-472F-A55C-3F39F305EE27}" type="pres">
      <dgm:prSet presAssocID="{7804A0BC-2F5E-426C-B436-C5B2F73C4B78}" presName="ThreeConn_1-2" presStyleLbl="fgAccFollowNode1" presStyleIdx="0" presStyleCnt="2">
        <dgm:presLayoutVars>
          <dgm:bulletEnabled val="1"/>
        </dgm:presLayoutVars>
      </dgm:prSet>
      <dgm:spPr/>
    </dgm:pt>
    <dgm:pt modelId="{0C0B08C2-BFD2-461F-90DB-6250509CC471}" type="pres">
      <dgm:prSet presAssocID="{7804A0BC-2F5E-426C-B436-C5B2F73C4B78}" presName="ThreeConn_2-3" presStyleLbl="fgAccFollowNode1" presStyleIdx="1" presStyleCnt="2">
        <dgm:presLayoutVars>
          <dgm:bulletEnabled val="1"/>
        </dgm:presLayoutVars>
      </dgm:prSet>
      <dgm:spPr/>
    </dgm:pt>
    <dgm:pt modelId="{D6233C9C-A59E-4F2C-80C6-A99BB0CA9827}" type="pres">
      <dgm:prSet presAssocID="{7804A0BC-2F5E-426C-B436-C5B2F73C4B78}" presName="ThreeNodes_1_text" presStyleLbl="node1" presStyleIdx="2" presStyleCnt="3">
        <dgm:presLayoutVars>
          <dgm:bulletEnabled val="1"/>
        </dgm:presLayoutVars>
      </dgm:prSet>
      <dgm:spPr/>
    </dgm:pt>
    <dgm:pt modelId="{D9B34069-E29B-432F-9334-19E1FE269B5B}" type="pres">
      <dgm:prSet presAssocID="{7804A0BC-2F5E-426C-B436-C5B2F73C4B78}" presName="ThreeNodes_2_text" presStyleLbl="node1" presStyleIdx="2" presStyleCnt="3">
        <dgm:presLayoutVars>
          <dgm:bulletEnabled val="1"/>
        </dgm:presLayoutVars>
      </dgm:prSet>
      <dgm:spPr/>
    </dgm:pt>
    <dgm:pt modelId="{CC5A6B79-930C-4423-860F-FCF3B8933266}" type="pres">
      <dgm:prSet presAssocID="{7804A0BC-2F5E-426C-B436-C5B2F73C4B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8CF535-1076-4D9B-A80C-8545F0EBE9B0}" srcId="{7804A0BC-2F5E-426C-B436-C5B2F73C4B78}" destId="{276F1415-C9DA-41D1-A8B3-1607B5EAC0C6}" srcOrd="2" destOrd="0" parTransId="{8E2E80ED-2ECB-4E0E-AEF4-51DD9D1CB1E3}" sibTransId="{84D37BB2-F851-4D72-9298-4366F4A56525}"/>
    <dgm:cxn modelId="{C2E6433A-35FB-4E49-B87F-693DE93885D9}" type="presOf" srcId="{91E20CD9-DAD2-47CC-9DE1-F6478EAF502B}" destId="{D9B34069-E29B-432F-9334-19E1FE269B5B}" srcOrd="1" destOrd="0" presId="urn:microsoft.com/office/officeart/2005/8/layout/vProcess5"/>
    <dgm:cxn modelId="{966EC43B-FC2F-4BC3-9957-38CA7132C5CC}" srcId="{7804A0BC-2F5E-426C-B436-C5B2F73C4B78}" destId="{91E20CD9-DAD2-47CC-9DE1-F6478EAF502B}" srcOrd="1" destOrd="0" parTransId="{C3644553-1544-43D4-B25E-B61A31FA9279}" sibTransId="{4A9B77CF-D4C2-47EB-B01B-665EB10618B7}"/>
    <dgm:cxn modelId="{76F65096-428C-4F0A-B92A-113AE77F0732}" type="presOf" srcId="{276F1415-C9DA-41D1-A8B3-1607B5EAC0C6}" destId="{DF3252EA-D6D0-477E-BE58-BA2CFD0924AF}" srcOrd="0" destOrd="0" presId="urn:microsoft.com/office/officeart/2005/8/layout/vProcess5"/>
    <dgm:cxn modelId="{83603B98-30B1-47F3-846E-166871334103}" type="presOf" srcId="{8387EF81-11F0-4AEF-8583-5E8C5C81AA21}" destId="{FC13F4BB-9C7E-472F-A55C-3F39F305EE27}" srcOrd="0" destOrd="0" presId="urn:microsoft.com/office/officeart/2005/8/layout/vProcess5"/>
    <dgm:cxn modelId="{BDD9BFB7-0571-4250-93B9-0D882B572CE0}" type="presOf" srcId="{7804A0BC-2F5E-426C-B436-C5B2F73C4B78}" destId="{C48C23DF-3488-4F2A-9263-E4AAC7CA31F9}" srcOrd="0" destOrd="0" presId="urn:microsoft.com/office/officeart/2005/8/layout/vProcess5"/>
    <dgm:cxn modelId="{ABD7D4BB-1114-4A91-8241-8C350377165B}" type="presOf" srcId="{4A9B77CF-D4C2-47EB-B01B-665EB10618B7}" destId="{0C0B08C2-BFD2-461F-90DB-6250509CC471}" srcOrd="0" destOrd="0" presId="urn:microsoft.com/office/officeart/2005/8/layout/vProcess5"/>
    <dgm:cxn modelId="{FD8265C4-23E7-4DBA-B7A8-4CBEE40545AD}" type="presOf" srcId="{276F1415-C9DA-41D1-A8B3-1607B5EAC0C6}" destId="{CC5A6B79-930C-4423-860F-FCF3B8933266}" srcOrd="1" destOrd="0" presId="urn:microsoft.com/office/officeart/2005/8/layout/vProcess5"/>
    <dgm:cxn modelId="{F0D7B1D2-8BA0-4A11-BA61-D051651B6388}" type="presOf" srcId="{ADBD0D75-BA99-4E5F-B544-9841603E78B5}" destId="{CE6467BE-CA54-44E8-B431-5AC6FE79AEB6}" srcOrd="0" destOrd="0" presId="urn:microsoft.com/office/officeart/2005/8/layout/vProcess5"/>
    <dgm:cxn modelId="{ADE2BCD7-A2CF-4428-B8A5-12F63E9B1BE9}" srcId="{7804A0BC-2F5E-426C-B436-C5B2F73C4B78}" destId="{ADBD0D75-BA99-4E5F-B544-9841603E78B5}" srcOrd="0" destOrd="0" parTransId="{437FE6B6-5826-4468-A24B-84CAFA24AE28}" sibTransId="{8387EF81-11F0-4AEF-8583-5E8C5C81AA21}"/>
    <dgm:cxn modelId="{0DACC5DD-4EC7-448D-8637-02173CA16ACB}" type="presOf" srcId="{ADBD0D75-BA99-4E5F-B544-9841603E78B5}" destId="{D6233C9C-A59E-4F2C-80C6-A99BB0CA9827}" srcOrd="1" destOrd="0" presId="urn:microsoft.com/office/officeart/2005/8/layout/vProcess5"/>
    <dgm:cxn modelId="{544EDEE8-15FD-4F8A-AA8C-92B99BE4129C}" type="presOf" srcId="{91E20CD9-DAD2-47CC-9DE1-F6478EAF502B}" destId="{54A72FD4-E4D6-4D88-BC76-B23B9C31AA8E}" srcOrd="0" destOrd="0" presId="urn:microsoft.com/office/officeart/2005/8/layout/vProcess5"/>
    <dgm:cxn modelId="{F34B8DA6-848B-4DC2-A859-1A10A88F916B}" type="presParOf" srcId="{C48C23DF-3488-4F2A-9263-E4AAC7CA31F9}" destId="{CA93402F-AF6C-4897-9930-BDB632ECE8CB}" srcOrd="0" destOrd="0" presId="urn:microsoft.com/office/officeart/2005/8/layout/vProcess5"/>
    <dgm:cxn modelId="{B4C7AFF3-0CF5-4A4C-A818-376A2E47CC3C}" type="presParOf" srcId="{C48C23DF-3488-4F2A-9263-E4AAC7CA31F9}" destId="{CE6467BE-CA54-44E8-B431-5AC6FE79AEB6}" srcOrd="1" destOrd="0" presId="urn:microsoft.com/office/officeart/2005/8/layout/vProcess5"/>
    <dgm:cxn modelId="{43836774-FCEE-4AE6-9EB7-40E2FFEDD572}" type="presParOf" srcId="{C48C23DF-3488-4F2A-9263-E4AAC7CA31F9}" destId="{54A72FD4-E4D6-4D88-BC76-B23B9C31AA8E}" srcOrd="2" destOrd="0" presId="urn:microsoft.com/office/officeart/2005/8/layout/vProcess5"/>
    <dgm:cxn modelId="{3BA43A1A-5682-4635-A196-D15EF66D5FF9}" type="presParOf" srcId="{C48C23DF-3488-4F2A-9263-E4AAC7CA31F9}" destId="{DF3252EA-D6D0-477E-BE58-BA2CFD0924AF}" srcOrd="3" destOrd="0" presId="urn:microsoft.com/office/officeart/2005/8/layout/vProcess5"/>
    <dgm:cxn modelId="{FC29850B-1F0A-4FEB-91F4-FE81971F3E63}" type="presParOf" srcId="{C48C23DF-3488-4F2A-9263-E4AAC7CA31F9}" destId="{FC13F4BB-9C7E-472F-A55C-3F39F305EE27}" srcOrd="4" destOrd="0" presId="urn:microsoft.com/office/officeart/2005/8/layout/vProcess5"/>
    <dgm:cxn modelId="{F5D4042A-7C31-49B7-9A68-194FE979E8EC}" type="presParOf" srcId="{C48C23DF-3488-4F2A-9263-E4AAC7CA31F9}" destId="{0C0B08C2-BFD2-461F-90DB-6250509CC471}" srcOrd="5" destOrd="0" presId="urn:microsoft.com/office/officeart/2005/8/layout/vProcess5"/>
    <dgm:cxn modelId="{7F9E7BBD-4CBA-40FF-B7D8-17E390C83DF4}" type="presParOf" srcId="{C48C23DF-3488-4F2A-9263-E4AAC7CA31F9}" destId="{D6233C9C-A59E-4F2C-80C6-A99BB0CA9827}" srcOrd="6" destOrd="0" presId="urn:microsoft.com/office/officeart/2005/8/layout/vProcess5"/>
    <dgm:cxn modelId="{4EBB4DFE-C2E5-438A-B0FB-4B89CEF14E77}" type="presParOf" srcId="{C48C23DF-3488-4F2A-9263-E4AAC7CA31F9}" destId="{D9B34069-E29B-432F-9334-19E1FE269B5B}" srcOrd="7" destOrd="0" presId="urn:microsoft.com/office/officeart/2005/8/layout/vProcess5"/>
    <dgm:cxn modelId="{CE530AEA-338A-4D12-A835-A7C2D59569B5}" type="presParOf" srcId="{C48C23DF-3488-4F2A-9263-E4AAC7CA31F9}" destId="{CC5A6B79-930C-4423-860F-FCF3B89332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4A0BC-2F5E-426C-B436-C5B2F73C4B7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BD0D75-BA99-4E5F-B544-9841603E78B5}">
      <dgm:prSet/>
      <dgm:spPr/>
      <dgm:t>
        <a:bodyPr/>
        <a:lstStyle/>
        <a:p>
          <a:r>
            <a:rPr lang="en-US" dirty="0"/>
            <a:t>The precision score for a any class is the ration of true-positives to true-positives + </a:t>
          </a:r>
          <a:r>
            <a:rPr lang="en-US" i="1" dirty="0"/>
            <a:t>false-negatives</a:t>
          </a:r>
          <a:endParaRPr lang="en-US" dirty="0"/>
        </a:p>
      </dgm:t>
    </dgm:pt>
    <dgm:pt modelId="{437FE6B6-5826-4468-A24B-84CAFA24AE28}" type="parTrans" cxnId="{ADE2BCD7-A2CF-4428-B8A5-12F63E9B1BE9}">
      <dgm:prSet/>
      <dgm:spPr/>
      <dgm:t>
        <a:bodyPr/>
        <a:lstStyle/>
        <a:p>
          <a:endParaRPr lang="en-US"/>
        </a:p>
      </dgm:t>
    </dgm:pt>
    <dgm:pt modelId="{8387EF81-11F0-4AEF-8583-5E8C5C81AA21}" type="sibTrans" cxnId="{ADE2BCD7-A2CF-4428-B8A5-12F63E9B1BE9}">
      <dgm:prSet/>
      <dgm:spPr/>
      <dgm:t>
        <a:bodyPr/>
        <a:lstStyle/>
        <a:p>
          <a:endParaRPr lang="en-US"/>
        </a:p>
      </dgm:t>
    </dgm:pt>
    <dgm:pt modelId="{91E20CD9-DAD2-47CC-9DE1-F6478EAF502B}">
      <dgm:prSet/>
      <dgm:spPr/>
      <dgm:t>
        <a:bodyPr/>
        <a:lstStyle/>
        <a:p>
          <a:r>
            <a:rPr lang="en-US"/>
            <a:t>It measures the relevant instances among all found instances</a:t>
          </a:r>
        </a:p>
      </dgm:t>
    </dgm:pt>
    <dgm:pt modelId="{C3644553-1544-43D4-B25E-B61A31FA9279}" type="parTrans" cxnId="{966EC43B-FC2F-4BC3-9957-38CA7132C5CC}">
      <dgm:prSet/>
      <dgm:spPr/>
      <dgm:t>
        <a:bodyPr/>
        <a:lstStyle/>
        <a:p>
          <a:endParaRPr lang="en-US"/>
        </a:p>
      </dgm:t>
    </dgm:pt>
    <dgm:pt modelId="{4A9B77CF-D4C2-47EB-B01B-665EB10618B7}" type="sibTrans" cxnId="{966EC43B-FC2F-4BC3-9957-38CA7132C5CC}">
      <dgm:prSet/>
      <dgm:spPr/>
      <dgm:t>
        <a:bodyPr/>
        <a:lstStyle/>
        <a:p>
          <a:endParaRPr lang="en-US"/>
        </a:p>
      </dgm:t>
    </dgm:pt>
    <dgm:pt modelId="{276F1415-C9DA-41D1-A8B3-1607B5EAC0C6}">
      <dgm:prSet/>
      <dgm:spPr/>
      <dgm:t>
        <a:bodyPr/>
        <a:lstStyle/>
        <a:p>
          <a:r>
            <a:rPr lang="en-US"/>
            <a:t>Bound between 0 and 1 – higher is better</a:t>
          </a:r>
        </a:p>
      </dgm:t>
    </dgm:pt>
    <dgm:pt modelId="{8E2E80ED-2ECB-4E0E-AEF4-51DD9D1CB1E3}" type="parTrans" cxnId="{948CF535-1076-4D9B-A80C-8545F0EBE9B0}">
      <dgm:prSet/>
      <dgm:spPr/>
      <dgm:t>
        <a:bodyPr/>
        <a:lstStyle/>
        <a:p>
          <a:endParaRPr lang="en-US"/>
        </a:p>
      </dgm:t>
    </dgm:pt>
    <dgm:pt modelId="{84D37BB2-F851-4D72-9298-4366F4A56525}" type="sibTrans" cxnId="{948CF535-1076-4D9B-A80C-8545F0EBE9B0}">
      <dgm:prSet/>
      <dgm:spPr/>
      <dgm:t>
        <a:bodyPr/>
        <a:lstStyle/>
        <a:p>
          <a:endParaRPr lang="en-US"/>
        </a:p>
      </dgm:t>
    </dgm:pt>
    <dgm:pt modelId="{C48C23DF-3488-4F2A-9263-E4AAC7CA31F9}" type="pres">
      <dgm:prSet presAssocID="{7804A0BC-2F5E-426C-B436-C5B2F73C4B78}" presName="outerComposite" presStyleCnt="0">
        <dgm:presLayoutVars>
          <dgm:chMax val="5"/>
          <dgm:dir/>
          <dgm:resizeHandles val="exact"/>
        </dgm:presLayoutVars>
      </dgm:prSet>
      <dgm:spPr/>
    </dgm:pt>
    <dgm:pt modelId="{CA93402F-AF6C-4897-9930-BDB632ECE8CB}" type="pres">
      <dgm:prSet presAssocID="{7804A0BC-2F5E-426C-B436-C5B2F73C4B78}" presName="dummyMaxCanvas" presStyleCnt="0">
        <dgm:presLayoutVars/>
      </dgm:prSet>
      <dgm:spPr/>
    </dgm:pt>
    <dgm:pt modelId="{CE6467BE-CA54-44E8-B431-5AC6FE79AEB6}" type="pres">
      <dgm:prSet presAssocID="{7804A0BC-2F5E-426C-B436-C5B2F73C4B78}" presName="ThreeNodes_1" presStyleLbl="node1" presStyleIdx="0" presStyleCnt="3">
        <dgm:presLayoutVars>
          <dgm:bulletEnabled val="1"/>
        </dgm:presLayoutVars>
      </dgm:prSet>
      <dgm:spPr/>
    </dgm:pt>
    <dgm:pt modelId="{54A72FD4-E4D6-4D88-BC76-B23B9C31AA8E}" type="pres">
      <dgm:prSet presAssocID="{7804A0BC-2F5E-426C-B436-C5B2F73C4B78}" presName="ThreeNodes_2" presStyleLbl="node1" presStyleIdx="1" presStyleCnt="3">
        <dgm:presLayoutVars>
          <dgm:bulletEnabled val="1"/>
        </dgm:presLayoutVars>
      </dgm:prSet>
      <dgm:spPr/>
    </dgm:pt>
    <dgm:pt modelId="{DF3252EA-D6D0-477E-BE58-BA2CFD0924AF}" type="pres">
      <dgm:prSet presAssocID="{7804A0BC-2F5E-426C-B436-C5B2F73C4B78}" presName="ThreeNodes_3" presStyleLbl="node1" presStyleIdx="2" presStyleCnt="3">
        <dgm:presLayoutVars>
          <dgm:bulletEnabled val="1"/>
        </dgm:presLayoutVars>
      </dgm:prSet>
      <dgm:spPr/>
    </dgm:pt>
    <dgm:pt modelId="{FC13F4BB-9C7E-472F-A55C-3F39F305EE27}" type="pres">
      <dgm:prSet presAssocID="{7804A0BC-2F5E-426C-B436-C5B2F73C4B78}" presName="ThreeConn_1-2" presStyleLbl="fgAccFollowNode1" presStyleIdx="0" presStyleCnt="2">
        <dgm:presLayoutVars>
          <dgm:bulletEnabled val="1"/>
        </dgm:presLayoutVars>
      </dgm:prSet>
      <dgm:spPr/>
    </dgm:pt>
    <dgm:pt modelId="{0C0B08C2-BFD2-461F-90DB-6250509CC471}" type="pres">
      <dgm:prSet presAssocID="{7804A0BC-2F5E-426C-B436-C5B2F73C4B78}" presName="ThreeConn_2-3" presStyleLbl="fgAccFollowNode1" presStyleIdx="1" presStyleCnt="2">
        <dgm:presLayoutVars>
          <dgm:bulletEnabled val="1"/>
        </dgm:presLayoutVars>
      </dgm:prSet>
      <dgm:spPr/>
    </dgm:pt>
    <dgm:pt modelId="{D6233C9C-A59E-4F2C-80C6-A99BB0CA9827}" type="pres">
      <dgm:prSet presAssocID="{7804A0BC-2F5E-426C-B436-C5B2F73C4B78}" presName="ThreeNodes_1_text" presStyleLbl="node1" presStyleIdx="2" presStyleCnt="3">
        <dgm:presLayoutVars>
          <dgm:bulletEnabled val="1"/>
        </dgm:presLayoutVars>
      </dgm:prSet>
      <dgm:spPr/>
    </dgm:pt>
    <dgm:pt modelId="{D9B34069-E29B-432F-9334-19E1FE269B5B}" type="pres">
      <dgm:prSet presAssocID="{7804A0BC-2F5E-426C-B436-C5B2F73C4B78}" presName="ThreeNodes_2_text" presStyleLbl="node1" presStyleIdx="2" presStyleCnt="3">
        <dgm:presLayoutVars>
          <dgm:bulletEnabled val="1"/>
        </dgm:presLayoutVars>
      </dgm:prSet>
      <dgm:spPr/>
    </dgm:pt>
    <dgm:pt modelId="{CC5A6B79-930C-4423-860F-FCF3B8933266}" type="pres">
      <dgm:prSet presAssocID="{7804A0BC-2F5E-426C-B436-C5B2F73C4B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8CF535-1076-4D9B-A80C-8545F0EBE9B0}" srcId="{7804A0BC-2F5E-426C-B436-C5B2F73C4B78}" destId="{276F1415-C9DA-41D1-A8B3-1607B5EAC0C6}" srcOrd="2" destOrd="0" parTransId="{8E2E80ED-2ECB-4E0E-AEF4-51DD9D1CB1E3}" sibTransId="{84D37BB2-F851-4D72-9298-4366F4A56525}"/>
    <dgm:cxn modelId="{C2E6433A-35FB-4E49-B87F-693DE93885D9}" type="presOf" srcId="{91E20CD9-DAD2-47CC-9DE1-F6478EAF502B}" destId="{D9B34069-E29B-432F-9334-19E1FE269B5B}" srcOrd="1" destOrd="0" presId="urn:microsoft.com/office/officeart/2005/8/layout/vProcess5"/>
    <dgm:cxn modelId="{966EC43B-FC2F-4BC3-9957-38CA7132C5CC}" srcId="{7804A0BC-2F5E-426C-B436-C5B2F73C4B78}" destId="{91E20CD9-DAD2-47CC-9DE1-F6478EAF502B}" srcOrd="1" destOrd="0" parTransId="{C3644553-1544-43D4-B25E-B61A31FA9279}" sibTransId="{4A9B77CF-D4C2-47EB-B01B-665EB10618B7}"/>
    <dgm:cxn modelId="{76F65096-428C-4F0A-B92A-113AE77F0732}" type="presOf" srcId="{276F1415-C9DA-41D1-A8B3-1607B5EAC0C6}" destId="{DF3252EA-D6D0-477E-BE58-BA2CFD0924AF}" srcOrd="0" destOrd="0" presId="urn:microsoft.com/office/officeart/2005/8/layout/vProcess5"/>
    <dgm:cxn modelId="{83603B98-30B1-47F3-846E-166871334103}" type="presOf" srcId="{8387EF81-11F0-4AEF-8583-5E8C5C81AA21}" destId="{FC13F4BB-9C7E-472F-A55C-3F39F305EE27}" srcOrd="0" destOrd="0" presId="urn:microsoft.com/office/officeart/2005/8/layout/vProcess5"/>
    <dgm:cxn modelId="{BDD9BFB7-0571-4250-93B9-0D882B572CE0}" type="presOf" srcId="{7804A0BC-2F5E-426C-B436-C5B2F73C4B78}" destId="{C48C23DF-3488-4F2A-9263-E4AAC7CA31F9}" srcOrd="0" destOrd="0" presId="urn:microsoft.com/office/officeart/2005/8/layout/vProcess5"/>
    <dgm:cxn modelId="{ABD7D4BB-1114-4A91-8241-8C350377165B}" type="presOf" srcId="{4A9B77CF-D4C2-47EB-B01B-665EB10618B7}" destId="{0C0B08C2-BFD2-461F-90DB-6250509CC471}" srcOrd="0" destOrd="0" presId="urn:microsoft.com/office/officeart/2005/8/layout/vProcess5"/>
    <dgm:cxn modelId="{FD8265C4-23E7-4DBA-B7A8-4CBEE40545AD}" type="presOf" srcId="{276F1415-C9DA-41D1-A8B3-1607B5EAC0C6}" destId="{CC5A6B79-930C-4423-860F-FCF3B8933266}" srcOrd="1" destOrd="0" presId="urn:microsoft.com/office/officeart/2005/8/layout/vProcess5"/>
    <dgm:cxn modelId="{F0D7B1D2-8BA0-4A11-BA61-D051651B6388}" type="presOf" srcId="{ADBD0D75-BA99-4E5F-B544-9841603E78B5}" destId="{CE6467BE-CA54-44E8-B431-5AC6FE79AEB6}" srcOrd="0" destOrd="0" presId="urn:microsoft.com/office/officeart/2005/8/layout/vProcess5"/>
    <dgm:cxn modelId="{ADE2BCD7-A2CF-4428-B8A5-12F63E9B1BE9}" srcId="{7804A0BC-2F5E-426C-B436-C5B2F73C4B78}" destId="{ADBD0D75-BA99-4E5F-B544-9841603E78B5}" srcOrd="0" destOrd="0" parTransId="{437FE6B6-5826-4468-A24B-84CAFA24AE28}" sibTransId="{8387EF81-11F0-4AEF-8583-5E8C5C81AA21}"/>
    <dgm:cxn modelId="{0DACC5DD-4EC7-448D-8637-02173CA16ACB}" type="presOf" srcId="{ADBD0D75-BA99-4E5F-B544-9841603E78B5}" destId="{D6233C9C-A59E-4F2C-80C6-A99BB0CA9827}" srcOrd="1" destOrd="0" presId="urn:microsoft.com/office/officeart/2005/8/layout/vProcess5"/>
    <dgm:cxn modelId="{544EDEE8-15FD-4F8A-AA8C-92B99BE4129C}" type="presOf" srcId="{91E20CD9-DAD2-47CC-9DE1-F6478EAF502B}" destId="{54A72FD4-E4D6-4D88-BC76-B23B9C31AA8E}" srcOrd="0" destOrd="0" presId="urn:microsoft.com/office/officeart/2005/8/layout/vProcess5"/>
    <dgm:cxn modelId="{F34B8DA6-848B-4DC2-A859-1A10A88F916B}" type="presParOf" srcId="{C48C23DF-3488-4F2A-9263-E4AAC7CA31F9}" destId="{CA93402F-AF6C-4897-9930-BDB632ECE8CB}" srcOrd="0" destOrd="0" presId="urn:microsoft.com/office/officeart/2005/8/layout/vProcess5"/>
    <dgm:cxn modelId="{B4C7AFF3-0CF5-4A4C-A818-376A2E47CC3C}" type="presParOf" srcId="{C48C23DF-3488-4F2A-9263-E4AAC7CA31F9}" destId="{CE6467BE-CA54-44E8-B431-5AC6FE79AEB6}" srcOrd="1" destOrd="0" presId="urn:microsoft.com/office/officeart/2005/8/layout/vProcess5"/>
    <dgm:cxn modelId="{43836774-FCEE-4AE6-9EB7-40E2FFEDD572}" type="presParOf" srcId="{C48C23DF-3488-4F2A-9263-E4AAC7CA31F9}" destId="{54A72FD4-E4D6-4D88-BC76-B23B9C31AA8E}" srcOrd="2" destOrd="0" presId="urn:microsoft.com/office/officeart/2005/8/layout/vProcess5"/>
    <dgm:cxn modelId="{3BA43A1A-5682-4635-A196-D15EF66D5FF9}" type="presParOf" srcId="{C48C23DF-3488-4F2A-9263-E4AAC7CA31F9}" destId="{DF3252EA-D6D0-477E-BE58-BA2CFD0924AF}" srcOrd="3" destOrd="0" presId="urn:microsoft.com/office/officeart/2005/8/layout/vProcess5"/>
    <dgm:cxn modelId="{FC29850B-1F0A-4FEB-91F4-FE81971F3E63}" type="presParOf" srcId="{C48C23DF-3488-4F2A-9263-E4AAC7CA31F9}" destId="{FC13F4BB-9C7E-472F-A55C-3F39F305EE27}" srcOrd="4" destOrd="0" presId="urn:microsoft.com/office/officeart/2005/8/layout/vProcess5"/>
    <dgm:cxn modelId="{F5D4042A-7C31-49B7-9A68-194FE979E8EC}" type="presParOf" srcId="{C48C23DF-3488-4F2A-9263-E4AAC7CA31F9}" destId="{0C0B08C2-BFD2-461F-90DB-6250509CC471}" srcOrd="5" destOrd="0" presId="urn:microsoft.com/office/officeart/2005/8/layout/vProcess5"/>
    <dgm:cxn modelId="{7F9E7BBD-4CBA-40FF-B7D8-17E390C83DF4}" type="presParOf" srcId="{C48C23DF-3488-4F2A-9263-E4AAC7CA31F9}" destId="{D6233C9C-A59E-4F2C-80C6-A99BB0CA9827}" srcOrd="6" destOrd="0" presId="urn:microsoft.com/office/officeart/2005/8/layout/vProcess5"/>
    <dgm:cxn modelId="{4EBB4DFE-C2E5-438A-B0FB-4B89CEF14E77}" type="presParOf" srcId="{C48C23DF-3488-4F2A-9263-E4AAC7CA31F9}" destId="{D9B34069-E29B-432F-9334-19E1FE269B5B}" srcOrd="7" destOrd="0" presId="urn:microsoft.com/office/officeart/2005/8/layout/vProcess5"/>
    <dgm:cxn modelId="{CE530AEA-338A-4D12-A835-A7C2D59569B5}" type="presParOf" srcId="{C48C23DF-3488-4F2A-9263-E4AAC7CA31F9}" destId="{CC5A6B79-930C-4423-860F-FCF3B89332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7185B-DA89-4C7E-8140-041DDF40C231}">
      <dsp:nvSpPr>
        <dsp:cNvPr id="0" name=""/>
        <dsp:cNvSpPr/>
      </dsp:nvSpPr>
      <dsp:spPr>
        <a:xfrm>
          <a:off x="3091" y="864937"/>
          <a:ext cx="2207619" cy="14018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573936-8D32-47F2-8DD9-0E69F303456B}">
      <dsp:nvSpPr>
        <dsp:cNvPr id="0" name=""/>
        <dsp:cNvSpPr/>
      </dsp:nvSpPr>
      <dsp:spPr>
        <a:xfrm>
          <a:off x="248382" y="1097964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test the stability of our classifier, we have chosen to execute K = 10 folds X-validation</a:t>
          </a:r>
        </a:p>
      </dsp:txBody>
      <dsp:txXfrm>
        <a:off x="289440" y="1139022"/>
        <a:ext cx="2125503" cy="1319722"/>
      </dsp:txXfrm>
    </dsp:sp>
    <dsp:sp modelId="{71DF0E21-7F40-44D4-817A-1CE42926CC3D}">
      <dsp:nvSpPr>
        <dsp:cNvPr id="0" name=""/>
        <dsp:cNvSpPr/>
      </dsp:nvSpPr>
      <dsp:spPr>
        <a:xfrm>
          <a:off x="2701293" y="864937"/>
          <a:ext cx="2207619" cy="14018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85D09-6A09-4870-921D-4F07F8E2F0CF}">
      <dsp:nvSpPr>
        <dsp:cNvPr id="0" name=""/>
        <dsp:cNvSpPr/>
      </dsp:nvSpPr>
      <dsp:spPr>
        <a:xfrm>
          <a:off x="2946584" y="1097964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 each fold, we record the training loss at each epoch to understand the rate of converge</a:t>
          </a:r>
        </a:p>
      </dsp:txBody>
      <dsp:txXfrm>
        <a:off x="2987642" y="1139022"/>
        <a:ext cx="2125503" cy="1319722"/>
      </dsp:txXfrm>
    </dsp:sp>
    <dsp:sp modelId="{B07E7C7E-35AC-4D6C-98E1-9F98F14D774B}">
      <dsp:nvSpPr>
        <dsp:cNvPr id="0" name=""/>
        <dsp:cNvSpPr/>
      </dsp:nvSpPr>
      <dsp:spPr>
        <a:xfrm>
          <a:off x="5399495" y="864937"/>
          <a:ext cx="2207619" cy="14018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0E2C61-32D5-400C-AE08-EFA6627AD070}">
      <dsp:nvSpPr>
        <dsp:cNvPr id="0" name=""/>
        <dsp:cNvSpPr/>
      </dsp:nvSpPr>
      <dsp:spPr>
        <a:xfrm>
          <a:off x="5644786" y="1097964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also produce a classification report which shows the precision, recall, and F1 when evaluating the final fold</a:t>
          </a:r>
        </a:p>
      </dsp:txBody>
      <dsp:txXfrm>
        <a:off x="5685844" y="1139022"/>
        <a:ext cx="2125503" cy="1319722"/>
      </dsp:txXfrm>
    </dsp:sp>
    <dsp:sp modelId="{0F24D764-F809-4469-8721-125BB25C9333}">
      <dsp:nvSpPr>
        <dsp:cNvPr id="0" name=""/>
        <dsp:cNvSpPr/>
      </dsp:nvSpPr>
      <dsp:spPr>
        <a:xfrm>
          <a:off x="8097697" y="864937"/>
          <a:ext cx="2207619" cy="14018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9394B-49E2-4793-8F01-EE50D7F419D5}">
      <dsp:nvSpPr>
        <dsp:cNvPr id="0" name=""/>
        <dsp:cNvSpPr/>
      </dsp:nvSpPr>
      <dsp:spPr>
        <a:xfrm>
          <a:off x="8342988" y="1097964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compute each metric for each of the 29 class, and report the average score across all classes for each fold</a:t>
          </a:r>
        </a:p>
      </dsp:txBody>
      <dsp:txXfrm>
        <a:off x="8384046" y="1139022"/>
        <a:ext cx="2125503" cy="1319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467BE-CA54-44E8-B431-5AC6FE79AEB6}">
      <dsp:nvSpPr>
        <dsp:cNvPr id="0" name=""/>
        <dsp:cNvSpPr/>
      </dsp:nvSpPr>
      <dsp:spPr>
        <a:xfrm>
          <a:off x="0" y="0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precision score for a any class is the ration of true-positives to true-positives + false-positives</a:t>
          </a:r>
        </a:p>
      </dsp:txBody>
      <dsp:txXfrm>
        <a:off x="29565" y="29565"/>
        <a:ext cx="7881399" cy="950292"/>
      </dsp:txXfrm>
    </dsp:sp>
    <dsp:sp modelId="{54A72FD4-E4D6-4D88-BC76-B23B9C31AA8E}">
      <dsp:nvSpPr>
        <dsp:cNvPr id="0" name=""/>
        <dsp:cNvSpPr/>
      </dsp:nvSpPr>
      <dsp:spPr>
        <a:xfrm>
          <a:off x="791527" y="1177659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measures the relevant instances among all found instances</a:t>
          </a:r>
        </a:p>
      </dsp:txBody>
      <dsp:txXfrm>
        <a:off x="821092" y="1207224"/>
        <a:ext cx="7463863" cy="950292"/>
      </dsp:txXfrm>
    </dsp:sp>
    <dsp:sp modelId="{DF3252EA-D6D0-477E-BE58-BA2CFD0924AF}">
      <dsp:nvSpPr>
        <dsp:cNvPr id="0" name=""/>
        <dsp:cNvSpPr/>
      </dsp:nvSpPr>
      <dsp:spPr>
        <a:xfrm>
          <a:off x="1583054" y="2355318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Bound between 0 and 1 – higher is better</a:t>
          </a:r>
        </a:p>
      </dsp:txBody>
      <dsp:txXfrm>
        <a:off x="1612619" y="2384883"/>
        <a:ext cx="7463863" cy="950292"/>
      </dsp:txXfrm>
    </dsp:sp>
    <dsp:sp modelId="{FC13F4BB-9C7E-472F-A55C-3F39F305EE27}">
      <dsp:nvSpPr>
        <dsp:cNvPr id="0" name=""/>
        <dsp:cNvSpPr/>
      </dsp:nvSpPr>
      <dsp:spPr>
        <a:xfrm>
          <a:off x="8314520" y="76547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62148" y="765478"/>
        <a:ext cx="360868" cy="493733"/>
      </dsp:txXfrm>
    </dsp:sp>
    <dsp:sp modelId="{0C0B08C2-BFD2-461F-90DB-6250509CC471}">
      <dsp:nvSpPr>
        <dsp:cNvPr id="0" name=""/>
        <dsp:cNvSpPr/>
      </dsp:nvSpPr>
      <dsp:spPr>
        <a:xfrm>
          <a:off x="9106048" y="193640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53676" y="1936408"/>
        <a:ext cx="360868" cy="493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467BE-CA54-44E8-B431-5AC6FE79AEB6}">
      <dsp:nvSpPr>
        <dsp:cNvPr id="0" name=""/>
        <dsp:cNvSpPr/>
      </dsp:nvSpPr>
      <dsp:spPr>
        <a:xfrm>
          <a:off x="0" y="0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precision score for a any class is the ration of true-positives to true-positives + </a:t>
          </a:r>
          <a:r>
            <a:rPr lang="en-US" sz="2500" i="1" kern="1200" dirty="0"/>
            <a:t>false-negatives</a:t>
          </a:r>
          <a:endParaRPr lang="en-US" sz="2500" kern="1200" dirty="0"/>
        </a:p>
      </dsp:txBody>
      <dsp:txXfrm>
        <a:off x="29565" y="29565"/>
        <a:ext cx="7881399" cy="950292"/>
      </dsp:txXfrm>
    </dsp:sp>
    <dsp:sp modelId="{54A72FD4-E4D6-4D88-BC76-B23B9C31AA8E}">
      <dsp:nvSpPr>
        <dsp:cNvPr id="0" name=""/>
        <dsp:cNvSpPr/>
      </dsp:nvSpPr>
      <dsp:spPr>
        <a:xfrm>
          <a:off x="791527" y="1177659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measures the relevant instances among all found instances</a:t>
          </a:r>
        </a:p>
      </dsp:txBody>
      <dsp:txXfrm>
        <a:off x="821092" y="1207224"/>
        <a:ext cx="7463863" cy="950292"/>
      </dsp:txXfrm>
    </dsp:sp>
    <dsp:sp modelId="{DF3252EA-D6D0-477E-BE58-BA2CFD0924AF}">
      <dsp:nvSpPr>
        <dsp:cNvPr id="0" name=""/>
        <dsp:cNvSpPr/>
      </dsp:nvSpPr>
      <dsp:spPr>
        <a:xfrm>
          <a:off x="1583054" y="2355318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Bound between 0 and 1 – higher is better</a:t>
          </a:r>
        </a:p>
      </dsp:txBody>
      <dsp:txXfrm>
        <a:off x="1612619" y="2384883"/>
        <a:ext cx="7463863" cy="950292"/>
      </dsp:txXfrm>
    </dsp:sp>
    <dsp:sp modelId="{FC13F4BB-9C7E-472F-A55C-3F39F305EE27}">
      <dsp:nvSpPr>
        <dsp:cNvPr id="0" name=""/>
        <dsp:cNvSpPr/>
      </dsp:nvSpPr>
      <dsp:spPr>
        <a:xfrm>
          <a:off x="8314520" y="76547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62148" y="765478"/>
        <a:ext cx="360868" cy="493733"/>
      </dsp:txXfrm>
    </dsp:sp>
    <dsp:sp modelId="{0C0B08C2-BFD2-461F-90DB-6250509CC471}">
      <dsp:nvSpPr>
        <dsp:cNvPr id="0" name=""/>
        <dsp:cNvSpPr/>
      </dsp:nvSpPr>
      <dsp:spPr>
        <a:xfrm>
          <a:off x="9106048" y="193640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53676" y="1936408"/>
        <a:ext cx="360868" cy="49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810A3-62D8-4B1C-84B6-3245CDBC954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rassknoted/asl-alphabe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2B8-DEA2-4C37-4001-4BAF2791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Accessibility: </a:t>
            </a:r>
            <a:br>
              <a:rPr lang="en-US" dirty="0"/>
            </a:br>
            <a:r>
              <a:rPr lang="en-US" dirty="0"/>
              <a:t>Image Classification of the ASL Alphabet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519D-6A1A-66A4-D3D4-5792E1DD9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 – August 2023</a:t>
            </a:r>
          </a:p>
        </p:txBody>
      </p:sp>
    </p:spTree>
    <p:extLst>
      <p:ext uri="{BB962C8B-B14F-4D97-AF65-F5344CB8AC3E}">
        <p14:creationId xmlns:p14="http://schemas.microsoft.com/office/powerpoint/2010/main" val="4599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 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rescaling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158848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the process of scaling all samples within a batch of data such that each feature by itself has a zero-mean and unit-variance</a:t>
            </a:r>
          </a:p>
          <a:p>
            <a:r>
              <a:rPr lang="en-US" dirty="0"/>
              <a:t>First, we divide all pixel values by 255.0, such that every entry sits between 0.0 and 1.0</a:t>
            </a:r>
          </a:p>
          <a:p>
            <a:r>
              <a:rPr lang="en-US" dirty="0"/>
              <a:t>We then apply a built-in TensorFlow function that will normalize a batch of input images according to the rule above</a:t>
            </a:r>
          </a:p>
          <a:p>
            <a:r>
              <a:rPr lang="en-US" dirty="0"/>
              <a:t>In general, this prevents any one feature/pixel from contributing more than any other in the optimization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170885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rescaling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59516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0528-8966-0A4D-4F41-D8D34F5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5740-BB8E-E785-BCAF-C36EBC3C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i="1" dirty="0"/>
              <a:t>image classification </a:t>
            </a:r>
            <a:r>
              <a:rPr lang="en-US" dirty="0"/>
              <a:t>task where we seek to categorize an entire input image based on its contents</a:t>
            </a:r>
          </a:p>
          <a:p>
            <a:endParaRPr lang="en-US" dirty="0"/>
          </a:p>
          <a:p>
            <a:r>
              <a:rPr lang="en-US" dirty="0"/>
              <a:t>We are not trying to locate or isolate a hand creating the ASL character, only assign a label to the image as a whole</a:t>
            </a:r>
          </a:p>
          <a:p>
            <a:endParaRPr lang="en-US" dirty="0"/>
          </a:p>
          <a:p>
            <a:r>
              <a:rPr lang="en-US" dirty="0"/>
              <a:t>The entire data set is already labeled which makes this a </a:t>
            </a:r>
            <a:r>
              <a:rPr lang="en-US" i="1" dirty="0"/>
              <a:t>supervised</a:t>
            </a:r>
            <a:r>
              <a:rPr lang="en-US" dirty="0"/>
              <a:t> classification task</a:t>
            </a:r>
          </a:p>
        </p:txBody>
      </p:sp>
    </p:spTree>
    <p:extLst>
      <p:ext uri="{BB962C8B-B14F-4D97-AF65-F5344CB8AC3E}">
        <p14:creationId xmlns:p14="http://schemas.microsoft.com/office/powerpoint/2010/main" val="88633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6C1A-8290-2018-E004-DAF5B63C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54F5-825C-21B1-32A2-9BA616B2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common architecture of neural network for supervised image classification is a </a:t>
            </a:r>
            <a:r>
              <a:rPr lang="en-US" i="1" dirty="0"/>
              <a:t>convolutional neural network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Convolutional neural networks use a combination of 2D-convolution and 2D-maximum-pooling operations to build a </a:t>
            </a:r>
            <a:r>
              <a:rPr lang="en-US" i="1" dirty="0"/>
              <a:t>feature map</a:t>
            </a:r>
            <a:r>
              <a:rPr lang="en-US" dirty="0"/>
              <a:t> which we can then run a classifier one</a:t>
            </a:r>
          </a:p>
          <a:p>
            <a:endParaRPr lang="en-US" dirty="0"/>
          </a:p>
          <a:p>
            <a:r>
              <a:rPr lang="en-US" dirty="0"/>
              <a:t>Convolution operations use 2D kernels to parse across the rows and columns of an input image to locate key discerning features</a:t>
            </a:r>
          </a:p>
          <a:p>
            <a:endParaRPr lang="en-US" dirty="0"/>
          </a:p>
          <a:p>
            <a:r>
              <a:rPr lang="en-US" dirty="0"/>
              <a:t>Maximum-Pooling operations use 2D kernels to parse across the rows and columns of an input image to extract the pixel with the largest value in a 2D group of pixels</a:t>
            </a:r>
          </a:p>
        </p:txBody>
      </p:sp>
    </p:spTree>
    <p:extLst>
      <p:ext uri="{BB962C8B-B14F-4D97-AF65-F5344CB8AC3E}">
        <p14:creationId xmlns:p14="http://schemas.microsoft.com/office/powerpoint/2010/main" val="160737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8A27-CE95-AC28-4EDD-3CED594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89D5-78DA-E221-0909-94EBBCC2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output of a convolutional neural network is a </a:t>
            </a:r>
            <a:r>
              <a:rPr lang="en-US" i="1" dirty="0"/>
              <a:t>feature map</a:t>
            </a:r>
            <a:r>
              <a:rPr lang="en-US" dirty="0"/>
              <a:t>, or a lower-dimensional, but highly descriptive representation of the original input</a:t>
            </a:r>
          </a:p>
          <a:p>
            <a:endParaRPr lang="en-US" dirty="0"/>
          </a:p>
          <a:p>
            <a:r>
              <a:rPr lang="en-US" dirty="0"/>
              <a:t>The feature map is vector of numbers that we call a </a:t>
            </a:r>
            <a:r>
              <a:rPr lang="en-US" i="1" dirty="0"/>
              <a:t>layer of neurons</a:t>
            </a:r>
          </a:p>
          <a:p>
            <a:endParaRPr lang="en-US" i="1" dirty="0"/>
          </a:p>
          <a:p>
            <a:r>
              <a:rPr lang="en-US" dirty="0"/>
              <a:t>The layer of neurons is passed through a </a:t>
            </a:r>
            <a:r>
              <a:rPr lang="en-US" i="1" dirty="0"/>
              <a:t>multilayer perceptron </a:t>
            </a:r>
            <a:r>
              <a:rPr lang="en-US" dirty="0"/>
              <a:t>which applies repeated affine transformations</a:t>
            </a:r>
          </a:p>
          <a:p>
            <a:endParaRPr lang="en-US" dirty="0"/>
          </a:p>
          <a:p>
            <a:r>
              <a:rPr lang="en-US" dirty="0"/>
              <a:t>The final layer has one neuron per unique class in the dataset – 29 in our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6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199B-4027-7C19-B8F7-1E212DFA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3D4F-6504-309F-B9E2-38797905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scaled such that it can be treated as a probability distribution for what class a sample is likely to belong to</a:t>
            </a:r>
          </a:p>
          <a:p>
            <a:r>
              <a:rPr lang="en-US" dirty="0"/>
              <a:t>The neuron with the highest number or </a:t>
            </a:r>
            <a:r>
              <a:rPr lang="en-US" i="1" dirty="0"/>
              <a:t>brightest</a:t>
            </a:r>
            <a:r>
              <a:rPr lang="en-US" dirty="0"/>
              <a:t> </a:t>
            </a:r>
            <a:r>
              <a:rPr lang="en-US" i="1" dirty="0"/>
              <a:t>activation</a:t>
            </a:r>
            <a:r>
              <a:rPr lang="en-US" dirty="0"/>
              <a:t> is the class that the sample is predicted to belong to</a:t>
            </a:r>
          </a:p>
          <a:p>
            <a:r>
              <a:rPr lang="en-US" dirty="0"/>
              <a:t>A simple example with 10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sample is predicted to belong to class #4 (zero-indexed)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0FF-BF76-1CCD-872C-E2E2CD9DA719}"/>
              </a:ext>
            </a:extLst>
          </p:cNvPr>
          <p:cNvSpPr txBox="1"/>
          <p:nvPr/>
        </p:nvSpPr>
        <p:spPr>
          <a:xfrm>
            <a:off x="15240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01001-2014-FCD1-532E-12BF8C2F1259}"/>
              </a:ext>
            </a:extLst>
          </p:cNvPr>
          <p:cNvSpPr txBox="1"/>
          <p:nvPr/>
        </p:nvSpPr>
        <p:spPr>
          <a:xfrm>
            <a:off x="24384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81728-8B4E-5281-531C-6665F4193BB8}"/>
              </a:ext>
            </a:extLst>
          </p:cNvPr>
          <p:cNvSpPr txBox="1"/>
          <p:nvPr/>
        </p:nvSpPr>
        <p:spPr>
          <a:xfrm>
            <a:off x="33528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3BECC-DE5A-386E-1AE4-A24950656187}"/>
              </a:ext>
            </a:extLst>
          </p:cNvPr>
          <p:cNvSpPr txBox="1"/>
          <p:nvPr/>
        </p:nvSpPr>
        <p:spPr>
          <a:xfrm>
            <a:off x="42672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51890-7F29-6183-B104-73EDCA8321E0}"/>
              </a:ext>
            </a:extLst>
          </p:cNvPr>
          <p:cNvSpPr txBox="1"/>
          <p:nvPr/>
        </p:nvSpPr>
        <p:spPr>
          <a:xfrm>
            <a:off x="51816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49EB0-BD0D-B99C-40D4-02FF4D84447B}"/>
              </a:ext>
            </a:extLst>
          </p:cNvPr>
          <p:cNvSpPr txBox="1"/>
          <p:nvPr/>
        </p:nvSpPr>
        <p:spPr>
          <a:xfrm>
            <a:off x="60960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230D4-B1D3-ABBE-D0C6-802B3A1C3C97}"/>
              </a:ext>
            </a:extLst>
          </p:cNvPr>
          <p:cNvSpPr txBox="1"/>
          <p:nvPr/>
        </p:nvSpPr>
        <p:spPr>
          <a:xfrm>
            <a:off x="70104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B4109-3572-9B5C-A9C7-265F96DF6C7A}"/>
              </a:ext>
            </a:extLst>
          </p:cNvPr>
          <p:cNvSpPr txBox="1"/>
          <p:nvPr/>
        </p:nvSpPr>
        <p:spPr>
          <a:xfrm>
            <a:off x="79248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BF0D-C909-7D97-465B-F8E2851C6ED3}"/>
              </a:ext>
            </a:extLst>
          </p:cNvPr>
          <p:cNvSpPr txBox="1"/>
          <p:nvPr/>
        </p:nvSpPr>
        <p:spPr>
          <a:xfrm>
            <a:off x="88392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B8E44-69E0-4C3A-C1C0-7F2CDC85B801}"/>
              </a:ext>
            </a:extLst>
          </p:cNvPr>
          <p:cNvSpPr txBox="1"/>
          <p:nvPr/>
        </p:nvSpPr>
        <p:spPr>
          <a:xfrm>
            <a:off x="97536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75FBFA-7295-3B5B-CF9C-5CABD6A40801}"/>
              </a:ext>
            </a:extLst>
          </p:cNvPr>
          <p:cNvSpPr/>
          <p:nvPr/>
        </p:nvSpPr>
        <p:spPr>
          <a:xfrm>
            <a:off x="5119437" y="4251339"/>
            <a:ext cx="1124952" cy="87229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47B1-51BA-066E-2082-A443E03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86C6-8935-94B1-0ECD-6A2564D8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size: (B x 128 x 128 x 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size: (B x 29)</a:t>
            </a:r>
          </a:p>
        </p:txBody>
      </p:sp>
    </p:spTree>
    <p:extLst>
      <p:ext uri="{BB962C8B-B14F-4D97-AF65-F5344CB8AC3E}">
        <p14:creationId xmlns:p14="http://schemas.microsoft.com/office/powerpoint/2010/main" val="277802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AAF0-2C1C-F27E-6805-A84B05B1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03C0-6239-B163-8BF8-6B2E154D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train the model, we use an iterative gradient-descent algorithm called </a:t>
            </a:r>
            <a:r>
              <a:rPr lang="en-US" i="1" dirty="0"/>
              <a:t>ADAM</a:t>
            </a:r>
          </a:p>
          <a:p>
            <a:endParaRPr lang="en-US" i="1" dirty="0"/>
          </a:p>
          <a:p>
            <a:r>
              <a:rPr lang="en-US" dirty="0"/>
              <a:t>ADAM gets its name from using an </a:t>
            </a:r>
            <a:r>
              <a:rPr lang="en-US" b="1" i="1" dirty="0" err="1"/>
              <a:t>ADA</a:t>
            </a:r>
            <a:r>
              <a:rPr lang="en-US" dirty="0" err="1"/>
              <a:t>aptive</a:t>
            </a:r>
            <a:r>
              <a:rPr lang="en-US" dirty="0"/>
              <a:t> </a:t>
            </a:r>
            <a:r>
              <a:rPr lang="en-US" b="1" i="1" dirty="0"/>
              <a:t>M</a:t>
            </a:r>
            <a:r>
              <a:rPr lang="en-US" dirty="0"/>
              <a:t>omentum parameter which allows it to handle discontinuities and other obstacles that it might find during training</a:t>
            </a:r>
          </a:p>
          <a:p>
            <a:endParaRPr lang="en-US" dirty="0"/>
          </a:p>
          <a:p>
            <a:r>
              <a:rPr lang="en-US" dirty="0"/>
              <a:t>We apply the ADAM optimizer implemented through TensorFlow to train/optimize our model</a:t>
            </a:r>
          </a:p>
        </p:txBody>
      </p:sp>
    </p:spTree>
    <p:extLst>
      <p:ext uri="{BB962C8B-B14F-4D97-AF65-F5344CB8AC3E}">
        <p14:creationId xmlns:p14="http://schemas.microsoft.com/office/powerpoint/2010/main" val="347438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443D-69D4-9C1E-A3F0-D84FDA8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K-Folds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AC6F-70B0-98CF-C1E4-F3241603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K-Folds Cross Validation is a procedure where we chop up a dataset into K subsets</a:t>
            </a:r>
          </a:p>
          <a:p>
            <a:endParaRPr lang="en-US" dirty="0"/>
          </a:p>
          <a:p>
            <a:r>
              <a:rPr lang="en-US" dirty="0"/>
              <a:t>We iterate through the subsets and for each iterations, we do the following</a:t>
            </a:r>
          </a:p>
          <a:p>
            <a:pPr lvl="1"/>
            <a:r>
              <a:rPr lang="en-US" dirty="0"/>
              <a:t>Train an unoptimized model on K-1 of the subsets of data</a:t>
            </a:r>
          </a:p>
          <a:p>
            <a:pPr lvl="1"/>
            <a:r>
              <a:rPr lang="en-US" dirty="0"/>
              <a:t>Test that newly trained model on the one remaining subset of data</a:t>
            </a:r>
          </a:p>
          <a:p>
            <a:pPr lvl="1"/>
            <a:endParaRPr lang="en-US" dirty="0"/>
          </a:p>
          <a:p>
            <a:r>
              <a:rPr lang="en-US" dirty="0"/>
              <a:t>This process ensures that our model can handle variations in the dataset</a:t>
            </a:r>
          </a:p>
          <a:p>
            <a:endParaRPr lang="en-US" dirty="0"/>
          </a:p>
          <a:p>
            <a:r>
              <a:rPr lang="en-US" dirty="0"/>
              <a:t>Ensures that there are no subtleties in the dataset that allowed us to perform better or worse than any other experiment</a:t>
            </a:r>
          </a:p>
        </p:txBody>
      </p:sp>
    </p:spTree>
    <p:extLst>
      <p:ext uri="{BB962C8B-B14F-4D97-AF65-F5344CB8AC3E}">
        <p14:creationId xmlns:p14="http://schemas.microsoft.com/office/powerpoint/2010/main" val="20923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91C9-0B57-AE58-D919-2F91121F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Breakdown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51BF-5845-DC3B-D08C-590E282B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The Dataset</a:t>
            </a:r>
          </a:p>
          <a:p>
            <a:r>
              <a:rPr lang="en-US" sz="1600" dirty="0"/>
              <a:t>Preprocessing Procedures</a:t>
            </a:r>
          </a:p>
          <a:p>
            <a:r>
              <a:rPr lang="en-US" sz="1600" dirty="0"/>
              <a:t>The Classification Model</a:t>
            </a:r>
          </a:p>
          <a:p>
            <a:pPr lvl="1"/>
            <a:r>
              <a:rPr lang="en-US" sz="1400" dirty="0"/>
              <a:t>Architecture</a:t>
            </a:r>
          </a:p>
          <a:p>
            <a:pPr lvl="1"/>
            <a:r>
              <a:rPr lang="en-US" sz="1400" dirty="0"/>
              <a:t>Optimizer</a:t>
            </a:r>
          </a:p>
          <a:p>
            <a:r>
              <a:rPr lang="en-US" sz="1600" dirty="0"/>
              <a:t>Cross Validation</a:t>
            </a:r>
          </a:p>
          <a:p>
            <a:r>
              <a:rPr lang="en-US" sz="1600" dirty="0"/>
              <a:t>Performance Analysis</a:t>
            </a:r>
          </a:p>
          <a:p>
            <a:r>
              <a:rPr lang="en-US" sz="1600" dirty="0"/>
              <a:t>Future work: Image generation</a:t>
            </a:r>
          </a:p>
          <a:p>
            <a:r>
              <a:rPr lang="en-US" sz="1600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82235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7CCEE-72C4-3690-5FFF-75B3EE6F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Executing K = 10 Folds X-Validation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17F03D-6682-3878-8CB6-35DBDC90C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677683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261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3A59-BFE8-F0CC-3F60-40709136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Classification Metric: Precision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FBB0A-EE2D-D6D6-02E3-3A0C2A9F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2417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017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682B-EB7D-E454-A5C7-9CFB64B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Precision Score for K = 10 Folds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80A920-BFBA-344C-EC8C-64A68E0CD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088468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9506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A59-BFE8-F0CC-3F60-40709136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Classification Metric: Precision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FBB0A-EE2D-D6D6-02E3-3A0C2A9F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8271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7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682B-EB7D-E454-A5C7-9CFB64B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Recall Score for K = 10 Folds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C35A11-7A18-FC38-6AB3-728DBDEB0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790028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180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AFF3-F745-B814-CFA4-DB688162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Score: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3D0A-02BC-60E9-1D48-0AFA9885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Add 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4129294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9E95-9A62-B3EF-AB6C-7EDB0DD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Appendex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03C5-D031-86CE-17D7-6A4E78B3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2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EFC-BFFC-5BD9-4988-6298276B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Tensor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DD20-EF83-D1CE-1A11-3EAFB9D1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Documentation: </a:t>
            </a:r>
            <a:r>
              <a:rPr lang="en-US" dirty="0">
                <a:hlinkClick r:id="rId2"/>
              </a:rPr>
              <a:t>https://www.tensorflow.org/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End-to-End python, C++, Java library for math and machine learning</a:t>
            </a:r>
          </a:p>
          <a:p>
            <a:endParaRPr lang="en-US" dirty="0"/>
          </a:p>
          <a:p>
            <a:r>
              <a:rPr lang="en-US" dirty="0"/>
              <a:t>Open source, continuously updated by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7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C338-1CC3-5C25-4D0E-73A7F5AA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1A56-6109-963D-04F9-FA82CB77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 to train and evaluate in this project is sourced from Kaggle</a:t>
            </a:r>
          </a:p>
          <a:p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https://www.kaggle.com/datasets/grassknoted/asl-alphabet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DOI: 10.34740/</a:t>
            </a:r>
            <a:r>
              <a:rPr lang="en-US" dirty="0" err="1"/>
              <a:t>kaggle</a:t>
            </a:r>
            <a:r>
              <a:rPr lang="en-US" dirty="0"/>
              <a:t>/</a:t>
            </a:r>
            <a:r>
              <a:rPr lang="en-US" dirty="0" err="1"/>
              <a:t>dsv</a:t>
            </a:r>
            <a:r>
              <a:rPr lang="en-US" dirty="0"/>
              <a:t>/29550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6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443D-69D4-9C1E-A3F0-D84FDA8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AC6F-70B0-98CF-C1E4-F3241603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Precision: TODO what is precision?</a:t>
            </a:r>
          </a:p>
          <a:p>
            <a:r>
              <a:rPr lang="en-US" dirty="0"/>
              <a:t>Recall: TODO what is recall?</a:t>
            </a:r>
          </a:p>
          <a:p>
            <a:r>
              <a:rPr lang="en-US" dirty="0"/>
              <a:t>F1-Score – the harmonic mean of precision &amp; recall. Models with higher scores for both get a higher F1 score. </a:t>
            </a:r>
          </a:p>
          <a:p>
            <a:r>
              <a:rPr lang="en-US" dirty="0"/>
              <a:t>Accuracy – The ratio of correct predictions to total number of evaluation samples. Not commonly used due the ability to obfuscate true classification information</a:t>
            </a:r>
          </a:p>
          <a:p>
            <a:r>
              <a:rPr lang="en-US" dirty="0"/>
              <a:t>All metrics on this page are bound within [0,1] and a higher number is a better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BEE-49EB-2192-89D5-75BC031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471-6C03-CEB0-80CB-E375051D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Models (LLM’s) have made their way into the public eye over the course of the last 10 years</a:t>
            </a:r>
          </a:p>
          <a:p>
            <a:endParaRPr lang="en-US" dirty="0"/>
          </a:p>
          <a:p>
            <a:r>
              <a:rPr lang="en-US" dirty="0"/>
              <a:t>These models rely on text-based or speech-based input to operate</a:t>
            </a:r>
          </a:p>
          <a:p>
            <a:endParaRPr lang="en-US" dirty="0"/>
          </a:p>
          <a:p>
            <a:r>
              <a:rPr lang="en-US" dirty="0"/>
              <a:t>No LLM uses image-based or video-based input to allow for the use of American Sign Language (ASL) for communication</a:t>
            </a:r>
          </a:p>
          <a:p>
            <a:endParaRPr lang="en-US" dirty="0"/>
          </a:p>
          <a:p>
            <a:r>
              <a:rPr lang="en-US" dirty="0"/>
              <a:t>Apple’s </a:t>
            </a:r>
            <a:r>
              <a:rPr lang="en-US" i="1" dirty="0"/>
              <a:t>Siri </a:t>
            </a:r>
            <a:r>
              <a:rPr lang="en-US" dirty="0"/>
              <a:t>and Amazon’s </a:t>
            </a:r>
            <a:r>
              <a:rPr lang="en-US" i="1" dirty="0"/>
              <a:t>Echo </a:t>
            </a:r>
            <a:r>
              <a:rPr lang="en-US" dirty="0"/>
              <a:t>remain largely inaccessible to the deaf and hard of hearing (DHH) community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462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31D2-F9D3-E04C-C7FF-FE80BE58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C3D0-A30D-F22D-55B0-90903C90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matrix with sides equal to the number of classes in the dataset</a:t>
            </a:r>
          </a:p>
          <a:p>
            <a:endParaRPr lang="en-US" dirty="0"/>
          </a:p>
          <a:p>
            <a:r>
              <a:rPr lang="en-US" dirty="0"/>
              <a:t>Entry in row </a:t>
            </a:r>
            <a:r>
              <a:rPr lang="en-US" b="1" i="1" dirty="0"/>
              <a:t>A</a:t>
            </a:r>
            <a:r>
              <a:rPr lang="en-US" dirty="0"/>
              <a:t>, column </a:t>
            </a:r>
            <a:r>
              <a:rPr lang="en-US" b="1" i="1" dirty="0"/>
              <a:t>B</a:t>
            </a:r>
            <a:r>
              <a:rPr lang="en-US" dirty="0"/>
              <a:t> gives how many times that a sample from class </a:t>
            </a:r>
            <a:r>
              <a:rPr lang="en-US" b="1" i="1" dirty="0"/>
              <a:t>A</a:t>
            </a:r>
            <a:r>
              <a:rPr lang="en-US" dirty="0"/>
              <a:t> was </a:t>
            </a:r>
            <a:r>
              <a:rPr lang="en-US" dirty="0" err="1"/>
              <a:t>predited</a:t>
            </a:r>
            <a:r>
              <a:rPr lang="en-US" dirty="0"/>
              <a:t> to be in class </a:t>
            </a:r>
            <a:r>
              <a:rPr lang="en-US" b="1" i="1" dirty="0"/>
              <a:t>B</a:t>
            </a:r>
          </a:p>
          <a:p>
            <a:endParaRPr lang="en-US" dirty="0"/>
          </a:p>
          <a:p>
            <a:r>
              <a:rPr lang="en-US" dirty="0"/>
              <a:t>A matrix with a strong main diagonal usually indicates a high-performance classifier</a:t>
            </a:r>
          </a:p>
          <a:p>
            <a:endParaRPr lang="en-US" dirty="0"/>
          </a:p>
          <a:p>
            <a:r>
              <a:rPr lang="en-US" dirty="0"/>
              <a:t>Off-diagonal entries indicate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4900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4ABF-7188-5100-696B-5A83B8E5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25-2F56-E94C-0A99-E16A6C5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an image classifier neural network to recognize characters from the ASL alphabet</a:t>
            </a:r>
          </a:p>
          <a:p>
            <a:endParaRPr lang="en-US" dirty="0"/>
          </a:p>
          <a:p>
            <a:r>
              <a:rPr lang="en-US" dirty="0"/>
              <a:t>The complete ASL lexicon consists of a rich vocabulary of complex ideas, thoughts, and phrases, not captured by this dataset</a:t>
            </a:r>
          </a:p>
          <a:p>
            <a:endParaRPr lang="en-US" dirty="0"/>
          </a:p>
          <a:p>
            <a:r>
              <a:rPr lang="en-US" dirty="0"/>
              <a:t>This idea of classifying images and relating them to letters can be thought of as a proof-of-concept for a much larger work</a:t>
            </a:r>
          </a:p>
          <a:p>
            <a:endParaRPr lang="en-US" dirty="0"/>
          </a:p>
          <a:p>
            <a:r>
              <a:rPr lang="en-US" dirty="0"/>
              <a:t>Can be extended to recognize a wide range of ASL words, phrases, and inflections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9650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24-6D4E-BD93-177E-D4C2266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46D-285C-1B59-3E18-3EBEE184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acquired a large library of 87,000 images that cover 29 unique classes [See Appendix]</a:t>
            </a:r>
          </a:p>
          <a:p>
            <a:endParaRPr lang="en-US" dirty="0"/>
          </a:p>
          <a:p>
            <a:r>
              <a:rPr lang="en-US" dirty="0"/>
              <a:t>Each image is 256 pixels x 256 pixels x 3 channels. Each pixel is represented by a byte, but is cast to a single-precision float on the interval [0.0 , 255.0]</a:t>
            </a:r>
          </a:p>
          <a:p>
            <a:endParaRPr lang="en-US" dirty="0"/>
          </a:p>
          <a:p>
            <a:r>
              <a:rPr lang="en-US" dirty="0"/>
              <a:t>The first 26 classes represent the characters of the Latin alphabet, and the last three classes represent a </a:t>
            </a:r>
            <a:r>
              <a:rPr lang="en-US" i="1" dirty="0"/>
              <a:t>space</a:t>
            </a:r>
            <a:r>
              <a:rPr lang="en-US" dirty="0"/>
              <a:t>, </a:t>
            </a:r>
            <a:r>
              <a:rPr lang="en-US" i="1" dirty="0"/>
              <a:t>delete</a:t>
            </a:r>
            <a:r>
              <a:rPr lang="en-US" dirty="0"/>
              <a:t>, and </a:t>
            </a:r>
            <a:r>
              <a:rPr lang="en-US" i="1" dirty="0"/>
              <a:t>nothing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approximately 3,000 images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6173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128-89D1-C3A1-C038-9956C976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Examples from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11E5-47D3-67FC-C167-F9BE5BF078C7}"/>
              </a:ext>
            </a:extLst>
          </p:cNvPr>
          <p:cNvSpPr txBox="1"/>
          <p:nvPr/>
        </p:nvSpPr>
        <p:spPr>
          <a:xfrm>
            <a:off x="5181600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26 -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4714D-F4F5-B44E-A798-95004707CA12}"/>
              </a:ext>
            </a:extLst>
          </p:cNvPr>
          <p:cNvSpPr txBox="1"/>
          <p:nvPr/>
        </p:nvSpPr>
        <p:spPr>
          <a:xfrm>
            <a:off x="5181601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9 - 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95943-F9E3-2644-AD15-C0CF7852383F}"/>
              </a:ext>
            </a:extLst>
          </p:cNvPr>
          <p:cNvSpPr txBox="1"/>
          <p:nvPr/>
        </p:nvSpPr>
        <p:spPr>
          <a:xfrm>
            <a:off x="2828424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1 - B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C3276B-06FF-FD4A-7A24-04BDB6A5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2137806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6DE9CD-B119-A461-7B12-4CFB20FA6215}"/>
              </a:ext>
            </a:extLst>
          </p:cNvPr>
          <p:cNvSpPr txBox="1"/>
          <p:nvPr/>
        </p:nvSpPr>
        <p:spPr>
          <a:xfrm>
            <a:off x="475248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0 -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31611-1C70-AFDD-6975-9AEED6F4336B}"/>
              </a:ext>
            </a:extLst>
          </p:cNvPr>
          <p:cNvSpPr txBox="1"/>
          <p:nvPr/>
        </p:nvSpPr>
        <p:spPr>
          <a:xfrm>
            <a:off x="2828424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25 -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684A9-1F03-53FE-95F2-7ADD5009EE5B}"/>
              </a:ext>
            </a:extLst>
          </p:cNvPr>
          <p:cNvSpPr txBox="1"/>
          <p:nvPr/>
        </p:nvSpPr>
        <p:spPr>
          <a:xfrm>
            <a:off x="475248" y="6248679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20 - 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D6ADC-C4C6-7B1C-A11F-8E4F0C82A3BB}"/>
              </a:ext>
            </a:extLst>
          </p:cNvPr>
          <p:cNvSpPr txBox="1"/>
          <p:nvPr/>
        </p:nvSpPr>
        <p:spPr>
          <a:xfrm>
            <a:off x="9887953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16 - 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A1CF3-32FF-12A2-4F6E-39B8F9884E65}"/>
              </a:ext>
            </a:extLst>
          </p:cNvPr>
          <p:cNvSpPr txBox="1"/>
          <p:nvPr/>
        </p:nvSpPr>
        <p:spPr>
          <a:xfrm>
            <a:off x="7534777" y="3958782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11 - 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5B66B1-6E5C-FD49-597F-8F11901D1A0C}"/>
              </a:ext>
            </a:extLst>
          </p:cNvPr>
          <p:cNvSpPr txBox="1"/>
          <p:nvPr/>
        </p:nvSpPr>
        <p:spPr>
          <a:xfrm>
            <a:off x="9887953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28 - Nothing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1F739-82B7-AF60-DB6C-9EE4FD005F73}"/>
              </a:ext>
            </a:extLst>
          </p:cNvPr>
          <p:cNvSpPr txBox="1"/>
          <p:nvPr/>
        </p:nvSpPr>
        <p:spPr>
          <a:xfrm>
            <a:off x="7534777" y="6248679"/>
            <a:ext cx="18287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 27 - Delete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2A374C-3D18-C0A5-2DD4-02058C11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427703"/>
            <a:ext cx="1828800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476E05-142B-9C6F-CEBD-453C0D013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4427703"/>
            <a:ext cx="1828800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65663D-552E-4F43-7E73-DD7C07BA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4427703"/>
            <a:ext cx="1828800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865D49-FF5C-330B-5FDC-DC2E489AC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2145630"/>
            <a:ext cx="1828800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D926E1-0DB8-4B66-4D66-D7B97F36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137806"/>
            <a:ext cx="18288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6EB2C8-4949-ED23-4340-16636FF95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2129982"/>
            <a:ext cx="1828800" cy="1828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55028C-0A81-8F1F-60A1-90F8D386A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4419879"/>
            <a:ext cx="1828800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D2D955-60AE-AC0A-38D6-4F53D551B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4419879"/>
            <a:ext cx="1828800" cy="182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82A874-1F5E-648E-DDBE-4B66D940C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21456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image is padded by a blue border. </a:t>
            </a:r>
          </a:p>
          <a:p>
            <a:r>
              <a:rPr lang="en-US" dirty="0"/>
              <a:t>This provides unneeded information that does not vary with each class</a:t>
            </a:r>
          </a:p>
          <a:p>
            <a:r>
              <a:rPr lang="en-US" dirty="0"/>
              <a:t>We choose to crop out 8 pixels from every edge of the image</a:t>
            </a:r>
          </a:p>
          <a:p>
            <a:r>
              <a:rPr lang="en-US" dirty="0"/>
              <a:t>This removes information that is not useful for discriminating classes, and preserves key information in the center of the image</a:t>
            </a:r>
          </a:p>
          <a:p>
            <a:r>
              <a:rPr lang="en-US" dirty="0"/>
              <a:t>Added benefit of reducing the size of the classifiers input/feature-space</a:t>
            </a:r>
          </a:p>
          <a:p>
            <a:r>
              <a:rPr lang="en-US" dirty="0"/>
              <a:t>Image size: 200 x 200 x 3 to 184 x 184 x 3</a:t>
            </a:r>
          </a:p>
        </p:txBody>
      </p:sp>
    </p:spTree>
    <p:extLst>
      <p:ext uri="{BB962C8B-B14F-4D97-AF65-F5344CB8AC3E}">
        <p14:creationId xmlns:p14="http://schemas.microsoft.com/office/powerpoint/2010/main" val="177559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 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removing padding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63282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further reduce the size of the input space by rescaling each image to a smaller size</a:t>
            </a:r>
          </a:p>
          <a:p>
            <a:r>
              <a:rPr lang="en-US" dirty="0"/>
              <a:t>Rescaling will allow each sample to retain the key properties that can be used for discerning between classes</a:t>
            </a:r>
          </a:p>
          <a:p>
            <a:r>
              <a:rPr lang="en-US" dirty="0"/>
              <a:t>By creating a smaller input space, we can also shrink the number of parameters required by the model to classify images</a:t>
            </a:r>
          </a:p>
          <a:p>
            <a:r>
              <a:rPr lang="en-US" dirty="0"/>
              <a:t>A smaller model </a:t>
            </a:r>
            <a:r>
              <a:rPr lang="en-US" i="1" dirty="0"/>
              <a:t>width</a:t>
            </a:r>
            <a:r>
              <a:rPr lang="en-US" dirty="0"/>
              <a:t> can help mitigate any overfitting problems</a:t>
            </a:r>
          </a:p>
          <a:p>
            <a:r>
              <a:rPr lang="en-US" dirty="0"/>
              <a:t>Image size: 164 x 164 x 3 to 128 x 128 x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237</TotalTime>
  <Words>1538</Words>
  <Application>Microsoft Office PowerPoint</Application>
  <PresentationFormat>Widescreen</PresentationFormat>
  <Paragraphs>189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Century Gothic</vt:lpstr>
      <vt:lpstr>Wingdings 2</vt:lpstr>
      <vt:lpstr>Quotable</vt:lpstr>
      <vt:lpstr>AI for Accessibility:  Image Classification of the ASL Alphabet</vt:lpstr>
      <vt:lpstr>Breakdown</vt:lpstr>
      <vt:lpstr>Introduction</vt:lpstr>
      <vt:lpstr>Introduction (cont.)</vt:lpstr>
      <vt:lpstr>The Dataset</vt:lpstr>
      <vt:lpstr>Select Examples from the Dataset</vt:lpstr>
      <vt:lpstr>Preprocessing – Remove Padding</vt:lpstr>
      <vt:lpstr>Preprocessing – Remove Padding Ex.</vt:lpstr>
      <vt:lpstr>Preprocessing – Rescaling</vt:lpstr>
      <vt:lpstr>Preprocessing – Rescaling Ex.</vt:lpstr>
      <vt:lpstr>Preprocessing – Normalizing</vt:lpstr>
      <vt:lpstr>Preprocessing – Normalizing Ex.</vt:lpstr>
      <vt:lpstr>The Classification Model</vt:lpstr>
      <vt:lpstr>The Classification Model (cont.)</vt:lpstr>
      <vt:lpstr>The Classification Model (cont.)</vt:lpstr>
      <vt:lpstr>Example Output</vt:lpstr>
      <vt:lpstr>Chosen CNN Architecture</vt:lpstr>
      <vt:lpstr>The Optimizer</vt:lpstr>
      <vt:lpstr>K-Folds Cross Validation</vt:lpstr>
      <vt:lpstr>Executing K = 10 Folds X-Validation</vt:lpstr>
      <vt:lpstr>Classification Metric: Precision</vt:lpstr>
      <vt:lpstr>Precision Score for K = 10 Folds</vt:lpstr>
      <vt:lpstr>Classification Metric: Precision</vt:lpstr>
      <vt:lpstr>Recall Score for K = 10 Folds</vt:lpstr>
      <vt:lpstr>Classification Score: Confusion Matrix</vt:lpstr>
      <vt:lpstr>Appendex</vt:lpstr>
      <vt:lpstr>Appendix: Tensor Flow</vt:lpstr>
      <vt:lpstr>Appendix: Kaggle Dataset</vt:lpstr>
      <vt:lpstr>Appendix: Performance Metrics</vt:lpstr>
      <vt:lpstr>Appendix: 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Accessibility:  Image Classification of the ASL Alphabet</dc:title>
  <dc:creator>Landon Buell</dc:creator>
  <cp:lastModifiedBy>Landon Buell</cp:lastModifiedBy>
  <cp:revision>25</cp:revision>
  <dcterms:created xsi:type="dcterms:W3CDTF">2023-08-07T01:44:41Z</dcterms:created>
  <dcterms:modified xsi:type="dcterms:W3CDTF">2023-08-15T03:33:24Z</dcterms:modified>
</cp:coreProperties>
</file>