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68" r:id="rId12"/>
    <p:sldId id="270" r:id="rId13"/>
    <p:sldId id="271" r:id="rId14"/>
    <p:sldId id="272" r:id="rId15"/>
    <p:sldId id="273" r:id="rId16"/>
    <p:sldId id="275" r:id="rId17"/>
    <p:sldId id="274" r:id="rId18"/>
    <p:sldId id="276" r:id="rId19"/>
    <p:sldId id="278" r:id="rId20"/>
    <p:sldId id="279" r:id="rId21"/>
    <p:sldId id="277" r:id="rId22"/>
    <p:sldId id="280" r:id="rId23"/>
    <p:sldId id="264" r:id="rId24"/>
    <p:sldId id="265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5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2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9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7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6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D5810A3-62D8-4B1C-84B6-3245CDBC954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A0D1529-C628-482B-BFDF-E3D8EA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3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12B8-DEA2-4C37-4001-4BAF27915A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Accessibility: </a:t>
            </a:r>
            <a:br>
              <a:rPr lang="en-US" dirty="0"/>
            </a:br>
            <a:r>
              <a:rPr lang="en-US" dirty="0"/>
              <a:t>Image Classification of the ASL Alphabet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519D-6A1A-66A4-D3D4-5792E1DD9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Landon Buell – August 2023</a:t>
            </a:r>
          </a:p>
        </p:txBody>
      </p:sp>
    </p:spTree>
    <p:extLst>
      <p:ext uri="{BB962C8B-B14F-4D97-AF65-F5344CB8AC3E}">
        <p14:creationId xmlns:p14="http://schemas.microsoft.com/office/powerpoint/2010/main" val="4599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158848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scaling all samples within a batch of data such that each feature by itself has a zero-mean and unit-variance</a:t>
            </a:r>
          </a:p>
          <a:p>
            <a:r>
              <a:rPr lang="en-US" dirty="0"/>
              <a:t>First, we divide all pixel values by 255.0, such that every entry sits between 0.0 and 1.0</a:t>
            </a:r>
          </a:p>
          <a:p>
            <a:r>
              <a:rPr lang="en-US" dirty="0"/>
              <a:t>We then apply a built-in TensorFlow function that will normalize a batch of input images according to the rule above</a:t>
            </a:r>
          </a:p>
          <a:p>
            <a:r>
              <a:rPr lang="en-US" dirty="0"/>
              <a:t>In general, this prevents any one feature/pixel from contributing more than any other in the optimization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170885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Normalizing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rescaling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5951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0528-8966-0A4D-4F41-D8D34F5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5740-BB8E-E785-BCAF-C36EBC3C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i="1" dirty="0"/>
              <a:t>image classification </a:t>
            </a:r>
            <a:r>
              <a:rPr lang="en-US" dirty="0"/>
              <a:t>task where we seek to categorize an entire input image based on its contents</a:t>
            </a:r>
          </a:p>
          <a:p>
            <a:endParaRPr lang="en-US" dirty="0"/>
          </a:p>
          <a:p>
            <a:r>
              <a:rPr lang="en-US" dirty="0"/>
              <a:t>We are not trying to locate or isolate a hand creating the ASL character, only assign a label to the image as a whole</a:t>
            </a:r>
          </a:p>
          <a:p>
            <a:endParaRPr lang="en-US" dirty="0"/>
          </a:p>
          <a:p>
            <a:r>
              <a:rPr lang="en-US" dirty="0"/>
              <a:t>The entire data set is already labeled which makes this a </a:t>
            </a:r>
            <a:r>
              <a:rPr lang="en-US" i="1" dirty="0"/>
              <a:t>supervised</a:t>
            </a:r>
            <a:r>
              <a:rPr lang="en-US" dirty="0"/>
              <a:t> 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88633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C1A-8290-2018-E004-DAF5B63C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54F5-825C-21B1-32A2-9BA616B2D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common architecture of neural network for supervised image classification is a </a:t>
            </a:r>
            <a:r>
              <a:rPr lang="en-US" i="1" dirty="0"/>
              <a:t>convolutional neural network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Convolutional neural networks use a combination of 2D-convolution and 2D-maximum-pooling operations to build a </a:t>
            </a:r>
            <a:r>
              <a:rPr lang="en-US" i="1" dirty="0"/>
              <a:t>feature map</a:t>
            </a:r>
            <a:r>
              <a:rPr lang="en-US" dirty="0"/>
              <a:t> which we can then run a classifier one</a:t>
            </a:r>
          </a:p>
          <a:p>
            <a:endParaRPr lang="en-US" dirty="0"/>
          </a:p>
          <a:p>
            <a:r>
              <a:rPr lang="en-US" dirty="0"/>
              <a:t>Convolution operations use 2D kernels to parse across the rows and columns of an input image to locate key discerning features</a:t>
            </a:r>
          </a:p>
          <a:p>
            <a:endParaRPr lang="en-US" dirty="0"/>
          </a:p>
          <a:p>
            <a:r>
              <a:rPr lang="en-US" dirty="0"/>
              <a:t>Maximum-Pooling operations use 2D kernels to parse across the rows and columns of an input image to extract the pixel with the largest value in a 2D group of pixels</a:t>
            </a:r>
          </a:p>
        </p:txBody>
      </p:sp>
    </p:spTree>
    <p:extLst>
      <p:ext uri="{BB962C8B-B14F-4D97-AF65-F5344CB8AC3E}">
        <p14:creationId xmlns:p14="http://schemas.microsoft.com/office/powerpoint/2010/main" val="160737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8A27-CE95-AC28-4EDD-3CED594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Classification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89D5-78DA-E221-0909-94EBBCC2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output of a convolutional neural network is a </a:t>
            </a:r>
            <a:r>
              <a:rPr lang="en-US" i="1" dirty="0"/>
              <a:t>feature map</a:t>
            </a:r>
            <a:r>
              <a:rPr lang="en-US" dirty="0"/>
              <a:t>, or a lower-dimensional, but highly descriptive representation of the original input</a:t>
            </a:r>
          </a:p>
          <a:p>
            <a:endParaRPr lang="en-US" dirty="0"/>
          </a:p>
          <a:p>
            <a:r>
              <a:rPr lang="en-US" dirty="0"/>
              <a:t>The feature map is vector of numbers that we call a </a:t>
            </a:r>
            <a:r>
              <a:rPr lang="en-US" i="1" dirty="0"/>
              <a:t>layer of neurons</a:t>
            </a:r>
          </a:p>
          <a:p>
            <a:endParaRPr lang="en-US" i="1" dirty="0"/>
          </a:p>
          <a:p>
            <a:r>
              <a:rPr lang="en-US" dirty="0"/>
              <a:t>The layer of neurons is passed through a </a:t>
            </a:r>
            <a:r>
              <a:rPr lang="en-US" i="1" dirty="0"/>
              <a:t>multilayer perceptron </a:t>
            </a:r>
            <a:r>
              <a:rPr lang="en-US" dirty="0"/>
              <a:t>which applies repeated affine transformations</a:t>
            </a:r>
          </a:p>
          <a:p>
            <a:endParaRPr lang="en-US" dirty="0"/>
          </a:p>
          <a:p>
            <a:r>
              <a:rPr lang="en-US" dirty="0"/>
              <a:t>The final layer has one neuron per unique class in the dataset – 29 in our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199B-4027-7C19-B8F7-1E212DFA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3D4F-6504-309F-B9E2-387979056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scaled such that it can be treated as a probability distribution for what class a sample is likely to belong to</a:t>
            </a:r>
          </a:p>
          <a:p>
            <a:r>
              <a:rPr lang="en-US" dirty="0"/>
              <a:t>The neuron with the highest number or </a:t>
            </a:r>
            <a:r>
              <a:rPr lang="en-US" i="1" dirty="0"/>
              <a:t>brightest</a:t>
            </a:r>
            <a:r>
              <a:rPr lang="en-US" dirty="0"/>
              <a:t> </a:t>
            </a:r>
            <a:r>
              <a:rPr lang="en-US" i="1" dirty="0"/>
              <a:t>activation</a:t>
            </a:r>
            <a:r>
              <a:rPr lang="en-US" dirty="0"/>
              <a:t> is the class that the sample is predicted to belong to</a:t>
            </a:r>
          </a:p>
          <a:p>
            <a:r>
              <a:rPr lang="en-US" dirty="0"/>
              <a:t>A simple example with 10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sample is predicted to belong to class #4 (zero-indexed)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8D0FF-BF76-1CCD-872C-E2E2CD9DA719}"/>
              </a:ext>
            </a:extLst>
          </p:cNvPr>
          <p:cNvSpPr txBox="1"/>
          <p:nvPr/>
        </p:nvSpPr>
        <p:spPr>
          <a:xfrm>
            <a:off x="1524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01001-2014-FCD1-532E-12BF8C2F1259}"/>
              </a:ext>
            </a:extLst>
          </p:cNvPr>
          <p:cNvSpPr txBox="1"/>
          <p:nvPr/>
        </p:nvSpPr>
        <p:spPr>
          <a:xfrm>
            <a:off x="2438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81728-8B4E-5281-531C-6665F4193BB8}"/>
              </a:ext>
            </a:extLst>
          </p:cNvPr>
          <p:cNvSpPr txBox="1"/>
          <p:nvPr/>
        </p:nvSpPr>
        <p:spPr>
          <a:xfrm>
            <a:off x="3352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3BECC-DE5A-386E-1AE4-A24950656187}"/>
              </a:ext>
            </a:extLst>
          </p:cNvPr>
          <p:cNvSpPr txBox="1"/>
          <p:nvPr/>
        </p:nvSpPr>
        <p:spPr>
          <a:xfrm>
            <a:off x="4267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51890-7F29-6183-B104-73EDCA8321E0}"/>
              </a:ext>
            </a:extLst>
          </p:cNvPr>
          <p:cNvSpPr txBox="1"/>
          <p:nvPr/>
        </p:nvSpPr>
        <p:spPr>
          <a:xfrm>
            <a:off x="5181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49EB0-BD0D-B99C-40D4-02FF4D84447B}"/>
              </a:ext>
            </a:extLst>
          </p:cNvPr>
          <p:cNvSpPr txBox="1"/>
          <p:nvPr/>
        </p:nvSpPr>
        <p:spPr>
          <a:xfrm>
            <a:off x="60960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230D4-B1D3-ABBE-D0C6-802B3A1C3C97}"/>
              </a:ext>
            </a:extLst>
          </p:cNvPr>
          <p:cNvSpPr txBox="1"/>
          <p:nvPr/>
        </p:nvSpPr>
        <p:spPr>
          <a:xfrm>
            <a:off x="70104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DB4109-3572-9B5C-A9C7-265F96DF6C7A}"/>
              </a:ext>
            </a:extLst>
          </p:cNvPr>
          <p:cNvSpPr txBox="1"/>
          <p:nvPr/>
        </p:nvSpPr>
        <p:spPr>
          <a:xfrm>
            <a:off x="79248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BF0D-C909-7D97-465B-F8E2851C6ED3}"/>
              </a:ext>
            </a:extLst>
          </p:cNvPr>
          <p:cNvSpPr txBox="1"/>
          <p:nvPr/>
        </p:nvSpPr>
        <p:spPr>
          <a:xfrm>
            <a:off x="88392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8E44-69E0-4C3A-C1C0-7F2CDC85B801}"/>
              </a:ext>
            </a:extLst>
          </p:cNvPr>
          <p:cNvSpPr txBox="1"/>
          <p:nvPr/>
        </p:nvSpPr>
        <p:spPr>
          <a:xfrm>
            <a:off x="9753600" y="4502818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0.01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75FBFA-7295-3B5B-CF9C-5CABD6A40801}"/>
              </a:ext>
            </a:extLst>
          </p:cNvPr>
          <p:cNvSpPr/>
          <p:nvPr/>
        </p:nvSpPr>
        <p:spPr>
          <a:xfrm>
            <a:off x="5119437" y="4251339"/>
            <a:ext cx="1124952" cy="872290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7B1-51BA-066E-2082-A443E03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86C6-8935-94B1-0ECD-6A2564D8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size: (B x 128 x 128 x 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 size: (B x 29)</a:t>
            </a:r>
          </a:p>
        </p:txBody>
      </p:sp>
    </p:spTree>
    <p:extLst>
      <p:ext uri="{BB962C8B-B14F-4D97-AF65-F5344CB8AC3E}">
        <p14:creationId xmlns:p14="http://schemas.microsoft.com/office/powerpoint/2010/main" val="277802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AAF0-2C1C-F27E-6805-A84B05B1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03C0-6239-B163-8BF8-6B2E154D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train the model, we use an iterative gradient-descent algorithm called </a:t>
            </a:r>
            <a:r>
              <a:rPr lang="en-US" i="1" dirty="0"/>
              <a:t>ADAM</a:t>
            </a:r>
          </a:p>
          <a:p>
            <a:endParaRPr lang="en-US" i="1" dirty="0"/>
          </a:p>
          <a:p>
            <a:r>
              <a:rPr lang="en-US" dirty="0"/>
              <a:t>ADAM gets its name from using an adaptive momentum parameter which allows it to handle discontinuities and other obstacles that it might find during training</a:t>
            </a:r>
          </a:p>
          <a:p>
            <a:endParaRPr lang="en-US" dirty="0"/>
          </a:p>
          <a:p>
            <a:r>
              <a:rPr lang="en-US" dirty="0"/>
              <a:t>We apply the ADAM optimizer implemented through TensorFlow to train/optimize our model</a:t>
            </a:r>
          </a:p>
        </p:txBody>
      </p:sp>
    </p:spTree>
    <p:extLst>
      <p:ext uri="{BB962C8B-B14F-4D97-AF65-F5344CB8AC3E}">
        <p14:creationId xmlns:p14="http://schemas.microsoft.com/office/powerpoint/2010/main" val="347438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43D-69D4-9C1E-A3F0-D84FDA8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K-Folds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AC6F-70B0-98CF-C1E4-F3241603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K-Folds Cross Validation is a procedure where we chop up a dataset into K subsets</a:t>
            </a:r>
          </a:p>
          <a:p>
            <a:r>
              <a:rPr lang="en-US" dirty="0"/>
              <a:t>We iterate through the subsets and for each iterations, we do the following</a:t>
            </a:r>
          </a:p>
          <a:p>
            <a:pPr lvl="1"/>
            <a:r>
              <a:rPr lang="en-US" dirty="0"/>
              <a:t>Train an unoptimized model on K-1 of the subsets of data</a:t>
            </a:r>
          </a:p>
          <a:p>
            <a:pPr lvl="1"/>
            <a:r>
              <a:rPr lang="en-US" dirty="0"/>
              <a:t>Test that newly trained model on the one remaining subset of data</a:t>
            </a:r>
          </a:p>
          <a:p>
            <a:r>
              <a:rPr lang="en-US" dirty="0"/>
              <a:t>This process ensures that our model can handle variations in the dataset</a:t>
            </a:r>
          </a:p>
          <a:p>
            <a:r>
              <a:rPr lang="en-US" dirty="0"/>
              <a:t>Ensures that there are no subtleties in the dataset that allowed us to perform better or worse than any other </a:t>
            </a:r>
            <a:r>
              <a:rPr lang="en-US" dirty="0" err="1"/>
              <a:t>experiement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91C9-0B57-AE58-D919-2F91121F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Breakdown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51BF-5845-DC3B-D08C-590E282B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51" y="1218475"/>
            <a:ext cx="6080050" cy="4421051"/>
          </a:xfrm>
          <a:effectLst/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The Dataset</a:t>
            </a:r>
          </a:p>
          <a:p>
            <a:r>
              <a:rPr lang="en-US" sz="1600" dirty="0"/>
              <a:t>Preprocessing Procedures</a:t>
            </a:r>
          </a:p>
          <a:p>
            <a:r>
              <a:rPr lang="en-US" sz="1600" dirty="0"/>
              <a:t>The Classification Model</a:t>
            </a:r>
          </a:p>
          <a:p>
            <a:pPr lvl="1"/>
            <a:r>
              <a:rPr lang="en-US" sz="1400" dirty="0"/>
              <a:t>Architecture</a:t>
            </a:r>
          </a:p>
          <a:p>
            <a:pPr lvl="1"/>
            <a:r>
              <a:rPr lang="en-US" sz="1400" dirty="0"/>
              <a:t>Optimizer</a:t>
            </a:r>
          </a:p>
          <a:p>
            <a:r>
              <a:rPr lang="en-US" sz="1600" dirty="0"/>
              <a:t>Cross Validation</a:t>
            </a:r>
          </a:p>
          <a:p>
            <a:r>
              <a:rPr lang="en-US" sz="1600" dirty="0"/>
              <a:t>Performance Analysis</a:t>
            </a:r>
          </a:p>
          <a:p>
            <a:r>
              <a:rPr lang="en-US" sz="1600" dirty="0"/>
              <a:t>Future work: Image generation</a:t>
            </a:r>
          </a:p>
          <a:p>
            <a:r>
              <a:rPr lang="en-US" sz="1600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822353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CCEE-72C4-3690-5FFF-75B3EE6F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K = 10 Folds X-Validation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FA1B-1F74-DB5C-5CE4-72461171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the stability of our classifier, we have chosen to execute K = 10 folds X-validation</a:t>
            </a:r>
          </a:p>
          <a:p>
            <a:r>
              <a:rPr lang="en-US" dirty="0"/>
              <a:t>For each fold, we record the training loss at each epoch to understand the rate of converge</a:t>
            </a:r>
          </a:p>
          <a:p>
            <a:r>
              <a:rPr lang="en-US" dirty="0"/>
              <a:t>We also produce a classification report which shows the precision, recall, and F1 when evaluating the final fold</a:t>
            </a:r>
          </a:p>
        </p:txBody>
      </p:sp>
    </p:spTree>
    <p:extLst>
      <p:ext uri="{BB962C8B-B14F-4D97-AF65-F5344CB8AC3E}">
        <p14:creationId xmlns:p14="http://schemas.microsoft.com/office/powerpoint/2010/main" val="2224261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443D-69D4-9C1E-A3F0-D84FDA88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AC6F-70B0-98CF-C1E4-F3241603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performance of a classifier, we use four principle scores:</a:t>
            </a:r>
          </a:p>
          <a:p>
            <a:endParaRPr lang="en-US" dirty="0"/>
          </a:p>
          <a:p>
            <a:r>
              <a:rPr lang="en-US" dirty="0"/>
              <a:t>Precision: TODO what is precision?</a:t>
            </a:r>
          </a:p>
          <a:p>
            <a:r>
              <a:rPr lang="en-US" dirty="0"/>
              <a:t>Recall: TODO what is recall?</a:t>
            </a:r>
          </a:p>
          <a:p>
            <a:r>
              <a:rPr lang="en-US" dirty="0"/>
              <a:t>F1-Score – the harmonic mean of precision &amp; recall. Models with higher scores for both get a higher F1 score. Bound within [0,1] and a higher number is a higher score</a:t>
            </a:r>
          </a:p>
        </p:txBody>
      </p:sp>
    </p:spTree>
    <p:extLst>
      <p:ext uri="{BB962C8B-B14F-4D97-AF65-F5344CB8AC3E}">
        <p14:creationId xmlns:p14="http://schemas.microsoft.com/office/powerpoint/2010/main" val="70609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31D2-F9D3-E04C-C7FF-FE80BE58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C3D0-A30D-F22D-55B0-90903C90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matrix with sides equal to the number of classes in the dataset</a:t>
            </a:r>
          </a:p>
          <a:p>
            <a:endParaRPr lang="en-US" dirty="0"/>
          </a:p>
          <a:p>
            <a:r>
              <a:rPr lang="en-US" dirty="0"/>
              <a:t>Entry in row </a:t>
            </a:r>
            <a:r>
              <a:rPr lang="en-US" b="1" i="1" dirty="0"/>
              <a:t>A</a:t>
            </a:r>
            <a:r>
              <a:rPr lang="en-US" dirty="0"/>
              <a:t>, column </a:t>
            </a:r>
            <a:r>
              <a:rPr lang="en-US" b="1" i="1" dirty="0"/>
              <a:t>B</a:t>
            </a:r>
            <a:r>
              <a:rPr lang="en-US" dirty="0"/>
              <a:t> gives how many times that a sample from class </a:t>
            </a:r>
            <a:r>
              <a:rPr lang="en-US" b="1" i="1" dirty="0"/>
              <a:t>A</a:t>
            </a:r>
            <a:r>
              <a:rPr lang="en-US" dirty="0"/>
              <a:t> was </a:t>
            </a:r>
            <a:r>
              <a:rPr lang="en-US" dirty="0" err="1"/>
              <a:t>predited</a:t>
            </a:r>
            <a:r>
              <a:rPr lang="en-US" dirty="0"/>
              <a:t> to be in class </a:t>
            </a:r>
            <a:r>
              <a:rPr lang="en-US" b="1" i="1" dirty="0"/>
              <a:t>B</a:t>
            </a:r>
          </a:p>
          <a:p>
            <a:endParaRPr lang="en-US" dirty="0"/>
          </a:p>
          <a:p>
            <a:r>
              <a:rPr lang="en-US" dirty="0"/>
              <a:t>A matrix with a strong main diagonal usually indicates a high-performance classifier</a:t>
            </a:r>
          </a:p>
          <a:p>
            <a:endParaRPr lang="en-US" dirty="0"/>
          </a:p>
          <a:p>
            <a:r>
              <a:rPr lang="en-US" dirty="0"/>
              <a:t>Off-diagonal entries indicate misclassification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4900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9E95-9A62-B3EF-AB6C-7EDB0DD5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Appendex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403C5-D031-86CE-17D7-6A4E78B30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EFC-BFFC-5BD9-4988-6298276B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Tensor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DD20-EF83-D1CE-1A11-3EAFB9D1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7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C338-1CC3-5C25-4D0E-73A7F5AA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Kaggle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1A56-6109-963D-04F9-FA82CB77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BEE-49EB-2192-89D5-75BC0316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D471-6C03-CEB0-80CB-E375051D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(LLM’s) have made their way into the public eye over the course of the last 10 years [citation]</a:t>
            </a:r>
          </a:p>
          <a:p>
            <a:endParaRPr lang="en-US" dirty="0"/>
          </a:p>
          <a:p>
            <a:r>
              <a:rPr lang="en-US" dirty="0"/>
              <a:t>These models rely on text-based or speech-based input to operate</a:t>
            </a:r>
          </a:p>
          <a:p>
            <a:endParaRPr lang="en-US" dirty="0"/>
          </a:p>
          <a:p>
            <a:r>
              <a:rPr lang="en-US" dirty="0"/>
              <a:t>No LLM uses image-based or video-based input to allow for the use of American Sign Language (ASL) for communication</a:t>
            </a:r>
          </a:p>
          <a:p>
            <a:endParaRPr lang="en-US" dirty="0"/>
          </a:p>
          <a:p>
            <a:r>
              <a:rPr lang="en-US" dirty="0"/>
              <a:t>Apple’s </a:t>
            </a:r>
            <a:r>
              <a:rPr lang="en-US" i="1" dirty="0"/>
              <a:t>Siri </a:t>
            </a:r>
            <a:r>
              <a:rPr lang="en-US" dirty="0"/>
              <a:t>and Amazon’s </a:t>
            </a:r>
            <a:r>
              <a:rPr lang="en-US" i="1" dirty="0"/>
              <a:t>Echo </a:t>
            </a:r>
            <a:r>
              <a:rPr lang="en-US" dirty="0"/>
              <a:t>remain largely inaccessible to the deaf and hard of hearing (DHH) community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4ABF-7188-5100-696B-5A83B8E5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F825-2F56-E94C-0A99-E16A6C59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an image classifier neural network to recognize characters from the ASL alphabet</a:t>
            </a:r>
          </a:p>
          <a:p>
            <a:endParaRPr lang="en-US" dirty="0"/>
          </a:p>
          <a:p>
            <a:r>
              <a:rPr lang="en-US" dirty="0"/>
              <a:t>The complete ASL lexicon consists of a rich vocabulary of complex ideas, thoughts, and phrases, not captured by this dataset</a:t>
            </a:r>
          </a:p>
          <a:p>
            <a:endParaRPr lang="en-US" dirty="0"/>
          </a:p>
          <a:p>
            <a:r>
              <a:rPr lang="en-US" dirty="0"/>
              <a:t>This concept of classifying images and relating them to letters can be thought of as a proof-of-concept for a much larger work</a:t>
            </a:r>
          </a:p>
          <a:p>
            <a:endParaRPr lang="en-US" dirty="0"/>
          </a:p>
          <a:p>
            <a:r>
              <a:rPr lang="en-US" dirty="0"/>
              <a:t>Can be extended to recognize a wide range of ASL words, phrases, and inflections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9650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624-6D4E-BD93-177E-D4C22669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46D-285C-1B59-3E18-3EBEE184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acquired a large library of 87,000 images that cover 29 unique classes [citation needed]</a:t>
            </a:r>
          </a:p>
          <a:p>
            <a:endParaRPr lang="en-US" dirty="0"/>
          </a:p>
          <a:p>
            <a:r>
              <a:rPr lang="en-US" dirty="0"/>
              <a:t>Each image is 256 pixels x 256 pixels x 3 channels. Each pixel is represented by a byte, but is cast to a single-precision float on the interval [0.0 , 255.0]</a:t>
            </a:r>
          </a:p>
          <a:p>
            <a:endParaRPr lang="en-US" dirty="0"/>
          </a:p>
          <a:p>
            <a:r>
              <a:rPr lang="en-US" dirty="0"/>
              <a:t>The first 26 classes represent the characters of the Latin alphabet, and the last three classes represent a </a:t>
            </a:r>
            <a:r>
              <a:rPr lang="en-US" i="1" dirty="0"/>
              <a:t>space</a:t>
            </a:r>
            <a:r>
              <a:rPr lang="en-US" dirty="0"/>
              <a:t>, </a:t>
            </a:r>
            <a:r>
              <a:rPr lang="en-US" i="1" dirty="0"/>
              <a:t>delete</a:t>
            </a:r>
            <a:r>
              <a:rPr lang="en-US" dirty="0"/>
              <a:t>, and </a:t>
            </a:r>
            <a:r>
              <a:rPr lang="en-US" i="1" dirty="0"/>
              <a:t>nothing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are approximately 3,000 images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61739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9128-89D1-C3A1-C038-9956C976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Examples from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11E5-47D3-67FC-C167-F9BE5BF078C7}"/>
              </a:ext>
            </a:extLst>
          </p:cNvPr>
          <p:cNvSpPr txBox="1"/>
          <p:nvPr/>
        </p:nvSpPr>
        <p:spPr>
          <a:xfrm>
            <a:off x="5181600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26 -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4714D-F4F5-B44E-A798-95004707CA12}"/>
              </a:ext>
            </a:extLst>
          </p:cNvPr>
          <p:cNvSpPr txBox="1"/>
          <p:nvPr/>
        </p:nvSpPr>
        <p:spPr>
          <a:xfrm>
            <a:off x="5181601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9 - 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95943-F9E3-2644-AD15-C0CF7852383F}"/>
              </a:ext>
            </a:extLst>
          </p:cNvPr>
          <p:cNvSpPr txBox="1"/>
          <p:nvPr/>
        </p:nvSpPr>
        <p:spPr>
          <a:xfrm>
            <a:off x="2828424" y="3974430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1 - B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C3276B-06FF-FD4A-7A24-04BDB6A5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2137806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6DE9CD-B119-A461-7B12-4CFB20FA6215}"/>
              </a:ext>
            </a:extLst>
          </p:cNvPr>
          <p:cNvSpPr txBox="1"/>
          <p:nvPr/>
        </p:nvSpPr>
        <p:spPr>
          <a:xfrm>
            <a:off x="475248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0 - 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611-1C70-AFDD-6975-9AEED6F4336B}"/>
              </a:ext>
            </a:extLst>
          </p:cNvPr>
          <p:cNvSpPr txBox="1"/>
          <p:nvPr/>
        </p:nvSpPr>
        <p:spPr>
          <a:xfrm>
            <a:off x="2828424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25 - 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684A9-1F03-53FE-95F2-7ADD5009EE5B}"/>
              </a:ext>
            </a:extLst>
          </p:cNvPr>
          <p:cNvSpPr txBox="1"/>
          <p:nvPr/>
        </p:nvSpPr>
        <p:spPr>
          <a:xfrm>
            <a:off x="475248" y="6248679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20 - 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D6ADC-C4C6-7B1C-A11F-8E4F0C82A3BB}"/>
              </a:ext>
            </a:extLst>
          </p:cNvPr>
          <p:cNvSpPr txBox="1"/>
          <p:nvPr/>
        </p:nvSpPr>
        <p:spPr>
          <a:xfrm>
            <a:off x="9887953" y="3966606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16 - 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A1CF3-32FF-12A2-4F6E-39B8F9884E65}"/>
              </a:ext>
            </a:extLst>
          </p:cNvPr>
          <p:cNvSpPr txBox="1"/>
          <p:nvPr/>
        </p:nvSpPr>
        <p:spPr>
          <a:xfrm>
            <a:off x="7534777" y="3958782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11 - 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5B66B1-6E5C-FD49-597F-8F11901D1A0C}"/>
              </a:ext>
            </a:extLst>
          </p:cNvPr>
          <p:cNvSpPr txBox="1"/>
          <p:nvPr/>
        </p:nvSpPr>
        <p:spPr>
          <a:xfrm>
            <a:off x="9887953" y="6256503"/>
            <a:ext cx="18287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 28 - Nothing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1F739-82B7-AF60-DB6C-9EE4FD005F73}"/>
              </a:ext>
            </a:extLst>
          </p:cNvPr>
          <p:cNvSpPr txBox="1"/>
          <p:nvPr/>
        </p:nvSpPr>
        <p:spPr>
          <a:xfrm>
            <a:off x="7534777" y="6248679"/>
            <a:ext cx="182879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Class 27 - Delete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32A374C-3D18-C0A5-2DD4-02058C11C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4427703"/>
            <a:ext cx="1828800" cy="1828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476E05-142B-9C6F-CEBD-453C0D01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4427703"/>
            <a:ext cx="1828800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065663D-552E-4F43-7E73-DD7C07BA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4427703"/>
            <a:ext cx="1828800" cy="18288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865D49-FF5C-330B-5FDC-DC2E489AC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2145630"/>
            <a:ext cx="1828800" cy="18288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DD926E1-0DB8-4B66-4D66-D7B97F36E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2137806"/>
            <a:ext cx="1828800" cy="18288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6EB2C8-4949-ED23-4340-16636FF959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776" y="2129982"/>
            <a:ext cx="1828800" cy="1828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C55028C-0A81-8F1F-60A1-90F8D386AB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23" y="4419879"/>
            <a:ext cx="1828800" cy="1828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3D2D955-60AE-AC0A-38D6-4F53D551BC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7" y="4419879"/>
            <a:ext cx="1828800" cy="1828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282A874-1F5E-648E-DDBE-4B66D940C5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952" y="214563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6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image is padded by a blue border. </a:t>
            </a:r>
          </a:p>
          <a:p>
            <a:r>
              <a:rPr lang="en-US" dirty="0"/>
              <a:t>This provides unneeded information that does not vary with each class</a:t>
            </a:r>
          </a:p>
          <a:p>
            <a:r>
              <a:rPr lang="en-US" dirty="0"/>
              <a:t>We choose to crop out 8 pixels from every edge of the image</a:t>
            </a:r>
          </a:p>
          <a:p>
            <a:r>
              <a:rPr lang="en-US" dirty="0"/>
              <a:t>This removes information that is not useful for discriminating classes, and preserves key information in the center of the image</a:t>
            </a:r>
          </a:p>
          <a:p>
            <a:r>
              <a:rPr lang="en-US" dirty="0"/>
              <a:t>Added benefit of reducing the size of the classifiers input/feature-space</a:t>
            </a:r>
          </a:p>
          <a:p>
            <a:r>
              <a:rPr lang="en-US" dirty="0"/>
              <a:t>Image size: 200 x 200 x 3 to 184 x 184 x 3</a:t>
            </a:r>
          </a:p>
        </p:txBody>
      </p:sp>
    </p:spTree>
    <p:extLst>
      <p:ext uri="{BB962C8B-B14F-4D97-AF65-F5344CB8AC3E}">
        <p14:creationId xmlns:p14="http://schemas.microsoft.com/office/powerpoint/2010/main" val="177559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Remove Padding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DO: Before &amp; After image of removing padding for a few samples</a:t>
            </a:r>
          </a:p>
        </p:txBody>
      </p:sp>
    </p:spTree>
    <p:extLst>
      <p:ext uri="{BB962C8B-B14F-4D97-AF65-F5344CB8AC3E}">
        <p14:creationId xmlns:p14="http://schemas.microsoft.com/office/powerpoint/2010/main" val="63282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D19-78EF-2A2C-D779-6B88B9C9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Rescaling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2451-131B-2E4F-F0D9-C7096824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further reduce the size of the input space by rescaling each image to a smaller size</a:t>
            </a:r>
          </a:p>
          <a:p>
            <a:r>
              <a:rPr lang="en-US" dirty="0"/>
              <a:t>Rescaling will allow each sample to retain the key properties that can be used for discerning between classes</a:t>
            </a:r>
          </a:p>
          <a:p>
            <a:r>
              <a:rPr lang="en-US" dirty="0"/>
              <a:t>By creating a smaller input space, we can also shrink the number of parameters required by the model to classify images</a:t>
            </a:r>
          </a:p>
          <a:p>
            <a:r>
              <a:rPr lang="en-US" dirty="0"/>
              <a:t>A smaller model </a:t>
            </a:r>
            <a:r>
              <a:rPr lang="en-US" i="1" dirty="0"/>
              <a:t>width</a:t>
            </a:r>
            <a:r>
              <a:rPr lang="en-US" dirty="0"/>
              <a:t> can help mitigate any overfitting problems</a:t>
            </a:r>
          </a:p>
          <a:p>
            <a:r>
              <a:rPr lang="en-US" dirty="0"/>
              <a:t>Image size: 164 x 164 x 3 to 128 x 128 x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1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186</TotalTime>
  <Words>1307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Quotable</vt:lpstr>
      <vt:lpstr>AI for Accessibility:  Image Classification of the ASL Alphabet</vt:lpstr>
      <vt:lpstr>Breakdown</vt:lpstr>
      <vt:lpstr>Introduction</vt:lpstr>
      <vt:lpstr>Introduction (cont.)</vt:lpstr>
      <vt:lpstr>The Dataset</vt:lpstr>
      <vt:lpstr>Select Examples from the Dataset</vt:lpstr>
      <vt:lpstr>Preprocessing – Remove Padding</vt:lpstr>
      <vt:lpstr>Preprocessing – Remove Padding (cont.)</vt:lpstr>
      <vt:lpstr>Preprocessing – Rescaling</vt:lpstr>
      <vt:lpstr>Preprocessing – Rescaling (cont.)</vt:lpstr>
      <vt:lpstr>Preprocessing – Normalizing</vt:lpstr>
      <vt:lpstr>Preprocessing – Normalizing (cont.)</vt:lpstr>
      <vt:lpstr>The Classification Model</vt:lpstr>
      <vt:lpstr>The Classification Model (cont.)</vt:lpstr>
      <vt:lpstr>The Classification Model (cont.)</vt:lpstr>
      <vt:lpstr>Example Output</vt:lpstr>
      <vt:lpstr>Chosen CNN Architecture</vt:lpstr>
      <vt:lpstr>The Optimizer</vt:lpstr>
      <vt:lpstr>K-Folds Cross Validation</vt:lpstr>
      <vt:lpstr>Executing K = 10 Folds X-Validation</vt:lpstr>
      <vt:lpstr>Performance Metrics</vt:lpstr>
      <vt:lpstr>Confusion Matrix</vt:lpstr>
      <vt:lpstr>Appendex</vt:lpstr>
      <vt:lpstr>Appendix: Tensor Flow</vt:lpstr>
      <vt:lpstr>Appendix: Kaggle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for Accessibility:  Image Classification of the ASL Alphabet</dc:title>
  <dc:creator>Landon Buell</dc:creator>
  <cp:lastModifiedBy>Landon Buell</cp:lastModifiedBy>
  <cp:revision>20</cp:revision>
  <dcterms:created xsi:type="dcterms:W3CDTF">2023-08-07T01:44:41Z</dcterms:created>
  <dcterms:modified xsi:type="dcterms:W3CDTF">2023-08-09T23:54:13Z</dcterms:modified>
</cp:coreProperties>
</file>