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64" r:id="rId18"/>
    <p:sldId id="26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15884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scaling all samples within a batch of data such that each feature by itself has a zero-mean and unit-variance</a:t>
            </a:r>
          </a:p>
          <a:p>
            <a:r>
              <a:rPr lang="en-US" dirty="0"/>
              <a:t>First, we divide all pixel values by 255.0, such that every entry sits between 0.0 and 1.0</a:t>
            </a:r>
          </a:p>
          <a:p>
            <a:r>
              <a:rPr lang="en-US" dirty="0"/>
              <a:t>We then apply a built-in TensorFlow function that will normalize a batch of input images according to the rule above</a:t>
            </a:r>
          </a:p>
          <a:p>
            <a:r>
              <a:rPr lang="en-US" dirty="0"/>
              <a:t>In general, this prevents any one feature/pixel from contributing more than any other in the optimization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088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5951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0528-8966-0A4D-4F41-D8D34F5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5740-BB8E-E785-BCAF-C36EBC3C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image classification </a:t>
            </a:r>
            <a:r>
              <a:rPr lang="en-US" dirty="0"/>
              <a:t>task where we seek to categorize an entire input image based on its contents</a:t>
            </a:r>
          </a:p>
          <a:p>
            <a:endParaRPr lang="en-US" dirty="0"/>
          </a:p>
          <a:p>
            <a:r>
              <a:rPr lang="en-US" dirty="0"/>
              <a:t>We are not trying to locate or isolate a hand creating the ASL character, only assign a label to the image as a whole</a:t>
            </a:r>
          </a:p>
          <a:p>
            <a:endParaRPr lang="en-US" dirty="0"/>
          </a:p>
          <a:p>
            <a:r>
              <a:rPr lang="en-US" dirty="0"/>
              <a:t>The entire data set is already labeled which makes this a </a:t>
            </a:r>
            <a:r>
              <a:rPr lang="en-US" i="1" dirty="0"/>
              <a:t>supervised</a:t>
            </a:r>
            <a:r>
              <a:rPr lang="en-US" dirty="0"/>
              <a:t>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88633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C1A-8290-2018-E004-DAF5B63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54F5-825C-21B1-32A2-9BA616B2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architecture of neural network for supervised image classification is a </a:t>
            </a:r>
            <a:r>
              <a:rPr lang="en-US" i="1" dirty="0"/>
              <a:t>convolutional neural 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Convolutional neural networks use a combination of 2D-convolution and 2D-maximum-pooling operations to build a </a:t>
            </a:r>
            <a:r>
              <a:rPr lang="en-US" i="1" dirty="0"/>
              <a:t>feature map</a:t>
            </a:r>
            <a:r>
              <a:rPr lang="en-US" dirty="0"/>
              <a:t> which we can then run a classifier one</a:t>
            </a:r>
          </a:p>
          <a:p>
            <a:endParaRPr lang="en-US" dirty="0"/>
          </a:p>
          <a:p>
            <a:r>
              <a:rPr lang="en-US" dirty="0"/>
              <a:t>Convolution operations use 2D kernels to parse across the rows and columns of an input image to locate key discerning features</a:t>
            </a:r>
          </a:p>
          <a:p>
            <a:endParaRPr lang="en-US" dirty="0"/>
          </a:p>
          <a:p>
            <a:r>
              <a:rPr lang="en-US" dirty="0"/>
              <a:t>Maximum-Pooling operations use 2D kernels to parse across the rows and columns of an input image to extract the pixel with the largest value in a 2D group of pixels</a:t>
            </a:r>
          </a:p>
        </p:txBody>
      </p:sp>
    </p:spTree>
    <p:extLst>
      <p:ext uri="{BB962C8B-B14F-4D97-AF65-F5344CB8AC3E}">
        <p14:creationId xmlns:p14="http://schemas.microsoft.com/office/powerpoint/2010/main" val="16073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8A27-CE95-AC28-4EDD-3CED594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89D5-78DA-E221-0909-94EBBCC2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a convolutional neural network is a </a:t>
            </a:r>
            <a:r>
              <a:rPr lang="en-US" i="1" dirty="0"/>
              <a:t>feature map</a:t>
            </a:r>
            <a:r>
              <a:rPr lang="en-US" dirty="0"/>
              <a:t>, or a lower-dimensional, but highly descriptive representation of the original input</a:t>
            </a:r>
          </a:p>
          <a:p>
            <a:r>
              <a:rPr lang="en-US" dirty="0"/>
              <a:t>The feature map is passed through a </a:t>
            </a:r>
            <a:r>
              <a:rPr lang="en-US" i="1" dirty="0"/>
              <a:t>multilayer perceptron </a:t>
            </a:r>
            <a:r>
              <a:rPr lang="en-US" dirty="0"/>
              <a:t>which applies repeated affine transformations</a:t>
            </a:r>
          </a:p>
          <a:p>
            <a:r>
              <a:rPr lang="en-US" dirty="0"/>
              <a:t>After all transformations, the final outputs are rescaled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7B1-51BA-066E-2082-A443E03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86C6-8935-94B1-0ECD-6A2564D8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E95-9A62-B3EF-AB6C-7EDB0DD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3C5-D031-86CE-17D7-6A4E78B3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EFC-BFFC-5BD9-4988-6298276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Tensor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D20-EF83-D1CE-1A11-3EAFB9D1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C338-1CC3-5C25-4D0E-73A7F5AA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1A56-6109-963D-04F9-FA82CB77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pPr lvl="1"/>
            <a:r>
              <a:rPr lang="en-US" sz="1400" dirty="0"/>
              <a:t>Performance metrics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 [citation]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phrases, not captured by this dataset</a:t>
            </a:r>
          </a:p>
          <a:p>
            <a:endParaRPr lang="en-US" dirty="0"/>
          </a:p>
          <a:p>
            <a:r>
              <a:rPr lang="en-US" dirty="0"/>
              <a:t>This concept of classifying images and relating them to letters can be thought of as a proof-of-concept for a much larger work</a:t>
            </a:r>
          </a:p>
          <a:p>
            <a:endParaRPr lang="en-US" dirty="0"/>
          </a:p>
          <a:p>
            <a:r>
              <a:rPr lang="en-US" dirty="0"/>
              <a:t>Can be extended to recognize a wide range of ASL words, phrases, and inflections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 [citation needed]</a:t>
            </a:r>
          </a:p>
          <a:p>
            <a:endParaRPr lang="en-US" dirty="0"/>
          </a:p>
          <a:p>
            <a:r>
              <a:rPr lang="en-US" dirty="0"/>
              <a:t>Each image is 256 pixels x 256 pixels x 3 channels. Each pixel is represented by a byte, but is cast to a single-precision float on the interval [0.0 , 255.0]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image is padded by a blue border. </a:t>
            </a:r>
          </a:p>
          <a:p>
            <a:r>
              <a:rPr lang="en-US" dirty="0"/>
              <a:t>This provides unneeded information that does not vary with each class</a:t>
            </a:r>
          </a:p>
          <a:p>
            <a:r>
              <a:rPr lang="en-US" dirty="0"/>
              <a:t>We choose to crop out 8 pixels from every edge of the image</a:t>
            </a:r>
          </a:p>
          <a:p>
            <a:r>
              <a:rPr lang="en-US" dirty="0"/>
              <a:t>This removes information that is not useful for discriminating classes, and preserves key information in the center of the image</a:t>
            </a:r>
          </a:p>
          <a:p>
            <a:r>
              <a:rPr lang="en-US" dirty="0"/>
              <a:t>Added benefit of reducing the size of the classifiers input/feature-space</a:t>
            </a:r>
          </a:p>
          <a:p>
            <a:r>
              <a:rPr lang="en-US" dirty="0"/>
              <a:t>Image size: 200 x 200 x 3 to 184 x 184 x 3</a:t>
            </a:r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removing padding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6328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further reduce the size of the input space by rescaling each image to a smaller size</a:t>
            </a:r>
          </a:p>
          <a:p>
            <a:r>
              <a:rPr lang="en-US" dirty="0"/>
              <a:t>Rescaling will allow each sample to retain the key properties that can be used for discerning between classes</a:t>
            </a:r>
          </a:p>
          <a:p>
            <a:r>
              <a:rPr lang="en-US" dirty="0"/>
              <a:t>By creating a smaller input space, we can also shrink the number of parameters required by the model to classify images</a:t>
            </a:r>
          </a:p>
          <a:p>
            <a:r>
              <a:rPr lang="en-US" dirty="0"/>
              <a:t>A smaller model </a:t>
            </a:r>
            <a:r>
              <a:rPr lang="en-US" i="1" dirty="0"/>
              <a:t>width</a:t>
            </a:r>
            <a:r>
              <a:rPr lang="en-US" dirty="0"/>
              <a:t> can help mitigate any overfitting problems</a:t>
            </a:r>
          </a:p>
          <a:p>
            <a:r>
              <a:rPr lang="en-US" dirty="0"/>
              <a:t>Image size: 164 x 164 x 3 to 128 x 128 x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152</TotalTime>
  <Words>865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– Remove Padding</vt:lpstr>
      <vt:lpstr>Preprocessing – Remove Padding (cont.)</vt:lpstr>
      <vt:lpstr>Preprocessing – Rescaling</vt:lpstr>
      <vt:lpstr>Preprocessing – Rescaling (cont.)</vt:lpstr>
      <vt:lpstr>Preprocessing – Normalizing</vt:lpstr>
      <vt:lpstr>Preprocessing – Normalizing (cont.)</vt:lpstr>
      <vt:lpstr>The Classification Model</vt:lpstr>
      <vt:lpstr>The Classification Model (cont.)</vt:lpstr>
      <vt:lpstr>The Classification Model</vt:lpstr>
      <vt:lpstr>Chosen CNN Architecture</vt:lpstr>
      <vt:lpstr>Appendex</vt:lpstr>
      <vt:lpstr>Appendix: Tensor Flow</vt:lpstr>
      <vt:lpstr>Appendix: Kaggle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12</cp:revision>
  <dcterms:created xsi:type="dcterms:W3CDTF">2023-08-07T01:44:41Z</dcterms:created>
  <dcterms:modified xsi:type="dcterms:W3CDTF">2023-08-09T21:02:48Z</dcterms:modified>
</cp:coreProperties>
</file>