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0" r:id="rId1"/>
  </p:sldMasterIdLst>
  <p:notesMasterIdLst>
    <p:notesMasterId r:id="rId37"/>
  </p:notesMasterIdLst>
  <p:sldIdLst>
    <p:sldId id="256" r:id="rId2"/>
    <p:sldId id="289" r:id="rId3"/>
    <p:sldId id="258" r:id="rId4"/>
    <p:sldId id="257" r:id="rId5"/>
    <p:sldId id="259" r:id="rId6"/>
    <p:sldId id="260" r:id="rId7"/>
    <p:sldId id="262" r:id="rId8"/>
    <p:sldId id="290" r:id="rId9"/>
    <p:sldId id="288" r:id="rId10"/>
    <p:sldId id="306" r:id="rId11"/>
    <p:sldId id="305" r:id="rId12"/>
    <p:sldId id="308" r:id="rId13"/>
    <p:sldId id="309" r:id="rId14"/>
    <p:sldId id="301" r:id="rId15"/>
    <p:sldId id="302" r:id="rId16"/>
    <p:sldId id="294" r:id="rId17"/>
    <p:sldId id="268" r:id="rId18"/>
    <p:sldId id="273" r:id="rId19"/>
    <p:sldId id="281" r:id="rId20"/>
    <p:sldId id="304" r:id="rId21"/>
    <p:sldId id="274" r:id="rId22"/>
    <p:sldId id="310" r:id="rId23"/>
    <p:sldId id="277" r:id="rId24"/>
    <p:sldId id="275" r:id="rId25"/>
    <p:sldId id="276" r:id="rId26"/>
    <p:sldId id="278" r:id="rId27"/>
    <p:sldId id="297" r:id="rId28"/>
    <p:sldId id="280" r:id="rId29"/>
    <p:sldId id="279" r:id="rId30"/>
    <p:sldId id="287" r:id="rId31"/>
    <p:sldId id="285" r:id="rId32"/>
    <p:sldId id="286" r:id="rId33"/>
    <p:sldId id="307" r:id="rId34"/>
    <p:sldId id="296" r:id="rId35"/>
    <p:sldId id="30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60" d="100"/>
          <a:sy n="160" d="100"/>
        </p:scale>
        <p:origin x="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1D297-EA19-427F-86E0-C2281D6A0454}"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B0580B7B-7E05-4A6D-97BB-761ACAF94E21}">
      <dgm:prSet/>
      <dgm:spPr/>
      <dgm:t>
        <a:bodyPr/>
        <a:lstStyle/>
        <a:p>
          <a:r>
            <a:rPr lang="en-US" b="1" i="0" dirty="0"/>
            <a:t>Introduce </a:t>
          </a:r>
          <a:r>
            <a:rPr lang="en-US" b="0" i="0" dirty="0"/>
            <a:t>the </a:t>
          </a:r>
          <a:r>
            <a:rPr lang="en-US" b="0" i="1" dirty="0"/>
            <a:t>p</a:t>
          </a:r>
          <a:r>
            <a:rPr lang="en-US" i="1" dirty="0"/>
            <a:t>roblem</a:t>
          </a:r>
          <a:r>
            <a:rPr lang="en-US" dirty="0"/>
            <a:t> that we are going to solve</a:t>
          </a:r>
        </a:p>
      </dgm:t>
    </dgm:pt>
    <dgm:pt modelId="{397EB1B7-ED60-4154-B95F-EB996FB7EC59}" type="parTrans" cxnId="{99E1DCB7-049F-4880-AA49-79B34F526B3A}">
      <dgm:prSet/>
      <dgm:spPr/>
      <dgm:t>
        <a:bodyPr/>
        <a:lstStyle/>
        <a:p>
          <a:endParaRPr lang="en-US"/>
        </a:p>
      </dgm:t>
    </dgm:pt>
    <dgm:pt modelId="{A827C968-84A8-447F-A09C-E88E6AECB7C2}" type="sibTrans" cxnId="{99E1DCB7-049F-4880-AA49-79B34F526B3A}">
      <dgm:prSet/>
      <dgm:spPr/>
      <dgm:t>
        <a:bodyPr/>
        <a:lstStyle/>
        <a:p>
          <a:endParaRPr lang="en-US"/>
        </a:p>
      </dgm:t>
    </dgm:pt>
    <dgm:pt modelId="{4D0DE0E7-2353-49CA-952F-DA4B81B13EB9}">
      <dgm:prSet/>
      <dgm:spPr/>
      <dgm:t>
        <a:bodyPr/>
        <a:lstStyle/>
        <a:p>
          <a:r>
            <a:rPr lang="en-US" b="1" dirty="0"/>
            <a:t>Develop</a:t>
          </a:r>
          <a:r>
            <a:rPr lang="en-US" dirty="0"/>
            <a:t> </a:t>
          </a:r>
          <a:r>
            <a:rPr lang="en-US" i="1" dirty="0"/>
            <a:t>Neural Networks </a:t>
          </a:r>
          <a:r>
            <a:rPr lang="en-US" dirty="0"/>
            <a:t>as the solution</a:t>
          </a:r>
        </a:p>
      </dgm:t>
    </dgm:pt>
    <dgm:pt modelId="{DF030685-8850-4A09-BAA3-3E0802C744CE}" type="parTrans" cxnId="{5D3E61E7-FD33-4353-B4A2-03EA780F358A}">
      <dgm:prSet/>
      <dgm:spPr/>
      <dgm:t>
        <a:bodyPr/>
        <a:lstStyle/>
        <a:p>
          <a:endParaRPr lang="en-US"/>
        </a:p>
      </dgm:t>
    </dgm:pt>
    <dgm:pt modelId="{216F0E73-7674-4F36-A36E-A8A7B78BCEB3}" type="sibTrans" cxnId="{5D3E61E7-FD33-4353-B4A2-03EA780F358A}">
      <dgm:prSet/>
      <dgm:spPr/>
      <dgm:t>
        <a:bodyPr/>
        <a:lstStyle/>
        <a:p>
          <a:endParaRPr lang="en-US"/>
        </a:p>
      </dgm:t>
    </dgm:pt>
    <dgm:pt modelId="{23614DD0-4C40-4219-BF22-B6847D8454BE}">
      <dgm:prSet/>
      <dgm:spPr/>
      <dgm:t>
        <a:bodyPr/>
        <a:lstStyle/>
        <a:p>
          <a:r>
            <a:rPr lang="en-US" b="1" dirty="0"/>
            <a:t>Discuss</a:t>
          </a:r>
          <a:r>
            <a:rPr lang="en-US" dirty="0"/>
            <a:t> consequences and </a:t>
          </a:r>
          <a:r>
            <a:rPr lang="en-US" i="1" dirty="0"/>
            <a:t>improvements</a:t>
          </a:r>
          <a:r>
            <a:rPr lang="en-US" dirty="0"/>
            <a:t> to the solution</a:t>
          </a:r>
        </a:p>
      </dgm:t>
    </dgm:pt>
    <dgm:pt modelId="{FEC942E3-337F-478E-8C3A-BF3BEC651E08}" type="parTrans" cxnId="{5D76A8E1-078B-42CE-97AA-A588EB0A5574}">
      <dgm:prSet/>
      <dgm:spPr/>
      <dgm:t>
        <a:bodyPr/>
        <a:lstStyle/>
        <a:p>
          <a:endParaRPr lang="en-US"/>
        </a:p>
      </dgm:t>
    </dgm:pt>
    <dgm:pt modelId="{5038E603-4D2E-45AD-A91D-928FE12968A3}" type="sibTrans" cxnId="{5D76A8E1-078B-42CE-97AA-A588EB0A5574}">
      <dgm:prSet/>
      <dgm:spPr/>
      <dgm:t>
        <a:bodyPr/>
        <a:lstStyle/>
        <a:p>
          <a:endParaRPr lang="en-US"/>
        </a:p>
      </dgm:t>
    </dgm:pt>
    <dgm:pt modelId="{89031BD8-B478-424F-B4E3-6862764D026A}">
      <dgm:prSet/>
      <dgm:spPr/>
      <dgm:t>
        <a:bodyPr/>
        <a:lstStyle/>
        <a:p>
          <a:r>
            <a:rPr lang="en-US" b="1" dirty="0"/>
            <a:t>Analyze</a:t>
          </a:r>
          <a:r>
            <a:rPr lang="en-US" dirty="0"/>
            <a:t> the </a:t>
          </a:r>
          <a:r>
            <a:rPr lang="en-US" i="1" dirty="0"/>
            <a:t>performance</a:t>
          </a:r>
          <a:r>
            <a:rPr lang="en-US" dirty="0"/>
            <a:t> of the improvements</a:t>
          </a:r>
        </a:p>
      </dgm:t>
    </dgm:pt>
    <dgm:pt modelId="{74817946-C498-4FC8-8BE3-56AAE1F1AC80}" type="parTrans" cxnId="{C2C40350-D57B-4A57-A336-F7C63E02E76E}">
      <dgm:prSet/>
      <dgm:spPr/>
      <dgm:t>
        <a:bodyPr/>
        <a:lstStyle/>
        <a:p>
          <a:endParaRPr lang="en-US"/>
        </a:p>
      </dgm:t>
    </dgm:pt>
    <dgm:pt modelId="{03DFAAF9-6A50-4EE6-95F0-114C6A75F17C}" type="sibTrans" cxnId="{C2C40350-D57B-4A57-A336-F7C63E02E76E}">
      <dgm:prSet/>
      <dgm:spPr/>
      <dgm:t>
        <a:bodyPr/>
        <a:lstStyle/>
        <a:p>
          <a:endParaRPr lang="en-US"/>
        </a:p>
      </dgm:t>
    </dgm:pt>
    <dgm:pt modelId="{29D87ECD-1EF6-4E8F-B0D6-13E564CA6BBD}" type="pres">
      <dgm:prSet presAssocID="{35B1D297-EA19-427F-86E0-C2281D6A0454}" presName="outerComposite" presStyleCnt="0">
        <dgm:presLayoutVars>
          <dgm:chMax val="5"/>
          <dgm:dir/>
          <dgm:resizeHandles val="exact"/>
        </dgm:presLayoutVars>
      </dgm:prSet>
      <dgm:spPr/>
    </dgm:pt>
    <dgm:pt modelId="{18E37A3F-9FD7-4607-B652-31864BFB8E20}" type="pres">
      <dgm:prSet presAssocID="{35B1D297-EA19-427F-86E0-C2281D6A0454}" presName="dummyMaxCanvas" presStyleCnt="0">
        <dgm:presLayoutVars/>
      </dgm:prSet>
      <dgm:spPr/>
    </dgm:pt>
    <dgm:pt modelId="{F0398613-74AC-49E9-ADC5-427ED442B390}" type="pres">
      <dgm:prSet presAssocID="{35B1D297-EA19-427F-86E0-C2281D6A0454}" presName="FourNodes_1" presStyleLbl="node1" presStyleIdx="0" presStyleCnt="4">
        <dgm:presLayoutVars>
          <dgm:bulletEnabled val="1"/>
        </dgm:presLayoutVars>
      </dgm:prSet>
      <dgm:spPr/>
    </dgm:pt>
    <dgm:pt modelId="{4939F141-3AAA-4213-8CA3-939B9D54F004}" type="pres">
      <dgm:prSet presAssocID="{35B1D297-EA19-427F-86E0-C2281D6A0454}" presName="FourNodes_2" presStyleLbl="node1" presStyleIdx="1" presStyleCnt="4">
        <dgm:presLayoutVars>
          <dgm:bulletEnabled val="1"/>
        </dgm:presLayoutVars>
      </dgm:prSet>
      <dgm:spPr/>
    </dgm:pt>
    <dgm:pt modelId="{9E224503-569D-4CCD-AAD4-AB4678E56D48}" type="pres">
      <dgm:prSet presAssocID="{35B1D297-EA19-427F-86E0-C2281D6A0454}" presName="FourNodes_3" presStyleLbl="node1" presStyleIdx="2" presStyleCnt="4">
        <dgm:presLayoutVars>
          <dgm:bulletEnabled val="1"/>
        </dgm:presLayoutVars>
      </dgm:prSet>
      <dgm:spPr/>
    </dgm:pt>
    <dgm:pt modelId="{8C95CEEC-7B4B-4280-9936-459A1F634201}" type="pres">
      <dgm:prSet presAssocID="{35B1D297-EA19-427F-86E0-C2281D6A0454}" presName="FourNodes_4" presStyleLbl="node1" presStyleIdx="3" presStyleCnt="4">
        <dgm:presLayoutVars>
          <dgm:bulletEnabled val="1"/>
        </dgm:presLayoutVars>
      </dgm:prSet>
      <dgm:spPr/>
    </dgm:pt>
    <dgm:pt modelId="{0C5FD1CB-BF28-4B3A-837C-E95153B9F519}" type="pres">
      <dgm:prSet presAssocID="{35B1D297-EA19-427F-86E0-C2281D6A0454}" presName="FourConn_1-2" presStyleLbl="fgAccFollowNode1" presStyleIdx="0" presStyleCnt="3">
        <dgm:presLayoutVars>
          <dgm:bulletEnabled val="1"/>
        </dgm:presLayoutVars>
      </dgm:prSet>
      <dgm:spPr/>
    </dgm:pt>
    <dgm:pt modelId="{80AA0912-815E-4A22-970A-BE4CEEC85743}" type="pres">
      <dgm:prSet presAssocID="{35B1D297-EA19-427F-86E0-C2281D6A0454}" presName="FourConn_2-3" presStyleLbl="fgAccFollowNode1" presStyleIdx="1" presStyleCnt="3">
        <dgm:presLayoutVars>
          <dgm:bulletEnabled val="1"/>
        </dgm:presLayoutVars>
      </dgm:prSet>
      <dgm:spPr/>
    </dgm:pt>
    <dgm:pt modelId="{C3CE2B63-F764-49B3-8D2C-E9C741076535}" type="pres">
      <dgm:prSet presAssocID="{35B1D297-EA19-427F-86E0-C2281D6A0454}" presName="FourConn_3-4" presStyleLbl="fgAccFollowNode1" presStyleIdx="2" presStyleCnt="3">
        <dgm:presLayoutVars>
          <dgm:bulletEnabled val="1"/>
        </dgm:presLayoutVars>
      </dgm:prSet>
      <dgm:spPr/>
    </dgm:pt>
    <dgm:pt modelId="{6230A928-E81A-4483-9B40-8ED940868A91}" type="pres">
      <dgm:prSet presAssocID="{35B1D297-EA19-427F-86E0-C2281D6A0454}" presName="FourNodes_1_text" presStyleLbl="node1" presStyleIdx="3" presStyleCnt="4">
        <dgm:presLayoutVars>
          <dgm:bulletEnabled val="1"/>
        </dgm:presLayoutVars>
      </dgm:prSet>
      <dgm:spPr/>
    </dgm:pt>
    <dgm:pt modelId="{2CE27521-0DF3-42F5-B71F-74D46A42DA97}" type="pres">
      <dgm:prSet presAssocID="{35B1D297-EA19-427F-86E0-C2281D6A0454}" presName="FourNodes_2_text" presStyleLbl="node1" presStyleIdx="3" presStyleCnt="4">
        <dgm:presLayoutVars>
          <dgm:bulletEnabled val="1"/>
        </dgm:presLayoutVars>
      </dgm:prSet>
      <dgm:spPr/>
    </dgm:pt>
    <dgm:pt modelId="{FA90E661-0621-4E0B-9F51-179AFCB0A2CA}" type="pres">
      <dgm:prSet presAssocID="{35B1D297-EA19-427F-86E0-C2281D6A0454}" presName="FourNodes_3_text" presStyleLbl="node1" presStyleIdx="3" presStyleCnt="4">
        <dgm:presLayoutVars>
          <dgm:bulletEnabled val="1"/>
        </dgm:presLayoutVars>
      </dgm:prSet>
      <dgm:spPr/>
    </dgm:pt>
    <dgm:pt modelId="{59F8A641-938C-4D96-BBF2-A95306F72453}" type="pres">
      <dgm:prSet presAssocID="{35B1D297-EA19-427F-86E0-C2281D6A0454}" presName="FourNodes_4_text" presStyleLbl="node1" presStyleIdx="3" presStyleCnt="4">
        <dgm:presLayoutVars>
          <dgm:bulletEnabled val="1"/>
        </dgm:presLayoutVars>
      </dgm:prSet>
      <dgm:spPr/>
    </dgm:pt>
  </dgm:ptLst>
  <dgm:cxnLst>
    <dgm:cxn modelId="{AFA68D02-F19D-4757-8B08-36B023A4336A}" type="presOf" srcId="{5038E603-4D2E-45AD-A91D-928FE12968A3}" destId="{C3CE2B63-F764-49B3-8D2C-E9C741076535}" srcOrd="0" destOrd="0" presId="urn:microsoft.com/office/officeart/2005/8/layout/vProcess5"/>
    <dgm:cxn modelId="{E2958306-7BB4-47D2-91DE-B4B02328246B}" type="presOf" srcId="{23614DD0-4C40-4219-BF22-B6847D8454BE}" destId="{9E224503-569D-4CCD-AAD4-AB4678E56D48}" srcOrd="0" destOrd="0" presId="urn:microsoft.com/office/officeart/2005/8/layout/vProcess5"/>
    <dgm:cxn modelId="{730C8C0F-9831-49BF-93BA-0492CA65A602}" type="presOf" srcId="{B0580B7B-7E05-4A6D-97BB-761ACAF94E21}" destId="{F0398613-74AC-49E9-ADC5-427ED442B390}" srcOrd="0" destOrd="0" presId="urn:microsoft.com/office/officeart/2005/8/layout/vProcess5"/>
    <dgm:cxn modelId="{286F2217-45A0-48E4-AC73-7BA5E8B0E91E}" type="presOf" srcId="{89031BD8-B478-424F-B4E3-6862764D026A}" destId="{59F8A641-938C-4D96-BBF2-A95306F72453}" srcOrd="1" destOrd="0" presId="urn:microsoft.com/office/officeart/2005/8/layout/vProcess5"/>
    <dgm:cxn modelId="{D6152F30-011B-4E62-BFE2-B7EC9EE7DDB6}" type="presOf" srcId="{89031BD8-B478-424F-B4E3-6862764D026A}" destId="{8C95CEEC-7B4B-4280-9936-459A1F634201}" srcOrd="0" destOrd="0" presId="urn:microsoft.com/office/officeart/2005/8/layout/vProcess5"/>
    <dgm:cxn modelId="{E0DB4E4A-8BE7-4C39-A952-FB6F95A95761}" type="presOf" srcId="{35B1D297-EA19-427F-86E0-C2281D6A0454}" destId="{29D87ECD-1EF6-4E8F-B0D6-13E564CA6BBD}" srcOrd="0" destOrd="0" presId="urn:microsoft.com/office/officeart/2005/8/layout/vProcess5"/>
    <dgm:cxn modelId="{C2C40350-D57B-4A57-A336-F7C63E02E76E}" srcId="{35B1D297-EA19-427F-86E0-C2281D6A0454}" destId="{89031BD8-B478-424F-B4E3-6862764D026A}" srcOrd="3" destOrd="0" parTransId="{74817946-C498-4FC8-8BE3-56AAE1F1AC80}" sibTransId="{03DFAAF9-6A50-4EE6-95F0-114C6A75F17C}"/>
    <dgm:cxn modelId="{32975371-6115-465B-89C4-F781F97B97A9}" type="presOf" srcId="{A827C968-84A8-447F-A09C-E88E6AECB7C2}" destId="{0C5FD1CB-BF28-4B3A-837C-E95153B9F519}" srcOrd="0" destOrd="0" presId="urn:microsoft.com/office/officeart/2005/8/layout/vProcess5"/>
    <dgm:cxn modelId="{CE7BAAA3-CA3C-41B5-BA30-961A112E9B80}" type="presOf" srcId="{4D0DE0E7-2353-49CA-952F-DA4B81B13EB9}" destId="{2CE27521-0DF3-42F5-B71F-74D46A42DA97}" srcOrd="1" destOrd="0" presId="urn:microsoft.com/office/officeart/2005/8/layout/vProcess5"/>
    <dgm:cxn modelId="{0EAA3CAA-4F62-4854-8B35-ECB912C12659}" type="presOf" srcId="{23614DD0-4C40-4219-BF22-B6847D8454BE}" destId="{FA90E661-0621-4E0B-9F51-179AFCB0A2CA}" srcOrd="1" destOrd="0" presId="urn:microsoft.com/office/officeart/2005/8/layout/vProcess5"/>
    <dgm:cxn modelId="{99E1DCB7-049F-4880-AA49-79B34F526B3A}" srcId="{35B1D297-EA19-427F-86E0-C2281D6A0454}" destId="{B0580B7B-7E05-4A6D-97BB-761ACAF94E21}" srcOrd="0" destOrd="0" parTransId="{397EB1B7-ED60-4154-B95F-EB996FB7EC59}" sibTransId="{A827C968-84A8-447F-A09C-E88E6AECB7C2}"/>
    <dgm:cxn modelId="{B33F85DA-042B-4BD8-A253-957E8360DF04}" type="presOf" srcId="{216F0E73-7674-4F36-A36E-A8A7B78BCEB3}" destId="{80AA0912-815E-4A22-970A-BE4CEEC85743}" srcOrd="0" destOrd="0" presId="urn:microsoft.com/office/officeart/2005/8/layout/vProcess5"/>
    <dgm:cxn modelId="{FB6099E0-AFBB-458A-B7C3-290C9229D0FB}" type="presOf" srcId="{B0580B7B-7E05-4A6D-97BB-761ACAF94E21}" destId="{6230A928-E81A-4483-9B40-8ED940868A91}" srcOrd="1" destOrd="0" presId="urn:microsoft.com/office/officeart/2005/8/layout/vProcess5"/>
    <dgm:cxn modelId="{5D76A8E1-078B-42CE-97AA-A588EB0A5574}" srcId="{35B1D297-EA19-427F-86E0-C2281D6A0454}" destId="{23614DD0-4C40-4219-BF22-B6847D8454BE}" srcOrd="2" destOrd="0" parTransId="{FEC942E3-337F-478E-8C3A-BF3BEC651E08}" sibTransId="{5038E603-4D2E-45AD-A91D-928FE12968A3}"/>
    <dgm:cxn modelId="{5D3E61E7-FD33-4353-B4A2-03EA780F358A}" srcId="{35B1D297-EA19-427F-86E0-C2281D6A0454}" destId="{4D0DE0E7-2353-49CA-952F-DA4B81B13EB9}" srcOrd="1" destOrd="0" parTransId="{DF030685-8850-4A09-BAA3-3E0802C744CE}" sibTransId="{216F0E73-7674-4F36-A36E-A8A7B78BCEB3}"/>
    <dgm:cxn modelId="{A6D476F3-0E71-4C30-B79F-98AA91942D57}" type="presOf" srcId="{4D0DE0E7-2353-49CA-952F-DA4B81B13EB9}" destId="{4939F141-3AAA-4213-8CA3-939B9D54F004}" srcOrd="0" destOrd="0" presId="urn:microsoft.com/office/officeart/2005/8/layout/vProcess5"/>
    <dgm:cxn modelId="{911B34DB-156C-435F-8728-4812DA5F53BF}" type="presParOf" srcId="{29D87ECD-1EF6-4E8F-B0D6-13E564CA6BBD}" destId="{18E37A3F-9FD7-4607-B652-31864BFB8E20}" srcOrd="0" destOrd="0" presId="urn:microsoft.com/office/officeart/2005/8/layout/vProcess5"/>
    <dgm:cxn modelId="{E8583B78-5876-4098-BAB0-5FB22C8C4C72}" type="presParOf" srcId="{29D87ECD-1EF6-4E8F-B0D6-13E564CA6BBD}" destId="{F0398613-74AC-49E9-ADC5-427ED442B390}" srcOrd="1" destOrd="0" presId="urn:microsoft.com/office/officeart/2005/8/layout/vProcess5"/>
    <dgm:cxn modelId="{BD07CA0B-4541-4C98-B4A0-14544C1C764F}" type="presParOf" srcId="{29D87ECD-1EF6-4E8F-B0D6-13E564CA6BBD}" destId="{4939F141-3AAA-4213-8CA3-939B9D54F004}" srcOrd="2" destOrd="0" presId="urn:microsoft.com/office/officeart/2005/8/layout/vProcess5"/>
    <dgm:cxn modelId="{0B057283-164E-4E6B-BF23-DA3CC5743A44}" type="presParOf" srcId="{29D87ECD-1EF6-4E8F-B0D6-13E564CA6BBD}" destId="{9E224503-569D-4CCD-AAD4-AB4678E56D48}" srcOrd="3" destOrd="0" presId="urn:microsoft.com/office/officeart/2005/8/layout/vProcess5"/>
    <dgm:cxn modelId="{A014CD1E-C221-403B-A888-66EA6DE9DC26}" type="presParOf" srcId="{29D87ECD-1EF6-4E8F-B0D6-13E564CA6BBD}" destId="{8C95CEEC-7B4B-4280-9936-459A1F634201}" srcOrd="4" destOrd="0" presId="urn:microsoft.com/office/officeart/2005/8/layout/vProcess5"/>
    <dgm:cxn modelId="{FD804C68-DA80-4647-8EA8-B6A17843F638}" type="presParOf" srcId="{29D87ECD-1EF6-4E8F-B0D6-13E564CA6BBD}" destId="{0C5FD1CB-BF28-4B3A-837C-E95153B9F519}" srcOrd="5" destOrd="0" presId="urn:microsoft.com/office/officeart/2005/8/layout/vProcess5"/>
    <dgm:cxn modelId="{15714B47-6D08-4159-8FF8-F7A5A22F2B11}" type="presParOf" srcId="{29D87ECD-1EF6-4E8F-B0D6-13E564CA6BBD}" destId="{80AA0912-815E-4A22-970A-BE4CEEC85743}" srcOrd="6" destOrd="0" presId="urn:microsoft.com/office/officeart/2005/8/layout/vProcess5"/>
    <dgm:cxn modelId="{47FE92E1-3AF7-4415-B026-4713BF653300}" type="presParOf" srcId="{29D87ECD-1EF6-4E8F-B0D6-13E564CA6BBD}" destId="{C3CE2B63-F764-49B3-8D2C-E9C741076535}" srcOrd="7" destOrd="0" presId="urn:microsoft.com/office/officeart/2005/8/layout/vProcess5"/>
    <dgm:cxn modelId="{E1808670-611C-42C9-A2AC-53A65449267F}" type="presParOf" srcId="{29D87ECD-1EF6-4E8F-B0D6-13E564CA6BBD}" destId="{6230A928-E81A-4483-9B40-8ED940868A91}" srcOrd="8" destOrd="0" presId="urn:microsoft.com/office/officeart/2005/8/layout/vProcess5"/>
    <dgm:cxn modelId="{3FD902DF-BB4A-4A15-B922-494CA223DBFA}" type="presParOf" srcId="{29D87ECD-1EF6-4E8F-B0D6-13E564CA6BBD}" destId="{2CE27521-0DF3-42F5-B71F-74D46A42DA97}" srcOrd="9" destOrd="0" presId="urn:microsoft.com/office/officeart/2005/8/layout/vProcess5"/>
    <dgm:cxn modelId="{A03B9B05-F6A5-414F-A00A-E817EB3027D3}" type="presParOf" srcId="{29D87ECD-1EF6-4E8F-B0D6-13E564CA6BBD}" destId="{FA90E661-0621-4E0B-9F51-179AFCB0A2CA}" srcOrd="10" destOrd="0" presId="urn:microsoft.com/office/officeart/2005/8/layout/vProcess5"/>
    <dgm:cxn modelId="{9B6D62D3-A6FA-43BA-B0DE-FC0C0E199D8A}" type="presParOf" srcId="{29D87ECD-1EF6-4E8F-B0D6-13E564CA6BBD}" destId="{59F8A641-938C-4D96-BBF2-A95306F7245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FA378-26D0-44C1-BB1C-EFED433B73A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CD6D5FC-F942-44D7-9BA2-98E9AB768040}">
      <dgm:prSet/>
      <dgm:spPr/>
      <dgm:t>
        <a:bodyPr/>
        <a:lstStyle/>
        <a:p>
          <a:pPr>
            <a:lnSpc>
              <a:spcPct val="100000"/>
            </a:lnSpc>
          </a:pPr>
          <a:r>
            <a:rPr lang="en-US"/>
            <a:t>Humans are proficient at mapping sounds to sources</a:t>
          </a:r>
        </a:p>
      </dgm:t>
    </dgm:pt>
    <dgm:pt modelId="{40520028-CF0B-444A-9A5F-8A272506DDA2}" type="parTrans" cxnId="{1D29C2C9-62DC-4841-A9D3-21916CC382DD}">
      <dgm:prSet/>
      <dgm:spPr/>
      <dgm:t>
        <a:bodyPr/>
        <a:lstStyle/>
        <a:p>
          <a:endParaRPr lang="en-US"/>
        </a:p>
      </dgm:t>
    </dgm:pt>
    <dgm:pt modelId="{86CEBD76-0AF9-4B45-B9C7-5C36D3A483ED}" type="sibTrans" cxnId="{1D29C2C9-62DC-4841-A9D3-21916CC382DD}">
      <dgm:prSet/>
      <dgm:spPr/>
      <dgm:t>
        <a:bodyPr/>
        <a:lstStyle/>
        <a:p>
          <a:endParaRPr lang="en-US"/>
        </a:p>
      </dgm:t>
    </dgm:pt>
    <dgm:pt modelId="{DE21B365-0518-499D-B58A-19152A8578B4}">
      <dgm:prSet/>
      <dgm:spPr/>
      <dgm:t>
        <a:bodyPr/>
        <a:lstStyle/>
        <a:p>
          <a:pPr>
            <a:lnSpc>
              <a:spcPct val="100000"/>
            </a:lnSpc>
          </a:pPr>
          <a:r>
            <a:rPr lang="en-US"/>
            <a:t>Impractical at a large scale</a:t>
          </a:r>
        </a:p>
      </dgm:t>
    </dgm:pt>
    <dgm:pt modelId="{24C43AD5-85E1-4C0E-B0EA-01AEAAABAFC2}" type="parTrans" cxnId="{4AC50A1B-7EB0-4B41-B37F-230C60FED50E}">
      <dgm:prSet/>
      <dgm:spPr/>
      <dgm:t>
        <a:bodyPr/>
        <a:lstStyle/>
        <a:p>
          <a:endParaRPr lang="en-US"/>
        </a:p>
      </dgm:t>
    </dgm:pt>
    <dgm:pt modelId="{EC38550E-27D9-4302-B999-8165EFBA0914}" type="sibTrans" cxnId="{4AC50A1B-7EB0-4B41-B37F-230C60FED50E}">
      <dgm:prSet/>
      <dgm:spPr/>
      <dgm:t>
        <a:bodyPr/>
        <a:lstStyle/>
        <a:p>
          <a:endParaRPr lang="en-US"/>
        </a:p>
      </dgm:t>
    </dgm:pt>
    <dgm:pt modelId="{17BB2370-C79E-4F6F-B814-5ED8DEF5B788}">
      <dgm:prSet/>
      <dgm:spPr/>
      <dgm:t>
        <a:bodyPr/>
        <a:lstStyle/>
        <a:p>
          <a:pPr>
            <a:lnSpc>
              <a:spcPct val="100000"/>
            </a:lnSpc>
          </a:pPr>
          <a:r>
            <a:rPr lang="en-US"/>
            <a:t>Computers are not proficient at mapping sounds to sources</a:t>
          </a:r>
        </a:p>
      </dgm:t>
    </dgm:pt>
    <dgm:pt modelId="{93B6515F-F5F2-422A-8F30-2B3FB3637A81}" type="parTrans" cxnId="{9CA07E79-B7E8-433F-883E-F706FC3A731E}">
      <dgm:prSet/>
      <dgm:spPr/>
      <dgm:t>
        <a:bodyPr/>
        <a:lstStyle/>
        <a:p>
          <a:endParaRPr lang="en-US"/>
        </a:p>
      </dgm:t>
    </dgm:pt>
    <dgm:pt modelId="{EB2A4E9B-E691-41C2-9884-679824030C11}" type="sibTrans" cxnId="{9CA07E79-B7E8-433F-883E-F706FC3A731E}">
      <dgm:prSet/>
      <dgm:spPr/>
      <dgm:t>
        <a:bodyPr/>
        <a:lstStyle/>
        <a:p>
          <a:endParaRPr lang="en-US"/>
        </a:p>
      </dgm:t>
    </dgm:pt>
    <dgm:pt modelId="{E4502023-1BAC-46B8-AC13-9A094FE5473A}">
      <dgm:prSet/>
      <dgm:spPr/>
      <dgm:t>
        <a:bodyPr/>
        <a:lstStyle/>
        <a:p>
          <a:pPr>
            <a:lnSpc>
              <a:spcPct val="100000"/>
            </a:lnSpc>
          </a:pPr>
          <a:r>
            <a:rPr lang="en-US"/>
            <a:t>Can handle large volumes of data</a:t>
          </a:r>
        </a:p>
      </dgm:t>
    </dgm:pt>
    <dgm:pt modelId="{0BC402A4-9D69-4BCE-995E-E03BBCD509E7}" type="parTrans" cxnId="{7B2A8097-8725-46A4-AC3D-B31936D920A8}">
      <dgm:prSet/>
      <dgm:spPr/>
      <dgm:t>
        <a:bodyPr/>
        <a:lstStyle/>
        <a:p>
          <a:endParaRPr lang="en-US"/>
        </a:p>
      </dgm:t>
    </dgm:pt>
    <dgm:pt modelId="{16FA84DB-ABB9-4A15-A110-13DE82931E72}" type="sibTrans" cxnId="{7B2A8097-8725-46A4-AC3D-B31936D920A8}">
      <dgm:prSet/>
      <dgm:spPr/>
      <dgm:t>
        <a:bodyPr/>
        <a:lstStyle/>
        <a:p>
          <a:endParaRPr lang="en-US"/>
        </a:p>
      </dgm:t>
    </dgm:pt>
    <dgm:pt modelId="{04C4B8DD-7A03-4E1C-8B49-9AFB7EB44233}" type="pres">
      <dgm:prSet presAssocID="{13CFA378-26D0-44C1-BB1C-EFED433B73AB}" presName="root" presStyleCnt="0">
        <dgm:presLayoutVars>
          <dgm:dir/>
          <dgm:resizeHandles val="exact"/>
        </dgm:presLayoutVars>
      </dgm:prSet>
      <dgm:spPr/>
    </dgm:pt>
    <dgm:pt modelId="{57306FD2-E0D2-4CE8-B355-9F53473ECB43}" type="pres">
      <dgm:prSet presAssocID="{5CD6D5FC-F942-44D7-9BA2-98E9AB768040}" presName="compNode" presStyleCnt="0"/>
      <dgm:spPr/>
    </dgm:pt>
    <dgm:pt modelId="{4C5F6F92-4770-4815-A1C5-861F56537517}" type="pres">
      <dgm:prSet presAssocID="{5CD6D5FC-F942-44D7-9BA2-98E9AB7680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315F0B3-1EAC-4E84-926C-3C9C76D5477E}" type="pres">
      <dgm:prSet presAssocID="{5CD6D5FC-F942-44D7-9BA2-98E9AB768040}" presName="spaceRect" presStyleCnt="0"/>
      <dgm:spPr/>
    </dgm:pt>
    <dgm:pt modelId="{4945501A-7B59-4613-9B01-AC00BD866514}" type="pres">
      <dgm:prSet presAssocID="{5CD6D5FC-F942-44D7-9BA2-98E9AB768040}" presName="textRect" presStyleLbl="revTx" presStyleIdx="0" presStyleCnt="4">
        <dgm:presLayoutVars>
          <dgm:chMax val="1"/>
          <dgm:chPref val="1"/>
        </dgm:presLayoutVars>
      </dgm:prSet>
      <dgm:spPr/>
    </dgm:pt>
    <dgm:pt modelId="{BA3E4B1A-597B-41DA-BF93-CE92D3F3F376}" type="pres">
      <dgm:prSet presAssocID="{86CEBD76-0AF9-4B45-B9C7-5C36D3A483ED}" presName="sibTrans" presStyleCnt="0"/>
      <dgm:spPr/>
    </dgm:pt>
    <dgm:pt modelId="{2DFC9886-335C-42FC-8CF0-CB3966A0756A}" type="pres">
      <dgm:prSet presAssocID="{DE21B365-0518-499D-B58A-19152A8578B4}" presName="compNode" presStyleCnt="0"/>
      <dgm:spPr/>
    </dgm:pt>
    <dgm:pt modelId="{530C2CC3-C94C-4672-921B-C3E0EB15E893}" type="pres">
      <dgm:prSet presAssocID="{DE21B365-0518-499D-B58A-19152A8578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
        </a:ext>
      </dgm:extLst>
    </dgm:pt>
    <dgm:pt modelId="{F57B153C-7E6F-49BF-BA94-7B1BF9AD0442}" type="pres">
      <dgm:prSet presAssocID="{DE21B365-0518-499D-B58A-19152A8578B4}" presName="spaceRect" presStyleCnt="0"/>
      <dgm:spPr/>
    </dgm:pt>
    <dgm:pt modelId="{DE452A04-34F3-4ED9-B404-B51B9479EB0E}" type="pres">
      <dgm:prSet presAssocID="{DE21B365-0518-499D-B58A-19152A8578B4}" presName="textRect" presStyleLbl="revTx" presStyleIdx="1" presStyleCnt="4">
        <dgm:presLayoutVars>
          <dgm:chMax val="1"/>
          <dgm:chPref val="1"/>
        </dgm:presLayoutVars>
      </dgm:prSet>
      <dgm:spPr/>
    </dgm:pt>
    <dgm:pt modelId="{52806A6C-A57C-48C0-9A22-EE0D86818D8C}" type="pres">
      <dgm:prSet presAssocID="{EC38550E-27D9-4302-B999-8165EFBA0914}" presName="sibTrans" presStyleCnt="0"/>
      <dgm:spPr/>
    </dgm:pt>
    <dgm:pt modelId="{81FD4040-9678-4A42-8C46-0BA1298BDC76}" type="pres">
      <dgm:prSet presAssocID="{17BB2370-C79E-4F6F-B814-5ED8DEF5B788}" presName="compNode" presStyleCnt="0"/>
      <dgm:spPr/>
    </dgm:pt>
    <dgm:pt modelId="{A195FC0F-15DA-4026-A5BE-926893DF42E3}" type="pres">
      <dgm:prSet presAssocID="{17BB2370-C79E-4F6F-B814-5ED8DEF5B7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64E033E9-6F51-4709-BF04-3847A2CCC4F2}" type="pres">
      <dgm:prSet presAssocID="{17BB2370-C79E-4F6F-B814-5ED8DEF5B788}" presName="spaceRect" presStyleCnt="0"/>
      <dgm:spPr/>
    </dgm:pt>
    <dgm:pt modelId="{BB7AE8DB-0DAD-417A-AC3B-48241F1A31FF}" type="pres">
      <dgm:prSet presAssocID="{17BB2370-C79E-4F6F-B814-5ED8DEF5B788}" presName="textRect" presStyleLbl="revTx" presStyleIdx="2" presStyleCnt="4">
        <dgm:presLayoutVars>
          <dgm:chMax val="1"/>
          <dgm:chPref val="1"/>
        </dgm:presLayoutVars>
      </dgm:prSet>
      <dgm:spPr/>
    </dgm:pt>
    <dgm:pt modelId="{8934BF63-A85A-4357-821C-907246A9AC45}" type="pres">
      <dgm:prSet presAssocID="{EB2A4E9B-E691-41C2-9884-679824030C11}" presName="sibTrans" presStyleCnt="0"/>
      <dgm:spPr/>
    </dgm:pt>
    <dgm:pt modelId="{1746B980-0C86-4EB4-83DA-E94329310376}" type="pres">
      <dgm:prSet presAssocID="{E4502023-1BAC-46B8-AC13-9A094FE5473A}" presName="compNode" presStyleCnt="0"/>
      <dgm:spPr/>
    </dgm:pt>
    <dgm:pt modelId="{8BF70AB7-7FCA-48EA-A83B-774B3F6FA8A0}" type="pres">
      <dgm:prSet presAssocID="{E4502023-1BAC-46B8-AC13-9A094FE5473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3D18716-26EB-4ED5-9062-6042FC45EF62}" type="pres">
      <dgm:prSet presAssocID="{E4502023-1BAC-46B8-AC13-9A094FE5473A}" presName="spaceRect" presStyleCnt="0"/>
      <dgm:spPr/>
    </dgm:pt>
    <dgm:pt modelId="{3ED67613-F3C6-4941-BA71-A81E4F6978C0}" type="pres">
      <dgm:prSet presAssocID="{E4502023-1BAC-46B8-AC13-9A094FE5473A}" presName="textRect" presStyleLbl="revTx" presStyleIdx="3" presStyleCnt="4">
        <dgm:presLayoutVars>
          <dgm:chMax val="1"/>
          <dgm:chPref val="1"/>
        </dgm:presLayoutVars>
      </dgm:prSet>
      <dgm:spPr/>
    </dgm:pt>
  </dgm:ptLst>
  <dgm:cxnLst>
    <dgm:cxn modelId="{4AC50A1B-7EB0-4B41-B37F-230C60FED50E}" srcId="{13CFA378-26D0-44C1-BB1C-EFED433B73AB}" destId="{DE21B365-0518-499D-B58A-19152A8578B4}" srcOrd="1" destOrd="0" parTransId="{24C43AD5-85E1-4C0E-B0EA-01AEAAABAFC2}" sibTransId="{EC38550E-27D9-4302-B999-8165EFBA0914}"/>
    <dgm:cxn modelId="{5C73401B-C1B5-47C4-B64A-C18EFC5C0E68}" type="presOf" srcId="{E4502023-1BAC-46B8-AC13-9A094FE5473A}" destId="{3ED67613-F3C6-4941-BA71-A81E4F6978C0}" srcOrd="0" destOrd="0" presId="urn:microsoft.com/office/officeart/2018/2/layout/IconLabelList"/>
    <dgm:cxn modelId="{4CE72422-53C7-4B2E-B6A5-BFE0B9F5D86C}" type="presOf" srcId="{13CFA378-26D0-44C1-BB1C-EFED433B73AB}" destId="{04C4B8DD-7A03-4E1C-8B49-9AFB7EB44233}" srcOrd="0" destOrd="0" presId="urn:microsoft.com/office/officeart/2018/2/layout/IconLabelList"/>
    <dgm:cxn modelId="{55C1BA58-5713-4784-AB27-5201485C38C0}" type="presOf" srcId="{5CD6D5FC-F942-44D7-9BA2-98E9AB768040}" destId="{4945501A-7B59-4613-9B01-AC00BD866514}" srcOrd="0" destOrd="0" presId="urn:microsoft.com/office/officeart/2018/2/layout/IconLabelList"/>
    <dgm:cxn modelId="{9CA07E79-B7E8-433F-883E-F706FC3A731E}" srcId="{13CFA378-26D0-44C1-BB1C-EFED433B73AB}" destId="{17BB2370-C79E-4F6F-B814-5ED8DEF5B788}" srcOrd="2" destOrd="0" parTransId="{93B6515F-F5F2-422A-8F30-2B3FB3637A81}" sibTransId="{EB2A4E9B-E691-41C2-9884-679824030C11}"/>
    <dgm:cxn modelId="{AC89985A-83E9-4EBD-BB2E-1D642C7A898D}" type="presOf" srcId="{DE21B365-0518-499D-B58A-19152A8578B4}" destId="{DE452A04-34F3-4ED9-B404-B51B9479EB0E}" srcOrd="0" destOrd="0" presId="urn:microsoft.com/office/officeart/2018/2/layout/IconLabelList"/>
    <dgm:cxn modelId="{7B2A8097-8725-46A4-AC3D-B31936D920A8}" srcId="{13CFA378-26D0-44C1-BB1C-EFED433B73AB}" destId="{E4502023-1BAC-46B8-AC13-9A094FE5473A}" srcOrd="3" destOrd="0" parTransId="{0BC402A4-9D69-4BCE-995E-E03BBCD509E7}" sibTransId="{16FA84DB-ABB9-4A15-A110-13DE82931E72}"/>
    <dgm:cxn modelId="{1D29C2C9-62DC-4841-A9D3-21916CC382DD}" srcId="{13CFA378-26D0-44C1-BB1C-EFED433B73AB}" destId="{5CD6D5FC-F942-44D7-9BA2-98E9AB768040}" srcOrd="0" destOrd="0" parTransId="{40520028-CF0B-444A-9A5F-8A272506DDA2}" sibTransId="{86CEBD76-0AF9-4B45-B9C7-5C36D3A483ED}"/>
    <dgm:cxn modelId="{F3CD94EB-5009-44CB-A6D1-C6B7FA2D6086}" type="presOf" srcId="{17BB2370-C79E-4F6F-B814-5ED8DEF5B788}" destId="{BB7AE8DB-0DAD-417A-AC3B-48241F1A31FF}" srcOrd="0" destOrd="0" presId="urn:microsoft.com/office/officeart/2018/2/layout/IconLabelList"/>
    <dgm:cxn modelId="{463F2ABC-CED1-42CA-854D-ECE6DFE885C7}" type="presParOf" srcId="{04C4B8DD-7A03-4E1C-8B49-9AFB7EB44233}" destId="{57306FD2-E0D2-4CE8-B355-9F53473ECB43}" srcOrd="0" destOrd="0" presId="urn:microsoft.com/office/officeart/2018/2/layout/IconLabelList"/>
    <dgm:cxn modelId="{FD7C78A9-0CC1-4688-B97B-BC06253D7B50}" type="presParOf" srcId="{57306FD2-E0D2-4CE8-B355-9F53473ECB43}" destId="{4C5F6F92-4770-4815-A1C5-861F56537517}" srcOrd="0" destOrd="0" presId="urn:microsoft.com/office/officeart/2018/2/layout/IconLabelList"/>
    <dgm:cxn modelId="{144D5194-DDFF-4169-91DB-90FC0FA53414}" type="presParOf" srcId="{57306FD2-E0D2-4CE8-B355-9F53473ECB43}" destId="{8315F0B3-1EAC-4E84-926C-3C9C76D5477E}" srcOrd="1" destOrd="0" presId="urn:microsoft.com/office/officeart/2018/2/layout/IconLabelList"/>
    <dgm:cxn modelId="{060B8A4C-EE67-488D-A8B9-300BB55B5904}" type="presParOf" srcId="{57306FD2-E0D2-4CE8-B355-9F53473ECB43}" destId="{4945501A-7B59-4613-9B01-AC00BD866514}" srcOrd="2" destOrd="0" presId="urn:microsoft.com/office/officeart/2018/2/layout/IconLabelList"/>
    <dgm:cxn modelId="{CA2A9AFA-D48A-48C7-B397-779FE6BFBC70}" type="presParOf" srcId="{04C4B8DD-7A03-4E1C-8B49-9AFB7EB44233}" destId="{BA3E4B1A-597B-41DA-BF93-CE92D3F3F376}" srcOrd="1" destOrd="0" presId="urn:microsoft.com/office/officeart/2018/2/layout/IconLabelList"/>
    <dgm:cxn modelId="{735D997D-DB42-42C8-8231-034550DE9E5B}" type="presParOf" srcId="{04C4B8DD-7A03-4E1C-8B49-9AFB7EB44233}" destId="{2DFC9886-335C-42FC-8CF0-CB3966A0756A}" srcOrd="2" destOrd="0" presId="urn:microsoft.com/office/officeart/2018/2/layout/IconLabelList"/>
    <dgm:cxn modelId="{CB24132A-10E3-44C2-9693-47EE1E386DA5}" type="presParOf" srcId="{2DFC9886-335C-42FC-8CF0-CB3966A0756A}" destId="{530C2CC3-C94C-4672-921B-C3E0EB15E893}" srcOrd="0" destOrd="0" presId="urn:microsoft.com/office/officeart/2018/2/layout/IconLabelList"/>
    <dgm:cxn modelId="{FAF1A5F1-E078-4F5C-99C6-268265950D30}" type="presParOf" srcId="{2DFC9886-335C-42FC-8CF0-CB3966A0756A}" destId="{F57B153C-7E6F-49BF-BA94-7B1BF9AD0442}" srcOrd="1" destOrd="0" presId="urn:microsoft.com/office/officeart/2018/2/layout/IconLabelList"/>
    <dgm:cxn modelId="{0DD58AC5-4A34-499B-B7E4-B4B4FA3F8E64}" type="presParOf" srcId="{2DFC9886-335C-42FC-8CF0-CB3966A0756A}" destId="{DE452A04-34F3-4ED9-B404-B51B9479EB0E}" srcOrd="2" destOrd="0" presId="urn:microsoft.com/office/officeart/2018/2/layout/IconLabelList"/>
    <dgm:cxn modelId="{4754B34A-7A0A-485D-9517-DF73979F44B6}" type="presParOf" srcId="{04C4B8DD-7A03-4E1C-8B49-9AFB7EB44233}" destId="{52806A6C-A57C-48C0-9A22-EE0D86818D8C}" srcOrd="3" destOrd="0" presId="urn:microsoft.com/office/officeart/2018/2/layout/IconLabelList"/>
    <dgm:cxn modelId="{8D0A3008-D7C2-4326-BC60-409F7FD3D215}" type="presParOf" srcId="{04C4B8DD-7A03-4E1C-8B49-9AFB7EB44233}" destId="{81FD4040-9678-4A42-8C46-0BA1298BDC76}" srcOrd="4" destOrd="0" presId="urn:microsoft.com/office/officeart/2018/2/layout/IconLabelList"/>
    <dgm:cxn modelId="{28FF382C-6BA0-44F8-9DDD-13F4683CCE8B}" type="presParOf" srcId="{81FD4040-9678-4A42-8C46-0BA1298BDC76}" destId="{A195FC0F-15DA-4026-A5BE-926893DF42E3}" srcOrd="0" destOrd="0" presId="urn:microsoft.com/office/officeart/2018/2/layout/IconLabelList"/>
    <dgm:cxn modelId="{8ECA662B-C1B3-481B-A2EA-24223393D5CD}" type="presParOf" srcId="{81FD4040-9678-4A42-8C46-0BA1298BDC76}" destId="{64E033E9-6F51-4709-BF04-3847A2CCC4F2}" srcOrd="1" destOrd="0" presId="urn:microsoft.com/office/officeart/2018/2/layout/IconLabelList"/>
    <dgm:cxn modelId="{373C369B-2C5C-466E-A9CE-36C34C7D36B9}" type="presParOf" srcId="{81FD4040-9678-4A42-8C46-0BA1298BDC76}" destId="{BB7AE8DB-0DAD-417A-AC3B-48241F1A31FF}" srcOrd="2" destOrd="0" presId="urn:microsoft.com/office/officeart/2018/2/layout/IconLabelList"/>
    <dgm:cxn modelId="{55BC7238-3288-45CF-A3C7-B695B792557C}" type="presParOf" srcId="{04C4B8DD-7A03-4E1C-8B49-9AFB7EB44233}" destId="{8934BF63-A85A-4357-821C-907246A9AC45}" srcOrd="5" destOrd="0" presId="urn:microsoft.com/office/officeart/2018/2/layout/IconLabelList"/>
    <dgm:cxn modelId="{D8302A13-B1E9-40BB-9664-7ED7E28D0D76}" type="presParOf" srcId="{04C4B8DD-7A03-4E1C-8B49-9AFB7EB44233}" destId="{1746B980-0C86-4EB4-83DA-E94329310376}" srcOrd="6" destOrd="0" presId="urn:microsoft.com/office/officeart/2018/2/layout/IconLabelList"/>
    <dgm:cxn modelId="{9FB698CE-D2BA-4A56-BD10-7B09567E953F}" type="presParOf" srcId="{1746B980-0C86-4EB4-83DA-E94329310376}" destId="{8BF70AB7-7FCA-48EA-A83B-774B3F6FA8A0}" srcOrd="0" destOrd="0" presId="urn:microsoft.com/office/officeart/2018/2/layout/IconLabelList"/>
    <dgm:cxn modelId="{E3F95BBB-D332-416F-B482-336C0E7A2B3F}" type="presParOf" srcId="{1746B980-0C86-4EB4-83DA-E94329310376}" destId="{B3D18716-26EB-4ED5-9062-6042FC45EF62}" srcOrd="1" destOrd="0" presId="urn:microsoft.com/office/officeart/2018/2/layout/IconLabelList"/>
    <dgm:cxn modelId="{4E559FC7-0202-432F-90D6-9FBDB57731D7}" type="presParOf" srcId="{1746B980-0C86-4EB4-83DA-E94329310376}" destId="{3ED67613-F3C6-4941-BA71-A81E4F6978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3B4D5-E721-4610-9F5F-F58746DC9A92}"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F04679D-1B51-4F08-A7BC-243100548EEB}">
      <dgm:prSet/>
      <dgm:spPr/>
      <dgm:t>
        <a:bodyPr/>
        <a:lstStyle/>
        <a:p>
          <a:r>
            <a:rPr lang="en-US" dirty="0"/>
            <a:t>Consider a neural network to be just like a mathematical function</a:t>
          </a:r>
        </a:p>
      </dgm:t>
    </dgm:pt>
    <dgm:pt modelId="{E5ADE35A-CAEF-40C8-901B-05556DA2C2A8}" type="parTrans" cxnId="{2C6915CC-0F5F-42FA-AA20-3DC01D34CD09}">
      <dgm:prSet/>
      <dgm:spPr/>
      <dgm:t>
        <a:bodyPr/>
        <a:lstStyle/>
        <a:p>
          <a:endParaRPr lang="en-US"/>
        </a:p>
      </dgm:t>
    </dgm:pt>
    <dgm:pt modelId="{85652E17-44B6-4CDF-A536-87D158E392AC}" type="sibTrans" cxnId="{2C6915CC-0F5F-42FA-AA20-3DC01D34CD09}">
      <dgm:prSet/>
      <dgm:spPr/>
      <dgm:t>
        <a:bodyPr/>
        <a:lstStyle/>
        <a:p>
          <a:endParaRPr lang="en-US"/>
        </a:p>
      </dgm:t>
    </dgm:pt>
    <dgm:pt modelId="{E4444430-45C5-4DC9-B348-5AB951C47712}">
      <dgm:prSet/>
      <dgm:spPr/>
      <dgm:t>
        <a:bodyPr/>
        <a:lstStyle/>
        <a:p>
          <a:r>
            <a:rPr lang="en-US"/>
            <a:t>Composed of smaller functions called </a:t>
          </a:r>
          <a:r>
            <a:rPr lang="en-US" i="1"/>
            <a:t>layers</a:t>
          </a:r>
          <a:endParaRPr lang="en-US"/>
        </a:p>
      </dgm:t>
    </dgm:pt>
    <dgm:pt modelId="{48E7E39D-5D00-4A8A-B7C7-840268107ABC}" type="parTrans" cxnId="{7943994C-F7B1-4078-9AF2-06EBA2A9B39D}">
      <dgm:prSet/>
      <dgm:spPr/>
      <dgm:t>
        <a:bodyPr/>
        <a:lstStyle/>
        <a:p>
          <a:endParaRPr lang="en-US"/>
        </a:p>
      </dgm:t>
    </dgm:pt>
    <dgm:pt modelId="{C6A784A8-AA5B-452C-9FB9-7747AA51DE91}" type="sibTrans" cxnId="{7943994C-F7B1-4078-9AF2-06EBA2A9B39D}">
      <dgm:prSet/>
      <dgm:spPr/>
      <dgm:t>
        <a:bodyPr/>
        <a:lstStyle/>
        <a:p>
          <a:endParaRPr lang="en-US"/>
        </a:p>
      </dgm:t>
    </dgm:pt>
    <dgm:pt modelId="{B0BA3519-3C4C-4CFE-B314-01548114F0EF}">
      <dgm:prSet/>
      <dgm:spPr/>
      <dgm:t>
        <a:bodyPr/>
        <a:lstStyle/>
        <a:p>
          <a:r>
            <a:rPr lang="en-US"/>
            <a:t>Transform </a:t>
          </a:r>
          <a:r>
            <a:rPr lang="en-US" i="1"/>
            <a:t>features</a:t>
          </a:r>
          <a:r>
            <a:rPr lang="en-US"/>
            <a:t> into </a:t>
          </a:r>
          <a:r>
            <a:rPr lang="en-US" i="1"/>
            <a:t>predictions</a:t>
          </a:r>
          <a:endParaRPr lang="en-US"/>
        </a:p>
      </dgm:t>
    </dgm:pt>
    <dgm:pt modelId="{D8515637-C5A2-4157-85AB-1FE56F7392A7}" type="parTrans" cxnId="{104051E3-8FB9-4059-BAF7-B61ED8E1F8BE}">
      <dgm:prSet/>
      <dgm:spPr/>
      <dgm:t>
        <a:bodyPr/>
        <a:lstStyle/>
        <a:p>
          <a:endParaRPr lang="en-US"/>
        </a:p>
      </dgm:t>
    </dgm:pt>
    <dgm:pt modelId="{4D48D276-063D-48D9-81FD-B19518A35519}" type="sibTrans" cxnId="{104051E3-8FB9-4059-BAF7-B61ED8E1F8BE}">
      <dgm:prSet/>
      <dgm:spPr/>
      <dgm:t>
        <a:bodyPr/>
        <a:lstStyle/>
        <a:p>
          <a:endParaRPr lang="en-US"/>
        </a:p>
      </dgm:t>
    </dgm:pt>
    <dgm:pt modelId="{2BD53D71-14F7-46DD-BAB6-43DC4C743F24}" type="pres">
      <dgm:prSet presAssocID="{7033B4D5-E721-4610-9F5F-F58746DC9A92}" presName="hierChild1" presStyleCnt="0">
        <dgm:presLayoutVars>
          <dgm:chPref val="1"/>
          <dgm:dir/>
          <dgm:animOne val="branch"/>
          <dgm:animLvl val="lvl"/>
          <dgm:resizeHandles/>
        </dgm:presLayoutVars>
      </dgm:prSet>
      <dgm:spPr/>
    </dgm:pt>
    <dgm:pt modelId="{B28BA48E-ED27-4E4D-9D22-A5834C7A96C2}" type="pres">
      <dgm:prSet presAssocID="{5F04679D-1B51-4F08-A7BC-243100548EEB}" presName="hierRoot1" presStyleCnt="0"/>
      <dgm:spPr/>
    </dgm:pt>
    <dgm:pt modelId="{D84F50C5-B97D-4CB2-9E2F-9FFF913ABEFC}" type="pres">
      <dgm:prSet presAssocID="{5F04679D-1B51-4F08-A7BC-243100548EEB}" presName="composite" presStyleCnt="0"/>
      <dgm:spPr/>
    </dgm:pt>
    <dgm:pt modelId="{0E1169EB-A102-48D8-B528-ABB5F4145866}" type="pres">
      <dgm:prSet presAssocID="{5F04679D-1B51-4F08-A7BC-243100548EEB}" presName="background" presStyleLbl="node0" presStyleIdx="0" presStyleCnt="3"/>
      <dgm:spPr/>
    </dgm:pt>
    <dgm:pt modelId="{A28F911B-D9B5-40FD-A831-AC491E9129A7}" type="pres">
      <dgm:prSet presAssocID="{5F04679D-1B51-4F08-A7BC-243100548EEB}" presName="text" presStyleLbl="fgAcc0" presStyleIdx="0" presStyleCnt="3">
        <dgm:presLayoutVars>
          <dgm:chPref val="3"/>
        </dgm:presLayoutVars>
      </dgm:prSet>
      <dgm:spPr/>
    </dgm:pt>
    <dgm:pt modelId="{02F66BF0-433E-496E-AE1D-83F9F0F9131E}" type="pres">
      <dgm:prSet presAssocID="{5F04679D-1B51-4F08-A7BC-243100548EEB}" presName="hierChild2" presStyleCnt="0"/>
      <dgm:spPr/>
    </dgm:pt>
    <dgm:pt modelId="{07578A6C-A1E4-42B0-B2C4-22135B39092A}" type="pres">
      <dgm:prSet presAssocID="{E4444430-45C5-4DC9-B348-5AB951C47712}" presName="hierRoot1" presStyleCnt="0"/>
      <dgm:spPr/>
    </dgm:pt>
    <dgm:pt modelId="{9274D469-B7BD-402C-A2B1-CA0CF79209E3}" type="pres">
      <dgm:prSet presAssocID="{E4444430-45C5-4DC9-B348-5AB951C47712}" presName="composite" presStyleCnt="0"/>
      <dgm:spPr/>
    </dgm:pt>
    <dgm:pt modelId="{5F78C28A-04F7-4942-B9FA-E21238B55CF2}" type="pres">
      <dgm:prSet presAssocID="{E4444430-45C5-4DC9-B348-5AB951C47712}" presName="background" presStyleLbl="node0" presStyleIdx="1" presStyleCnt="3"/>
      <dgm:spPr/>
    </dgm:pt>
    <dgm:pt modelId="{F3DD0738-1F33-4981-9C67-9F117A43D595}" type="pres">
      <dgm:prSet presAssocID="{E4444430-45C5-4DC9-B348-5AB951C47712}" presName="text" presStyleLbl="fgAcc0" presStyleIdx="1" presStyleCnt="3">
        <dgm:presLayoutVars>
          <dgm:chPref val="3"/>
        </dgm:presLayoutVars>
      </dgm:prSet>
      <dgm:spPr/>
    </dgm:pt>
    <dgm:pt modelId="{80A6927B-8364-4E68-9C52-9E935614CB70}" type="pres">
      <dgm:prSet presAssocID="{E4444430-45C5-4DC9-B348-5AB951C47712}" presName="hierChild2" presStyleCnt="0"/>
      <dgm:spPr/>
    </dgm:pt>
    <dgm:pt modelId="{B1D6F008-75BF-4FB6-87D6-DDB0F331C6D2}" type="pres">
      <dgm:prSet presAssocID="{B0BA3519-3C4C-4CFE-B314-01548114F0EF}" presName="hierRoot1" presStyleCnt="0"/>
      <dgm:spPr/>
    </dgm:pt>
    <dgm:pt modelId="{76E5EE36-CCEA-4671-AF27-1820EE3248B5}" type="pres">
      <dgm:prSet presAssocID="{B0BA3519-3C4C-4CFE-B314-01548114F0EF}" presName="composite" presStyleCnt="0"/>
      <dgm:spPr/>
    </dgm:pt>
    <dgm:pt modelId="{7E925313-7DCC-4EAC-997C-381A0A84EFA6}" type="pres">
      <dgm:prSet presAssocID="{B0BA3519-3C4C-4CFE-B314-01548114F0EF}" presName="background" presStyleLbl="node0" presStyleIdx="2" presStyleCnt="3"/>
      <dgm:spPr/>
    </dgm:pt>
    <dgm:pt modelId="{5F7534EE-51D5-420B-BE89-51E46E072769}" type="pres">
      <dgm:prSet presAssocID="{B0BA3519-3C4C-4CFE-B314-01548114F0EF}" presName="text" presStyleLbl="fgAcc0" presStyleIdx="2" presStyleCnt="3">
        <dgm:presLayoutVars>
          <dgm:chPref val="3"/>
        </dgm:presLayoutVars>
      </dgm:prSet>
      <dgm:spPr/>
    </dgm:pt>
    <dgm:pt modelId="{304F3F6B-82C4-4A4C-AB89-932D86D871B0}" type="pres">
      <dgm:prSet presAssocID="{B0BA3519-3C4C-4CFE-B314-01548114F0EF}" presName="hierChild2" presStyleCnt="0"/>
      <dgm:spPr/>
    </dgm:pt>
  </dgm:ptLst>
  <dgm:cxnLst>
    <dgm:cxn modelId="{10E77500-C791-40F5-9424-9DFA9F6F0F05}" type="presOf" srcId="{5F04679D-1B51-4F08-A7BC-243100548EEB}" destId="{A28F911B-D9B5-40FD-A831-AC491E9129A7}" srcOrd="0" destOrd="0" presId="urn:microsoft.com/office/officeart/2005/8/layout/hierarchy1"/>
    <dgm:cxn modelId="{7943994C-F7B1-4078-9AF2-06EBA2A9B39D}" srcId="{7033B4D5-E721-4610-9F5F-F58746DC9A92}" destId="{E4444430-45C5-4DC9-B348-5AB951C47712}" srcOrd="1" destOrd="0" parTransId="{48E7E39D-5D00-4A8A-B7C7-840268107ABC}" sibTransId="{C6A784A8-AA5B-452C-9FB9-7747AA51DE91}"/>
    <dgm:cxn modelId="{079CD672-2698-4C16-82EA-C392D2CE9086}" type="presOf" srcId="{B0BA3519-3C4C-4CFE-B314-01548114F0EF}" destId="{5F7534EE-51D5-420B-BE89-51E46E072769}" srcOrd="0" destOrd="0" presId="urn:microsoft.com/office/officeart/2005/8/layout/hierarchy1"/>
    <dgm:cxn modelId="{43A357BE-BABB-42B6-8461-D10217773562}" type="presOf" srcId="{E4444430-45C5-4DC9-B348-5AB951C47712}" destId="{F3DD0738-1F33-4981-9C67-9F117A43D595}" srcOrd="0" destOrd="0" presId="urn:microsoft.com/office/officeart/2005/8/layout/hierarchy1"/>
    <dgm:cxn modelId="{2C6915CC-0F5F-42FA-AA20-3DC01D34CD09}" srcId="{7033B4D5-E721-4610-9F5F-F58746DC9A92}" destId="{5F04679D-1B51-4F08-A7BC-243100548EEB}" srcOrd="0" destOrd="0" parTransId="{E5ADE35A-CAEF-40C8-901B-05556DA2C2A8}" sibTransId="{85652E17-44B6-4CDF-A536-87D158E392AC}"/>
    <dgm:cxn modelId="{104051E3-8FB9-4059-BAF7-B61ED8E1F8BE}" srcId="{7033B4D5-E721-4610-9F5F-F58746DC9A92}" destId="{B0BA3519-3C4C-4CFE-B314-01548114F0EF}" srcOrd="2" destOrd="0" parTransId="{D8515637-C5A2-4157-85AB-1FE56F7392A7}" sibTransId="{4D48D276-063D-48D9-81FD-B19518A35519}"/>
    <dgm:cxn modelId="{1B52D5EF-C4B8-442E-B0C5-C614B17ABDD4}" type="presOf" srcId="{7033B4D5-E721-4610-9F5F-F58746DC9A92}" destId="{2BD53D71-14F7-46DD-BAB6-43DC4C743F24}" srcOrd="0" destOrd="0" presId="urn:microsoft.com/office/officeart/2005/8/layout/hierarchy1"/>
    <dgm:cxn modelId="{7C51104D-E497-46C2-81A0-61272EA4976E}" type="presParOf" srcId="{2BD53D71-14F7-46DD-BAB6-43DC4C743F24}" destId="{B28BA48E-ED27-4E4D-9D22-A5834C7A96C2}" srcOrd="0" destOrd="0" presId="urn:microsoft.com/office/officeart/2005/8/layout/hierarchy1"/>
    <dgm:cxn modelId="{AFC96872-C618-401D-8D80-6646D0BED149}" type="presParOf" srcId="{B28BA48E-ED27-4E4D-9D22-A5834C7A96C2}" destId="{D84F50C5-B97D-4CB2-9E2F-9FFF913ABEFC}" srcOrd="0" destOrd="0" presId="urn:microsoft.com/office/officeart/2005/8/layout/hierarchy1"/>
    <dgm:cxn modelId="{8291DE36-6EAE-49B1-A661-2ABAE9EACB5D}" type="presParOf" srcId="{D84F50C5-B97D-4CB2-9E2F-9FFF913ABEFC}" destId="{0E1169EB-A102-48D8-B528-ABB5F4145866}" srcOrd="0" destOrd="0" presId="urn:microsoft.com/office/officeart/2005/8/layout/hierarchy1"/>
    <dgm:cxn modelId="{DBF1A5F7-8DC0-482E-9B6B-ECB9F21E27FC}" type="presParOf" srcId="{D84F50C5-B97D-4CB2-9E2F-9FFF913ABEFC}" destId="{A28F911B-D9B5-40FD-A831-AC491E9129A7}" srcOrd="1" destOrd="0" presId="urn:microsoft.com/office/officeart/2005/8/layout/hierarchy1"/>
    <dgm:cxn modelId="{19177E45-5A79-49F6-9D60-07DCB759E4BE}" type="presParOf" srcId="{B28BA48E-ED27-4E4D-9D22-A5834C7A96C2}" destId="{02F66BF0-433E-496E-AE1D-83F9F0F9131E}" srcOrd="1" destOrd="0" presId="urn:microsoft.com/office/officeart/2005/8/layout/hierarchy1"/>
    <dgm:cxn modelId="{F5B8EA5C-FABA-4294-BF61-93DE09909759}" type="presParOf" srcId="{2BD53D71-14F7-46DD-BAB6-43DC4C743F24}" destId="{07578A6C-A1E4-42B0-B2C4-22135B39092A}" srcOrd="1" destOrd="0" presId="urn:microsoft.com/office/officeart/2005/8/layout/hierarchy1"/>
    <dgm:cxn modelId="{417CC3E5-27FE-4EA3-9D16-503A6845DF56}" type="presParOf" srcId="{07578A6C-A1E4-42B0-B2C4-22135B39092A}" destId="{9274D469-B7BD-402C-A2B1-CA0CF79209E3}" srcOrd="0" destOrd="0" presId="urn:microsoft.com/office/officeart/2005/8/layout/hierarchy1"/>
    <dgm:cxn modelId="{13B6F81D-D215-4397-A9EB-F5037D6F62E2}" type="presParOf" srcId="{9274D469-B7BD-402C-A2B1-CA0CF79209E3}" destId="{5F78C28A-04F7-4942-B9FA-E21238B55CF2}" srcOrd="0" destOrd="0" presId="urn:microsoft.com/office/officeart/2005/8/layout/hierarchy1"/>
    <dgm:cxn modelId="{9C0507C9-4761-489B-B6E0-145B68E4D220}" type="presParOf" srcId="{9274D469-B7BD-402C-A2B1-CA0CF79209E3}" destId="{F3DD0738-1F33-4981-9C67-9F117A43D595}" srcOrd="1" destOrd="0" presId="urn:microsoft.com/office/officeart/2005/8/layout/hierarchy1"/>
    <dgm:cxn modelId="{589AB513-19FF-4962-B26C-D1EC7CA03ABE}" type="presParOf" srcId="{07578A6C-A1E4-42B0-B2C4-22135B39092A}" destId="{80A6927B-8364-4E68-9C52-9E935614CB70}" srcOrd="1" destOrd="0" presId="urn:microsoft.com/office/officeart/2005/8/layout/hierarchy1"/>
    <dgm:cxn modelId="{42E9D479-DB83-4C5D-BD76-1CDCEF42CC33}" type="presParOf" srcId="{2BD53D71-14F7-46DD-BAB6-43DC4C743F24}" destId="{B1D6F008-75BF-4FB6-87D6-DDB0F331C6D2}" srcOrd="2" destOrd="0" presId="urn:microsoft.com/office/officeart/2005/8/layout/hierarchy1"/>
    <dgm:cxn modelId="{0E1A3B22-6CFA-433D-93EC-0D34F6A4F26A}" type="presParOf" srcId="{B1D6F008-75BF-4FB6-87D6-DDB0F331C6D2}" destId="{76E5EE36-CCEA-4671-AF27-1820EE3248B5}" srcOrd="0" destOrd="0" presId="urn:microsoft.com/office/officeart/2005/8/layout/hierarchy1"/>
    <dgm:cxn modelId="{0ED4AC05-EA58-46C4-96FF-5BEDE09262EA}" type="presParOf" srcId="{76E5EE36-CCEA-4671-AF27-1820EE3248B5}" destId="{7E925313-7DCC-4EAC-997C-381A0A84EFA6}" srcOrd="0" destOrd="0" presId="urn:microsoft.com/office/officeart/2005/8/layout/hierarchy1"/>
    <dgm:cxn modelId="{A71E244C-33F5-4EF2-BEA6-D604E5E443F6}" type="presParOf" srcId="{76E5EE36-CCEA-4671-AF27-1820EE3248B5}" destId="{5F7534EE-51D5-420B-BE89-51E46E072769}" srcOrd="1" destOrd="0" presId="urn:microsoft.com/office/officeart/2005/8/layout/hierarchy1"/>
    <dgm:cxn modelId="{F01B2E07-AE12-4B35-8D25-6128AB779C10}" type="presParOf" srcId="{B1D6F008-75BF-4FB6-87D6-DDB0F331C6D2}" destId="{304F3F6B-82C4-4A4C-AB89-932D86D871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912FC3-FB0A-43D3-BEA8-6DE878C97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264156-5DE6-4C94-985A-E1DD7448B979}">
      <dgm:prSet/>
      <dgm:spPr/>
      <dgm:t>
        <a:bodyPr/>
        <a:lstStyle/>
        <a:p>
          <a:pPr>
            <a:lnSpc>
              <a:spcPct val="100000"/>
            </a:lnSpc>
          </a:pPr>
          <a:r>
            <a:rPr lang="en-US" i="1" dirty="0"/>
            <a:t>Inputs</a:t>
          </a:r>
          <a:r>
            <a:rPr lang="en-US" dirty="0"/>
            <a:t> are properties of digital audio files from London’s </a:t>
          </a:r>
          <a:r>
            <a:rPr lang="en-US" i="1" dirty="0" err="1"/>
            <a:t>Philharmonia</a:t>
          </a:r>
          <a:r>
            <a:rPr lang="en-US" dirty="0"/>
            <a:t> Orchestra and University of Iowa’s </a:t>
          </a:r>
          <a:r>
            <a:rPr lang="en-US" i="1" dirty="0"/>
            <a:t>Electronic Music Studios</a:t>
          </a:r>
          <a:endParaRPr lang="en-US" dirty="0"/>
        </a:p>
      </dgm:t>
    </dgm:pt>
    <dgm:pt modelId="{85958CC0-7F10-4CE8-8903-2DA17CAB7D42}" type="parTrans" cxnId="{AD5649F5-7C37-453A-B1DE-D45D1D6A2E89}">
      <dgm:prSet/>
      <dgm:spPr/>
      <dgm:t>
        <a:bodyPr/>
        <a:lstStyle/>
        <a:p>
          <a:endParaRPr lang="en-US"/>
        </a:p>
      </dgm:t>
    </dgm:pt>
    <dgm:pt modelId="{45ABE7B0-CAEF-4CEC-BCE2-E1F3BFF703DB}" type="sibTrans" cxnId="{AD5649F5-7C37-453A-B1DE-D45D1D6A2E89}">
      <dgm:prSet/>
      <dgm:spPr/>
      <dgm:t>
        <a:bodyPr/>
        <a:lstStyle/>
        <a:p>
          <a:endParaRPr lang="en-US"/>
        </a:p>
      </dgm:t>
    </dgm:pt>
    <dgm:pt modelId="{F8DCA704-7EE1-4A24-99FC-62E219263A14}">
      <dgm:prSet/>
      <dgm:spPr/>
      <dgm:t>
        <a:bodyPr/>
        <a:lstStyle/>
        <a:p>
          <a:pPr>
            <a:lnSpc>
              <a:spcPct val="100000"/>
            </a:lnSpc>
          </a:pPr>
          <a:r>
            <a:rPr lang="en-US" i="1" dirty="0"/>
            <a:t>Outputs </a:t>
          </a:r>
          <a:r>
            <a:rPr lang="en-US" i="0" dirty="0"/>
            <a:t>are integers that</a:t>
          </a:r>
          <a:r>
            <a:rPr lang="en-US" dirty="0"/>
            <a:t> correspond to musical instruments</a:t>
          </a:r>
        </a:p>
      </dgm:t>
    </dgm:pt>
    <dgm:pt modelId="{F5FBD747-B899-40FB-A41A-3B19084DD65B}" type="parTrans" cxnId="{AB4606EA-5295-4827-8E13-4C3AE90173A6}">
      <dgm:prSet/>
      <dgm:spPr/>
      <dgm:t>
        <a:bodyPr/>
        <a:lstStyle/>
        <a:p>
          <a:endParaRPr lang="en-US"/>
        </a:p>
      </dgm:t>
    </dgm:pt>
    <dgm:pt modelId="{5F0A94A0-65EA-4B27-873F-2E0E1E6EE2E5}" type="sibTrans" cxnId="{AB4606EA-5295-4827-8E13-4C3AE90173A6}">
      <dgm:prSet/>
      <dgm:spPr/>
      <dgm:t>
        <a:bodyPr/>
        <a:lstStyle/>
        <a:p>
          <a:endParaRPr lang="en-US"/>
        </a:p>
      </dgm:t>
    </dgm:pt>
    <dgm:pt modelId="{94390B69-F4A4-444D-AC3B-5BA5FB990CC9}">
      <dgm:prSet/>
      <dgm:spPr/>
      <dgm:t>
        <a:bodyPr/>
        <a:lstStyle/>
        <a:p>
          <a:pPr>
            <a:lnSpc>
              <a:spcPct val="100000"/>
            </a:lnSpc>
          </a:pPr>
          <a:r>
            <a:rPr lang="en-US"/>
            <a:t>We group samples with similar input properties</a:t>
          </a:r>
        </a:p>
      </dgm:t>
    </dgm:pt>
    <dgm:pt modelId="{6A5A7583-010F-4F7E-8C8B-7A3953195EDD}" type="parTrans" cxnId="{71F51068-B9BC-4D68-9043-224158974CF5}">
      <dgm:prSet/>
      <dgm:spPr/>
      <dgm:t>
        <a:bodyPr/>
        <a:lstStyle/>
        <a:p>
          <a:endParaRPr lang="en-US"/>
        </a:p>
      </dgm:t>
    </dgm:pt>
    <dgm:pt modelId="{51F7A3B8-BE21-4201-9F6F-E01A5F7DCF25}" type="sibTrans" cxnId="{71F51068-B9BC-4D68-9043-224158974CF5}">
      <dgm:prSet/>
      <dgm:spPr/>
      <dgm:t>
        <a:bodyPr/>
        <a:lstStyle/>
        <a:p>
          <a:endParaRPr lang="en-US"/>
        </a:p>
      </dgm:t>
    </dgm:pt>
    <dgm:pt modelId="{A0ADF8D7-FC99-47B3-967C-1C8DE758BBD1}" type="pres">
      <dgm:prSet presAssocID="{7C912FC3-FB0A-43D3-BEA8-6DE878C97418}" presName="root" presStyleCnt="0">
        <dgm:presLayoutVars>
          <dgm:dir/>
          <dgm:resizeHandles val="exact"/>
        </dgm:presLayoutVars>
      </dgm:prSet>
      <dgm:spPr/>
    </dgm:pt>
    <dgm:pt modelId="{314F3F8D-BEFD-4B92-B1F4-952DF5446186}" type="pres">
      <dgm:prSet presAssocID="{35264156-5DE6-4C94-985A-E1DD7448B979}" presName="compNode" presStyleCnt="0"/>
      <dgm:spPr/>
    </dgm:pt>
    <dgm:pt modelId="{698EE870-6BCF-47BF-B168-57F40971D268}" type="pres">
      <dgm:prSet presAssocID="{35264156-5DE6-4C94-985A-E1DD7448B979}" presName="bgRect" presStyleLbl="bgShp" presStyleIdx="0" presStyleCnt="3"/>
      <dgm:spPr/>
    </dgm:pt>
    <dgm:pt modelId="{2497DDC0-ABCE-4DA7-8EA2-00CC341C44BE}" type="pres">
      <dgm:prSet presAssocID="{35264156-5DE6-4C94-985A-E1DD7448B9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usic"/>
        </a:ext>
      </dgm:extLst>
    </dgm:pt>
    <dgm:pt modelId="{E6B8C942-43A1-4FBC-BE94-1E5EDF1740F2}" type="pres">
      <dgm:prSet presAssocID="{35264156-5DE6-4C94-985A-E1DD7448B979}" presName="spaceRect" presStyleCnt="0"/>
      <dgm:spPr/>
    </dgm:pt>
    <dgm:pt modelId="{232DA89F-B468-4F3B-875E-B3E81A25D312}" type="pres">
      <dgm:prSet presAssocID="{35264156-5DE6-4C94-985A-E1DD7448B979}" presName="parTx" presStyleLbl="revTx" presStyleIdx="0" presStyleCnt="3">
        <dgm:presLayoutVars>
          <dgm:chMax val="0"/>
          <dgm:chPref val="0"/>
        </dgm:presLayoutVars>
      </dgm:prSet>
      <dgm:spPr/>
    </dgm:pt>
    <dgm:pt modelId="{B06DD252-6739-4A9F-B41D-EBB2F7BBC0BB}" type="pres">
      <dgm:prSet presAssocID="{45ABE7B0-CAEF-4CEC-BCE2-E1F3BFF703DB}" presName="sibTrans" presStyleCnt="0"/>
      <dgm:spPr/>
    </dgm:pt>
    <dgm:pt modelId="{E2377FEB-DE37-4D77-AC87-69B4184FAC72}" type="pres">
      <dgm:prSet presAssocID="{F8DCA704-7EE1-4A24-99FC-62E219263A14}" presName="compNode" presStyleCnt="0"/>
      <dgm:spPr/>
    </dgm:pt>
    <dgm:pt modelId="{9A94088B-C8DB-4449-BC64-66ADE5748C40}" type="pres">
      <dgm:prSet presAssocID="{F8DCA704-7EE1-4A24-99FC-62E219263A14}" presName="bgRect" presStyleLbl="bgShp" presStyleIdx="1" presStyleCnt="3"/>
      <dgm:spPr/>
    </dgm:pt>
    <dgm:pt modelId="{20EBDE2C-3FA5-44A8-81ED-1CA7B0C91C79}" type="pres">
      <dgm:prSet presAssocID="{F8DCA704-7EE1-4A24-99FC-62E219263A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olin"/>
        </a:ext>
      </dgm:extLst>
    </dgm:pt>
    <dgm:pt modelId="{C1C51E8D-A1CC-47D4-9FF5-57B7CC196FEB}" type="pres">
      <dgm:prSet presAssocID="{F8DCA704-7EE1-4A24-99FC-62E219263A14}" presName="spaceRect" presStyleCnt="0"/>
      <dgm:spPr/>
    </dgm:pt>
    <dgm:pt modelId="{94B74619-EFED-4621-B629-301DEA09FCBC}" type="pres">
      <dgm:prSet presAssocID="{F8DCA704-7EE1-4A24-99FC-62E219263A14}" presName="parTx" presStyleLbl="revTx" presStyleIdx="1" presStyleCnt="3">
        <dgm:presLayoutVars>
          <dgm:chMax val="0"/>
          <dgm:chPref val="0"/>
        </dgm:presLayoutVars>
      </dgm:prSet>
      <dgm:spPr/>
    </dgm:pt>
    <dgm:pt modelId="{12461D33-EEBC-42A3-AF2D-EF2DB24BA35E}" type="pres">
      <dgm:prSet presAssocID="{5F0A94A0-65EA-4B27-873F-2E0E1E6EE2E5}" presName="sibTrans" presStyleCnt="0"/>
      <dgm:spPr/>
    </dgm:pt>
    <dgm:pt modelId="{20BB7F07-C647-4A41-B655-48F249DF7AAC}" type="pres">
      <dgm:prSet presAssocID="{94390B69-F4A4-444D-AC3B-5BA5FB990CC9}" presName="compNode" presStyleCnt="0"/>
      <dgm:spPr/>
    </dgm:pt>
    <dgm:pt modelId="{446ED187-F51A-46DE-8809-F6BC277364D7}" type="pres">
      <dgm:prSet presAssocID="{94390B69-F4A4-444D-AC3B-5BA5FB990CC9}" presName="bgRect" presStyleLbl="bgShp" presStyleIdx="2" presStyleCnt="3"/>
      <dgm:spPr/>
    </dgm:pt>
    <dgm:pt modelId="{7218F695-2031-421B-BD58-77B2E248C629}" type="pres">
      <dgm:prSet presAssocID="{94390B69-F4A4-444D-AC3B-5BA5FB990C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511989B-478D-45D7-B0A1-5CCB7C8E0E41}" type="pres">
      <dgm:prSet presAssocID="{94390B69-F4A4-444D-AC3B-5BA5FB990CC9}" presName="spaceRect" presStyleCnt="0"/>
      <dgm:spPr/>
    </dgm:pt>
    <dgm:pt modelId="{049041AF-FA74-4D11-B4FB-80A7963AC3BC}" type="pres">
      <dgm:prSet presAssocID="{94390B69-F4A4-444D-AC3B-5BA5FB990CC9}" presName="parTx" presStyleLbl="revTx" presStyleIdx="2" presStyleCnt="3">
        <dgm:presLayoutVars>
          <dgm:chMax val="0"/>
          <dgm:chPref val="0"/>
        </dgm:presLayoutVars>
      </dgm:prSet>
      <dgm:spPr/>
    </dgm:pt>
  </dgm:ptLst>
  <dgm:cxnLst>
    <dgm:cxn modelId="{BC03A21B-ECA6-47AC-9F16-1896277AA2DE}" type="presOf" srcId="{F8DCA704-7EE1-4A24-99FC-62E219263A14}" destId="{94B74619-EFED-4621-B629-301DEA09FCBC}" srcOrd="0" destOrd="0" presId="urn:microsoft.com/office/officeart/2018/2/layout/IconVerticalSolidList"/>
    <dgm:cxn modelId="{5A86D42E-D0CC-458E-A3EF-1521474C0524}" type="presOf" srcId="{7C912FC3-FB0A-43D3-BEA8-6DE878C97418}" destId="{A0ADF8D7-FC99-47B3-967C-1C8DE758BBD1}" srcOrd="0" destOrd="0" presId="urn:microsoft.com/office/officeart/2018/2/layout/IconVerticalSolidList"/>
    <dgm:cxn modelId="{71F51068-B9BC-4D68-9043-224158974CF5}" srcId="{7C912FC3-FB0A-43D3-BEA8-6DE878C97418}" destId="{94390B69-F4A4-444D-AC3B-5BA5FB990CC9}" srcOrd="2" destOrd="0" parTransId="{6A5A7583-010F-4F7E-8C8B-7A3953195EDD}" sibTransId="{51F7A3B8-BE21-4201-9F6F-E01A5F7DCF25}"/>
    <dgm:cxn modelId="{68F41273-FBBC-413E-BC7A-527D7BE1A23F}" type="presOf" srcId="{94390B69-F4A4-444D-AC3B-5BA5FB990CC9}" destId="{049041AF-FA74-4D11-B4FB-80A7963AC3BC}" srcOrd="0" destOrd="0" presId="urn:microsoft.com/office/officeart/2018/2/layout/IconVerticalSolidList"/>
    <dgm:cxn modelId="{B3E15FA3-3F41-4454-B021-89A4723441D4}" type="presOf" srcId="{35264156-5DE6-4C94-985A-E1DD7448B979}" destId="{232DA89F-B468-4F3B-875E-B3E81A25D312}" srcOrd="0" destOrd="0" presId="urn:microsoft.com/office/officeart/2018/2/layout/IconVerticalSolidList"/>
    <dgm:cxn modelId="{AB4606EA-5295-4827-8E13-4C3AE90173A6}" srcId="{7C912FC3-FB0A-43D3-BEA8-6DE878C97418}" destId="{F8DCA704-7EE1-4A24-99FC-62E219263A14}" srcOrd="1" destOrd="0" parTransId="{F5FBD747-B899-40FB-A41A-3B19084DD65B}" sibTransId="{5F0A94A0-65EA-4B27-873F-2E0E1E6EE2E5}"/>
    <dgm:cxn modelId="{AD5649F5-7C37-453A-B1DE-D45D1D6A2E89}" srcId="{7C912FC3-FB0A-43D3-BEA8-6DE878C97418}" destId="{35264156-5DE6-4C94-985A-E1DD7448B979}" srcOrd="0" destOrd="0" parTransId="{85958CC0-7F10-4CE8-8903-2DA17CAB7D42}" sibTransId="{45ABE7B0-CAEF-4CEC-BCE2-E1F3BFF703DB}"/>
    <dgm:cxn modelId="{06B98D42-DA2D-4F94-BDDB-2FF85B36765E}" type="presParOf" srcId="{A0ADF8D7-FC99-47B3-967C-1C8DE758BBD1}" destId="{314F3F8D-BEFD-4B92-B1F4-952DF5446186}" srcOrd="0" destOrd="0" presId="urn:microsoft.com/office/officeart/2018/2/layout/IconVerticalSolidList"/>
    <dgm:cxn modelId="{0ABA3D44-4C73-4F46-B8D4-0848B2C2661F}" type="presParOf" srcId="{314F3F8D-BEFD-4B92-B1F4-952DF5446186}" destId="{698EE870-6BCF-47BF-B168-57F40971D268}" srcOrd="0" destOrd="0" presId="urn:microsoft.com/office/officeart/2018/2/layout/IconVerticalSolidList"/>
    <dgm:cxn modelId="{381FBA34-5B3D-443F-A08E-990E4F1235C1}" type="presParOf" srcId="{314F3F8D-BEFD-4B92-B1F4-952DF5446186}" destId="{2497DDC0-ABCE-4DA7-8EA2-00CC341C44BE}" srcOrd="1" destOrd="0" presId="urn:microsoft.com/office/officeart/2018/2/layout/IconVerticalSolidList"/>
    <dgm:cxn modelId="{2050534D-A19D-40EC-B3E5-51E755519C33}" type="presParOf" srcId="{314F3F8D-BEFD-4B92-B1F4-952DF5446186}" destId="{E6B8C942-43A1-4FBC-BE94-1E5EDF1740F2}" srcOrd="2" destOrd="0" presId="urn:microsoft.com/office/officeart/2018/2/layout/IconVerticalSolidList"/>
    <dgm:cxn modelId="{FB6F78F6-F1E5-4F88-ACE1-C973E3A99AAD}" type="presParOf" srcId="{314F3F8D-BEFD-4B92-B1F4-952DF5446186}" destId="{232DA89F-B468-4F3B-875E-B3E81A25D312}" srcOrd="3" destOrd="0" presId="urn:microsoft.com/office/officeart/2018/2/layout/IconVerticalSolidList"/>
    <dgm:cxn modelId="{88DB2165-6E59-401C-A111-A85E4649FA5D}" type="presParOf" srcId="{A0ADF8D7-FC99-47B3-967C-1C8DE758BBD1}" destId="{B06DD252-6739-4A9F-B41D-EBB2F7BBC0BB}" srcOrd="1" destOrd="0" presId="urn:microsoft.com/office/officeart/2018/2/layout/IconVerticalSolidList"/>
    <dgm:cxn modelId="{8ABCA2BC-5DF0-49E2-8949-CB3F79705D37}" type="presParOf" srcId="{A0ADF8D7-FC99-47B3-967C-1C8DE758BBD1}" destId="{E2377FEB-DE37-4D77-AC87-69B4184FAC72}" srcOrd="2" destOrd="0" presId="urn:microsoft.com/office/officeart/2018/2/layout/IconVerticalSolidList"/>
    <dgm:cxn modelId="{3F04BAE5-CD45-44CC-B789-9CC74FFD3529}" type="presParOf" srcId="{E2377FEB-DE37-4D77-AC87-69B4184FAC72}" destId="{9A94088B-C8DB-4449-BC64-66ADE5748C40}" srcOrd="0" destOrd="0" presId="urn:microsoft.com/office/officeart/2018/2/layout/IconVerticalSolidList"/>
    <dgm:cxn modelId="{81AB62FA-683F-4FDD-8332-561FA79F297E}" type="presParOf" srcId="{E2377FEB-DE37-4D77-AC87-69B4184FAC72}" destId="{20EBDE2C-3FA5-44A8-81ED-1CA7B0C91C79}" srcOrd="1" destOrd="0" presId="urn:microsoft.com/office/officeart/2018/2/layout/IconVerticalSolidList"/>
    <dgm:cxn modelId="{97B90738-F18F-44AF-B990-D6AD7CF0839F}" type="presParOf" srcId="{E2377FEB-DE37-4D77-AC87-69B4184FAC72}" destId="{C1C51E8D-A1CC-47D4-9FF5-57B7CC196FEB}" srcOrd="2" destOrd="0" presId="urn:microsoft.com/office/officeart/2018/2/layout/IconVerticalSolidList"/>
    <dgm:cxn modelId="{C522FDFA-CD97-4769-8563-DD028A57C640}" type="presParOf" srcId="{E2377FEB-DE37-4D77-AC87-69B4184FAC72}" destId="{94B74619-EFED-4621-B629-301DEA09FCBC}" srcOrd="3" destOrd="0" presId="urn:microsoft.com/office/officeart/2018/2/layout/IconVerticalSolidList"/>
    <dgm:cxn modelId="{3466DDC4-6305-4502-AE9E-A4EA8DD5B474}" type="presParOf" srcId="{A0ADF8D7-FC99-47B3-967C-1C8DE758BBD1}" destId="{12461D33-EEBC-42A3-AF2D-EF2DB24BA35E}" srcOrd="3" destOrd="0" presId="urn:microsoft.com/office/officeart/2018/2/layout/IconVerticalSolidList"/>
    <dgm:cxn modelId="{49CEA800-00FA-47DD-915B-C0862DD747A8}" type="presParOf" srcId="{A0ADF8D7-FC99-47B3-967C-1C8DE758BBD1}" destId="{20BB7F07-C647-4A41-B655-48F249DF7AAC}" srcOrd="4" destOrd="0" presId="urn:microsoft.com/office/officeart/2018/2/layout/IconVerticalSolidList"/>
    <dgm:cxn modelId="{FD428522-94A0-4249-8B61-4D5E40BCDE8C}" type="presParOf" srcId="{20BB7F07-C647-4A41-B655-48F249DF7AAC}" destId="{446ED187-F51A-46DE-8809-F6BC277364D7}" srcOrd="0" destOrd="0" presId="urn:microsoft.com/office/officeart/2018/2/layout/IconVerticalSolidList"/>
    <dgm:cxn modelId="{1D6D020B-367F-4870-822C-5BAC4EA21953}" type="presParOf" srcId="{20BB7F07-C647-4A41-B655-48F249DF7AAC}" destId="{7218F695-2031-421B-BD58-77B2E248C629}" srcOrd="1" destOrd="0" presId="urn:microsoft.com/office/officeart/2018/2/layout/IconVerticalSolidList"/>
    <dgm:cxn modelId="{DC60A40D-45A8-4DEA-8272-33D39E64AFCF}" type="presParOf" srcId="{20BB7F07-C647-4A41-B655-48F249DF7AAC}" destId="{7511989B-478D-45D7-B0A1-5CCB7C8E0E41}" srcOrd="2" destOrd="0" presId="urn:microsoft.com/office/officeart/2018/2/layout/IconVerticalSolidList"/>
    <dgm:cxn modelId="{FF402A0B-F85D-437D-B3C4-0BBF5263AB7D}" type="presParOf" srcId="{20BB7F07-C647-4A41-B655-48F249DF7AAC}" destId="{049041AF-FA74-4D11-B4FB-80A7963AC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D7987A-739E-4C5C-A5F2-D65E71860AF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5DF256-558C-4F17-8B7F-86470109129E}">
      <dgm:prSet/>
      <dgm:spPr/>
      <dgm:t>
        <a:bodyPr/>
        <a:lstStyle/>
        <a:p>
          <a:pPr>
            <a:lnSpc>
              <a:spcPct val="100000"/>
            </a:lnSpc>
          </a:pPr>
          <a:r>
            <a:rPr lang="en-US" dirty="0"/>
            <a:t>This is called </a:t>
          </a:r>
          <a:r>
            <a:rPr lang="en-US" i="1" dirty="0"/>
            <a:t>Multimodal</a:t>
          </a:r>
          <a:r>
            <a:rPr lang="en-US" i="0" dirty="0"/>
            <a:t> or M</a:t>
          </a:r>
          <a:r>
            <a:rPr lang="en-US" i="1" dirty="0"/>
            <a:t>ultiview</a:t>
          </a:r>
          <a:r>
            <a:rPr lang="en-US" dirty="0"/>
            <a:t> Deep Learning</a:t>
          </a:r>
        </a:p>
      </dgm:t>
    </dgm:pt>
    <dgm:pt modelId="{2BEC5219-288E-43B1-B897-FF0409600D73}" type="parTrans" cxnId="{83E58AF2-12A9-4EFD-81B8-3602B99A6C16}">
      <dgm:prSet/>
      <dgm:spPr/>
      <dgm:t>
        <a:bodyPr/>
        <a:lstStyle/>
        <a:p>
          <a:endParaRPr lang="en-US"/>
        </a:p>
      </dgm:t>
    </dgm:pt>
    <dgm:pt modelId="{9CD4E88E-FB9F-46D6-9A24-C7DA4A9A0DC6}" type="sibTrans" cxnId="{83E58AF2-12A9-4EFD-81B8-3602B99A6C16}">
      <dgm:prSet/>
      <dgm:spPr/>
      <dgm:t>
        <a:bodyPr/>
        <a:lstStyle/>
        <a:p>
          <a:endParaRPr lang="en-US"/>
        </a:p>
      </dgm:t>
    </dgm:pt>
    <dgm:pt modelId="{3421D07F-64F1-4356-A16A-6C62CF194CD4}">
      <dgm:prSet/>
      <dgm:spPr/>
      <dgm:t>
        <a:bodyPr/>
        <a:lstStyle/>
        <a:p>
          <a:pPr>
            <a:lnSpc>
              <a:spcPct val="100000"/>
            </a:lnSpc>
          </a:pPr>
          <a:r>
            <a:rPr lang="en-US"/>
            <a:t>Transform incompatible inputs to a compatible format at an internal layer</a:t>
          </a:r>
        </a:p>
      </dgm:t>
    </dgm:pt>
    <dgm:pt modelId="{AA2C849E-8E68-4448-8671-0BFE12DA67D3}" type="parTrans" cxnId="{3E3366FB-47CF-440A-A73B-83F3213CBDF3}">
      <dgm:prSet/>
      <dgm:spPr/>
      <dgm:t>
        <a:bodyPr/>
        <a:lstStyle/>
        <a:p>
          <a:endParaRPr lang="en-US"/>
        </a:p>
      </dgm:t>
    </dgm:pt>
    <dgm:pt modelId="{92F25E17-CF92-419F-9254-4C21A638DCE4}" type="sibTrans" cxnId="{3E3366FB-47CF-440A-A73B-83F3213CBDF3}">
      <dgm:prSet/>
      <dgm:spPr/>
      <dgm:t>
        <a:bodyPr/>
        <a:lstStyle/>
        <a:p>
          <a:endParaRPr lang="en-US"/>
        </a:p>
      </dgm:t>
    </dgm:pt>
    <dgm:pt modelId="{3187B8B0-DACB-48F8-8FFD-859AC3E91836}" type="pres">
      <dgm:prSet presAssocID="{C6D7987A-739E-4C5C-A5F2-D65E71860AFD}" presName="root" presStyleCnt="0">
        <dgm:presLayoutVars>
          <dgm:dir/>
          <dgm:resizeHandles val="exact"/>
        </dgm:presLayoutVars>
      </dgm:prSet>
      <dgm:spPr/>
    </dgm:pt>
    <dgm:pt modelId="{67096F8B-424B-417F-A34C-5C1C118A7B0F}" type="pres">
      <dgm:prSet presAssocID="{C75DF256-558C-4F17-8B7F-86470109129E}" presName="compNode" presStyleCnt="0"/>
      <dgm:spPr/>
    </dgm:pt>
    <dgm:pt modelId="{235D467E-7C13-422C-8EDF-9306DD15EC43}" type="pres">
      <dgm:prSet presAssocID="{C75DF256-558C-4F17-8B7F-86470109129E}" presName="bgRect" presStyleLbl="bgShp" presStyleIdx="0" presStyleCnt="2"/>
      <dgm:spPr/>
    </dgm:pt>
    <dgm:pt modelId="{E1E6E671-B838-4C71-B647-C4EAF27C4111}" type="pres">
      <dgm:prSet presAssocID="{C75DF256-558C-4F17-8B7F-8647010912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28E5672-C879-4897-BE51-8485A8CE104E}" type="pres">
      <dgm:prSet presAssocID="{C75DF256-558C-4F17-8B7F-86470109129E}" presName="spaceRect" presStyleCnt="0"/>
      <dgm:spPr/>
    </dgm:pt>
    <dgm:pt modelId="{FB29D525-E088-4646-AE22-43C33D8866AA}" type="pres">
      <dgm:prSet presAssocID="{C75DF256-558C-4F17-8B7F-86470109129E}" presName="parTx" presStyleLbl="revTx" presStyleIdx="0" presStyleCnt="2">
        <dgm:presLayoutVars>
          <dgm:chMax val="0"/>
          <dgm:chPref val="0"/>
        </dgm:presLayoutVars>
      </dgm:prSet>
      <dgm:spPr/>
    </dgm:pt>
    <dgm:pt modelId="{835D480D-8240-4B3D-BFF0-47984CCC5695}" type="pres">
      <dgm:prSet presAssocID="{9CD4E88E-FB9F-46D6-9A24-C7DA4A9A0DC6}" presName="sibTrans" presStyleCnt="0"/>
      <dgm:spPr/>
    </dgm:pt>
    <dgm:pt modelId="{E5EAD023-45BA-4EAF-A4F4-D2D3E3EBF298}" type="pres">
      <dgm:prSet presAssocID="{3421D07F-64F1-4356-A16A-6C62CF194CD4}" presName="compNode" presStyleCnt="0"/>
      <dgm:spPr/>
    </dgm:pt>
    <dgm:pt modelId="{B7CC0788-D899-4911-8DD7-527AB6988B24}" type="pres">
      <dgm:prSet presAssocID="{3421D07F-64F1-4356-A16A-6C62CF194CD4}" presName="bgRect" presStyleLbl="bgShp" presStyleIdx="1" presStyleCnt="2"/>
      <dgm:spPr/>
    </dgm:pt>
    <dgm:pt modelId="{B71DFD07-9B5C-45D2-9FDA-67F17AA2B9CA}" type="pres">
      <dgm:prSet presAssocID="{3421D07F-64F1-4356-A16A-6C62CF194CD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990CE6CD-B849-4946-8BD9-1A76B3489A0A}" type="pres">
      <dgm:prSet presAssocID="{3421D07F-64F1-4356-A16A-6C62CF194CD4}" presName="spaceRect" presStyleCnt="0"/>
      <dgm:spPr/>
    </dgm:pt>
    <dgm:pt modelId="{63F30C60-1DA2-46E3-9681-FF301989F8FF}" type="pres">
      <dgm:prSet presAssocID="{3421D07F-64F1-4356-A16A-6C62CF194CD4}" presName="parTx" presStyleLbl="revTx" presStyleIdx="1" presStyleCnt="2">
        <dgm:presLayoutVars>
          <dgm:chMax val="0"/>
          <dgm:chPref val="0"/>
        </dgm:presLayoutVars>
      </dgm:prSet>
      <dgm:spPr/>
    </dgm:pt>
  </dgm:ptLst>
  <dgm:cxnLst>
    <dgm:cxn modelId="{2B63F828-A685-41C6-8B9E-D5C26EA0272B}" type="presOf" srcId="{C75DF256-558C-4F17-8B7F-86470109129E}" destId="{FB29D525-E088-4646-AE22-43C33D8866AA}" srcOrd="0" destOrd="0" presId="urn:microsoft.com/office/officeart/2018/2/layout/IconVerticalSolidList"/>
    <dgm:cxn modelId="{122AFF41-FD90-4F96-AF97-0AB0C673FBE2}" type="presOf" srcId="{3421D07F-64F1-4356-A16A-6C62CF194CD4}" destId="{63F30C60-1DA2-46E3-9681-FF301989F8FF}" srcOrd="0" destOrd="0" presId="urn:microsoft.com/office/officeart/2018/2/layout/IconVerticalSolidList"/>
    <dgm:cxn modelId="{8976C5BB-119E-40AF-A833-002C1197CCFD}" type="presOf" srcId="{C6D7987A-739E-4C5C-A5F2-D65E71860AFD}" destId="{3187B8B0-DACB-48F8-8FFD-859AC3E91836}" srcOrd="0" destOrd="0" presId="urn:microsoft.com/office/officeart/2018/2/layout/IconVerticalSolidList"/>
    <dgm:cxn modelId="{83E58AF2-12A9-4EFD-81B8-3602B99A6C16}" srcId="{C6D7987A-739E-4C5C-A5F2-D65E71860AFD}" destId="{C75DF256-558C-4F17-8B7F-86470109129E}" srcOrd="0" destOrd="0" parTransId="{2BEC5219-288E-43B1-B897-FF0409600D73}" sibTransId="{9CD4E88E-FB9F-46D6-9A24-C7DA4A9A0DC6}"/>
    <dgm:cxn modelId="{3E3366FB-47CF-440A-A73B-83F3213CBDF3}" srcId="{C6D7987A-739E-4C5C-A5F2-D65E71860AFD}" destId="{3421D07F-64F1-4356-A16A-6C62CF194CD4}" srcOrd="1" destOrd="0" parTransId="{AA2C849E-8E68-4448-8671-0BFE12DA67D3}" sibTransId="{92F25E17-CF92-419F-9254-4C21A638DCE4}"/>
    <dgm:cxn modelId="{453A2CC3-F2CA-40DE-8F4C-27F1FA468295}" type="presParOf" srcId="{3187B8B0-DACB-48F8-8FFD-859AC3E91836}" destId="{67096F8B-424B-417F-A34C-5C1C118A7B0F}" srcOrd="0" destOrd="0" presId="urn:microsoft.com/office/officeart/2018/2/layout/IconVerticalSolidList"/>
    <dgm:cxn modelId="{658FD585-08FB-4FC6-AB7B-52BCD911925F}" type="presParOf" srcId="{67096F8B-424B-417F-A34C-5C1C118A7B0F}" destId="{235D467E-7C13-422C-8EDF-9306DD15EC43}" srcOrd="0" destOrd="0" presId="urn:microsoft.com/office/officeart/2018/2/layout/IconVerticalSolidList"/>
    <dgm:cxn modelId="{A701CA9E-184A-4680-AF79-E4A86C0118A2}" type="presParOf" srcId="{67096F8B-424B-417F-A34C-5C1C118A7B0F}" destId="{E1E6E671-B838-4C71-B647-C4EAF27C4111}" srcOrd="1" destOrd="0" presId="urn:microsoft.com/office/officeart/2018/2/layout/IconVerticalSolidList"/>
    <dgm:cxn modelId="{1947ADE5-C559-4B35-9234-5B0A5B196EB0}" type="presParOf" srcId="{67096F8B-424B-417F-A34C-5C1C118A7B0F}" destId="{528E5672-C879-4897-BE51-8485A8CE104E}" srcOrd="2" destOrd="0" presId="urn:microsoft.com/office/officeart/2018/2/layout/IconVerticalSolidList"/>
    <dgm:cxn modelId="{B31467E5-FBD2-4A8B-B710-87332639E189}" type="presParOf" srcId="{67096F8B-424B-417F-A34C-5C1C118A7B0F}" destId="{FB29D525-E088-4646-AE22-43C33D8866AA}" srcOrd="3" destOrd="0" presId="urn:microsoft.com/office/officeart/2018/2/layout/IconVerticalSolidList"/>
    <dgm:cxn modelId="{E63BA548-4DEC-48D1-9754-2781099A8B01}" type="presParOf" srcId="{3187B8B0-DACB-48F8-8FFD-859AC3E91836}" destId="{835D480D-8240-4B3D-BFF0-47984CCC5695}" srcOrd="1" destOrd="0" presId="urn:microsoft.com/office/officeart/2018/2/layout/IconVerticalSolidList"/>
    <dgm:cxn modelId="{BB13615E-BB70-4857-A67D-C181DEFEB52E}" type="presParOf" srcId="{3187B8B0-DACB-48F8-8FFD-859AC3E91836}" destId="{E5EAD023-45BA-4EAF-A4F4-D2D3E3EBF298}" srcOrd="2" destOrd="0" presId="urn:microsoft.com/office/officeart/2018/2/layout/IconVerticalSolidList"/>
    <dgm:cxn modelId="{A425B501-392E-4860-A72D-BFDE8D19AD26}" type="presParOf" srcId="{E5EAD023-45BA-4EAF-A4F4-D2D3E3EBF298}" destId="{B7CC0788-D899-4911-8DD7-527AB6988B24}" srcOrd="0" destOrd="0" presId="urn:microsoft.com/office/officeart/2018/2/layout/IconVerticalSolidList"/>
    <dgm:cxn modelId="{7B048C9B-2A5C-4150-AFD6-C3DC63FD5D26}" type="presParOf" srcId="{E5EAD023-45BA-4EAF-A4F4-D2D3E3EBF298}" destId="{B71DFD07-9B5C-45D2-9FDA-67F17AA2B9CA}" srcOrd="1" destOrd="0" presId="urn:microsoft.com/office/officeart/2018/2/layout/IconVerticalSolidList"/>
    <dgm:cxn modelId="{6BF29C5F-A2C4-4554-96FE-E611CF8EED0C}" type="presParOf" srcId="{E5EAD023-45BA-4EAF-A4F4-D2D3E3EBF298}" destId="{990CE6CD-B849-4946-8BD9-1A76B3489A0A}" srcOrd="2" destOrd="0" presId="urn:microsoft.com/office/officeart/2018/2/layout/IconVerticalSolidList"/>
    <dgm:cxn modelId="{F519C23D-2CD8-4B21-A377-6917C8924258}" type="presParOf" srcId="{E5EAD023-45BA-4EAF-A4F4-D2D3E3EBF298}" destId="{63F30C60-1DA2-46E3-9681-FF301989F8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91150D-7F36-4601-830C-50FF2D89FA4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86595B-5B7B-4669-AB47-26AE4A9C2728}">
      <dgm:prSet/>
      <dgm:spPr/>
      <dgm:t>
        <a:bodyPr/>
        <a:lstStyle/>
        <a:p>
          <a:pPr>
            <a:defRPr cap="all"/>
          </a:pPr>
          <a:r>
            <a:rPr lang="en-US"/>
            <a:t>We </a:t>
          </a:r>
          <a:r>
            <a:rPr lang="en-US" i="1"/>
            <a:t>train</a:t>
          </a:r>
          <a:r>
            <a:rPr lang="en-US"/>
            <a:t> a model on a </a:t>
          </a:r>
          <a:r>
            <a:rPr lang="en-US" i="1"/>
            <a:t>subset</a:t>
          </a:r>
          <a:r>
            <a:rPr lang="en-US"/>
            <a:t> of all samples</a:t>
          </a:r>
        </a:p>
      </dgm:t>
    </dgm:pt>
    <dgm:pt modelId="{D598F13D-7FC8-4FC7-A6A2-CBBE28EFC3F7}" type="parTrans" cxnId="{8981CE0F-7A0B-46F4-8689-E8E443D05833}">
      <dgm:prSet/>
      <dgm:spPr/>
      <dgm:t>
        <a:bodyPr/>
        <a:lstStyle/>
        <a:p>
          <a:endParaRPr lang="en-US"/>
        </a:p>
      </dgm:t>
    </dgm:pt>
    <dgm:pt modelId="{D2ED3153-D304-4389-9986-61FE68CD6F22}" type="sibTrans" cxnId="{8981CE0F-7A0B-46F4-8689-E8E443D05833}">
      <dgm:prSet/>
      <dgm:spPr/>
      <dgm:t>
        <a:bodyPr/>
        <a:lstStyle/>
        <a:p>
          <a:endParaRPr lang="en-US"/>
        </a:p>
      </dgm:t>
    </dgm:pt>
    <dgm:pt modelId="{3DE7B99F-BBB0-426D-85D1-741185C1740B}">
      <dgm:prSet/>
      <dgm:spPr/>
      <dgm:t>
        <a:bodyPr/>
        <a:lstStyle/>
        <a:p>
          <a:pPr>
            <a:defRPr cap="all"/>
          </a:pPr>
          <a:r>
            <a:rPr lang="en-US"/>
            <a:t>The model </a:t>
          </a:r>
          <a:r>
            <a:rPr lang="en-US" i="1"/>
            <a:t>learns</a:t>
          </a:r>
          <a:r>
            <a:rPr lang="en-US"/>
            <a:t> a set of parameters in each layer that allows the mapping of </a:t>
          </a:r>
          <a:r>
            <a:rPr lang="en-US" i="1"/>
            <a:t>features</a:t>
          </a:r>
          <a:r>
            <a:rPr lang="en-US"/>
            <a:t> to </a:t>
          </a:r>
          <a:r>
            <a:rPr lang="en-US" i="1"/>
            <a:t>predictions</a:t>
          </a:r>
          <a:endParaRPr lang="en-US"/>
        </a:p>
      </dgm:t>
    </dgm:pt>
    <dgm:pt modelId="{90E20216-B844-4903-85A1-7610866FA3A1}" type="parTrans" cxnId="{7CEA76F8-E5A4-4F2B-A881-D84E970B134E}">
      <dgm:prSet/>
      <dgm:spPr/>
      <dgm:t>
        <a:bodyPr/>
        <a:lstStyle/>
        <a:p>
          <a:endParaRPr lang="en-US"/>
        </a:p>
      </dgm:t>
    </dgm:pt>
    <dgm:pt modelId="{6FB7C7DB-CAF8-4D6E-B4F0-8FD6E5025CA4}" type="sibTrans" cxnId="{7CEA76F8-E5A4-4F2B-A881-D84E970B134E}">
      <dgm:prSet/>
      <dgm:spPr/>
      <dgm:t>
        <a:bodyPr/>
        <a:lstStyle/>
        <a:p>
          <a:endParaRPr lang="en-US"/>
        </a:p>
      </dgm:t>
    </dgm:pt>
    <dgm:pt modelId="{2370CB7F-E13C-4DCB-9C7E-12598486F46A}">
      <dgm:prSet/>
      <dgm:spPr/>
      <dgm:t>
        <a:bodyPr/>
        <a:lstStyle/>
        <a:p>
          <a:pPr>
            <a:defRPr cap="all"/>
          </a:pPr>
          <a:r>
            <a:rPr lang="en-US"/>
            <a:t>We </a:t>
          </a:r>
          <a:r>
            <a:rPr lang="en-US" i="1"/>
            <a:t>test</a:t>
          </a:r>
          <a:r>
            <a:rPr lang="en-US"/>
            <a:t> the model on the remaining samples that the model has </a:t>
          </a:r>
          <a:r>
            <a:rPr lang="en-US" i="1"/>
            <a:t>never interacted</a:t>
          </a:r>
          <a:r>
            <a:rPr lang="en-US"/>
            <a:t> with</a:t>
          </a:r>
        </a:p>
      </dgm:t>
    </dgm:pt>
    <dgm:pt modelId="{654AE991-7485-4D3A-B90D-D49090DC66AE}" type="parTrans" cxnId="{A98F24D3-9E93-48EF-BEB7-BA7D10298905}">
      <dgm:prSet/>
      <dgm:spPr/>
      <dgm:t>
        <a:bodyPr/>
        <a:lstStyle/>
        <a:p>
          <a:endParaRPr lang="en-US"/>
        </a:p>
      </dgm:t>
    </dgm:pt>
    <dgm:pt modelId="{FEBE3D3B-9A54-4944-80B5-633406E53692}" type="sibTrans" cxnId="{A98F24D3-9E93-48EF-BEB7-BA7D10298905}">
      <dgm:prSet/>
      <dgm:spPr/>
      <dgm:t>
        <a:bodyPr/>
        <a:lstStyle/>
        <a:p>
          <a:endParaRPr lang="en-US"/>
        </a:p>
      </dgm:t>
    </dgm:pt>
    <dgm:pt modelId="{632828A6-E91C-4CE7-9BE6-CC1C9D9E9C7D}" type="pres">
      <dgm:prSet presAssocID="{2C91150D-7F36-4601-830C-50FF2D89FA47}" presName="root" presStyleCnt="0">
        <dgm:presLayoutVars>
          <dgm:dir/>
          <dgm:resizeHandles val="exact"/>
        </dgm:presLayoutVars>
      </dgm:prSet>
      <dgm:spPr/>
    </dgm:pt>
    <dgm:pt modelId="{AE81C0AD-D71B-469E-B9EF-0DC3ACCD76A3}" type="pres">
      <dgm:prSet presAssocID="{5F86595B-5B7B-4669-AB47-26AE4A9C2728}" presName="compNode" presStyleCnt="0"/>
      <dgm:spPr/>
    </dgm:pt>
    <dgm:pt modelId="{6DFFDE03-4E94-4030-AD69-07DA4E79DE28}" type="pres">
      <dgm:prSet presAssocID="{5F86595B-5B7B-4669-AB47-26AE4A9C2728}" presName="iconBgRect" presStyleLbl="bgShp" presStyleIdx="0" presStyleCnt="3"/>
      <dgm:spPr/>
    </dgm:pt>
    <dgm:pt modelId="{241967EA-7816-4D56-9C35-162EB8315A55}" type="pres">
      <dgm:prSet presAssocID="{5F86595B-5B7B-4669-AB47-26AE4A9C272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E8C11A99-A434-4488-BE0D-B70289B3CE8F}" type="pres">
      <dgm:prSet presAssocID="{5F86595B-5B7B-4669-AB47-26AE4A9C2728}" presName="spaceRect" presStyleCnt="0"/>
      <dgm:spPr/>
    </dgm:pt>
    <dgm:pt modelId="{1C66C622-CD04-4F58-92E0-ED9D8B81C795}" type="pres">
      <dgm:prSet presAssocID="{5F86595B-5B7B-4669-AB47-26AE4A9C2728}" presName="textRect" presStyleLbl="revTx" presStyleIdx="0" presStyleCnt="3">
        <dgm:presLayoutVars>
          <dgm:chMax val="1"/>
          <dgm:chPref val="1"/>
        </dgm:presLayoutVars>
      </dgm:prSet>
      <dgm:spPr/>
    </dgm:pt>
    <dgm:pt modelId="{AC6D9E6F-B739-403D-BF42-D6D02F00261E}" type="pres">
      <dgm:prSet presAssocID="{D2ED3153-D304-4389-9986-61FE68CD6F22}" presName="sibTrans" presStyleCnt="0"/>
      <dgm:spPr/>
    </dgm:pt>
    <dgm:pt modelId="{B60EE812-ED87-462E-9386-D6B0EAB1A9E2}" type="pres">
      <dgm:prSet presAssocID="{3DE7B99F-BBB0-426D-85D1-741185C1740B}" presName="compNode" presStyleCnt="0"/>
      <dgm:spPr/>
    </dgm:pt>
    <dgm:pt modelId="{59CB1B8F-14BC-47B8-85E5-8E8C2DD83999}" type="pres">
      <dgm:prSet presAssocID="{3DE7B99F-BBB0-426D-85D1-741185C1740B}" presName="iconBgRect" presStyleLbl="bgShp" presStyleIdx="1" presStyleCnt="3"/>
      <dgm:spPr/>
    </dgm:pt>
    <dgm:pt modelId="{779FDF1D-59FE-47E7-9103-F1B614251B69}" type="pres">
      <dgm:prSet presAssocID="{3DE7B99F-BBB0-426D-85D1-741185C174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420229D-00B0-4BF8-A88A-8664F2DD794A}" type="pres">
      <dgm:prSet presAssocID="{3DE7B99F-BBB0-426D-85D1-741185C1740B}" presName="spaceRect" presStyleCnt="0"/>
      <dgm:spPr/>
    </dgm:pt>
    <dgm:pt modelId="{E9223D97-7A37-4420-83A0-EBBCE0978A70}" type="pres">
      <dgm:prSet presAssocID="{3DE7B99F-BBB0-426D-85D1-741185C1740B}" presName="textRect" presStyleLbl="revTx" presStyleIdx="1" presStyleCnt="3">
        <dgm:presLayoutVars>
          <dgm:chMax val="1"/>
          <dgm:chPref val="1"/>
        </dgm:presLayoutVars>
      </dgm:prSet>
      <dgm:spPr/>
    </dgm:pt>
    <dgm:pt modelId="{260463A1-890E-47D4-BB14-6CE8A525476F}" type="pres">
      <dgm:prSet presAssocID="{6FB7C7DB-CAF8-4D6E-B4F0-8FD6E5025CA4}" presName="sibTrans" presStyleCnt="0"/>
      <dgm:spPr/>
    </dgm:pt>
    <dgm:pt modelId="{2D701709-2898-422E-A1BB-DD03FA2B87C7}" type="pres">
      <dgm:prSet presAssocID="{2370CB7F-E13C-4DCB-9C7E-12598486F46A}" presName="compNode" presStyleCnt="0"/>
      <dgm:spPr/>
    </dgm:pt>
    <dgm:pt modelId="{4BEE33A9-43BC-48A4-8E33-77E3E870CEB6}" type="pres">
      <dgm:prSet presAssocID="{2370CB7F-E13C-4DCB-9C7E-12598486F46A}" presName="iconBgRect" presStyleLbl="bgShp" presStyleIdx="2" presStyleCnt="3"/>
      <dgm:spPr/>
    </dgm:pt>
    <dgm:pt modelId="{A9104479-23E4-4933-B711-4BF6C9B9DE3D}" type="pres">
      <dgm:prSet presAssocID="{2370CB7F-E13C-4DCB-9C7E-12598486F4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09FE7B6C-AE7C-46CE-A93D-C9BA0F0BE6C5}" type="pres">
      <dgm:prSet presAssocID="{2370CB7F-E13C-4DCB-9C7E-12598486F46A}" presName="spaceRect" presStyleCnt="0"/>
      <dgm:spPr/>
    </dgm:pt>
    <dgm:pt modelId="{37F27C34-0FA1-4760-83AB-4112CEFCA764}" type="pres">
      <dgm:prSet presAssocID="{2370CB7F-E13C-4DCB-9C7E-12598486F46A}" presName="textRect" presStyleLbl="revTx" presStyleIdx="2" presStyleCnt="3">
        <dgm:presLayoutVars>
          <dgm:chMax val="1"/>
          <dgm:chPref val="1"/>
        </dgm:presLayoutVars>
      </dgm:prSet>
      <dgm:spPr/>
    </dgm:pt>
  </dgm:ptLst>
  <dgm:cxnLst>
    <dgm:cxn modelId="{8981CE0F-7A0B-46F4-8689-E8E443D05833}" srcId="{2C91150D-7F36-4601-830C-50FF2D89FA47}" destId="{5F86595B-5B7B-4669-AB47-26AE4A9C2728}" srcOrd="0" destOrd="0" parTransId="{D598F13D-7FC8-4FC7-A6A2-CBBE28EFC3F7}" sibTransId="{D2ED3153-D304-4389-9986-61FE68CD6F22}"/>
    <dgm:cxn modelId="{833C9C43-8A9E-4D1E-B376-2FB8780CF62B}" type="presOf" srcId="{3DE7B99F-BBB0-426D-85D1-741185C1740B}" destId="{E9223D97-7A37-4420-83A0-EBBCE0978A70}" srcOrd="0" destOrd="0" presId="urn:microsoft.com/office/officeart/2018/5/layout/IconCircleLabelList"/>
    <dgm:cxn modelId="{803A7654-2C6F-4A0A-8E25-66BB790000F3}" type="presOf" srcId="{5F86595B-5B7B-4669-AB47-26AE4A9C2728}" destId="{1C66C622-CD04-4F58-92E0-ED9D8B81C795}" srcOrd="0" destOrd="0" presId="urn:microsoft.com/office/officeart/2018/5/layout/IconCircleLabelList"/>
    <dgm:cxn modelId="{8FE51059-1EDC-4F77-AE34-CF1CD5DADD80}" type="presOf" srcId="{2370CB7F-E13C-4DCB-9C7E-12598486F46A}" destId="{37F27C34-0FA1-4760-83AB-4112CEFCA764}" srcOrd="0" destOrd="0" presId="urn:microsoft.com/office/officeart/2018/5/layout/IconCircleLabelList"/>
    <dgm:cxn modelId="{9642F0B7-644D-424F-B98F-53D975214CAB}" type="presOf" srcId="{2C91150D-7F36-4601-830C-50FF2D89FA47}" destId="{632828A6-E91C-4CE7-9BE6-CC1C9D9E9C7D}" srcOrd="0" destOrd="0" presId="urn:microsoft.com/office/officeart/2018/5/layout/IconCircleLabelList"/>
    <dgm:cxn modelId="{A98F24D3-9E93-48EF-BEB7-BA7D10298905}" srcId="{2C91150D-7F36-4601-830C-50FF2D89FA47}" destId="{2370CB7F-E13C-4DCB-9C7E-12598486F46A}" srcOrd="2" destOrd="0" parTransId="{654AE991-7485-4D3A-B90D-D49090DC66AE}" sibTransId="{FEBE3D3B-9A54-4944-80B5-633406E53692}"/>
    <dgm:cxn modelId="{7CEA76F8-E5A4-4F2B-A881-D84E970B134E}" srcId="{2C91150D-7F36-4601-830C-50FF2D89FA47}" destId="{3DE7B99F-BBB0-426D-85D1-741185C1740B}" srcOrd="1" destOrd="0" parTransId="{90E20216-B844-4903-85A1-7610866FA3A1}" sibTransId="{6FB7C7DB-CAF8-4D6E-B4F0-8FD6E5025CA4}"/>
    <dgm:cxn modelId="{E5517574-D960-468F-83D7-DE165BBE5147}" type="presParOf" srcId="{632828A6-E91C-4CE7-9BE6-CC1C9D9E9C7D}" destId="{AE81C0AD-D71B-469E-B9EF-0DC3ACCD76A3}" srcOrd="0" destOrd="0" presId="urn:microsoft.com/office/officeart/2018/5/layout/IconCircleLabelList"/>
    <dgm:cxn modelId="{1CB2E499-F53A-4F52-8286-B4B23656FBD7}" type="presParOf" srcId="{AE81C0AD-D71B-469E-B9EF-0DC3ACCD76A3}" destId="{6DFFDE03-4E94-4030-AD69-07DA4E79DE28}" srcOrd="0" destOrd="0" presId="urn:microsoft.com/office/officeart/2018/5/layout/IconCircleLabelList"/>
    <dgm:cxn modelId="{629E14FB-9FDB-4125-A90D-795F668DF572}" type="presParOf" srcId="{AE81C0AD-D71B-469E-B9EF-0DC3ACCD76A3}" destId="{241967EA-7816-4D56-9C35-162EB8315A55}" srcOrd="1" destOrd="0" presId="urn:microsoft.com/office/officeart/2018/5/layout/IconCircleLabelList"/>
    <dgm:cxn modelId="{AD85E84F-FB31-486B-98D9-85F9AC42314D}" type="presParOf" srcId="{AE81C0AD-D71B-469E-B9EF-0DC3ACCD76A3}" destId="{E8C11A99-A434-4488-BE0D-B70289B3CE8F}" srcOrd="2" destOrd="0" presId="urn:microsoft.com/office/officeart/2018/5/layout/IconCircleLabelList"/>
    <dgm:cxn modelId="{79E0C2DA-A7E2-4600-BD1D-360CD8BFB40F}" type="presParOf" srcId="{AE81C0AD-D71B-469E-B9EF-0DC3ACCD76A3}" destId="{1C66C622-CD04-4F58-92E0-ED9D8B81C795}" srcOrd="3" destOrd="0" presId="urn:microsoft.com/office/officeart/2018/5/layout/IconCircleLabelList"/>
    <dgm:cxn modelId="{FB5E10EF-E52E-4CDD-91DB-287BFBBB7422}" type="presParOf" srcId="{632828A6-E91C-4CE7-9BE6-CC1C9D9E9C7D}" destId="{AC6D9E6F-B739-403D-BF42-D6D02F00261E}" srcOrd="1" destOrd="0" presId="urn:microsoft.com/office/officeart/2018/5/layout/IconCircleLabelList"/>
    <dgm:cxn modelId="{D7CC53D5-88E6-426C-B5E0-F0B5C6B5F322}" type="presParOf" srcId="{632828A6-E91C-4CE7-9BE6-CC1C9D9E9C7D}" destId="{B60EE812-ED87-462E-9386-D6B0EAB1A9E2}" srcOrd="2" destOrd="0" presId="urn:microsoft.com/office/officeart/2018/5/layout/IconCircleLabelList"/>
    <dgm:cxn modelId="{D1072803-E984-425B-9564-B4B3A986F36D}" type="presParOf" srcId="{B60EE812-ED87-462E-9386-D6B0EAB1A9E2}" destId="{59CB1B8F-14BC-47B8-85E5-8E8C2DD83999}" srcOrd="0" destOrd="0" presId="urn:microsoft.com/office/officeart/2018/5/layout/IconCircleLabelList"/>
    <dgm:cxn modelId="{94768186-6BCF-4096-ABC7-A6355F7BE324}" type="presParOf" srcId="{B60EE812-ED87-462E-9386-D6B0EAB1A9E2}" destId="{779FDF1D-59FE-47E7-9103-F1B614251B69}" srcOrd="1" destOrd="0" presId="urn:microsoft.com/office/officeart/2018/5/layout/IconCircleLabelList"/>
    <dgm:cxn modelId="{7E13FF10-D733-4D90-9ACA-72DE5A965B9C}" type="presParOf" srcId="{B60EE812-ED87-462E-9386-D6B0EAB1A9E2}" destId="{6420229D-00B0-4BF8-A88A-8664F2DD794A}" srcOrd="2" destOrd="0" presId="urn:microsoft.com/office/officeart/2018/5/layout/IconCircleLabelList"/>
    <dgm:cxn modelId="{B5FDE960-2424-4E15-BDDC-5E49C774BB80}" type="presParOf" srcId="{B60EE812-ED87-462E-9386-D6B0EAB1A9E2}" destId="{E9223D97-7A37-4420-83A0-EBBCE0978A70}" srcOrd="3" destOrd="0" presId="urn:microsoft.com/office/officeart/2018/5/layout/IconCircleLabelList"/>
    <dgm:cxn modelId="{C389ED5C-680B-4C94-A6CC-6F321EE84BDE}" type="presParOf" srcId="{632828A6-E91C-4CE7-9BE6-CC1C9D9E9C7D}" destId="{260463A1-890E-47D4-BB14-6CE8A525476F}" srcOrd="3" destOrd="0" presId="urn:microsoft.com/office/officeart/2018/5/layout/IconCircleLabelList"/>
    <dgm:cxn modelId="{4405C864-0241-4B96-B227-70612622189A}" type="presParOf" srcId="{632828A6-E91C-4CE7-9BE6-CC1C9D9E9C7D}" destId="{2D701709-2898-422E-A1BB-DD03FA2B87C7}" srcOrd="4" destOrd="0" presId="urn:microsoft.com/office/officeart/2018/5/layout/IconCircleLabelList"/>
    <dgm:cxn modelId="{C1729847-D790-4BA7-89E1-9A3F053996C5}" type="presParOf" srcId="{2D701709-2898-422E-A1BB-DD03FA2B87C7}" destId="{4BEE33A9-43BC-48A4-8E33-77E3E870CEB6}" srcOrd="0" destOrd="0" presId="urn:microsoft.com/office/officeart/2018/5/layout/IconCircleLabelList"/>
    <dgm:cxn modelId="{6A0962A5-68DF-4ABE-8FBD-063B64C3DFAC}" type="presParOf" srcId="{2D701709-2898-422E-A1BB-DD03FA2B87C7}" destId="{A9104479-23E4-4933-B711-4BF6C9B9DE3D}" srcOrd="1" destOrd="0" presId="urn:microsoft.com/office/officeart/2018/5/layout/IconCircleLabelList"/>
    <dgm:cxn modelId="{79AABA1D-1806-4E19-B02B-3B971F0BFADF}" type="presParOf" srcId="{2D701709-2898-422E-A1BB-DD03FA2B87C7}" destId="{09FE7B6C-AE7C-46CE-A93D-C9BA0F0BE6C5}" srcOrd="2" destOrd="0" presId="urn:microsoft.com/office/officeart/2018/5/layout/IconCircleLabelList"/>
    <dgm:cxn modelId="{86AB4C5F-0AE3-4E6E-925D-B9D0CA5B9C1A}" type="presParOf" srcId="{2D701709-2898-422E-A1BB-DD03FA2B87C7}" destId="{37F27C34-0FA1-4760-83AB-4112CEFCA76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98613-74AC-49E9-ADC5-427ED442B390}">
      <dsp:nvSpPr>
        <dsp:cNvPr id="0" name=""/>
        <dsp:cNvSpPr/>
      </dsp:nvSpPr>
      <dsp:spPr>
        <a:xfrm>
          <a:off x="0" y="0"/>
          <a:ext cx="7886552" cy="924325"/>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Introduce </a:t>
          </a:r>
          <a:r>
            <a:rPr lang="en-US" sz="2400" b="0" i="0" kern="1200" dirty="0"/>
            <a:t>the </a:t>
          </a:r>
          <a:r>
            <a:rPr lang="en-US" sz="2400" b="0" i="1" kern="1200" dirty="0"/>
            <a:t>p</a:t>
          </a:r>
          <a:r>
            <a:rPr lang="en-US" sz="2400" i="1" kern="1200" dirty="0"/>
            <a:t>roblem</a:t>
          </a:r>
          <a:r>
            <a:rPr lang="en-US" sz="2400" kern="1200" dirty="0"/>
            <a:t> that we are going to solve</a:t>
          </a:r>
        </a:p>
      </dsp:txBody>
      <dsp:txXfrm>
        <a:off x="27073" y="27073"/>
        <a:ext cx="6811027" cy="870179"/>
      </dsp:txXfrm>
    </dsp:sp>
    <dsp:sp modelId="{4939F141-3AAA-4213-8CA3-939B9D54F004}">
      <dsp:nvSpPr>
        <dsp:cNvPr id="0" name=""/>
        <dsp:cNvSpPr/>
      </dsp:nvSpPr>
      <dsp:spPr>
        <a:xfrm>
          <a:off x="660498" y="1092384"/>
          <a:ext cx="7886552" cy="924325"/>
        </a:xfrm>
        <a:prstGeom prst="roundRect">
          <a:avLst>
            <a:gd name="adj" fmla="val 10000"/>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Develop</a:t>
          </a:r>
          <a:r>
            <a:rPr lang="en-US" sz="2400" kern="1200" dirty="0"/>
            <a:t> </a:t>
          </a:r>
          <a:r>
            <a:rPr lang="en-US" sz="2400" i="1" kern="1200" dirty="0"/>
            <a:t>Neural Networks </a:t>
          </a:r>
          <a:r>
            <a:rPr lang="en-US" sz="2400" kern="1200" dirty="0"/>
            <a:t>as the solution</a:t>
          </a:r>
        </a:p>
      </dsp:txBody>
      <dsp:txXfrm>
        <a:off x="687571" y="1119457"/>
        <a:ext cx="6571096" cy="870179"/>
      </dsp:txXfrm>
    </dsp:sp>
    <dsp:sp modelId="{9E224503-569D-4CCD-AAD4-AB4678E56D48}">
      <dsp:nvSpPr>
        <dsp:cNvPr id="0" name=""/>
        <dsp:cNvSpPr/>
      </dsp:nvSpPr>
      <dsp:spPr>
        <a:xfrm>
          <a:off x="1311139" y="2184768"/>
          <a:ext cx="7886552" cy="924325"/>
        </a:xfrm>
        <a:prstGeom prst="roundRect">
          <a:avLst>
            <a:gd name="adj" fmla="val 10000"/>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Discuss</a:t>
          </a:r>
          <a:r>
            <a:rPr lang="en-US" sz="2400" kern="1200" dirty="0"/>
            <a:t> consequences and </a:t>
          </a:r>
          <a:r>
            <a:rPr lang="en-US" sz="2400" i="1" kern="1200" dirty="0"/>
            <a:t>improvements</a:t>
          </a:r>
          <a:r>
            <a:rPr lang="en-US" sz="2400" kern="1200" dirty="0"/>
            <a:t> to the solution</a:t>
          </a:r>
        </a:p>
      </dsp:txBody>
      <dsp:txXfrm>
        <a:off x="1338212" y="2211841"/>
        <a:ext cx="6580954" cy="870179"/>
      </dsp:txXfrm>
    </dsp:sp>
    <dsp:sp modelId="{8C95CEEC-7B4B-4280-9936-459A1F634201}">
      <dsp:nvSpPr>
        <dsp:cNvPr id="0" name=""/>
        <dsp:cNvSpPr/>
      </dsp:nvSpPr>
      <dsp:spPr>
        <a:xfrm>
          <a:off x="1971638" y="3277152"/>
          <a:ext cx="7886552" cy="924325"/>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Analyze</a:t>
          </a:r>
          <a:r>
            <a:rPr lang="en-US" sz="2400" kern="1200" dirty="0"/>
            <a:t> the </a:t>
          </a:r>
          <a:r>
            <a:rPr lang="en-US" sz="2400" i="1" kern="1200" dirty="0"/>
            <a:t>performance</a:t>
          </a:r>
          <a:r>
            <a:rPr lang="en-US" sz="2400" kern="1200" dirty="0"/>
            <a:t> of the improvements</a:t>
          </a:r>
        </a:p>
      </dsp:txBody>
      <dsp:txXfrm>
        <a:off x="1998711" y="3304225"/>
        <a:ext cx="6571096" cy="870179"/>
      </dsp:txXfrm>
    </dsp:sp>
    <dsp:sp modelId="{0C5FD1CB-BF28-4B3A-837C-E95153B9F519}">
      <dsp:nvSpPr>
        <dsp:cNvPr id="0" name=""/>
        <dsp:cNvSpPr/>
      </dsp:nvSpPr>
      <dsp:spPr>
        <a:xfrm>
          <a:off x="7285741" y="707949"/>
          <a:ext cx="600811" cy="600811"/>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420923" y="707949"/>
        <a:ext cx="330447" cy="452110"/>
      </dsp:txXfrm>
    </dsp:sp>
    <dsp:sp modelId="{80AA0912-815E-4A22-970A-BE4CEEC85743}">
      <dsp:nvSpPr>
        <dsp:cNvPr id="0" name=""/>
        <dsp:cNvSpPr/>
      </dsp:nvSpPr>
      <dsp:spPr>
        <a:xfrm>
          <a:off x="7946240" y="1800333"/>
          <a:ext cx="600811" cy="600811"/>
        </a:xfrm>
        <a:prstGeom prst="downArrow">
          <a:avLst>
            <a:gd name="adj1" fmla="val 55000"/>
            <a:gd name="adj2" fmla="val 45000"/>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081422" y="1800333"/>
        <a:ext cx="330447" cy="452110"/>
      </dsp:txXfrm>
    </dsp:sp>
    <dsp:sp modelId="{C3CE2B63-F764-49B3-8D2C-E9C741076535}">
      <dsp:nvSpPr>
        <dsp:cNvPr id="0" name=""/>
        <dsp:cNvSpPr/>
      </dsp:nvSpPr>
      <dsp:spPr>
        <a:xfrm>
          <a:off x="8596880" y="2892717"/>
          <a:ext cx="600811" cy="600811"/>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2062" y="2892717"/>
        <a:ext cx="330447" cy="452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6F92-4770-4815-A1C5-861F56537517}">
      <dsp:nvSpPr>
        <dsp:cNvPr id="0" name=""/>
        <dsp:cNvSpPr/>
      </dsp:nvSpPr>
      <dsp:spPr>
        <a:xfrm>
          <a:off x="719862"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5501A-7B59-4613-9B01-AC00BD866514}">
      <dsp:nvSpPr>
        <dsp:cNvPr id="0" name=""/>
        <dsp:cNvSpPr/>
      </dsp:nvSpPr>
      <dsp:spPr>
        <a:xfrm>
          <a:off x="22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Humans are proficient at mapping sounds to sources</a:t>
          </a:r>
        </a:p>
      </dsp:txBody>
      <dsp:txXfrm>
        <a:off x="224862" y="2355670"/>
        <a:ext cx="1800000" cy="720000"/>
      </dsp:txXfrm>
    </dsp:sp>
    <dsp:sp modelId="{530C2CC3-C94C-4672-921B-C3E0EB15E893}">
      <dsp:nvSpPr>
        <dsp:cNvPr id="0" name=""/>
        <dsp:cNvSpPr/>
      </dsp:nvSpPr>
      <dsp:spPr>
        <a:xfrm>
          <a:off x="2834862"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452A04-34F3-4ED9-B404-B51B9479EB0E}">
      <dsp:nvSpPr>
        <dsp:cNvPr id="0" name=""/>
        <dsp:cNvSpPr/>
      </dsp:nvSpPr>
      <dsp:spPr>
        <a:xfrm>
          <a:off x="233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Impractical at a large scale</a:t>
          </a:r>
        </a:p>
      </dsp:txBody>
      <dsp:txXfrm>
        <a:off x="2339862" y="2355670"/>
        <a:ext cx="1800000" cy="720000"/>
      </dsp:txXfrm>
    </dsp:sp>
    <dsp:sp modelId="{A195FC0F-15DA-4026-A5BE-926893DF42E3}">
      <dsp:nvSpPr>
        <dsp:cNvPr id="0" name=""/>
        <dsp:cNvSpPr/>
      </dsp:nvSpPr>
      <dsp:spPr>
        <a:xfrm>
          <a:off x="4949862"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7AE8DB-0DAD-417A-AC3B-48241F1A31FF}">
      <dsp:nvSpPr>
        <dsp:cNvPr id="0" name=""/>
        <dsp:cNvSpPr/>
      </dsp:nvSpPr>
      <dsp:spPr>
        <a:xfrm>
          <a:off x="4454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Computers are not proficient at mapping sounds to sources</a:t>
          </a:r>
        </a:p>
      </dsp:txBody>
      <dsp:txXfrm>
        <a:off x="4454862" y="2355670"/>
        <a:ext cx="1800000" cy="720000"/>
      </dsp:txXfrm>
    </dsp:sp>
    <dsp:sp modelId="{8BF70AB7-7FCA-48EA-A83B-774B3F6FA8A0}">
      <dsp:nvSpPr>
        <dsp:cNvPr id="0" name=""/>
        <dsp:cNvSpPr/>
      </dsp:nvSpPr>
      <dsp:spPr>
        <a:xfrm>
          <a:off x="7064862"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D67613-F3C6-4941-BA71-A81E4F6978C0}">
      <dsp:nvSpPr>
        <dsp:cNvPr id="0" name=""/>
        <dsp:cNvSpPr/>
      </dsp:nvSpPr>
      <dsp:spPr>
        <a:xfrm>
          <a:off x="6569862"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Can handle large volumes of data</a:t>
          </a:r>
        </a:p>
      </dsp:txBody>
      <dsp:txXfrm>
        <a:off x="6569862"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169EB-A102-48D8-B528-ABB5F4145866}">
      <dsp:nvSpPr>
        <dsp:cNvPr id="0" name=""/>
        <dsp:cNvSpPr/>
      </dsp:nvSpPr>
      <dsp:spPr>
        <a:xfrm>
          <a:off x="0"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28F911B-D9B5-40FD-A831-AC491E9129A7}">
      <dsp:nvSpPr>
        <dsp:cNvPr id="0" name=""/>
        <dsp:cNvSpPr/>
      </dsp:nvSpPr>
      <dsp:spPr>
        <a:xfrm>
          <a:off x="308068"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Consider a neural network to be just like a mathematical function</a:t>
          </a:r>
        </a:p>
      </dsp:txBody>
      <dsp:txXfrm>
        <a:off x="359635" y="1418332"/>
        <a:ext cx="2669482" cy="1657477"/>
      </dsp:txXfrm>
    </dsp:sp>
    <dsp:sp modelId="{5F78C28A-04F7-4942-B9FA-E21238B55CF2}">
      <dsp:nvSpPr>
        <dsp:cNvPr id="0" name=""/>
        <dsp:cNvSpPr/>
      </dsp:nvSpPr>
      <dsp:spPr>
        <a:xfrm>
          <a:off x="3388753"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3DD0738-1F33-4981-9C67-9F117A43D595}">
      <dsp:nvSpPr>
        <dsp:cNvPr id="0" name=""/>
        <dsp:cNvSpPr/>
      </dsp:nvSpPr>
      <dsp:spPr>
        <a:xfrm>
          <a:off x="3696821"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Composed of smaller functions called </a:t>
          </a:r>
          <a:r>
            <a:rPr lang="en-US" sz="2100" i="1" kern="1200"/>
            <a:t>layers</a:t>
          </a:r>
          <a:endParaRPr lang="en-US" sz="2100" kern="1200"/>
        </a:p>
      </dsp:txBody>
      <dsp:txXfrm>
        <a:off x="3748388" y="1418332"/>
        <a:ext cx="2669482" cy="1657477"/>
      </dsp:txXfrm>
    </dsp:sp>
    <dsp:sp modelId="{7E925313-7DCC-4EAC-997C-381A0A84EFA6}">
      <dsp:nvSpPr>
        <dsp:cNvPr id="0" name=""/>
        <dsp:cNvSpPr/>
      </dsp:nvSpPr>
      <dsp:spPr>
        <a:xfrm>
          <a:off x="6777506" y="1074100"/>
          <a:ext cx="2772616" cy="1760611"/>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7534EE-51D5-420B-BE89-51E46E072769}">
      <dsp:nvSpPr>
        <dsp:cNvPr id="0" name=""/>
        <dsp:cNvSpPr/>
      </dsp:nvSpPr>
      <dsp:spPr>
        <a:xfrm>
          <a:off x="7085574" y="1366765"/>
          <a:ext cx="2772616" cy="1760611"/>
        </a:xfrm>
        <a:prstGeom prst="roundRect">
          <a:avLst>
            <a:gd name="adj" fmla="val 10000"/>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Transform </a:t>
          </a:r>
          <a:r>
            <a:rPr lang="en-US" sz="2100" i="1" kern="1200"/>
            <a:t>features</a:t>
          </a:r>
          <a:r>
            <a:rPr lang="en-US" sz="2100" kern="1200"/>
            <a:t> into </a:t>
          </a:r>
          <a:r>
            <a:rPr lang="en-US" sz="2100" i="1" kern="1200"/>
            <a:t>predictions</a:t>
          </a:r>
          <a:endParaRPr lang="en-US" sz="2100" kern="1200"/>
        </a:p>
      </dsp:txBody>
      <dsp:txXfrm>
        <a:off x="7137141" y="1418332"/>
        <a:ext cx="2669482" cy="1657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EE870-6BCF-47BF-B168-57F40971D268}">
      <dsp:nvSpPr>
        <dsp:cNvPr id="0" name=""/>
        <dsp:cNvSpPr/>
      </dsp:nvSpPr>
      <dsp:spPr>
        <a:xfrm>
          <a:off x="0" y="641"/>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7DDC0-ABCE-4DA7-8EA2-00CC341C44BE}">
      <dsp:nvSpPr>
        <dsp:cNvPr id="0" name=""/>
        <dsp:cNvSpPr/>
      </dsp:nvSpPr>
      <dsp:spPr>
        <a:xfrm>
          <a:off x="454072" y="338381"/>
          <a:ext cx="825585" cy="825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2DA89F-B468-4F3B-875E-B3E81A25D312}">
      <dsp:nvSpPr>
        <dsp:cNvPr id="0" name=""/>
        <dsp:cNvSpPr/>
      </dsp:nvSpPr>
      <dsp:spPr>
        <a:xfrm>
          <a:off x="1733729" y="641"/>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Inputs</a:t>
          </a:r>
          <a:r>
            <a:rPr lang="en-US" sz="1700" kern="1200" dirty="0"/>
            <a:t> are properties of digital audio files from London’s </a:t>
          </a:r>
          <a:r>
            <a:rPr lang="en-US" sz="1700" i="1" kern="1200" dirty="0" err="1"/>
            <a:t>Philharmonia</a:t>
          </a:r>
          <a:r>
            <a:rPr lang="en-US" sz="1700" kern="1200" dirty="0"/>
            <a:t> Orchestra and University of Iowa’s </a:t>
          </a:r>
          <a:r>
            <a:rPr lang="en-US" sz="1700" i="1" kern="1200" dirty="0"/>
            <a:t>Electronic Music Studios</a:t>
          </a:r>
          <a:endParaRPr lang="en-US" sz="1700" kern="1200" dirty="0"/>
        </a:p>
      </dsp:txBody>
      <dsp:txXfrm>
        <a:off x="1733729" y="641"/>
        <a:ext cx="4211719" cy="1501064"/>
      </dsp:txXfrm>
    </dsp:sp>
    <dsp:sp modelId="{9A94088B-C8DB-4449-BC64-66ADE5748C40}">
      <dsp:nvSpPr>
        <dsp:cNvPr id="0" name=""/>
        <dsp:cNvSpPr/>
      </dsp:nvSpPr>
      <dsp:spPr>
        <a:xfrm>
          <a:off x="0" y="187697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EBDE2C-3FA5-44A8-81ED-1CA7B0C91C79}">
      <dsp:nvSpPr>
        <dsp:cNvPr id="0" name=""/>
        <dsp:cNvSpPr/>
      </dsp:nvSpPr>
      <dsp:spPr>
        <a:xfrm>
          <a:off x="454072" y="2214711"/>
          <a:ext cx="825585" cy="825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B74619-EFED-4621-B629-301DEA09FCBC}">
      <dsp:nvSpPr>
        <dsp:cNvPr id="0" name=""/>
        <dsp:cNvSpPr/>
      </dsp:nvSpPr>
      <dsp:spPr>
        <a:xfrm>
          <a:off x="1733729" y="187697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i="1" kern="1200" dirty="0"/>
            <a:t>Outputs </a:t>
          </a:r>
          <a:r>
            <a:rPr lang="en-US" sz="1700" i="0" kern="1200" dirty="0"/>
            <a:t>are integers that</a:t>
          </a:r>
          <a:r>
            <a:rPr lang="en-US" sz="1700" kern="1200" dirty="0"/>
            <a:t> correspond to musical instruments</a:t>
          </a:r>
        </a:p>
      </dsp:txBody>
      <dsp:txXfrm>
        <a:off x="1733729" y="1876972"/>
        <a:ext cx="4211719" cy="1501064"/>
      </dsp:txXfrm>
    </dsp:sp>
    <dsp:sp modelId="{446ED187-F51A-46DE-8809-F6BC277364D7}">
      <dsp:nvSpPr>
        <dsp:cNvPr id="0" name=""/>
        <dsp:cNvSpPr/>
      </dsp:nvSpPr>
      <dsp:spPr>
        <a:xfrm>
          <a:off x="0" y="3753302"/>
          <a:ext cx="5945448" cy="15010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8F695-2031-421B-BD58-77B2E248C629}">
      <dsp:nvSpPr>
        <dsp:cNvPr id="0" name=""/>
        <dsp:cNvSpPr/>
      </dsp:nvSpPr>
      <dsp:spPr>
        <a:xfrm>
          <a:off x="454072" y="4091042"/>
          <a:ext cx="825585" cy="825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9041AF-FA74-4D11-B4FB-80A7963AC3BC}">
      <dsp:nvSpPr>
        <dsp:cNvPr id="0" name=""/>
        <dsp:cNvSpPr/>
      </dsp:nvSpPr>
      <dsp:spPr>
        <a:xfrm>
          <a:off x="1733729" y="3753302"/>
          <a:ext cx="4211719" cy="150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863" tIns="158863" rIns="158863" bIns="158863" numCol="1" spcCol="1270" anchor="ctr" anchorCtr="0">
          <a:noAutofit/>
        </a:bodyPr>
        <a:lstStyle/>
        <a:p>
          <a:pPr marL="0" lvl="0" indent="0" algn="l" defTabSz="755650">
            <a:lnSpc>
              <a:spcPct val="100000"/>
            </a:lnSpc>
            <a:spcBef>
              <a:spcPct val="0"/>
            </a:spcBef>
            <a:spcAft>
              <a:spcPct val="35000"/>
            </a:spcAft>
            <a:buNone/>
          </a:pPr>
          <a:r>
            <a:rPr lang="en-US" sz="1700" kern="1200"/>
            <a:t>We group samples with similar input properties</a:t>
          </a:r>
        </a:p>
      </dsp:txBody>
      <dsp:txXfrm>
        <a:off x="1733729" y="3753302"/>
        <a:ext cx="4211719" cy="1501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D467E-7C13-422C-8EDF-9306DD15EC43}">
      <dsp:nvSpPr>
        <dsp:cNvPr id="0" name=""/>
        <dsp:cNvSpPr/>
      </dsp:nvSpPr>
      <dsp:spPr>
        <a:xfrm>
          <a:off x="0" y="853938"/>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E6E671-B838-4C71-B647-C4EAF27C4111}">
      <dsp:nvSpPr>
        <dsp:cNvPr id="0" name=""/>
        <dsp:cNvSpPr/>
      </dsp:nvSpPr>
      <dsp:spPr>
        <a:xfrm>
          <a:off x="476892" y="1208652"/>
          <a:ext cx="867076" cy="8670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29D525-E088-4646-AE22-43C33D8866AA}">
      <dsp:nvSpPr>
        <dsp:cNvPr id="0" name=""/>
        <dsp:cNvSpPr/>
      </dsp:nvSpPr>
      <dsp:spPr>
        <a:xfrm>
          <a:off x="1820860" y="853938"/>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dirty="0"/>
            <a:t>This is called </a:t>
          </a:r>
          <a:r>
            <a:rPr lang="en-US" sz="2400" i="1" kern="1200" dirty="0"/>
            <a:t>Multimodal</a:t>
          </a:r>
          <a:r>
            <a:rPr lang="en-US" sz="2400" i="0" kern="1200" dirty="0"/>
            <a:t> or M</a:t>
          </a:r>
          <a:r>
            <a:rPr lang="en-US" sz="2400" i="1" kern="1200" dirty="0"/>
            <a:t>ultiview</a:t>
          </a:r>
          <a:r>
            <a:rPr lang="en-US" sz="2400" kern="1200" dirty="0"/>
            <a:t> Deep Learning</a:t>
          </a:r>
        </a:p>
      </dsp:txBody>
      <dsp:txXfrm>
        <a:off x="1820860" y="853938"/>
        <a:ext cx="4124588" cy="1576502"/>
      </dsp:txXfrm>
    </dsp:sp>
    <dsp:sp modelId="{B7CC0788-D899-4911-8DD7-527AB6988B24}">
      <dsp:nvSpPr>
        <dsp:cNvPr id="0" name=""/>
        <dsp:cNvSpPr/>
      </dsp:nvSpPr>
      <dsp:spPr>
        <a:xfrm>
          <a:off x="0" y="2824567"/>
          <a:ext cx="5945448" cy="15765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DFD07-9B5C-45D2-9FDA-67F17AA2B9CA}">
      <dsp:nvSpPr>
        <dsp:cNvPr id="0" name=""/>
        <dsp:cNvSpPr/>
      </dsp:nvSpPr>
      <dsp:spPr>
        <a:xfrm>
          <a:off x="476892" y="3179280"/>
          <a:ext cx="867076" cy="8670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F30C60-1DA2-46E3-9681-FF301989F8FF}">
      <dsp:nvSpPr>
        <dsp:cNvPr id="0" name=""/>
        <dsp:cNvSpPr/>
      </dsp:nvSpPr>
      <dsp:spPr>
        <a:xfrm>
          <a:off x="1820860" y="2824567"/>
          <a:ext cx="4124588" cy="1576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47" tIns="166847" rIns="166847" bIns="166847" numCol="1" spcCol="1270" anchor="ctr" anchorCtr="0">
          <a:noAutofit/>
        </a:bodyPr>
        <a:lstStyle/>
        <a:p>
          <a:pPr marL="0" lvl="0" indent="0" algn="l" defTabSz="1066800">
            <a:lnSpc>
              <a:spcPct val="100000"/>
            </a:lnSpc>
            <a:spcBef>
              <a:spcPct val="0"/>
            </a:spcBef>
            <a:spcAft>
              <a:spcPct val="35000"/>
            </a:spcAft>
            <a:buNone/>
          </a:pPr>
          <a:r>
            <a:rPr lang="en-US" sz="2400" kern="1200"/>
            <a:t>Transform incompatible inputs to a compatible format at an internal layer</a:t>
          </a:r>
        </a:p>
      </dsp:txBody>
      <dsp:txXfrm>
        <a:off x="1820860" y="2824567"/>
        <a:ext cx="4124588" cy="15765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DE03-4E94-4030-AD69-07DA4E79DE28}">
      <dsp:nvSpPr>
        <dsp:cNvPr id="0" name=""/>
        <dsp:cNvSpPr/>
      </dsp:nvSpPr>
      <dsp:spPr>
        <a:xfrm>
          <a:off x="600095" y="570738"/>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967EA-7816-4D56-9C35-162EB8315A55}">
      <dsp:nvSpPr>
        <dsp:cNvPr id="0" name=""/>
        <dsp:cNvSpPr/>
      </dsp:nvSpPr>
      <dsp:spPr>
        <a:xfrm>
          <a:off x="980345" y="95098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66C622-CD04-4F58-92E0-ED9D8B81C795}">
      <dsp:nvSpPr>
        <dsp:cNvPr id="0" name=""/>
        <dsp:cNvSpPr/>
      </dsp:nvSpPr>
      <dsp:spPr>
        <a:xfrm>
          <a:off x="2972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We </a:t>
          </a:r>
          <a:r>
            <a:rPr lang="en-US" sz="1300" i="1" kern="1200"/>
            <a:t>train</a:t>
          </a:r>
          <a:r>
            <a:rPr lang="en-US" sz="1300" kern="1200"/>
            <a:t> a model on a </a:t>
          </a:r>
          <a:r>
            <a:rPr lang="en-US" sz="1300" i="1" kern="1200"/>
            <a:t>subset</a:t>
          </a:r>
          <a:r>
            <a:rPr lang="en-US" sz="1300" kern="1200"/>
            <a:t> of all samples</a:t>
          </a:r>
        </a:p>
      </dsp:txBody>
      <dsp:txXfrm>
        <a:off x="29720" y="2910739"/>
        <a:ext cx="2925000" cy="720000"/>
      </dsp:txXfrm>
    </dsp:sp>
    <dsp:sp modelId="{59CB1B8F-14BC-47B8-85E5-8E8C2DD83999}">
      <dsp:nvSpPr>
        <dsp:cNvPr id="0" name=""/>
        <dsp:cNvSpPr/>
      </dsp:nvSpPr>
      <dsp:spPr>
        <a:xfrm>
          <a:off x="4036970" y="570738"/>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9FDF1D-59FE-47E7-9103-F1B614251B69}">
      <dsp:nvSpPr>
        <dsp:cNvPr id="0" name=""/>
        <dsp:cNvSpPr/>
      </dsp:nvSpPr>
      <dsp:spPr>
        <a:xfrm>
          <a:off x="4417220" y="95098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223D97-7A37-4420-83A0-EBBCE0978A70}">
      <dsp:nvSpPr>
        <dsp:cNvPr id="0" name=""/>
        <dsp:cNvSpPr/>
      </dsp:nvSpPr>
      <dsp:spPr>
        <a:xfrm>
          <a:off x="3466595"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The model </a:t>
          </a:r>
          <a:r>
            <a:rPr lang="en-US" sz="1300" i="1" kern="1200"/>
            <a:t>learns</a:t>
          </a:r>
          <a:r>
            <a:rPr lang="en-US" sz="1300" kern="1200"/>
            <a:t> a set of parameters in each layer that allows the mapping of </a:t>
          </a:r>
          <a:r>
            <a:rPr lang="en-US" sz="1300" i="1" kern="1200"/>
            <a:t>features</a:t>
          </a:r>
          <a:r>
            <a:rPr lang="en-US" sz="1300" kern="1200"/>
            <a:t> to </a:t>
          </a:r>
          <a:r>
            <a:rPr lang="en-US" sz="1300" i="1" kern="1200"/>
            <a:t>predictions</a:t>
          </a:r>
          <a:endParaRPr lang="en-US" sz="1300" kern="1200"/>
        </a:p>
      </dsp:txBody>
      <dsp:txXfrm>
        <a:off x="3466595" y="2910739"/>
        <a:ext cx="2925000" cy="720000"/>
      </dsp:txXfrm>
    </dsp:sp>
    <dsp:sp modelId="{4BEE33A9-43BC-48A4-8E33-77E3E870CEB6}">
      <dsp:nvSpPr>
        <dsp:cNvPr id="0" name=""/>
        <dsp:cNvSpPr/>
      </dsp:nvSpPr>
      <dsp:spPr>
        <a:xfrm>
          <a:off x="7473845" y="570738"/>
          <a:ext cx="1784250" cy="178425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04479-23E4-4933-B711-4BF6C9B9DE3D}">
      <dsp:nvSpPr>
        <dsp:cNvPr id="0" name=""/>
        <dsp:cNvSpPr/>
      </dsp:nvSpPr>
      <dsp:spPr>
        <a:xfrm>
          <a:off x="7854095" y="950988"/>
          <a:ext cx="1023750" cy="1023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F27C34-0FA1-4760-83AB-4112CEFCA764}">
      <dsp:nvSpPr>
        <dsp:cNvPr id="0" name=""/>
        <dsp:cNvSpPr/>
      </dsp:nvSpPr>
      <dsp:spPr>
        <a:xfrm>
          <a:off x="6903470" y="291073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We </a:t>
          </a:r>
          <a:r>
            <a:rPr lang="en-US" sz="1300" i="1" kern="1200"/>
            <a:t>test</a:t>
          </a:r>
          <a:r>
            <a:rPr lang="en-US" sz="1300" kern="1200"/>
            <a:t> the model on the remaining samples that the model has </a:t>
          </a:r>
          <a:r>
            <a:rPr lang="en-US" sz="1300" i="1" kern="1200"/>
            <a:t>never interacted</a:t>
          </a:r>
          <a:r>
            <a:rPr lang="en-US" sz="1300" kern="1200"/>
            <a:t> with</a:t>
          </a:r>
        </a:p>
      </dsp:txBody>
      <dsp:txXfrm>
        <a:off x="6903470" y="2910739"/>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822EA-6EB6-41E3-9582-0C976F415B9F}"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2256A2-2B56-491E-B6A3-6923EB2955EA}" type="slidenum">
              <a:rPr lang="en-US" smtClean="0"/>
              <a:t>‹#›</a:t>
            </a:fld>
            <a:endParaRPr lang="en-US"/>
          </a:p>
        </p:txBody>
      </p:sp>
    </p:spTree>
    <p:extLst>
      <p:ext uri="{BB962C8B-B14F-4D97-AF65-F5344CB8AC3E}">
        <p14:creationId xmlns:p14="http://schemas.microsoft.com/office/powerpoint/2010/main" val="12464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1/7/2021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3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82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528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173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6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297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935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82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33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436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3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1/7/2021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144992"/>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kevin.short@unh.edu" TargetMode="External"/><Relationship Id="rId2" Type="http://schemas.openxmlformats.org/officeDocument/2006/relationships/hyperlink" Target="mailto:lhb1007@wildcats.unh.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9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tensorflow.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hilharmonia.co.uk/" TargetMode="External"/><Relationship Id="rId2" Type="http://schemas.openxmlformats.org/officeDocument/2006/relationships/hyperlink" Target="http://theremin.music.uiowa.edu/"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175A-E5DD-4C3D-83C0-014D3324B13D}"/>
              </a:ext>
            </a:extLst>
          </p:cNvPr>
          <p:cNvSpPr>
            <a:spLocks noGrp="1"/>
          </p:cNvSpPr>
          <p:nvPr>
            <p:ph type="ctrTitle"/>
          </p:nvPr>
        </p:nvSpPr>
        <p:spPr>
          <a:xfrm>
            <a:off x="1261872" y="970060"/>
            <a:ext cx="9418320" cy="3588026"/>
          </a:xfrm>
        </p:spPr>
        <p:txBody>
          <a:bodyPr>
            <a:normAutofit/>
          </a:bodyPr>
          <a:lstStyle/>
          <a:p>
            <a:r>
              <a:rPr lang="en-US" sz="4800" dirty="0"/>
              <a:t>Musical Instrument Classification Using a </a:t>
            </a:r>
            <a:br>
              <a:rPr lang="en-US" sz="4800" dirty="0"/>
            </a:br>
            <a:r>
              <a:rPr lang="en-US" dirty="0"/>
              <a:t>Hybrid Neural Network</a:t>
            </a:r>
          </a:p>
        </p:txBody>
      </p:sp>
      <p:sp>
        <p:nvSpPr>
          <p:cNvPr id="6" name="Subtitle 2">
            <a:extLst>
              <a:ext uri="{FF2B5EF4-FFF2-40B4-BE49-F238E27FC236}">
                <a16:creationId xmlns:a16="http://schemas.microsoft.com/office/drawing/2014/main" id="{A6C293BF-3916-4D9D-ABF0-8DC18054FF2A}"/>
              </a:ext>
            </a:extLst>
          </p:cNvPr>
          <p:cNvSpPr>
            <a:spLocks noGrp="1"/>
          </p:cNvSpPr>
          <p:nvPr>
            <p:ph type="subTitle" idx="1"/>
          </p:nvPr>
        </p:nvSpPr>
        <p:spPr>
          <a:xfrm>
            <a:off x="1261872" y="4937760"/>
            <a:ext cx="3556414" cy="1602063"/>
          </a:xfrm>
        </p:spPr>
        <p:txBody>
          <a:bodyPr>
            <a:normAutofit/>
          </a:bodyPr>
          <a:lstStyle/>
          <a:p>
            <a:r>
              <a:rPr lang="en-US" sz="1400" b="1" dirty="0"/>
              <a:t>Landon Buell</a:t>
            </a:r>
          </a:p>
          <a:p>
            <a:r>
              <a:rPr lang="en-US" sz="1400" dirty="0"/>
              <a:t>B.S. Physics, Dec 2020</a:t>
            </a:r>
          </a:p>
          <a:p>
            <a:r>
              <a:rPr lang="en-US" sz="1400" dirty="0"/>
              <a:t>M.S. Computer Science, Exp. 2024</a:t>
            </a:r>
          </a:p>
          <a:p>
            <a:r>
              <a:rPr lang="en-US" sz="1400" dirty="0"/>
              <a:t>University of New Hampshire</a:t>
            </a:r>
          </a:p>
        </p:txBody>
      </p:sp>
      <p:sp>
        <p:nvSpPr>
          <p:cNvPr id="7" name="Subtitle 2">
            <a:extLst>
              <a:ext uri="{FF2B5EF4-FFF2-40B4-BE49-F238E27FC236}">
                <a16:creationId xmlns:a16="http://schemas.microsoft.com/office/drawing/2014/main" id="{FD66194E-566E-4919-BA5B-C8C276B4A28F}"/>
              </a:ext>
            </a:extLst>
          </p:cNvPr>
          <p:cNvSpPr txBox="1">
            <a:spLocks/>
          </p:cNvSpPr>
          <p:nvPr/>
        </p:nvSpPr>
        <p:spPr>
          <a:xfrm>
            <a:off x="5971032" y="4937759"/>
            <a:ext cx="5450890" cy="160206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400" b="1" dirty="0"/>
              <a:t>Kevin Short</a:t>
            </a:r>
          </a:p>
          <a:p>
            <a:r>
              <a:rPr lang="en-US" sz="1400" dirty="0"/>
              <a:t>University Professor &amp; Professor of Mathematics</a:t>
            </a:r>
          </a:p>
          <a:p>
            <a:r>
              <a:rPr lang="en-US" sz="1400" dirty="0"/>
              <a:t>Founder, Integrated Applied Mathematics Program</a:t>
            </a:r>
          </a:p>
          <a:p>
            <a:r>
              <a:rPr lang="en-US" sz="1400" dirty="0"/>
              <a:t>University of New Hampshire</a:t>
            </a:r>
          </a:p>
          <a:p>
            <a:endParaRPr lang="en-US" dirty="0"/>
          </a:p>
        </p:txBody>
      </p:sp>
      <p:sp>
        <p:nvSpPr>
          <p:cNvPr id="8" name="TextBox 7">
            <a:extLst>
              <a:ext uri="{FF2B5EF4-FFF2-40B4-BE49-F238E27FC236}">
                <a16:creationId xmlns:a16="http://schemas.microsoft.com/office/drawing/2014/main" id="{F36B5EBE-72FC-4F26-8F54-7DC8AA756313}"/>
              </a:ext>
            </a:extLst>
          </p:cNvPr>
          <p:cNvSpPr txBox="1"/>
          <p:nvPr/>
        </p:nvSpPr>
        <p:spPr>
          <a:xfrm>
            <a:off x="10794962" y="6417934"/>
            <a:ext cx="1607158" cy="369332"/>
          </a:xfrm>
          <a:prstGeom prst="rect">
            <a:avLst/>
          </a:prstGeom>
          <a:noFill/>
        </p:spPr>
        <p:txBody>
          <a:bodyPr wrap="square">
            <a:spAutoFit/>
          </a:bodyPr>
          <a:lstStyle/>
          <a:p>
            <a:r>
              <a:rPr lang="en-US" sz="1800" dirty="0"/>
              <a:t>8 Jan 2021</a:t>
            </a:r>
          </a:p>
        </p:txBody>
      </p:sp>
    </p:spTree>
    <p:extLst>
      <p:ext uri="{BB962C8B-B14F-4D97-AF65-F5344CB8AC3E}">
        <p14:creationId xmlns:p14="http://schemas.microsoft.com/office/powerpoint/2010/main" val="422393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E9F7-38B9-47F4-A39B-706BD3ACFD4C}"/>
              </a:ext>
            </a:extLst>
          </p:cNvPr>
          <p:cNvSpPr>
            <a:spLocks noGrp="1"/>
          </p:cNvSpPr>
          <p:nvPr>
            <p:ph type="title"/>
          </p:nvPr>
        </p:nvSpPr>
        <p:spPr/>
        <p:txBody>
          <a:bodyPr/>
          <a:lstStyle/>
          <a:p>
            <a:r>
              <a:rPr lang="en-US" dirty="0"/>
              <a:t>MLP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DC8614-641B-405A-A4C6-A093601427B6}"/>
                  </a:ext>
                </a:extLst>
              </p:cNvPr>
              <p:cNvSpPr>
                <a:spLocks noGrp="1"/>
              </p:cNvSpPr>
              <p:nvPr>
                <p:ph idx="1"/>
              </p:nvPr>
            </p:nvSpPr>
            <p:spPr/>
            <p:txBody>
              <a:bodyPr/>
              <a:lstStyle/>
              <a:p>
                <a:endParaRPr lang="en-US" dirty="0"/>
              </a:p>
              <a:p>
                <a:r>
                  <a:rPr lang="en-US" dirty="0"/>
                  <a:t>Formal implementations add a </a:t>
                </a:r>
                <a:r>
                  <a:rPr lang="en-US" i="1" dirty="0"/>
                  <a:t>bias</a:t>
                </a:r>
                <a:r>
                  <a:rPr lang="en-US" dirty="0"/>
                  <a:t> and an </a:t>
                </a:r>
                <a:r>
                  <a:rPr lang="en-US" i="1" dirty="0"/>
                  <a:t>activation function</a:t>
                </a:r>
              </a:p>
              <a:p>
                <a:endParaRPr lang="en-US" i="1" dirty="0"/>
              </a:p>
              <a:p>
                <a:endParaRPr lang="en-US" i="1" dirty="0"/>
              </a:p>
              <a:p>
                <a:pPr marL="0" indent="0" algn="ctr">
                  <a:buNone/>
                </a:pPr>
                <a14:m>
                  <m:oMathPara xmlns:m="http://schemas.openxmlformats.org/officeDocument/2006/math">
                    <m:oMathParaPr>
                      <m:jc m:val="centerGroup"/>
                    </m:oMathParaPr>
                    <m:oMath xmlns:m="http://schemas.openxmlformats.org/officeDocument/2006/math">
                      <m:sSup>
                        <m:sSupPr>
                          <m:ctrlPr>
                            <a:rPr lang="en-US" sz="3200" b="0" i="1" dirty="0"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𝜎</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d>
                        <m:dPr>
                          <m:ctrlPr>
                            <a:rPr lang="en-US" sz="3200" b="0" i="1" dirty="0" smtClean="0">
                              <a:latin typeface="Cambria Math" panose="02040503050406030204" pitchFamily="18" charset="0"/>
                            </a:rPr>
                          </m:ctrlPr>
                        </m:dPr>
                        <m:e>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𝑊</m:t>
                              </m:r>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sSup>
                            <m:sSupPr>
                              <m:ctrlPr>
                                <a:rPr lang="en-US" sz="3200" b="0" i="1" dirty="0" smtClean="0">
                                  <a:latin typeface="Cambria Math" panose="02040503050406030204" pitchFamily="18" charset="0"/>
                                </a:rPr>
                              </m:ctrlPr>
                            </m:sSup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𝑥</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−1)</m:t>
                              </m:r>
                            </m:sup>
                          </m:sSup>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𝑏</m:t>
                                  </m:r>
                                </m:e>
                              </m:acc>
                            </m:e>
                            <m:sup>
                              <m:r>
                                <a:rPr lang="en-US" sz="3200" b="0" i="1" dirty="0" smtClean="0">
                                  <a:latin typeface="Cambria Math" panose="02040503050406030204" pitchFamily="18" charset="0"/>
                                </a:rPr>
                                <m:t>(</m:t>
                              </m:r>
                              <m:r>
                                <a:rPr lang="en-US" sz="3200" b="0" i="1" dirty="0" smtClean="0">
                                  <a:latin typeface="Cambria Math" panose="02040503050406030204" pitchFamily="18" charset="0"/>
                                </a:rPr>
                                <m:t>𝑙</m:t>
                              </m:r>
                              <m:r>
                                <a:rPr lang="en-US" sz="3200" b="0" i="1" dirty="0" smtClean="0">
                                  <a:latin typeface="Cambria Math" panose="02040503050406030204" pitchFamily="18" charset="0"/>
                                </a:rPr>
                                <m:t>)</m:t>
                              </m:r>
                            </m:sup>
                          </m:sSup>
                        </m:e>
                      </m:d>
                    </m:oMath>
                  </m:oMathPara>
                </a14:m>
                <a:endParaRPr lang="en-US" i="1" dirty="0"/>
              </a:p>
              <a:p>
                <a:endParaRPr lang="en-US" i="1" dirty="0"/>
              </a:p>
              <a:p>
                <a:endParaRPr lang="en-US" i="1" dirty="0"/>
              </a:p>
              <a:p>
                <a:r>
                  <a:rPr lang="en-US" dirty="0"/>
                  <a:t>Allows us to model more complex decision boundaries in real-world problems</a:t>
                </a:r>
              </a:p>
            </p:txBody>
          </p:sp>
        </mc:Choice>
        <mc:Fallback xmlns="">
          <p:sp>
            <p:nvSpPr>
              <p:cNvPr id="3" name="Content Placeholder 2">
                <a:extLst>
                  <a:ext uri="{FF2B5EF4-FFF2-40B4-BE49-F238E27FC236}">
                    <a16:creationId xmlns:a16="http://schemas.microsoft.com/office/drawing/2014/main" id="{7ADC8614-641B-405A-A4C6-A093601427B6}"/>
                  </a:ext>
                </a:extLst>
              </p:cNvPr>
              <p:cNvSpPr>
                <a:spLocks noGrp="1" noRot="1" noChangeAspect="1" noMove="1" noResize="1" noEditPoints="1" noAdjustHandles="1" noChangeArrowheads="1" noChangeShapeType="1" noTextEdit="1"/>
              </p:cNvSpPr>
              <p:nvPr>
                <p:ph idx="1"/>
              </p:nvPr>
            </p:nvSpPr>
            <p:spPr>
              <a:blipFill>
                <a:blip r:embed="rId2"/>
                <a:stretch>
                  <a:fillRect l="-142" r="-35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5DD54CC-65EA-4FF5-B0B3-FF00606D4457}"/>
              </a:ext>
            </a:extLst>
          </p:cNvPr>
          <p:cNvCxnSpPr>
            <a:cxnSpLocks/>
          </p:cNvCxnSpPr>
          <p:nvPr/>
        </p:nvCxnSpPr>
        <p:spPr>
          <a:xfrm>
            <a:off x="5130800" y="2637367"/>
            <a:ext cx="2116667" cy="994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4C28B63-C384-42D1-9F65-6E658F1B1F51}"/>
              </a:ext>
            </a:extLst>
          </p:cNvPr>
          <p:cNvCxnSpPr>
            <a:cxnSpLocks/>
          </p:cNvCxnSpPr>
          <p:nvPr/>
        </p:nvCxnSpPr>
        <p:spPr>
          <a:xfrm flipH="1">
            <a:off x="4754033" y="2637367"/>
            <a:ext cx="1964267" cy="994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Left Brace 9">
            <a:extLst>
              <a:ext uri="{FF2B5EF4-FFF2-40B4-BE49-F238E27FC236}">
                <a16:creationId xmlns:a16="http://schemas.microsoft.com/office/drawing/2014/main" id="{F180A45C-6C8C-4A4F-9FA6-133C2D20DE5A}"/>
              </a:ext>
            </a:extLst>
          </p:cNvPr>
          <p:cNvSpPr/>
          <p:nvPr/>
        </p:nvSpPr>
        <p:spPr>
          <a:xfrm rot="16200000">
            <a:off x="5799666" y="3316549"/>
            <a:ext cx="232834" cy="180763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4573EFD-684C-4F3E-BAFB-8F637A672977}"/>
              </a:ext>
            </a:extLst>
          </p:cNvPr>
          <p:cNvSpPr txBox="1"/>
          <p:nvPr/>
        </p:nvSpPr>
        <p:spPr>
          <a:xfrm>
            <a:off x="4912442" y="4336783"/>
            <a:ext cx="2007281" cy="307777"/>
          </a:xfrm>
          <a:prstGeom prst="rect">
            <a:avLst/>
          </a:prstGeom>
          <a:noFill/>
        </p:spPr>
        <p:txBody>
          <a:bodyPr wrap="none" rtlCol="0">
            <a:spAutoFit/>
          </a:bodyPr>
          <a:lstStyle/>
          <a:p>
            <a:r>
              <a:rPr lang="en-US" sz="1400" dirty="0"/>
              <a:t>Matrix-vector product</a:t>
            </a:r>
          </a:p>
        </p:txBody>
      </p:sp>
    </p:spTree>
    <p:extLst>
      <p:ext uri="{BB962C8B-B14F-4D97-AF65-F5344CB8AC3E}">
        <p14:creationId xmlns:p14="http://schemas.microsoft.com/office/powerpoint/2010/main" val="359507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4C5F8A-F34F-401A-A9CA-A9F426356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006A13-D88B-45EB-8D42-E297EEBA7E37}"/>
              </a:ext>
            </a:extLst>
          </p:cNvPr>
          <p:cNvSpPr>
            <a:spLocks noGrp="1"/>
          </p:cNvSpPr>
          <p:nvPr>
            <p:ph type="title"/>
          </p:nvPr>
        </p:nvSpPr>
        <p:spPr>
          <a:xfrm>
            <a:off x="5120050" y="640081"/>
            <a:ext cx="5842918" cy="1325562"/>
          </a:xfrm>
        </p:spPr>
        <p:txBody>
          <a:bodyPr vert="horz" lIns="91440" tIns="45720" rIns="91440" bIns="45720" rtlCol="0" anchor="b">
            <a:normAutofit/>
          </a:bodyPr>
          <a:lstStyle/>
          <a:p>
            <a:r>
              <a:rPr lang="en-US"/>
              <a:t>Features for the MLP</a:t>
            </a:r>
            <a:endParaRPr lang="en-US" dirty="0"/>
          </a:p>
        </p:txBody>
      </p:sp>
      <p:pic>
        <p:nvPicPr>
          <p:cNvPr id="13" name="Content Placeholder 12" descr="Chart, line chart&#10;&#10;Description automatically generated">
            <a:extLst>
              <a:ext uri="{FF2B5EF4-FFF2-40B4-BE49-F238E27FC236}">
                <a16:creationId xmlns:a16="http://schemas.microsoft.com/office/drawing/2014/main" id="{666A9B88-A85D-4C05-B4E1-0A664F79C245}"/>
              </a:ext>
            </a:extLst>
          </p:cNvPr>
          <p:cNvPicPr>
            <a:picLocks noGrp="1" noChangeAspect="1"/>
          </p:cNvPicPr>
          <p:nvPr>
            <p:ph sz="half" idx="1"/>
          </p:nvPr>
        </p:nvPicPr>
        <p:blipFill>
          <a:blip r:embed="rId2"/>
          <a:stretch>
            <a:fillRect/>
          </a:stretch>
        </p:blipFill>
        <p:spPr>
          <a:xfrm>
            <a:off x="243247" y="1965643"/>
            <a:ext cx="4876803" cy="1828800"/>
          </a:xfrm>
          <a:prstGeom prst="rect">
            <a:avLst/>
          </a:prstGeom>
        </p:spPr>
      </p:pic>
      <p:sp>
        <p:nvSpPr>
          <p:cNvPr id="6" name="Content Placeholder 5">
            <a:extLst>
              <a:ext uri="{FF2B5EF4-FFF2-40B4-BE49-F238E27FC236}">
                <a16:creationId xmlns:a16="http://schemas.microsoft.com/office/drawing/2014/main" id="{D8BA219B-9808-4935-883E-5B111CDD5070}"/>
              </a:ext>
            </a:extLst>
          </p:cNvPr>
          <p:cNvSpPr>
            <a:spLocks noGrp="1"/>
          </p:cNvSpPr>
          <p:nvPr>
            <p:ph sz="half" idx="2"/>
          </p:nvPr>
        </p:nvSpPr>
        <p:spPr>
          <a:xfrm>
            <a:off x="5888567" y="2301554"/>
            <a:ext cx="5092294" cy="3878583"/>
          </a:xfrm>
        </p:spPr>
        <p:txBody>
          <a:bodyPr vert="horz" lIns="91440" tIns="45720" rIns="91440" bIns="45720" rtlCol="0">
            <a:normAutofit/>
          </a:bodyPr>
          <a:lstStyle/>
          <a:p>
            <a:endParaRPr lang="en-US" dirty="0"/>
          </a:p>
          <a:p>
            <a:r>
              <a:rPr lang="en-US" dirty="0"/>
              <a:t>Time Domain Envelope (x5)</a:t>
            </a:r>
          </a:p>
          <a:p>
            <a:r>
              <a:rPr lang="en-US" dirty="0"/>
              <a:t>Zero Crossing Rate</a:t>
            </a:r>
          </a:p>
          <a:p>
            <a:r>
              <a:rPr lang="en-US" dirty="0"/>
              <a:t>Temporal Center of Mass</a:t>
            </a:r>
          </a:p>
          <a:p>
            <a:r>
              <a:rPr lang="en-US" dirty="0"/>
              <a:t>Auto Correlation Coefficients (x4)</a:t>
            </a:r>
          </a:p>
          <a:p>
            <a:r>
              <a:rPr lang="en-US" dirty="0"/>
              <a:t>Mel Frequency </a:t>
            </a:r>
            <a:r>
              <a:rPr lang="en-US" dirty="0" err="1"/>
              <a:t>Cepstrum</a:t>
            </a:r>
            <a:r>
              <a:rPr lang="en-US" dirty="0"/>
              <a:t> Coefficients (x12)</a:t>
            </a:r>
          </a:p>
          <a:p>
            <a:r>
              <a:rPr lang="en-US" dirty="0"/>
              <a:t>Frequency Center of Mass</a:t>
            </a:r>
          </a:p>
        </p:txBody>
      </p:sp>
      <p:sp>
        <p:nvSpPr>
          <p:cNvPr id="22" name="Rectangle 21">
            <a:extLst>
              <a:ext uri="{FF2B5EF4-FFF2-40B4-BE49-F238E27FC236}">
                <a16:creationId xmlns:a16="http://schemas.microsoft.com/office/drawing/2014/main" id="{B632AE7B-9F64-4DA0-908C-FF0274747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descr="Chart, line chart&#10;&#10;Description automatically generated">
            <a:extLst>
              <a:ext uri="{FF2B5EF4-FFF2-40B4-BE49-F238E27FC236}">
                <a16:creationId xmlns:a16="http://schemas.microsoft.com/office/drawing/2014/main" id="{9937784C-8EB4-4215-BDAC-24F9CF976862}"/>
              </a:ext>
            </a:extLst>
          </p:cNvPr>
          <p:cNvPicPr>
            <a:picLocks noChangeAspect="1"/>
          </p:cNvPicPr>
          <p:nvPr/>
        </p:nvPicPr>
        <p:blipFill>
          <a:blip r:embed="rId3"/>
          <a:stretch>
            <a:fillRect/>
          </a:stretch>
        </p:blipFill>
        <p:spPr>
          <a:xfrm>
            <a:off x="243247" y="4128836"/>
            <a:ext cx="4876803" cy="1828800"/>
          </a:xfrm>
          <a:prstGeom prst="rect">
            <a:avLst/>
          </a:prstGeom>
        </p:spPr>
      </p:pic>
    </p:spTree>
    <p:extLst>
      <p:ext uri="{BB962C8B-B14F-4D97-AF65-F5344CB8AC3E}">
        <p14:creationId xmlns:p14="http://schemas.microsoft.com/office/powerpoint/2010/main" val="2245065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9E47-EDFE-4E0C-84ED-213BB7B41527}"/>
              </a:ext>
            </a:extLst>
          </p:cNvPr>
          <p:cNvSpPr>
            <a:spLocks noGrp="1"/>
          </p:cNvSpPr>
          <p:nvPr>
            <p:ph type="title"/>
          </p:nvPr>
        </p:nvSpPr>
        <p:spPr/>
        <p:txBody>
          <a:bodyPr>
            <a:normAutofit/>
          </a:bodyPr>
          <a:lstStyle/>
          <a:p>
            <a:r>
              <a:rPr lang="en-US" sz="3600" dirty="0"/>
              <a:t>The Convolutional Neural Network (CNN)</a:t>
            </a:r>
          </a:p>
        </p:txBody>
      </p:sp>
      <p:pic>
        <p:nvPicPr>
          <p:cNvPr id="6" name="Content Placeholder 5" descr="Diagram, schematic&#10;&#10;Description automatically generated">
            <a:extLst>
              <a:ext uri="{FF2B5EF4-FFF2-40B4-BE49-F238E27FC236}">
                <a16:creationId xmlns:a16="http://schemas.microsoft.com/office/drawing/2014/main" id="{614A4E39-B595-449B-B6B4-1440E7317BE7}"/>
              </a:ext>
            </a:extLst>
          </p:cNvPr>
          <p:cNvPicPr>
            <a:picLocks noGrp="1" noChangeAspect="1"/>
          </p:cNvPicPr>
          <p:nvPr>
            <p:ph sz="half" idx="1"/>
          </p:nvPr>
        </p:nvPicPr>
        <p:blipFill>
          <a:blip r:embed="rId2"/>
          <a:stretch>
            <a:fillRect/>
          </a:stretch>
        </p:blipFill>
        <p:spPr>
          <a:xfrm>
            <a:off x="635530" y="2243667"/>
            <a:ext cx="5109104" cy="3831827"/>
          </a:xfrm>
        </p:spPr>
      </p:pic>
      <p:sp>
        <p:nvSpPr>
          <p:cNvPr id="4" name="Content Placeholder 3">
            <a:extLst>
              <a:ext uri="{FF2B5EF4-FFF2-40B4-BE49-F238E27FC236}">
                <a16:creationId xmlns:a16="http://schemas.microsoft.com/office/drawing/2014/main" id="{F1782CD5-AFFC-49C4-8F8F-39D5B134EF63}"/>
              </a:ext>
            </a:extLst>
          </p:cNvPr>
          <p:cNvSpPr>
            <a:spLocks noGrp="1"/>
          </p:cNvSpPr>
          <p:nvPr>
            <p:ph sz="half" idx="2"/>
          </p:nvPr>
        </p:nvSpPr>
        <p:spPr/>
        <p:txBody>
          <a:bodyPr/>
          <a:lstStyle/>
          <a:p>
            <a:endParaRPr lang="en-US" dirty="0"/>
          </a:p>
          <a:p>
            <a:r>
              <a:rPr lang="en-US" sz="1600" dirty="0"/>
              <a:t>Connect layers with weighting kernels</a:t>
            </a:r>
          </a:p>
          <a:p>
            <a:endParaRPr lang="en-US" sz="1600" dirty="0"/>
          </a:p>
          <a:p>
            <a:r>
              <a:rPr lang="en-US" sz="1600" i="1" dirty="0"/>
              <a:t>Sparse</a:t>
            </a:r>
            <a:r>
              <a:rPr lang="en-US" sz="1600" dirty="0"/>
              <a:t> connectivity</a:t>
            </a:r>
          </a:p>
          <a:p>
            <a:endParaRPr lang="en-US" sz="1600" i="1" dirty="0"/>
          </a:p>
          <a:p>
            <a:r>
              <a:rPr lang="en-US" sz="1600" dirty="0"/>
              <a:t>Handles 2D “grid” of neurons (images)</a:t>
            </a:r>
          </a:p>
          <a:p>
            <a:endParaRPr lang="en-US" sz="1600" dirty="0"/>
          </a:p>
          <a:p>
            <a:r>
              <a:rPr lang="en-US" sz="1600" dirty="0"/>
              <a:t>Followed by layer of pooling</a:t>
            </a:r>
          </a:p>
          <a:p>
            <a:endParaRPr lang="en-US" sz="1600" dirty="0"/>
          </a:p>
        </p:txBody>
      </p:sp>
      <p:sp>
        <p:nvSpPr>
          <p:cNvPr id="7" name="Rectangle 6">
            <a:extLst>
              <a:ext uri="{FF2B5EF4-FFF2-40B4-BE49-F238E27FC236}">
                <a16:creationId xmlns:a16="http://schemas.microsoft.com/office/drawing/2014/main" id="{9F2BADCD-4DDB-4115-921F-443D8FA3D09A}"/>
              </a:ext>
            </a:extLst>
          </p:cNvPr>
          <p:cNvSpPr/>
          <p:nvPr/>
        </p:nvSpPr>
        <p:spPr>
          <a:xfrm>
            <a:off x="635530" y="2823633"/>
            <a:ext cx="1294870" cy="17526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CE7FD3-D223-4319-BD43-CB74DDC0AD73}"/>
              </a:ext>
            </a:extLst>
          </p:cNvPr>
          <p:cNvSpPr txBox="1"/>
          <p:nvPr/>
        </p:nvSpPr>
        <p:spPr>
          <a:xfrm>
            <a:off x="526989" y="1979287"/>
            <a:ext cx="1511952" cy="461665"/>
          </a:xfrm>
          <a:prstGeom prst="rect">
            <a:avLst/>
          </a:prstGeom>
          <a:solidFill>
            <a:schemeClr val="bg1"/>
          </a:solidFill>
          <a:ln w="19050">
            <a:solidFill>
              <a:srgbClr val="00B050"/>
            </a:solidFill>
          </a:ln>
        </p:spPr>
        <p:txBody>
          <a:bodyPr wrap="none" rtlCol="0">
            <a:spAutoFit/>
          </a:bodyPr>
          <a:lstStyle/>
          <a:p>
            <a:pPr algn="ctr"/>
            <a:r>
              <a:rPr lang="en-US" sz="1200" dirty="0"/>
              <a:t>Image becomes 2D</a:t>
            </a:r>
          </a:p>
          <a:p>
            <a:pPr algn="ctr"/>
            <a:r>
              <a:rPr lang="en-US" sz="1200" dirty="0"/>
              <a:t> grid of neurons</a:t>
            </a:r>
          </a:p>
        </p:txBody>
      </p:sp>
      <p:cxnSp>
        <p:nvCxnSpPr>
          <p:cNvPr id="10" name="Straight Arrow Connector 9">
            <a:extLst>
              <a:ext uri="{FF2B5EF4-FFF2-40B4-BE49-F238E27FC236}">
                <a16:creationId xmlns:a16="http://schemas.microsoft.com/office/drawing/2014/main" id="{C12BF9E3-55D3-4DDD-AC30-BECA10C2A86C}"/>
              </a:ext>
            </a:extLst>
          </p:cNvPr>
          <p:cNvCxnSpPr>
            <a:cxnSpLocks/>
            <a:stCxn id="8" idx="2"/>
            <a:endCxn id="7" idx="0"/>
          </p:cNvCxnSpPr>
          <p:nvPr/>
        </p:nvCxnSpPr>
        <p:spPr>
          <a:xfrm>
            <a:off x="1282965" y="2440952"/>
            <a:ext cx="0" cy="3826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EA13F6-A9FF-4266-9395-A5DA9CD6A387}"/>
              </a:ext>
            </a:extLst>
          </p:cNvPr>
          <p:cNvSpPr txBox="1"/>
          <p:nvPr/>
        </p:nvSpPr>
        <p:spPr>
          <a:xfrm>
            <a:off x="764158" y="5412521"/>
            <a:ext cx="1449436" cy="461665"/>
          </a:xfrm>
          <a:prstGeom prst="rect">
            <a:avLst/>
          </a:prstGeom>
          <a:solidFill>
            <a:schemeClr val="bg1"/>
          </a:solidFill>
          <a:ln w="19050">
            <a:solidFill>
              <a:srgbClr val="FF0000"/>
            </a:solidFill>
          </a:ln>
        </p:spPr>
        <p:txBody>
          <a:bodyPr wrap="none" rtlCol="0">
            <a:spAutoFit/>
          </a:bodyPr>
          <a:lstStyle/>
          <a:p>
            <a:pPr algn="ctr"/>
            <a:r>
              <a:rPr lang="en-US" sz="1200" dirty="0"/>
              <a:t>Convolve with 2D</a:t>
            </a:r>
          </a:p>
          <a:p>
            <a:pPr algn="ctr"/>
            <a:r>
              <a:rPr lang="en-US" sz="1200" dirty="0"/>
              <a:t>Weighting kernel</a:t>
            </a:r>
          </a:p>
        </p:txBody>
      </p:sp>
      <p:cxnSp>
        <p:nvCxnSpPr>
          <p:cNvPr id="15" name="Straight Arrow Connector 14">
            <a:extLst>
              <a:ext uri="{FF2B5EF4-FFF2-40B4-BE49-F238E27FC236}">
                <a16:creationId xmlns:a16="http://schemas.microsoft.com/office/drawing/2014/main" id="{CF8ACE72-49D7-4B6E-A49C-42A613FC9C94}"/>
              </a:ext>
            </a:extLst>
          </p:cNvPr>
          <p:cNvCxnSpPr>
            <a:cxnSpLocks/>
          </p:cNvCxnSpPr>
          <p:nvPr/>
        </p:nvCxnSpPr>
        <p:spPr>
          <a:xfrm flipV="1">
            <a:off x="1731698" y="5173133"/>
            <a:ext cx="0" cy="239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A1A27D-EFEC-4E74-96D8-C2B5C89946E5}"/>
              </a:ext>
            </a:extLst>
          </p:cNvPr>
          <p:cNvCxnSpPr>
            <a:cxnSpLocks/>
          </p:cNvCxnSpPr>
          <p:nvPr/>
        </p:nvCxnSpPr>
        <p:spPr>
          <a:xfrm flipV="1">
            <a:off x="1096698" y="3699933"/>
            <a:ext cx="0" cy="17125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E655127-0BF7-45CE-81E3-7C07F8FB239B}"/>
              </a:ext>
            </a:extLst>
          </p:cNvPr>
          <p:cNvSpPr/>
          <p:nvPr/>
        </p:nvSpPr>
        <p:spPr>
          <a:xfrm>
            <a:off x="1840239" y="2823633"/>
            <a:ext cx="1294870" cy="17526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5FF6C55-AB7E-476B-A1D5-453CB83536B9}"/>
              </a:ext>
            </a:extLst>
          </p:cNvPr>
          <p:cNvSpPr txBox="1"/>
          <p:nvPr/>
        </p:nvSpPr>
        <p:spPr>
          <a:xfrm>
            <a:off x="1833488" y="1979287"/>
            <a:ext cx="1308371" cy="461665"/>
          </a:xfrm>
          <a:prstGeom prst="rect">
            <a:avLst/>
          </a:prstGeom>
          <a:solidFill>
            <a:schemeClr val="bg1"/>
          </a:solidFill>
          <a:ln w="19050">
            <a:solidFill>
              <a:srgbClr val="00B050"/>
            </a:solidFill>
          </a:ln>
        </p:spPr>
        <p:txBody>
          <a:bodyPr wrap="none" rtlCol="0">
            <a:spAutoFit/>
          </a:bodyPr>
          <a:lstStyle/>
          <a:p>
            <a:pPr algn="ctr"/>
            <a:r>
              <a:rPr lang="en-US" sz="1200" dirty="0"/>
              <a:t>Smaller 2D</a:t>
            </a:r>
          </a:p>
          <a:p>
            <a:pPr algn="ctr"/>
            <a:r>
              <a:rPr lang="en-US" sz="1200" dirty="0"/>
              <a:t> grid of neurons</a:t>
            </a:r>
          </a:p>
        </p:txBody>
      </p:sp>
      <p:cxnSp>
        <p:nvCxnSpPr>
          <p:cNvPr id="21" name="Straight Arrow Connector 20">
            <a:extLst>
              <a:ext uri="{FF2B5EF4-FFF2-40B4-BE49-F238E27FC236}">
                <a16:creationId xmlns:a16="http://schemas.microsoft.com/office/drawing/2014/main" id="{765A3FA8-4359-4293-A799-AB0A8A6A7824}"/>
              </a:ext>
            </a:extLst>
          </p:cNvPr>
          <p:cNvCxnSpPr>
            <a:cxnSpLocks/>
            <a:stCxn id="20" idx="2"/>
            <a:endCxn id="19" idx="0"/>
          </p:cNvCxnSpPr>
          <p:nvPr/>
        </p:nvCxnSpPr>
        <p:spPr>
          <a:xfrm>
            <a:off x="2487674" y="2440952"/>
            <a:ext cx="0" cy="38268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091351-1307-4183-BCA3-745CA0BE90D8}"/>
              </a:ext>
            </a:extLst>
          </p:cNvPr>
          <p:cNvSpPr txBox="1"/>
          <p:nvPr/>
        </p:nvSpPr>
        <p:spPr>
          <a:xfrm>
            <a:off x="4339817" y="2255741"/>
            <a:ext cx="1308371" cy="461665"/>
          </a:xfrm>
          <a:prstGeom prst="rect">
            <a:avLst/>
          </a:prstGeom>
          <a:solidFill>
            <a:schemeClr val="bg1"/>
          </a:solidFill>
          <a:ln w="19050">
            <a:solidFill>
              <a:srgbClr val="00B050"/>
            </a:solidFill>
          </a:ln>
        </p:spPr>
        <p:txBody>
          <a:bodyPr wrap="none" rtlCol="0">
            <a:spAutoFit/>
          </a:bodyPr>
          <a:lstStyle/>
          <a:p>
            <a:pPr algn="ctr"/>
            <a:r>
              <a:rPr lang="en-US" sz="1200" dirty="0"/>
              <a:t>Smaller 2D</a:t>
            </a:r>
          </a:p>
          <a:p>
            <a:pPr algn="ctr"/>
            <a:r>
              <a:rPr lang="en-US" sz="1200" dirty="0"/>
              <a:t> grid of neurons</a:t>
            </a:r>
          </a:p>
        </p:txBody>
      </p:sp>
      <p:sp>
        <p:nvSpPr>
          <p:cNvPr id="28" name="Rectangle 27">
            <a:extLst>
              <a:ext uri="{FF2B5EF4-FFF2-40B4-BE49-F238E27FC236}">
                <a16:creationId xmlns:a16="http://schemas.microsoft.com/office/drawing/2014/main" id="{AEC4A729-0B64-4ED0-A2F6-44AB401CD97C}"/>
              </a:ext>
            </a:extLst>
          </p:cNvPr>
          <p:cNvSpPr/>
          <p:nvPr/>
        </p:nvSpPr>
        <p:spPr>
          <a:xfrm>
            <a:off x="4339817" y="3128168"/>
            <a:ext cx="1294870" cy="46166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28BD319-D1A7-4349-8FCB-2771539B2CC2}"/>
              </a:ext>
            </a:extLst>
          </p:cNvPr>
          <p:cNvCxnSpPr>
            <a:cxnSpLocks/>
          </p:cNvCxnSpPr>
          <p:nvPr/>
        </p:nvCxnSpPr>
        <p:spPr>
          <a:xfrm>
            <a:off x="5006507" y="2717406"/>
            <a:ext cx="0" cy="4107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95789ED-3364-4EFC-BD50-F4102886D569}"/>
              </a:ext>
            </a:extLst>
          </p:cNvPr>
          <p:cNvSpPr/>
          <p:nvPr/>
        </p:nvSpPr>
        <p:spPr>
          <a:xfrm>
            <a:off x="2038941" y="2942167"/>
            <a:ext cx="1978486" cy="2379133"/>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A2F080C-3903-4B53-B957-F47C5ACC1B92}"/>
              </a:ext>
            </a:extLst>
          </p:cNvPr>
          <p:cNvSpPr txBox="1"/>
          <p:nvPr/>
        </p:nvSpPr>
        <p:spPr>
          <a:xfrm>
            <a:off x="2463292" y="5411980"/>
            <a:ext cx="1343638" cy="276999"/>
          </a:xfrm>
          <a:prstGeom prst="rect">
            <a:avLst/>
          </a:prstGeom>
          <a:solidFill>
            <a:schemeClr val="bg1"/>
          </a:solidFill>
          <a:ln w="19050">
            <a:solidFill>
              <a:srgbClr val="0070C0"/>
            </a:solidFill>
          </a:ln>
        </p:spPr>
        <p:txBody>
          <a:bodyPr wrap="none" rtlCol="0">
            <a:spAutoFit/>
          </a:bodyPr>
          <a:lstStyle/>
          <a:p>
            <a:pPr algn="ctr"/>
            <a:r>
              <a:rPr lang="en-US" sz="1200" dirty="0"/>
              <a:t>Can be repeated</a:t>
            </a:r>
          </a:p>
        </p:txBody>
      </p:sp>
      <p:sp>
        <p:nvSpPr>
          <p:cNvPr id="33" name="Rectangle 32">
            <a:extLst>
              <a:ext uri="{FF2B5EF4-FFF2-40B4-BE49-F238E27FC236}">
                <a16:creationId xmlns:a16="http://schemas.microsoft.com/office/drawing/2014/main" id="{6CE541C8-93D9-477B-8349-4BD3E68B155D}"/>
              </a:ext>
            </a:extLst>
          </p:cNvPr>
          <p:cNvSpPr/>
          <p:nvPr/>
        </p:nvSpPr>
        <p:spPr>
          <a:xfrm>
            <a:off x="4339817" y="3596387"/>
            <a:ext cx="1294869" cy="54579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44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0"/>
                                        </p:tgtEl>
                                      </p:cBhvr>
                                    </p:animEffect>
                                    <p:set>
                                      <p:cBhvr>
                                        <p:cTn id="69" dur="1" fill="hold">
                                          <p:stCondLst>
                                            <p:cond delay="499"/>
                                          </p:stCondLst>
                                        </p:cTn>
                                        <p:tgtEl>
                                          <p:spTgt spid="2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9"/>
                                        </p:tgtEl>
                                      </p:cBhvr>
                                    </p:animEffect>
                                    <p:set>
                                      <p:cBhvr>
                                        <p:cTn id="72" dur="1" fill="hold">
                                          <p:stCondLst>
                                            <p:cond delay="499"/>
                                          </p:stCondLst>
                                        </p:cTn>
                                        <p:tgtEl>
                                          <p:spTgt spid="1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21"/>
                                        </p:tgtEl>
                                      </p:cBhvr>
                                    </p:animEffect>
                                    <p:set>
                                      <p:cBhvr>
                                        <p:cTn id="75" dur="1" fill="hold">
                                          <p:stCondLst>
                                            <p:cond delay="499"/>
                                          </p:stCondLst>
                                        </p:cTn>
                                        <p:tgtEl>
                                          <p:spTgt spid="2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24"/>
                                        </p:tgtEl>
                                      </p:cBhvr>
                                    </p:animEffect>
                                    <p:set>
                                      <p:cBhvr>
                                        <p:cTn id="80" dur="1" fill="hold">
                                          <p:stCondLst>
                                            <p:cond delay="499"/>
                                          </p:stCondLst>
                                        </p:cTn>
                                        <p:tgtEl>
                                          <p:spTgt spid="2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28"/>
                                        </p:tgtEl>
                                      </p:cBhvr>
                                    </p:animEffect>
                                    <p:set>
                                      <p:cBhvr>
                                        <p:cTn id="83" dur="1" fill="hold">
                                          <p:stCondLst>
                                            <p:cond delay="499"/>
                                          </p:stCondLst>
                                        </p:cTn>
                                        <p:tgtEl>
                                          <p:spTgt spid="28"/>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9"/>
                                        </p:tgtEl>
                                      </p:cBhvr>
                                    </p:animEffect>
                                    <p:set>
                                      <p:cBhvr>
                                        <p:cTn id="86" dur="1" fill="hold">
                                          <p:stCondLst>
                                            <p:cond delay="499"/>
                                          </p:stCondLst>
                                        </p:cTn>
                                        <p:tgtEl>
                                          <p:spTgt spid="29"/>
                                        </p:tgtEl>
                                        <p:attrNameLst>
                                          <p:attrName>style.visibility</p:attrName>
                                        </p:attrNameLst>
                                      </p:cBhvr>
                                      <p:to>
                                        <p:strVal val="hidden"/>
                                      </p:to>
                                    </p:set>
                                  </p:childTnLst>
                                </p:cTn>
                              </p:par>
                              <p:par>
                                <p:cTn id="87" presetID="42"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1000"/>
                                        <p:tgtEl>
                                          <p:spTgt spid="32"/>
                                        </p:tgtEl>
                                      </p:cBhvr>
                                    </p:animEffect>
                                    <p:anim calcmode="lin" valueType="num">
                                      <p:cBhvr>
                                        <p:cTn id="90" dur="1000" fill="hold"/>
                                        <p:tgtEl>
                                          <p:spTgt spid="32"/>
                                        </p:tgtEl>
                                        <p:attrNameLst>
                                          <p:attrName>ppt_x</p:attrName>
                                        </p:attrNameLst>
                                      </p:cBhvr>
                                      <p:tavLst>
                                        <p:tav tm="0">
                                          <p:val>
                                            <p:strVal val="#ppt_x"/>
                                          </p:val>
                                        </p:tav>
                                        <p:tav tm="100000">
                                          <p:val>
                                            <p:strVal val="#ppt_x"/>
                                          </p:val>
                                        </p:tav>
                                      </p:tavLst>
                                    </p:anim>
                                    <p:anim calcmode="lin" valueType="num">
                                      <p:cBhvr>
                                        <p:cTn id="91" dur="1000" fill="hold"/>
                                        <p:tgtEl>
                                          <p:spTgt spid="32"/>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1000"/>
                                        <p:tgtEl>
                                          <p:spTgt spid="31"/>
                                        </p:tgtEl>
                                      </p:cBhvr>
                                    </p:animEffect>
                                    <p:anim calcmode="lin" valueType="num">
                                      <p:cBhvr>
                                        <p:cTn id="95" dur="1000" fill="hold"/>
                                        <p:tgtEl>
                                          <p:spTgt spid="31"/>
                                        </p:tgtEl>
                                        <p:attrNameLst>
                                          <p:attrName>ppt_x</p:attrName>
                                        </p:attrNameLst>
                                      </p:cBhvr>
                                      <p:tavLst>
                                        <p:tav tm="0">
                                          <p:val>
                                            <p:strVal val="#ppt_x"/>
                                          </p:val>
                                        </p:tav>
                                        <p:tav tm="100000">
                                          <p:val>
                                            <p:strVal val="#ppt_x"/>
                                          </p:val>
                                        </p:tav>
                                      </p:tavLst>
                                    </p:anim>
                                    <p:anim calcmode="lin" valueType="num">
                                      <p:cBhvr>
                                        <p:cTn id="96" dur="1000" fill="hold"/>
                                        <p:tgtEl>
                                          <p:spTgt spid="3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1000"/>
                                        <p:tgtEl>
                                          <p:spTgt spid="33"/>
                                        </p:tgtEl>
                                      </p:cBhvr>
                                    </p:animEffect>
                                    <p:anim calcmode="lin" valueType="num">
                                      <p:cBhvr>
                                        <p:cTn id="100" dur="1000" fill="hold"/>
                                        <p:tgtEl>
                                          <p:spTgt spid="33"/>
                                        </p:tgtEl>
                                        <p:attrNameLst>
                                          <p:attrName>ppt_x</p:attrName>
                                        </p:attrNameLst>
                                      </p:cBhvr>
                                      <p:tavLst>
                                        <p:tav tm="0">
                                          <p:val>
                                            <p:strVal val="#ppt_x"/>
                                          </p:val>
                                        </p:tav>
                                        <p:tav tm="100000">
                                          <p:val>
                                            <p:strVal val="#ppt_x"/>
                                          </p:val>
                                        </p:tav>
                                      </p:tavLst>
                                    </p:anim>
                                    <p:anim calcmode="lin" valueType="num">
                                      <p:cBhvr>
                                        <p:cTn id="10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4" grpId="0" animBg="1"/>
      <p:bldP spid="14" grpId="1" animBg="1"/>
      <p:bldP spid="19" grpId="0" animBg="1"/>
      <p:bldP spid="19" grpId="1" animBg="1"/>
      <p:bldP spid="20" grpId="0" animBg="1"/>
      <p:bldP spid="20" grpId="1" animBg="1"/>
      <p:bldP spid="24" grpId="0" animBg="1"/>
      <p:bldP spid="24" grpId="1" animBg="1"/>
      <p:bldP spid="28" grpId="0" animBg="1"/>
      <p:bldP spid="28" grpId="1"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E49E-E214-4FA2-8D43-782829A67279}"/>
              </a:ext>
            </a:extLst>
          </p:cNvPr>
          <p:cNvSpPr>
            <a:spLocks noGrp="1"/>
          </p:cNvSpPr>
          <p:nvPr>
            <p:ph type="title"/>
          </p:nvPr>
        </p:nvSpPr>
        <p:spPr/>
        <p:txBody>
          <a:bodyPr/>
          <a:lstStyle/>
          <a:p>
            <a:r>
              <a:rPr lang="en-US" dirty="0"/>
              <a:t>CNN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4F1F40-1857-4027-885E-AEA8A12B0B7B}"/>
                  </a:ext>
                </a:extLst>
              </p:cNvPr>
              <p:cNvSpPr>
                <a:spLocks noGrp="1"/>
              </p:cNvSpPr>
              <p:nvPr>
                <p:ph idx="1"/>
              </p:nvPr>
            </p:nvSpPr>
            <p:spPr/>
            <p:txBody>
              <a:bodyPr/>
              <a:lstStyle/>
              <a:p>
                <a:endParaRPr lang="en-US" dirty="0"/>
              </a:p>
              <a:p>
                <a:r>
                  <a:rPr lang="en-US" dirty="0"/>
                  <a:t>Formal implementation also add a </a:t>
                </a:r>
                <a:r>
                  <a:rPr lang="en-US" i="1" dirty="0"/>
                  <a:t>bias </a:t>
                </a:r>
                <a:r>
                  <a:rPr lang="en-US" dirty="0"/>
                  <a:t>and an </a:t>
                </a:r>
                <a:r>
                  <a:rPr lang="en-US" i="1" dirty="0"/>
                  <a:t>activation function</a:t>
                </a:r>
                <a:endParaRPr lang="en-US" dirty="0"/>
              </a:p>
              <a:p>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𝑢</m:t>
                              </m:r>
                            </m:sub>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𝑣</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e>
                              </m:nary>
                            </m:e>
                          </m:nary>
                        </m:e>
                      </m:d>
                    </m:oMath>
                  </m:oMathPara>
                </a14:m>
                <a:endParaRPr lang="en-US" dirty="0"/>
              </a:p>
              <a:p>
                <a:endParaRPr lang="en-US" dirty="0"/>
              </a:p>
              <a:p>
                <a:endParaRPr lang="en-US" dirty="0"/>
              </a:p>
              <a:p>
                <a:r>
                  <a:rPr lang="en-US" dirty="0"/>
                  <a:t>Detect patterns and features in images, using compressed versions of a parent image</a:t>
                </a:r>
              </a:p>
            </p:txBody>
          </p:sp>
        </mc:Choice>
        <mc:Fallback xmlns="">
          <p:sp>
            <p:nvSpPr>
              <p:cNvPr id="3" name="Content Placeholder 2">
                <a:extLst>
                  <a:ext uri="{FF2B5EF4-FFF2-40B4-BE49-F238E27FC236}">
                    <a16:creationId xmlns:a16="http://schemas.microsoft.com/office/drawing/2014/main" id="{5E4F1F40-1857-4027-885E-AEA8A12B0B7B}"/>
                  </a:ext>
                </a:extLst>
              </p:cNvPr>
              <p:cNvSpPr>
                <a:spLocks noGrp="1" noRot="1" noChangeAspect="1" noMove="1" noResize="1" noEditPoints="1" noAdjustHandles="1" noChangeArrowheads="1" noChangeShapeType="1" noTextEdit="1"/>
              </p:cNvSpPr>
              <p:nvPr>
                <p:ph idx="1"/>
              </p:nvPr>
            </p:nvSpPr>
            <p:spPr>
              <a:blipFill>
                <a:blip r:embed="rId2"/>
                <a:stretch>
                  <a:fillRect l="-142" b="-140"/>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11EE2DDC-49F0-479A-B416-2EB68CB9F982}"/>
              </a:ext>
            </a:extLst>
          </p:cNvPr>
          <p:cNvCxnSpPr>
            <a:cxnSpLocks/>
          </p:cNvCxnSpPr>
          <p:nvPr/>
        </p:nvCxnSpPr>
        <p:spPr>
          <a:xfrm flipH="1">
            <a:off x="4470400" y="2610775"/>
            <a:ext cx="1032934" cy="1159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04FBF41-842A-4988-8516-F67FA29E1ED0}"/>
              </a:ext>
            </a:extLst>
          </p:cNvPr>
          <p:cNvCxnSpPr>
            <a:cxnSpLocks/>
          </p:cNvCxnSpPr>
          <p:nvPr/>
        </p:nvCxnSpPr>
        <p:spPr>
          <a:xfrm flipH="1">
            <a:off x="4055533" y="2671233"/>
            <a:ext cx="3373967" cy="11501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Left Brace 5">
            <a:extLst>
              <a:ext uri="{FF2B5EF4-FFF2-40B4-BE49-F238E27FC236}">
                <a16:creationId xmlns:a16="http://schemas.microsoft.com/office/drawing/2014/main" id="{19EC5A5B-A6BD-47B4-BB69-8C7714CE643D}"/>
              </a:ext>
            </a:extLst>
          </p:cNvPr>
          <p:cNvSpPr/>
          <p:nvPr/>
        </p:nvSpPr>
        <p:spPr>
          <a:xfrm rot="16200000">
            <a:off x="6479116" y="2831833"/>
            <a:ext cx="232834" cy="334433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675B214-45C4-4649-8CFE-981726A64A02}"/>
              </a:ext>
            </a:extLst>
          </p:cNvPr>
          <p:cNvSpPr txBox="1"/>
          <p:nvPr/>
        </p:nvSpPr>
        <p:spPr>
          <a:xfrm>
            <a:off x="4823542" y="4620417"/>
            <a:ext cx="3713704" cy="307777"/>
          </a:xfrm>
          <a:prstGeom prst="rect">
            <a:avLst/>
          </a:prstGeom>
          <a:noFill/>
        </p:spPr>
        <p:txBody>
          <a:bodyPr wrap="square" rtlCol="0">
            <a:spAutoFit/>
          </a:bodyPr>
          <a:lstStyle/>
          <a:p>
            <a:pPr algn="ctr"/>
            <a:r>
              <a:rPr lang="en-US" sz="1400" dirty="0"/>
              <a:t>2D Convolution operation</a:t>
            </a:r>
          </a:p>
        </p:txBody>
      </p:sp>
    </p:spTree>
    <p:extLst>
      <p:ext uri="{BB962C8B-B14F-4D97-AF65-F5344CB8AC3E}">
        <p14:creationId xmlns:p14="http://schemas.microsoft.com/office/powerpoint/2010/main" val="41054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2B1B-C3D0-41EA-A38E-673162F1F82E}"/>
              </a:ext>
            </a:extLst>
          </p:cNvPr>
          <p:cNvSpPr>
            <a:spLocks noGrp="1"/>
          </p:cNvSpPr>
          <p:nvPr>
            <p:ph type="title"/>
          </p:nvPr>
        </p:nvSpPr>
        <p:spPr/>
        <p:txBody>
          <a:bodyPr/>
          <a:lstStyle/>
          <a:p>
            <a:r>
              <a:rPr lang="en-US" dirty="0"/>
              <a:t>The Flattening Operation</a:t>
            </a:r>
          </a:p>
        </p:txBody>
      </p:sp>
      <p:sp>
        <p:nvSpPr>
          <p:cNvPr id="4" name="Content Placeholder 3">
            <a:extLst>
              <a:ext uri="{FF2B5EF4-FFF2-40B4-BE49-F238E27FC236}">
                <a16:creationId xmlns:a16="http://schemas.microsoft.com/office/drawing/2014/main" id="{1313A874-F7B4-43B8-BCCC-534D2D16CD89}"/>
              </a:ext>
            </a:extLst>
          </p:cNvPr>
          <p:cNvSpPr>
            <a:spLocks noGrp="1"/>
          </p:cNvSpPr>
          <p:nvPr>
            <p:ph sz="half" idx="2"/>
          </p:nvPr>
        </p:nvSpPr>
        <p:spPr/>
        <p:txBody>
          <a:bodyPr/>
          <a:lstStyle/>
          <a:p>
            <a:endParaRPr lang="en-US" dirty="0"/>
          </a:p>
          <a:p>
            <a:endParaRPr lang="en-US" dirty="0"/>
          </a:p>
          <a:p>
            <a:r>
              <a:rPr lang="en-US" dirty="0"/>
              <a:t>Transforms 2D grid of neurons to a 1D row/col of neurons</a:t>
            </a:r>
          </a:p>
          <a:p>
            <a:pPr marL="0" indent="0">
              <a:buNone/>
            </a:pPr>
            <a:endParaRPr lang="en-US" dirty="0"/>
          </a:p>
          <a:p>
            <a:pPr marL="0" indent="0">
              <a:buNone/>
            </a:pPr>
            <a:endParaRPr lang="en-US" dirty="0"/>
          </a:p>
          <a:p>
            <a:r>
              <a:rPr lang="en-US" dirty="0"/>
              <a:t>Allows images to be passed into dense layers</a:t>
            </a:r>
          </a:p>
          <a:p>
            <a:pPr marL="0" indent="0">
              <a:buNone/>
            </a:pPr>
            <a:endParaRPr lang="en-US" dirty="0"/>
          </a:p>
        </p:txBody>
      </p:sp>
      <p:sp>
        <p:nvSpPr>
          <p:cNvPr id="7" name="Oval 6">
            <a:extLst>
              <a:ext uri="{FF2B5EF4-FFF2-40B4-BE49-F238E27FC236}">
                <a16:creationId xmlns:a16="http://schemas.microsoft.com/office/drawing/2014/main" id="{9ADC0408-FADD-4FE8-B5D9-F9C5FB042E02}"/>
              </a:ext>
            </a:extLst>
          </p:cNvPr>
          <p:cNvSpPr/>
          <p:nvPr/>
        </p:nvSpPr>
        <p:spPr>
          <a:xfrm>
            <a:off x="1417074"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E0469F-8328-4D92-83A7-0EFA687DBF18}"/>
              </a:ext>
            </a:extLst>
          </p:cNvPr>
          <p:cNvSpPr/>
          <p:nvPr/>
        </p:nvSpPr>
        <p:spPr>
          <a:xfrm>
            <a:off x="1719223"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49F7FC3-047B-433F-B85C-2B448A8D4AC2}"/>
              </a:ext>
            </a:extLst>
          </p:cNvPr>
          <p:cNvSpPr/>
          <p:nvPr/>
        </p:nvSpPr>
        <p:spPr>
          <a:xfrm>
            <a:off x="2021372" y="2373082"/>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743A3F-666B-4FBF-A82A-6248DE3615BD}"/>
              </a:ext>
            </a:extLst>
          </p:cNvPr>
          <p:cNvSpPr/>
          <p:nvPr/>
        </p:nvSpPr>
        <p:spPr>
          <a:xfrm>
            <a:off x="1417074"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F8D07FA-413E-4026-873E-C62D982E0D17}"/>
              </a:ext>
            </a:extLst>
          </p:cNvPr>
          <p:cNvSpPr/>
          <p:nvPr/>
        </p:nvSpPr>
        <p:spPr>
          <a:xfrm>
            <a:off x="1719223"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A0BEF6-EBC3-4210-AFDD-A2294E2C9ACA}"/>
              </a:ext>
            </a:extLst>
          </p:cNvPr>
          <p:cNvSpPr/>
          <p:nvPr/>
        </p:nvSpPr>
        <p:spPr>
          <a:xfrm>
            <a:off x="2021372" y="264077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Brace 12">
            <a:extLst>
              <a:ext uri="{FF2B5EF4-FFF2-40B4-BE49-F238E27FC236}">
                <a16:creationId xmlns:a16="http://schemas.microsoft.com/office/drawing/2014/main" id="{6B763F23-BB13-4A17-9864-66B27CAEE777}"/>
              </a:ext>
            </a:extLst>
          </p:cNvPr>
          <p:cNvSpPr/>
          <p:nvPr/>
        </p:nvSpPr>
        <p:spPr>
          <a:xfrm>
            <a:off x="3262563" y="2369770"/>
            <a:ext cx="182880" cy="71826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868D2C7-037C-4E0D-B8A3-0E1158B66D05}"/>
                  </a:ext>
                </a:extLst>
              </p:cNvPr>
              <p:cNvSpPr txBox="1"/>
              <p:nvPr/>
            </p:nvSpPr>
            <p:spPr>
              <a:xfrm>
                <a:off x="3489836" y="2568773"/>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m:t>
                          </m:r>
                        </m:sup>
                      </m:sSup>
                    </m:oMath>
                  </m:oMathPara>
                </a14:m>
                <a:endParaRPr lang="en-US" dirty="0"/>
              </a:p>
            </p:txBody>
          </p:sp>
        </mc:Choice>
        <mc:Fallback xmlns="">
          <p:sp>
            <p:nvSpPr>
              <p:cNvPr id="14" name="TextBox 13">
                <a:extLst>
                  <a:ext uri="{FF2B5EF4-FFF2-40B4-BE49-F238E27FC236}">
                    <a16:creationId xmlns:a16="http://schemas.microsoft.com/office/drawing/2014/main" id="{2868D2C7-037C-4E0D-B8A3-0E1158B66D05}"/>
                  </a:ext>
                </a:extLst>
              </p:cNvPr>
              <p:cNvSpPr txBox="1">
                <a:spLocks noRot="1" noChangeAspect="1" noMove="1" noResize="1" noEditPoints="1" noAdjustHandles="1" noChangeArrowheads="1" noChangeShapeType="1" noTextEdit="1"/>
              </p:cNvSpPr>
              <p:nvPr/>
            </p:nvSpPr>
            <p:spPr>
              <a:xfrm>
                <a:off x="3489836" y="2568773"/>
                <a:ext cx="608275" cy="288477"/>
              </a:xfrm>
              <a:prstGeom prst="rect">
                <a:avLst/>
              </a:prstGeom>
              <a:blipFill>
                <a:blip r:embed="rId2"/>
                <a:stretch>
                  <a:fillRect l="-11000" t="-35417" r="-10000" b="-12500"/>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7CD7BE44-420A-4816-8E43-A42ED64DE6AD}"/>
              </a:ext>
            </a:extLst>
          </p:cNvPr>
          <p:cNvSpPr/>
          <p:nvPr/>
        </p:nvSpPr>
        <p:spPr>
          <a:xfrm>
            <a:off x="2319218" y="2369770"/>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0E03C5B-1A37-4536-948F-368FF32598D1}"/>
              </a:ext>
            </a:extLst>
          </p:cNvPr>
          <p:cNvSpPr/>
          <p:nvPr/>
        </p:nvSpPr>
        <p:spPr>
          <a:xfrm>
            <a:off x="2319218" y="263746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CB653E2-58B2-486B-8693-0301E6F16670}"/>
              </a:ext>
            </a:extLst>
          </p:cNvPr>
          <p:cNvSpPr/>
          <p:nvPr/>
        </p:nvSpPr>
        <p:spPr>
          <a:xfrm>
            <a:off x="1417074"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5CECA7-432D-4A06-88BB-52CD61CED3FD}"/>
              </a:ext>
            </a:extLst>
          </p:cNvPr>
          <p:cNvSpPr/>
          <p:nvPr/>
        </p:nvSpPr>
        <p:spPr>
          <a:xfrm>
            <a:off x="1719223"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1BAE4B-12CE-48C2-A05A-1C355512714C}"/>
              </a:ext>
            </a:extLst>
          </p:cNvPr>
          <p:cNvSpPr/>
          <p:nvPr/>
        </p:nvSpPr>
        <p:spPr>
          <a:xfrm>
            <a:off x="2021372" y="2908470"/>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495CE5E-A781-4D2A-83BF-B6A51AFAE5DD}"/>
              </a:ext>
            </a:extLst>
          </p:cNvPr>
          <p:cNvSpPr/>
          <p:nvPr/>
        </p:nvSpPr>
        <p:spPr>
          <a:xfrm>
            <a:off x="2319218" y="2905158"/>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013F34D-75F4-446B-949B-F0BC694890B1}"/>
              </a:ext>
            </a:extLst>
          </p:cNvPr>
          <p:cNvSpPr/>
          <p:nvPr/>
        </p:nvSpPr>
        <p:spPr>
          <a:xfrm>
            <a:off x="1073333"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4CFE5C8-FA4A-42DB-9083-7572F9004798}"/>
              </a:ext>
            </a:extLst>
          </p:cNvPr>
          <p:cNvSpPr/>
          <p:nvPr/>
        </p:nvSpPr>
        <p:spPr>
          <a:xfrm>
            <a:off x="1375482"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CAF7736-5A65-4127-AB9D-8CC90E499E11}"/>
              </a:ext>
            </a:extLst>
          </p:cNvPr>
          <p:cNvSpPr/>
          <p:nvPr/>
        </p:nvSpPr>
        <p:spPr>
          <a:xfrm>
            <a:off x="1677631" y="4597428"/>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58A6BB-4732-48AB-9BDE-4D0935EFA225}"/>
              </a:ext>
            </a:extLst>
          </p:cNvPr>
          <p:cNvSpPr/>
          <p:nvPr/>
        </p:nvSpPr>
        <p:spPr>
          <a:xfrm>
            <a:off x="1975477" y="4594116"/>
            <a:ext cx="182880" cy="1828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6BC7D2EC-742E-4540-9B60-E9DF8B34C82C}"/>
              </a:ext>
            </a:extLst>
          </p:cNvPr>
          <p:cNvSpPr/>
          <p:nvPr/>
        </p:nvSpPr>
        <p:spPr>
          <a:xfrm>
            <a:off x="1443816" y="3773277"/>
            <a:ext cx="365760" cy="73152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FA662C0-086E-4541-B445-0CD6A45F6480}"/>
              </a:ext>
            </a:extLst>
          </p:cNvPr>
          <p:cNvSpPr/>
          <p:nvPr/>
        </p:nvSpPr>
        <p:spPr>
          <a:xfrm>
            <a:off x="2278832"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D8AD43A-D20B-4892-B0BA-734AFE0249BA}"/>
              </a:ext>
            </a:extLst>
          </p:cNvPr>
          <p:cNvSpPr/>
          <p:nvPr/>
        </p:nvSpPr>
        <p:spPr>
          <a:xfrm>
            <a:off x="2580981"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3944DDE-1B1B-404B-88D6-515721D103EB}"/>
              </a:ext>
            </a:extLst>
          </p:cNvPr>
          <p:cNvSpPr/>
          <p:nvPr/>
        </p:nvSpPr>
        <p:spPr>
          <a:xfrm>
            <a:off x="2883130" y="4594116"/>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9FC33EB-B870-46A2-88A6-A3836070811D}"/>
              </a:ext>
            </a:extLst>
          </p:cNvPr>
          <p:cNvSpPr/>
          <p:nvPr/>
        </p:nvSpPr>
        <p:spPr>
          <a:xfrm>
            <a:off x="3180976" y="4590804"/>
            <a:ext cx="182880" cy="18288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353804CC-60F9-411A-BF83-7E70A8AA58F9}"/>
              </a:ext>
            </a:extLst>
          </p:cNvPr>
          <p:cNvSpPr/>
          <p:nvPr/>
        </p:nvSpPr>
        <p:spPr>
          <a:xfrm>
            <a:off x="2638232" y="3769328"/>
            <a:ext cx="365760" cy="73152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DD755B2-09D7-4D52-85DB-0BF11929B0E7}"/>
              </a:ext>
            </a:extLst>
          </p:cNvPr>
          <p:cNvSpPr/>
          <p:nvPr/>
        </p:nvSpPr>
        <p:spPr>
          <a:xfrm>
            <a:off x="3483870"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1A4F492-09D5-46DE-A3D3-9A81A8DF49F0}"/>
              </a:ext>
            </a:extLst>
          </p:cNvPr>
          <p:cNvSpPr/>
          <p:nvPr/>
        </p:nvSpPr>
        <p:spPr>
          <a:xfrm>
            <a:off x="3786019"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93DAA27-2A75-4667-A647-6F7D996AFF3A}"/>
              </a:ext>
            </a:extLst>
          </p:cNvPr>
          <p:cNvSpPr/>
          <p:nvPr/>
        </p:nvSpPr>
        <p:spPr>
          <a:xfrm>
            <a:off x="4088168" y="4587576"/>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BD8390D-6060-43A0-B8A0-5B2FB3E9CE3F}"/>
              </a:ext>
            </a:extLst>
          </p:cNvPr>
          <p:cNvSpPr/>
          <p:nvPr/>
        </p:nvSpPr>
        <p:spPr>
          <a:xfrm>
            <a:off x="4386014" y="4584264"/>
            <a:ext cx="182880" cy="18288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F00DB0CF-3463-4C88-AA27-F7BB5319D212}"/>
              </a:ext>
            </a:extLst>
          </p:cNvPr>
          <p:cNvSpPr/>
          <p:nvPr/>
        </p:nvSpPr>
        <p:spPr>
          <a:xfrm>
            <a:off x="3831412" y="3769328"/>
            <a:ext cx="365760" cy="73152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Brace 45">
            <a:extLst>
              <a:ext uri="{FF2B5EF4-FFF2-40B4-BE49-F238E27FC236}">
                <a16:creationId xmlns:a16="http://schemas.microsoft.com/office/drawing/2014/main" id="{F6A5B51D-DA12-4EEE-9345-90D0F5B1621A}"/>
              </a:ext>
            </a:extLst>
          </p:cNvPr>
          <p:cNvSpPr/>
          <p:nvPr/>
        </p:nvSpPr>
        <p:spPr>
          <a:xfrm rot="5400000">
            <a:off x="2712232" y="3262762"/>
            <a:ext cx="217761" cy="3495561"/>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71FCD93-6762-4E4C-A333-9E2539C85ABE}"/>
                  </a:ext>
                </a:extLst>
              </p:cNvPr>
              <p:cNvSpPr txBox="1"/>
              <p:nvPr/>
            </p:nvSpPr>
            <p:spPr>
              <a:xfrm>
                <a:off x="2552413" y="5202585"/>
                <a:ext cx="608275" cy="2884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m:t>
                          </m:r>
                        </m:sup>
                      </m:sSup>
                    </m:oMath>
                  </m:oMathPara>
                </a14:m>
                <a:endParaRPr lang="en-US" dirty="0"/>
              </a:p>
            </p:txBody>
          </p:sp>
        </mc:Choice>
        <mc:Fallback xmlns="">
          <p:sp>
            <p:nvSpPr>
              <p:cNvPr id="47" name="TextBox 46">
                <a:extLst>
                  <a:ext uri="{FF2B5EF4-FFF2-40B4-BE49-F238E27FC236}">
                    <a16:creationId xmlns:a16="http://schemas.microsoft.com/office/drawing/2014/main" id="{571FCD93-6762-4E4C-A333-9E2539C85ABE}"/>
                  </a:ext>
                </a:extLst>
              </p:cNvPr>
              <p:cNvSpPr txBox="1">
                <a:spLocks noRot="1" noChangeAspect="1" noMove="1" noResize="1" noEditPoints="1" noAdjustHandles="1" noChangeArrowheads="1" noChangeShapeType="1" noTextEdit="1"/>
              </p:cNvSpPr>
              <p:nvPr/>
            </p:nvSpPr>
            <p:spPr>
              <a:xfrm>
                <a:off x="2552413" y="5202585"/>
                <a:ext cx="608275" cy="288477"/>
              </a:xfrm>
              <a:prstGeom prst="rect">
                <a:avLst/>
              </a:prstGeom>
              <a:blipFill>
                <a:blip r:embed="rId3"/>
                <a:stretch>
                  <a:fillRect t="-35417" r="-4040" b="-12500"/>
                </a:stretch>
              </a:blipFill>
            </p:spPr>
            <p:txBody>
              <a:bodyPr/>
              <a:lstStyle/>
              <a:p>
                <a:r>
                  <a:rPr lang="en-US">
                    <a:noFill/>
                  </a:rPr>
                  <a:t> </a:t>
                </a:r>
              </a:p>
            </p:txBody>
          </p:sp>
        </mc:Fallback>
      </mc:AlternateContent>
    </p:spTree>
    <p:extLst>
      <p:ext uri="{BB962C8B-B14F-4D97-AF65-F5344CB8AC3E}">
        <p14:creationId xmlns:p14="http://schemas.microsoft.com/office/powerpoint/2010/main" val="597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anim calcmode="lin" valueType="num">
                                      <p:cBhvr>
                                        <p:cTn id="48" dur="1000" fill="hold"/>
                                        <p:tgtEl>
                                          <p:spTgt spid="20"/>
                                        </p:tgtEl>
                                        <p:attrNameLst>
                                          <p:attrName>ppt_x</p:attrName>
                                        </p:attrNameLst>
                                      </p:cBhvr>
                                      <p:tavLst>
                                        <p:tav tm="0">
                                          <p:val>
                                            <p:strVal val="#ppt_x"/>
                                          </p:val>
                                        </p:tav>
                                        <p:tav tm="100000">
                                          <p:val>
                                            <p:strVal val="#ppt_x"/>
                                          </p:val>
                                        </p:tav>
                                      </p:tavLst>
                                    </p:anim>
                                    <p:anim calcmode="lin" valueType="num">
                                      <p:cBhvr>
                                        <p:cTn id="49" dur="100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1000"/>
                                        <p:tgtEl>
                                          <p:spTgt spid="28"/>
                                        </p:tgtEl>
                                      </p:cBhvr>
                                    </p:animEffect>
                                    <p:anim calcmode="lin" valueType="num">
                                      <p:cBhvr>
                                        <p:cTn id="85" dur="1000" fill="hold"/>
                                        <p:tgtEl>
                                          <p:spTgt spid="28"/>
                                        </p:tgtEl>
                                        <p:attrNameLst>
                                          <p:attrName>ppt_x</p:attrName>
                                        </p:attrNameLst>
                                      </p:cBhvr>
                                      <p:tavLst>
                                        <p:tav tm="0">
                                          <p:val>
                                            <p:strVal val="#ppt_x"/>
                                          </p:val>
                                        </p:tav>
                                        <p:tav tm="100000">
                                          <p:val>
                                            <p:strVal val="#ppt_x"/>
                                          </p:val>
                                        </p:tav>
                                      </p:tavLst>
                                    </p:anim>
                                    <p:anim calcmode="lin" valueType="num">
                                      <p:cBhvr>
                                        <p:cTn id="86" dur="1000" fill="hold"/>
                                        <p:tgtEl>
                                          <p:spTgt spid="28"/>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1000"/>
                                        <p:tgtEl>
                                          <p:spTgt spid="30"/>
                                        </p:tgtEl>
                                      </p:cBhvr>
                                    </p:animEffect>
                                    <p:anim calcmode="lin" valueType="num">
                                      <p:cBhvr>
                                        <p:cTn id="95" dur="1000" fill="hold"/>
                                        <p:tgtEl>
                                          <p:spTgt spid="30"/>
                                        </p:tgtEl>
                                        <p:attrNameLst>
                                          <p:attrName>ppt_x</p:attrName>
                                        </p:attrNameLst>
                                      </p:cBhvr>
                                      <p:tavLst>
                                        <p:tav tm="0">
                                          <p:val>
                                            <p:strVal val="#ppt_x"/>
                                          </p:val>
                                        </p:tav>
                                        <p:tav tm="100000">
                                          <p:val>
                                            <p:strVal val="#ppt_x"/>
                                          </p:val>
                                        </p:tav>
                                      </p:tavLst>
                                    </p:anim>
                                    <p:anim calcmode="lin" valueType="num">
                                      <p:cBhvr>
                                        <p:cTn id="96" dur="1000" fill="hold"/>
                                        <p:tgtEl>
                                          <p:spTgt spid="3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1000"/>
                                        <p:tgtEl>
                                          <p:spTgt spid="31"/>
                                        </p:tgtEl>
                                      </p:cBhvr>
                                    </p:animEffect>
                                    <p:anim calcmode="lin" valueType="num">
                                      <p:cBhvr>
                                        <p:cTn id="100" dur="1000" fill="hold"/>
                                        <p:tgtEl>
                                          <p:spTgt spid="31"/>
                                        </p:tgtEl>
                                        <p:attrNameLst>
                                          <p:attrName>ppt_x</p:attrName>
                                        </p:attrNameLst>
                                      </p:cBhvr>
                                      <p:tavLst>
                                        <p:tav tm="0">
                                          <p:val>
                                            <p:strVal val="#ppt_x"/>
                                          </p:val>
                                        </p:tav>
                                        <p:tav tm="100000">
                                          <p:val>
                                            <p:strVal val="#ppt_x"/>
                                          </p:val>
                                        </p:tav>
                                      </p:tavLst>
                                    </p:anim>
                                    <p:anim calcmode="lin" valueType="num">
                                      <p:cBhvr>
                                        <p:cTn id="10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fade">
                                      <p:cBhvr>
                                        <p:cTn id="106" dur="1000"/>
                                        <p:tgtEl>
                                          <p:spTgt spid="36"/>
                                        </p:tgtEl>
                                      </p:cBhvr>
                                    </p:animEffect>
                                    <p:anim calcmode="lin" valueType="num">
                                      <p:cBhvr>
                                        <p:cTn id="107" dur="1000" fill="hold"/>
                                        <p:tgtEl>
                                          <p:spTgt spid="36"/>
                                        </p:tgtEl>
                                        <p:attrNameLst>
                                          <p:attrName>ppt_x</p:attrName>
                                        </p:attrNameLst>
                                      </p:cBhvr>
                                      <p:tavLst>
                                        <p:tav tm="0">
                                          <p:val>
                                            <p:strVal val="#ppt_x"/>
                                          </p:val>
                                        </p:tav>
                                        <p:tav tm="100000">
                                          <p:val>
                                            <p:strVal val="#ppt_x"/>
                                          </p:val>
                                        </p:tav>
                                      </p:tavLst>
                                    </p:anim>
                                    <p:anim calcmode="lin" valueType="num">
                                      <p:cBhvr>
                                        <p:cTn id="108" dur="1000" fill="hold"/>
                                        <p:tgtEl>
                                          <p:spTgt spid="36"/>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1000"/>
                                        <p:tgtEl>
                                          <p:spTgt spid="37"/>
                                        </p:tgtEl>
                                      </p:cBhvr>
                                    </p:animEffect>
                                    <p:anim calcmode="lin" valueType="num">
                                      <p:cBhvr>
                                        <p:cTn id="112" dur="1000" fill="hold"/>
                                        <p:tgtEl>
                                          <p:spTgt spid="37"/>
                                        </p:tgtEl>
                                        <p:attrNameLst>
                                          <p:attrName>ppt_x</p:attrName>
                                        </p:attrNameLst>
                                      </p:cBhvr>
                                      <p:tavLst>
                                        <p:tav tm="0">
                                          <p:val>
                                            <p:strVal val="#ppt_x"/>
                                          </p:val>
                                        </p:tav>
                                        <p:tav tm="100000">
                                          <p:val>
                                            <p:strVal val="#ppt_x"/>
                                          </p:val>
                                        </p:tav>
                                      </p:tavLst>
                                    </p:anim>
                                    <p:anim calcmode="lin" valueType="num">
                                      <p:cBhvr>
                                        <p:cTn id="113" dur="1000" fill="hold"/>
                                        <p:tgtEl>
                                          <p:spTgt spid="37"/>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fade">
                                      <p:cBhvr>
                                        <p:cTn id="116" dur="1000"/>
                                        <p:tgtEl>
                                          <p:spTgt spid="38"/>
                                        </p:tgtEl>
                                      </p:cBhvr>
                                    </p:animEffect>
                                    <p:anim calcmode="lin" valueType="num">
                                      <p:cBhvr>
                                        <p:cTn id="117" dur="1000" fill="hold"/>
                                        <p:tgtEl>
                                          <p:spTgt spid="38"/>
                                        </p:tgtEl>
                                        <p:attrNameLst>
                                          <p:attrName>ppt_x</p:attrName>
                                        </p:attrNameLst>
                                      </p:cBhvr>
                                      <p:tavLst>
                                        <p:tav tm="0">
                                          <p:val>
                                            <p:strVal val="#ppt_x"/>
                                          </p:val>
                                        </p:tav>
                                        <p:tav tm="100000">
                                          <p:val>
                                            <p:strVal val="#ppt_x"/>
                                          </p:val>
                                        </p:tav>
                                      </p:tavLst>
                                    </p:anim>
                                    <p:anim calcmode="lin" valueType="num">
                                      <p:cBhvr>
                                        <p:cTn id="118" dur="1000" fill="hold"/>
                                        <p:tgtEl>
                                          <p:spTgt spid="38"/>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1000"/>
                                        <p:tgtEl>
                                          <p:spTgt spid="39"/>
                                        </p:tgtEl>
                                      </p:cBhvr>
                                    </p:animEffect>
                                    <p:anim calcmode="lin" valueType="num">
                                      <p:cBhvr>
                                        <p:cTn id="122" dur="1000" fill="hold"/>
                                        <p:tgtEl>
                                          <p:spTgt spid="39"/>
                                        </p:tgtEl>
                                        <p:attrNameLst>
                                          <p:attrName>ppt_x</p:attrName>
                                        </p:attrNameLst>
                                      </p:cBhvr>
                                      <p:tavLst>
                                        <p:tav tm="0">
                                          <p:val>
                                            <p:strVal val="#ppt_x"/>
                                          </p:val>
                                        </p:tav>
                                        <p:tav tm="100000">
                                          <p:val>
                                            <p:strVal val="#ppt_x"/>
                                          </p:val>
                                        </p:tav>
                                      </p:tavLst>
                                    </p:anim>
                                    <p:anim calcmode="lin" valueType="num">
                                      <p:cBhvr>
                                        <p:cTn id="123" dur="1000" fill="hold"/>
                                        <p:tgtEl>
                                          <p:spTgt spid="39"/>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fade">
                                      <p:cBhvr>
                                        <p:cTn id="126" dur="1000"/>
                                        <p:tgtEl>
                                          <p:spTgt spid="40"/>
                                        </p:tgtEl>
                                      </p:cBhvr>
                                    </p:animEffect>
                                    <p:anim calcmode="lin" valueType="num">
                                      <p:cBhvr>
                                        <p:cTn id="127" dur="1000" fill="hold"/>
                                        <p:tgtEl>
                                          <p:spTgt spid="40"/>
                                        </p:tgtEl>
                                        <p:attrNameLst>
                                          <p:attrName>ppt_x</p:attrName>
                                        </p:attrNameLst>
                                      </p:cBhvr>
                                      <p:tavLst>
                                        <p:tav tm="0">
                                          <p:val>
                                            <p:strVal val="#ppt_x"/>
                                          </p:val>
                                        </p:tav>
                                        <p:tav tm="100000">
                                          <p:val>
                                            <p:strVal val="#ppt_x"/>
                                          </p:val>
                                        </p:tav>
                                      </p:tavLst>
                                    </p:anim>
                                    <p:anim calcmode="lin" valueType="num">
                                      <p:cBhvr>
                                        <p:cTn id="1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fade">
                                      <p:cBhvr>
                                        <p:cTn id="133" dur="1000"/>
                                        <p:tgtEl>
                                          <p:spTgt spid="41"/>
                                        </p:tgtEl>
                                      </p:cBhvr>
                                    </p:animEffect>
                                    <p:anim calcmode="lin" valueType="num">
                                      <p:cBhvr>
                                        <p:cTn id="134" dur="1000" fill="hold"/>
                                        <p:tgtEl>
                                          <p:spTgt spid="41"/>
                                        </p:tgtEl>
                                        <p:attrNameLst>
                                          <p:attrName>ppt_x</p:attrName>
                                        </p:attrNameLst>
                                      </p:cBhvr>
                                      <p:tavLst>
                                        <p:tav tm="0">
                                          <p:val>
                                            <p:strVal val="#ppt_x"/>
                                          </p:val>
                                        </p:tav>
                                        <p:tav tm="100000">
                                          <p:val>
                                            <p:strVal val="#ppt_x"/>
                                          </p:val>
                                        </p:tav>
                                      </p:tavLst>
                                    </p:anim>
                                    <p:anim calcmode="lin" valueType="num">
                                      <p:cBhvr>
                                        <p:cTn id="135" dur="1000" fill="hold"/>
                                        <p:tgtEl>
                                          <p:spTgt spid="41"/>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42"/>
                                        </p:tgtEl>
                                        <p:attrNameLst>
                                          <p:attrName>style.visibility</p:attrName>
                                        </p:attrNameLst>
                                      </p:cBhvr>
                                      <p:to>
                                        <p:strVal val="visible"/>
                                      </p:to>
                                    </p:set>
                                    <p:animEffect transition="in" filter="fade">
                                      <p:cBhvr>
                                        <p:cTn id="138" dur="1000"/>
                                        <p:tgtEl>
                                          <p:spTgt spid="42"/>
                                        </p:tgtEl>
                                      </p:cBhvr>
                                    </p:animEffect>
                                    <p:anim calcmode="lin" valueType="num">
                                      <p:cBhvr>
                                        <p:cTn id="139" dur="1000" fill="hold"/>
                                        <p:tgtEl>
                                          <p:spTgt spid="42"/>
                                        </p:tgtEl>
                                        <p:attrNameLst>
                                          <p:attrName>ppt_x</p:attrName>
                                        </p:attrNameLst>
                                      </p:cBhvr>
                                      <p:tavLst>
                                        <p:tav tm="0">
                                          <p:val>
                                            <p:strVal val="#ppt_x"/>
                                          </p:val>
                                        </p:tav>
                                        <p:tav tm="100000">
                                          <p:val>
                                            <p:strVal val="#ppt_x"/>
                                          </p:val>
                                        </p:tav>
                                      </p:tavLst>
                                    </p:anim>
                                    <p:anim calcmode="lin" valueType="num">
                                      <p:cBhvr>
                                        <p:cTn id="140" dur="1000" fill="hold"/>
                                        <p:tgtEl>
                                          <p:spTgt spid="42"/>
                                        </p:tgtEl>
                                        <p:attrNameLst>
                                          <p:attrName>ppt_y</p:attrName>
                                        </p:attrNameLst>
                                      </p:cBhvr>
                                      <p:tavLst>
                                        <p:tav tm="0">
                                          <p:val>
                                            <p:strVal val="#ppt_y+.1"/>
                                          </p:val>
                                        </p:tav>
                                        <p:tav tm="100000">
                                          <p:val>
                                            <p:strVal val="#ppt_y"/>
                                          </p:val>
                                        </p:tav>
                                      </p:tavLst>
                                    </p:anim>
                                  </p:childTnLst>
                                </p:cTn>
                              </p:par>
                              <p:par>
                                <p:cTn id="141" presetID="42" presetClass="entr" presetSubtype="0"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1000"/>
                                        <p:tgtEl>
                                          <p:spTgt spid="43"/>
                                        </p:tgtEl>
                                      </p:cBhvr>
                                    </p:animEffect>
                                    <p:anim calcmode="lin" valueType="num">
                                      <p:cBhvr>
                                        <p:cTn id="144" dur="1000" fill="hold"/>
                                        <p:tgtEl>
                                          <p:spTgt spid="43"/>
                                        </p:tgtEl>
                                        <p:attrNameLst>
                                          <p:attrName>ppt_x</p:attrName>
                                        </p:attrNameLst>
                                      </p:cBhvr>
                                      <p:tavLst>
                                        <p:tav tm="0">
                                          <p:val>
                                            <p:strVal val="#ppt_x"/>
                                          </p:val>
                                        </p:tav>
                                        <p:tav tm="100000">
                                          <p:val>
                                            <p:strVal val="#ppt_x"/>
                                          </p:val>
                                        </p:tav>
                                      </p:tavLst>
                                    </p:anim>
                                    <p:anim calcmode="lin" valueType="num">
                                      <p:cBhvr>
                                        <p:cTn id="145" dur="1000" fill="hold"/>
                                        <p:tgtEl>
                                          <p:spTgt spid="43"/>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fade">
                                      <p:cBhvr>
                                        <p:cTn id="148" dur="1000"/>
                                        <p:tgtEl>
                                          <p:spTgt spid="44"/>
                                        </p:tgtEl>
                                      </p:cBhvr>
                                    </p:animEffect>
                                    <p:anim calcmode="lin" valueType="num">
                                      <p:cBhvr>
                                        <p:cTn id="149" dur="1000" fill="hold"/>
                                        <p:tgtEl>
                                          <p:spTgt spid="44"/>
                                        </p:tgtEl>
                                        <p:attrNameLst>
                                          <p:attrName>ppt_x</p:attrName>
                                        </p:attrNameLst>
                                      </p:cBhvr>
                                      <p:tavLst>
                                        <p:tav tm="0">
                                          <p:val>
                                            <p:strVal val="#ppt_x"/>
                                          </p:val>
                                        </p:tav>
                                        <p:tav tm="100000">
                                          <p:val>
                                            <p:strVal val="#ppt_x"/>
                                          </p:val>
                                        </p:tav>
                                      </p:tavLst>
                                    </p:anim>
                                    <p:anim calcmode="lin" valueType="num">
                                      <p:cBhvr>
                                        <p:cTn id="150" dur="1000" fill="hold"/>
                                        <p:tgtEl>
                                          <p:spTgt spid="4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5"/>
                                        </p:tgtEl>
                                        <p:attrNameLst>
                                          <p:attrName>style.visibility</p:attrName>
                                        </p:attrNameLst>
                                      </p:cBhvr>
                                      <p:to>
                                        <p:strVal val="visible"/>
                                      </p:to>
                                    </p:set>
                                    <p:animEffect transition="in" filter="fade">
                                      <p:cBhvr>
                                        <p:cTn id="153" dur="1000"/>
                                        <p:tgtEl>
                                          <p:spTgt spid="45"/>
                                        </p:tgtEl>
                                      </p:cBhvr>
                                    </p:animEffect>
                                    <p:anim calcmode="lin" valueType="num">
                                      <p:cBhvr>
                                        <p:cTn id="154" dur="1000" fill="hold"/>
                                        <p:tgtEl>
                                          <p:spTgt spid="45"/>
                                        </p:tgtEl>
                                        <p:attrNameLst>
                                          <p:attrName>ppt_x</p:attrName>
                                        </p:attrNameLst>
                                      </p:cBhvr>
                                      <p:tavLst>
                                        <p:tav tm="0">
                                          <p:val>
                                            <p:strVal val="#ppt_x"/>
                                          </p:val>
                                        </p:tav>
                                        <p:tav tm="100000">
                                          <p:val>
                                            <p:strVal val="#ppt_x"/>
                                          </p:val>
                                        </p:tav>
                                      </p:tavLst>
                                    </p:anim>
                                    <p:anim calcmode="lin" valueType="num">
                                      <p:cBhvr>
                                        <p:cTn id="155"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fade">
                                      <p:cBhvr>
                                        <p:cTn id="160" dur="1000"/>
                                        <p:tgtEl>
                                          <p:spTgt spid="46"/>
                                        </p:tgtEl>
                                      </p:cBhvr>
                                    </p:animEffect>
                                    <p:anim calcmode="lin" valueType="num">
                                      <p:cBhvr>
                                        <p:cTn id="161" dur="1000" fill="hold"/>
                                        <p:tgtEl>
                                          <p:spTgt spid="46"/>
                                        </p:tgtEl>
                                        <p:attrNameLst>
                                          <p:attrName>ppt_x</p:attrName>
                                        </p:attrNameLst>
                                      </p:cBhvr>
                                      <p:tavLst>
                                        <p:tav tm="0">
                                          <p:val>
                                            <p:strVal val="#ppt_x"/>
                                          </p:val>
                                        </p:tav>
                                        <p:tav tm="100000">
                                          <p:val>
                                            <p:strVal val="#ppt_x"/>
                                          </p:val>
                                        </p:tav>
                                      </p:tavLst>
                                    </p:anim>
                                    <p:anim calcmode="lin" valueType="num">
                                      <p:cBhvr>
                                        <p:cTn id="162" dur="1000" fill="hold"/>
                                        <p:tgtEl>
                                          <p:spTgt spid="46"/>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7"/>
                                        </p:tgtEl>
                                        <p:attrNameLst>
                                          <p:attrName>style.visibility</p:attrName>
                                        </p:attrNameLst>
                                      </p:cBhvr>
                                      <p:to>
                                        <p:strVal val="visible"/>
                                      </p:to>
                                    </p:set>
                                    <p:animEffect transition="in" filter="fade">
                                      <p:cBhvr>
                                        <p:cTn id="165" dur="1000"/>
                                        <p:tgtEl>
                                          <p:spTgt spid="47"/>
                                        </p:tgtEl>
                                      </p:cBhvr>
                                    </p:animEffect>
                                    <p:anim calcmode="lin" valueType="num">
                                      <p:cBhvr>
                                        <p:cTn id="166" dur="1000" fill="hold"/>
                                        <p:tgtEl>
                                          <p:spTgt spid="47"/>
                                        </p:tgtEl>
                                        <p:attrNameLst>
                                          <p:attrName>ppt_x</p:attrName>
                                        </p:attrNameLst>
                                      </p:cBhvr>
                                      <p:tavLst>
                                        <p:tav tm="0">
                                          <p:val>
                                            <p:strVal val="#ppt_x"/>
                                          </p:val>
                                        </p:tav>
                                        <p:tav tm="100000">
                                          <p:val>
                                            <p:strVal val="#ppt_x"/>
                                          </p:val>
                                        </p:tav>
                                      </p:tavLst>
                                    </p:anim>
                                    <p:anim calcmode="lin" valueType="num">
                                      <p:cBhvr>
                                        <p:cTn id="167" dur="1000" fill="hold"/>
                                        <p:tgtEl>
                                          <p:spTgt spid="47"/>
                                        </p:tgtEl>
                                        <p:attrNameLst>
                                          <p:attrName>ppt_y</p:attrName>
                                        </p:attrNameLst>
                                      </p:cBhvr>
                                      <p:tavLst>
                                        <p:tav tm="0">
                                          <p:val>
                                            <p:strVal val="#ppt_y+.1"/>
                                          </p:val>
                                        </p:tav>
                                        <p:tav tm="100000">
                                          <p:val>
                                            <p:strVal val="#ppt_y"/>
                                          </p:val>
                                        </p:tav>
                                      </p:tavLst>
                                    </p:anim>
                                  </p:childTnLst>
                                </p:cTn>
                              </p:par>
                              <p:par>
                                <p:cTn id="168" presetID="10" presetClass="exit" presetSubtype="0" fill="hold" grpId="1" nodeType="withEffect">
                                  <p:stCondLst>
                                    <p:cond delay="0"/>
                                  </p:stCondLst>
                                  <p:childTnLst>
                                    <p:animEffect transition="out" filter="fade">
                                      <p:cBhvr>
                                        <p:cTn id="169" dur="500"/>
                                        <p:tgtEl>
                                          <p:spTgt spid="31"/>
                                        </p:tgtEl>
                                      </p:cBhvr>
                                    </p:animEffect>
                                    <p:set>
                                      <p:cBhvr>
                                        <p:cTn id="170" dur="1" fill="hold">
                                          <p:stCondLst>
                                            <p:cond delay="499"/>
                                          </p:stCondLst>
                                        </p:cTn>
                                        <p:tgtEl>
                                          <p:spTgt spid="31"/>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45"/>
                                        </p:tgtEl>
                                      </p:cBhvr>
                                    </p:animEffect>
                                    <p:set>
                                      <p:cBhvr>
                                        <p:cTn id="176"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7" grpId="0" animBg="1"/>
      <p:bldP spid="28" grpId="0" animBg="1"/>
      <p:bldP spid="29" grpId="0" animBg="1"/>
      <p:bldP spid="30" grpId="0" animBg="1"/>
      <p:bldP spid="31" grpId="0" animBg="1"/>
      <p:bldP spid="31" grpId="1" animBg="1"/>
      <p:bldP spid="36" grpId="0" animBg="1"/>
      <p:bldP spid="37" grpId="0" animBg="1"/>
      <p:bldP spid="38" grpId="0" animBg="1"/>
      <p:bldP spid="39" grpId="0" animBg="1"/>
      <p:bldP spid="40" grpId="0" animBg="1"/>
      <p:bldP spid="40" grpId="1" animBg="1"/>
      <p:bldP spid="41" grpId="0" animBg="1"/>
      <p:bldP spid="42" grpId="0" animBg="1"/>
      <p:bldP spid="43" grpId="0" animBg="1"/>
      <p:bldP spid="44" grpId="0" animBg="1"/>
      <p:bldP spid="45" grpId="0" animBg="1"/>
      <p:bldP spid="45" grpId="1" animBg="1"/>
      <p:bldP spid="46" grpId="0" animBg="1"/>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7832A3-8CF3-4E64-9E6A-631FA0842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9B99EE-2C4A-4809-AC2E-98C8B9CA4261}"/>
              </a:ext>
            </a:extLst>
          </p:cNvPr>
          <p:cNvSpPr>
            <a:spLocks noGrp="1"/>
          </p:cNvSpPr>
          <p:nvPr>
            <p:ph type="title"/>
          </p:nvPr>
        </p:nvSpPr>
        <p:spPr>
          <a:xfrm>
            <a:off x="8129016" y="758952"/>
            <a:ext cx="2977134" cy="3719915"/>
          </a:xfrm>
        </p:spPr>
        <p:txBody>
          <a:bodyPr vert="horz" lIns="91440" tIns="45720" rIns="91440" bIns="45720" rtlCol="0" anchor="b">
            <a:normAutofit/>
          </a:bodyPr>
          <a:lstStyle/>
          <a:p>
            <a:pPr>
              <a:lnSpc>
                <a:spcPct val="85000"/>
              </a:lnSpc>
            </a:pPr>
            <a:r>
              <a:rPr lang="en-US" sz="4800"/>
              <a:t>Features for the CNN</a:t>
            </a:r>
          </a:p>
        </p:txBody>
      </p:sp>
      <p:sp>
        <p:nvSpPr>
          <p:cNvPr id="18" name="Rectangle 17">
            <a:extLst>
              <a:ext uri="{FF2B5EF4-FFF2-40B4-BE49-F238E27FC236}">
                <a16:creationId xmlns:a16="http://schemas.microsoft.com/office/drawing/2014/main" id="{2EAA4BC9-6EED-4508-B472-0AF7BD537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1" y="0"/>
            <a:ext cx="724301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icture containing chart&#10;&#10;Description automatically generated">
            <a:extLst>
              <a:ext uri="{FF2B5EF4-FFF2-40B4-BE49-F238E27FC236}">
                <a16:creationId xmlns:a16="http://schemas.microsoft.com/office/drawing/2014/main" id="{9942ADF9-15DF-4332-AFFB-9422D41059B5}"/>
              </a:ext>
            </a:extLst>
          </p:cNvPr>
          <p:cNvPicPr>
            <a:picLocks noChangeAspect="1"/>
          </p:cNvPicPr>
          <p:nvPr/>
        </p:nvPicPr>
        <p:blipFill>
          <a:blip r:embed="rId2"/>
          <a:stretch>
            <a:fillRect/>
          </a:stretch>
        </p:blipFill>
        <p:spPr>
          <a:xfrm>
            <a:off x="1176741" y="907778"/>
            <a:ext cx="2901965" cy="2176473"/>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2FB3375B-B4FE-40E5-B6E5-FB67D324E70A}"/>
              </a:ext>
            </a:extLst>
          </p:cNvPr>
          <p:cNvPicPr>
            <a:picLocks noChangeAspect="1"/>
          </p:cNvPicPr>
          <p:nvPr/>
        </p:nvPicPr>
        <p:blipFill>
          <a:blip r:embed="rId3"/>
          <a:stretch>
            <a:fillRect/>
          </a:stretch>
        </p:blipFill>
        <p:spPr>
          <a:xfrm>
            <a:off x="4148682" y="905493"/>
            <a:ext cx="2908061" cy="2181045"/>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F488DC9-5E2E-4974-AE05-348E12BE590D}"/>
              </a:ext>
            </a:extLst>
          </p:cNvPr>
          <p:cNvPicPr>
            <a:picLocks noChangeAspect="1"/>
          </p:cNvPicPr>
          <p:nvPr/>
        </p:nvPicPr>
        <p:blipFill>
          <a:blip r:embed="rId4"/>
          <a:stretch>
            <a:fillRect/>
          </a:stretch>
        </p:blipFill>
        <p:spPr>
          <a:xfrm>
            <a:off x="1079756" y="3773747"/>
            <a:ext cx="2901964" cy="2176472"/>
          </a:xfrm>
          <a:prstGeom prst="rect">
            <a:avLst/>
          </a:prstGeom>
        </p:spPr>
      </p:pic>
      <p:pic>
        <p:nvPicPr>
          <p:cNvPr id="5" name="Content Placeholder 4" descr="Background pattern&#10;&#10;Description automatically generated">
            <a:extLst>
              <a:ext uri="{FF2B5EF4-FFF2-40B4-BE49-F238E27FC236}">
                <a16:creationId xmlns:a16="http://schemas.microsoft.com/office/drawing/2014/main" id="{F4799388-CF89-402C-B0E5-C8E9C9CF713B}"/>
              </a:ext>
            </a:extLst>
          </p:cNvPr>
          <p:cNvPicPr>
            <a:picLocks noGrp="1" noChangeAspect="1"/>
          </p:cNvPicPr>
          <p:nvPr>
            <p:ph idx="1"/>
          </p:nvPr>
        </p:nvPicPr>
        <p:blipFill>
          <a:blip r:embed="rId5"/>
          <a:stretch>
            <a:fillRect/>
          </a:stretch>
        </p:blipFill>
        <p:spPr>
          <a:xfrm>
            <a:off x="4148682" y="3771460"/>
            <a:ext cx="2908061" cy="2181045"/>
          </a:xfrm>
          <a:prstGeom prst="rect">
            <a:avLst/>
          </a:prstGeom>
        </p:spPr>
      </p:pic>
      <p:sp>
        <p:nvSpPr>
          <p:cNvPr id="12" name="TextBox 11">
            <a:extLst>
              <a:ext uri="{FF2B5EF4-FFF2-40B4-BE49-F238E27FC236}">
                <a16:creationId xmlns:a16="http://schemas.microsoft.com/office/drawing/2014/main" id="{AE3A652E-3B5D-409C-98AD-4B440D97AC07}"/>
              </a:ext>
            </a:extLst>
          </p:cNvPr>
          <p:cNvSpPr txBox="1"/>
          <p:nvPr/>
        </p:nvSpPr>
        <p:spPr>
          <a:xfrm>
            <a:off x="1176742" y="536161"/>
            <a:ext cx="2901964" cy="369332"/>
          </a:xfrm>
          <a:prstGeom prst="rect">
            <a:avLst/>
          </a:prstGeom>
          <a:noFill/>
        </p:spPr>
        <p:txBody>
          <a:bodyPr wrap="square" rtlCol="0">
            <a:spAutoFit/>
          </a:bodyPr>
          <a:lstStyle/>
          <a:p>
            <a:r>
              <a:rPr lang="en-US" dirty="0"/>
              <a:t>Vibraphone - A5</a:t>
            </a:r>
          </a:p>
        </p:txBody>
      </p:sp>
      <p:sp>
        <p:nvSpPr>
          <p:cNvPr id="15" name="TextBox 14">
            <a:extLst>
              <a:ext uri="{FF2B5EF4-FFF2-40B4-BE49-F238E27FC236}">
                <a16:creationId xmlns:a16="http://schemas.microsoft.com/office/drawing/2014/main" id="{0507E537-9993-43B9-B20C-3161B868CF51}"/>
              </a:ext>
            </a:extLst>
          </p:cNvPr>
          <p:cNvSpPr txBox="1"/>
          <p:nvPr/>
        </p:nvSpPr>
        <p:spPr>
          <a:xfrm>
            <a:off x="4078706" y="535019"/>
            <a:ext cx="2901964" cy="369332"/>
          </a:xfrm>
          <a:prstGeom prst="rect">
            <a:avLst/>
          </a:prstGeom>
          <a:noFill/>
        </p:spPr>
        <p:txBody>
          <a:bodyPr wrap="square" rtlCol="0">
            <a:spAutoFit/>
          </a:bodyPr>
          <a:lstStyle/>
          <a:p>
            <a:pPr algn="r"/>
            <a:r>
              <a:rPr lang="en-US" dirty="0"/>
              <a:t>Oboe – Bb4</a:t>
            </a:r>
          </a:p>
        </p:txBody>
      </p:sp>
      <p:sp>
        <p:nvSpPr>
          <p:cNvPr id="17" name="TextBox 16">
            <a:extLst>
              <a:ext uri="{FF2B5EF4-FFF2-40B4-BE49-F238E27FC236}">
                <a16:creationId xmlns:a16="http://schemas.microsoft.com/office/drawing/2014/main" id="{E2E8234D-A41C-4BC9-8110-AF2E29941005}"/>
              </a:ext>
            </a:extLst>
          </p:cNvPr>
          <p:cNvSpPr txBox="1"/>
          <p:nvPr/>
        </p:nvSpPr>
        <p:spPr>
          <a:xfrm>
            <a:off x="1176742" y="3402128"/>
            <a:ext cx="2901964" cy="369332"/>
          </a:xfrm>
          <a:prstGeom prst="rect">
            <a:avLst/>
          </a:prstGeom>
          <a:noFill/>
        </p:spPr>
        <p:txBody>
          <a:bodyPr wrap="square" rtlCol="0">
            <a:spAutoFit/>
          </a:bodyPr>
          <a:lstStyle/>
          <a:p>
            <a:r>
              <a:rPr lang="en-US" dirty="0"/>
              <a:t>Square Wave - A5</a:t>
            </a:r>
          </a:p>
        </p:txBody>
      </p:sp>
      <p:sp>
        <p:nvSpPr>
          <p:cNvPr id="19" name="TextBox 18">
            <a:extLst>
              <a:ext uri="{FF2B5EF4-FFF2-40B4-BE49-F238E27FC236}">
                <a16:creationId xmlns:a16="http://schemas.microsoft.com/office/drawing/2014/main" id="{F9B97138-447F-4EAC-B480-C4164405D548}"/>
              </a:ext>
            </a:extLst>
          </p:cNvPr>
          <p:cNvSpPr txBox="1"/>
          <p:nvPr/>
        </p:nvSpPr>
        <p:spPr>
          <a:xfrm>
            <a:off x="4154779" y="3429000"/>
            <a:ext cx="2901964" cy="369332"/>
          </a:xfrm>
          <a:prstGeom prst="rect">
            <a:avLst/>
          </a:prstGeom>
          <a:noFill/>
        </p:spPr>
        <p:txBody>
          <a:bodyPr wrap="square" rtlCol="0">
            <a:spAutoFit/>
          </a:bodyPr>
          <a:lstStyle/>
          <a:p>
            <a:pPr algn="r"/>
            <a:r>
              <a:rPr lang="en-US" dirty="0"/>
              <a:t>Cello – F4</a:t>
            </a:r>
          </a:p>
        </p:txBody>
      </p:sp>
    </p:spTree>
    <p:extLst>
      <p:ext uri="{BB962C8B-B14F-4D97-AF65-F5344CB8AC3E}">
        <p14:creationId xmlns:p14="http://schemas.microsoft.com/office/powerpoint/2010/main" val="287057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8A688-9272-419D-8B67-D6EBF55A9117}"/>
              </a:ext>
            </a:extLst>
          </p:cNvPr>
          <p:cNvSpPr>
            <a:spLocks noGrp="1"/>
          </p:cNvSpPr>
          <p:nvPr>
            <p:ph type="title"/>
          </p:nvPr>
        </p:nvSpPr>
        <p:spPr>
          <a:xfrm>
            <a:off x="6485993" y="643465"/>
            <a:ext cx="4419074" cy="5560272"/>
          </a:xfrm>
        </p:spPr>
        <p:txBody>
          <a:bodyPr anchor="ctr">
            <a:normAutofit/>
          </a:bodyPr>
          <a:lstStyle/>
          <a:p>
            <a:r>
              <a:rPr lang="en-US" dirty="0"/>
              <a:t>Consequence of the Solutions</a:t>
            </a:r>
          </a:p>
        </p:txBody>
      </p:sp>
      <p:sp>
        <p:nvSpPr>
          <p:cNvPr id="3" name="Content Placeholder 2">
            <a:extLst>
              <a:ext uri="{FF2B5EF4-FFF2-40B4-BE49-F238E27FC236}">
                <a16:creationId xmlns:a16="http://schemas.microsoft.com/office/drawing/2014/main" id="{DE7176D1-E95C-49D1-B683-F1B4C3022CFD}"/>
              </a:ext>
            </a:extLst>
          </p:cNvPr>
          <p:cNvSpPr>
            <a:spLocks noGrp="1"/>
          </p:cNvSpPr>
          <p:nvPr>
            <p:ph idx="1"/>
          </p:nvPr>
        </p:nvSpPr>
        <p:spPr>
          <a:xfrm>
            <a:off x="1732248" y="643465"/>
            <a:ext cx="4009730" cy="5528735"/>
          </a:xfrm>
        </p:spPr>
        <p:txBody>
          <a:bodyPr anchor="ctr">
            <a:normAutofit/>
          </a:bodyPr>
          <a:lstStyle/>
          <a:p>
            <a:endParaRPr lang="en-US" dirty="0"/>
          </a:p>
          <a:p>
            <a:r>
              <a:rPr lang="en-US" dirty="0"/>
              <a:t>Both architectures have experimentally shown individual success</a:t>
            </a:r>
          </a:p>
          <a:p>
            <a:endParaRPr lang="en-US" dirty="0"/>
          </a:p>
          <a:p>
            <a:r>
              <a:rPr lang="en-US" dirty="0"/>
              <a:t>MLP and CNN use different forms of inputs that are initially </a:t>
            </a:r>
            <a:r>
              <a:rPr lang="en-US" i="1" dirty="0"/>
              <a:t>incompatible</a:t>
            </a:r>
          </a:p>
          <a:p>
            <a:pPr lvl="1"/>
            <a:r>
              <a:rPr lang="en-US" dirty="0"/>
              <a:t>1D vs. 2D Inputs</a:t>
            </a:r>
          </a:p>
          <a:p>
            <a:endParaRPr lang="en-US" i="1" dirty="0"/>
          </a:p>
          <a:p>
            <a:r>
              <a:rPr lang="en-US" dirty="0"/>
              <a:t>We can </a:t>
            </a:r>
            <a:r>
              <a:rPr lang="en-US" i="1" dirty="0"/>
              <a:t>combine</a:t>
            </a:r>
            <a:r>
              <a:rPr lang="en-US" dirty="0"/>
              <a:t> them to form a </a:t>
            </a:r>
            <a:r>
              <a:rPr lang="en-US" i="1" dirty="0"/>
              <a:t>Hybrid</a:t>
            </a:r>
            <a:r>
              <a:rPr lang="en-US" dirty="0"/>
              <a:t> Neural Network</a:t>
            </a:r>
          </a:p>
          <a:p>
            <a:pPr lvl="1"/>
            <a:r>
              <a:rPr lang="en-US" dirty="0"/>
              <a:t>Connections made at hidden layer</a:t>
            </a:r>
          </a:p>
          <a:p>
            <a:endParaRPr lang="en-US" dirty="0"/>
          </a:p>
        </p:txBody>
      </p:sp>
      <p:sp>
        <p:nvSpPr>
          <p:cNvPr id="12" name="Rectangle 11">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715015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50BDA7-FC8E-431E-9440-4969D0D41D72}"/>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Hybrid Network Architecture</a:t>
            </a:r>
          </a:p>
        </p:txBody>
      </p:sp>
      <p:sp>
        <p:nvSpPr>
          <p:cNvPr id="3" name="Text Placeholder 2">
            <a:extLst>
              <a:ext uri="{FF2B5EF4-FFF2-40B4-BE49-F238E27FC236}">
                <a16:creationId xmlns:a16="http://schemas.microsoft.com/office/drawing/2014/main" id="{24475E55-D268-41E5-A748-28EB0B77B2E0}"/>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684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75470D1-A9BC-450A-94B8-E09E222C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6E59230-6241-4F71-8F80-408E4EBA2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6933" y="0"/>
            <a:ext cx="3817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4" name="Title 3">
            <a:extLst>
              <a:ext uri="{FF2B5EF4-FFF2-40B4-BE49-F238E27FC236}">
                <a16:creationId xmlns:a16="http://schemas.microsoft.com/office/drawing/2014/main" id="{CF310BE1-4D1E-4271-B889-E108B1BA753E}"/>
              </a:ext>
            </a:extLst>
          </p:cNvPr>
          <p:cNvSpPr>
            <a:spLocks noGrp="1"/>
          </p:cNvSpPr>
          <p:nvPr>
            <p:ph type="title"/>
          </p:nvPr>
        </p:nvSpPr>
        <p:spPr>
          <a:xfrm>
            <a:off x="1516083" y="228600"/>
            <a:ext cx="3359031" cy="5014718"/>
          </a:xfrm>
        </p:spPr>
        <p:txBody>
          <a:bodyPr vert="horz" lIns="91440" tIns="45720" rIns="91440" bIns="45720" rtlCol="0" anchor="ctr">
            <a:normAutofit/>
          </a:bodyPr>
          <a:lstStyle/>
          <a:p>
            <a:pPr algn="ctr">
              <a:lnSpc>
                <a:spcPct val="85000"/>
              </a:lnSpc>
            </a:pPr>
            <a:r>
              <a:rPr lang="en-US" sz="3600" dirty="0">
                <a:solidFill>
                  <a:srgbClr val="FFFFFF"/>
                </a:solidFill>
              </a:rPr>
              <a:t>Hybrid Neural Network Architecture</a:t>
            </a:r>
          </a:p>
        </p:txBody>
      </p:sp>
      <p:sp>
        <p:nvSpPr>
          <p:cNvPr id="17" name="Rectangle 16">
            <a:extLst>
              <a:ext uri="{FF2B5EF4-FFF2-40B4-BE49-F238E27FC236}">
                <a16:creationId xmlns:a16="http://schemas.microsoft.com/office/drawing/2014/main" id="{E1A01B88-BE75-48CC-A6A5-AD51DC9E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5" name="Content Placeholder 4" descr="Diagram, schematic&#10;&#10;Description automatically generated">
            <a:extLst>
              <a:ext uri="{FF2B5EF4-FFF2-40B4-BE49-F238E27FC236}">
                <a16:creationId xmlns:a16="http://schemas.microsoft.com/office/drawing/2014/main" id="{59B5EBF8-9A9E-4028-87A2-21B179360BE4}"/>
              </a:ext>
            </a:extLst>
          </p:cNvPr>
          <p:cNvPicPr>
            <a:picLocks noGrp="1" noChangeAspect="1"/>
          </p:cNvPicPr>
          <p:nvPr>
            <p:ph idx="1"/>
          </p:nvPr>
        </p:nvPicPr>
        <p:blipFill>
          <a:blip r:embed="rId2"/>
          <a:stretch>
            <a:fillRect/>
          </a:stretch>
        </p:blipFill>
        <p:spPr>
          <a:xfrm>
            <a:off x="5557478" y="-7241"/>
            <a:ext cx="5299364" cy="6858000"/>
          </a:xfrm>
        </p:spPr>
      </p:pic>
    </p:spTree>
    <p:extLst>
      <p:ext uri="{BB962C8B-B14F-4D97-AF65-F5344CB8AC3E}">
        <p14:creationId xmlns:p14="http://schemas.microsoft.com/office/powerpoint/2010/main" val="340013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F85826-71B4-40DB-B62A-148DA03A78CD}"/>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Implementation </a:t>
            </a:r>
            <a:r>
              <a:rPr lang="en-US" sz="2800" dirty="0">
                <a:solidFill>
                  <a:srgbClr val="FFFFFF"/>
                </a:solidFill>
              </a:rPr>
              <a:t>(</a:t>
            </a:r>
            <a:r>
              <a:rPr lang="en-US" sz="2800" dirty="0" err="1">
                <a:solidFill>
                  <a:srgbClr val="FFFFFF"/>
                </a:solidFill>
              </a:rPr>
              <a:t>Tensorflow.keras</a:t>
            </a:r>
            <a:r>
              <a:rPr lang="en-US" sz="2800" dirty="0">
                <a:solidFill>
                  <a:srgbClr val="FFFFFF"/>
                </a:solidFill>
              </a:rPr>
              <a:t>)</a:t>
            </a:r>
            <a:endParaRPr lang="en-US" sz="5400" dirty="0">
              <a:solidFill>
                <a:srgbClr val="FFFFFF"/>
              </a:solidFill>
            </a:endParaRP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A88569AE-EE9B-469E-99C7-51CE870A0720}"/>
              </a:ext>
            </a:extLst>
          </p:cNvPr>
          <p:cNvPicPr>
            <a:picLocks noGrp="1" noChangeAspect="1"/>
          </p:cNvPicPr>
          <p:nvPr>
            <p:ph idx="1"/>
          </p:nvPr>
        </p:nvPicPr>
        <p:blipFill>
          <a:blip r:embed="rId2"/>
          <a:stretch>
            <a:fillRect/>
          </a:stretch>
        </p:blipFill>
        <p:spPr>
          <a:xfrm>
            <a:off x="2369075" y="640081"/>
            <a:ext cx="7051133" cy="3825240"/>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741EA5-D9C6-48CA-82A0-2C2BF5169247}"/>
              </a:ext>
            </a:extLst>
          </p:cNvPr>
          <p:cNvSpPr/>
          <p:nvPr/>
        </p:nvSpPr>
        <p:spPr>
          <a:xfrm>
            <a:off x="3361765" y="2339788"/>
            <a:ext cx="4612341" cy="5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A90E790-A5B6-4353-9F70-4B940DE4371D}"/>
              </a:ext>
            </a:extLst>
          </p:cNvPr>
          <p:cNvSpPr/>
          <p:nvPr/>
        </p:nvSpPr>
        <p:spPr>
          <a:xfrm>
            <a:off x="3361764" y="3208350"/>
            <a:ext cx="4812177" cy="4055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8135FC-062E-426A-A944-0EBB0B6F53B0}"/>
              </a:ext>
            </a:extLst>
          </p:cNvPr>
          <p:cNvSpPr/>
          <p:nvPr/>
        </p:nvSpPr>
        <p:spPr>
          <a:xfrm>
            <a:off x="3361763" y="3613867"/>
            <a:ext cx="5969093" cy="5782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9F20CF-F12B-4B3A-A71F-5F2569902606}"/>
              </a:ext>
            </a:extLst>
          </p:cNvPr>
          <p:cNvSpPr/>
          <p:nvPr/>
        </p:nvSpPr>
        <p:spPr>
          <a:xfrm>
            <a:off x="3361762" y="4196419"/>
            <a:ext cx="1039285" cy="152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CC93902-F3B7-4CD8-9922-D4209232B7EC}"/>
              </a:ext>
            </a:extLst>
          </p:cNvPr>
          <p:cNvSpPr txBox="1"/>
          <p:nvPr/>
        </p:nvSpPr>
        <p:spPr>
          <a:xfrm>
            <a:off x="486632" y="2339788"/>
            <a:ext cx="1872632" cy="553998"/>
          </a:xfrm>
          <a:prstGeom prst="rect">
            <a:avLst/>
          </a:prstGeom>
          <a:noFill/>
          <a:ln w="12700">
            <a:solidFill>
              <a:srgbClr val="C00000"/>
            </a:solidFill>
          </a:ln>
        </p:spPr>
        <p:txBody>
          <a:bodyPr wrap="square" rtlCol="0">
            <a:spAutoFit/>
          </a:bodyPr>
          <a:lstStyle/>
          <a:p>
            <a:r>
              <a:rPr lang="en-US" sz="1000" dirty="0"/>
              <a:t>Create each input Branch as its own model</a:t>
            </a:r>
          </a:p>
          <a:p>
            <a:endParaRPr lang="en-US" sz="1000" dirty="0"/>
          </a:p>
        </p:txBody>
      </p:sp>
      <p:sp>
        <p:nvSpPr>
          <p:cNvPr id="22" name="TextBox 21">
            <a:extLst>
              <a:ext uri="{FF2B5EF4-FFF2-40B4-BE49-F238E27FC236}">
                <a16:creationId xmlns:a16="http://schemas.microsoft.com/office/drawing/2014/main" id="{FE266A2A-F656-48E3-AEA8-0E82F2325DDE}"/>
              </a:ext>
            </a:extLst>
          </p:cNvPr>
          <p:cNvSpPr txBox="1"/>
          <p:nvPr/>
        </p:nvSpPr>
        <p:spPr>
          <a:xfrm>
            <a:off x="486837" y="3208350"/>
            <a:ext cx="1872632" cy="707886"/>
          </a:xfrm>
          <a:prstGeom prst="rect">
            <a:avLst/>
          </a:prstGeom>
          <a:noFill/>
          <a:ln w="12700">
            <a:solidFill>
              <a:srgbClr val="C00000"/>
            </a:solidFill>
          </a:ln>
        </p:spPr>
        <p:txBody>
          <a:bodyPr wrap="square" rtlCol="0">
            <a:spAutoFit/>
          </a:bodyPr>
          <a:lstStyle/>
          <a:p>
            <a:r>
              <a:rPr lang="en-US" sz="1000" dirty="0"/>
              <a:t>Create combined output layer, wrap as single model instance</a:t>
            </a:r>
          </a:p>
          <a:p>
            <a:endParaRPr lang="en-US" sz="1000" dirty="0"/>
          </a:p>
        </p:txBody>
      </p:sp>
      <p:sp>
        <p:nvSpPr>
          <p:cNvPr id="23" name="TextBox 22">
            <a:extLst>
              <a:ext uri="{FF2B5EF4-FFF2-40B4-BE49-F238E27FC236}">
                <a16:creationId xmlns:a16="http://schemas.microsoft.com/office/drawing/2014/main" id="{699285AE-8FF8-4E51-91D6-8C6CDB20A2AC}"/>
              </a:ext>
            </a:extLst>
          </p:cNvPr>
          <p:cNvSpPr txBox="1"/>
          <p:nvPr/>
        </p:nvSpPr>
        <p:spPr>
          <a:xfrm>
            <a:off x="9420209" y="2917151"/>
            <a:ext cx="1872632" cy="553998"/>
          </a:xfrm>
          <a:prstGeom prst="rect">
            <a:avLst/>
          </a:prstGeom>
          <a:noFill/>
          <a:ln w="12700">
            <a:solidFill>
              <a:srgbClr val="FFC000"/>
            </a:solidFill>
          </a:ln>
        </p:spPr>
        <p:txBody>
          <a:bodyPr wrap="square" rtlCol="0">
            <a:spAutoFit/>
          </a:bodyPr>
          <a:lstStyle/>
          <a:p>
            <a:r>
              <a:rPr lang="en-US" sz="1000" i="1" dirty="0"/>
              <a:t>Concatenation </a:t>
            </a:r>
            <a:r>
              <a:rPr lang="en-US" sz="1000" dirty="0"/>
              <a:t>of each model’s output activations</a:t>
            </a:r>
          </a:p>
          <a:p>
            <a:endParaRPr lang="en-US" sz="1000" dirty="0"/>
          </a:p>
        </p:txBody>
      </p:sp>
      <p:sp>
        <p:nvSpPr>
          <p:cNvPr id="24" name="TextBox 23">
            <a:extLst>
              <a:ext uri="{FF2B5EF4-FFF2-40B4-BE49-F238E27FC236}">
                <a16:creationId xmlns:a16="http://schemas.microsoft.com/office/drawing/2014/main" id="{50FE147B-F081-45EA-BA2C-8B881D9299F3}"/>
              </a:ext>
            </a:extLst>
          </p:cNvPr>
          <p:cNvSpPr txBox="1"/>
          <p:nvPr/>
        </p:nvSpPr>
        <p:spPr>
          <a:xfrm>
            <a:off x="9420209" y="3595719"/>
            <a:ext cx="1872632" cy="553998"/>
          </a:xfrm>
          <a:prstGeom prst="rect">
            <a:avLst/>
          </a:prstGeom>
          <a:noFill/>
          <a:ln w="12700">
            <a:solidFill>
              <a:srgbClr val="FFC000"/>
            </a:solidFill>
          </a:ln>
        </p:spPr>
        <p:txBody>
          <a:bodyPr wrap="square" rtlCol="0">
            <a:spAutoFit/>
          </a:bodyPr>
          <a:lstStyle/>
          <a:p>
            <a:r>
              <a:rPr lang="en-US" sz="1000" i="1" dirty="0"/>
              <a:t>Compile</a:t>
            </a:r>
            <a:r>
              <a:rPr lang="en-US" sz="1000" dirty="0"/>
              <a:t> the model, prepare for training/testing </a:t>
            </a:r>
          </a:p>
          <a:p>
            <a:endParaRPr lang="en-US" sz="1000" dirty="0"/>
          </a:p>
        </p:txBody>
      </p:sp>
      <p:sp>
        <p:nvSpPr>
          <p:cNvPr id="25" name="TextBox 24">
            <a:extLst>
              <a:ext uri="{FF2B5EF4-FFF2-40B4-BE49-F238E27FC236}">
                <a16:creationId xmlns:a16="http://schemas.microsoft.com/office/drawing/2014/main" id="{416A2AE3-2E00-4438-AAAD-19F7F6F4FD2B}"/>
              </a:ext>
            </a:extLst>
          </p:cNvPr>
          <p:cNvSpPr txBox="1"/>
          <p:nvPr/>
        </p:nvSpPr>
        <p:spPr>
          <a:xfrm>
            <a:off x="496442" y="4188322"/>
            <a:ext cx="1872632" cy="553998"/>
          </a:xfrm>
          <a:prstGeom prst="rect">
            <a:avLst/>
          </a:prstGeom>
          <a:noFill/>
          <a:ln w="12700">
            <a:solidFill>
              <a:srgbClr val="C00000"/>
            </a:solidFill>
          </a:ln>
        </p:spPr>
        <p:txBody>
          <a:bodyPr wrap="square" rtlCol="0">
            <a:spAutoFit/>
          </a:bodyPr>
          <a:lstStyle/>
          <a:p>
            <a:r>
              <a:rPr lang="en-US" sz="1000" dirty="0"/>
              <a:t>Return the hybrid network instance</a:t>
            </a:r>
          </a:p>
          <a:p>
            <a:endParaRPr lang="en-US" sz="1000" dirty="0"/>
          </a:p>
        </p:txBody>
      </p:sp>
      <p:cxnSp>
        <p:nvCxnSpPr>
          <p:cNvPr id="11" name="Straight Arrow Connector 10">
            <a:extLst>
              <a:ext uri="{FF2B5EF4-FFF2-40B4-BE49-F238E27FC236}">
                <a16:creationId xmlns:a16="http://schemas.microsoft.com/office/drawing/2014/main" id="{DD438E45-382B-4C4A-B862-EBAD4353BC9C}"/>
              </a:ext>
            </a:extLst>
          </p:cNvPr>
          <p:cNvCxnSpPr>
            <a:cxnSpLocks/>
            <a:stCxn id="7" idx="1"/>
            <a:endCxn id="8" idx="1"/>
          </p:cNvCxnSpPr>
          <p:nvPr/>
        </p:nvCxnSpPr>
        <p:spPr>
          <a:xfrm>
            <a:off x="2369075" y="2552701"/>
            <a:ext cx="992690" cy="761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6B17C9-A57C-4944-9413-B6121F946408}"/>
              </a:ext>
            </a:extLst>
          </p:cNvPr>
          <p:cNvCxnSpPr>
            <a:cxnSpLocks/>
            <a:stCxn id="23" idx="1"/>
            <a:endCxn id="15" idx="3"/>
          </p:cNvCxnSpPr>
          <p:nvPr/>
        </p:nvCxnSpPr>
        <p:spPr>
          <a:xfrm flipH="1" flipV="1">
            <a:off x="7974105" y="3063181"/>
            <a:ext cx="1446104" cy="13096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66C8CDA-6BE2-4245-8421-ED68E18D6A95}"/>
              </a:ext>
            </a:extLst>
          </p:cNvPr>
          <p:cNvSpPr/>
          <p:nvPr/>
        </p:nvSpPr>
        <p:spPr>
          <a:xfrm>
            <a:off x="3361764" y="2918011"/>
            <a:ext cx="4612341" cy="29033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B9EAAF70-5569-48EB-8C12-B1608C5316DC}"/>
              </a:ext>
            </a:extLst>
          </p:cNvPr>
          <p:cNvCxnSpPr>
            <a:cxnSpLocks/>
            <a:stCxn id="22" idx="3"/>
            <a:endCxn id="17" idx="1"/>
          </p:cNvCxnSpPr>
          <p:nvPr/>
        </p:nvCxnSpPr>
        <p:spPr>
          <a:xfrm flipV="1">
            <a:off x="2359469" y="3411109"/>
            <a:ext cx="1002295" cy="15118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B8756C-2E30-4AA5-B836-02B29DFF08F5}"/>
              </a:ext>
            </a:extLst>
          </p:cNvPr>
          <p:cNvCxnSpPr>
            <a:cxnSpLocks/>
            <a:stCxn id="24" idx="1"/>
            <a:endCxn id="19" idx="3"/>
          </p:cNvCxnSpPr>
          <p:nvPr/>
        </p:nvCxnSpPr>
        <p:spPr>
          <a:xfrm flipH="1">
            <a:off x="9330856" y="3872718"/>
            <a:ext cx="89353" cy="30261"/>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64FF892-4321-47F4-963E-BA35F35BCA5D}"/>
              </a:ext>
            </a:extLst>
          </p:cNvPr>
          <p:cNvCxnSpPr>
            <a:stCxn id="25" idx="3"/>
            <a:endCxn id="21" idx="1"/>
          </p:cNvCxnSpPr>
          <p:nvPr/>
        </p:nvCxnSpPr>
        <p:spPr>
          <a:xfrm flipV="1">
            <a:off x="2369074" y="4272891"/>
            <a:ext cx="992688" cy="192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9" grpId="0" animBg="1"/>
      <p:bldP spid="21" grpId="0" animBg="1"/>
      <p:bldP spid="9" grpId="0" animBg="1"/>
      <p:bldP spid="22" grpId="0" animBg="1"/>
      <p:bldP spid="23" grpId="0" animBg="1"/>
      <p:bldP spid="24" grpId="0" animBg="1"/>
      <p:bldP spid="25"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6E15E-7F81-466C-9AE9-AEA62DF97E8F}"/>
              </a:ext>
            </a:extLst>
          </p:cNvPr>
          <p:cNvSpPr>
            <a:spLocks noGrp="1"/>
          </p:cNvSpPr>
          <p:nvPr>
            <p:ph type="title"/>
          </p:nvPr>
        </p:nvSpPr>
        <p:spPr>
          <a:xfrm>
            <a:off x="1261871" y="365760"/>
            <a:ext cx="9858383" cy="1325562"/>
          </a:xfrm>
        </p:spPr>
        <p:txBody>
          <a:bodyPr>
            <a:normAutofit/>
          </a:bodyPr>
          <a:lstStyle/>
          <a:p>
            <a:r>
              <a:rPr lang="en-US" dirty="0"/>
              <a:t>Presentation Outline</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9BE5D2-E9CA-4476-BC68-713F1871E7C0}"/>
              </a:ext>
            </a:extLst>
          </p:cNvPr>
          <p:cNvGraphicFramePr>
            <a:graphicFrameLocks noGrp="1"/>
          </p:cNvGraphicFramePr>
          <p:nvPr>
            <p:ph idx="1"/>
            <p:extLst>
              <p:ext uri="{D42A27DB-BD31-4B8C-83A1-F6EECF244321}">
                <p14:modId xmlns:p14="http://schemas.microsoft.com/office/powerpoint/2010/main" val="4184016602"/>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050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8BA64F2F-6FC9-4B57-B1B1-FFB1EF6596B4}"/>
              </a:ext>
            </a:extLst>
          </p:cNvPr>
          <p:cNvSpPr>
            <a:spLocks noGrp="1"/>
          </p:cNvSpPr>
          <p:nvPr>
            <p:ph type="title"/>
          </p:nvPr>
        </p:nvSpPr>
        <p:spPr>
          <a:xfrm>
            <a:off x="8147621" y="804672"/>
            <a:ext cx="2824640" cy="5215128"/>
          </a:xfrm>
        </p:spPr>
        <p:txBody>
          <a:bodyPr anchor="ctr">
            <a:normAutofit/>
          </a:bodyPr>
          <a:lstStyle/>
          <a:p>
            <a:endParaRPr lang="en-US" sz="3600">
              <a:solidFill>
                <a:srgbClr val="FFFFFF"/>
              </a:solidFill>
            </a:endParaRPr>
          </a:p>
        </p:txBody>
      </p:sp>
      <p:graphicFrame>
        <p:nvGraphicFramePr>
          <p:cNvPr id="11" name="Content Placeholder 8">
            <a:extLst>
              <a:ext uri="{FF2B5EF4-FFF2-40B4-BE49-F238E27FC236}">
                <a16:creationId xmlns:a16="http://schemas.microsoft.com/office/drawing/2014/main" id="{820B7277-E052-4EB6-ACEE-26D76E4FBC3E}"/>
              </a:ext>
            </a:extLst>
          </p:cNvPr>
          <p:cNvGraphicFramePr>
            <a:graphicFrameLocks noGrp="1"/>
          </p:cNvGraphicFramePr>
          <p:nvPr>
            <p:ph idx="1"/>
            <p:extLst>
              <p:ext uri="{D42A27DB-BD31-4B8C-83A1-F6EECF244321}">
                <p14:modId xmlns:p14="http://schemas.microsoft.com/office/powerpoint/2010/main" val="2680458675"/>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0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7057F8AA-2D91-4251-B514-0826D4D58113}"/>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Performance of the Hybrid Model</a:t>
            </a:r>
          </a:p>
        </p:txBody>
      </p:sp>
      <p:sp>
        <p:nvSpPr>
          <p:cNvPr id="6" name="Text Placeholder 5">
            <a:extLst>
              <a:ext uri="{FF2B5EF4-FFF2-40B4-BE49-F238E27FC236}">
                <a16:creationId xmlns:a16="http://schemas.microsoft.com/office/drawing/2014/main" id="{8FDB7243-7E2C-4032-9FC7-15A2787D55D1}"/>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3" name="Rectangle 12">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345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09C0C603-5350-4F2B-8273-F3FAE9901A6C}"/>
              </a:ext>
            </a:extLst>
          </p:cNvPr>
          <p:cNvSpPr>
            <a:spLocks noGrp="1"/>
          </p:cNvSpPr>
          <p:nvPr>
            <p:ph type="title"/>
          </p:nvPr>
        </p:nvSpPr>
        <p:spPr>
          <a:xfrm>
            <a:off x="1261871" y="365760"/>
            <a:ext cx="9858383" cy="1325562"/>
          </a:xfrm>
        </p:spPr>
        <p:txBody>
          <a:bodyPr>
            <a:normAutofit/>
          </a:bodyPr>
          <a:lstStyle/>
          <a:p>
            <a:r>
              <a:rPr lang="en-US" dirty="0"/>
              <a:t>Evaluating a Model</a:t>
            </a:r>
          </a:p>
        </p:txBody>
      </p:sp>
      <p:sp>
        <p:nvSpPr>
          <p:cNvPr id="14" name="Rectangle 13">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8" name="Content Placeholder 5">
            <a:extLst>
              <a:ext uri="{FF2B5EF4-FFF2-40B4-BE49-F238E27FC236}">
                <a16:creationId xmlns:a16="http://schemas.microsoft.com/office/drawing/2014/main" id="{57FFD845-ECD7-4963-AAF1-058A125E2439}"/>
              </a:ext>
            </a:extLst>
          </p:cNvPr>
          <p:cNvGraphicFramePr>
            <a:graphicFrameLocks noGrp="1"/>
          </p:cNvGraphicFramePr>
          <p:nvPr>
            <p:ph idx="1"/>
            <p:extLst>
              <p:ext uri="{D42A27DB-BD31-4B8C-83A1-F6EECF244321}">
                <p14:modId xmlns:p14="http://schemas.microsoft.com/office/powerpoint/2010/main" val="1318367683"/>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475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33D32CE-9F59-4AD7-A5AD-60A8203CB3B0}"/>
              </a:ext>
            </a:extLst>
          </p:cNvPr>
          <p:cNvSpPr>
            <a:spLocks noGrp="1"/>
          </p:cNvSpPr>
          <p:nvPr>
            <p:ph type="title"/>
          </p:nvPr>
        </p:nvSpPr>
        <p:spPr/>
        <p:txBody>
          <a:bodyPr/>
          <a:lstStyle/>
          <a:p>
            <a:r>
              <a:rPr lang="en-US" dirty="0"/>
              <a:t>X-Validation Performance</a:t>
            </a:r>
          </a:p>
        </p:txBody>
      </p:sp>
      <p:pic>
        <p:nvPicPr>
          <p:cNvPr id="15" name="Content Placeholder 14" descr="Chart, bar chart&#10;&#10;Description automatically generated">
            <a:extLst>
              <a:ext uri="{FF2B5EF4-FFF2-40B4-BE49-F238E27FC236}">
                <a16:creationId xmlns:a16="http://schemas.microsoft.com/office/drawing/2014/main" id="{7E3919D2-ABE4-449A-907E-CA63B814431D}"/>
              </a:ext>
            </a:extLst>
          </p:cNvPr>
          <p:cNvPicPr>
            <a:picLocks noGrp="1" noChangeAspect="1"/>
          </p:cNvPicPr>
          <p:nvPr>
            <p:ph idx="1"/>
          </p:nvPr>
        </p:nvPicPr>
        <p:blipFill>
          <a:blip r:embed="rId2"/>
          <a:stretch>
            <a:fillRect/>
          </a:stretch>
        </p:blipFill>
        <p:spPr>
          <a:xfrm>
            <a:off x="5341859" y="365759"/>
            <a:ext cx="5029200" cy="2011680"/>
          </a:xfrm>
        </p:spPr>
      </p:pic>
      <p:sp>
        <p:nvSpPr>
          <p:cNvPr id="12" name="Text Placeholder 11">
            <a:extLst>
              <a:ext uri="{FF2B5EF4-FFF2-40B4-BE49-F238E27FC236}">
                <a16:creationId xmlns:a16="http://schemas.microsoft.com/office/drawing/2014/main" id="{7B2648CF-7CC0-45C2-A28C-46332198ED0D}"/>
              </a:ext>
            </a:extLst>
          </p:cNvPr>
          <p:cNvSpPr>
            <a:spLocks noGrp="1"/>
          </p:cNvSpPr>
          <p:nvPr>
            <p:ph type="body" sz="half" idx="2"/>
          </p:nvPr>
        </p:nvSpPr>
        <p:spPr/>
        <p:txBody>
          <a:bodyPr>
            <a:normAutofit/>
          </a:bodyPr>
          <a:lstStyle/>
          <a:p>
            <a:endParaRPr lang="en-US" dirty="0"/>
          </a:p>
          <a:p>
            <a:pPr marL="285750" indent="-285750">
              <a:buFont typeface="Arial" panose="020B0604020202020204" pitchFamily="34" charset="0"/>
              <a:buChar char="•"/>
            </a:pPr>
            <a:r>
              <a:rPr lang="en-US" sz="1600" dirty="0"/>
              <a:t>Compare three variants</a:t>
            </a:r>
          </a:p>
          <a:p>
            <a:pPr marL="800100" lvl="1" indent="-342900">
              <a:buClrTx/>
              <a:buFont typeface="+mj-lt"/>
              <a:buAutoNum type="arabicParenR"/>
            </a:pPr>
            <a:r>
              <a:rPr lang="en-US" sz="1600" dirty="0">
                <a:solidFill>
                  <a:schemeClr val="tx1"/>
                </a:solidFill>
              </a:rPr>
              <a:t>CNN Architecture</a:t>
            </a:r>
          </a:p>
          <a:p>
            <a:pPr marL="800100" lvl="1" indent="-342900">
              <a:buClrTx/>
              <a:buFont typeface="+mj-lt"/>
              <a:buAutoNum type="arabicParenR"/>
            </a:pPr>
            <a:r>
              <a:rPr lang="en-US" sz="1600" dirty="0">
                <a:solidFill>
                  <a:schemeClr val="tx1"/>
                </a:solidFill>
              </a:rPr>
              <a:t>MLP Architecture</a:t>
            </a:r>
          </a:p>
          <a:p>
            <a:pPr marL="800100" lvl="1" indent="-342900">
              <a:buClrTx/>
              <a:buFont typeface="+mj-lt"/>
              <a:buAutoNum type="arabicParenR"/>
            </a:pPr>
            <a:r>
              <a:rPr lang="en-US" sz="1600" dirty="0">
                <a:solidFill>
                  <a:schemeClr val="tx1"/>
                </a:solidFill>
              </a:rPr>
              <a:t>Hybrid Architecture</a:t>
            </a:r>
          </a:p>
          <a:p>
            <a:endParaRPr lang="en-US" dirty="0"/>
          </a:p>
          <a:p>
            <a:endParaRPr lang="en-US" dirty="0"/>
          </a:p>
          <a:p>
            <a:pPr marL="285750" indent="-285750">
              <a:buFont typeface="Arial" panose="020B0604020202020204" pitchFamily="34" charset="0"/>
              <a:buChar char="•"/>
            </a:pPr>
            <a:r>
              <a:rPr lang="en-US" sz="1600" dirty="0"/>
              <a:t>Hybrid network shows generally better and more consistent performance scores</a:t>
            </a:r>
          </a:p>
          <a:p>
            <a:endParaRPr lang="en-US" dirty="0"/>
          </a:p>
        </p:txBody>
      </p:sp>
      <p:pic>
        <p:nvPicPr>
          <p:cNvPr id="18" name="Picture 17" descr="Chart, bar chart&#10;&#10;Description automatically generated">
            <a:extLst>
              <a:ext uri="{FF2B5EF4-FFF2-40B4-BE49-F238E27FC236}">
                <a16:creationId xmlns:a16="http://schemas.microsoft.com/office/drawing/2014/main" id="{26A050DF-7EFA-4489-98CA-E21326BE921D}"/>
              </a:ext>
            </a:extLst>
          </p:cNvPr>
          <p:cNvPicPr>
            <a:picLocks noChangeAspect="1"/>
          </p:cNvPicPr>
          <p:nvPr/>
        </p:nvPicPr>
        <p:blipFill>
          <a:blip r:embed="rId3"/>
          <a:stretch>
            <a:fillRect/>
          </a:stretch>
        </p:blipFill>
        <p:spPr>
          <a:xfrm>
            <a:off x="5341859" y="4480559"/>
            <a:ext cx="5029200" cy="2011680"/>
          </a:xfrm>
          <a:prstGeom prst="rect">
            <a:avLst/>
          </a:prstGeom>
        </p:spPr>
      </p:pic>
      <p:pic>
        <p:nvPicPr>
          <p:cNvPr id="20" name="Picture 19" descr="Chart, bar chart&#10;&#10;Description automatically generated">
            <a:extLst>
              <a:ext uri="{FF2B5EF4-FFF2-40B4-BE49-F238E27FC236}">
                <a16:creationId xmlns:a16="http://schemas.microsoft.com/office/drawing/2014/main" id="{E890F038-6206-4B71-91E6-D35775FF7C54}"/>
              </a:ext>
            </a:extLst>
          </p:cNvPr>
          <p:cNvPicPr>
            <a:picLocks noChangeAspect="1"/>
          </p:cNvPicPr>
          <p:nvPr/>
        </p:nvPicPr>
        <p:blipFill>
          <a:blip r:embed="rId4"/>
          <a:stretch>
            <a:fillRect/>
          </a:stretch>
        </p:blipFill>
        <p:spPr>
          <a:xfrm>
            <a:off x="5341859" y="2423159"/>
            <a:ext cx="5029200" cy="2011680"/>
          </a:xfrm>
          <a:prstGeom prst="rect">
            <a:avLst/>
          </a:prstGeom>
        </p:spPr>
      </p:pic>
      <p:sp>
        <p:nvSpPr>
          <p:cNvPr id="22" name="TextBox 21">
            <a:extLst>
              <a:ext uri="{FF2B5EF4-FFF2-40B4-BE49-F238E27FC236}">
                <a16:creationId xmlns:a16="http://schemas.microsoft.com/office/drawing/2014/main" id="{728B830C-A6BC-4D82-8850-581407D95444}"/>
              </a:ext>
            </a:extLst>
          </p:cNvPr>
          <p:cNvSpPr txBox="1"/>
          <p:nvPr/>
        </p:nvSpPr>
        <p:spPr>
          <a:xfrm>
            <a:off x="4772154" y="1079212"/>
            <a:ext cx="548548" cy="584775"/>
          </a:xfrm>
          <a:prstGeom prst="rect">
            <a:avLst/>
          </a:prstGeom>
          <a:noFill/>
        </p:spPr>
        <p:txBody>
          <a:bodyPr wrap="none" rtlCol="0">
            <a:spAutoFit/>
          </a:bodyPr>
          <a:lstStyle/>
          <a:p>
            <a:r>
              <a:rPr lang="en-US" sz="3200" dirty="0"/>
              <a:t>1)</a:t>
            </a:r>
          </a:p>
        </p:txBody>
      </p:sp>
      <p:sp>
        <p:nvSpPr>
          <p:cNvPr id="26" name="TextBox 25">
            <a:extLst>
              <a:ext uri="{FF2B5EF4-FFF2-40B4-BE49-F238E27FC236}">
                <a16:creationId xmlns:a16="http://schemas.microsoft.com/office/drawing/2014/main" id="{2C286CD0-95C0-4998-B0C4-003CDB70A70E}"/>
              </a:ext>
            </a:extLst>
          </p:cNvPr>
          <p:cNvSpPr txBox="1"/>
          <p:nvPr/>
        </p:nvSpPr>
        <p:spPr>
          <a:xfrm>
            <a:off x="4793311" y="3136612"/>
            <a:ext cx="548548" cy="584775"/>
          </a:xfrm>
          <a:prstGeom prst="rect">
            <a:avLst/>
          </a:prstGeom>
          <a:noFill/>
        </p:spPr>
        <p:txBody>
          <a:bodyPr wrap="none" rtlCol="0">
            <a:spAutoFit/>
          </a:bodyPr>
          <a:lstStyle/>
          <a:p>
            <a:r>
              <a:rPr lang="en-US" sz="3200" dirty="0"/>
              <a:t>2)</a:t>
            </a:r>
          </a:p>
        </p:txBody>
      </p:sp>
      <p:sp>
        <p:nvSpPr>
          <p:cNvPr id="28" name="TextBox 27">
            <a:extLst>
              <a:ext uri="{FF2B5EF4-FFF2-40B4-BE49-F238E27FC236}">
                <a16:creationId xmlns:a16="http://schemas.microsoft.com/office/drawing/2014/main" id="{E3F3152A-358E-4BCB-B201-23EB45CE2024}"/>
              </a:ext>
            </a:extLst>
          </p:cNvPr>
          <p:cNvSpPr txBox="1"/>
          <p:nvPr/>
        </p:nvSpPr>
        <p:spPr>
          <a:xfrm>
            <a:off x="4772154" y="5194013"/>
            <a:ext cx="548548" cy="584775"/>
          </a:xfrm>
          <a:prstGeom prst="rect">
            <a:avLst/>
          </a:prstGeom>
          <a:noFill/>
        </p:spPr>
        <p:txBody>
          <a:bodyPr wrap="none" rtlCol="0">
            <a:spAutoFit/>
          </a:bodyPr>
          <a:lstStyle/>
          <a:p>
            <a:r>
              <a:rPr lang="en-US" sz="3200" dirty="0"/>
              <a:t>3)</a:t>
            </a:r>
          </a:p>
        </p:txBody>
      </p:sp>
    </p:spTree>
    <p:extLst>
      <p:ext uri="{BB962C8B-B14F-4D97-AF65-F5344CB8AC3E}">
        <p14:creationId xmlns:p14="http://schemas.microsoft.com/office/powerpoint/2010/main" val="250489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fade">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7A520-151C-4384-94B4-7CE135D7D2B5}"/>
              </a:ext>
            </a:extLst>
          </p:cNvPr>
          <p:cNvSpPr>
            <a:spLocks noGrp="1"/>
          </p:cNvSpPr>
          <p:nvPr>
            <p:ph type="title"/>
          </p:nvPr>
        </p:nvSpPr>
        <p:spPr/>
        <p:txBody>
          <a:bodyPr/>
          <a:lstStyle/>
          <a:p>
            <a:r>
              <a:rPr lang="en-US" dirty="0"/>
              <a:t>Single NN Confusion Matrices</a:t>
            </a:r>
          </a:p>
        </p:txBody>
      </p:sp>
      <p:sp>
        <p:nvSpPr>
          <p:cNvPr id="5" name="Text Placeholder 4">
            <a:extLst>
              <a:ext uri="{FF2B5EF4-FFF2-40B4-BE49-F238E27FC236}">
                <a16:creationId xmlns:a16="http://schemas.microsoft.com/office/drawing/2014/main" id="{DE28BFE3-9D52-4AF9-BDB2-A28079415C09}"/>
              </a:ext>
            </a:extLst>
          </p:cNvPr>
          <p:cNvSpPr>
            <a:spLocks noGrp="1"/>
          </p:cNvSpPr>
          <p:nvPr>
            <p:ph type="body" idx="1"/>
          </p:nvPr>
        </p:nvSpPr>
        <p:spPr/>
        <p:txBody>
          <a:bodyPr>
            <a:normAutofit/>
          </a:bodyPr>
          <a:lstStyle/>
          <a:p>
            <a:r>
              <a:rPr lang="en-US" sz="1800" dirty="0"/>
              <a:t>CNN Branch (Occurrence Weighted)</a:t>
            </a:r>
          </a:p>
        </p:txBody>
      </p:sp>
      <p:pic>
        <p:nvPicPr>
          <p:cNvPr id="10" name="Content Placeholder 9" descr="Line chart&#10;&#10;Description automatically generated">
            <a:extLst>
              <a:ext uri="{FF2B5EF4-FFF2-40B4-BE49-F238E27FC236}">
                <a16:creationId xmlns:a16="http://schemas.microsoft.com/office/drawing/2014/main" id="{08FD457B-D24D-496C-89BA-1FD4E0C7EF48}"/>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Text Placeholder 6">
            <a:extLst>
              <a:ext uri="{FF2B5EF4-FFF2-40B4-BE49-F238E27FC236}">
                <a16:creationId xmlns:a16="http://schemas.microsoft.com/office/drawing/2014/main" id="{DA98244E-4BBB-4E24-97C2-3FD5DB3EB568}"/>
              </a:ext>
            </a:extLst>
          </p:cNvPr>
          <p:cNvSpPr>
            <a:spLocks noGrp="1"/>
          </p:cNvSpPr>
          <p:nvPr>
            <p:ph type="body" sz="quarter" idx="3"/>
          </p:nvPr>
        </p:nvSpPr>
        <p:spPr/>
        <p:txBody>
          <a:bodyPr>
            <a:normAutofit/>
          </a:bodyPr>
          <a:lstStyle/>
          <a:p>
            <a:r>
              <a:rPr lang="en-US" sz="1800" dirty="0"/>
              <a:t>MLP Branch (Occurrence Weighted)</a:t>
            </a:r>
          </a:p>
        </p:txBody>
      </p:sp>
      <p:pic>
        <p:nvPicPr>
          <p:cNvPr id="12" name="Content Placeholder 11">
            <a:extLst>
              <a:ext uri="{FF2B5EF4-FFF2-40B4-BE49-F238E27FC236}">
                <a16:creationId xmlns:a16="http://schemas.microsoft.com/office/drawing/2014/main" id="{0360A726-7C85-4CF1-B5BD-0570D31E709D}"/>
              </a:ext>
            </a:extLst>
          </p:cNvPr>
          <p:cNvPicPr>
            <a:picLocks noGrp="1" noChangeAspect="1"/>
          </p:cNvPicPr>
          <p:nvPr>
            <p:ph sz="quarter" idx="4"/>
          </p:nvPr>
        </p:nvPicPr>
        <p:blipFill>
          <a:blip r:embed="rId3"/>
          <a:stretch>
            <a:fillRect/>
          </a:stretch>
        </p:blipFill>
        <p:spPr>
          <a:xfrm>
            <a:off x="6534944" y="2508250"/>
            <a:ext cx="3663950" cy="3663950"/>
          </a:xfrm>
        </p:spPr>
      </p:pic>
      <p:sp>
        <p:nvSpPr>
          <p:cNvPr id="3" name="Rectangle 2">
            <a:extLst>
              <a:ext uri="{FF2B5EF4-FFF2-40B4-BE49-F238E27FC236}">
                <a16:creationId xmlns:a16="http://schemas.microsoft.com/office/drawing/2014/main" id="{1EF16A35-900F-4523-A952-A8E4457B818C}"/>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8" name="Rectangle 7">
            <a:extLst>
              <a:ext uri="{FF2B5EF4-FFF2-40B4-BE49-F238E27FC236}">
                <a16:creationId xmlns:a16="http://schemas.microsoft.com/office/drawing/2014/main" id="{431913B9-4D13-48ED-AD4B-9FAD49289853}"/>
              </a:ext>
            </a:extLst>
          </p:cNvPr>
          <p:cNvSpPr/>
          <p:nvPr/>
        </p:nvSpPr>
        <p:spPr>
          <a:xfrm>
            <a:off x="4020709" y="51443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C6D33F2F-3CFE-4DB3-B247-322B6357742C}"/>
              </a:ext>
            </a:extLst>
          </p:cNvPr>
          <p:cNvSpPr/>
          <p:nvPr/>
        </p:nvSpPr>
        <p:spPr>
          <a:xfrm>
            <a:off x="3150041" y="25082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1" name="Rectangle 10">
            <a:extLst>
              <a:ext uri="{FF2B5EF4-FFF2-40B4-BE49-F238E27FC236}">
                <a16:creationId xmlns:a16="http://schemas.microsoft.com/office/drawing/2014/main" id="{6157160C-4BA4-4C42-9453-2EA3B22740A5}"/>
              </a:ext>
            </a:extLst>
          </p:cNvPr>
          <p:cNvSpPr/>
          <p:nvPr/>
        </p:nvSpPr>
        <p:spPr>
          <a:xfrm>
            <a:off x="7332427" y="3710609"/>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Rectangle 12">
            <a:extLst>
              <a:ext uri="{FF2B5EF4-FFF2-40B4-BE49-F238E27FC236}">
                <a16:creationId xmlns:a16="http://schemas.microsoft.com/office/drawing/2014/main" id="{4EFCB081-8063-49D8-90C4-E066414EC436}"/>
              </a:ext>
            </a:extLst>
          </p:cNvPr>
          <p:cNvSpPr/>
          <p:nvPr/>
        </p:nvSpPr>
        <p:spPr>
          <a:xfrm>
            <a:off x="9349408" y="5030045"/>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4" name="Rectangle 13">
            <a:extLst>
              <a:ext uri="{FF2B5EF4-FFF2-40B4-BE49-F238E27FC236}">
                <a16:creationId xmlns:a16="http://schemas.microsoft.com/office/drawing/2014/main" id="{3F0A4258-6937-422A-B959-D78170F22A95}"/>
              </a:ext>
            </a:extLst>
          </p:cNvPr>
          <p:cNvSpPr/>
          <p:nvPr/>
        </p:nvSpPr>
        <p:spPr>
          <a:xfrm>
            <a:off x="9349408"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5" name="Rectangle 14">
            <a:extLst>
              <a:ext uri="{FF2B5EF4-FFF2-40B4-BE49-F238E27FC236}">
                <a16:creationId xmlns:a16="http://schemas.microsoft.com/office/drawing/2014/main" id="{A1F46EFA-4117-459F-B34A-AAE443679F00}"/>
              </a:ext>
            </a:extLst>
          </p:cNvPr>
          <p:cNvSpPr/>
          <p:nvPr/>
        </p:nvSpPr>
        <p:spPr>
          <a:xfrm>
            <a:off x="8403202" y="2670314"/>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6" name="Rectangle 15">
            <a:extLst>
              <a:ext uri="{FF2B5EF4-FFF2-40B4-BE49-F238E27FC236}">
                <a16:creationId xmlns:a16="http://schemas.microsoft.com/office/drawing/2014/main" id="{48B9048D-C920-47F7-815A-E36667BB1E3E}"/>
              </a:ext>
            </a:extLst>
          </p:cNvPr>
          <p:cNvSpPr/>
          <p:nvPr/>
        </p:nvSpPr>
        <p:spPr>
          <a:xfrm>
            <a:off x="7540485" y="257921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7" name="Rectangle 16">
            <a:extLst>
              <a:ext uri="{FF2B5EF4-FFF2-40B4-BE49-F238E27FC236}">
                <a16:creationId xmlns:a16="http://schemas.microsoft.com/office/drawing/2014/main" id="{549C4819-7F47-4900-92BA-C4CE5109E17E}"/>
              </a:ext>
            </a:extLst>
          </p:cNvPr>
          <p:cNvSpPr/>
          <p:nvPr/>
        </p:nvSpPr>
        <p:spPr>
          <a:xfrm>
            <a:off x="8009613" y="2467508"/>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8" name="Rectangle 17">
            <a:extLst>
              <a:ext uri="{FF2B5EF4-FFF2-40B4-BE49-F238E27FC236}">
                <a16:creationId xmlns:a16="http://schemas.microsoft.com/office/drawing/2014/main" id="{97F0B424-2AD5-4159-95A4-F351AC89BF37}"/>
              </a:ext>
            </a:extLst>
          </p:cNvPr>
          <p:cNvSpPr/>
          <p:nvPr/>
        </p:nvSpPr>
        <p:spPr>
          <a:xfrm>
            <a:off x="2181446" y="249116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4" name="TextBox 3">
            <a:extLst>
              <a:ext uri="{FF2B5EF4-FFF2-40B4-BE49-F238E27FC236}">
                <a16:creationId xmlns:a16="http://schemas.microsoft.com/office/drawing/2014/main" id="{BBED7D9F-A186-4D56-AF22-527C8A5C35C8}"/>
              </a:ext>
            </a:extLst>
          </p:cNvPr>
          <p:cNvSpPr txBox="1"/>
          <p:nvPr/>
        </p:nvSpPr>
        <p:spPr>
          <a:xfrm>
            <a:off x="5278331" y="3465388"/>
            <a:ext cx="1407381" cy="430887"/>
          </a:xfrm>
          <a:prstGeom prst="rect">
            <a:avLst/>
          </a:prstGeom>
          <a:noFill/>
          <a:ln w="28575">
            <a:solidFill>
              <a:srgbClr val="FF0000"/>
            </a:solidFill>
          </a:ln>
        </p:spPr>
        <p:txBody>
          <a:bodyPr wrap="square" rtlCol="0">
            <a:spAutoFit/>
          </a:bodyPr>
          <a:lstStyle/>
          <a:p>
            <a:r>
              <a:rPr lang="en-US" sz="1100" dirty="0"/>
              <a:t>Frequent misclassifications</a:t>
            </a:r>
          </a:p>
        </p:txBody>
      </p:sp>
      <p:sp>
        <p:nvSpPr>
          <p:cNvPr id="19" name="TextBox 18">
            <a:extLst>
              <a:ext uri="{FF2B5EF4-FFF2-40B4-BE49-F238E27FC236}">
                <a16:creationId xmlns:a16="http://schemas.microsoft.com/office/drawing/2014/main" id="{0C479B37-6899-4E87-B528-4A8C4C57C060}"/>
              </a:ext>
            </a:extLst>
          </p:cNvPr>
          <p:cNvSpPr txBox="1"/>
          <p:nvPr/>
        </p:nvSpPr>
        <p:spPr>
          <a:xfrm>
            <a:off x="7769085" y="6244619"/>
            <a:ext cx="1740000" cy="430887"/>
          </a:xfrm>
          <a:prstGeom prst="rect">
            <a:avLst/>
          </a:prstGeom>
          <a:noFill/>
          <a:ln w="28575">
            <a:solidFill>
              <a:schemeClr val="tx1"/>
            </a:solidFill>
          </a:ln>
        </p:spPr>
        <p:txBody>
          <a:bodyPr wrap="square" rtlCol="0">
            <a:spAutoFit/>
          </a:bodyPr>
          <a:lstStyle/>
          <a:p>
            <a:r>
              <a:rPr lang="en-US" sz="1100" dirty="0"/>
              <a:t>Related classes?</a:t>
            </a:r>
          </a:p>
          <a:p>
            <a:r>
              <a:rPr lang="en-US" sz="1100" dirty="0"/>
              <a:t>Poor features choice?</a:t>
            </a:r>
          </a:p>
        </p:txBody>
      </p:sp>
      <p:sp>
        <p:nvSpPr>
          <p:cNvPr id="20" name="TextBox 19">
            <a:extLst>
              <a:ext uri="{FF2B5EF4-FFF2-40B4-BE49-F238E27FC236}">
                <a16:creationId xmlns:a16="http://schemas.microsoft.com/office/drawing/2014/main" id="{189BC3C4-4133-484E-8FDD-035679B6D282}"/>
              </a:ext>
            </a:extLst>
          </p:cNvPr>
          <p:cNvSpPr txBox="1"/>
          <p:nvPr/>
        </p:nvSpPr>
        <p:spPr>
          <a:xfrm>
            <a:off x="2632025" y="6235275"/>
            <a:ext cx="1740000" cy="430887"/>
          </a:xfrm>
          <a:prstGeom prst="rect">
            <a:avLst/>
          </a:prstGeom>
          <a:noFill/>
          <a:ln w="28575">
            <a:solidFill>
              <a:schemeClr val="tx1"/>
            </a:solidFill>
          </a:ln>
        </p:spPr>
        <p:txBody>
          <a:bodyPr wrap="square" rtlCol="0">
            <a:spAutoFit/>
          </a:bodyPr>
          <a:lstStyle/>
          <a:p>
            <a:r>
              <a:rPr lang="en-US" sz="1100" dirty="0"/>
              <a:t>Strong main diagonal, reasonable performance</a:t>
            </a:r>
          </a:p>
        </p:txBody>
      </p:sp>
    </p:spTree>
    <p:extLst>
      <p:ext uri="{BB962C8B-B14F-4D97-AF65-F5344CB8AC3E}">
        <p14:creationId xmlns:p14="http://schemas.microsoft.com/office/powerpoint/2010/main" val="366714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ppt_x"/>
                                          </p:val>
                                        </p:tav>
                                        <p:tav tm="100000">
                                          <p:val>
                                            <p:strVal val="#ppt_x"/>
                                          </p:val>
                                        </p:tav>
                                      </p:tavLst>
                                    </p:anim>
                                    <p:anim calcmode="lin" valueType="num">
                                      <p:cBhvr additive="base">
                                        <p:cTn id="7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3" grpId="0" animBg="1"/>
      <p:bldP spid="14" grpId="0" animBg="1"/>
      <p:bldP spid="15" grpId="0" animBg="1"/>
      <p:bldP spid="16" grpId="0" animBg="1"/>
      <p:bldP spid="17" grpId="0" animBg="1"/>
      <p:bldP spid="18" grpId="0" animBg="1"/>
      <p:bldP spid="4"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AFC2-D4F0-4F83-B0D9-C8306FCE4DF8}"/>
              </a:ext>
            </a:extLst>
          </p:cNvPr>
          <p:cNvSpPr>
            <a:spLocks noGrp="1"/>
          </p:cNvSpPr>
          <p:nvPr>
            <p:ph type="title"/>
          </p:nvPr>
        </p:nvSpPr>
        <p:spPr/>
        <p:txBody>
          <a:bodyPr/>
          <a:lstStyle/>
          <a:p>
            <a:r>
              <a:rPr lang="en-US" dirty="0"/>
              <a:t>Hybrid NN Confusion Matrix</a:t>
            </a:r>
          </a:p>
        </p:txBody>
      </p:sp>
      <p:sp>
        <p:nvSpPr>
          <p:cNvPr id="8" name="Text Placeholder 7">
            <a:extLst>
              <a:ext uri="{FF2B5EF4-FFF2-40B4-BE49-F238E27FC236}">
                <a16:creationId xmlns:a16="http://schemas.microsoft.com/office/drawing/2014/main" id="{9A2CCDD3-5A99-4AF3-8B64-D9B96D556D2C}"/>
              </a:ext>
            </a:extLst>
          </p:cNvPr>
          <p:cNvSpPr>
            <a:spLocks noGrp="1"/>
          </p:cNvSpPr>
          <p:nvPr>
            <p:ph type="body" idx="1"/>
          </p:nvPr>
        </p:nvSpPr>
        <p:spPr/>
        <p:txBody>
          <a:bodyPr>
            <a:normAutofit/>
          </a:bodyPr>
          <a:lstStyle/>
          <a:p>
            <a:r>
              <a:rPr lang="en-US" sz="1800" dirty="0"/>
              <a:t>CNN + MLP (Occurrence Weighted)</a:t>
            </a:r>
          </a:p>
        </p:txBody>
      </p:sp>
      <p:sp>
        <p:nvSpPr>
          <p:cNvPr id="10" name="Text Placeholder 9">
            <a:extLst>
              <a:ext uri="{FF2B5EF4-FFF2-40B4-BE49-F238E27FC236}">
                <a16:creationId xmlns:a16="http://schemas.microsoft.com/office/drawing/2014/main" id="{4D350154-9FA7-4944-9678-CFF801240025}"/>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EC0F7658-B047-4111-ABCA-70818F4453CF}"/>
              </a:ext>
            </a:extLst>
          </p:cNvPr>
          <p:cNvSpPr>
            <a:spLocks noGrp="1"/>
          </p:cNvSpPr>
          <p:nvPr>
            <p:ph sz="quarter" idx="4"/>
          </p:nvPr>
        </p:nvSpPr>
        <p:spPr/>
        <p:txBody>
          <a:bodyPr/>
          <a:lstStyle/>
          <a:p>
            <a:endParaRPr lang="en-US" dirty="0"/>
          </a:p>
          <a:p>
            <a:r>
              <a:rPr lang="en-US" dirty="0"/>
              <a:t>Hybrid model shows a stronger main diagonal</a:t>
            </a:r>
          </a:p>
          <a:p>
            <a:endParaRPr lang="en-US" dirty="0"/>
          </a:p>
          <a:p>
            <a:r>
              <a:rPr lang="en-US" dirty="0"/>
              <a:t>Combines predictive power from both architectures</a:t>
            </a:r>
          </a:p>
        </p:txBody>
      </p:sp>
      <p:pic>
        <p:nvPicPr>
          <p:cNvPr id="6" name="Content Placeholder 5" descr="Chart, line chart&#10;&#10;Description automatically generated">
            <a:extLst>
              <a:ext uri="{FF2B5EF4-FFF2-40B4-BE49-F238E27FC236}">
                <a16:creationId xmlns:a16="http://schemas.microsoft.com/office/drawing/2014/main" id="{CE0E7434-EBF5-4CDB-B044-BEE93113F204}"/>
              </a:ext>
            </a:extLst>
          </p:cNvPr>
          <p:cNvPicPr>
            <a:picLocks noGrp="1" noChangeAspect="1"/>
          </p:cNvPicPr>
          <p:nvPr>
            <p:ph sz="half" idx="2"/>
          </p:nvPr>
        </p:nvPicPr>
        <p:blipFill>
          <a:blip r:embed="rId2"/>
          <a:stretch>
            <a:fillRect/>
          </a:stretch>
        </p:blipFill>
        <p:spPr>
          <a:xfrm>
            <a:off x="1670050" y="2508250"/>
            <a:ext cx="3663950" cy="3663950"/>
          </a:xfrm>
        </p:spPr>
      </p:pic>
      <p:sp>
        <p:nvSpPr>
          <p:cNvPr id="7" name="Rectangle 6">
            <a:extLst>
              <a:ext uri="{FF2B5EF4-FFF2-40B4-BE49-F238E27FC236}">
                <a16:creationId xmlns:a16="http://schemas.microsoft.com/office/drawing/2014/main" id="{C90D74B7-7E74-44DD-8492-8851E4469E88}"/>
              </a:ext>
            </a:extLst>
          </p:cNvPr>
          <p:cNvSpPr/>
          <p:nvPr/>
        </p:nvSpPr>
        <p:spPr>
          <a:xfrm>
            <a:off x="4297679" y="3144741"/>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9" name="Rectangle 8">
            <a:extLst>
              <a:ext uri="{FF2B5EF4-FFF2-40B4-BE49-F238E27FC236}">
                <a16:creationId xmlns:a16="http://schemas.microsoft.com/office/drawing/2014/main" id="{8A23AB43-A7AB-406F-AAD7-280128CF7E7D}"/>
              </a:ext>
            </a:extLst>
          </p:cNvPr>
          <p:cNvSpPr/>
          <p:nvPr/>
        </p:nvSpPr>
        <p:spPr>
          <a:xfrm>
            <a:off x="3133512" y="2507550"/>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2" name="Rectangle 11">
            <a:extLst>
              <a:ext uri="{FF2B5EF4-FFF2-40B4-BE49-F238E27FC236}">
                <a16:creationId xmlns:a16="http://schemas.microsoft.com/office/drawing/2014/main" id="{87FFDB1D-E430-4222-991C-BEE904AAAC45}"/>
              </a:ext>
            </a:extLst>
          </p:cNvPr>
          <p:cNvSpPr/>
          <p:nvPr/>
        </p:nvSpPr>
        <p:spPr>
          <a:xfrm>
            <a:off x="4568612" y="3712007"/>
            <a:ext cx="228600" cy="22860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rgbClr val="C00000"/>
                </a:solidFill>
              </a:ln>
              <a:noFill/>
            </a:endParaRPr>
          </a:p>
        </p:txBody>
      </p:sp>
      <p:sp>
        <p:nvSpPr>
          <p:cNvPr id="13" name="TextBox 12">
            <a:extLst>
              <a:ext uri="{FF2B5EF4-FFF2-40B4-BE49-F238E27FC236}">
                <a16:creationId xmlns:a16="http://schemas.microsoft.com/office/drawing/2014/main" id="{CFDDC568-9FE4-4388-BC66-7FE053EB53F9}"/>
              </a:ext>
            </a:extLst>
          </p:cNvPr>
          <p:cNvSpPr txBox="1"/>
          <p:nvPr/>
        </p:nvSpPr>
        <p:spPr>
          <a:xfrm>
            <a:off x="5742432" y="5577821"/>
            <a:ext cx="2176569" cy="430887"/>
          </a:xfrm>
          <a:prstGeom prst="rect">
            <a:avLst/>
          </a:prstGeom>
          <a:noFill/>
          <a:ln w="28575">
            <a:solidFill>
              <a:srgbClr val="FF0000"/>
            </a:solidFill>
          </a:ln>
        </p:spPr>
        <p:txBody>
          <a:bodyPr wrap="square" rtlCol="0">
            <a:spAutoFit/>
          </a:bodyPr>
          <a:lstStyle/>
          <a:p>
            <a:r>
              <a:rPr lang="en-US" sz="1100" dirty="0"/>
              <a:t>Less Frequent, Less Pronounced misclassifications</a:t>
            </a:r>
          </a:p>
        </p:txBody>
      </p:sp>
    </p:spTree>
    <p:extLst>
      <p:ext uri="{BB962C8B-B14F-4D97-AF65-F5344CB8AC3E}">
        <p14:creationId xmlns:p14="http://schemas.microsoft.com/office/powerpoint/2010/main" val="385569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AD441-4886-45F4-B900-8E010B834A67}"/>
              </a:ext>
            </a:extLst>
          </p:cNvPr>
          <p:cNvSpPr>
            <a:spLocks noGrp="1"/>
          </p:cNvSpPr>
          <p:nvPr>
            <p:ph type="title"/>
          </p:nvPr>
        </p:nvSpPr>
        <p:spPr>
          <a:xfrm>
            <a:off x="965198" y="643466"/>
            <a:ext cx="3092718" cy="5528734"/>
          </a:xfrm>
          <a:noFill/>
        </p:spPr>
        <p:txBody>
          <a:bodyPr anchor="t">
            <a:normAutofit/>
          </a:bodyPr>
          <a:lstStyle/>
          <a:p>
            <a:br>
              <a:rPr lang="en-US" sz="2800" dirty="0">
                <a:solidFill>
                  <a:srgbClr val="FFFFFF"/>
                </a:solidFill>
              </a:rPr>
            </a:br>
            <a:br>
              <a:rPr lang="en-US" sz="2800" dirty="0">
                <a:solidFill>
                  <a:srgbClr val="FFFFFF"/>
                </a:solidFill>
              </a:rPr>
            </a:br>
            <a:br>
              <a:rPr lang="en-US" sz="2800" dirty="0">
                <a:solidFill>
                  <a:srgbClr val="FFFFFF"/>
                </a:solidFill>
              </a:rPr>
            </a:br>
            <a:r>
              <a:rPr lang="en-US" sz="3600" dirty="0">
                <a:solidFill>
                  <a:srgbClr val="FFFFFF"/>
                </a:solidFill>
              </a:rPr>
              <a:t>Discussion</a:t>
            </a:r>
            <a:r>
              <a:rPr lang="en-US" sz="2800" dirty="0">
                <a:solidFill>
                  <a:srgbClr val="FFFFFF"/>
                </a:solidFill>
              </a:rPr>
              <a:t> </a:t>
            </a:r>
            <a:br>
              <a:rPr lang="en-US" sz="2800" dirty="0">
                <a:solidFill>
                  <a:srgbClr val="FFFFFF"/>
                </a:solidFill>
              </a:rPr>
            </a:br>
            <a:endParaRPr lang="en-US" sz="2800" dirty="0">
              <a:solidFill>
                <a:srgbClr val="FFFFFF"/>
              </a:solidFill>
            </a:endParaRP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BA348-46FA-491F-8999-1F1BDEC1F99B}"/>
              </a:ext>
            </a:extLst>
          </p:cNvPr>
          <p:cNvSpPr>
            <a:spLocks noGrp="1"/>
          </p:cNvSpPr>
          <p:nvPr>
            <p:ph idx="1"/>
          </p:nvPr>
        </p:nvSpPr>
        <p:spPr>
          <a:xfrm>
            <a:off x="4821898" y="643466"/>
            <a:ext cx="5827472" cy="5571067"/>
          </a:xfrm>
        </p:spPr>
        <p:txBody>
          <a:bodyPr>
            <a:normAutofit/>
          </a:bodyPr>
          <a:lstStyle/>
          <a:p>
            <a:endParaRPr lang="en-US" sz="1300" dirty="0"/>
          </a:p>
          <a:p>
            <a:pPr marL="0" indent="0">
              <a:buNone/>
            </a:pPr>
            <a:endParaRPr lang="en-US" sz="1300" dirty="0"/>
          </a:p>
          <a:p>
            <a:r>
              <a:rPr lang="en-US" dirty="0"/>
              <a:t>Hybrid networks allows for </a:t>
            </a:r>
            <a:r>
              <a:rPr lang="en-US" i="1" dirty="0"/>
              <a:t>multimodal learning</a:t>
            </a:r>
          </a:p>
          <a:p>
            <a:pPr lvl="1"/>
            <a:r>
              <a:rPr lang="en-US" dirty="0"/>
              <a:t>Transform inputs into compatible formats</a:t>
            </a:r>
          </a:p>
          <a:p>
            <a:pPr lvl="1"/>
            <a:r>
              <a:rPr lang="en-US" dirty="0"/>
              <a:t>Combine multiple inputs to form one prediction</a:t>
            </a:r>
          </a:p>
          <a:p>
            <a:pPr marL="0" indent="0">
              <a:buNone/>
            </a:pPr>
            <a:endParaRPr lang="en-US" sz="1300" dirty="0"/>
          </a:p>
          <a:p>
            <a:r>
              <a:rPr lang="en-US" dirty="0"/>
              <a:t>Opens the door to other related classification tasks</a:t>
            </a:r>
          </a:p>
          <a:p>
            <a:pPr marL="0" indent="0">
              <a:buNone/>
            </a:pPr>
            <a:endParaRPr lang="en-US" sz="1300" dirty="0"/>
          </a:p>
          <a:p>
            <a:pPr marL="0" indent="0">
              <a:buNone/>
            </a:pPr>
            <a:endParaRPr lang="en-US" sz="1300" dirty="0"/>
          </a:p>
          <a:p>
            <a:r>
              <a:rPr lang="en-US" dirty="0"/>
              <a:t>Many uses outside digital audio recognition</a:t>
            </a:r>
          </a:p>
          <a:p>
            <a:pPr lvl="1"/>
            <a:r>
              <a:rPr lang="en-US" sz="1400" dirty="0"/>
              <a:t>Cardiograph + Biometric readings</a:t>
            </a:r>
          </a:p>
          <a:p>
            <a:pPr lvl="1"/>
            <a:r>
              <a:rPr lang="en-US" sz="1400" dirty="0"/>
              <a:t>Speech + text information</a:t>
            </a:r>
          </a:p>
          <a:p>
            <a:pPr lvl="1"/>
            <a:r>
              <a:rPr lang="en-US" sz="1400" dirty="0"/>
              <a:t>Video + Audio</a:t>
            </a:r>
          </a:p>
          <a:p>
            <a:pPr lvl="1"/>
            <a:endParaRPr lang="en-US" sz="1300" dirty="0"/>
          </a:p>
          <a:p>
            <a:pPr marL="274320" lvl="1" indent="0">
              <a:buNone/>
            </a:pPr>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p:txBody>
      </p:sp>
    </p:spTree>
    <p:extLst>
      <p:ext uri="{BB962C8B-B14F-4D97-AF65-F5344CB8AC3E}">
        <p14:creationId xmlns:p14="http://schemas.microsoft.com/office/powerpoint/2010/main" val="3731567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1098"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188934"/>
            <a:ext cx="12201099"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8ABE38-240D-4E9B-B46E-5688B715E547}"/>
              </a:ext>
            </a:extLst>
          </p:cNvPr>
          <p:cNvSpPr>
            <a:spLocks noGrp="1"/>
          </p:cNvSpPr>
          <p:nvPr>
            <p:ph type="title"/>
          </p:nvPr>
        </p:nvSpPr>
        <p:spPr>
          <a:xfrm>
            <a:off x="1261872" y="4452182"/>
            <a:ext cx="9692640" cy="1596006"/>
          </a:xfrm>
        </p:spPr>
        <p:txBody>
          <a:bodyPr anchor="ctr">
            <a:normAutofit/>
          </a:bodyPr>
          <a:lstStyle/>
          <a:p>
            <a:r>
              <a:rPr lang="en-US">
                <a:solidFill>
                  <a:schemeClr val="bg1">
                    <a:alpha val="80000"/>
                  </a:schemeClr>
                </a:solidFill>
              </a:rPr>
              <a:t>Conclusions</a:t>
            </a:r>
          </a:p>
        </p:txBody>
      </p:sp>
      <p:sp>
        <p:nvSpPr>
          <p:cNvPr id="3" name="Content Placeholder 2">
            <a:extLst>
              <a:ext uri="{FF2B5EF4-FFF2-40B4-BE49-F238E27FC236}">
                <a16:creationId xmlns:a16="http://schemas.microsoft.com/office/drawing/2014/main" id="{209EFFFA-C2A7-41C3-8836-1B82A93C9138}"/>
              </a:ext>
            </a:extLst>
          </p:cNvPr>
          <p:cNvSpPr>
            <a:spLocks noGrp="1"/>
          </p:cNvSpPr>
          <p:nvPr>
            <p:ph idx="1"/>
          </p:nvPr>
        </p:nvSpPr>
        <p:spPr>
          <a:xfrm>
            <a:off x="1261872" y="699990"/>
            <a:ext cx="8595360" cy="3039592"/>
          </a:xfrm>
        </p:spPr>
        <p:txBody>
          <a:bodyPr anchor="ctr">
            <a:normAutofit/>
          </a:bodyPr>
          <a:lstStyle/>
          <a:p>
            <a:endParaRPr lang="en-US" dirty="0"/>
          </a:p>
          <a:p>
            <a:r>
              <a:rPr lang="en-US" dirty="0"/>
              <a:t>The </a:t>
            </a:r>
            <a:r>
              <a:rPr lang="en-US" i="1" dirty="0"/>
              <a:t>hybrid network </a:t>
            </a:r>
            <a:r>
              <a:rPr lang="en-US" dirty="0"/>
              <a:t>shows improved classification performance over either unimodal model</a:t>
            </a:r>
          </a:p>
          <a:p>
            <a:endParaRPr lang="en-US" dirty="0"/>
          </a:p>
          <a:p>
            <a:r>
              <a:rPr lang="en-US" dirty="0"/>
              <a:t>Possibility to generalize to other related tasks</a:t>
            </a:r>
          </a:p>
        </p:txBody>
      </p:sp>
    </p:spTree>
    <p:extLst>
      <p:ext uri="{BB962C8B-B14F-4D97-AF65-F5344CB8AC3E}">
        <p14:creationId xmlns:p14="http://schemas.microsoft.com/office/powerpoint/2010/main" val="27468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7A47C-9484-41B8-A36A-D3F312018705}"/>
              </a:ext>
            </a:extLst>
          </p:cNvPr>
          <p:cNvSpPr>
            <a:spLocks noGrp="1"/>
          </p:cNvSpPr>
          <p:nvPr>
            <p:ph type="title"/>
          </p:nvPr>
        </p:nvSpPr>
        <p:spPr>
          <a:xfrm>
            <a:off x="1261872" y="365760"/>
            <a:ext cx="9692640" cy="1325562"/>
          </a:xfrm>
        </p:spPr>
        <p:txBody>
          <a:bodyPr>
            <a:normAutofit/>
          </a:bodyPr>
          <a:lstStyle/>
          <a:p>
            <a:r>
              <a:rPr lang="en-US" dirty="0" err="1"/>
              <a:t>Refrences</a:t>
            </a:r>
            <a:endParaRPr lang="en-US" dirty="0"/>
          </a:p>
        </p:txBody>
      </p:sp>
      <p:sp>
        <p:nvSpPr>
          <p:cNvPr id="3" name="Content Placeholder 2">
            <a:extLst>
              <a:ext uri="{FF2B5EF4-FFF2-40B4-BE49-F238E27FC236}">
                <a16:creationId xmlns:a16="http://schemas.microsoft.com/office/drawing/2014/main" id="{0166DD14-9EBD-48FA-8CF1-BECFB0905E88}"/>
              </a:ext>
            </a:extLst>
          </p:cNvPr>
          <p:cNvSpPr>
            <a:spLocks noGrp="1"/>
          </p:cNvSpPr>
          <p:nvPr>
            <p:ph idx="1"/>
          </p:nvPr>
        </p:nvSpPr>
        <p:spPr>
          <a:xfrm>
            <a:off x="1261872" y="1828800"/>
            <a:ext cx="8595360" cy="4351337"/>
          </a:xfrm>
        </p:spPr>
        <p:txBody>
          <a:bodyPr>
            <a:normAutofit/>
          </a:bodyPr>
          <a:lstStyle/>
          <a:p>
            <a:pPr marL="0" indent="0">
              <a:buNone/>
            </a:pPr>
            <a:r>
              <a:rPr lang="en-US" sz="1100"/>
              <a:t>[1] </a:t>
            </a:r>
            <a:r>
              <a:rPr lang="en-US" sz="1100" err="1"/>
              <a:t>Geron</a:t>
            </a:r>
            <a:r>
              <a:rPr lang="en-US" sz="1100"/>
              <a:t>, </a:t>
            </a:r>
            <a:r>
              <a:rPr lang="en-US" sz="1100" err="1"/>
              <a:t>Aurelien</a:t>
            </a:r>
            <a:r>
              <a:rPr lang="en-US" sz="1100"/>
              <a:t>. Hands-on Machine Learning with Scikit-Learn and TensorFlow: Concepts, Tools, and Techniques to Build Intelligent Systems. O’Reilly, 2017. </a:t>
            </a:r>
          </a:p>
          <a:p>
            <a:pPr marL="0" indent="0">
              <a:buNone/>
            </a:pPr>
            <a:r>
              <a:rPr lang="en-US" sz="1100"/>
              <a:t>[2] Goodfellow, Ian, et </a:t>
            </a:r>
            <a:r>
              <a:rPr lang="en-US" sz="1100" err="1"/>
              <a:t>al.Deep</a:t>
            </a:r>
            <a:r>
              <a:rPr lang="en-US" sz="1100"/>
              <a:t> Learning. MIT Press, 2017. </a:t>
            </a:r>
          </a:p>
          <a:p>
            <a:pPr marL="0" indent="0">
              <a:buNone/>
            </a:pPr>
            <a:r>
              <a:rPr lang="en-US" sz="1100"/>
              <a:t>[3] Khan, M. Kashif Saeed, and </a:t>
            </a:r>
            <a:r>
              <a:rPr lang="en-US" sz="1100" err="1"/>
              <a:t>Wasfi</a:t>
            </a:r>
            <a:r>
              <a:rPr lang="en-US" sz="1100"/>
              <a:t> G. Al-Khatib. “Machine-Learning Based Classification of Speech and Music.” Multimedia Systems, vol. 12, no. 1, 2006, pp. 55–67., doi:10.1007/s00530-006-0034-0.</a:t>
            </a:r>
          </a:p>
          <a:p>
            <a:pPr marL="0" indent="0">
              <a:buNone/>
            </a:pPr>
            <a:r>
              <a:rPr lang="en-US" sz="1100"/>
              <a:t>[4] Li, </a:t>
            </a:r>
            <a:r>
              <a:rPr lang="en-US" sz="1100" err="1"/>
              <a:t>Yingming</a:t>
            </a:r>
            <a:r>
              <a:rPr lang="en-US" sz="1100"/>
              <a:t>, and Ming Yang. “A Survey of Multi-View Representation Learning.” Journal of </a:t>
            </a:r>
            <a:r>
              <a:rPr lang="en-US" sz="1100" err="1"/>
              <a:t>LateX</a:t>
            </a:r>
            <a:r>
              <a:rPr lang="en-US" sz="1100"/>
              <a:t> Class Files, vol. 14, no. 8, Aug. 2015. </a:t>
            </a:r>
          </a:p>
          <a:p>
            <a:pPr marL="0" indent="0">
              <a:buNone/>
            </a:pPr>
            <a:r>
              <a:rPr lang="en-US" sz="1100"/>
              <a:t>[5] Liu, Zhu, et al. ”Audio Feature Extraction and Analysis for Scene Segmentation and Classification.” Journal of VLSI Signal Processing, vol. 20, 1998, pp. 61–79.</a:t>
            </a:r>
          </a:p>
          <a:p>
            <a:pPr marL="0" indent="0">
              <a:buNone/>
            </a:pPr>
            <a:r>
              <a:rPr lang="en-US" sz="1100"/>
              <a:t>[6] </a:t>
            </a:r>
            <a:r>
              <a:rPr lang="en-US" sz="1100" err="1"/>
              <a:t>Ngiam</a:t>
            </a:r>
            <a:r>
              <a:rPr lang="en-US" sz="1100"/>
              <a:t>, </a:t>
            </a:r>
            <a:r>
              <a:rPr lang="en-US" sz="1100" err="1"/>
              <a:t>Jiquan</a:t>
            </a:r>
            <a:r>
              <a:rPr lang="en-US" sz="1100"/>
              <a:t>, et al. ”Multimodal Deep Learning.” 2011. </a:t>
            </a:r>
          </a:p>
          <a:p>
            <a:pPr marL="0" indent="0">
              <a:buNone/>
            </a:pPr>
            <a:r>
              <a:rPr lang="en-US" sz="1100"/>
              <a:t>[7] TensorFlow: Large-scale machine learning on heterogeneous systems, 2015. Software available from tensorflow.org.</a:t>
            </a:r>
          </a:p>
          <a:p>
            <a:pPr marL="0" indent="0">
              <a:buNone/>
            </a:pPr>
            <a:r>
              <a:rPr lang="en-US" sz="1100"/>
              <a:t>[8] Virtanen, </a:t>
            </a:r>
            <a:r>
              <a:rPr lang="en-US" sz="1100" err="1"/>
              <a:t>Tuomas</a:t>
            </a:r>
            <a:r>
              <a:rPr lang="en-US" sz="1100"/>
              <a:t>, et al. Computational Analysis of Sound Scenes and Events. Springer, 2018.</a:t>
            </a:r>
          </a:p>
          <a:p>
            <a:pPr marL="0" indent="0">
              <a:buNone/>
            </a:pPr>
            <a:r>
              <a:rPr lang="en-US" sz="1100"/>
              <a:t>[9] White, Harvey Elliott, and Donald H. White. Physics and Music: the Science of Musical Sound. Dover Publications, Inc., 2019.</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2950324"/>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AE80D91-18AA-438F-BFF4-E6BABFDFB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F05C5AB-8A34-4DF3-AB54-AD74AA432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4698" y="0"/>
            <a:ext cx="5188141" cy="68654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a:extLst>
              <a:ext uri="{FF2B5EF4-FFF2-40B4-BE49-F238E27FC236}">
                <a16:creationId xmlns:a16="http://schemas.microsoft.com/office/drawing/2014/main" id="{0EEBBF49-26D7-47E9-AF54-E39CE4585582}"/>
              </a:ext>
            </a:extLst>
          </p:cNvPr>
          <p:cNvSpPr>
            <a:spLocks noGrp="1"/>
          </p:cNvSpPr>
          <p:nvPr>
            <p:ph type="title"/>
          </p:nvPr>
        </p:nvSpPr>
        <p:spPr>
          <a:xfrm>
            <a:off x="6902937" y="643466"/>
            <a:ext cx="3962658" cy="5376334"/>
          </a:xfrm>
        </p:spPr>
        <p:txBody>
          <a:bodyPr anchor="ctr">
            <a:normAutofit/>
          </a:bodyPr>
          <a:lstStyle/>
          <a:p>
            <a:r>
              <a:rPr lang="en-US" sz="3600" dirty="0">
                <a:solidFill>
                  <a:srgbClr val="FFFFFF"/>
                </a:solidFill>
              </a:rPr>
              <a:t>Thank you very much!</a:t>
            </a:r>
            <a:br>
              <a:rPr lang="en-US" sz="3600" dirty="0">
                <a:solidFill>
                  <a:srgbClr val="FFFFFF"/>
                </a:solidFill>
              </a:rPr>
            </a:br>
            <a:br>
              <a:rPr lang="en-US" sz="3600" dirty="0">
                <a:solidFill>
                  <a:srgbClr val="FFFFFF"/>
                </a:solidFill>
              </a:rPr>
            </a:br>
            <a:br>
              <a:rPr lang="en-US" sz="3600" dirty="0">
                <a:solidFill>
                  <a:srgbClr val="FFFFFF"/>
                </a:solidFill>
              </a:rPr>
            </a:br>
            <a:r>
              <a:rPr lang="en-US" sz="3600" dirty="0">
                <a:solidFill>
                  <a:srgbClr val="FFFFFF"/>
                </a:solidFill>
              </a:rPr>
              <a:t>Questions?</a:t>
            </a:r>
          </a:p>
        </p:txBody>
      </p:sp>
      <p:sp>
        <p:nvSpPr>
          <p:cNvPr id="6" name="Content Placeholder 5">
            <a:extLst>
              <a:ext uri="{FF2B5EF4-FFF2-40B4-BE49-F238E27FC236}">
                <a16:creationId xmlns:a16="http://schemas.microsoft.com/office/drawing/2014/main" id="{E2365FB4-1E61-4007-AECA-332E5362AD59}"/>
              </a:ext>
            </a:extLst>
          </p:cNvPr>
          <p:cNvSpPr>
            <a:spLocks noGrp="1"/>
          </p:cNvSpPr>
          <p:nvPr>
            <p:ph idx="1"/>
          </p:nvPr>
        </p:nvSpPr>
        <p:spPr>
          <a:xfrm>
            <a:off x="643467" y="643467"/>
            <a:ext cx="4817766" cy="5578528"/>
          </a:xfrm>
        </p:spPr>
        <p:txBody>
          <a:bodyPr anchor="ctr">
            <a:normAutofit/>
          </a:bodyPr>
          <a:lstStyle/>
          <a:p>
            <a:pPr marL="0" indent="0">
              <a:buNone/>
            </a:pPr>
            <a:r>
              <a:rPr lang="en-US" dirty="0"/>
              <a:t>Additional information, GitHub Repository, and Formal Write-Up is Available upon request</a:t>
            </a:r>
          </a:p>
          <a:p>
            <a:pPr marL="0" indent="0">
              <a:buNone/>
            </a:pPr>
            <a:endParaRPr lang="en-US" dirty="0"/>
          </a:p>
          <a:p>
            <a:pPr lvl="1"/>
            <a:r>
              <a:rPr lang="en-US" dirty="0"/>
              <a:t>Landon Buell – </a:t>
            </a:r>
            <a:r>
              <a:rPr lang="en-US" dirty="0">
                <a:hlinkClick r:id="rId2"/>
              </a:rPr>
              <a:t>lhb1007@wildcats.unh.edu</a:t>
            </a:r>
            <a:endParaRPr lang="en-US" dirty="0"/>
          </a:p>
          <a:p>
            <a:pPr lvl="1"/>
            <a:r>
              <a:rPr lang="en-US" dirty="0"/>
              <a:t>Kevin Short – </a:t>
            </a:r>
            <a:r>
              <a:rPr lang="en-US" dirty="0">
                <a:hlinkClick r:id="rId3"/>
              </a:rPr>
              <a:t>kevin.short@unh.edu</a:t>
            </a:r>
            <a:endParaRPr lang="en-US" dirty="0"/>
          </a:p>
        </p:txBody>
      </p:sp>
      <p:sp>
        <p:nvSpPr>
          <p:cNvPr id="15" name="Rectangle 14">
            <a:extLst>
              <a:ext uri="{FF2B5EF4-FFF2-40B4-BE49-F238E27FC236}">
                <a16:creationId xmlns:a16="http://schemas.microsoft.com/office/drawing/2014/main" id="{AA3B856C-9196-4702-BED7-5733C7EA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367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009190-5AE6-46E1-A58A-A5FB5522D7AF}"/>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Introduction</a:t>
            </a:r>
          </a:p>
        </p:txBody>
      </p:sp>
      <p:sp>
        <p:nvSpPr>
          <p:cNvPr id="3" name="Text Placeholder 2">
            <a:extLst>
              <a:ext uri="{FF2B5EF4-FFF2-40B4-BE49-F238E27FC236}">
                <a16:creationId xmlns:a16="http://schemas.microsoft.com/office/drawing/2014/main" id="{F7F39D0B-53F5-408C-8C70-27D8C52ECE6A}"/>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5811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9161-8319-434B-9C82-DB496DCBDBC3}"/>
              </a:ext>
            </a:extLst>
          </p:cNvPr>
          <p:cNvSpPr>
            <a:spLocks noGrp="1"/>
          </p:cNvSpPr>
          <p:nvPr>
            <p:ph type="title"/>
          </p:nvPr>
        </p:nvSpPr>
        <p:spPr/>
        <p:txBody>
          <a:bodyPr/>
          <a:lstStyle/>
          <a:p>
            <a:r>
              <a:rPr lang="en-US" dirty="0"/>
              <a:t>Appendix – Confusion Matrices</a:t>
            </a:r>
          </a:p>
        </p:txBody>
      </p:sp>
      <p:sp>
        <p:nvSpPr>
          <p:cNvPr id="3" name="Text Placeholder 2">
            <a:extLst>
              <a:ext uri="{FF2B5EF4-FFF2-40B4-BE49-F238E27FC236}">
                <a16:creationId xmlns:a16="http://schemas.microsoft.com/office/drawing/2014/main" id="{91B4856C-18CA-458C-ACD8-6CF219E3CFBD}"/>
              </a:ext>
            </a:extLst>
          </p:cNvPr>
          <p:cNvSpPr>
            <a:spLocks noGrp="1"/>
          </p:cNvSpPr>
          <p:nvPr>
            <p:ph type="body" idx="1"/>
          </p:nvPr>
        </p:nvSpPr>
        <p:spPr/>
        <p:txBody>
          <a:bodyPr/>
          <a:lstStyle/>
          <a:p>
            <a:r>
              <a:rPr lang="en-US" dirty="0"/>
              <a:t>Standard Confusion Matrix</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C541439-353F-4BAC-A5B4-58192EC9BF4D}"/>
                  </a:ext>
                </a:extLst>
              </p:cNvPr>
              <p:cNvSpPr>
                <a:spLocks noGrp="1"/>
              </p:cNvSpPr>
              <p:nvPr>
                <p:ph sz="half" idx="2"/>
              </p:nvPr>
            </p:nvSpPr>
            <p:spPr/>
            <p:txBody>
              <a:bodyPr/>
              <a:lstStyle/>
              <a:p>
                <a:endParaRPr lang="en-US" dirty="0"/>
              </a:p>
              <a:p>
                <a:r>
                  <a:rPr lang="en-US" dirty="0"/>
                  <a:t>For </a:t>
                </a:r>
                <a:r>
                  <a:rPr lang="en-US" i="1" dirty="0"/>
                  <a:t>k </a:t>
                </a:r>
                <a:r>
                  <a:rPr lang="en-US" dirty="0"/>
                  <a:t>categories, is a </a:t>
                </a:r>
                <a:r>
                  <a:rPr lang="en-US" i="1" dirty="0"/>
                  <a:t>k x k</a:t>
                </a:r>
                <a:r>
                  <a:rPr lang="en-US" dirty="0"/>
                  <a:t> matrix</a:t>
                </a:r>
              </a:p>
              <a:p>
                <a:endParaRPr lang="en-US" dirty="0"/>
              </a:p>
              <a:p>
                <a:pPr marL="0" indent="0" algn="ctr">
                  <a:buNone/>
                </a:pP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a14:m>
                <a:r>
                  <a:rPr lang="en-US" dirty="0"/>
                  <a:t> = Number of samples that belong to class </a:t>
                </a:r>
                <a:r>
                  <a:rPr lang="en-US" i="1" dirty="0" err="1"/>
                  <a:t>i</a:t>
                </a:r>
                <a:r>
                  <a:rPr lang="en-US" b="1" dirty="0"/>
                  <a:t> </a:t>
                </a:r>
                <a:r>
                  <a:rPr lang="en-US" dirty="0"/>
                  <a:t>but were predicted to be in class </a:t>
                </a:r>
                <a:r>
                  <a:rPr lang="en-US" i="1" dirty="0"/>
                  <a:t>j</a:t>
                </a:r>
              </a:p>
              <a:p>
                <a:r>
                  <a:rPr lang="en-US" dirty="0"/>
                  <a:t>A strong classifier has a dominant main-diagonal</a:t>
                </a:r>
              </a:p>
            </p:txBody>
          </p:sp>
        </mc:Choice>
        <mc:Fallback xmlns="">
          <p:sp>
            <p:nvSpPr>
              <p:cNvPr id="4" name="Content Placeholder 3">
                <a:extLst>
                  <a:ext uri="{FF2B5EF4-FFF2-40B4-BE49-F238E27FC236}">
                    <a16:creationId xmlns:a16="http://schemas.microsoft.com/office/drawing/2014/main" id="{AC541439-353F-4BAC-A5B4-58192EC9BF4D}"/>
                  </a:ext>
                </a:extLst>
              </p:cNvPr>
              <p:cNvSpPr>
                <a:spLocks noGrp="1" noRot="1" noChangeAspect="1" noMove="1" noResize="1" noEditPoints="1" noAdjustHandles="1" noChangeArrowheads="1" noChangeShapeType="1" noTextEdit="1"/>
              </p:cNvSpPr>
              <p:nvPr>
                <p:ph sz="half" idx="2"/>
              </p:nvPr>
            </p:nvSpPr>
            <p:spPr>
              <a:blipFill>
                <a:blip r:embed="rId2"/>
                <a:stretch>
                  <a:fillRect l="-272" r="-12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2EBE826-CC1D-433A-8BB3-DF590F36D30D}"/>
              </a:ext>
            </a:extLst>
          </p:cNvPr>
          <p:cNvSpPr>
            <a:spLocks noGrp="1"/>
          </p:cNvSpPr>
          <p:nvPr>
            <p:ph type="body" sz="quarter" idx="3"/>
          </p:nvPr>
        </p:nvSpPr>
        <p:spPr/>
        <p:txBody>
          <a:bodyPr/>
          <a:lstStyle/>
          <a:p>
            <a:r>
              <a:rPr lang="en-US" dirty="0"/>
              <a:t>Occurrence Weighted Matrix</a:t>
            </a:r>
          </a:p>
        </p:txBody>
      </p:sp>
      <p:sp>
        <p:nvSpPr>
          <p:cNvPr id="6" name="Content Placeholder 5">
            <a:extLst>
              <a:ext uri="{FF2B5EF4-FFF2-40B4-BE49-F238E27FC236}">
                <a16:creationId xmlns:a16="http://schemas.microsoft.com/office/drawing/2014/main" id="{D4254DBA-700E-473C-A555-716CB6DAE0CA}"/>
              </a:ext>
            </a:extLst>
          </p:cNvPr>
          <p:cNvSpPr>
            <a:spLocks noGrp="1"/>
          </p:cNvSpPr>
          <p:nvPr>
            <p:ph sz="quarter" idx="4"/>
          </p:nvPr>
        </p:nvSpPr>
        <p:spPr/>
        <p:txBody>
          <a:bodyPr/>
          <a:lstStyle/>
          <a:p>
            <a:endParaRPr lang="en-US" dirty="0"/>
          </a:p>
          <a:p>
            <a:r>
              <a:rPr lang="en-US" dirty="0"/>
              <a:t>Created same as standard matrix</a:t>
            </a:r>
          </a:p>
          <a:p>
            <a:endParaRPr lang="en-US" dirty="0"/>
          </a:p>
          <a:p>
            <a:r>
              <a:rPr lang="en-US" dirty="0"/>
              <a:t>Divide each row by sum of the row</a:t>
            </a:r>
          </a:p>
          <a:p>
            <a:endParaRPr lang="en-US" dirty="0"/>
          </a:p>
          <a:p>
            <a:r>
              <a:rPr lang="en-US" dirty="0"/>
              <a:t>Accounts for non-uniform number of samples in each class</a:t>
            </a:r>
          </a:p>
        </p:txBody>
      </p:sp>
    </p:spTree>
    <p:extLst>
      <p:ext uri="{BB962C8B-B14F-4D97-AF65-F5344CB8AC3E}">
        <p14:creationId xmlns:p14="http://schemas.microsoft.com/office/powerpoint/2010/main" val="4207442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396DC-3AD8-44E4-84AB-614F2771917E}"/>
              </a:ext>
            </a:extLst>
          </p:cNvPr>
          <p:cNvSpPr>
            <a:spLocks noGrp="1"/>
          </p:cNvSpPr>
          <p:nvPr>
            <p:ph type="title"/>
          </p:nvPr>
        </p:nvSpPr>
        <p:spPr/>
        <p:txBody>
          <a:bodyPr/>
          <a:lstStyle/>
          <a:p>
            <a:r>
              <a:rPr lang="en-US" dirty="0"/>
              <a:t>Appendix - Metrics</a:t>
            </a:r>
          </a:p>
        </p:txBody>
      </p:sp>
      <p:sp>
        <p:nvSpPr>
          <p:cNvPr id="3" name="Text Placeholder 2">
            <a:extLst>
              <a:ext uri="{FF2B5EF4-FFF2-40B4-BE49-F238E27FC236}">
                <a16:creationId xmlns:a16="http://schemas.microsoft.com/office/drawing/2014/main" id="{15B90C53-10CD-4BA9-9A1B-D9F2EF89B4BF}"/>
              </a:ext>
            </a:extLst>
          </p:cNvPr>
          <p:cNvSpPr>
            <a:spLocks noGrp="1"/>
          </p:cNvSpPr>
          <p:nvPr>
            <p:ph type="body" idx="1"/>
          </p:nvPr>
        </p:nvSpPr>
        <p:spPr/>
        <p:txBody>
          <a:bodyPr/>
          <a:lstStyle/>
          <a:p>
            <a:r>
              <a:rPr lang="en-US" dirty="0"/>
              <a:t>Precision / Specificity Score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EE8F906-8E0D-4ED3-811F-D7E5DA8EBBE1}"/>
                  </a:ext>
                </a:extLst>
              </p:cNvPr>
              <p:cNvSpPr>
                <a:spLocks noGrp="1"/>
              </p:cNvSpPr>
              <p:nvPr>
                <p:ph sz="half" idx="2"/>
              </p:nvPr>
            </p:nvSpPr>
            <p:spPr/>
            <p:txBody>
              <a:bodyPr>
                <a:normAutofit/>
              </a:bodyPr>
              <a:lstStyle/>
              <a:p>
                <a:endParaRPr lang="en-US" dirty="0"/>
              </a:p>
              <a:p>
                <a:r>
                  <a:rPr lang="en-US" dirty="0"/>
                  <a:t>Bound on [0,1] – higher is favorable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den>
                      </m:f>
                    </m:oMath>
                  </m:oMathPara>
                </a14:m>
                <a:endParaRPr lang="en-US" b="0" dirty="0"/>
              </a:p>
              <a:p>
                <a:pPr marL="0" indent="0" algn="ctr">
                  <a:buNone/>
                </a:pPr>
                <a:endParaRPr lang="en-US" dirty="0"/>
              </a:p>
              <a:p>
                <a:r>
                  <a:rPr lang="en-US" i="1" dirty="0"/>
                  <a:t>“How many selected items are relevant to the problem?”</a:t>
                </a:r>
              </a:p>
            </p:txBody>
          </p:sp>
        </mc:Choice>
        <mc:Fallback xmlns="">
          <p:sp>
            <p:nvSpPr>
              <p:cNvPr id="4" name="Content Placeholder 3">
                <a:extLst>
                  <a:ext uri="{FF2B5EF4-FFF2-40B4-BE49-F238E27FC236}">
                    <a16:creationId xmlns:a16="http://schemas.microsoft.com/office/drawing/2014/main" id="{2EE8F906-8E0D-4ED3-811F-D7E5DA8EBBE1}"/>
                  </a:ext>
                </a:extLst>
              </p:cNvPr>
              <p:cNvSpPr>
                <a:spLocks noGrp="1" noRot="1" noChangeAspect="1" noMove="1" noResize="1" noEditPoints="1" noAdjustHandles="1" noChangeArrowheads="1" noChangeShapeType="1" noTextEdit="1"/>
              </p:cNvSpPr>
              <p:nvPr>
                <p:ph sz="half" idx="2"/>
              </p:nvPr>
            </p:nvSpPr>
            <p:spPr>
              <a:blipFill>
                <a:blip r:embed="rId2"/>
                <a:stretch>
                  <a:fillRect l="-272" r="-176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8C30AD11-524C-4C74-A8E5-C0495DD09E1B}"/>
              </a:ext>
            </a:extLst>
          </p:cNvPr>
          <p:cNvSpPr>
            <a:spLocks noGrp="1"/>
          </p:cNvSpPr>
          <p:nvPr>
            <p:ph type="body" sz="quarter" idx="3"/>
          </p:nvPr>
        </p:nvSpPr>
        <p:spPr/>
        <p:txBody>
          <a:bodyPr/>
          <a:lstStyle/>
          <a:p>
            <a:r>
              <a:rPr lang="en-US" dirty="0"/>
              <a:t>Recall / Sensitivity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D5A4958-E14E-4957-9A0C-BF553E3877A9}"/>
                  </a:ext>
                </a:extLst>
              </p:cNvPr>
              <p:cNvSpPr>
                <a:spLocks noGrp="1"/>
              </p:cNvSpPr>
              <p:nvPr>
                <p:ph sz="quarter" idx="4"/>
              </p:nvPr>
            </p:nvSpPr>
            <p:spPr/>
            <p:txBody>
              <a:bodyPr>
                <a:normAutofit/>
              </a:bodyPr>
              <a:lstStyle/>
              <a:p>
                <a:endParaRPr lang="en-US" dirty="0"/>
              </a:p>
              <a:p>
                <a:r>
                  <a:rPr lang="en-US" dirty="0"/>
                  <a:t>Bound on [0,1] – higher is favorable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𝑅𝑒𝑐𝑎𝑙𝑙</m:t>
                      </m:r>
                      <m:r>
                        <a:rPr lang="en-US" i="1">
                          <a:latin typeface="Cambria Math" panose="02040503050406030204" pitchFamily="18" charset="0"/>
                        </a:rPr>
                        <m:t> = </m:t>
                      </m:r>
                      <m:f>
                        <m:fPr>
                          <m:ctrlPr>
                            <a:rPr lang="en-US" i="1">
                              <a:latin typeface="Cambria Math" panose="02040503050406030204" pitchFamily="18" charset="0"/>
                            </a:rPr>
                          </m:ctrlPr>
                        </m:fPr>
                        <m:num>
                          <m:r>
                            <a:rPr lang="en-US" b="0" i="1" smtClean="0">
                              <a:latin typeface="Cambria Math" panose="02040503050406030204" pitchFamily="18" charset="0"/>
                            </a:rPr>
                            <m:t>𝑇𝑃</m:t>
                          </m:r>
                        </m:num>
                        <m:den>
                          <m:r>
                            <a:rPr lang="en-US" i="1" smtClean="0">
                              <a:latin typeface="Cambria Math" panose="02040503050406030204" pitchFamily="18" charset="0"/>
                            </a:rPr>
                            <m:t>𝑇</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a:p>
                <a:pPr marL="0" indent="0" algn="ctr">
                  <a:buNone/>
                </a:pPr>
                <a:endParaRPr lang="en-US" dirty="0"/>
              </a:p>
              <a:p>
                <a:r>
                  <a:rPr lang="en-US" i="1" dirty="0"/>
                  <a:t>“How many relevant items to the problem have been selected?”</a:t>
                </a:r>
              </a:p>
              <a:p>
                <a:endParaRPr lang="en-US" dirty="0"/>
              </a:p>
            </p:txBody>
          </p:sp>
        </mc:Choice>
        <mc:Fallback xmlns="">
          <p:sp>
            <p:nvSpPr>
              <p:cNvPr id="6" name="Content Placeholder 5">
                <a:extLst>
                  <a:ext uri="{FF2B5EF4-FFF2-40B4-BE49-F238E27FC236}">
                    <a16:creationId xmlns:a16="http://schemas.microsoft.com/office/drawing/2014/main" id="{4D5A4958-E14E-4957-9A0C-BF553E3877A9}"/>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2779464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066-D3D1-484E-821E-9C109319DCA9}"/>
              </a:ext>
            </a:extLst>
          </p:cNvPr>
          <p:cNvSpPr>
            <a:spLocks noGrp="1"/>
          </p:cNvSpPr>
          <p:nvPr>
            <p:ph type="title"/>
          </p:nvPr>
        </p:nvSpPr>
        <p:spPr/>
        <p:txBody>
          <a:bodyPr/>
          <a:lstStyle/>
          <a:p>
            <a:r>
              <a:rPr lang="en-US" dirty="0"/>
              <a:t>Appendix – Metrics (Cont.)</a:t>
            </a:r>
          </a:p>
        </p:txBody>
      </p:sp>
      <p:sp>
        <p:nvSpPr>
          <p:cNvPr id="3" name="Text Placeholder 2">
            <a:extLst>
              <a:ext uri="{FF2B5EF4-FFF2-40B4-BE49-F238E27FC236}">
                <a16:creationId xmlns:a16="http://schemas.microsoft.com/office/drawing/2014/main" id="{87B03D7D-62E1-4636-89FB-4DF977D66AFB}"/>
              </a:ext>
            </a:extLst>
          </p:cNvPr>
          <p:cNvSpPr>
            <a:spLocks noGrp="1"/>
          </p:cNvSpPr>
          <p:nvPr>
            <p:ph type="body" idx="1"/>
          </p:nvPr>
        </p:nvSpPr>
        <p:spPr/>
        <p:txBody>
          <a:bodyPr/>
          <a:lstStyle/>
          <a:p>
            <a:r>
              <a:rPr lang="en-US" dirty="0"/>
              <a:t>Accuracy Score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2529148-E823-4DA2-BCA0-6B688134652B}"/>
                  </a:ext>
                </a:extLst>
              </p:cNvPr>
              <p:cNvSpPr>
                <a:spLocks noGrp="1"/>
              </p:cNvSpPr>
              <p:nvPr>
                <p:ph sz="half" idx="2"/>
              </p:nvPr>
            </p:nvSpPr>
            <p:spPr/>
            <p:txBody>
              <a:bodyPr/>
              <a:lstStyle/>
              <a:p>
                <a:endParaRPr lang="en-US" dirty="0"/>
              </a:p>
              <a:p>
                <a:r>
                  <a:rPr lang="en-US" dirty="0"/>
                  <a:t>Ratio of correct predictions to total predictions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𝐴𝑐𝑐𝑢𝑟𝑎𝑐𝑦</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𝑇𝑃</m:t>
                          </m:r>
                        </m:den>
                      </m:f>
                    </m:oMath>
                  </m:oMathPara>
                </a14:m>
                <a:endParaRPr lang="en-US" dirty="0"/>
              </a:p>
              <a:p>
                <a:endParaRPr lang="en-US" dirty="0"/>
              </a:p>
              <a:p>
                <a:r>
                  <a:rPr lang="en-US" dirty="0"/>
                  <a:t>Does not account for non-uniform number of samples in each class</a:t>
                </a:r>
              </a:p>
            </p:txBody>
          </p:sp>
        </mc:Choice>
        <mc:Fallback xmlns="">
          <p:sp>
            <p:nvSpPr>
              <p:cNvPr id="4" name="Content Placeholder 3">
                <a:extLst>
                  <a:ext uri="{FF2B5EF4-FFF2-40B4-BE49-F238E27FC236}">
                    <a16:creationId xmlns:a16="http://schemas.microsoft.com/office/drawing/2014/main" id="{82529148-E823-4DA2-BCA0-6B688134652B}"/>
                  </a:ext>
                </a:extLst>
              </p:cNvPr>
              <p:cNvSpPr>
                <a:spLocks noGrp="1" noRot="1" noChangeAspect="1" noMove="1" noResize="1" noEditPoints="1" noAdjustHandles="1" noChangeArrowheads="1" noChangeShapeType="1" noTextEdit="1"/>
              </p:cNvSpPr>
              <p:nvPr>
                <p:ph sz="half" idx="2"/>
              </p:nvPr>
            </p:nvSpPr>
            <p:spPr>
              <a:blipFill>
                <a:blip r:embed="rId2"/>
                <a:stretch>
                  <a:fillRect l="-272"/>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1FB3DCE9-1A03-46B3-9076-5280F9CF7552}"/>
              </a:ext>
            </a:extLst>
          </p:cNvPr>
          <p:cNvSpPr>
            <a:spLocks noGrp="1"/>
          </p:cNvSpPr>
          <p:nvPr>
            <p:ph type="body" sz="quarter" idx="3"/>
          </p:nvPr>
        </p:nvSpPr>
        <p:spPr/>
        <p:txBody>
          <a:bodyPr/>
          <a:lstStyle/>
          <a:p>
            <a:r>
              <a:rPr lang="en-US" dirty="0"/>
              <a:t>F1 Score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F67BBA1-6513-43A6-977A-6B73CDF89684}"/>
                  </a:ext>
                </a:extLst>
              </p:cNvPr>
              <p:cNvSpPr>
                <a:spLocks noGrp="1"/>
              </p:cNvSpPr>
              <p:nvPr>
                <p:ph sz="quarter" idx="4"/>
              </p:nvPr>
            </p:nvSpPr>
            <p:spPr/>
            <p:txBody>
              <a:bodyPr/>
              <a:lstStyle/>
              <a:p>
                <a:endParaRPr lang="en-US" dirty="0"/>
              </a:p>
              <a:p>
                <a:r>
                  <a:rPr lang="en-US" dirty="0"/>
                  <a:t>Harmonic Mean of Precision and Recall scores</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1=2×</m:t>
                      </m:r>
                      <m:f>
                        <m:fPr>
                          <m:ctrlPr>
                            <a:rPr lang="en-US" b="0" i="1" smtClean="0">
                              <a:latin typeface="Cambria Math" panose="02040503050406030204" pitchFamily="18" charset="0"/>
                            </a:rPr>
                          </m:ctrlPr>
                        </m:fPr>
                        <m:num>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num>
                        <m:den>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𝑅𝑒𝑐𝑎𝑙𝑙</m:t>
                          </m:r>
                        </m:den>
                      </m:f>
                    </m:oMath>
                  </m:oMathPara>
                </a14:m>
                <a:endParaRPr lang="en-US" dirty="0"/>
              </a:p>
              <a:p>
                <a:pPr marL="0" indent="0" algn="ctr">
                  <a:buNone/>
                </a:pPr>
                <a:endParaRPr lang="en-US" dirty="0"/>
              </a:p>
              <a:p>
                <a:r>
                  <a:rPr lang="en-US" dirty="0"/>
                  <a:t>Favors models with high precision </a:t>
                </a:r>
                <a:r>
                  <a:rPr lang="en-US" i="1" dirty="0"/>
                  <a:t>and </a:t>
                </a:r>
                <a:r>
                  <a:rPr lang="en-US" dirty="0"/>
                  <a:t>high recall</a:t>
                </a:r>
              </a:p>
            </p:txBody>
          </p:sp>
        </mc:Choice>
        <mc:Fallback xmlns="">
          <p:sp>
            <p:nvSpPr>
              <p:cNvPr id="6" name="Content Placeholder 5">
                <a:extLst>
                  <a:ext uri="{FF2B5EF4-FFF2-40B4-BE49-F238E27FC236}">
                    <a16:creationId xmlns:a16="http://schemas.microsoft.com/office/drawing/2014/main" id="{BF67BBA1-6513-43A6-977A-6B73CDF89684}"/>
                  </a:ext>
                </a:extLst>
              </p:cNvPr>
              <p:cNvSpPr>
                <a:spLocks noGrp="1" noRot="1" noChangeAspect="1" noMove="1" noResize="1" noEditPoints="1" noAdjustHandles="1" noChangeArrowheads="1" noChangeShapeType="1" noTextEdit="1"/>
              </p:cNvSpPr>
              <p:nvPr>
                <p:ph sz="quarter" idx="4"/>
              </p:nvPr>
            </p:nvSpPr>
            <p:spPr>
              <a:blipFill>
                <a:blip r:embed="rId3"/>
                <a:stretch>
                  <a:fillRect l="-272"/>
                </a:stretch>
              </a:blipFill>
            </p:spPr>
            <p:txBody>
              <a:bodyPr/>
              <a:lstStyle/>
              <a:p>
                <a:r>
                  <a:rPr lang="en-US">
                    <a:noFill/>
                  </a:rPr>
                  <a:t> </a:t>
                </a:r>
              </a:p>
            </p:txBody>
          </p:sp>
        </mc:Fallback>
      </mc:AlternateContent>
    </p:spTree>
    <p:extLst>
      <p:ext uri="{BB962C8B-B14F-4D97-AF65-F5344CB8AC3E}">
        <p14:creationId xmlns:p14="http://schemas.microsoft.com/office/powerpoint/2010/main" val="924463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25BC-3CB4-4EF2-97F9-048143A220C0}"/>
              </a:ext>
            </a:extLst>
          </p:cNvPr>
          <p:cNvSpPr>
            <a:spLocks noGrp="1"/>
          </p:cNvSpPr>
          <p:nvPr>
            <p:ph type="title"/>
          </p:nvPr>
        </p:nvSpPr>
        <p:spPr/>
        <p:txBody>
          <a:bodyPr/>
          <a:lstStyle/>
          <a:p>
            <a:r>
              <a:rPr lang="en-US" dirty="0"/>
              <a:t>Appendix – Activation Functions</a:t>
            </a:r>
          </a:p>
        </p:txBody>
      </p:sp>
      <p:sp>
        <p:nvSpPr>
          <p:cNvPr id="3" name="Content Placeholder 2">
            <a:extLst>
              <a:ext uri="{FF2B5EF4-FFF2-40B4-BE49-F238E27FC236}">
                <a16:creationId xmlns:a16="http://schemas.microsoft.com/office/drawing/2014/main" id="{69A001EC-7373-4138-A362-97A6EE0224A0}"/>
              </a:ext>
            </a:extLst>
          </p:cNvPr>
          <p:cNvSpPr>
            <a:spLocks noGrp="1"/>
          </p:cNvSpPr>
          <p:nvPr>
            <p:ph idx="1"/>
          </p:nvPr>
        </p:nvSpPr>
        <p:spPr/>
        <p:txBody>
          <a:bodyPr/>
          <a:lstStyle/>
          <a:p>
            <a:r>
              <a:rPr lang="en-US" dirty="0"/>
              <a:t>Activation functions are typically included as a “last” step in each layer function</a:t>
            </a:r>
          </a:p>
          <a:p>
            <a:endParaRPr lang="en-US" dirty="0"/>
          </a:p>
          <a:p>
            <a:r>
              <a:rPr lang="en-US" dirty="0"/>
              <a:t>Can take many forms based on network or layer type</a:t>
            </a:r>
          </a:p>
          <a:p>
            <a:pPr lvl="1"/>
            <a:r>
              <a:rPr lang="en-US" dirty="0" err="1"/>
              <a:t>ReLU</a:t>
            </a:r>
            <a:r>
              <a:rPr lang="en-US" dirty="0"/>
              <a:t> for classification</a:t>
            </a:r>
          </a:p>
          <a:p>
            <a:pPr lvl="1"/>
            <a:r>
              <a:rPr lang="en-US" dirty="0"/>
              <a:t>Sigmoid for regression</a:t>
            </a:r>
          </a:p>
          <a:p>
            <a:pPr lvl="1"/>
            <a:r>
              <a:rPr lang="en-US" dirty="0" err="1"/>
              <a:t>Softmax</a:t>
            </a:r>
            <a:r>
              <a:rPr lang="en-US" dirty="0"/>
              <a:t> for normalized output</a:t>
            </a:r>
          </a:p>
          <a:p>
            <a:pPr lvl="1"/>
            <a:endParaRPr lang="en-US" dirty="0"/>
          </a:p>
          <a:p>
            <a:r>
              <a:rPr lang="en-US" dirty="0"/>
              <a:t>Turns affine-transform into non-linear transform</a:t>
            </a:r>
          </a:p>
          <a:p>
            <a:endParaRPr lang="en-US" dirty="0"/>
          </a:p>
          <a:p>
            <a:r>
              <a:rPr lang="en-US" dirty="0"/>
              <a:t>Model more complex solution spaces</a:t>
            </a:r>
          </a:p>
        </p:txBody>
      </p:sp>
    </p:spTree>
    <p:extLst>
      <p:ext uri="{BB962C8B-B14F-4D97-AF65-F5344CB8AC3E}">
        <p14:creationId xmlns:p14="http://schemas.microsoft.com/office/powerpoint/2010/main" val="416277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CFF-B5AF-46D8-9353-B991B3DE7D9B}"/>
              </a:ext>
            </a:extLst>
          </p:cNvPr>
          <p:cNvSpPr>
            <a:spLocks noGrp="1"/>
          </p:cNvSpPr>
          <p:nvPr>
            <p:ph type="title"/>
          </p:nvPr>
        </p:nvSpPr>
        <p:spPr/>
        <p:txBody>
          <a:bodyPr/>
          <a:lstStyle/>
          <a:p>
            <a:r>
              <a:rPr lang="en-US" dirty="0"/>
              <a:t>Appendix – </a:t>
            </a:r>
            <a:r>
              <a:rPr lang="en-US" dirty="0" err="1"/>
              <a:t>Tensorflow</a:t>
            </a:r>
            <a:r>
              <a:rPr lang="en-US" dirty="0"/>
              <a:t> / </a:t>
            </a:r>
            <a:r>
              <a:rPr lang="en-US" dirty="0" err="1"/>
              <a:t>Keras</a:t>
            </a:r>
            <a:endParaRPr lang="en-US" dirty="0"/>
          </a:p>
        </p:txBody>
      </p:sp>
      <p:sp>
        <p:nvSpPr>
          <p:cNvPr id="3" name="Content Placeholder 2">
            <a:extLst>
              <a:ext uri="{FF2B5EF4-FFF2-40B4-BE49-F238E27FC236}">
                <a16:creationId xmlns:a16="http://schemas.microsoft.com/office/drawing/2014/main" id="{E4EAC6FC-B6E0-415D-8BAB-F21DF613A05A}"/>
              </a:ext>
            </a:extLst>
          </p:cNvPr>
          <p:cNvSpPr>
            <a:spLocks noGrp="1"/>
          </p:cNvSpPr>
          <p:nvPr>
            <p:ph idx="1"/>
          </p:nvPr>
        </p:nvSpPr>
        <p:spPr/>
        <p:txBody>
          <a:bodyPr/>
          <a:lstStyle/>
          <a:p>
            <a:endParaRPr lang="en-US" dirty="0"/>
          </a:p>
          <a:p>
            <a:r>
              <a:rPr lang="en-US" dirty="0"/>
              <a:t>Free Python library centered around Deep Learning</a:t>
            </a:r>
          </a:p>
          <a:p>
            <a:endParaRPr lang="en-US" dirty="0"/>
          </a:p>
          <a:p>
            <a:r>
              <a:rPr lang="en-US" dirty="0"/>
              <a:t>High-Level API for constructing neural networks and computational graphs</a:t>
            </a:r>
          </a:p>
          <a:p>
            <a:endParaRPr lang="en-US" dirty="0"/>
          </a:p>
          <a:p>
            <a:r>
              <a:rPr lang="en-US" dirty="0"/>
              <a:t>Developed and maintained by Google</a:t>
            </a:r>
          </a:p>
          <a:p>
            <a:pPr marL="274320" lvl="1" indent="0">
              <a:buNone/>
            </a:pPr>
            <a:r>
              <a:rPr lang="en-US" dirty="0">
                <a:hlinkClick r:id="rId2"/>
              </a:rPr>
              <a:t>https://www.tensorflow.org/</a:t>
            </a:r>
            <a:endParaRPr lang="en-US" dirty="0"/>
          </a:p>
          <a:p>
            <a:pPr marL="274320" lvl="1" indent="0">
              <a:buNone/>
            </a:pPr>
            <a:endParaRPr lang="en-US" dirty="0"/>
          </a:p>
          <a:p>
            <a:r>
              <a:rPr lang="en-US" dirty="0"/>
              <a:t>Offers tools for hardware acceleration on certain GPUs</a:t>
            </a:r>
          </a:p>
        </p:txBody>
      </p:sp>
    </p:spTree>
    <p:extLst>
      <p:ext uri="{BB962C8B-B14F-4D97-AF65-F5344CB8AC3E}">
        <p14:creationId xmlns:p14="http://schemas.microsoft.com/office/powerpoint/2010/main" val="15017430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505C-A555-454C-8562-CABBAF7891D3}"/>
              </a:ext>
            </a:extLst>
          </p:cNvPr>
          <p:cNvSpPr>
            <a:spLocks noGrp="1"/>
          </p:cNvSpPr>
          <p:nvPr>
            <p:ph type="title"/>
          </p:nvPr>
        </p:nvSpPr>
        <p:spPr/>
        <p:txBody>
          <a:bodyPr/>
          <a:lstStyle/>
          <a:p>
            <a:r>
              <a:rPr lang="en-US" dirty="0"/>
              <a:t>Appendix – Musical Instrument Samples</a:t>
            </a:r>
          </a:p>
        </p:txBody>
      </p:sp>
      <p:sp>
        <p:nvSpPr>
          <p:cNvPr id="3" name="Content Placeholder 2">
            <a:extLst>
              <a:ext uri="{FF2B5EF4-FFF2-40B4-BE49-F238E27FC236}">
                <a16:creationId xmlns:a16="http://schemas.microsoft.com/office/drawing/2014/main" id="{903120DC-A416-4D86-8811-110511A55A15}"/>
              </a:ext>
            </a:extLst>
          </p:cNvPr>
          <p:cNvSpPr>
            <a:spLocks noGrp="1"/>
          </p:cNvSpPr>
          <p:nvPr>
            <p:ph sz="half" idx="1"/>
          </p:nvPr>
        </p:nvSpPr>
        <p:spPr/>
        <p:txBody>
          <a:bodyPr/>
          <a:lstStyle/>
          <a:p>
            <a:endParaRPr lang="en-US" dirty="0"/>
          </a:p>
          <a:p>
            <a:endParaRPr lang="en-US" dirty="0"/>
          </a:p>
          <a:p>
            <a:r>
              <a:rPr lang="en-US" dirty="0"/>
              <a:t>University of Iowa Electronic Music Studios</a:t>
            </a:r>
          </a:p>
          <a:p>
            <a:pPr marL="274320" lvl="1" indent="0">
              <a:buNone/>
            </a:pPr>
            <a:r>
              <a:rPr lang="en-US" dirty="0">
                <a:hlinkClick r:id="rId2"/>
              </a:rPr>
              <a:t>University of Iowa Electronic Music Studios (uiowa.edu)</a:t>
            </a:r>
            <a:endParaRPr lang="en-US" dirty="0"/>
          </a:p>
          <a:p>
            <a:pPr marL="274320" lvl="1" indent="0">
              <a:buNone/>
            </a:pPr>
            <a:endParaRPr lang="en-US" dirty="0"/>
          </a:p>
          <a:p>
            <a:r>
              <a:rPr lang="en-US" dirty="0" err="1"/>
              <a:t>Philharmonia</a:t>
            </a:r>
            <a:r>
              <a:rPr lang="en-US" dirty="0"/>
              <a:t> Symphony Orchestra</a:t>
            </a:r>
          </a:p>
          <a:p>
            <a:pPr marL="274320" lvl="1" indent="0">
              <a:buNone/>
            </a:pPr>
            <a:r>
              <a:rPr lang="en-US" dirty="0">
                <a:hlinkClick r:id="rId3"/>
              </a:rPr>
              <a:t>https://philharmonia.co.uk/</a:t>
            </a:r>
            <a:endParaRPr lang="en-US" dirty="0"/>
          </a:p>
        </p:txBody>
      </p:sp>
      <p:sp>
        <p:nvSpPr>
          <p:cNvPr id="4" name="Content Placeholder 3">
            <a:extLst>
              <a:ext uri="{FF2B5EF4-FFF2-40B4-BE49-F238E27FC236}">
                <a16:creationId xmlns:a16="http://schemas.microsoft.com/office/drawing/2014/main" id="{FD3C42FC-C954-4E3E-8014-F1D4EDFE1645}"/>
              </a:ext>
            </a:extLst>
          </p:cNvPr>
          <p:cNvSpPr>
            <a:spLocks noGrp="1"/>
          </p:cNvSpPr>
          <p:nvPr>
            <p:ph sz="half" idx="2"/>
          </p:nvPr>
        </p:nvSpPr>
        <p:spPr/>
        <p:txBody>
          <a:bodyPr/>
          <a:lstStyle/>
          <a:p>
            <a:endParaRPr lang="en-US" dirty="0"/>
          </a:p>
          <a:p>
            <a:endParaRPr lang="en-US" dirty="0"/>
          </a:p>
          <a:p>
            <a:r>
              <a:rPr lang="en-US" dirty="0"/>
              <a:t>Samples preprocessed</a:t>
            </a:r>
          </a:p>
          <a:p>
            <a:pPr lvl="1"/>
            <a:r>
              <a:rPr lang="en-US" i="1" dirty="0"/>
              <a:t>WAV</a:t>
            </a:r>
            <a:r>
              <a:rPr lang="en-US" dirty="0"/>
              <a:t> file format</a:t>
            </a:r>
            <a:endParaRPr lang="en-US" i="1" dirty="0"/>
          </a:p>
          <a:p>
            <a:pPr lvl="1"/>
            <a:r>
              <a:rPr lang="en-US" dirty="0"/>
              <a:t>44.1 kHz sample rate</a:t>
            </a:r>
          </a:p>
          <a:p>
            <a:pPr lvl="1"/>
            <a:r>
              <a:rPr lang="en-US" dirty="0"/>
              <a:t>Mono-channeled</a:t>
            </a:r>
          </a:p>
          <a:p>
            <a:pPr lvl="1"/>
            <a:r>
              <a:rPr lang="en-US" dirty="0"/>
              <a:t>16 bit-depth</a:t>
            </a:r>
          </a:p>
          <a:p>
            <a:pPr lvl="1"/>
            <a:endParaRPr lang="en-US" dirty="0"/>
          </a:p>
          <a:p>
            <a:r>
              <a:rPr lang="en-US" dirty="0"/>
              <a:t>Features extracted with Python program available on GitHub</a:t>
            </a:r>
          </a:p>
          <a:p>
            <a:endParaRPr lang="en-US" dirty="0"/>
          </a:p>
        </p:txBody>
      </p:sp>
    </p:spTree>
    <p:extLst>
      <p:ext uri="{BB962C8B-B14F-4D97-AF65-F5344CB8AC3E}">
        <p14:creationId xmlns:p14="http://schemas.microsoft.com/office/powerpoint/2010/main" val="361332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D9C0C7-B25F-4BC2-88E0-EE6183920101}"/>
              </a:ext>
            </a:extLst>
          </p:cNvPr>
          <p:cNvSpPr>
            <a:spLocks noGrp="1"/>
          </p:cNvSpPr>
          <p:nvPr>
            <p:ph type="title"/>
          </p:nvPr>
        </p:nvSpPr>
        <p:spPr/>
        <p:txBody>
          <a:bodyPr/>
          <a:lstStyle/>
          <a:p>
            <a:r>
              <a:rPr lang="en-US" dirty="0"/>
              <a:t>Mapping Sounds to Sources</a:t>
            </a:r>
          </a:p>
        </p:txBody>
      </p:sp>
      <p:graphicFrame>
        <p:nvGraphicFramePr>
          <p:cNvPr id="9" name="Content Placeholder 5">
            <a:extLst>
              <a:ext uri="{FF2B5EF4-FFF2-40B4-BE49-F238E27FC236}">
                <a16:creationId xmlns:a16="http://schemas.microsoft.com/office/drawing/2014/main" id="{769590BD-7057-49ED-A461-879924A1393D}"/>
              </a:ext>
            </a:extLst>
          </p:cNvPr>
          <p:cNvGraphicFramePr>
            <a:graphicFrameLocks noGrp="1"/>
          </p:cNvGraphicFramePr>
          <p:nvPr>
            <p:ph idx="1"/>
            <p:extLst>
              <p:ext uri="{D42A27DB-BD31-4B8C-83A1-F6EECF244321}">
                <p14:modId xmlns:p14="http://schemas.microsoft.com/office/powerpoint/2010/main" val="3246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8810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813EAB-8884-4EBD-98C9-80A946099D6D}"/>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marL="0" indent="0"/>
            <a:br>
              <a:rPr lang="en-US" sz="3300"/>
            </a:br>
            <a:r>
              <a:rPr lang="en-US" sz="3300"/>
              <a:t>“Birds inspired us to fly, burdock plants inspired Velcro and nature has inspired many other inventions. It seems only logical then, to look to the brain’s architecture for inspiration on how to build an intelligent machine.”</a:t>
            </a:r>
            <a:br>
              <a:rPr lang="en-US" sz="3300"/>
            </a:br>
            <a:r>
              <a:rPr lang="en-US" sz="3300"/>
              <a:t>	</a:t>
            </a:r>
          </a:p>
        </p:txBody>
      </p:sp>
      <p:sp>
        <p:nvSpPr>
          <p:cNvPr id="3" name="Content Placeholder 2">
            <a:extLst>
              <a:ext uri="{FF2B5EF4-FFF2-40B4-BE49-F238E27FC236}">
                <a16:creationId xmlns:a16="http://schemas.microsoft.com/office/drawing/2014/main" id="{DC983F9E-13ED-4B54-8223-841294596E51}"/>
              </a:ext>
            </a:extLst>
          </p:cNvPr>
          <p:cNvSpPr>
            <a:spLocks noGrp="1"/>
          </p:cNvSpPr>
          <p:nvPr>
            <p:ph type="body" idx="1"/>
          </p:nvPr>
        </p:nvSpPr>
        <p:spPr>
          <a:xfrm>
            <a:off x="2055822" y="4232516"/>
            <a:ext cx="9026153" cy="2079472"/>
          </a:xfrm>
          <a:noFill/>
        </p:spPr>
        <p:txBody>
          <a:bodyPr vert="horz" lIns="91440" tIns="45720" rIns="91440" bIns="45720" rtlCol="0" anchor="t">
            <a:normAutofit/>
          </a:bodyPr>
          <a:lstStyle/>
          <a:p>
            <a:endParaRPr lang="en-US" sz="3000" dirty="0">
              <a:solidFill>
                <a:schemeClr val="tx2"/>
              </a:solidFill>
            </a:endParaRPr>
          </a:p>
          <a:p>
            <a:r>
              <a:rPr lang="en-US" sz="3000" dirty="0">
                <a:solidFill>
                  <a:schemeClr val="tx2"/>
                </a:solidFill>
              </a:rPr>
              <a:t>- </a:t>
            </a:r>
            <a:r>
              <a:rPr lang="en-US" sz="3000">
                <a:solidFill>
                  <a:schemeClr val="tx2"/>
                </a:solidFill>
              </a:rPr>
              <a:t>Aurelion</a:t>
            </a:r>
            <a:r>
              <a:rPr lang="en-US" sz="3000" dirty="0">
                <a:solidFill>
                  <a:schemeClr val="tx2"/>
                </a:solidFill>
              </a:rPr>
              <a:t> </a:t>
            </a:r>
            <a:r>
              <a:rPr lang="en-US" sz="3000">
                <a:solidFill>
                  <a:schemeClr val="tx2"/>
                </a:solidFill>
              </a:rPr>
              <a:t>Geron</a:t>
            </a:r>
            <a:r>
              <a:rPr lang="en-US" sz="3000" dirty="0">
                <a:solidFill>
                  <a:schemeClr val="tx2"/>
                </a:solidFill>
              </a:rPr>
              <a:t>, Former YouTube Video Classification lead</a:t>
            </a:r>
            <a:br>
              <a:rPr lang="en-US" sz="3000" dirty="0">
                <a:solidFill>
                  <a:schemeClr val="tx2"/>
                </a:solidFill>
              </a:rPr>
            </a:br>
            <a:endParaRPr lang="en-US" sz="3000" dirty="0">
              <a:solidFill>
                <a:schemeClr val="tx2"/>
              </a:solidFill>
            </a:endParaRPr>
          </a:p>
        </p:txBody>
      </p:sp>
      <p:sp>
        <p:nvSpPr>
          <p:cNvPr id="10" name="Rectangle 9">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59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4A2A74-9104-4C57-88BB-34A086F951DD}"/>
              </a:ext>
            </a:extLst>
          </p:cNvPr>
          <p:cNvSpPr>
            <a:spLocks noGrp="1"/>
          </p:cNvSpPr>
          <p:nvPr>
            <p:ph type="title"/>
          </p:nvPr>
        </p:nvSpPr>
        <p:spPr>
          <a:xfrm>
            <a:off x="4651947" y="758952"/>
            <a:ext cx="6323519" cy="4041648"/>
          </a:xfrm>
        </p:spPr>
        <p:txBody>
          <a:bodyPr vert="horz" lIns="91440" tIns="45720" rIns="91440" bIns="45720" rtlCol="0" anchor="b">
            <a:normAutofit/>
          </a:bodyPr>
          <a:lstStyle/>
          <a:p>
            <a:r>
              <a:rPr lang="en-US" dirty="0"/>
              <a:t>The Neural Network</a:t>
            </a:r>
          </a:p>
        </p:txBody>
      </p:sp>
      <p:sp>
        <p:nvSpPr>
          <p:cNvPr id="3" name="Text Placeholder 2">
            <a:extLst>
              <a:ext uri="{FF2B5EF4-FFF2-40B4-BE49-F238E27FC236}">
                <a16:creationId xmlns:a16="http://schemas.microsoft.com/office/drawing/2014/main" id="{BE26BBE0-03D6-45D8-B880-CF6079A6BD32}"/>
              </a:ext>
            </a:extLst>
          </p:cNvPr>
          <p:cNvSpPr>
            <a:spLocks noGrp="1"/>
          </p:cNvSpPr>
          <p:nvPr>
            <p:ph type="body" idx="1"/>
          </p:nvPr>
        </p:nvSpPr>
        <p:spPr>
          <a:xfrm>
            <a:off x="4651947" y="4800600"/>
            <a:ext cx="6323520" cy="1691640"/>
          </a:xfrm>
        </p:spPr>
        <p:txBody>
          <a:bodyPr vert="horz" lIns="91440" tIns="45720" rIns="91440" bIns="45720" rtlCol="0">
            <a:normAutofit/>
          </a:bodyPr>
          <a:lstStyle/>
          <a:p>
            <a:endParaRPr lang="en-US">
              <a:solidFill>
                <a:schemeClr val="tx1">
                  <a:lumMod val="75000"/>
                </a:schemeClr>
              </a:solidFill>
            </a:endParaRPr>
          </a:p>
        </p:txBody>
      </p:sp>
      <p:sp>
        <p:nvSpPr>
          <p:cNvPr id="10" name="Rectangle 9">
            <a:extLst>
              <a:ext uri="{FF2B5EF4-FFF2-40B4-BE49-F238E27FC236}">
                <a16:creationId xmlns:a16="http://schemas.microsoft.com/office/drawing/2014/main" id="{A0F80B31-D942-4321-A7CC-3FF24C30A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6837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DE213B-0A4F-4E9E-9153-8B0C2D046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969" y="0"/>
            <a:ext cx="457200" cy="6858000"/>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419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C68C397E-C9BC-4DE8-986D-204E427AD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1A4DE-7D5A-4624-8F8A-5E2FE568843C}"/>
              </a:ext>
            </a:extLst>
          </p:cNvPr>
          <p:cNvSpPr>
            <a:spLocks noGrp="1"/>
          </p:cNvSpPr>
          <p:nvPr>
            <p:ph type="title"/>
          </p:nvPr>
        </p:nvSpPr>
        <p:spPr>
          <a:xfrm>
            <a:off x="1261871" y="365760"/>
            <a:ext cx="9858383" cy="1325562"/>
          </a:xfrm>
        </p:spPr>
        <p:txBody>
          <a:bodyPr vert="horz" lIns="91440" tIns="45720" rIns="91440" bIns="45720" rtlCol="0" anchor="b">
            <a:normAutofit/>
          </a:bodyPr>
          <a:lstStyle/>
          <a:p>
            <a:r>
              <a:rPr lang="en-US" dirty="0"/>
              <a:t>Structure</a:t>
            </a:r>
          </a:p>
        </p:txBody>
      </p:sp>
      <p:sp>
        <p:nvSpPr>
          <p:cNvPr id="15" name="Rectangle 14">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9BB66452-F822-4B77-A4B9-99A0FE85EBAE}"/>
              </a:ext>
            </a:extLst>
          </p:cNvPr>
          <p:cNvGraphicFramePr>
            <a:graphicFrameLocks noGrp="1"/>
          </p:cNvGraphicFramePr>
          <p:nvPr>
            <p:ph sz="half" idx="1"/>
            <p:extLst>
              <p:ext uri="{D42A27DB-BD31-4B8C-83A1-F6EECF244321}">
                <p14:modId xmlns:p14="http://schemas.microsoft.com/office/powerpoint/2010/main" val="3003644101"/>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6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4CFB4D4-CFF3-4172-AB21-A2B3D122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404" y="0"/>
            <a:ext cx="375818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191A41-ADC1-4303-B091-2076A7DC77F3}"/>
              </a:ext>
            </a:extLst>
          </p:cNvPr>
          <p:cNvSpPr>
            <a:spLocks noGrp="1"/>
          </p:cNvSpPr>
          <p:nvPr>
            <p:ph type="title"/>
          </p:nvPr>
        </p:nvSpPr>
        <p:spPr>
          <a:xfrm>
            <a:off x="8147621" y="804672"/>
            <a:ext cx="2824640" cy="5215128"/>
          </a:xfrm>
        </p:spPr>
        <p:txBody>
          <a:bodyPr anchor="ctr">
            <a:normAutofit/>
          </a:bodyPr>
          <a:lstStyle/>
          <a:p>
            <a:r>
              <a:rPr lang="en-US" sz="3300">
                <a:solidFill>
                  <a:srgbClr val="FFFFFF"/>
                </a:solidFill>
              </a:rPr>
              <a:t>Classification Model</a:t>
            </a:r>
          </a:p>
        </p:txBody>
      </p:sp>
      <p:graphicFrame>
        <p:nvGraphicFramePr>
          <p:cNvPr id="5" name="Content Placeholder 2">
            <a:extLst>
              <a:ext uri="{FF2B5EF4-FFF2-40B4-BE49-F238E27FC236}">
                <a16:creationId xmlns:a16="http://schemas.microsoft.com/office/drawing/2014/main" id="{D13BF7E8-010C-44DC-8546-D1AA8BBBC21D}"/>
              </a:ext>
            </a:extLst>
          </p:cNvPr>
          <p:cNvGraphicFramePr>
            <a:graphicFrameLocks noGrp="1"/>
          </p:cNvGraphicFramePr>
          <p:nvPr>
            <p:ph idx="1"/>
            <p:extLst>
              <p:ext uri="{D42A27DB-BD31-4B8C-83A1-F6EECF244321}">
                <p14:modId xmlns:p14="http://schemas.microsoft.com/office/powerpoint/2010/main" val="3811827917"/>
              </p:ext>
            </p:extLst>
          </p:nvPr>
        </p:nvGraphicFramePr>
        <p:xfrm>
          <a:off x="804672" y="804671"/>
          <a:ext cx="5945449" cy="525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13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FA0A1AD-DEE2-4598-8D3B-C1F65F315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D847927-64AF-4F8F-8396-960802F36D95}"/>
              </a:ext>
            </a:extLst>
          </p:cNvPr>
          <p:cNvSpPr>
            <a:spLocks noGrp="1"/>
          </p:cNvSpPr>
          <p:nvPr>
            <p:ph type="title"/>
          </p:nvPr>
        </p:nvSpPr>
        <p:spPr>
          <a:xfrm>
            <a:off x="7878675" y="640079"/>
            <a:ext cx="3075836" cy="1366141"/>
          </a:xfrm>
        </p:spPr>
        <p:txBody>
          <a:bodyPr vert="horz" lIns="91440" tIns="45720" rIns="91440" bIns="45720" rtlCol="0" anchor="b">
            <a:normAutofit/>
          </a:bodyPr>
          <a:lstStyle/>
          <a:p>
            <a:r>
              <a:rPr lang="en-US" sz="3000"/>
              <a:t>The Multilayer Perceptron (MLP)</a:t>
            </a:r>
          </a:p>
        </p:txBody>
      </p:sp>
      <p:pic>
        <p:nvPicPr>
          <p:cNvPr id="26" name="Content Placeholder 25" descr="Diagram, schematic&#10;&#10;Description automatically generated">
            <a:extLst>
              <a:ext uri="{FF2B5EF4-FFF2-40B4-BE49-F238E27FC236}">
                <a16:creationId xmlns:a16="http://schemas.microsoft.com/office/drawing/2014/main" id="{CA739A1E-E4A4-45ED-A82B-A2D6DF118BA2}"/>
              </a:ext>
            </a:extLst>
          </p:cNvPr>
          <p:cNvPicPr>
            <a:picLocks noGrp="1" noChangeAspect="1"/>
          </p:cNvPicPr>
          <p:nvPr>
            <p:ph sz="half" idx="1"/>
          </p:nvPr>
        </p:nvPicPr>
        <p:blipFill>
          <a:blip r:embed="rId2"/>
          <a:stretch>
            <a:fillRect/>
          </a:stretch>
        </p:blipFill>
        <p:spPr>
          <a:xfrm>
            <a:off x="633998" y="836503"/>
            <a:ext cx="6927007" cy="5195255"/>
          </a:xfrm>
          <a:prstGeom prst="rect">
            <a:avLst/>
          </a:prstGeom>
        </p:spPr>
      </p:pic>
      <p:sp>
        <p:nvSpPr>
          <p:cNvPr id="18" name="Content Placeholder 17">
            <a:extLst>
              <a:ext uri="{FF2B5EF4-FFF2-40B4-BE49-F238E27FC236}">
                <a16:creationId xmlns:a16="http://schemas.microsoft.com/office/drawing/2014/main" id="{DE85EE04-2F03-4619-BB7F-43C9FF8DF144}"/>
              </a:ext>
            </a:extLst>
          </p:cNvPr>
          <p:cNvSpPr>
            <a:spLocks noGrp="1"/>
          </p:cNvSpPr>
          <p:nvPr>
            <p:ph sz="half" idx="2"/>
          </p:nvPr>
        </p:nvSpPr>
        <p:spPr>
          <a:xfrm>
            <a:off x="7878675" y="2325157"/>
            <a:ext cx="3075836" cy="3854979"/>
          </a:xfrm>
        </p:spPr>
        <p:txBody>
          <a:bodyPr vert="horz" lIns="91440" tIns="45720" rIns="91440" bIns="45720" rtlCol="0">
            <a:normAutofit/>
          </a:bodyPr>
          <a:lstStyle/>
          <a:p>
            <a:endParaRPr lang="en-US" sz="1600" dirty="0"/>
          </a:p>
          <a:p>
            <a:r>
              <a:rPr lang="en-US" sz="1600" dirty="0"/>
              <a:t>Connect layers with </a:t>
            </a:r>
            <a:r>
              <a:rPr lang="en-US" sz="1600" i="1" dirty="0"/>
              <a:t>weights</a:t>
            </a:r>
            <a:endParaRPr lang="en-US" sz="1600" dirty="0"/>
          </a:p>
          <a:p>
            <a:endParaRPr lang="en-US" sz="1600" dirty="0"/>
          </a:p>
          <a:p>
            <a:r>
              <a:rPr lang="en-US" sz="1600" i="1" dirty="0"/>
              <a:t>Dense </a:t>
            </a:r>
            <a:r>
              <a:rPr lang="en-US" sz="1600" dirty="0"/>
              <a:t>Connectivity</a:t>
            </a:r>
          </a:p>
          <a:p>
            <a:endParaRPr lang="en-US" sz="1600" i="1" dirty="0"/>
          </a:p>
          <a:p>
            <a:r>
              <a:rPr lang="en-US" sz="1600" dirty="0"/>
              <a:t>Handles 1D samples</a:t>
            </a:r>
          </a:p>
        </p:txBody>
      </p:sp>
      <p:sp>
        <p:nvSpPr>
          <p:cNvPr id="27" name="Rectangle 26">
            <a:extLst>
              <a:ext uri="{FF2B5EF4-FFF2-40B4-BE49-F238E27FC236}">
                <a16:creationId xmlns:a16="http://schemas.microsoft.com/office/drawing/2014/main" id="{53ADADD0-41A8-485A-9114-7D740B148437}"/>
              </a:ext>
            </a:extLst>
          </p:cNvPr>
          <p:cNvSpPr/>
          <p:nvPr/>
        </p:nvSpPr>
        <p:spPr>
          <a:xfrm>
            <a:off x="2061252" y="1401234"/>
            <a:ext cx="605367"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95AC20C-2444-4F26-8869-F8AB828E6EA1}"/>
              </a:ext>
            </a:extLst>
          </p:cNvPr>
          <p:cNvSpPr/>
          <p:nvPr/>
        </p:nvSpPr>
        <p:spPr>
          <a:xfrm>
            <a:off x="934805" y="1401234"/>
            <a:ext cx="605367"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EED0A6C-C0EB-41D3-BA1C-FE6AE7DAC24B}"/>
              </a:ext>
            </a:extLst>
          </p:cNvPr>
          <p:cNvSpPr/>
          <p:nvPr/>
        </p:nvSpPr>
        <p:spPr>
          <a:xfrm>
            <a:off x="2061252" y="1401234"/>
            <a:ext cx="1731815"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3505BCF-5AB6-4C4F-ABD2-990197BAC0F2}"/>
              </a:ext>
            </a:extLst>
          </p:cNvPr>
          <p:cNvSpPr txBox="1"/>
          <p:nvPr/>
        </p:nvSpPr>
        <p:spPr>
          <a:xfrm>
            <a:off x="1697376" y="933657"/>
            <a:ext cx="1333118"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33" name="Straight Arrow Connector 32">
            <a:extLst>
              <a:ext uri="{FF2B5EF4-FFF2-40B4-BE49-F238E27FC236}">
                <a16:creationId xmlns:a16="http://schemas.microsoft.com/office/drawing/2014/main" id="{07C6A30C-3D3A-47E1-9243-A9FF41D12CDF}"/>
              </a:ext>
            </a:extLst>
          </p:cNvPr>
          <p:cNvCxnSpPr>
            <a:cxnSpLocks/>
            <a:stCxn id="28" idx="2"/>
            <a:endCxn id="27" idx="0"/>
          </p:cNvCxnSpPr>
          <p:nvPr/>
        </p:nvCxnSpPr>
        <p:spPr>
          <a:xfrm>
            <a:off x="2363935" y="1195267"/>
            <a:ext cx="1" cy="2059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48B3AF3-7C73-4BCC-8BA5-5E8AA8133D2C}"/>
              </a:ext>
            </a:extLst>
          </p:cNvPr>
          <p:cNvSpPr txBox="1"/>
          <p:nvPr/>
        </p:nvSpPr>
        <p:spPr>
          <a:xfrm>
            <a:off x="576009" y="4309347"/>
            <a:ext cx="132296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37" name="Straight Arrow Connector 36">
            <a:extLst>
              <a:ext uri="{FF2B5EF4-FFF2-40B4-BE49-F238E27FC236}">
                <a16:creationId xmlns:a16="http://schemas.microsoft.com/office/drawing/2014/main" id="{80128390-FFFE-4323-951A-0992E471603C}"/>
              </a:ext>
            </a:extLst>
          </p:cNvPr>
          <p:cNvCxnSpPr>
            <a:cxnSpLocks/>
            <a:stCxn id="59" idx="0"/>
            <a:endCxn id="53" idx="2"/>
          </p:cNvCxnSpPr>
          <p:nvPr/>
        </p:nvCxnSpPr>
        <p:spPr>
          <a:xfrm flipV="1">
            <a:off x="1237489" y="3750734"/>
            <a:ext cx="0" cy="55861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500DB73-EE47-4B45-A1B4-A88BF2B94E3B}"/>
              </a:ext>
            </a:extLst>
          </p:cNvPr>
          <p:cNvSpPr txBox="1"/>
          <p:nvPr/>
        </p:nvSpPr>
        <p:spPr>
          <a:xfrm>
            <a:off x="2496522" y="4305702"/>
            <a:ext cx="1322961"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Layer of Neurons</a:t>
            </a:r>
          </a:p>
        </p:txBody>
      </p:sp>
      <p:cxnSp>
        <p:nvCxnSpPr>
          <p:cNvPr id="67" name="Straight Arrow Connector 66">
            <a:extLst>
              <a:ext uri="{FF2B5EF4-FFF2-40B4-BE49-F238E27FC236}">
                <a16:creationId xmlns:a16="http://schemas.microsoft.com/office/drawing/2014/main" id="{01B66CEC-FD64-4C96-B134-53A938217D44}"/>
              </a:ext>
            </a:extLst>
          </p:cNvPr>
          <p:cNvCxnSpPr>
            <a:cxnSpLocks/>
            <a:stCxn id="66" idx="0"/>
          </p:cNvCxnSpPr>
          <p:nvPr/>
        </p:nvCxnSpPr>
        <p:spPr>
          <a:xfrm flipH="1" flipV="1">
            <a:off x="3158002" y="3750734"/>
            <a:ext cx="1" cy="55496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2EBC96F-5B78-4F32-8F0C-154FFE373B83}"/>
              </a:ext>
            </a:extLst>
          </p:cNvPr>
          <p:cNvSpPr/>
          <p:nvPr/>
        </p:nvSpPr>
        <p:spPr>
          <a:xfrm>
            <a:off x="1371604" y="1401234"/>
            <a:ext cx="840990" cy="23495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57CF7E85-B667-4098-B447-7BC0D80293EE}"/>
              </a:ext>
            </a:extLst>
          </p:cNvPr>
          <p:cNvSpPr txBox="1"/>
          <p:nvPr/>
        </p:nvSpPr>
        <p:spPr>
          <a:xfrm>
            <a:off x="686840" y="4861042"/>
            <a:ext cx="221051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Linear combination of neurons, using weights</a:t>
            </a:r>
          </a:p>
        </p:txBody>
      </p:sp>
      <p:cxnSp>
        <p:nvCxnSpPr>
          <p:cNvPr id="70" name="Straight Arrow Connector 69">
            <a:extLst>
              <a:ext uri="{FF2B5EF4-FFF2-40B4-BE49-F238E27FC236}">
                <a16:creationId xmlns:a16="http://schemas.microsoft.com/office/drawing/2014/main" id="{6EEDE090-4966-478A-8B8A-317989E01E77}"/>
              </a:ext>
            </a:extLst>
          </p:cNvPr>
          <p:cNvCxnSpPr>
            <a:cxnSpLocks/>
            <a:stCxn id="69" idx="0"/>
            <a:endCxn id="68" idx="2"/>
          </p:cNvCxnSpPr>
          <p:nvPr/>
        </p:nvCxnSpPr>
        <p:spPr>
          <a:xfrm flipV="1">
            <a:off x="1792099" y="3750734"/>
            <a:ext cx="0" cy="1110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748BF56-56EB-4B13-8F22-AC8605144021}"/>
              </a:ext>
            </a:extLst>
          </p:cNvPr>
          <p:cNvSpPr/>
          <p:nvPr/>
        </p:nvSpPr>
        <p:spPr>
          <a:xfrm>
            <a:off x="4148667" y="1096433"/>
            <a:ext cx="3344328" cy="23918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8B379B3-04DE-4D5C-9EAA-000DC61CAB9A}"/>
              </a:ext>
            </a:extLst>
          </p:cNvPr>
          <p:cNvSpPr txBox="1"/>
          <p:nvPr/>
        </p:nvSpPr>
        <p:spPr>
          <a:xfrm>
            <a:off x="4552948" y="509274"/>
            <a:ext cx="2535766"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Arrange as matrix-vector equation</a:t>
            </a:r>
          </a:p>
        </p:txBody>
      </p:sp>
      <p:cxnSp>
        <p:nvCxnSpPr>
          <p:cNvPr id="72" name="Straight Arrow Connector 71">
            <a:extLst>
              <a:ext uri="{FF2B5EF4-FFF2-40B4-BE49-F238E27FC236}">
                <a16:creationId xmlns:a16="http://schemas.microsoft.com/office/drawing/2014/main" id="{09271216-04C3-4FA8-AC39-00ADAD235CD0}"/>
              </a:ext>
            </a:extLst>
          </p:cNvPr>
          <p:cNvCxnSpPr>
            <a:cxnSpLocks/>
            <a:endCxn id="39" idx="0"/>
          </p:cNvCxnSpPr>
          <p:nvPr/>
        </p:nvCxnSpPr>
        <p:spPr>
          <a:xfrm>
            <a:off x="5818332" y="770884"/>
            <a:ext cx="2499" cy="325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0EE76F7-4AD3-4251-B478-5AEA87D4FD45}"/>
              </a:ext>
            </a:extLst>
          </p:cNvPr>
          <p:cNvSpPr/>
          <p:nvPr/>
        </p:nvSpPr>
        <p:spPr>
          <a:xfrm>
            <a:off x="4148667" y="3482778"/>
            <a:ext cx="3344328" cy="239183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A070D53E-BFB7-4584-A315-367774DAB615}"/>
              </a:ext>
            </a:extLst>
          </p:cNvPr>
          <p:cNvSpPr txBox="1"/>
          <p:nvPr/>
        </p:nvSpPr>
        <p:spPr>
          <a:xfrm>
            <a:off x="5140278" y="6110923"/>
            <a:ext cx="1356107"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100" dirty="0"/>
              <a:t>Just like before…</a:t>
            </a:r>
          </a:p>
        </p:txBody>
      </p:sp>
      <p:cxnSp>
        <p:nvCxnSpPr>
          <p:cNvPr id="84" name="Straight Arrow Connector 83">
            <a:extLst>
              <a:ext uri="{FF2B5EF4-FFF2-40B4-BE49-F238E27FC236}">
                <a16:creationId xmlns:a16="http://schemas.microsoft.com/office/drawing/2014/main" id="{F099C171-A08F-43AB-9006-AEBE9AA62386}"/>
              </a:ext>
            </a:extLst>
          </p:cNvPr>
          <p:cNvCxnSpPr>
            <a:cxnSpLocks/>
            <a:stCxn id="83" idx="0"/>
          </p:cNvCxnSpPr>
          <p:nvPr/>
        </p:nvCxnSpPr>
        <p:spPr>
          <a:xfrm flipV="1">
            <a:off x="5818332" y="5867401"/>
            <a:ext cx="0" cy="2435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F6B122BE-E928-49A6-A2BF-CC47FD8EFCD6}"/>
              </a:ext>
            </a:extLst>
          </p:cNvPr>
          <p:cNvSpPr/>
          <p:nvPr/>
        </p:nvSpPr>
        <p:spPr>
          <a:xfrm>
            <a:off x="1371604" y="3905711"/>
            <a:ext cx="1375821" cy="39999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a:extLst>
              <a:ext uri="{FF2B5EF4-FFF2-40B4-BE49-F238E27FC236}">
                <a16:creationId xmlns:a16="http://schemas.microsoft.com/office/drawing/2014/main" id="{617C1EE5-A1D1-48A3-98A1-AAA9ACDFF217}"/>
              </a:ext>
            </a:extLst>
          </p:cNvPr>
          <p:cNvCxnSpPr>
            <a:cxnSpLocks/>
          </p:cNvCxnSpPr>
          <p:nvPr/>
        </p:nvCxnSpPr>
        <p:spPr>
          <a:xfrm flipV="1">
            <a:off x="2039746" y="4305702"/>
            <a:ext cx="0" cy="1110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C0992D68-FEF5-411F-A1C3-250814E75C63}"/>
              </a:ext>
            </a:extLst>
          </p:cNvPr>
          <p:cNvSpPr txBox="1"/>
          <p:nvPr/>
        </p:nvSpPr>
        <p:spPr>
          <a:xfrm>
            <a:off x="956492" y="5413353"/>
            <a:ext cx="2210518"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dirty="0"/>
              <a:t>Result of repeated transformations</a:t>
            </a:r>
          </a:p>
        </p:txBody>
      </p:sp>
    </p:spTree>
    <p:extLst>
      <p:ext uri="{BB962C8B-B14F-4D97-AF65-F5344CB8AC3E}">
        <p14:creationId xmlns:p14="http://schemas.microsoft.com/office/powerpoint/2010/main" val="413602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par>
                                <p:cTn id="19" presetID="10"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xit" presetSubtype="0" fill="hold" grpId="1" nodeType="withEffect">
                                  <p:stCondLst>
                                    <p:cond delay="0"/>
                                  </p:stCondLst>
                                  <p:childTnLst>
                                    <p:animEffect transition="out" filter="fade">
                                      <p:cBhvr>
                                        <p:cTn id="37" dur="500"/>
                                        <p:tgtEl>
                                          <p:spTgt spid="27"/>
                                        </p:tgtEl>
                                      </p:cBhvr>
                                    </p:animEffect>
                                    <p:set>
                                      <p:cBhvr>
                                        <p:cTn id="38" dur="1" fill="hold">
                                          <p:stCondLst>
                                            <p:cond delay="499"/>
                                          </p:stCondLst>
                                        </p:cTn>
                                        <p:tgtEl>
                                          <p:spTgt spid="27"/>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8"/>
                                        </p:tgtEl>
                                      </p:cBhvr>
                                    </p:animEffect>
                                    <p:set>
                                      <p:cBhvr>
                                        <p:cTn id="44" dur="1" fill="hold">
                                          <p:stCondLst>
                                            <p:cond delay="499"/>
                                          </p:stCondLst>
                                        </p:cTn>
                                        <p:tgtEl>
                                          <p:spTgt spid="2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7"/>
                                        </p:tgtEl>
                                      </p:cBhvr>
                                    </p:animEffect>
                                    <p:set>
                                      <p:cBhvr>
                                        <p:cTn id="50" dur="1" fill="hold">
                                          <p:stCondLst>
                                            <p:cond delay="499"/>
                                          </p:stCondLst>
                                        </p:cTn>
                                        <p:tgtEl>
                                          <p:spTgt spid="3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3"/>
                                        </p:tgtEl>
                                      </p:cBhvr>
                                    </p:animEffect>
                                    <p:set>
                                      <p:cBhvr>
                                        <p:cTn id="53" dur="1" fill="hold">
                                          <p:stCondLst>
                                            <p:cond delay="499"/>
                                          </p:stCondLst>
                                        </p:cTn>
                                        <p:tgtEl>
                                          <p:spTgt spid="5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500"/>
                                        <p:tgtEl>
                                          <p:spTgt spid="71"/>
                                        </p:tgtEl>
                                      </p:cBhvr>
                                    </p:animEffect>
                                  </p:childTnLst>
                                </p:cTn>
                              </p:par>
                              <p:par>
                                <p:cTn id="59" presetID="10"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500"/>
                                        <p:tgtEl>
                                          <p:spTgt spid="7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71"/>
                                        </p:tgtEl>
                                      </p:cBhvr>
                                    </p:animEffect>
                                    <p:set>
                                      <p:cBhvr>
                                        <p:cTn id="69" dur="1" fill="hold">
                                          <p:stCondLst>
                                            <p:cond delay="499"/>
                                          </p:stCondLst>
                                        </p:cTn>
                                        <p:tgtEl>
                                          <p:spTgt spid="7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72"/>
                                        </p:tgtEl>
                                      </p:cBhvr>
                                    </p:animEffect>
                                    <p:set>
                                      <p:cBhvr>
                                        <p:cTn id="72" dur="1" fill="hold">
                                          <p:stCondLst>
                                            <p:cond delay="499"/>
                                          </p:stCondLst>
                                        </p:cTn>
                                        <p:tgtEl>
                                          <p:spTgt spid="72"/>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9"/>
                                        </p:tgtEl>
                                      </p:cBhvr>
                                    </p:animEffect>
                                    <p:set>
                                      <p:cBhvr>
                                        <p:cTn id="75" dur="1" fill="hold">
                                          <p:stCondLst>
                                            <p:cond delay="499"/>
                                          </p:stCondLst>
                                        </p:cTn>
                                        <p:tgtEl>
                                          <p:spTgt spid="39"/>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68"/>
                                        </p:tgtEl>
                                      </p:cBhvr>
                                    </p:animEffect>
                                    <p:set>
                                      <p:cBhvr>
                                        <p:cTn id="78" dur="1" fill="hold">
                                          <p:stCondLst>
                                            <p:cond delay="499"/>
                                          </p:stCondLst>
                                        </p:cTn>
                                        <p:tgtEl>
                                          <p:spTgt spid="6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69"/>
                                        </p:tgtEl>
                                      </p:cBhvr>
                                    </p:animEffect>
                                    <p:set>
                                      <p:cBhvr>
                                        <p:cTn id="81" dur="1" fill="hold">
                                          <p:stCondLst>
                                            <p:cond delay="499"/>
                                          </p:stCondLst>
                                        </p:cTn>
                                        <p:tgtEl>
                                          <p:spTgt spid="6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0"/>
                                        </p:tgtEl>
                                      </p:cBhvr>
                                    </p:animEffect>
                                    <p:set>
                                      <p:cBhvr>
                                        <p:cTn id="84" dur="1" fill="hold">
                                          <p:stCondLst>
                                            <p:cond delay="499"/>
                                          </p:stCondLst>
                                        </p:cTn>
                                        <p:tgtEl>
                                          <p:spTgt spid="7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animEffect transition="in" filter="fade">
                                      <p:cBhvr>
                                        <p:cTn id="89" dur="500"/>
                                        <p:tgtEl>
                                          <p:spTgt spid="66"/>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fade">
                                      <p:cBhvr>
                                        <p:cTn id="101" dur="500"/>
                                        <p:tgtEl>
                                          <p:spTgt spid="83"/>
                                        </p:tgtEl>
                                      </p:cBhvr>
                                    </p:animEffect>
                                  </p:childTnLst>
                                </p:cTn>
                              </p:par>
                              <p:par>
                                <p:cTn id="102" presetID="10" presetClass="entr" presetSubtype="0" fill="hold" nodeType="withEffect">
                                  <p:stCondLst>
                                    <p:cond delay="0"/>
                                  </p:stCondLst>
                                  <p:childTnLst>
                                    <p:set>
                                      <p:cBhvr>
                                        <p:cTn id="103" dur="1" fill="hold">
                                          <p:stCondLst>
                                            <p:cond delay="0"/>
                                          </p:stCondLst>
                                        </p:cTn>
                                        <p:tgtEl>
                                          <p:spTgt spid="84"/>
                                        </p:tgtEl>
                                        <p:attrNameLst>
                                          <p:attrName>style.visibility</p:attrName>
                                        </p:attrNameLst>
                                      </p:cBhvr>
                                      <p:to>
                                        <p:strVal val="visible"/>
                                      </p:to>
                                    </p:set>
                                    <p:animEffect transition="in" filter="fade">
                                      <p:cBhvr>
                                        <p:cTn id="104" dur="500"/>
                                        <p:tgtEl>
                                          <p:spTgt spid="8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91"/>
                                        </p:tgtEl>
                                        <p:attrNameLst>
                                          <p:attrName>style.visibility</p:attrName>
                                        </p:attrNameLst>
                                      </p:cBhvr>
                                      <p:to>
                                        <p:strVal val="visible"/>
                                      </p:to>
                                    </p:set>
                                    <p:animEffect transition="in" filter="fade">
                                      <p:cBhvr>
                                        <p:cTn id="109" dur="500"/>
                                        <p:tgtEl>
                                          <p:spTgt spid="9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fade">
                                      <p:cBhvr>
                                        <p:cTn id="112" dur="500"/>
                                        <p:tgtEl>
                                          <p:spTgt spid="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0"/>
                                        </p:tgtEl>
                                        <p:attrNameLst>
                                          <p:attrName>style.visibility</p:attrName>
                                        </p:attrNameLst>
                                      </p:cBhvr>
                                      <p:to>
                                        <p:strVal val="visible"/>
                                      </p:to>
                                    </p:set>
                                    <p:animEffect transition="in" filter="fade">
                                      <p:cBhvr>
                                        <p:cTn id="11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3" grpId="0" animBg="1"/>
      <p:bldP spid="53" grpId="1" animBg="1"/>
      <p:bldP spid="55" grpId="0" animBg="1"/>
      <p:bldP spid="28" grpId="0" animBg="1"/>
      <p:bldP spid="28" grpId="1" animBg="1"/>
      <p:bldP spid="59" grpId="0" animBg="1"/>
      <p:bldP spid="59" grpId="1" animBg="1"/>
      <p:bldP spid="66" grpId="0" animBg="1"/>
      <p:bldP spid="68" grpId="0" animBg="1"/>
      <p:bldP spid="68" grpId="1" animBg="1"/>
      <p:bldP spid="69" grpId="0" animBg="1"/>
      <p:bldP spid="69" grpId="1" animBg="1"/>
      <p:bldP spid="39" grpId="0" animBg="1"/>
      <p:bldP spid="39" grpId="1" animBg="1"/>
      <p:bldP spid="71" grpId="0" animBg="1"/>
      <p:bldP spid="71" grpId="1" animBg="1"/>
      <p:bldP spid="81" grpId="0" animBg="1"/>
      <p:bldP spid="83" grpId="0" animBg="1"/>
      <p:bldP spid="90" grpId="0" animBg="1"/>
      <p:bldP spid="92" grpId="0"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1425</Words>
  <Application>Microsoft Office PowerPoint</Application>
  <PresentationFormat>Widescreen</PresentationFormat>
  <Paragraphs>279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Cambria Math</vt:lpstr>
      <vt:lpstr>Century Schoolbook</vt:lpstr>
      <vt:lpstr>Wingdings 2</vt:lpstr>
      <vt:lpstr>View</vt:lpstr>
      <vt:lpstr>Musical Instrument Classification Using a  Hybrid Neural Network</vt:lpstr>
      <vt:lpstr>Presentation Outline</vt:lpstr>
      <vt:lpstr>Introduction</vt:lpstr>
      <vt:lpstr>Mapping Sounds to Sources</vt:lpstr>
      <vt:lpstr> “Birds inspired us to fly, burdock plants inspired Velcro and nature has inspired many other inventions. It seems only logical then, to look to the brain’s architecture for inspiration on how to build an intelligent machine.”  </vt:lpstr>
      <vt:lpstr>The Neural Network</vt:lpstr>
      <vt:lpstr>Structure</vt:lpstr>
      <vt:lpstr>Classification Model</vt:lpstr>
      <vt:lpstr>The Multilayer Perceptron (MLP)</vt:lpstr>
      <vt:lpstr>MLP (Cont.)</vt:lpstr>
      <vt:lpstr>Features for the MLP</vt:lpstr>
      <vt:lpstr>The Convolutional Neural Network (CNN)</vt:lpstr>
      <vt:lpstr>CNN (Cont.)</vt:lpstr>
      <vt:lpstr>The Flattening Operation</vt:lpstr>
      <vt:lpstr>Features for the CNN</vt:lpstr>
      <vt:lpstr>Consequence of the Solutions</vt:lpstr>
      <vt:lpstr>Hybrid Network Architecture</vt:lpstr>
      <vt:lpstr>Hybrid Neural Network Architecture</vt:lpstr>
      <vt:lpstr>Implementation (Tensorflow.keras)</vt:lpstr>
      <vt:lpstr>PowerPoint Presentation</vt:lpstr>
      <vt:lpstr>Performance of the Hybrid Model</vt:lpstr>
      <vt:lpstr>Evaluating a Model</vt:lpstr>
      <vt:lpstr>X-Validation Performance</vt:lpstr>
      <vt:lpstr>Single NN Confusion Matrices</vt:lpstr>
      <vt:lpstr>Hybrid NN Confusion Matrix</vt:lpstr>
      <vt:lpstr>   Discussion  </vt:lpstr>
      <vt:lpstr>Conclusions</vt:lpstr>
      <vt:lpstr>Refrences</vt:lpstr>
      <vt:lpstr>Thank you very much!   Questions?</vt:lpstr>
      <vt:lpstr>Appendix – Confusion Matrices</vt:lpstr>
      <vt:lpstr>Appendix - Metrics</vt:lpstr>
      <vt:lpstr>Appendix – Metrics (Cont.)</vt:lpstr>
      <vt:lpstr>Appendix – Activation Functions</vt:lpstr>
      <vt:lpstr>Appendix – Tensorflow / Keras</vt:lpstr>
      <vt:lpstr>Appendix – Musical Instrument Samples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Instrument Classification Using a  Hybrid Neural Network</dc:title>
  <dc:creator>Landon Buell</dc:creator>
  <cp:lastModifiedBy>Landon Buell</cp:lastModifiedBy>
  <cp:revision>3</cp:revision>
  <dcterms:created xsi:type="dcterms:W3CDTF">2021-01-07T22:04:07Z</dcterms:created>
  <dcterms:modified xsi:type="dcterms:W3CDTF">2021-01-07T23:05:26Z</dcterms:modified>
</cp:coreProperties>
</file>