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0" r:id="rId1"/>
  </p:sldMasterIdLst>
  <p:sldIdLst>
    <p:sldId id="256" r:id="rId2"/>
    <p:sldId id="258" r:id="rId3"/>
    <p:sldId id="257" r:id="rId4"/>
    <p:sldId id="259" r:id="rId5"/>
    <p:sldId id="260" r:id="rId6"/>
    <p:sldId id="262" r:id="rId7"/>
    <p:sldId id="263" r:id="rId8"/>
    <p:sldId id="270" r:id="rId9"/>
    <p:sldId id="271" r:id="rId10"/>
    <p:sldId id="268" r:id="rId11"/>
    <p:sldId id="269" r:id="rId12"/>
    <p:sldId id="273" r:id="rId13"/>
    <p:sldId id="274" r:id="rId14"/>
    <p:sldId id="277" r:id="rId15"/>
    <p:sldId id="275" r:id="rId16"/>
    <p:sldId id="276" r:id="rId17"/>
    <p:sldId id="278"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93" d="100"/>
          <a:sy n="93" d="100"/>
        </p:scale>
        <p:origin x="72" y="3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CFA378-26D0-44C1-BB1C-EFED433B73A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CD6D5FC-F942-44D7-9BA2-98E9AB768040}">
      <dgm:prSet/>
      <dgm:spPr/>
      <dgm:t>
        <a:bodyPr/>
        <a:lstStyle/>
        <a:p>
          <a:pPr>
            <a:lnSpc>
              <a:spcPct val="100000"/>
            </a:lnSpc>
          </a:pPr>
          <a:r>
            <a:rPr lang="en-US"/>
            <a:t>Humans are proficient at mapping sounds to sources</a:t>
          </a:r>
        </a:p>
      </dgm:t>
    </dgm:pt>
    <dgm:pt modelId="{40520028-CF0B-444A-9A5F-8A272506DDA2}" type="parTrans" cxnId="{1D29C2C9-62DC-4841-A9D3-21916CC382DD}">
      <dgm:prSet/>
      <dgm:spPr/>
      <dgm:t>
        <a:bodyPr/>
        <a:lstStyle/>
        <a:p>
          <a:endParaRPr lang="en-US"/>
        </a:p>
      </dgm:t>
    </dgm:pt>
    <dgm:pt modelId="{86CEBD76-0AF9-4B45-B9C7-5C36D3A483ED}" type="sibTrans" cxnId="{1D29C2C9-62DC-4841-A9D3-21916CC382DD}">
      <dgm:prSet/>
      <dgm:spPr/>
      <dgm:t>
        <a:bodyPr/>
        <a:lstStyle/>
        <a:p>
          <a:endParaRPr lang="en-US"/>
        </a:p>
      </dgm:t>
    </dgm:pt>
    <dgm:pt modelId="{DE21B365-0518-499D-B58A-19152A8578B4}">
      <dgm:prSet/>
      <dgm:spPr/>
      <dgm:t>
        <a:bodyPr/>
        <a:lstStyle/>
        <a:p>
          <a:pPr>
            <a:lnSpc>
              <a:spcPct val="100000"/>
            </a:lnSpc>
          </a:pPr>
          <a:r>
            <a:rPr lang="en-US"/>
            <a:t>Impractical at a large scale</a:t>
          </a:r>
        </a:p>
      </dgm:t>
    </dgm:pt>
    <dgm:pt modelId="{24C43AD5-85E1-4C0E-B0EA-01AEAAABAFC2}" type="parTrans" cxnId="{4AC50A1B-7EB0-4B41-B37F-230C60FED50E}">
      <dgm:prSet/>
      <dgm:spPr/>
      <dgm:t>
        <a:bodyPr/>
        <a:lstStyle/>
        <a:p>
          <a:endParaRPr lang="en-US"/>
        </a:p>
      </dgm:t>
    </dgm:pt>
    <dgm:pt modelId="{EC38550E-27D9-4302-B999-8165EFBA0914}" type="sibTrans" cxnId="{4AC50A1B-7EB0-4B41-B37F-230C60FED50E}">
      <dgm:prSet/>
      <dgm:spPr/>
      <dgm:t>
        <a:bodyPr/>
        <a:lstStyle/>
        <a:p>
          <a:endParaRPr lang="en-US"/>
        </a:p>
      </dgm:t>
    </dgm:pt>
    <dgm:pt modelId="{17BB2370-C79E-4F6F-B814-5ED8DEF5B788}">
      <dgm:prSet/>
      <dgm:spPr/>
      <dgm:t>
        <a:bodyPr/>
        <a:lstStyle/>
        <a:p>
          <a:pPr>
            <a:lnSpc>
              <a:spcPct val="100000"/>
            </a:lnSpc>
          </a:pPr>
          <a:r>
            <a:rPr lang="en-US"/>
            <a:t>Computers are not proficient at mapping sounds to sources</a:t>
          </a:r>
        </a:p>
      </dgm:t>
    </dgm:pt>
    <dgm:pt modelId="{93B6515F-F5F2-422A-8F30-2B3FB3637A81}" type="parTrans" cxnId="{9CA07E79-B7E8-433F-883E-F706FC3A731E}">
      <dgm:prSet/>
      <dgm:spPr/>
      <dgm:t>
        <a:bodyPr/>
        <a:lstStyle/>
        <a:p>
          <a:endParaRPr lang="en-US"/>
        </a:p>
      </dgm:t>
    </dgm:pt>
    <dgm:pt modelId="{EB2A4E9B-E691-41C2-9884-679824030C11}" type="sibTrans" cxnId="{9CA07E79-B7E8-433F-883E-F706FC3A731E}">
      <dgm:prSet/>
      <dgm:spPr/>
      <dgm:t>
        <a:bodyPr/>
        <a:lstStyle/>
        <a:p>
          <a:endParaRPr lang="en-US"/>
        </a:p>
      </dgm:t>
    </dgm:pt>
    <dgm:pt modelId="{E4502023-1BAC-46B8-AC13-9A094FE5473A}">
      <dgm:prSet/>
      <dgm:spPr/>
      <dgm:t>
        <a:bodyPr/>
        <a:lstStyle/>
        <a:p>
          <a:pPr>
            <a:lnSpc>
              <a:spcPct val="100000"/>
            </a:lnSpc>
          </a:pPr>
          <a:r>
            <a:rPr lang="en-US"/>
            <a:t>Can handle large volumes of data</a:t>
          </a:r>
        </a:p>
      </dgm:t>
    </dgm:pt>
    <dgm:pt modelId="{0BC402A4-9D69-4BCE-995E-E03BBCD509E7}" type="parTrans" cxnId="{7B2A8097-8725-46A4-AC3D-B31936D920A8}">
      <dgm:prSet/>
      <dgm:spPr/>
      <dgm:t>
        <a:bodyPr/>
        <a:lstStyle/>
        <a:p>
          <a:endParaRPr lang="en-US"/>
        </a:p>
      </dgm:t>
    </dgm:pt>
    <dgm:pt modelId="{16FA84DB-ABB9-4A15-A110-13DE82931E72}" type="sibTrans" cxnId="{7B2A8097-8725-46A4-AC3D-B31936D920A8}">
      <dgm:prSet/>
      <dgm:spPr/>
      <dgm:t>
        <a:bodyPr/>
        <a:lstStyle/>
        <a:p>
          <a:endParaRPr lang="en-US"/>
        </a:p>
      </dgm:t>
    </dgm:pt>
    <dgm:pt modelId="{04C4B8DD-7A03-4E1C-8B49-9AFB7EB44233}" type="pres">
      <dgm:prSet presAssocID="{13CFA378-26D0-44C1-BB1C-EFED433B73AB}" presName="root" presStyleCnt="0">
        <dgm:presLayoutVars>
          <dgm:dir/>
          <dgm:resizeHandles val="exact"/>
        </dgm:presLayoutVars>
      </dgm:prSet>
      <dgm:spPr/>
    </dgm:pt>
    <dgm:pt modelId="{57306FD2-E0D2-4CE8-B355-9F53473ECB43}" type="pres">
      <dgm:prSet presAssocID="{5CD6D5FC-F942-44D7-9BA2-98E9AB768040}" presName="compNode" presStyleCnt="0"/>
      <dgm:spPr/>
    </dgm:pt>
    <dgm:pt modelId="{4C5F6F92-4770-4815-A1C5-861F56537517}" type="pres">
      <dgm:prSet presAssocID="{5CD6D5FC-F942-44D7-9BA2-98E9AB76804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8315F0B3-1EAC-4E84-926C-3C9C76D5477E}" type="pres">
      <dgm:prSet presAssocID="{5CD6D5FC-F942-44D7-9BA2-98E9AB768040}" presName="spaceRect" presStyleCnt="0"/>
      <dgm:spPr/>
    </dgm:pt>
    <dgm:pt modelId="{4945501A-7B59-4613-9B01-AC00BD866514}" type="pres">
      <dgm:prSet presAssocID="{5CD6D5FC-F942-44D7-9BA2-98E9AB768040}" presName="textRect" presStyleLbl="revTx" presStyleIdx="0" presStyleCnt="4">
        <dgm:presLayoutVars>
          <dgm:chMax val="1"/>
          <dgm:chPref val="1"/>
        </dgm:presLayoutVars>
      </dgm:prSet>
      <dgm:spPr/>
    </dgm:pt>
    <dgm:pt modelId="{BA3E4B1A-597B-41DA-BF93-CE92D3F3F376}" type="pres">
      <dgm:prSet presAssocID="{86CEBD76-0AF9-4B45-B9C7-5C36D3A483ED}" presName="sibTrans" presStyleCnt="0"/>
      <dgm:spPr/>
    </dgm:pt>
    <dgm:pt modelId="{2DFC9886-335C-42FC-8CF0-CB3966A0756A}" type="pres">
      <dgm:prSet presAssocID="{DE21B365-0518-499D-B58A-19152A8578B4}" presName="compNode" presStyleCnt="0"/>
      <dgm:spPr/>
    </dgm:pt>
    <dgm:pt modelId="{530C2CC3-C94C-4672-921B-C3E0EB15E893}" type="pres">
      <dgm:prSet presAssocID="{DE21B365-0518-499D-B58A-19152A8578B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se"/>
        </a:ext>
      </dgm:extLst>
    </dgm:pt>
    <dgm:pt modelId="{F57B153C-7E6F-49BF-BA94-7B1BF9AD0442}" type="pres">
      <dgm:prSet presAssocID="{DE21B365-0518-499D-B58A-19152A8578B4}" presName="spaceRect" presStyleCnt="0"/>
      <dgm:spPr/>
    </dgm:pt>
    <dgm:pt modelId="{DE452A04-34F3-4ED9-B404-B51B9479EB0E}" type="pres">
      <dgm:prSet presAssocID="{DE21B365-0518-499D-B58A-19152A8578B4}" presName="textRect" presStyleLbl="revTx" presStyleIdx="1" presStyleCnt="4">
        <dgm:presLayoutVars>
          <dgm:chMax val="1"/>
          <dgm:chPref val="1"/>
        </dgm:presLayoutVars>
      </dgm:prSet>
      <dgm:spPr/>
    </dgm:pt>
    <dgm:pt modelId="{52806A6C-A57C-48C0-9A22-EE0D86818D8C}" type="pres">
      <dgm:prSet presAssocID="{EC38550E-27D9-4302-B999-8165EFBA0914}" presName="sibTrans" presStyleCnt="0"/>
      <dgm:spPr/>
    </dgm:pt>
    <dgm:pt modelId="{81FD4040-9678-4A42-8C46-0BA1298BDC76}" type="pres">
      <dgm:prSet presAssocID="{17BB2370-C79E-4F6F-B814-5ED8DEF5B788}" presName="compNode" presStyleCnt="0"/>
      <dgm:spPr/>
    </dgm:pt>
    <dgm:pt modelId="{A195FC0F-15DA-4026-A5BE-926893DF42E3}" type="pres">
      <dgm:prSet presAssocID="{17BB2370-C79E-4F6F-B814-5ED8DEF5B7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64E033E9-6F51-4709-BF04-3847A2CCC4F2}" type="pres">
      <dgm:prSet presAssocID="{17BB2370-C79E-4F6F-B814-5ED8DEF5B788}" presName="spaceRect" presStyleCnt="0"/>
      <dgm:spPr/>
    </dgm:pt>
    <dgm:pt modelId="{BB7AE8DB-0DAD-417A-AC3B-48241F1A31FF}" type="pres">
      <dgm:prSet presAssocID="{17BB2370-C79E-4F6F-B814-5ED8DEF5B788}" presName="textRect" presStyleLbl="revTx" presStyleIdx="2" presStyleCnt="4">
        <dgm:presLayoutVars>
          <dgm:chMax val="1"/>
          <dgm:chPref val="1"/>
        </dgm:presLayoutVars>
      </dgm:prSet>
      <dgm:spPr/>
    </dgm:pt>
    <dgm:pt modelId="{8934BF63-A85A-4357-821C-907246A9AC45}" type="pres">
      <dgm:prSet presAssocID="{EB2A4E9B-E691-41C2-9884-679824030C11}" presName="sibTrans" presStyleCnt="0"/>
      <dgm:spPr/>
    </dgm:pt>
    <dgm:pt modelId="{1746B980-0C86-4EB4-83DA-E94329310376}" type="pres">
      <dgm:prSet presAssocID="{E4502023-1BAC-46B8-AC13-9A094FE5473A}" presName="compNode" presStyleCnt="0"/>
      <dgm:spPr/>
    </dgm:pt>
    <dgm:pt modelId="{8BF70AB7-7FCA-48EA-A83B-774B3F6FA8A0}" type="pres">
      <dgm:prSet presAssocID="{E4502023-1BAC-46B8-AC13-9A094FE5473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B3D18716-26EB-4ED5-9062-6042FC45EF62}" type="pres">
      <dgm:prSet presAssocID="{E4502023-1BAC-46B8-AC13-9A094FE5473A}" presName="spaceRect" presStyleCnt="0"/>
      <dgm:spPr/>
    </dgm:pt>
    <dgm:pt modelId="{3ED67613-F3C6-4941-BA71-A81E4F6978C0}" type="pres">
      <dgm:prSet presAssocID="{E4502023-1BAC-46B8-AC13-9A094FE5473A}" presName="textRect" presStyleLbl="revTx" presStyleIdx="3" presStyleCnt="4">
        <dgm:presLayoutVars>
          <dgm:chMax val="1"/>
          <dgm:chPref val="1"/>
        </dgm:presLayoutVars>
      </dgm:prSet>
      <dgm:spPr/>
    </dgm:pt>
  </dgm:ptLst>
  <dgm:cxnLst>
    <dgm:cxn modelId="{4AC50A1B-7EB0-4B41-B37F-230C60FED50E}" srcId="{13CFA378-26D0-44C1-BB1C-EFED433B73AB}" destId="{DE21B365-0518-499D-B58A-19152A8578B4}" srcOrd="1" destOrd="0" parTransId="{24C43AD5-85E1-4C0E-B0EA-01AEAAABAFC2}" sibTransId="{EC38550E-27D9-4302-B999-8165EFBA0914}"/>
    <dgm:cxn modelId="{5C73401B-C1B5-47C4-B64A-C18EFC5C0E68}" type="presOf" srcId="{E4502023-1BAC-46B8-AC13-9A094FE5473A}" destId="{3ED67613-F3C6-4941-BA71-A81E4F6978C0}" srcOrd="0" destOrd="0" presId="urn:microsoft.com/office/officeart/2018/2/layout/IconLabelList"/>
    <dgm:cxn modelId="{4CE72422-53C7-4B2E-B6A5-BFE0B9F5D86C}" type="presOf" srcId="{13CFA378-26D0-44C1-BB1C-EFED433B73AB}" destId="{04C4B8DD-7A03-4E1C-8B49-9AFB7EB44233}" srcOrd="0" destOrd="0" presId="urn:microsoft.com/office/officeart/2018/2/layout/IconLabelList"/>
    <dgm:cxn modelId="{55C1BA58-5713-4784-AB27-5201485C38C0}" type="presOf" srcId="{5CD6D5FC-F942-44D7-9BA2-98E9AB768040}" destId="{4945501A-7B59-4613-9B01-AC00BD866514}" srcOrd="0" destOrd="0" presId="urn:microsoft.com/office/officeart/2018/2/layout/IconLabelList"/>
    <dgm:cxn modelId="{9CA07E79-B7E8-433F-883E-F706FC3A731E}" srcId="{13CFA378-26D0-44C1-BB1C-EFED433B73AB}" destId="{17BB2370-C79E-4F6F-B814-5ED8DEF5B788}" srcOrd="2" destOrd="0" parTransId="{93B6515F-F5F2-422A-8F30-2B3FB3637A81}" sibTransId="{EB2A4E9B-E691-41C2-9884-679824030C11}"/>
    <dgm:cxn modelId="{AC89985A-83E9-4EBD-BB2E-1D642C7A898D}" type="presOf" srcId="{DE21B365-0518-499D-B58A-19152A8578B4}" destId="{DE452A04-34F3-4ED9-B404-B51B9479EB0E}" srcOrd="0" destOrd="0" presId="urn:microsoft.com/office/officeart/2018/2/layout/IconLabelList"/>
    <dgm:cxn modelId="{7B2A8097-8725-46A4-AC3D-B31936D920A8}" srcId="{13CFA378-26D0-44C1-BB1C-EFED433B73AB}" destId="{E4502023-1BAC-46B8-AC13-9A094FE5473A}" srcOrd="3" destOrd="0" parTransId="{0BC402A4-9D69-4BCE-995E-E03BBCD509E7}" sibTransId="{16FA84DB-ABB9-4A15-A110-13DE82931E72}"/>
    <dgm:cxn modelId="{1D29C2C9-62DC-4841-A9D3-21916CC382DD}" srcId="{13CFA378-26D0-44C1-BB1C-EFED433B73AB}" destId="{5CD6D5FC-F942-44D7-9BA2-98E9AB768040}" srcOrd="0" destOrd="0" parTransId="{40520028-CF0B-444A-9A5F-8A272506DDA2}" sibTransId="{86CEBD76-0AF9-4B45-B9C7-5C36D3A483ED}"/>
    <dgm:cxn modelId="{F3CD94EB-5009-44CB-A6D1-C6B7FA2D6086}" type="presOf" srcId="{17BB2370-C79E-4F6F-B814-5ED8DEF5B788}" destId="{BB7AE8DB-0DAD-417A-AC3B-48241F1A31FF}" srcOrd="0" destOrd="0" presId="urn:microsoft.com/office/officeart/2018/2/layout/IconLabelList"/>
    <dgm:cxn modelId="{463F2ABC-CED1-42CA-854D-ECE6DFE885C7}" type="presParOf" srcId="{04C4B8DD-7A03-4E1C-8B49-9AFB7EB44233}" destId="{57306FD2-E0D2-4CE8-B355-9F53473ECB43}" srcOrd="0" destOrd="0" presId="urn:microsoft.com/office/officeart/2018/2/layout/IconLabelList"/>
    <dgm:cxn modelId="{FD7C78A9-0CC1-4688-B97B-BC06253D7B50}" type="presParOf" srcId="{57306FD2-E0D2-4CE8-B355-9F53473ECB43}" destId="{4C5F6F92-4770-4815-A1C5-861F56537517}" srcOrd="0" destOrd="0" presId="urn:microsoft.com/office/officeart/2018/2/layout/IconLabelList"/>
    <dgm:cxn modelId="{144D5194-DDFF-4169-91DB-90FC0FA53414}" type="presParOf" srcId="{57306FD2-E0D2-4CE8-B355-9F53473ECB43}" destId="{8315F0B3-1EAC-4E84-926C-3C9C76D5477E}" srcOrd="1" destOrd="0" presId="urn:microsoft.com/office/officeart/2018/2/layout/IconLabelList"/>
    <dgm:cxn modelId="{060B8A4C-EE67-488D-A8B9-300BB55B5904}" type="presParOf" srcId="{57306FD2-E0D2-4CE8-B355-9F53473ECB43}" destId="{4945501A-7B59-4613-9B01-AC00BD866514}" srcOrd="2" destOrd="0" presId="urn:microsoft.com/office/officeart/2018/2/layout/IconLabelList"/>
    <dgm:cxn modelId="{CA2A9AFA-D48A-48C7-B397-779FE6BFBC70}" type="presParOf" srcId="{04C4B8DD-7A03-4E1C-8B49-9AFB7EB44233}" destId="{BA3E4B1A-597B-41DA-BF93-CE92D3F3F376}" srcOrd="1" destOrd="0" presId="urn:microsoft.com/office/officeart/2018/2/layout/IconLabelList"/>
    <dgm:cxn modelId="{735D997D-DB42-42C8-8231-034550DE9E5B}" type="presParOf" srcId="{04C4B8DD-7A03-4E1C-8B49-9AFB7EB44233}" destId="{2DFC9886-335C-42FC-8CF0-CB3966A0756A}" srcOrd="2" destOrd="0" presId="urn:microsoft.com/office/officeart/2018/2/layout/IconLabelList"/>
    <dgm:cxn modelId="{CB24132A-10E3-44C2-9693-47EE1E386DA5}" type="presParOf" srcId="{2DFC9886-335C-42FC-8CF0-CB3966A0756A}" destId="{530C2CC3-C94C-4672-921B-C3E0EB15E893}" srcOrd="0" destOrd="0" presId="urn:microsoft.com/office/officeart/2018/2/layout/IconLabelList"/>
    <dgm:cxn modelId="{FAF1A5F1-E078-4F5C-99C6-268265950D30}" type="presParOf" srcId="{2DFC9886-335C-42FC-8CF0-CB3966A0756A}" destId="{F57B153C-7E6F-49BF-BA94-7B1BF9AD0442}" srcOrd="1" destOrd="0" presId="urn:microsoft.com/office/officeart/2018/2/layout/IconLabelList"/>
    <dgm:cxn modelId="{0DD58AC5-4A34-499B-B7E4-B4B4FA3F8E64}" type="presParOf" srcId="{2DFC9886-335C-42FC-8CF0-CB3966A0756A}" destId="{DE452A04-34F3-4ED9-B404-B51B9479EB0E}" srcOrd="2" destOrd="0" presId="urn:microsoft.com/office/officeart/2018/2/layout/IconLabelList"/>
    <dgm:cxn modelId="{4754B34A-7A0A-485D-9517-DF73979F44B6}" type="presParOf" srcId="{04C4B8DD-7A03-4E1C-8B49-9AFB7EB44233}" destId="{52806A6C-A57C-48C0-9A22-EE0D86818D8C}" srcOrd="3" destOrd="0" presId="urn:microsoft.com/office/officeart/2018/2/layout/IconLabelList"/>
    <dgm:cxn modelId="{8D0A3008-D7C2-4326-BC60-409F7FD3D215}" type="presParOf" srcId="{04C4B8DD-7A03-4E1C-8B49-9AFB7EB44233}" destId="{81FD4040-9678-4A42-8C46-0BA1298BDC76}" srcOrd="4" destOrd="0" presId="urn:microsoft.com/office/officeart/2018/2/layout/IconLabelList"/>
    <dgm:cxn modelId="{28FF382C-6BA0-44F8-9DDD-13F4683CCE8B}" type="presParOf" srcId="{81FD4040-9678-4A42-8C46-0BA1298BDC76}" destId="{A195FC0F-15DA-4026-A5BE-926893DF42E3}" srcOrd="0" destOrd="0" presId="urn:microsoft.com/office/officeart/2018/2/layout/IconLabelList"/>
    <dgm:cxn modelId="{8ECA662B-C1B3-481B-A2EA-24223393D5CD}" type="presParOf" srcId="{81FD4040-9678-4A42-8C46-0BA1298BDC76}" destId="{64E033E9-6F51-4709-BF04-3847A2CCC4F2}" srcOrd="1" destOrd="0" presId="urn:microsoft.com/office/officeart/2018/2/layout/IconLabelList"/>
    <dgm:cxn modelId="{373C369B-2C5C-466E-A9CE-36C34C7D36B9}" type="presParOf" srcId="{81FD4040-9678-4A42-8C46-0BA1298BDC76}" destId="{BB7AE8DB-0DAD-417A-AC3B-48241F1A31FF}" srcOrd="2" destOrd="0" presId="urn:microsoft.com/office/officeart/2018/2/layout/IconLabelList"/>
    <dgm:cxn modelId="{55BC7238-3288-45CF-A3C7-B695B792557C}" type="presParOf" srcId="{04C4B8DD-7A03-4E1C-8B49-9AFB7EB44233}" destId="{8934BF63-A85A-4357-821C-907246A9AC45}" srcOrd="5" destOrd="0" presId="urn:microsoft.com/office/officeart/2018/2/layout/IconLabelList"/>
    <dgm:cxn modelId="{D8302A13-B1E9-40BB-9664-7ED7E28D0D76}" type="presParOf" srcId="{04C4B8DD-7A03-4E1C-8B49-9AFB7EB44233}" destId="{1746B980-0C86-4EB4-83DA-E94329310376}" srcOrd="6" destOrd="0" presId="urn:microsoft.com/office/officeart/2018/2/layout/IconLabelList"/>
    <dgm:cxn modelId="{9FB698CE-D2BA-4A56-BD10-7B09567E953F}" type="presParOf" srcId="{1746B980-0C86-4EB4-83DA-E94329310376}" destId="{8BF70AB7-7FCA-48EA-A83B-774B3F6FA8A0}" srcOrd="0" destOrd="0" presId="urn:microsoft.com/office/officeart/2018/2/layout/IconLabelList"/>
    <dgm:cxn modelId="{E3F95BBB-D332-416F-B482-336C0E7A2B3F}" type="presParOf" srcId="{1746B980-0C86-4EB4-83DA-E94329310376}" destId="{B3D18716-26EB-4ED5-9062-6042FC45EF62}" srcOrd="1" destOrd="0" presId="urn:microsoft.com/office/officeart/2018/2/layout/IconLabelList"/>
    <dgm:cxn modelId="{4E559FC7-0202-432F-90D6-9FBDB57731D7}" type="presParOf" srcId="{1746B980-0C86-4EB4-83DA-E94329310376}" destId="{3ED67613-F3C6-4941-BA71-A81E4F6978C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33B4D5-E721-4610-9F5F-F58746DC9A92}"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5F04679D-1B51-4F08-A7BC-243100548EEB}">
      <dgm:prSet/>
      <dgm:spPr/>
      <dgm:t>
        <a:bodyPr/>
        <a:lstStyle/>
        <a:p>
          <a:r>
            <a:rPr lang="en-US"/>
            <a:t>A neural network is a mathematical function</a:t>
          </a:r>
        </a:p>
      </dgm:t>
    </dgm:pt>
    <dgm:pt modelId="{E5ADE35A-CAEF-40C8-901B-05556DA2C2A8}" type="parTrans" cxnId="{2C6915CC-0F5F-42FA-AA20-3DC01D34CD09}">
      <dgm:prSet/>
      <dgm:spPr/>
      <dgm:t>
        <a:bodyPr/>
        <a:lstStyle/>
        <a:p>
          <a:endParaRPr lang="en-US"/>
        </a:p>
      </dgm:t>
    </dgm:pt>
    <dgm:pt modelId="{85652E17-44B6-4CDF-A536-87D158E392AC}" type="sibTrans" cxnId="{2C6915CC-0F5F-42FA-AA20-3DC01D34CD09}">
      <dgm:prSet/>
      <dgm:spPr/>
      <dgm:t>
        <a:bodyPr/>
        <a:lstStyle/>
        <a:p>
          <a:endParaRPr lang="en-US"/>
        </a:p>
      </dgm:t>
    </dgm:pt>
    <dgm:pt modelId="{E4444430-45C5-4DC9-B348-5AB951C47712}">
      <dgm:prSet/>
      <dgm:spPr/>
      <dgm:t>
        <a:bodyPr/>
        <a:lstStyle/>
        <a:p>
          <a:r>
            <a:rPr lang="en-US" dirty="0"/>
            <a:t>Composed of smaller functions called </a:t>
          </a:r>
          <a:r>
            <a:rPr lang="en-US" i="1" dirty="0"/>
            <a:t>layers</a:t>
          </a:r>
          <a:endParaRPr lang="en-US" dirty="0"/>
        </a:p>
      </dgm:t>
    </dgm:pt>
    <dgm:pt modelId="{48E7E39D-5D00-4A8A-B7C7-840268107ABC}" type="parTrans" cxnId="{7943994C-F7B1-4078-9AF2-06EBA2A9B39D}">
      <dgm:prSet/>
      <dgm:spPr/>
      <dgm:t>
        <a:bodyPr/>
        <a:lstStyle/>
        <a:p>
          <a:endParaRPr lang="en-US"/>
        </a:p>
      </dgm:t>
    </dgm:pt>
    <dgm:pt modelId="{C6A784A8-AA5B-452C-9FB9-7747AA51DE91}" type="sibTrans" cxnId="{7943994C-F7B1-4078-9AF2-06EBA2A9B39D}">
      <dgm:prSet/>
      <dgm:spPr/>
      <dgm:t>
        <a:bodyPr/>
        <a:lstStyle/>
        <a:p>
          <a:endParaRPr lang="en-US"/>
        </a:p>
      </dgm:t>
    </dgm:pt>
    <dgm:pt modelId="{B0BA3519-3C4C-4CFE-B314-01548114F0EF}">
      <dgm:prSet/>
      <dgm:spPr/>
      <dgm:t>
        <a:bodyPr/>
        <a:lstStyle/>
        <a:p>
          <a:r>
            <a:rPr lang="en-US"/>
            <a:t>Transform </a:t>
          </a:r>
          <a:r>
            <a:rPr lang="en-US" i="1"/>
            <a:t>features</a:t>
          </a:r>
          <a:r>
            <a:rPr lang="en-US"/>
            <a:t> into </a:t>
          </a:r>
          <a:r>
            <a:rPr lang="en-US" i="1"/>
            <a:t>predictions</a:t>
          </a:r>
          <a:endParaRPr lang="en-US"/>
        </a:p>
      </dgm:t>
    </dgm:pt>
    <dgm:pt modelId="{D8515637-C5A2-4157-85AB-1FE56F7392A7}" type="parTrans" cxnId="{104051E3-8FB9-4059-BAF7-B61ED8E1F8BE}">
      <dgm:prSet/>
      <dgm:spPr/>
      <dgm:t>
        <a:bodyPr/>
        <a:lstStyle/>
        <a:p>
          <a:endParaRPr lang="en-US"/>
        </a:p>
      </dgm:t>
    </dgm:pt>
    <dgm:pt modelId="{4D48D276-063D-48D9-81FD-B19518A35519}" type="sibTrans" cxnId="{104051E3-8FB9-4059-BAF7-B61ED8E1F8BE}">
      <dgm:prSet/>
      <dgm:spPr/>
      <dgm:t>
        <a:bodyPr/>
        <a:lstStyle/>
        <a:p>
          <a:endParaRPr lang="en-US"/>
        </a:p>
      </dgm:t>
    </dgm:pt>
    <dgm:pt modelId="{2BD53D71-14F7-46DD-BAB6-43DC4C743F24}" type="pres">
      <dgm:prSet presAssocID="{7033B4D5-E721-4610-9F5F-F58746DC9A92}" presName="hierChild1" presStyleCnt="0">
        <dgm:presLayoutVars>
          <dgm:chPref val="1"/>
          <dgm:dir/>
          <dgm:animOne val="branch"/>
          <dgm:animLvl val="lvl"/>
          <dgm:resizeHandles/>
        </dgm:presLayoutVars>
      </dgm:prSet>
      <dgm:spPr/>
    </dgm:pt>
    <dgm:pt modelId="{B28BA48E-ED27-4E4D-9D22-A5834C7A96C2}" type="pres">
      <dgm:prSet presAssocID="{5F04679D-1B51-4F08-A7BC-243100548EEB}" presName="hierRoot1" presStyleCnt="0"/>
      <dgm:spPr/>
    </dgm:pt>
    <dgm:pt modelId="{D84F50C5-B97D-4CB2-9E2F-9FFF913ABEFC}" type="pres">
      <dgm:prSet presAssocID="{5F04679D-1B51-4F08-A7BC-243100548EEB}" presName="composite" presStyleCnt="0"/>
      <dgm:spPr/>
    </dgm:pt>
    <dgm:pt modelId="{0E1169EB-A102-48D8-B528-ABB5F4145866}" type="pres">
      <dgm:prSet presAssocID="{5F04679D-1B51-4F08-A7BC-243100548EEB}" presName="background" presStyleLbl="node0" presStyleIdx="0" presStyleCnt="3"/>
      <dgm:spPr/>
    </dgm:pt>
    <dgm:pt modelId="{A28F911B-D9B5-40FD-A831-AC491E9129A7}" type="pres">
      <dgm:prSet presAssocID="{5F04679D-1B51-4F08-A7BC-243100548EEB}" presName="text" presStyleLbl="fgAcc0" presStyleIdx="0" presStyleCnt="3">
        <dgm:presLayoutVars>
          <dgm:chPref val="3"/>
        </dgm:presLayoutVars>
      </dgm:prSet>
      <dgm:spPr/>
    </dgm:pt>
    <dgm:pt modelId="{02F66BF0-433E-496E-AE1D-83F9F0F9131E}" type="pres">
      <dgm:prSet presAssocID="{5F04679D-1B51-4F08-A7BC-243100548EEB}" presName="hierChild2" presStyleCnt="0"/>
      <dgm:spPr/>
    </dgm:pt>
    <dgm:pt modelId="{07578A6C-A1E4-42B0-B2C4-22135B39092A}" type="pres">
      <dgm:prSet presAssocID="{E4444430-45C5-4DC9-B348-5AB951C47712}" presName="hierRoot1" presStyleCnt="0"/>
      <dgm:spPr/>
    </dgm:pt>
    <dgm:pt modelId="{9274D469-B7BD-402C-A2B1-CA0CF79209E3}" type="pres">
      <dgm:prSet presAssocID="{E4444430-45C5-4DC9-B348-5AB951C47712}" presName="composite" presStyleCnt="0"/>
      <dgm:spPr/>
    </dgm:pt>
    <dgm:pt modelId="{5F78C28A-04F7-4942-B9FA-E21238B55CF2}" type="pres">
      <dgm:prSet presAssocID="{E4444430-45C5-4DC9-B348-5AB951C47712}" presName="background" presStyleLbl="node0" presStyleIdx="1" presStyleCnt="3"/>
      <dgm:spPr/>
    </dgm:pt>
    <dgm:pt modelId="{F3DD0738-1F33-4981-9C67-9F117A43D595}" type="pres">
      <dgm:prSet presAssocID="{E4444430-45C5-4DC9-B348-5AB951C47712}" presName="text" presStyleLbl="fgAcc0" presStyleIdx="1" presStyleCnt="3">
        <dgm:presLayoutVars>
          <dgm:chPref val="3"/>
        </dgm:presLayoutVars>
      </dgm:prSet>
      <dgm:spPr/>
    </dgm:pt>
    <dgm:pt modelId="{80A6927B-8364-4E68-9C52-9E935614CB70}" type="pres">
      <dgm:prSet presAssocID="{E4444430-45C5-4DC9-B348-5AB951C47712}" presName="hierChild2" presStyleCnt="0"/>
      <dgm:spPr/>
    </dgm:pt>
    <dgm:pt modelId="{B1D6F008-75BF-4FB6-87D6-DDB0F331C6D2}" type="pres">
      <dgm:prSet presAssocID="{B0BA3519-3C4C-4CFE-B314-01548114F0EF}" presName="hierRoot1" presStyleCnt="0"/>
      <dgm:spPr/>
    </dgm:pt>
    <dgm:pt modelId="{76E5EE36-CCEA-4671-AF27-1820EE3248B5}" type="pres">
      <dgm:prSet presAssocID="{B0BA3519-3C4C-4CFE-B314-01548114F0EF}" presName="composite" presStyleCnt="0"/>
      <dgm:spPr/>
    </dgm:pt>
    <dgm:pt modelId="{7E925313-7DCC-4EAC-997C-381A0A84EFA6}" type="pres">
      <dgm:prSet presAssocID="{B0BA3519-3C4C-4CFE-B314-01548114F0EF}" presName="background" presStyleLbl="node0" presStyleIdx="2" presStyleCnt="3"/>
      <dgm:spPr/>
    </dgm:pt>
    <dgm:pt modelId="{5F7534EE-51D5-420B-BE89-51E46E072769}" type="pres">
      <dgm:prSet presAssocID="{B0BA3519-3C4C-4CFE-B314-01548114F0EF}" presName="text" presStyleLbl="fgAcc0" presStyleIdx="2" presStyleCnt="3">
        <dgm:presLayoutVars>
          <dgm:chPref val="3"/>
        </dgm:presLayoutVars>
      </dgm:prSet>
      <dgm:spPr/>
    </dgm:pt>
    <dgm:pt modelId="{304F3F6B-82C4-4A4C-AB89-932D86D871B0}" type="pres">
      <dgm:prSet presAssocID="{B0BA3519-3C4C-4CFE-B314-01548114F0EF}" presName="hierChild2" presStyleCnt="0"/>
      <dgm:spPr/>
    </dgm:pt>
  </dgm:ptLst>
  <dgm:cxnLst>
    <dgm:cxn modelId="{10E77500-C791-40F5-9424-9DFA9F6F0F05}" type="presOf" srcId="{5F04679D-1B51-4F08-A7BC-243100548EEB}" destId="{A28F911B-D9B5-40FD-A831-AC491E9129A7}" srcOrd="0" destOrd="0" presId="urn:microsoft.com/office/officeart/2005/8/layout/hierarchy1"/>
    <dgm:cxn modelId="{7943994C-F7B1-4078-9AF2-06EBA2A9B39D}" srcId="{7033B4D5-E721-4610-9F5F-F58746DC9A92}" destId="{E4444430-45C5-4DC9-B348-5AB951C47712}" srcOrd="1" destOrd="0" parTransId="{48E7E39D-5D00-4A8A-B7C7-840268107ABC}" sibTransId="{C6A784A8-AA5B-452C-9FB9-7747AA51DE91}"/>
    <dgm:cxn modelId="{079CD672-2698-4C16-82EA-C392D2CE9086}" type="presOf" srcId="{B0BA3519-3C4C-4CFE-B314-01548114F0EF}" destId="{5F7534EE-51D5-420B-BE89-51E46E072769}" srcOrd="0" destOrd="0" presId="urn:microsoft.com/office/officeart/2005/8/layout/hierarchy1"/>
    <dgm:cxn modelId="{43A357BE-BABB-42B6-8461-D10217773562}" type="presOf" srcId="{E4444430-45C5-4DC9-B348-5AB951C47712}" destId="{F3DD0738-1F33-4981-9C67-9F117A43D595}" srcOrd="0" destOrd="0" presId="urn:microsoft.com/office/officeart/2005/8/layout/hierarchy1"/>
    <dgm:cxn modelId="{2C6915CC-0F5F-42FA-AA20-3DC01D34CD09}" srcId="{7033B4D5-E721-4610-9F5F-F58746DC9A92}" destId="{5F04679D-1B51-4F08-A7BC-243100548EEB}" srcOrd="0" destOrd="0" parTransId="{E5ADE35A-CAEF-40C8-901B-05556DA2C2A8}" sibTransId="{85652E17-44B6-4CDF-A536-87D158E392AC}"/>
    <dgm:cxn modelId="{104051E3-8FB9-4059-BAF7-B61ED8E1F8BE}" srcId="{7033B4D5-E721-4610-9F5F-F58746DC9A92}" destId="{B0BA3519-3C4C-4CFE-B314-01548114F0EF}" srcOrd="2" destOrd="0" parTransId="{D8515637-C5A2-4157-85AB-1FE56F7392A7}" sibTransId="{4D48D276-063D-48D9-81FD-B19518A35519}"/>
    <dgm:cxn modelId="{1B52D5EF-C4B8-442E-B0C5-C614B17ABDD4}" type="presOf" srcId="{7033B4D5-E721-4610-9F5F-F58746DC9A92}" destId="{2BD53D71-14F7-46DD-BAB6-43DC4C743F24}" srcOrd="0" destOrd="0" presId="urn:microsoft.com/office/officeart/2005/8/layout/hierarchy1"/>
    <dgm:cxn modelId="{7C51104D-E497-46C2-81A0-61272EA4976E}" type="presParOf" srcId="{2BD53D71-14F7-46DD-BAB6-43DC4C743F24}" destId="{B28BA48E-ED27-4E4D-9D22-A5834C7A96C2}" srcOrd="0" destOrd="0" presId="urn:microsoft.com/office/officeart/2005/8/layout/hierarchy1"/>
    <dgm:cxn modelId="{AFC96872-C618-401D-8D80-6646D0BED149}" type="presParOf" srcId="{B28BA48E-ED27-4E4D-9D22-A5834C7A96C2}" destId="{D84F50C5-B97D-4CB2-9E2F-9FFF913ABEFC}" srcOrd="0" destOrd="0" presId="urn:microsoft.com/office/officeart/2005/8/layout/hierarchy1"/>
    <dgm:cxn modelId="{8291DE36-6EAE-49B1-A661-2ABAE9EACB5D}" type="presParOf" srcId="{D84F50C5-B97D-4CB2-9E2F-9FFF913ABEFC}" destId="{0E1169EB-A102-48D8-B528-ABB5F4145866}" srcOrd="0" destOrd="0" presId="urn:microsoft.com/office/officeart/2005/8/layout/hierarchy1"/>
    <dgm:cxn modelId="{DBF1A5F7-8DC0-482E-9B6B-ECB9F21E27FC}" type="presParOf" srcId="{D84F50C5-B97D-4CB2-9E2F-9FFF913ABEFC}" destId="{A28F911B-D9B5-40FD-A831-AC491E9129A7}" srcOrd="1" destOrd="0" presId="urn:microsoft.com/office/officeart/2005/8/layout/hierarchy1"/>
    <dgm:cxn modelId="{19177E45-5A79-49F6-9D60-07DCB759E4BE}" type="presParOf" srcId="{B28BA48E-ED27-4E4D-9D22-A5834C7A96C2}" destId="{02F66BF0-433E-496E-AE1D-83F9F0F9131E}" srcOrd="1" destOrd="0" presId="urn:microsoft.com/office/officeart/2005/8/layout/hierarchy1"/>
    <dgm:cxn modelId="{F5B8EA5C-FABA-4294-BF61-93DE09909759}" type="presParOf" srcId="{2BD53D71-14F7-46DD-BAB6-43DC4C743F24}" destId="{07578A6C-A1E4-42B0-B2C4-22135B39092A}" srcOrd="1" destOrd="0" presId="urn:microsoft.com/office/officeart/2005/8/layout/hierarchy1"/>
    <dgm:cxn modelId="{417CC3E5-27FE-4EA3-9D16-503A6845DF56}" type="presParOf" srcId="{07578A6C-A1E4-42B0-B2C4-22135B39092A}" destId="{9274D469-B7BD-402C-A2B1-CA0CF79209E3}" srcOrd="0" destOrd="0" presId="urn:microsoft.com/office/officeart/2005/8/layout/hierarchy1"/>
    <dgm:cxn modelId="{13B6F81D-D215-4397-A9EB-F5037D6F62E2}" type="presParOf" srcId="{9274D469-B7BD-402C-A2B1-CA0CF79209E3}" destId="{5F78C28A-04F7-4942-B9FA-E21238B55CF2}" srcOrd="0" destOrd="0" presId="urn:microsoft.com/office/officeart/2005/8/layout/hierarchy1"/>
    <dgm:cxn modelId="{9C0507C9-4761-489B-B6E0-145B68E4D220}" type="presParOf" srcId="{9274D469-B7BD-402C-A2B1-CA0CF79209E3}" destId="{F3DD0738-1F33-4981-9C67-9F117A43D595}" srcOrd="1" destOrd="0" presId="urn:microsoft.com/office/officeart/2005/8/layout/hierarchy1"/>
    <dgm:cxn modelId="{589AB513-19FF-4962-B26C-D1EC7CA03ABE}" type="presParOf" srcId="{07578A6C-A1E4-42B0-B2C4-22135B39092A}" destId="{80A6927B-8364-4E68-9C52-9E935614CB70}" srcOrd="1" destOrd="0" presId="urn:microsoft.com/office/officeart/2005/8/layout/hierarchy1"/>
    <dgm:cxn modelId="{42E9D479-DB83-4C5D-BD76-1CDCEF42CC33}" type="presParOf" srcId="{2BD53D71-14F7-46DD-BAB6-43DC4C743F24}" destId="{B1D6F008-75BF-4FB6-87D6-DDB0F331C6D2}" srcOrd="2" destOrd="0" presId="urn:microsoft.com/office/officeart/2005/8/layout/hierarchy1"/>
    <dgm:cxn modelId="{0E1A3B22-6CFA-433D-93EC-0D34F6A4F26A}" type="presParOf" srcId="{B1D6F008-75BF-4FB6-87D6-DDB0F331C6D2}" destId="{76E5EE36-CCEA-4671-AF27-1820EE3248B5}" srcOrd="0" destOrd="0" presId="urn:microsoft.com/office/officeart/2005/8/layout/hierarchy1"/>
    <dgm:cxn modelId="{0ED4AC05-EA58-46C4-96FF-5BEDE09262EA}" type="presParOf" srcId="{76E5EE36-CCEA-4671-AF27-1820EE3248B5}" destId="{7E925313-7DCC-4EAC-997C-381A0A84EFA6}" srcOrd="0" destOrd="0" presId="urn:microsoft.com/office/officeart/2005/8/layout/hierarchy1"/>
    <dgm:cxn modelId="{A71E244C-33F5-4EF2-BEA6-D604E5E443F6}" type="presParOf" srcId="{76E5EE36-CCEA-4671-AF27-1820EE3248B5}" destId="{5F7534EE-51D5-420B-BE89-51E46E072769}" srcOrd="1" destOrd="0" presId="urn:microsoft.com/office/officeart/2005/8/layout/hierarchy1"/>
    <dgm:cxn modelId="{F01B2E07-AE12-4B35-8D25-6128AB779C10}" type="presParOf" srcId="{B1D6F008-75BF-4FB6-87D6-DDB0F331C6D2}" destId="{304F3F6B-82C4-4A4C-AB89-932D86D871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8D8B69-C0E5-44DE-98CA-81C8FF97EF4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75A87AF-F8AE-4DD6-8267-1C8A4D331EEC}">
      <dgm:prSet/>
      <dgm:spPr/>
      <dgm:t>
        <a:bodyPr/>
        <a:lstStyle/>
        <a:p>
          <a:pPr>
            <a:defRPr cap="all"/>
          </a:pPr>
          <a:r>
            <a:rPr lang="en-US" dirty="0"/>
            <a:t>Inputs are mapped to </a:t>
          </a:r>
          <a:r>
            <a:rPr lang="en-US" dirty="0">
              <a:highlight>
                <a:srgbClr val="FFFF00"/>
              </a:highlight>
            </a:rPr>
            <a:t>qualitative</a:t>
          </a:r>
          <a:r>
            <a:rPr lang="en-US" dirty="0"/>
            <a:t> outputs (musical instruments)</a:t>
          </a:r>
        </a:p>
      </dgm:t>
    </dgm:pt>
    <dgm:pt modelId="{01BA0AFB-F597-4EA1-ADF9-96E3F0837D6A}" type="parTrans" cxnId="{6C75E4BF-0B58-477E-B355-A3F10A8D1A5C}">
      <dgm:prSet/>
      <dgm:spPr/>
      <dgm:t>
        <a:bodyPr/>
        <a:lstStyle/>
        <a:p>
          <a:endParaRPr lang="en-US"/>
        </a:p>
      </dgm:t>
    </dgm:pt>
    <dgm:pt modelId="{977EE5B5-3C79-47C1-BC8D-7038A296C4C2}" type="sibTrans" cxnId="{6C75E4BF-0B58-477E-B355-A3F10A8D1A5C}">
      <dgm:prSet/>
      <dgm:spPr/>
      <dgm:t>
        <a:bodyPr/>
        <a:lstStyle/>
        <a:p>
          <a:endParaRPr lang="en-US"/>
        </a:p>
      </dgm:t>
    </dgm:pt>
    <dgm:pt modelId="{BC28CA3C-4C73-4585-9C12-23076BC9D230}">
      <dgm:prSet/>
      <dgm:spPr/>
      <dgm:t>
        <a:bodyPr/>
        <a:lstStyle/>
        <a:p>
          <a:pPr>
            <a:defRPr cap="all"/>
          </a:pPr>
          <a:r>
            <a:rPr lang="en-US"/>
            <a:t>We group inputs that have similar properties</a:t>
          </a:r>
        </a:p>
      </dgm:t>
    </dgm:pt>
    <dgm:pt modelId="{D57C0C05-04A6-4FAA-B8B0-9A2B03B8D590}" type="parTrans" cxnId="{80BCD697-667A-4265-B8ED-657D557A443C}">
      <dgm:prSet/>
      <dgm:spPr/>
      <dgm:t>
        <a:bodyPr/>
        <a:lstStyle/>
        <a:p>
          <a:endParaRPr lang="en-US"/>
        </a:p>
      </dgm:t>
    </dgm:pt>
    <dgm:pt modelId="{2BB22FF4-214D-480A-8428-7ABB429179DB}" type="sibTrans" cxnId="{80BCD697-667A-4265-B8ED-657D557A443C}">
      <dgm:prSet/>
      <dgm:spPr/>
      <dgm:t>
        <a:bodyPr/>
        <a:lstStyle/>
        <a:p>
          <a:endParaRPr lang="en-US"/>
        </a:p>
      </dgm:t>
    </dgm:pt>
    <dgm:pt modelId="{DB8E970D-F644-4DBA-808D-B88A083BB87D}">
      <dgm:prSet/>
      <dgm:spPr/>
      <dgm:t>
        <a:bodyPr/>
        <a:lstStyle/>
        <a:p>
          <a:pPr>
            <a:defRPr cap="all"/>
          </a:pPr>
          <a:r>
            <a:rPr lang="en-US" dirty="0"/>
            <a:t>Integer output classes correspond to a musical instrument</a:t>
          </a:r>
        </a:p>
      </dgm:t>
    </dgm:pt>
    <dgm:pt modelId="{C46F0805-FD27-4E4B-8977-9273A3BE5D95}" type="parTrans" cxnId="{0AEEA784-31AF-4251-B666-3A10A61AE780}">
      <dgm:prSet/>
      <dgm:spPr/>
      <dgm:t>
        <a:bodyPr/>
        <a:lstStyle/>
        <a:p>
          <a:endParaRPr lang="en-US"/>
        </a:p>
      </dgm:t>
    </dgm:pt>
    <dgm:pt modelId="{B28AA01F-BBE8-4625-943A-C5BB4EE5F12F}" type="sibTrans" cxnId="{0AEEA784-31AF-4251-B666-3A10A61AE780}">
      <dgm:prSet/>
      <dgm:spPr/>
      <dgm:t>
        <a:bodyPr/>
        <a:lstStyle/>
        <a:p>
          <a:endParaRPr lang="en-US"/>
        </a:p>
      </dgm:t>
    </dgm:pt>
    <dgm:pt modelId="{DF57363F-52AE-42A1-912F-DEB7F4DBAD54}" type="pres">
      <dgm:prSet presAssocID="{2C8D8B69-C0E5-44DE-98CA-81C8FF97EF42}" presName="root" presStyleCnt="0">
        <dgm:presLayoutVars>
          <dgm:dir/>
          <dgm:resizeHandles val="exact"/>
        </dgm:presLayoutVars>
      </dgm:prSet>
      <dgm:spPr/>
    </dgm:pt>
    <dgm:pt modelId="{5406E2AE-5860-4470-92A7-29F8EF35F321}" type="pres">
      <dgm:prSet presAssocID="{575A87AF-F8AE-4DD6-8267-1C8A4D331EEC}" presName="compNode" presStyleCnt="0"/>
      <dgm:spPr/>
    </dgm:pt>
    <dgm:pt modelId="{E82BA628-21C1-477A-941B-0B0DA8F045F8}" type="pres">
      <dgm:prSet presAssocID="{575A87AF-F8AE-4DD6-8267-1C8A4D331EEC}" presName="iconBgRect" presStyleLbl="bgShp" presStyleIdx="0" presStyleCnt="3"/>
      <dgm:spPr/>
    </dgm:pt>
    <dgm:pt modelId="{5369D568-5B6D-42E9-B754-A808C1E89F1D}" type="pres">
      <dgm:prSet presAssocID="{575A87AF-F8AE-4DD6-8267-1C8A4D331EE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olin"/>
        </a:ext>
      </dgm:extLst>
    </dgm:pt>
    <dgm:pt modelId="{ED88AA34-65B4-443B-BA96-06D3433C710C}" type="pres">
      <dgm:prSet presAssocID="{575A87AF-F8AE-4DD6-8267-1C8A4D331EEC}" presName="spaceRect" presStyleCnt="0"/>
      <dgm:spPr/>
    </dgm:pt>
    <dgm:pt modelId="{EF3E680D-66B6-49EA-91B5-9F00DFF7B670}" type="pres">
      <dgm:prSet presAssocID="{575A87AF-F8AE-4DD6-8267-1C8A4D331EEC}" presName="textRect" presStyleLbl="revTx" presStyleIdx="0" presStyleCnt="3">
        <dgm:presLayoutVars>
          <dgm:chMax val="1"/>
          <dgm:chPref val="1"/>
        </dgm:presLayoutVars>
      </dgm:prSet>
      <dgm:spPr/>
    </dgm:pt>
    <dgm:pt modelId="{D3B1A04C-B26F-42ED-BCB0-ABC2F4F38D60}" type="pres">
      <dgm:prSet presAssocID="{977EE5B5-3C79-47C1-BC8D-7038A296C4C2}" presName="sibTrans" presStyleCnt="0"/>
      <dgm:spPr/>
    </dgm:pt>
    <dgm:pt modelId="{3C9119F8-DFA2-4275-9A27-A9481610BEB8}" type="pres">
      <dgm:prSet presAssocID="{BC28CA3C-4C73-4585-9C12-23076BC9D230}" presName="compNode" presStyleCnt="0"/>
      <dgm:spPr/>
    </dgm:pt>
    <dgm:pt modelId="{78D97DDB-86C4-4A2C-BE43-D856D53DDB39}" type="pres">
      <dgm:prSet presAssocID="{BC28CA3C-4C73-4585-9C12-23076BC9D230}" presName="iconBgRect" presStyleLbl="bgShp" presStyleIdx="1" presStyleCnt="3"/>
      <dgm:spPr/>
    </dgm:pt>
    <dgm:pt modelId="{D648E47A-1482-43EE-8FB4-16F37A72C6C5}" type="pres">
      <dgm:prSet presAssocID="{BC28CA3C-4C73-4585-9C12-23076BC9D23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2451B9F9-2BF0-4576-B7E3-5A9EDDE379EE}" type="pres">
      <dgm:prSet presAssocID="{BC28CA3C-4C73-4585-9C12-23076BC9D230}" presName="spaceRect" presStyleCnt="0"/>
      <dgm:spPr/>
    </dgm:pt>
    <dgm:pt modelId="{C30AD712-9B2D-497C-8F19-55F413FEAFD1}" type="pres">
      <dgm:prSet presAssocID="{BC28CA3C-4C73-4585-9C12-23076BC9D230}" presName="textRect" presStyleLbl="revTx" presStyleIdx="1" presStyleCnt="3">
        <dgm:presLayoutVars>
          <dgm:chMax val="1"/>
          <dgm:chPref val="1"/>
        </dgm:presLayoutVars>
      </dgm:prSet>
      <dgm:spPr/>
    </dgm:pt>
    <dgm:pt modelId="{4F14FA5F-8941-4CD7-A890-AF8C81D915A6}" type="pres">
      <dgm:prSet presAssocID="{2BB22FF4-214D-480A-8428-7ABB429179DB}" presName="sibTrans" presStyleCnt="0"/>
      <dgm:spPr/>
    </dgm:pt>
    <dgm:pt modelId="{CA08CC77-9BA5-4697-BFC1-AEE9C31C8C06}" type="pres">
      <dgm:prSet presAssocID="{DB8E970D-F644-4DBA-808D-B88A083BB87D}" presName="compNode" presStyleCnt="0"/>
      <dgm:spPr/>
    </dgm:pt>
    <dgm:pt modelId="{9FDD0603-8302-4D6C-B7A5-E31905FF8C45}" type="pres">
      <dgm:prSet presAssocID="{DB8E970D-F644-4DBA-808D-B88A083BB87D}" presName="iconBgRect" presStyleLbl="bgShp" presStyleIdx="2" presStyleCnt="3"/>
      <dgm:spPr/>
    </dgm:pt>
    <dgm:pt modelId="{152ACBB3-F57C-4448-8440-549E7F86D93A}" type="pres">
      <dgm:prSet presAssocID="{DB8E970D-F644-4DBA-808D-B88A083BB87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a:ext>
      </dgm:extLst>
    </dgm:pt>
    <dgm:pt modelId="{DFCC5BE2-BB8C-45AD-84D2-68BCF4EB95EF}" type="pres">
      <dgm:prSet presAssocID="{DB8E970D-F644-4DBA-808D-B88A083BB87D}" presName="spaceRect" presStyleCnt="0"/>
      <dgm:spPr/>
    </dgm:pt>
    <dgm:pt modelId="{315844E2-3DC1-40A3-99DB-9F28CB1F2629}" type="pres">
      <dgm:prSet presAssocID="{DB8E970D-F644-4DBA-808D-B88A083BB87D}" presName="textRect" presStyleLbl="revTx" presStyleIdx="2" presStyleCnt="3">
        <dgm:presLayoutVars>
          <dgm:chMax val="1"/>
          <dgm:chPref val="1"/>
        </dgm:presLayoutVars>
      </dgm:prSet>
      <dgm:spPr/>
    </dgm:pt>
  </dgm:ptLst>
  <dgm:cxnLst>
    <dgm:cxn modelId="{3161DC02-2046-4E4F-B69A-2B38734592BA}" type="presOf" srcId="{2C8D8B69-C0E5-44DE-98CA-81C8FF97EF42}" destId="{DF57363F-52AE-42A1-912F-DEB7F4DBAD54}" srcOrd="0" destOrd="0" presId="urn:microsoft.com/office/officeart/2018/5/layout/IconCircleLabelList"/>
    <dgm:cxn modelId="{0AEEA784-31AF-4251-B666-3A10A61AE780}" srcId="{2C8D8B69-C0E5-44DE-98CA-81C8FF97EF42}" destId="{DB8E970D-F644-4DBA-808D-B88A083BB87D}" srcOrd="2" destOrd="0" parTransId="{C46F0805-FD27-4E4B-8977-9273A3BE5D95}" sibTransId="{B28AA01F-BBE8-4625-943A-C5BB4EE5F12F}"/>
    <dgm:cxn modelId="{80BCD697-667A-4265-B8ED-657D557A443C}" srcId="{2C8D8B69-C0E5-44DE-98CA-81C8FF97EF42}" destId="{BC28CA3C-4C73-4585-9C12-23076BC9D230}" srcOrd="1" destOrd="0" parTransId="{D57C0C05-04A6-4FAA-B8B0-9A2B03B8D590}" sibTransId="{2BB22FF4-214D-480A-8428-7ABB429179DB}"/>
    <dgm:cxn modelId="{6C75E4BF-0B58-477E-B355-A3F10A8D1A5C}" srcId="{2C8D8B69-C0E5-44DE-98CA-81C8FF97EF42}" destId="{575A87AF-F8AE-4DD6-8267-1C8A4D331EEC}" srcOrd="0" destOrd="0" parTransId="{01BA0AFB-F597-4EA1-ADF9-96E3F0837D6A}" sibTransId="{977EE5B5-3C79-47C1-BC8D-7038A296C4C2}"/>
    <dgm:cxn modelId="{40F67AC1-11DF-4ACC-93EE-3642F4F1ED48}" type="presOf" srcId="{DB8E970D-F644-4DBA-808D-B88A083BB87D}" destId="{315844E2-3DC1-40A3-99DB-9F28CB1F2629}" srcOrd="0" destOrd="0" presId="urn:microsoft.com/office/officeart/2018/5/layout/IconCircleLabelList"/>
    <dgm:cxn modelId="{610585CF-5233-4067-8CC3-AC063516D3A9}" type="presOf" srcId="{BC28CA3C-4C73-4585-9C12-23076BC9D230}" destId="{C30AD712-9B2D-497C-8F19-55F413FEAFD1}" srcOrd="0" destOrd="0" presId="urn:microsoft.com/office/officeart/2018/5/layout/IconCircleLabelList"/>
    <dgm:cxn modelId="{B2A422E7-00CE-487F-8779-5DEFB64C8A92}" type="presOf" srcId="{575A87AF-F8AE-4DD6-8267-1C8A4D331EEC}" destId="{EF3E680D-66B6-49EA-91B5-9F00DFF7B670}" srcOrd="0" destOrd="0" presId="urn:microsoft.com/office/officeart/2018/5/layout/IconCircleLabelList"/>
    <dgm:cxn modelId="{C5B985DD-696A-40DA-A73A-66E89C5A9477}" type="presParOf" srcId="{DF57363F-52AE-42A1-912F-DEB7F4DBAD54}" destId="{5406E2AE-5860-4470-92A7-29F8EF35F321}" srcOrd="0" destOrd="0" presId="urn:microsoft.com/office/officeart/2018/5/layout/IconCircleLabelList"/>
    <dgm:cxn modelId="{0676C09F-F4E4-4027-9A56-C546B2E77723}" type="presParOf" srcId="{5406E2AE-5860-4470-92A7-29F8EF35F321}" destId="{E82BA628-21C1-477A-941B-0B0DA8F045F8}" srcOrd="0" destOrd="0" presId="urn:microsoft.com/office/officeart/2018/5/layout/IconCircleLabelList"/>
    <dgm:cxn modelId="{9C6EE4D5-69D8-4053-B7EC-878B50F9B968}" type="presParOf" srcId="{5406E2AE-5860-4470-92A7-29F8EF35F321}" destId="{5369D568-5B6D-42E9-B754-A808C1E89F1D}" srcOrd="1" destOrd="0" presId="urn:microsoft.com/office/officeart/2018/5/layout/IconCircleLabelList"/>
    <dgm:cxn modelId="{2543A12D-4EE9-443F-870B-E402F64A8EBC}" type="presParOf" srcId="{5406E2AE-5860-4470-92A7-29F8EF35F321}" destId="{ED88AA34-65B4-443B-BA96-06D3433C710C}" srcOrd="2" destOrd="0" presId="urn:microsoft.com/office/officeart/2018/5/layout/IconCircleLabelList"/>
    <dgm:cxn modelId="{F69B3838-981D-424F-B64D-F79D039EB625}" type="presParOf" srcId="{5406E2AE-5860-4470-92A7-29F8EF35F321}" destId="{EF3E680D-66B6-49EA-91B5-9F00DFF7B670}" srcOrd="3" destOrd="0" presId="urn:microsoft.com/office/officeart/2018/5/layout/IconCircleLabelList"/>
    <dgm:cxn modelId="{A4E85C1B-A6BF-4813-B032-A719C86E1844}" type="presParOf" srcId="{DF57363F-52AE-42A1-912F-DEB7F4DBAD54}" destId="{D3B1A04C-B26F-42ED-BCB0-ABC2F4F38D60}" srcOrd="1" destOrd="0" presId="urn:microsoft.com/office/officeart/2018/5/layout/IconCircleLabelList"/>
    <dgm:cxn modelId="{1441E2DB-A2D1-4A51-BB72-4B984EB6882C}" type="presParOf" srcId="{DF57363F-52AE-42A1-912F-DEB7F4DBAD54}" destId="{3C9119F8-DFA2-4275-9A27-A9481610BEB8}" srcOrd="2" destOrd="0" presId="urn:microsoft.com/office/officeart/2018/5/layout/IconCircleLabelList"/>
    <dgm:cxn modelId="{B84761CE-73B3-47C0-A637-8DCDB176CEF5}" type="presParOf" srcId="{3C9119F8-DFA2-4275-9A27-A9481610BEB8}" destId="{78D97DDB-86C4-4A2C-BE43-D856D53DDB39}" srcOrd="0" destOrd="0" presId="urn:microsoft.com/office/officeart/2018/5/layout/IconCircleLabelList"/>
    <dgm:cxn modelId="{E8DA4842-CD4E-4EB5-B1FD-7783CBFB8ED4}" type="presParOf" srcId="{3C9119F8-DFA2-4275-9A27-A9481610BEB8}" destId="{D648E47A-1482-43EE-8FB4-16F37A72C6C5}" srcOrd="1" destOrd="0" presId="urn:microsoft.com/office/officeart/2018/5/layout/IconCircleLabelList"/>
    <dgm:cxn modelId="{6A7BF08F-BFF0-4D7D-BEB3-8CE7934B50AD}" type="presParOf" srcId="{3C9119F8-DFA2-4275-9A27-A9481610BEB8}" destId="{2451B9F9-2BF0-4576-B7E3-5A9EDDE379EE}" srcOrd="2" destOrd="0" presId="urn:microsoft.com/office/officeart/2018/5/layout/IconCircleLabelList"/>
    <dgm:cxn modelId="{0A0ECCB3-6158-461E-B0D4-D494E0AB50CD}" type="presParOf" srcId="{3C9119F8-DFA2-4275-9A27-A9481610BEB8}" destId="{C30AD712-9B2D-497C-8F19-55F413FEAFD1}" srcOrd="3" destOrd="0" presId="urn:microsoft.com/office/officeart/2018/5/layout/IconCircleLabelList"/>
    <dgm:cxn modelId="{4D2C9850-E2D1-450C-8CD6-D785062B972A}" type="presParOf" srcId="{DF57363F-52AE-42A1-912F-DEB7F4DBAD54}" destId="{4F14FA5F-8941-4CD7-A890-AF8C81D915A6}" srcOrd="3" destOrd="0" presId="urn:microsoft.com/office/officeart/2018/5/layout/IconCircleLabelList"/>
    <dgm:cxn modelId="{8E63141F-CC00-4EEE-91E5-12F59C3F8E5D}" type="presParOf" srcId="{DF57363F-52AE-42A1-912F-DEB7F4DBAD54}" destId="{CA08CC77-9BA5-4697-BFC1-AEE9C31C8C06}" srcOrd="4" destOrd="0" presId="urn:microsoft.com/office/officeart/2018/5/layout/IconCircleLabelList"/>
    <dgm:cxn modelId="{70AEB88C-8A4E-4F32-9049-8621F99A9A7D}" type="presParOf" srcId="{CA08CC77-9BA5-4697-BFC1-AEE9C31C8C06}" destId="{9FDD0603-8302-4D6C-B7A5-E31905FF8C45}" srcOrd="0" destOrd="0" presId="urn:microsoft.com/office/officeart/2018/5/layout/IconCircleLabelList"/>
    <dgm:cxn modelId="{933CC1EE-4C6B-4BAE-BD1D-0E5939843D4E}" type="presParOf" srcId="{CA08CC77-9BA5-4697-BFC1-AEE9C31C8C06}" destId="{152ACBB3-F57C-4448-8440-549E7F86D93A}" srcOrd="1" destOrd="0" presId="urn:microsoft.com/office/officeart/2018/5/layout/IconCircleLabelList"/>
    <dgm:cxn modelId="{32E8BCBD-757E-425B-A3AC-45EAEB9F6244}" type="presParOf" srcId="{CA08CC77-9BA5-4697-BFC1-AEE9C31C8C06}" destId="{DFCC5BE2-BB8C-45AD-84D2-68BCF4EB95EF}" srcOrd="2" destOrd="0" presId="urn:microsoft.com/office/officeart/2018/5/layout/IconCircleLabelList"/>
    <dgm:cxn modelId="{E642E134-A16C-46ED-8F3F-95938E223573}" type="presParOf" srcId="{CA08CC77-9BA5-4697-BFC1-AEE9C31C8C06}" destId="{315844E2-3DC1-40A3-99DB-9F28CB1F262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84F56F-28B8-46AE-AFB4-E1613291AE2B}"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2C248C0B-FB1E-423B-9462-7B2611608F7B}">
      <dgm:prSet/>
      <dgm:spPr/>
      <dgm:t>
        <a:bodyPr/>
        <a:lstStyle/>
        <a:p>
          <a:r>
            <a:rPr lang="en-US" dirty="0"/>
            <a:t>Inputs is 2D image-like array</a:t>
          </a:r>
        </a:p>
      </dgm:t>
    </dgm:pt>
    <dgm:pt modelId="{F0291D89-E609-4CA5-A868-6554EE070564}" type="parTrans" cxnId="{3ED09479-0215-46C9-940E-B31128C586F6}">
      <dgm:prSet/>
      <dgm:spPr/>
      <dgm:t>
        <a:bodyPr/>
        <a:lstStyle/>
        <a:p>
          <a:endParaRPr lang="en-US"/>
        </a:p>
      </dgm:t>
    </dgm:pt>
    <dgm:pt modelId="{625157DB-8611-43C9-9856-9FA0BD38AF34}" type="sibTrans" cxnId="{3ED09479-0215-46C9-940E-B31128C586F6}">
      <dgm:prSet/>
      <dgm:spPr/>
      <dgm:t>
        <a:bodyPr/>
        <a:lstStyle/>
        <a:p>
          <a:endParaRPr lang="en-US"/>
        </a:p>
      </dgm:t>
    </dgm:pt>
    <dgm:pt modelId="{362FD5B8-C673-48A5-B407-9FCD061BB9B8}">
      <dgm:prSet/>
      <dgm:spPr/>
      <dgm:t>
        <a:bodyPr/>
        <a:lstStyle/>
        <a:p>
          <a:r>
            <a:rPr lang="en-US"/>
            <a:t>Transformed through </a:t>
          </a:r>
          <a:r>
            <a:rPr lang="en-US" i="1"/>
            <a:t>Convolution </a:t>
          </a:r>
          <a:r>
            <a:rPr lang="en-US"/>
            <a:t>and </a:t>
          </a:r>
          <a:r>
            <a:rPr lang="en-US" i="1"/>
            <a:t>Pooling</a:t>
          </a:r>
          <a:r>
            <a:rPr lang="en-US"/>
            <a:t> Layers</a:t>
          </a:r>
        </a:p>
      </dgm:t>
    </dgm:pt>
    <dgm:pt modelId="{E042A3F9-5038-4333-A5BB-603C98ED9C27}" type="parTrans" cxnId="{4FA122BF-1CD7-4554-A687-481980944368}">
      <dgm:prSet/>
      <dgm:spPr/>
      <dgm:t>
        <a:bodyPr/>
        <a:lstStyle/>
        <a:p>
          <a:endParaRPr lang="en-US"/>
        </a:p>
      </dgm:t>
    </dgm:pt>
    <dgm:pt modelId="{A89D93E8-8C5E-4D97-955B-841F6C5006EE}" type="sibTrans" cxnId="{4FA122BF-1CD7-4554-A687-481980944368}">
      <dgm:prSet/>
      <dgm:spPr/>
      <dgm:t>
        <a:bodyPr/>
        <a:lstStyle/>
        <a:p>
          <a:endParaRPr lang="en-US"/>
        </a:p>
      </dgm:t>
    </dgm:pt>
    <dgm:pt modelId="{53C12A42-249C-4EA6-AD28-B5AE03FB8ACF}" type="pres">
      <dgm:prSet presAssocID="{3284F56F-28B8-46AE-AFB4-E1613291AE2B}" presName="diagram" presStyleCnt="0">
        <dgm:presLayoutVars>
          <dgm:dir/>
          <dgm:resizeHandles val="exact"/>
        </dgm:presLayoutVars>
      </dgm:prSet>
      <dgm:spPr/>
    </dgm:pt>
    <dgm:pt modelId="{7C17E4F2-3E37-43FF-BDE1-F4F83F0EBD88}" type="pres">
      <dgm:prSet presAssocID="{2C248C0B-FB1E-423B-9462-7B2611608F7B}" presName="node" presStyleLbl="node1" presStyleIdx="0" presStyleCnt="2">
        <dgm:presLayoutVars>
          <dgm:bulletEnabled val="1"/>
        </dgm:presLayoutVars>
      </dgm:prSet>
      <dgm:spPr/>
    </dgm:pt>
    <dgm:pt modelId="{A907ACD6-6633-4BBB-ADA0-3E46F67A271D}" type="pres">
      <dgm:prSet presAssocID="{625157DB-8611-43C9-9856-9FA0BD38AF34}" presName="sibTrans" presStyleCnt="0"/>
      <dgm:spPr/>
    </dgm:pt>
    <dgm:pt modelId="{219CA248-FB5D-4E93-87A1-95DAD368EC5E}" type="pres">
      <dgm:prSet presAssocID="{362FD5B8-C673-48A5-B407-9FCD061BB9B8}" presName="node" presStyleLbl="node1" presStyleIdx="1" presStyleCnt="2">
        <dgm:presLayoutVars>
          <dgm:bulletEnabled val="1"/>
        </dgm:presLayoutVars>
      </dgm:prSet>
      <dgm:spPr/>
    </dgm:pt>
  </dgm:ptLst>
  <dgm:cxnLst>
    <dgm:cxn modelId="{66EA1100-918D-4D38-A079-CAFE4469C4D0}" type="presOf" srcId="{3284F56F-28B8-46AE-AFB4-E1613291AE2B}" destId="{53C12A42-249C-4EA6-AD28-B5AE03FB8ACF}" srcOrd="0" destOrd="0" presId="urn:microsoft.com/office/officeart/2005/8/layout/default"/>
    <dgm:cxn modelId="{3ED09479-0215-46C9-940E-B31128C586F6}" srcId="{3284F56F-28B8-46AE-AFB4-E1613291AE2B}" destId="{2C248C0B-FB1E-423B-9462-7B2611608F7B}" srcOrd="0" destOrd="0" parTransId="{F0291D89-E609-4CA5-A868-6554EE070564}" sibTransId="{625157DB-8611-43C9-9856-9FA0BD38AF34}"/>
    <dgm:cxn modelId="{599488B2-1EE7-4232-AF4A-990585C8B343}" type="presOf" srcId="{362FD5B8-C673-48A5-B407-9FCD061BB9B8}" destId="{219CA248-FB5D-4E93-87A1-95DAD368EC5E}" srcOrd="0" destOrd="0" presId="urn:microsoft.com/office/officeart/2005/8/layout/default"/>
    <dgm:cxn modelId="{4FA122BF-1CD7-4554-A687-481980944368}" srcId="{3284F56F-28B8-46AE-AFB4-E1613291AE2B}" destId="{362FD5B8-C673-48A5-B407-9FCD061BB9B8}" srcOrd="1" destOrd="0" parTransId="{E042A3F9-5038-4333-A5BB-603C98ED9C27}" sibTransId="{A89D93E8-8C5E-4D97-955B-841F6C5006EE}"/>
    <dgm:cxn modelId="{411D99DE-8B3A-42CF-9660-4BF2A3A812F3}" type="presOf" srcId="{2C248C0B-FB1E-423B-9462-7B2611608F7B}" destId="{7C17E4F2-3E37-43FF-BDE1-F4F83F0EBD88}" srcOrd="0" destOrd="0" presId="urn:microsoft.com/office/officeart/2005/8/layout/default"/>
    <dgm:cxn modelId="{F6C02AB5-3085-4E80-A75A-35936FAAE301}" type="presParOf" srcId="{53C12A42-249C-4EA6-AD28-B5AE03FB8ACF}" destId="{7C17E4F2-3E37-43FF-BDE1-F4F83F0EBD88}" srcOrd="0" destOrd="0" presId="urn:microsoft.com/office/officeart/2005/8/layout/default"/>
    <dgm:cxn modelId="{E12FE6EC-DA33-4EFB-9EC2-D522FDBB7506}" type="presParOf" srcId="{53C12A42-249C-4EA6-AD28-B5AE03FB8ACF}" destId="{A907ACD6-6633-4BBB-ADA0-3E46F67A271D}" srcOrd="1" destOrd="0" presId="urn:microsoft.com/office/officeart/2005/8/layout/default"/>
    <dgm:cxn modelId="{334BB9E1-9A90-458A-B53A-E11A68E26083}" type="presParOf" srcId="{53C12A42-249C-4EA6-AD28-B5AE03FB8ACF}" destId="{219CA248-FB5D-4E93-87A1-95DAD368EC5E}"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AF17CA-8C0D-4E59-9DE1-C035765F2A7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323E730-B6F9-4AC1-AED4-75DB4BC410A5}">
      <dgm:prSet/>
      <dgm:spPr/>
      <dgm:t>
        <a:bodyPr/>
        <a:lstStyle/>
        <a:p>
          <a:r>
            <a:rPr lang="en-US"/>
            <a:t>Input is 1D array of features</a:t>
          </a:r>
        </a:p>
      </dgm:t>
    </dgm:pt>
    <dgm:pt modelId="{D8020905-F34E-4617-BE5E-6C00F339FBBA}" type="parTrans" cxnId="{77B35433-CB33-4FE5-8088-E5CBCFEA27B1}">
      <dgm:prSet/>
      <dgm:spPr/>
      <dgm:t>
        <a:bodyPr/>
        <a:lstStyle/>
        <a:p>
          <a:endParaRPr lang="en-US"/>
        </a:p>
      </dgm:t>
    </dgm:pt>
    <dgm:pt modelId="{5B0F747E-DEC8-47F9-9682-6E78B8FCF6DD}" type="sibTrans" cxnId="{77B35433-CB33-4FE5-8088-E5CBCFEA27B1}">
      <dgm:prSet/>
      <dgm:spPr/>
      <dgm:t>
        <a:bodyPr/>
        <a:lstStyle/>
        <a:p>
          <a:endParaRPr lang="en-US"/>
        </a:p>
      </dgm:t>
    </dgm:pt>
    <dgm:pt modelId="{66D40904-F69D-4A84-8A7A-4B817A51B70A}">
      <dgm:prSet/>
      <dgm:spPr/>
      <dgm:t>
        <a:bodyPr/>
        <a:lstStyle/>
        <a:p>
          <a:r>
            <a:rPr lang="en-US"/>
            <a:t>Transformed through </a:t>
          </a:r>
          <a:r>
            <a:rPr lang="en-US" i="1"/>
            <a:t>Dense Layers</a:t>
          </a:r>
          <a:endParaRPr lang="en-US"/>
        </a:p>
      </dgm:t>
    </dgm:pt>
    <dgm:pt modelId="{2D41DDF8-90E9-431A-952C-391C30DC9CD1}" type="parTrans" cxnId="{263DD956-BF0A-4D27-9692-5DAC394E93B5}">
      <dgm:prSet/>
      <dgm:spPr/>
      <dgm:t>
        <a:bodyPr/>
        <a:lstStyle/>
        <a:p>
          <a:endParaRPr lang="en-US"/>
        </a:p>
      </dgm:t>
    </dgm:pt>
    <dgm:pt modelId="{69438073-9E21-412C-A8BB-D58CA941E1C5}" type="sibTrans" cxnId="{263DD956-BF0A-4D27-9692-5DAC394E93B5}">
      <dgm:prSet/>
      <dgm:spPr/>
      <dgm:t>
        <a:bodyPr/>
        <a:lstStyle/>
        <a:p>
          <a:endParaRPr lang="en-US"/>
        </a:p>
      </dgm:t>
    </dgm:pt>
    <dgm:pt modelId="{2812D98D-3F7D-4136-93E1-41A3F4F5762E}" type="pres">
      <dgm:prSet presAssocID="{25AF17CA-8C0D-4E59-9DE1-C035765F2A73}" presName="diagram" presStyleCnt="0">
        <dgm:presLayoutVars>
          <dgm:dir/>
          <dgm:resizeHandles val="exact"/>
        </dgm:presLayoutVars>
      </dgm:prSet>
      <dgm:spPr/>
    </dgm:pt>
    <dgm:pt modelId="{A6D99976-C307-43C1-8873-F096705C5DA5}" type="pres">
      <dgm:prSet presAssocID="{E323E730-B6F9-4AC1-AED4-75DB4BC410A5}" presName="node" presStyleLbl="node1" presStyleIdx="0" presStyleCnt="2">
        <dgm:presLayoutVars>
          <dgm:bulletEnabled val="1"/>
        </dgm:presLayoutVars>
      </dgm:prSet>
      <dgm:spPr/>
    </dgm:pt>
    <dgm:pt modelId="{FFBC11F4-F764-4B2A-B4AE-82F13CB8972F}" type="pres">
      <dgm:prSet presAssocID="{5B0F747E-DEC8-47F9-9682-6E78B8FCF6DD}" presName="sibTrans" presStyleCnt="0"/>
      <dgm:spPr/>
    </dgm:pt>
    <dgm:pt modelId="{BFAA277B-65A7-41E2-96E4-3DCC7C2EB3BF}" type="pres">
      <dgm:prSet presAssocID="{66D40904-F69D-4A84-8A7A-4B817A51B70A}" presName="node" presStyleLbl="node1" presStyleIdx="1" presStyleCnt="2">
        <dgm:presLayoutVars>
          <dgm:bulletEnabled val="1"/>
        </dgm:presLayoutVars>
      </dgm:prSet>
      <dgm:spPr/>
    </dgm:pt>
  </dgm:ptLst>
  <dgm:cxnLst>
    <dgm:cxn modelId="{77B35433-CB33-4FE5-8088-E5CBCFEA27B1}" srcId="{25AF17CA-8C0D-4E59-9DE1-C035765F2A73}" destId="{E323E730-B6F9-4AC1-AED4-75DB4BC410A5}" srcOrd="0" destOrd="0" parTransId="{D8020905-F34E-4617-BE5E-6C00F339FBBA}" sibTransId="{5B0F747E-DEC8-47F9-9682-6E78B8FCF6DD}"/>
    <dgm:cxn modelId="{FCC91E51-3532-470B-9D3A-6DF51C5E8B47}" type="presOf" srcId="{E323E730-B6F9-4AC1-AED4-75DB4BC410A5}" destId="{A6D99976-C307-43C1-8873-F096705C5DA5}" srcOrd="0" destOrd="0" presId="urn:microsoft.com/office/officeart/2005/8/layout/default"/>
    <dgm:cxn modelId="{F3E56276-561C-43B4-978C-F099D5C93E7A}" type="presOf" srcId="{25AF17CA-8C0D-4E59-9DE1-C035765F2A73}" destId="{2812D98D-3F7D-4136-93E1-41A3F4F5762E}" srcOrd="0" destOrd="0" presId="urn:microsoft.com/office/officeart/2005/8/layout/default"/>
    <dgm:cxn modelId="{263DD956-BF0A-4D27-9692-5DAC394E93B5}" srcId="{25AF17CA-8C0D-4E59-9DE1-C035765F2A73}" destId="{66D40904-F69D-4A84-8A7A-4B817A51B70A}" srcOrd="1" destOrd="0" parTransId="{2D41DDF8-90E9-431A-952C-391C30DC9CD1}" sibTransId="{69438073-9E21-412C-A8BB-D58CA941E1C5}"/>
    <dgm:cxn modelId="{2BF6FCA7-AA4D-4110-A7E6-1892744568DE}" type="presOf" srcId="{66D40904-F69D-4A84-8A7A-4B817A51B70A}" destId="{BFAA277B-65A7-41E2-96E4-3DCC7C2EB3BF}" srcOrd="0" destOrd="0" presId="urn:microsoft.com/office/officeart/2005/8/layout/default"/>
    <dgm:cxn modelId="{CC4020A3-EE80-4358-B2E1-4AFEFF24446E}" type="presParOf" srcId="{2812D98D-3F7D-4136-93E1-41A3F4F5762E}" destId="{A6D99976-C307-43C1-8873-F096705C5DA5}" srcOrd="0" destOrd="0" presId="urn:microsoft.com/office/officeart/2005/8/layout/default"/>
    <dgm:cxn modelId="{90B7EF11-A279-4714-981F-24AEBD45EE65}" type="presParOf" srcId="{2812D98D-3F7D-4136-93E1-41A3F4F5762E}" destId="{FFBC11F4-F764-4B2A-B4AE-82F13CB8972F}" srcOrd="1" destOrd="0" presId="urn:microsoft.com/office/officeart/2005/8/layout/default"/>
    <dgm:cxn modelId="{67F065C8-DDDF-4585-9688-402B78EA1C66}" type="presParOf" srcId="{2812D98D-3F7D-4136-93E1-41A3F4F5762E}" destId="{BFAA277B-65A7-41E2-96E4-3DCC7C2EB3BF}"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2A53AB8-8B20-432F-9639-6E4E47D6DB11}"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3ABD4994-DC32-4C9E-8B40-993C01BADC9F}">
      <dgm:prSet/>
      <dgm:spPr/>
      <dgm:t>
        <a:bodyPr/>
        <a:lstStyle/>
        <a:p>
          <a:r>
            <a:rPr lang="en-US"/>
            <a:t>Each model uses a different input </a:t>
          </a:r>
          <a:r>
            <a:rPr lang="en-US" i="1"/>
            <a:t>Modes</a:t>
          </a:r>
          <a:endParaRPr lang="en-US"/>
        </a:p>
      </dgm:t>
    </dgm:pt>
    <dgm:pt modelId="{C11A6306-4825-4BFB-80D5-8B8DC3C0D22D}" type="parTrans" cxnId="{AFF17252-DC36-4D50-BF5A-E13DF5B019E3}">
      <dgm:prSet/>
      <dgm:spPr/>
      <dgm:t>
        <a:bodyPr/>
        <a:lstStyle/>
        <a:p>
          <a:endParaRPr lang="en-US"/>
        </a:p>
      </dgm:t>
    </dgm:pt>
    <dgm:pt modelId="{E099E98D-D600-4851-B8AE-643326BD62AC}" type="sibTrans" cxnId="{AFF17252-DC36-4D50-BF5A-E13DF5B019E3}">
      <dgm:prSet/>
      <dgm:spPr/>
      <dgm:t>
        <a:bodyPr/>
        <a:lstStyle/>
        <a:p>
          <a:endParaRPr lang="en-US"/>
        </a:p>
      </dgm:t>
    </dgm:pt>
    <dgm:pt modelId="{09662702-8DE1-4DDD-9E54-F93315179448}">
      <dgm:prSet/>
      <dgm:spPr/>
      <dgm:t>
        <a:bodyPr/>
        <a:lstStyle/>
        <a:p>
          <a:r>
            <a:rPr lang="en-US"/>
            <a:t>2D Spectrogram vs. 1D Feature Vector</a:t>
          </a:r>
        </a:p>
      </dgm:t>
    </dgm:pt>
    <dgm:pt modelId="{75EF23EC-0FA7-41FE-80A8-74955873A18C}" type="parTrans" cxnId="{EE2BF20C-7095-4622-A69D-E18CD8AD561A}">
      <dgm:prSet/>
      <dgm:spPr/>
      <dgm:t>
        <a:bodyPr/>
        <a:lstStyle/>
        <a:p>
          <a:endParaRPr lang="en-US"/>
        </a:p>
      </dgm:t>
    </dgm:pt>
    <dgm:pt modelId="{3095B609-F6A4-406B-BEE1-FD7CBB61AE22}" type="sibTrans" cxnId="{EE2BF20C-7095-4622-A69D-E18CD8AD561A}">
      <dgm:prSet/>
      <dgm:spPr/>
      <dgm:t>
        <a:bodyPr/>
        <a:lstStyle/>
        <a:p>
          <a:endParaRPr lang="en-US"/>
        </a:p>
      </dgm:t>
    </dgm:pt>
    <dgm:pt modelId="{3BF47D7B-E331-4F66-B5E3-C40245750BCA}">
      <dgm:prSet/>
      <dgm:spPr/>
      <dgm:t>
        <a:bodyPr/>
        <a:lstStyle/>
        <a:p>
          <a:r>
            <a:rPr lang="en-US"/>
            <a:t>Compare </a:t>
          </a:r>
          <a:r>
            <a:rPr lang="en-US" i="1"/>
            <a:t>Modes</a:t>
          </a:r>
          <a:r>
            <a:rPr lang="en-US"/>
            <a:t> to human senses</a:t>
          </a:r>
        </a:p>
      </dgm:t>
    </dgm:pt>
    <dgm:pt modelId="{D777BB71-0C7D-41B7-956B-11C72F4E99FF}" type="parTrans" cxnId="{1B413683-90A3-4B9D-AF8D-08382F174493}">
      <dgm:prSet/>
      <dgm:spPr/>
      <dgm:t>
        <a:bodyPr/>
        <a:lstStyle/>
        <a:p>
          <a:endParaRPr lang="en-US"/>
        </a:p>
      </dgm:t>
    </dgm:pt>
    <dgm:pt modelId="{74F0FF0A-5A0C-4611-ABF6-FA37F2346D13}" type="sibTrans" cxnId="{1B413683-90A3-4B9D-AF8D-08382F174493}">
      <dgm:prSet/>
      <dgm:spPr/>
      <dgm:t>
        <a:bodyPr/>
        <a:lstStyle/>
        <a:p>
          <a:endParaRPr lang="en-US"/>
        </a:p>
      </dgm:t>
    </dgm:pt>
    <dgm:pt modelId="{C0696B03-3F93-48B1-A092-7E8D0D1AC948}" type="pres">
      <dgm:prSet presAssocID="{22A53AB8-8B20-432F-9639-6E4E47D6DB11}" presName="outerComposite" presStyleCnt="0">
        <dgm:presLayoutVars>
          <dgm:chMax val="5"/>
          <dgm:dir/>
          <dgm:resizeHandles val="exact"/>
        </dgm:presLayoutVars>
      </dgm:prSet>
      <dgm:spPr/>
    </dgm:pt>
    <dgm:pt modelId="{6CAAD4DC-8847-4E11-A5BC-CE052CDF7BA7}" type="pres">
      <dgm:prSet presAssocID="{22A53AB8-8B20-432F-9639-6E4E47D6DB11}" presName="dummyMaxCanvas" presStyleCnt="0">
        <dgm:presLayoutVars/>
      </dgm:prSet>
      <dgm:spPr/>
    </dgm:pt>
    <dgm:pt modelId="{03743E60-734B-4822-8359-2FE0F79DDDE9}" type="pres">
      <dgm:prSet presAssocID="{22A53AB8-8B20-432F-9639-6E4E47D6DB11}" presName="ThreeNodes_1" presStyleLbl="node1" presStyleIdx="0" presStyleCnt="3">
        <dgm:presLayoutVars>
          <dgm:bulletEnabled val="1"/>
        </dgm:presLayoutVars>
      </dgm:prSet>
      <dgm:spPr/>
    </dgm:pt>
    <dgm:pt modelId="{E76CEC8D-7F6A-4486-AF0D-0C2C2F2DC0D0}" type="pres">
      <dgm:prSet presAssocID="{22A53AB8-8B20-432F-9639-6E4E47D6DB11}" presName="ThreeNodes_2" presStyleLbl="node1" presStyleIdx="1" presStyleCnt="3">
        <dgm:presLayoutVars>
          <dgm:bulletEnabled val="1"/>
        </dgm:presLayoutVars>
      </dgm:prSet>
      <dgm:spPr/>
    </dgm:pt>
    <dgm:pt modelId="{016D7413-3601-4149-BEDB-D855C72C1B79}" type="pres">
      <dgm:prSet presAssocID="{22A53AB8-8B20-432F-9639-6E4E47D6DB11}" presName="ThreeNodes_3" presStyleLbl="node1" presStyleIdx="2" presStyleCnt="3">
        <dgm:presLayoutVars>
          <dgm:bulletEnabled val="1"/>
        </dgm:presLayoutVars>
      </dgm:prSet>
      <dgm:spPr/>
    </dgm:pt>
    <dgm:pt modelId="{585F8D09-C424-4001-93FB-95C605E16E05}" type="pres">
      <dgm:prSet presAssocID="{22A53AB8-8B20-432F-9639-6E4E47D6DB11}" presName="ThreeConn_1-2" presStyleLbl="fgAccFollowNode1" presStyleIdx="0" presStyleCnt="2">
        <dgm:presLayoutVars>
          <dgm:bulletEnabled val="1"/>
        </dgm:presLayoutVars>
      </dgm:prSet>
      <dgm:spPr/>
    </dgm:pt>
    <dgm:pt modelId="{F1BC1639-2460-49B0-8CD7-4EE91A32BFA0}" type="pres">
      <dgm:prSet presAssocID="{22A53AB8-8B20-432F-9639-6E4E47D6DB11}" presName="ThreeConn_2-3" presStyleLbl="fgAccFollowNode1" presStyleIdx="1" presStyleCnt="2">
        <dgm:presLayoutVars>
          <dgm:bulletEnabled val="1"/>
        </dgm:presLayoutVars>
      </dgm:prSet>
      <dgm:spPr/>
    </dgm:pt>
    <dgm:pt modelId="{69DB8E5C-0737-420B-888E-E1CA09FC6229}" type="pres">
      <dgm:prSet presAssocID="{22A53AB8-8B20-432F-9639-6E4E47D6DB11}" presName="ThreeNodes_1_text" presStyleLbl="node1" presStyleIdx="2" presStyleCnt="3">
        <dgm:presLayoutVars>
          <dgm:bulletEnabled val="1"/>
        </dgm:presLayoutVars>
      </dgm:prSet>
      <dgm:spPr/>
    </dgm:pt>
    <dgm:pt modelId="{412F5943-CED2-47A8-9C94-7A5E055C7EE2}" type="pres">
      <dgm:prSet presAssocID="{22A53AB8-8B20-432F-9639-6E4E47D6DB11}" presName="ThreeNodes_2_text" presStyleLbl="node1" presStyleIdx="2" presStyleCnt="3">
        <dgm:presLayoutVars>
          <dgm:bulletEnabled val="1"/>
        </dgm:presLayoutVars>
      </dgm:prSet>
      <dgm:spPr/>
    </dgm:pt>
    <dgm:pt modelId="{E1D51E34-E028-4EE3-9242-226057682CF6}" type="pres">
      <dgm:prSet presAssocID="{22A53AB8-8B20-432F-9639-6E4E47D6DB11}" presName="ThreeNodes_3_text" presStyleLbl="node1" presStyleIdx="2" presStyleCnt="3">
        <dgm:presLayoutVars>
          <dgm:bulletEnabled val="1"/>
        </dgm:presLayoutVars>
      </dgm:prSet>
      <dgm:spPr/>
    </dgm:pt>
  </dgm:ptLst>
  <dgm:cxnLst>
    <dgm:cxn modelId="{EE2BF20C-7095-4622-A69D-E18CD8AD561A}" srcId="{22A53AB8-8B20-432F-9639-6E4E47D6DB11}" destId="{09662702-8DE1-4DDD-9E54-F93315179448}" srcOrd="1" destOrd="0" parTransId="{75EF23EC-0FA7-41FE-80A8-74955873A18C}" sibTransId="{3095B609-F6A4-406B-BEE1-FD7CBB61AE22}"/>
    <dgm:cxn modelId="{39436414-511B-4245-8E48-BA2A65921533}" type="presOf" srcId="{3095B609-F6A4-406B-BEE1-FD7CBB61AE22}" destId="{F1BC1639-2460-49B0-8CD7-4EE91A32BFA0}" srcOrd="0" destOrd="0" presId="urn:microsoft.com/office/officeart/2005/8/layout/vProcess5"/>
    <dgm:cxn modelId="{5426D46C-8700-4D3E-BD8C-ECAC17FBE95B}" type="presOf" srcId="{3BF47D7B-E331-4F66-B5E3-C40245750BCA}" destId="{E1D51E34-E028-4EE3-9242-226057682CF6}" srcOrd="1" destOrd="0" presId="urn:microsoft.com/office/officeart/2005/8/layout/vProcess5"/>
    <dgm:cxn modelId="{DABDA571-A49F-469B-BB72-C685D83F0599}" type="presOf" srcId="{E099E98D-D600-4851-B8AE-643326BD62AC}" destId="{585F8D09-C424-4001-93FB-95C605E16E05}" srcOrd="0" destOrd="0" presId="urn:microsoft.com/office/officeart/2005/8/layout/vProcess5"/>
    <dgm:cxn modelId="{AFF17252-DC36-4D50-BF5A-E13DF5B019E3}" srcId="{22A53AB8-8B20-432F-9639-6E4E47D6DB11}" destId="{3ABD4994-DC32-4C9E-8B40-993C01BADC9F}" srcOrd="0" destOrd="0" parTransId="{C11A6306-4825-4BFB-80D5-8B8DC3C0D22D}" sibTransId="{E099E98D-D600-4851-B8AE-643326BD62AC}"/>
    <dgm:cxn modelId="{0144EB72-87FE-4CED-97B1-1634540BF54C}" type="presOf" srcId="{09662702-8DE1-4DDD-9E54-F93315179448}" destId="{E76CEC8D-7F6A-4486-AF0D-0C2C2F2DC0D0}" srcOrd="0" destOrd="0" presId="urn:microsoft.com/office/officeart/2005/8/layout/vProcess5"/>
    <dgm:cxn modelId="{1B413683-90A3-4B9D-AF8D-08382F174493}" srcId="{22A53AB8-8B20-432F-9639-6E4E47D6DB11}" destId="{3BF47D7B-E331-4F66-B5E3-C40245750BCA}" srcOrd="2" destOrd="0" parTransId="{D777BB71-0C7D-41B7-956B-11C72F4E99FF}" sibTransId="{74F0FF0A-5A0C-4611-ABF6-FA37F2346D13}"/>
    <dgm:cxn modelId="{24F70F95-4E05-4359-8686-156C427C85D8}" type="presOf" srcId="{22A53AB8-8B20-432F-9639-6E4E47D6DB11}" destId="{C0696B03-3F93-48B1-A092-7E8D0D1AC948}" srcOrd="0" destOrd="0" presId="urn:microsoft.com/office/officeart/2005/8/layout/vProcess5"/>
    <dgm:cxn modelId="{A610F69B-9421-45C1-A818-EFE97D8279C1}" type="presOf" srcId="{3BF47D7B-E331-4F66-B5E3-C40245750BCA}" destId="{016D7413-3601-4149-BEDB-D855C72C1B79}" srcOrd="0" destOrd="0" presId="urn:microsoft.com/office/officeart/2005/8/layout/vProcess5"/>
    <dgm:cxn modelId="{7022829D-504B-4567-A825-8A00B0EDCB37}" type="presOf" srcId="{3ABD4994-DC32-4C9E-8B40-993C01BADC9F}" destId="{03743E60-734B-4822-8359-2FE0F79DDDE9}" srcOrd="0" destOrd="0" presId="urn:microsoft.com/office/officeart/2005/8/layout/vProcess5"/>
    <dgm:cxn modelId="{EB754AAC-0ADB-4001-80CF-2CE13A4AC84B}" type="presOf" srcId="{09662702-8DE1-4DDD-9E54-F93315179448}" destId="{412F5943-CED2-47A8-9C94-7A5E055C7EE2}" srcOrd="1" destOrd="0" presId="urn:microsoft.com/office/officeart/2005/8/layout/vProcess5"/>
    <dgm:cxn modelId="{A4D8D3F6-5FA9-4287-BE89-56CC36761C4D}" type="presOf" srcId="{3ABD4994-DC32-4C9E-8B40-993C01BADC9F}" destId="{69DB8E5C-0737-420B-888E-E1CA09FC6229}" srcOrd="1" destOrd="0" presId="urn:microsoft.com/office/officeart/2005/8/layout/vProcess5"/>
    <dgm:cxn modelId="{CF088EC9-7B8D-4568-B529-AF07FCE678C6}" type="presParOf" srcId="{C0696B03-3F93-48B1-A092-7E8D0D1AC948}" destId="{6CAAD4DC-8847-4E11-A5BC-CE052CDF7BA7}" srcOrd="0" destOrd="0" presId="urn:microsoft.com/office/officeart/2005/8/layout/vProcess5"/>
    <dgm:cxn modelId="{F78E0D58-986C-4809-A1DC-1A20A146D00A}" type="presParOf" srcId="{C0696B03-3F93-48B1-A092-7E8D0D1AC948}" destId="{03743E60-734B-4822-8359-2FE0F79DDDE9}" srcOrd="1" destOrd="0" presId="urn:microsoft.com/office/officeart/2005/8/layout/vProcess5"/>
    <dgm:cxn modelId="{9C2EFF2C-4DA2-41EA-8FF5-8E4FFA2EEC71}" type="presParOf" srcId="{C0696B03-3F93-48B1-A092-7E8D0D1AC948}" destId="{E76CEC8D-7F6A-4486-AF0D-0C2C2F2DC0D0}" srcOrd="2" destOrd="0" presId="urn:microsoft.com/office/officeart/2005/8/layout/vProcess5"/>
    <dgm:cxn modelId="{90A093B6-5EA3-48A3-A52E-ADCCFFF2FC60}" type="presParOf" srcId="{C0696B03-3F93-48B1-A092-7E8D0D1AC948}" destId="{016D7413-3601-4149-BEDB-D855C72C1B79}" srcOrd="3" destOrd="0" presId="urn:microsoft.com/office/officeart/2005/8/layout/vProcess5"/>
    <dgm:cxn modelId="{97E45C42-43D3-4B89-AC71-9013D3224D68}" type="presParOf" srcId="{C0696B03-3F93-48B1-A092-7E8D0D1AC948}" destId="{585F8D09-C424-4001-93FB-95C605E16E05}" srcOrd="4" destOrd="0" presId="urn:microsoft.com/office/officeart/2005/8/layout/vProcess5"/>
    <dgm:cxn modelId="{C4632C7A-AB48-4E56-B7F4-12468F2A060E}" type="presParOf" srcId="{C0696B03-3F93-48B1-A092-7E8D0D1AC948}" destId="{F1BC1639-2460-49B0-8CD7-4EE91A32BFA0}" srcOrd="5" destOrd="0" presId="urn:microsoft.com/office/officeart/2005/8/layout/vProcess5"/>
    <dgm:cxn modelId="{5DC26FDE-8AAF-427B-9518-41AE06F3CF8E}" type="presParOf" srcId="{C0696B03-3F93-48B1-A092-7E8D0D1AC948}" destId="{69DB8E5C-0737-420B-888E-E1CA09FC6229}" srcOrd="6" destOrd="0" presId="urn:microsoft.com/office/officeart/2005/8/layout/vProcess5"/>
    <dgm:cxn modelId="{9E641049-BA3B-4244-AF6E-268D91BC16B9}" type="presParOf" srcId="{C0696B03-3F93-48B1-A092-7E8D0D1AC948}" destId="{412F5943-CED2-47A8-9C94-7A5E055C7EE2}" srcOrd="7" destOrd="0" presId="urn:microsoft.com/office/officeart/2005/8/layout/vProcess5"/>
    <dgm:cxn modelId="{0373414E-1BF3-4779-A1F8-65A5E63247D1}" type="presParOf" srcId="{C0696B03-3F93-48B1-A092-7E8D0D1AC948}" destId="{E1D51E34-E028-4EE3-9242-226057682CF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5F6F92-4770-4815-A1C5-861F56537517}">
      <dsp:nvSpPr>
        <dsp:cNvPr id="0" name=""/>
        <dsp:cNvSpPr/>
      </dsp:nvSpPr>
      <dsp:spPr>
        <a:xfrm>
          <a:off x="719862" y="127566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45501A-7B59-4613-9B01-AC00BD866514}">
      <dsp:nvSpPr>
        <dsp:cNvPr id="0" name=""/>
        <dsp:cNvSpPr/>
      </dsp:nvSpPr>
      <dsp:spPr>
        <a:xfrm>
          <a:off x="224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Humans are proficient at mapping sounds to sources</a:t>
          </a:r>
        </a:p>
      </dsp:txBody>
      <dsp:txXfrm>
        <a:off x="224862" y="2355670"/>
        <a:ext cx="1800000" cy="720000"/>
      </dsp:txXfrm>
    </dsp:sp>
    <dsp:sp modelId="{530C2CC3-C94C-4672-921B-C3E0EB15E893}">
      <dsp:nvSpPr>
        <dsp:cNvPr id="0" name=""/>
        <dsp:cNvSpPr/>
      </dsp:nvSpPr>
      <dsp:spPr>
        <a:xfrm>
          <a:off x="2834862" y="127566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452A04-34F3-4ED9-B404-B51B9479EB0E}">
      <dsp:nvSpPr>
        <dsp:cNvPr id="0" name=""/>
        <dsp:cNvSpPr/>
      </dsp:nvSpPr>
      <dsp:spPr>
        <a:xfrm>
          <a:off x="2339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Impractical at a large scale</a:t>
          </a:r>
        </a:p>
      </dsp:txBody>
      <dsp:txXfrm>
        <a:off x="2339862" y="2355670"/>
        <a:ext cx="1800000" cy="720000"/>
      </dsp:txXfrm>
    </dsp:sp>
    <dsp:sp modelId="{A195FC0F-15DA-4026-A5BE-926893DF42E3}">
      <dsp:nvSpPr>
        <dsp:cNvPr id="0" name=""/>
        <dsp:cNvSpPr/>
      </dsp:nvSpPr>
      <dsp:spPr>
        <a:xfrm>
          <a:off x="4949862" y="127566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7AE8DB-0DAD-417A-AC3B-48241F1A31FF}">
      <dsp:nvSpPr>
        <dsp:cNvPr id="0" name=""/>
        <dsp:cNvSpPr/>
      </dsp:nvSpPr>
      <dsp:spPr>
        <a:xfrm>
          <a:off x="4454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Computers are not proficient at mapping sounds to sources</a:t>
          </a:r>
        </a:p>
      </dsp:txBody>
      <dsp:txXfrm>
        <a:off x="4454862" y="2355670"/>
        <a:ext cx="1800000" cy="720000"/>
      </dsp:txXfrm>
    </dsp:sp>
    <dsp:sp modelId="{8BF70AB7-7FCA-48EA-A83B-774B3F6FA8A0}">
      <dsp:nvSpPr>
        <dsp:cNvPr id="0" name=""/>
        <dsp:cNvSpPr/>
      </dsp:nvSpPr>
      <dsp:spPr>
        <a:xfrm>
          <a:off x="7064862" y="12756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D67613-F3C6-4941-BA71-A81E4F6978C0}">
      <dsp:nvSpPr>
        <dsp:cNvPr id="0" name=""/>
        <dsp:cNvSpPr/>
      </dsp:nvSpPr>
      <dsp:spPr>
        <a:xfrm>
          <a:off x="6569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Can handle large volumes of data</a:t>
          </a:r>
        </a:p>
      </dsp:txBody>
      <dsp:txXfrm>
        <a:off x="6569862" y="2355670"/>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1169EB-A102-48D8-B528-ABB5F4145866}">
      <dsp:nvSpPr>
        <dsp:cNvPr id="0" name=""/>
        <dsp:cNvSpPr/>
      </dsp:nvSpPr>
      <dsp:spPr>
        <a:xfrm>
          <a:off x="0" y="358278"/>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28F911B-D9B5-40FD-A831-AC491E9129A7}">
      <dsp:nvSpPr>
        <dsp:cNvPr id="0" name=""/>
        <dsp:cNvSpPr/>
      </dsp:nvSpPr>
      <dsp:spPr>
        <a:xfrm>
          <a:off x="308068" y="650943"/>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A neural network is a mathematical function</a:t>
          </a:r>
        </a:p>
      </dsp:txBody>
      <dsp:txXfrm>
        <a:off x="359635" y="702510"/>
        <a:ext cx="2669482" cy="1657477"/>
      </dsp:txXfrm>
    </dsp:sp>
    <dsp:sp modelId="{5F78C28A-04F7-4942-B9FA-E21238B55CF2}">
      <dsp:nvSpPr>
        <dsp:cNvPr id="0" name=""/>
        <dsp:cNvSpPr/>
      </dsp:nvSpPr>
      <dsp:spPr>
        <a:xfrm>
          <a:off x="3388753" y="358278"/>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3DD0738-1F33-4981-9C67-9F117A43D595}">
      <dsp:nvSpPr>
        <dsp:cNvPr id="0" name=""/>
        <dsp:cNvSpPr/>
      </dsp:nvSpPr>
      <dsp:spPr>
        <a:xfrm>
          <a:off x="3696821" y="650943"/>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Composed of smaller functions called </a:t>
          </a:r>
          <a:r>
            <a:rPr lang="en-US" sz="2600" i="1" kern="1200" dirty="0"/>
            <a:t>layers</a:t>
          </a:r>
          <a:endParaRPr lang="en-US" sz="2600" kern="1200" dirty="0"/>
        </a:p>
      </dsp:txBody>
      <dsp:txXfrm>
        <a:off x="3748388" y="702510"/>
        <a:ext cx="2669482" cy="1657477"/>
      </dsp:txXfrm>
    </dsp:sp>
    <dsp:sp modelId="{7E925313-7DCC-4EAC-997C-381A0A84EFA6}">
      <dsp:nvSpPr>
        <dsp:cNvPr id="0" name=""/>
        <dsp:cNvSpPr/>
      </dsp:nvSpPr>
      <dsp:spPr>
        <a:xfrm>
          <a:off x="6777506" y="358278"/>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F7534EE-51D5-420B-BE89-51E46E072769}">
      <dsp:nvSpPr>
        <dsp:cNvPr id="0" name=""/>
        <dsp:cNvSpPr/>
      </dsp:nvSpPr>
      <dsp:spPr>
        <a:xfrm>
          <a:off x="7085574" y="650943"/>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Transform </a:t>
          </a:r>
          <a:r>
            <a:rPr lang="en-US" sz="2600" i="1" kern="1200"/>
            <a:t>features</a:t>
          </a:r>
          <a:r>
            <a:rPr lang="en-US" sz="2600" kern="1200"/>
            <a:t> into </a:t>
          </a:r>
          <a:r>
            <a:rPr lang="en-US" sz="2600" i="1" kern="1200"/>
            <a:t>predictions</a:t>
          </a:r>
          <a:endParaRPr lang="en-US" sz="2600" kern="1200"/>
        </a:p>
      </dsp:txBody>
      <dsp:txXfrm>
        <a:off x="7137141" y="702510"/>
        <a:ext cx="2669482" cy="16574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2BA628-21C1-477A-941B-0B0DA8F045F8}">
      <dsp:nvSpPr>
        <dsp:cNvPr id="0" name=""/>
        <dsp:cNvSpPr/>
      </dsp:nvSpPr>
      <dsp:spPr>
        <a:xfrm>
          <a:off x="600095" y="570738"/>
          <a:ext cx="1784250" cy="178425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69D568-5B6D-42E9-B754-A808C1E89F1D}">
      <dsp:nvSpPr>
        <dsp:cNvPr id="0" name=""/>
        <dsp:cNvSpPr/>
      </dsp:nvSpPr>
      <dsp:spPr>
        <a:xfrm>
          <a:off x="980345" y="950988"/>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3E680D-66B6-49EA-91B5-9F00DFF7B670}">
      <dsp:nvSpPr>
        <dsp:cNvPr id="0" name=""/>
        <dsp:cNvSpPr/>
      </dsp:nvSpPr>
      <dsp:spPr>
        <a:xfrm>
          <a:off x="29720" y="2910739"/>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Inputs are mapped to </a:t>
          </a:r>
          <a:r>
            <a:rPr lang="en-US" sz="1600" kern="1200" dirty="0">
              <a:highlight>
                <a:srgbClr val="FFFF00"/>
              </a:highlight>
            </a:rPr>
            <a:t>qualitative</a:t>
          </a:r>
          <a:r>
            <a:rPr lang="en-US" sz="1600" kern="1200" dirty="0"/>
            <a:t> outputs (musical instruments)</a:t>
          </a:r>
        </a:p>
      </dsp:txBody>
      <dsp:txXfrm>
        <a:off x="29720" y="2910739"/>
        <a:ext cx="2925000" cy="720000"/>
      </dsp:txXfrm>
    </dsp:sp>
    <dsp:sp modelId="{78D97DDB-86C4-4A2C-BE43-D856D53DDB39}">
      <dsp:nvSpPr>
        <dsp:cNvPr id="0" name=""/>
        <dsp:cNvSpPr/>
      </dsp:nvSpPr>
      <dsp:spPr>
        <a:xfrm>
          <a:off x="4036970" y="570738"/>
          <a:ext cx="1784250" cy="178425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48E47A-1482-43EE-8FB4-16F37A72C6C5}">
      <dsp:nvSpPr>
        <dsp:cNvPr id="0" name=""/>
        <dsp:cNvSpPr/>
      </dsp:nvSpPr>
      <dsp:spPr>
        <a:xfrm>
          <a:off x="4417220" y="950988"/>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0AD712-9B2D-497C-8F19-55F413FEAFD1}">
      <dsp:nvSpPr>
        <dsp:cNvPr id="0" name=""/>
        <dsp:cNvSpPr/>
      </dsp:nvSpPr>
      <dsp:spPr>
        <a:xfrm>
          <a:off x="3466595" y="2910739"/>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We group inputs that have similar properties</a:t>
          </a:r>
        </a:p>
      </dsp:txBody>
      <dsp:txXfrm>
        <a:off x="3466595" y="2910739"/>
        <a:ext cx="2925000" cy="720000"/>
      </dsp:txXfrm>
    </dsp:sp>
    <dsp:sp modelId="{9FDD0603-8302-4D6C-B7A5-E31905FF8C45}">
      <dsp:nvSpPr>
        <dsp:cNvPr id="0" name=""/>
        <dsp:cNvSpPr/>
      </dsp:nvSpPr>
      <dsp:spPr>
        <a:xfrm>
          <a:off x="7473845" y="570738"/>
          <a:ext cx="1784250" cy="17842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ACBB3-F57C-4448-8440-549E7F86D93A}">
      <dsp:nvSpPr>
        <dsp:cNvPr id="0" name=""/>
        <dsp:cNvSpPr/>
      </dsp:nvSpPr>
      <dsp:spPr>
        <a:xfrm>
          <a:off x="7854095" y="950988"/>
          <a:ext cx="1023750" cy="1023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5844E2-3DC1-40A3-99DB-9F28CB1F2629}">
      <dsp:nvSpPr>
        <dsp:cNvPr id="0" name=""/>
        <dsp:cNvSpPr/>
      </dsp:nvSpPr>
      <dsp:spPr>
        <a:xfrm>
          <a:off x="6903470" y="2910739"/>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Integer output classes correspond to a musical instrument</a:t>
          </a:r>
        </a:p>
      </dsp:txBody>
      <dsp:txXfrm>
        <a:off x="6903470" y="2910739"/>
        <a:ext cx="2925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17E4F2-3E37-43FF-BDE1-F4F83F0EBD88}">
      <dsp:nvSpPr>
        <dsp:cNvPr id="0" name=""/>
        <dsp:cNvSpPr/>
      </dsp:nvSpPr>
      <dsp:spPr>
        <a:xfrm>
          <a:off x="932044" y="3464"/>
          <a:ext cx="4214977" cy="2528986"/>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Inputs is 2D image-like array</a:t>
          </a:r>
        </a:p>
      </dsp:txBody>
      <dsp:txXfrm>
        <a:off x="932044" y="3464"/>
        <a:ext cx="4214977" cy="2528986"/>
      </dsp:txXfrm>
    </dsp:sp>
    <dsp:sp modelId="{219CA248-FB5D-4E93-87A1-95DAD368EC5E}">
      <dsp:nvSpPr>
        <dsp:cNvPr id="0" name=""/>
        <dsp:cNvSpPr/>
      </dsp:nvSpPr>
      <dsp:spPr>
        <a:xfrm>
          <a:off x="932044" y="2953948"/>
          <a:ext cx="4214977" cy="2528986"/>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a:t>Transformed through </a:t>
          </a:r>
          <a:r>
            <a:rPr lang="en-US" sz="4000" i="1" kern="1200"/>
            <a:t>Convolution </a:t>
          </a:r>
          <a:r>
            <a:rPr lang="en-US" sz="4000" kern="1200"/>
            <a:t>and </a:t>
          </a:r>
          <a:r>
            <a:rPr lang="en-US" sz="4000" i="1" kern="1200"/>
            <a:t>Pooling</a:t>
          </a:r>
          <a:r>
            <a:rPr lang="en-US" sz="4000" kern="1200"/>
            <a:t> Layers</a:t>
          </a:r>
        </a:p>
      </dsp:txBody>
      <dsp:txXfrm>
        <a:off x="932044" y="2953948"/>
        <a:ext cx="4214977" cy="25289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D99976-C307-43C1-8873-F096705C5DA5}">
      <dsp:nvSpPr>
        <dsp:cNvPr id="0" name=""/>
        <dsp:cNvSpPr/>
      </dsp:nvSpPr>
      <dsp:spPr>
        <a:xfrm>
          <a:off x="932044" y="3464"/>
          <a:ext cx="4214977" cy="2528986"/>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a:t>Input is 1D array of features</a:t>
          </a:r>
        </a:p>
      </dsp:txBody>
      <dsp:txXfrm>
        <a:off x="932044" y="3464"/>
        <a:ext cx="4214977" cy="2528986"/>
      </dsp:txXfrm>
    </dsp:sp>
    <dsp:sp modelId="{BFAA277B-65A7-41E2-96E4-3DCC7C2EB3BF}">
      <dsp:nvSpPr>
        <dsp:cNvPr id="0" name=""/>
        <dsp:cNvSpPr/>
      </dsp:nvSpPr>
      <dsp:spPr>
        <a:xfrm>
          <a:off x="932044" y="2953948"/>
          <a:ext cx="4214977" cy="2528986"/>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a:t>Transformed through </a:t>
          </a:r>
          <a:r>
            <a:rPr lang="en-US" sz="4900" i="1" kern="1200"/>
            <a:t>Dense Layers</a:t>
          </a:r>
          <a:endParaRPr lang="en-US" sz="4900" kern="1200"/>
        </a:p>
      </dsp:txBody>
      <dsp:txXfrm>
        <a:off x="932044" y="2953948"/>
        <a:ext cx="4214977" cy="25289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743E60-734B-4822-8359-2FE0F79DDDE9}">
      <dsp:nvSpPr>
        <dsp:cNvPr id="0" name=""/>
        <dsp:cNvSpPr/>
      </dsp:nvSpPr>
      <dsp:spPr>
        <a:xfrm>
          <a:off x="0" y="0"/>
          <a:ext cx="8379462" cy="1260443"/>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Each model uses a different input </a:t>
          </a:r>
          <a:r>
            <a:rPr lang="en-US" sz="3300" i="1" kern="1200"/>
            <a:t>Modes</a:t>
          </a:r>
          <a:endParaRPr lang="en-US" sz="3300" kern="1200"/>
        </a:p>
      </dsp:txBody>
      <dsp:txXfrm>
        <a:off x="36917" y="36917"/>
        <a:ext cx="7019345" cy="1186609"/>
      </dsp:txXfrm>
    </dsp:sp>
    <dsp:sp modelId="{E76CEC8D-7F6A-4486-AF0D-0C2C2F2DC0D0}">
      <dsp:nvSpPr>
        <dsp:cNvPr id="0" name=""/>
        <dsp:cNvSpPr/>
      </dsp:nvSpPr>
      <dsp:spPr>
        <a:xfrm>
          <a:off x="739364" y="1470517"/>
          <a:ext cx="8379462" cy="1260443"/>
        </a:xfrm>
        <a:prstGeom prst="roundRect">
          <a:avLst>
            <a:gd name="adj" fmla="val 10000"/>
          </a:avLst>
        </a:prstGeom>
        <a:solidFill>
          <a:schemeClr val="accent2">
            <a:hueOff val="-3712334"/>
            <a:satOff val="1211"/>
            <a:lumOff val="-107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2D Spectrogram vs. 1D Feature Vector</a:t>
          </a:r>
        </a:p>
      </dsp:txBody>
      <dsp:txXfrm>
        <a:off x="776281" y="1507434"/>
        <a:ext cx="6746975" cy="1186609"/>
      </dsp:txXfrm>
    </dsp:sp>
    <dsp:sp modelId="{016D7413-3601-4149-BEDB-D855C72C1B79}">
      <dsp:nvSpPr>
        <dsp:cNvPr id="0" name=""/>
        <dsp:cNvSpPr/>
      </dsp:nvSpPr>
      <dsp:spPr>
        <a:xfrm>
          <a:off x="1478728" y="2941034"/>
          <a:ext cx="8379462" cy="1260443"/>
        </a:xfrm>
        <a:prstGeom prst="roundRect">
          <a:avLst>
            <a:gd name="adj" fmla="val 10000"/>
          </a:avLst>
        </a:prstGeom>
        <a:solidFill>
          <a:schemeClr val="accent2">
            <a:hueOff val="-7424668"/>
            <a:satOff val="2422"/>
            <a:lumOff val="-215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Compare </a:t>
          </a:r>
          <a:r>
            <a:rPr lang="en-US" sz="3300" i="1" kern="1200"/>
            <a:t>Modes</a:t>
          </a:r>
          <a:r>
            <a:rPr lang="en-US" sz="3300" kern="1200"/>
            <a:t> to human senses</a:t>
          </a:r>
        </a:p>
      </dsp:txBody>
      <dsp:txXfrm>
        <a:off x="1515645" y="2977951"/>
        <a:ext cx="6746975" cy="1186609"/>
      </dsp:txXfrm>
    </dsp:sp>
    <dsp:sp modelId="{585F8D09-C424-4001-93FB-95C605E16E05}">
      <dsp:nvSpPr>
        <dsp:cNvPr id="0" name=""/>
        <dsp:cNvSpPr/>
      </dsp:nvSpPr>
      <dsp:spPr>
        <a:xfrm>
          <a:off x="7560174" y="955836"/>
          <a:ext cx="819288" cy="819288"/>
        </a:xfrm>
        <a:prstGeom prst="downArrow">
          <a:avLst>
            <a:gd name="adj1" fmla="val 55000"/>
            <a:gd name="adj2" fmla="val 45000"/>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744514" y="955836"/>
        <a:ext cx="450608" cy="616514"/>
      </dsp:txXfrm>
    </dsp:sp>
    <dsp:sp modelId="{F1BC1639-2460-49B0-8CD7-4EE91A32BFA0}">
      <dsp:nvSpPr>
        <dsp:cNvPr id="0" name=""/>
        <dsp:cNvSpPr/>
      </dsp:nvSpPr>
      <dsp:spPr>
        <a:xfrm>
          <a:off x="8299538" y="2417950"/>
          <a:ext cx="819288" cy="819288"/>
        </a:xfrm>
        <a:prstGeom prst="downArrow">
          <a:avLst>
            <a:gd name="adj1" fmla="val 55000"/>
            <a:gd name="adj2" fmla="val 45000"/>
          </a:avLst>
        </a:prstGeom>
        <a:solidFill>
          <a:schemeClr val="accent2">
            <a:tint val="40000"/>
            <a:alpha val="90000"/>
            <a:hueOff val="-7408615"/>
            <a:satOff val="1581"/>
            <a:lumOff val="-519"/>
            <a:alphaOff val="0"/>
          </a:schemeClr>
        </a:solidFill>
        <a:ln w="13970" cap="flat" cmpd="sng" algn="ctr">
          <a:solidFill>
            <a:schemeClr val="accent2">
              <a:tint val="40000"/>
              <a:alpha val="90000"/>
              <a:hueOff val="-7408615"/>
              <a:satOff val="1581"/>
              <a:lumOff val="-5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83878" y="2417950"/>
        <a:ext cx="450608" cy="61651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smtClean="0"/>
              <a:t>1/4/2021</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1937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282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07528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8173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665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2297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9935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54821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33359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4361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663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smtClean="0"/>
              <a:t>1/4/2021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08144992"/>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kevin.short@unh.edu" TargetMode="External"/><Relationship Id="rId2" Type="http://schemas.openxmlformats.org/officeDocument/2006/relationships/hyperlink" Target="mailto:lhb1007@wildcats.unh.edu"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175A-E5DD-4C3D-83C0-014D3324B13D}"/>
              </a:ext>
            </a:extLst>
          </p:cNvPr>
          <p:cNvSpPr>
            <a:spLocks noGrp="1"/>
          </p:cNvSpPr>
          <p:nvPr>
            <p:ph type="ctrTitle"/>
          </p:nvPr>
        </p:nvSpPr>
        <p:spPr>
          <a:xfrm>
            <a:off x="1261872" y="555655"/>
            <a:ext cx="9418320" cy="3566604"/>
          </a:xfrm>
        </p:spPr>
        <p:txBody>
          <a:bodyPr>
            <a:normAutofit/>
          </a:bodyPr>
          <a:lstStyle/>
          <a:p>
            <a:r>
              <a:rPr lang="en-US" sz="5400" dirty="0"/>
              <a:t>Musical Instrument Classification Using a </a:t>
            </a:r>
            <a:r>
              <a:rPr lang="en-US" dirty="0"/>
              <a:t>Hybrid Neural Network</a:t>
            </a:r>
          </a:p>
        </p:txBody>
      </p:sp>
      <p:sp>
        <p:nvSpPr>
          <p:cNvPr id="3" name="Subtitle 2">
            <a:extLst>
              <a:ext uri="{FF2B5EF4-FFF2-40B4-BE49-F238E27FC236}">
                <a16:creationId xmlns:a16="http://schemas.microsoft.com/office/drawing/2014/main" id="{CED915AA-6494-471F-A315-73A8497A9D49}"/>
              </a:ext>
            </a:extLst>
          </p:cNvPr>
          <p:cNvSpPr>
            <a:spLocks noGrp="1"/>
          </p:cNvSpPr>
          <p:nvPr>
            <p:ph type="subTitle" idx="1"/>
          </p:nvPr>
        </p:nvSpPr>
        <p:spPr>
          <a:xfrm>
            <a:off x="1370693" y="4563122"/>
            <a:ext cx="3556414" cy="1739223"/>
          </a:xfrm>
        </p:spPr>
        <p:txBody>
          <a:bodyPr>
            <a:normAutofit fontScale="77500" lnSpcReduction="20000"/>
          </a:bodyPr>
          <a:lstStyle/>
          <a:p>
            <a:r>
              <a:rPr lang="en-US" dirty="0"/>
              <a:t>Landon Buell</a:t>
            </a:r>
          </a:p>
          <a:p>
            <a:r>
              <a:rPr lang="en-US" dirty="0"/>
              <a:t>Senior, B.S. </a:t>
            </a:r>
            <a:r>
              <a:rPr lang="en-US"/>
              <a:t>Physics Major</a:t>
            </a:r>
            <a:endParaRPr lang="en-US" dirty="0"/>
          </a:p>
          <a:p>
            <a:r>
              <a:rPr lang="en-US" dirty="0"/>
              <a:t>University of New Hampshire</a:t>
            </a:r>
          </a:p>
          <a:p>
            <a:r>
              <a:rPr lang="en-US" dirty="0"/>
              <a:t>8 Jan 2020</a:t>
            </a:r>
          </a:p>
        </p:txBody>
      </p:sp>
      <p:sp>
        <p:nvSpPr>
          <p:cNvPr id="4" name="Subtitle 2">
            <a:extLst>
              <a:ext uri="{FF2B5EF4-FFF2-40B4-BE49-F238E27FC236}">
                <a16:creationId xmlns:a16="http://schemas.microsoft.com/office/drawing/2014/main" id="{F3F4D120-52E2-411F-9B28-2027E8DB1A17}"/>
              </a:ext>
            </a:extLst>
          </p:cNvPr>
          <p:cNvSpPr txBox="1">
            <a:spLocks/>
          </p:cNvSpPr>
          <p:nvPr/>
        </p:nvSpPr>
        <p:spPr>
          <a:xfrm>
            <a:off x="6498454" y="4561501"/>
            <a:ext cx="5450890" cy="1739222"/>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Kevin Short</a:t>
            </a:r>
          </a:p>
          <a:p>
            <a:r>
              <a:rPr lang="en-US" dirty="0"/>
              <a:t>University Professor &amp; Professor of Mathematics</a:t>
            </a:r>
          </a:p>
          <a:p>
            <a:r>
              <a:rPr lang="en-US" dirty="0"/>
              <a:t>Founder, Integrated Applied Mathematics Program</a:t>
            </a:r>
          </a:p>
          <a:p>
            <a:r>
              <a:rPr lang="en-US" dirty="0"/>
              <a:t>University of New Hampshire</a:t>
            </a:r>
          </a:p>
          <a:p>
            <a:endParaRPr lang="en-US" dirty="0"/>
          </a:p>
        </p:txBody>
      </p:sp>
    </p:spTree>
    <p:extLst>
      <p:ext uri="{BB962C8B-B14F-4D97-AF65-F5344CB8AC3E}">
        <p14:creationId xmlns:p14="http://schemas.microsoft.com/office/powerpoint/2010/main" val="4223937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450BDA7-FC8E-431E-9440-4969D0D41D72}"/>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Hybrid Network Architecture</a:t>
            </a:r>
          </a:p>
        </p:txBody>
      </p:sp>
      <p:sp>
        <p:nvSpPr>
          <p:cNvPr id="3" name="Text Placeholder 2">
            <a:extLst>
              <a:ext uri="{FF2B5EF4-FFF2-40B4-BE49-F238E27FC236}">
                <a16:creationId xmlns:a16="http://schemas.microsoft.com/office/drawing/2014/main" id="{24475E55-D268-41E5-A748-28EB0B77B2E0}"/>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6847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E67A05-24A9-46F3-AA55-F08B1389CA4D}"/>
              </a:ext>
            </a:extLst>
          </p:cNvPr>
          <p:cNvSpPr>
            <a:spLocks noGrp="1"/>
          </p:cNvSpPr>
          <p:nvPr>
            <p:ph type="title"/>
          </p:nvPr>
        </p:nvSpPr>
        <p:spPr>
          <a:xfrm>
            <a:off x="1261871" y="365760"/>
            <a:ext cx="9858383" cy="1325562"/>
          </a:xfrm>
        </p:spPr>
        <p:txBody>
          <a:bodyPr>
            <a:normAutofit/>
          </a:bodyPr>
          <a:lstStyle/>
          <a:p>
            <a:r>
              <a:rPr lang="en-US" dirty="0"/>
              <a:t>Two Modes of Input</a:t>
            </a:r>
          </a:p>
        </p:txBody>
      </p:sp>
      <p:sp>
        <p:nvSpPr>
          <p:cNvPr id="18" name="Rectangle 17">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4413FB90-6D58-438D-9684-A5C39B9736E8}"/>
              </a:ext>
            </a:extLst>
          </p:cNvPr>
          <p:cNvGraphicFramePr>
            <a:graphicFrameLocks noGrp="1"/>
          </p:cNvGraphicFramePr>
          <p:nvPr>
            <p:ph idx="1"/>
            <p:extLst>
              <p:ext uri="{D42A27DB-BD31-4B8C-83A1-F6EECF244321}">
                <p14:modId xmlns:p14="http://schemas.microsoft.com/office/powerpoint/2010/main" val="94195530"/>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9726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75470D1-A9BC-450A-94B8-E09E222C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6E59230-6241-4F71-8F80-408E4EBA2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6933" y="0"/>
            <a:ext cx="381733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4" name="Title 3">
            <a:extLst>
              <a:ext uri="{FF2B5EF4-FFF2-40B4-BE49-F238E27FC236}">
                <a16:creationId xmlns:a16="http://schemas.microsoft.com/office/drawing/2014/main" id="{CF310BE1-4D1E-4271-B889-E108B1BA753E}"/>
              </a:ext>
            </a:extLst>
          </p:cNvPr>
          <p:cNvSpPr>
            <a:spLocks noGrp="1"/>
          </p:cNvSpPr>
          <p:nvPr>
            <p:ph type="title"/>
          </p:nvPr>
        </p:nvSpPr>
        <p:spPr>
          <a:xfrm>
            <a:off x="1516083" y="228600"/>
            <a:ext cx="3359031" cy="5014718"/>
          </a:xfrm>
        </p:spPr>
        <p:txBody>
          <a:bodyPr vert="horz" lIns="91440" tIns="45720" rIns="91440" bIns="45720" rtlCol="0" anchor="ctr">
            <a:normAutofit/>
          </a:bodyPr>
          <a:lstStyle/>
          <a:p>
            <a:pPr algn="ctr">
              <a:lnSpc>
                <a:spcPct val="85000"/>
              </a:lnSpc>
            </a:pPr>
            <a:r>
              <a:rPr lang="en-US" sz="3600" dirty="0">
                <a:solidFill>
                  <a:srgbClr val="FFFFFF"/>
                </a:solidFill>
              </a:rPr>
              <a:t>Hybrid Neural Network Architecture</a:t>
            </a:r>
          </a:p>
        </p:txBody>
      </p:sp>
      <p:sp>
        <p:nvSpPr>
          <p:cNvPr id="17" name="Rectangle 16">
            <a:extLst>
              <a:ext uri="{FF2B5EF4-FFF2-40B4-BE49-F238E27FC236}">
                <a16:creationId xmlns:a16="http://schemas.microsoft.com/office/drawing/2014/main" id="{E1A01B88-BE75-48CC-A6A5-AD51DC9EC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pic>
        <p:nvPicPr>
          <p:cNvPr id="7" name="Content Placeholder 6" descr="Diagram, schematic&#10;&#10;Description automatically generated">
            <a:extLst>
              <a:ext uri="{FF2B5EF4-FFF2-40B4-BE49-F238E27FC236}">
                <a16:creationId xmlns:a16="http://schemas.microsoft.com/office/drawing/2014/main" id="{45A18424-F9D6-427C-ACB3-45BEDF7189D8}"/>
              </a:ext>
            </a:extLst>
          </p:cNvPr>
          <p:cNvPicPr>
            <a:picLocks noGrp="1" noChangeAspect="1"/>
          </p:cNvPicPr>
          <p:nvPr>
            <p:ph idx="1"/>
          </p:nvPr>
        </p:nvPicPr>
        <p:blipFill>
          <a:blip r:embed="rId2"/>
          <a:stretch>
            <a:fillRect/>
          </a:stretch>
        </p:blipFill>
        <p:spPr>
          <a:xfrm>
            <a:off x="5688106" y="0"/>
            <a:ext cx="5163263" cy="6681870"/>
          </a:xfrm>
        </p:spPr>
      </p:pic>
    </p:spTree>
    <p:extLst>
      <p:ext uri="{BB962C8B-B14F-4D97-AF65-F5344CB8AC3E}">
        <p14:creationId xmlns:p14="http://schemas.microsoft.com/office/powerpoint/2010/main" val="3400131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7057F8AA-2D91-4251-B514-0826D4D58113}"/>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Performance of the Hybrid Model</a:t>
            </a:r>
          </a:p>
        </p:txBody>
      </p:sp>
      <p:sp>
        <p:nvSpPr>
          <p:cNvPr id="6" name="Text Placeholder 5">
            <a:extLst>
              <a:ext uri="{FF2B5EF4-FFF2-40B4-BE49-F238E27FC236}">
                <a16:creationId xmlns:a16="http://schemas.microsoft.com/office/drawing/2014/main" id="{8FDB7243-7E2C-4032-9FC7-15A2787D55D1}"/>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3" name="Rectangle 12">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3455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33D32CE-9F59-4AD7-A5AD-60A8203CB3B0}"/>
              </a:ext>
            </a:extLst>
          </p:cNvPr>
          <p:cNvSpPr>
            <a:spLocks noGrp="1"/>
          </p:cNvSpPr>
          <p:nvPr>
            <p:ph type="title"/>
          </p:nvPr>
        </p:nvSpPr>
        <p:spPr/>
        <p:txBody>
          <a:bodyPr/>
          <a:lstStyle/>
          <a:p>
            <a:r>
              <a:rPr lang="en-US" dirty="0"/>
              <a:t>X-Validation Performance</a:t>
            </a:r>
          </a:p>
        </p:txBody>
      </p:sp>
      <p:pic>
        <p:nvPicPr>
          <p:cNvPr id="15" name="Content Placeholder 14" descr="Chart, bar chart&#10;&#10;Description automatically generated">
            <a:extLst>
              <a:ext uri="{FF2B5EF4-FFF2-40B4-BE49-F238E27FC236}">
                <a16:creationId xmlns:a16="http://schemas.microsoft.com/office/drawing/2014/main" id="{7E3919D2-ABE4-449A-907E-CA63B814431D}"/>
              </a:ext>
            </a:extLst>
          </p:cNvPr>
          <p:cNvPicPr>
            <a:picLocks noGrp="1" noChangeAspect="1"/>
          </p:cNvPicPr>
          <p:nvPr>
            <p:ph idx="1"/>
          </p:nvPr>
        </p:nvPicPr>
        <p:blipFill>
          <a:blip r:embed="rId2"/>
          <a:stretch>
            <a:fillRect/>
          </a:stretch>
        </p:blipFill>
        <p:spPr>
          <a:xfrm>
            <a:off x="6535272" y="457200"/>
            <a:ext cx="4572000" cy="1828800"/>
          </a:xfrm>
        </p:spPr>
      </p:pic>
      <p:sp>
        <p:nvSpPr>
          <p:cNvPr id="12" name="Text Placeholder 11">
            <a:extLst>
              <a:ext uri="{FF2B5EF4-FFF2-40B4-BE49-F238E27FC236}">
                <a16:creationId xmlns:a16="http://schemas.microsoft.com/office/drawing/2014/main" id="{7B2648CF-7CC0-45C2-A28C-46332198ED0D}"/>
              </a:ext>
            </a:extLst>
          </p:cNvPr>
          <p:cNvSpPr>
            <a:spLocks noGrp="1"/>
          </p:cNvSpPr>
          <p:nvPr>
            <p:ph type="body" sz="half" idx="2"/>
          </p:nvPr>
        </p:nvSpPr>
        <p:spPr/>
        <p:txBody>
          <a:bodyPr/>
          <a:lstStyle/>
          <a:p>
            <a:endParaRPr lang="en-US" dirty="0"/>
          </a:p>
          <a:p>
            <a:pPr marL="285750" indent="-285750">
              <a:buFont typeface="Arial" panose="020B0604020202020204" pitchFamily="34" charset="0"/>
              <a:buChar char="•"/>
            </a:pPr>
            <a:r>
              <a:rPr lang="en-US" sz="1600" dirty="0"/>
              <a:t>Three Separate Models’</a:t>
            </a:r>
          </a:p>
          <a:p>
            <a:pPr marL="800100" lvl="1" indent="-342900">
              <a:buFont typeface="+mj-lt"/>
              <a:buAutoNum type="arabicParenR"/>
            </a:pPr>
            <a:r>
              <a:rPr lang="en-US" sz="1600" dirty="0"/>
              <a:t>Just CNN Architecture</a:t>
            </a:r>
          </a:p>
          <a:p>
            <a:pPr marL="800100" lvl="1" indent="-342900">
              <a:buFont typeface="+mj-lt"/>
              <a:buAutoNum type="arabicParenR"/>
            </a:pPr>
            <a:r>
              <a:rPr lang="en-US" sz="1600" dirty="0"/>
              <a:t>Just MLP Architecture</a:t>
            </a:r>
          </a:p>
          <a:p>
            <a:pPr marL="800100" lvl="1" indent="-342900">
              <a:buFont typeface="+mj-lt"/>
              <a:buAutoNum type="arabicParenR"/>
            </a:pPr>
            <a:r>
              <a:rPr lang="en-US" sz="1600" dirty="0"/>
              <a:t>Hybrid Architecture</a:t>
            </a:r>
          </a:p>
          <a:p>
            <a:endParaRPr lang="en-US" dirty="0"/>
          </a:p>
          <a:p>
            <a:pPr marL="285750" indent="-285750">
              <a:buFont typeface="Arial" panose="020B0604020202020204" pitchFamily="34" charset="0"/>
              <a:buChar char="•"/>
            </a:pPr>
            <a:r>
              <a:rPr lang="en-US" sz="1600" dirty="0"/>
              <a:t>Each unimodal </a:t>
            </a:r>
            <a:r>
              <a:rPr lang="en-US" sz="1600" dirty="0" err="1"/>
              <a:t>achitecture</a:t>
            </a:r>
            <a:r>
              <a:rPr lang="en-US" sz="1600" dirty="0"/>
              <a:t> learns a set of parameters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When combined, the  </a:t>
            </a:r>
            <a:endParaRPr lang="en-US" dirty="0"/>
          </a:p>
          <a:p>
            <a:endParaRPr lang="en-US" dirty="0"/>
          </a:p>
        </p:txBody>
      </p:sp>
      <p:pic>
        <p:nvPicPr>
          <p:cNvPr id="18" name="Picture 17" descr="Chart, bar chart&#10;&#10;Description automatically generated">
            <a:extLst>
              <a:ext uri="{FF2B5EF4-FFF2-40B4-BE49-F238E27FC236}">
                <a16:creationId xmlns:a16="http://schemas.microsoft.com/office/drawing/2014/main" id="{26A050DF-7EFA-4489-98CA-E21326BE921D}"/>
              </a:ext>
            </a:extLst>
          </p:cNvPr>
          <p:cNvPicPr>
            <a:picLocks noChangeAspect="1"/>
          </p:cNvPicPr>
          <p:nvPr/>
        </p:nvPicPr>
        <p:blipFill>
          <a:blip r:embed="rId3"/>
          <a:stretch>
            <a:fillRect/>
          </a:stretch>
        </p:blipFill>
        <p:spPr>
          <a:xfrm>
            <a:off x="6535272" y="4572000"/>
            <a:ext cx="4572000" cy="1828800"/>
          </a:xfrm>
          <a:prstGeom prst="rect">
            <a:avLst/>
          </a:prstGeom>
        </p:spPr>
      </p:pic>
      <p:pic>
        <p:nvPicPr>
          <p:cNvPr id="20" name="Picture 19" descr="Chart, bar chart&#10;&#10;Description automatically generated">
            <a:extLst>
              <a:ext uri="{FF2B5EF4-FFF2-40B4-BE49-F238E27FC236}">
                <a16:creationId xmlns:a16="http://schemas.microsoft.com/office/drawing/2014/main" id="{E890F038-6206-4B71-91E6-D35775FF7C54}"/>
              </a:ext>
            </a:extLst>
          </p:cNvPr>
          <p:cNvPicPr>
            <a:picLocks noChangeAspect="1"/>
          </p:cNvPicPr>
          <p:nvPr/>
        </p:nvPicPr>
        <p:blipFill>
          <a:blip r:embed="rId4"/>
          <a:stretch>
            <a:fillRect/>
          </a:stretch>
        </p:blipFill>
        <p:spPr>
          <a:xfrm>
            <a:off x="6535272" y="2514600"/>
            <a:ext cx="4572000" cy="1828800"/>
          </a:xfrm>
          <a:prstGeom prst="rect">
            <a:avLst/>
          </a:prstGeom>
        </p:spPr>
      </p:pic>
      <p:sp>
        <p:nvSpPr>
          <p:cNvPr id="22" name="TextBox 21">
            <a:extLst>
              <a:ext uri="{FF2B5EF4-FFF2-40B4-BE49-F238E27FC236}">
                <a16:creationId xmlns:a16="http://schemas.microsoft.com/office/drawing/2014/main" id="{728B830C-A6BC-4D82-8850-581407D95444}"/>
              </a:ext>
            </a:extLst>
          </p:cNvPr>
          <p:cNvSpPr txBox="1"/>
          <p:nvPr/>
        </p:nvSpPr>
        <p:spPr>
          <a:xfrm>
            <a:off x="5821726" y="1079212"/>
            <a:ext cx="548548" cy="584775"/>
          </a:xfrm>
          <a:prstGeom prst="rect">
            <a:avLst/>
          </a:prstGeom>
          <a:noFill/>
        </p:spPr>
        <p:txBody>
          <a:bodyPr wrap="none" rtlCol="0">
            <a:spAutoFit/>
          </a:bodyPr>
          <a:lstStyle/>
          <a:p>
            <a:r>
              <a:rPr lang="en-US" sz="3200" dirty="0"/>
              <a:t>1)</a:t>
            </a:r>
          </a:p>
        </p:txBody>
      </p:sp>
      <p:sp>
        <p:nvSpPr>
          <p:cNvPr id="26" name="TextBox 25">
            <a:extLst>
              <a:ext uri="{FF2B5EF4-FFF2-40B4-BE49-F238E27FC236}">
                <a16:creationId xmlns:a16="http://schemas.microsoft.com/office/drawing/2014/main" id="{2C286CD0-95C0-4998-B0C4-003CDB70A70E}"/>
              </a:ext>
            </a:extLst>
          </p:cNvPr>
          <p:cNvSpPr txBox="1"/>
          <p:nvPr/>
        </p:nvSpPr>
        <p:spPr>
          <a:xfrm>
            <a:off x="5821726" y="3136612"/>
            <a:ext cx="548548" cy="584775"/>
          </a:xfrm>
          <a:prstGeom prst="rect">
            <a:avLst/>
          </a:prstGeom>
          <a:noFill/>
        </p:spPr>
        <p:txBody>
          <a:bodyPr wrap="none" rtlCol="0">
            <a:spAutoFit/>
          </a:bodyPr>
          <a:lstStyle/>
          <a:p>
            <a:r>
              <a:rPr lang="en-US" sz="3200" dirty="0"/>
              <a:t>2)</a:t>
            </a:r>
          </a:p>
        </p:txBody>
      </p:sp>
      <p:sp>
        <p:nvSpPr>
          <p:cNvPr id="28" name="TextBox 27">
            <a:extLst>
              <a:ext uri="{FF2B5EF4-FFF2-40B4-BE49-F238E27FC236}">
                <a16:creationId xmlns:a16="http://schemas.microsoft.com/office/drawing/2014/main" id="{E3F3152A-358E-4BCB-B201-23EB45CE2024}"/>
              </a:ext>
            </a:extLst>
          </p:cNvPr>
          <p:cNvSpPr txBox="1"/>
          <p:nvPr/>
        </p:nvSpPr>
        <p:spPr>
          <a:xfrm>
            <a:off x="5821726" y="5194012"/>
            <a:ext cx="548548" cy="584775"/>
          </a:xfrm>
          <a:prstGeom prst="rect">
            <a:avLst/>
          </a:prstGeom>
          <a:noFill/>
        </p:spPr>
        <p:txBody>
          <a:bodyPr wrap="none" rtlCol="0">
            <a:spAutoFit/>
          </a:bodyPr>
          <a:lstStyle/>
          <a:p>
            <a:r>
              <a:rPr lang="en-US" sz="3200" dirty="0"/>
              <a:t>3)</a:t>
            </a:r>
          </a:p>
        </p:txBody>
      </p:sp>
    </p:spTree>
    <p:extLst>
      <p:ext uri="{BB962C8B-B14F-4D97-AF65-F5344CB8AC3E}">
        <p14:creationId xmlns:p14="http://schemas.microsoft.com/office/powerpoint/2010/main" val="2504898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7A520-151C-4384-94B4-7CE135D7D2B5}"/>
              </a:ext>
            </a:extLst>
          </p:cNvPr>
          <p:cNvSpPr>
            <a:spLocks noGrp="1"/>
          </p:cNvSpPr>
          <p:nvPr>
            <p:ph type="title"/>
          </p:nvPr>
        </p:nvSpPr>
        <p:spPr/>
        <p:txBody>
          <a:bodyPr/>
          <a:lstStyle/>
          <a:p>
            <a:r>
              <a:rPr lang="en-US" dirty="0"/>
              <a:t>Unimodal Confusion Matrices</a:t>
            </a:r>
          </a:p>
        </p:txBody>
      </p:sp>
      <p:sp>
        <p:nvSpPr>
          <p:cNvPr id="5" name="Text Placeholder 4">
            <a:extLst>
              <a:ext uri="{FF2B5EF4-FFF2-40B4-BE49-F238E27FC236}">
                <a16:creationId xmlns:a16="http://schemas.microsoft.com/office/drawing/2014/main" id="{DE28BFE3-9D52-4AF9-BDB2-A28079415C09}"/>
              </a:ext>
            </a:extLst>
          </p:cNvPr>
          <p:cNvSpPr>
            <a:spLocks noGrp="1"/>
          </p:cNvSpPr>
          <p:nvPr>
            <p:ph type="body" idx="1"/>
          </p:nvPr>
        </p:nvSpPr>
        <p:spPr/>
        <p:txBody>
          <a:bodyPr>
            <a:normAutofit/>
          </a:bodyPr>
          <a:lstStyle/>
          <a:p>
            <a:r>
              <a:rPr lang="en-US" sz="1800" dirty="0"/>
              <a:t>CNN Branch (Occurrence Weighted)</a:t>
            </a:r>
          </a:p>
        </p:txBody>
      </p:sp>
      <p:pic>
        <p:nvPicPr>
          <p:cNvPr id="10" name="Content Placeholder 9" descr="Line chart&#10;&#10;Description automatically generated">
            <a:extLst>
              <a:ext uri="{FF2B5EF4-FFF2-40B4-BE49-F238E27FC236}">
                <a16:creationId xmlns:a16="http://schemas.microsoft.com/office/drawing/2014/main" id="{08FD457B-D24D-496C-89BA-1FD4E0C7EF48}"/>
              </a:ext>
            </a:extLst>
          </p:cNvPr>
          <p:cNvPicPr>
            <a:picLocks noGrp="1" noChangeAspect="1"/>
          </p:cNvPicPr>
          <p:nvPr>
            <p:ph sz="half" idx="2"/>
          </p:nvPr>
        </p:nvPicPr>
        <p:blipFill>
          <a:blip r:embed="rId2"/>
          <a:stretch>
            <a:fillRect/>
          </a:stretch>
        </p:blipFill>
        <p:spPr>
          <a:xfrm>
            <a:off x="1670050" y="2508250"/>
            <a:ext cx="3663950" cy="3663950"/>
          </a:xfrm>
        </p:spPr>
      </p:pic>
      <p:sp>
        <p:nvSpPr>
          <p:cNvPr id="7" name="Text Placeholder 6">
            <a:extLst>
              <a:ext uri="{FF2B5EF4-FFF2-40B4-BE49-F238E27FC236}">
                <a16:creationId xmlns:a16="http://schemas.microsoft.com/office/drawing/2014/main" id="{DA98244E-4BBB-4E24-97C2-3FD5DB3EB568}"/>
              </a:ext>
            </a:extLst>
          </p:cNvPr>
          <p:cNvSpPr>
            <a:spLocks noGrp="1"/>
          </p:cNvSpPr>
          <p:nvPr>
            <p:ph type="body" sz="quarter" idx="3"/>
          </p:nvPr>
        </p:nvSpPr>
        <p:spPr/>
        <p:txBody>
          <a:bodyPr>
            <a:normAutofit/>
          </a:bodyPr>
          <a:lstStyle/>
          <a:p>
            <a:r>
              <a:rPr lang="en-US" sz="1800" dirty="0"/>
              <a:t>MLP Branch (Occurrence Weighted)</a:t>
            </a:r>
          </a:p>
        </p:txBody>
      </p:sp>
      <p:pic>
        <p:nvPicPr>
          <p:cNvPr id="12" name="Content Placeholder 11">
            <a:extLst>
              <a:ext uri="{FF2B5EF4-FFF2-40B4-BE49-F238E27FC236}">
                <a16:creationId xmlns:a16="http://schemas.microsoft.com/office/drawing/2014/main" id="{0360A726-7C85-4CF1-B5BD-0570D31E709D}"/>
              </a:ext>
            </a:extLst>
          </p:cNvPr>
          <p:cNvPicPr>
            <a:picLocks noGrp="1" noChangeAspect="1"/>
          </p:cNvPicPr>
          <p:nvPr>
            <p:ph sz="quarter" idx="4"/>
          </p:nvPr>
        </p:nvPicPr>
        <p:blipFill>
          <a:blip r:embed="rId3"/>
          <a:stretch>
            <a:fillRect/>
          </a:stretch>
        </p:blipFill>
        <p:spPr>
          <a:xfrm>
            <a:off x="6534944" y="2508250"/>
            <a:ext cx="3663950" cy="3663950"/>
          </a:xfrm>
        </p:spPr>
      </p:pic>
    </p:spTree>
    <p:extLst>
      <p:ext uri="{BB962C8B-B14F-4D97-AF65-F5344CB8AC3E}">
        <p14:creationId xmlns:p14="http://schemas.microsoft.com/office/powerpoint/2010/main" val="3667149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CAFC2-D4F0-4F83-B0D9-C8306FCE4DF8}"/>
              </a:ext>
            </a:extLst>
          </p:cNvPr>
          <p:cNvSpPr>
            <a:spLocks noGrp="1"/>
          </p:cNvSpPr>
          <p:nvPr>
            <p:ph type="title"/>
          </p:nvPr>
        </p:nvSpPr>
        <p:spPr/>
        <p:txBody>
          <a:bodyPr/>
          <a:lstStyle/>
          <a:p>
            <a:r>
              <a:rPr lang="en-US" dirty="0"/>
              <a:t>Multimodal Confusion Matrix</a:t>
            </a:r>
          </a:p>
        </p:txBody>
      </p:sp>
      <p:sp>
        <p:nvSpPr>
          <p:cNvPr id="8" name="Text Placeholder 7">
            <a:extLst>
              <a:ext uri="{FF2B5EF4-FFF2-40B4-BE49-F238E27FC236}">
                <a16:creationId xmlns:a16="http://schemas.microsoft.com/office/drawing/2014/main" id="{9A2CCDD3-5A99-4AF3-8B64-D9B96D556D2C}"/>
              </a:ext>
            </a:extLst>
          </p:cNvPr>
          <p:cNvSpPr>
            <a:spLocks noGrp="1"/>
          </p:cNvSpPr>
          <p:nvPr>
            <p:ph type="body" idx="1"/>
          </p:nvPr>
        </p:nvSpPr>
        <p:spPr/>
        <p:txBody>
          <a:bodyPr>
            <a:normAutofit/>
          </a:bodyPr>
          <a:lstStyle/>
          <a:p>
            <a:r>
              <a:rPr lang="en-US" sz="1800" dirty="0"/>
              <a:t>CNN + MLP (Occurrence Weighted)</a:t>
            </a:r>
          </a:p>
        </p:txBody>
      </p:sp>
      <p:pic>
        <p:nvPicPr>
          <p:cNvPr id="13" name="Content Placeholder 12" descr="Line chart&#10;&#10;Description automatically generated">
            <a:extLst>
              <a:ext uri="{FF2B5EF4-FFF2-40B4-BE49-F238E27FC236}">
                <a16:creationId xmlns:a16="http://schemas.microsoft.com/office/drawing/2014/main" id="{7150F80E-2EB5-4B1B-B824-45FACB6E4E26}"/>
              </a:ext>
            </a:extLst>
          </p:cNvPr>
          <p:cNvPicPr>
            <a:picLocks noGrp="1" noChangeAspect="1"/>
          </p:cNvPicPr>
          <p:nvPr>
            <p:ph sz="half" idx="2"/>
          </p:nvPr>
        </p:nvPicPr>
        <p:blipFill>
          <a:blip r:embed="rId2"/>
          <a:stretch>
            <a:fillRect/>
          </a:stretch>
        </p:blipFill>
        <p:spPr>
          <a:xfrm>
            <a:off x="1670050" y="2508250"/>
            <a:ext cx="3663950" cy="3663950"/>
          </a:xfrm>
        </p:spPr>
      </p:pic>
      <p:sp>
        <p:nvSpPr>
          <p:cNvPr id="10" name="Text Placeholder 9">
            <a:extLst>
              <a:ext uri="{FF2B5EF4-FFF2-40B4-BE49-F238E27FC236}">
                <a16:creationId xmlns:a16="http://schemas.microsoft.com/office/drawing/2014/main" id="{4D350154-9FA7-4944-9678-CFF801240025}"/>
              </a:ext>
            </a:extLst>
          </p:cNvPr>
          <p:cNvSpPr>
            <a:spLocks noGrp="1"/>
          </p:cNvSpPr>
          <p:nvPr>
            <p:ph type="body" sz="quarter" idx="3"/>
          </p:nvPr>
        </p:nvSpPr>
        <p:spPr/>
        <p:txBody>
          <a:bodyPr/>
          <a:lstStyle/>
          <a:p>
            <a:endParaRPr lang="en-US"/>
          </a:p>
        </p:txBody>
      </p:sp>
      <p:sp>
        <p:nvSpPr>
          <p:cNvPr id="11" name="Content Placeholder 10">
            <a:extLst>
              <a:ext uri="{FF2B5EF4-FFF2-40B4-BE49-F238E27FC236}">
                <a16:creationId xmlns:a16="http://schemas.microsoft.com/office/drawing/2014/main" id="{EC0F7658-B047-4111-ABCA-70818F4453CF}"/>
              </a:ext>
            </a:extLst>
          </p:cNvPr>
          <p:cNvSpPr>
            <a:spLocks noGrp="1"/>
          </p:cNvSpPr>
          <p:nvPr>
            <p:ph sz="quarter" idx="4"/>
          </p:nvPr>
        </p:nvSpPr>
        <p:spPr/>
        <p:txBody>
          <a:bodyPr/>
          <a:lstStyle/>
          <a:p>
            <a:endParaRPr lang="en-US" dirty="0"/>
          </a:p>
          <a:p>
            <a:r>
              <a:rPr lang="en-US" dirty="0"/>
              <a:t>Multimodal models shows a stronger main diagonal</a:t>
            </a:r>
          </a:p>
          <a:p>
            <a:endParaRPr lang="en-US" dirty="0"/>
          </a:p>
          <a:p>
            <a:r>
              <a:rPr lang="en-US" dirty="0"/>
              <a:t>Combines predictive power from both architectures</a:t>
            </a:r>
          </a:p>
        </p:txBody>
      </p:sp>
    </p:spTree>
    <p:extLst>
      <p:ext uri="{BB962C8B-B14F-4D97-AF65-F5344CB8AC3E}">
        <p14:creationId xmlns:p14="http://schemas.microsoft.com/office/powerpoint/2010/main" val="3855697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AD441-4886-45F4-B900-8E010B834A67}"/>
              </a:ext>
            </a:extLst>
          </p:cNvPr>
          <p:cNvSpPr>
            <a:spLocks noGrp="1"/>
          </p:cNvSpPr>
          <p:nvPr>
            <p:ph type="title"/>
          </p:nvPr>
        </p:nvSpPr>
        <p:spPr>
          <a:xfrm>
            <a:off x="965198" y="643466"/>
            <a:ext cx="3092718" cy="5528734"/>
          </a:xfrm>
          <a:noFill/>
        </p:spPr>
        <p:txBody>
          <a:bodyPr anchor="t">
            <a:normAutofit/>
          </a:bodyPr>
          <a:lstStyle/>
          <a:p>
            <a:br>
              <a:rPr lang="en-US" sz="2800" dirty="0">
                <a:solidFill>
                  <a:srgbClr val="FFFFFF"/>
                </a:solidFill>
              </a:rPr>
            </a:br>
            <a:r>
              <a:rPr lang="en-US" sz="2800" dirty="0">
                <a:solidFill>
                  <a:srgbClr val="FFFFFF"/>
                </a:solidFill>
              </a:rPr>
              <a:t>Discussions </a:t>
            </a:r>
            <a:br>
              <a:rPr lang="en-US" sz="2800" dirty="0">
                <a:solidFill>
                  <a:srgbClr val="FFFFFF"/>
                </a:solidFill>
              </a:rPr>
            </a:br>
            <a:r>
              <a:rPr lang="en-US" sz="2800" dirty="0">
                <a:solidFill>
                  <a:srgbClr val="FFFFFF"/>
                </a:solidFill>
              </a:rPr>
              <a:t>and</a:t>
            </a:r>
            <a:br>
              <a:rPr lang="en-US" sz="2800" dirty="0">
                <a:solidFill>
                  <a:srgbClr val="FFFFFF"/>
                </a:solidFill>
              </a:rPr>
            </a:br>
            <a:r>
              <a:rPr lang="en-US" sz="2800" dirty="0">
                <a:solidFill>
                  <a:srgbClr val="FFFFFF"/>
                </a:solidFill>
              </a:rPr>
              <a:t>Conclusions</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9BA348-46FA-491F-8999-1F1BDEC1F99B}"/>
              </a:ext>
            </a:extLst>
          </p:cNvPr>
          <p:cNvSpPr>
            <a:spLocks noGrp="1"/>
          </p:cNvSpPr>
          <p:nvPr>
            <p:ph idx="1"/>
          </p:nvPr>
        </p:nvSpPr>
        <p:spPr>
          <a:xfrm>
            <a:off x="4821898" y="643466"/>
            <a:ext cx="5827472" cy="5571067"/>
          </a:xfrm>
        </p:spPr>
        <p:txBody>
          <a:bodyPr>
            <a:normAutofit/>
          </a:bodyPr>
          <a:lstStyle/>
          <a:p>
            <a:endParaRPr lang="en-US" sz="2400" dirty="0"/>
          </a:p>
          <a:p>
            <a:r>
              <a:rPr lang="en-US" sz="2400" dirty="0"/>
              <a:t>Hybrid architecture allows for single sample to be effectively convey with two different input modes</a:t>
            </a:r>
          </a:p>
          <a:p>
            <a:pPr marL="0" indent="0">
              <a:buNone/>
            </a:pPr>
            <a:endParaRPr lang="en-US" sz="2400" dirty="0"/>
          </a:p>
          <a:p>
            <a:r>
              <a:rPr lang="en-US" sz="2400" dirty="0"/>
              <a:t>The Multimodal Model Improves musical instrument classification performance</a:t>
            </a:r>
          </a:p>
          <a:p>
            <a:endParaRPr lang="en-US" sz="2400" dirty="0"/>
          </a:p>
          <a:p>
            <a:r>
              <a:rPr lang="en-US" sz="2400" dirty="0"/>
              <a:t>We would like to deploy this model to classify unlabeled chaotic synthesizer waveforms</a:t>
            </a:r>
          </a:p>
          <a:p>
            <a:endParaRPr lang="en-US" sz="2400" dirty="0"/>
          </a:p>
          <a:p>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3731567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EBBF49-26D7-47E9-AF54-E39CE4585582}"/>
              </a:ext>
            </a:extLst>
          </p:cNvPr>
          <p:cNvSpPr>
            <a:spLocks noGrp="1"/>
          </p:cNvSpPr>
          <p:nvPr>
            <p:ph type="title"/>
          </p:nvPr>
        </p:nvSpPr>
        <p:spPr/>
        <p:txBody>
          <a:bodyPr/>
          <a:lstStyle/>
          <a:p>
            <a:r>
              <a:rPr lang="en-US" dirty="0"/>
              <a:t>Questions?</a:t>
            </a:r>
          </a:p>
        </p:txBody>
      </p:sp>
      <p:sp>
        <p:nvSpPr>
          <p:cNvPr id="6" name="Content Placeholder 5">
            <a:extLst>
              <a:ext uri="{FF2B5EF4-FFF2-40B4-BE49-F238E27FC236}">
                <a16:creationId xmlns:a16="http://schemas.microsoft.com/office/drawing/2014/main" id="{E2365FB4-1E61-4007-AECA-332E5362AD59}"/>
              </a:ext>
            </a:extLst>
          </p:cNvPr>
          <p:cNvSpPr>
            <a:spLocks noGrp="1"/>
          </p:cNvSpPr>
          <p:nvPr>
            <p:ph idx="1"/>
          </p:nvPr>
        </p:nvSpPr>
        <p:spPr/>
        <p:txBody>
          <a:bodyPr/>
          <a:lstStyle/>
          <a:p>
            <a:endParaRPr lang="en-US" dirty="0"/>
          </a:p>
          <a:p>
            <a:endParaRPr lang="en-US" dirty="0"/>
          </a:p>
          <a:p>
            <a:r>
              <a:rPr lang="en-US" dirty="0"/>
              <a:t>Additional information + Formal Write-up is available</a:t>
            </a:r>
          </a:p>
          <a:p>
            <a:pPr lvl="1"/>
            <a:r>
              <a:rPr lang="en-US" dirty="0"/>
              <a:t>Landon Buell – </a:t>
            </a:r>
            <a:r>
              <a:rPr lang="en-US" dirty="0">
                <a:hlinkClick r:id="rId2"/>
              </a:rPr>
              <a:t>lhb1007@wildcats.unh.edu</a:t>
            </a:r>
            <a:endParaRPr lang="en-US" dirty="0"/>
          </a:p>
          <a:p>
            <a:pPr lvl="1"/>
            <a:r>
              <a:rPr lang="en-US" dirty="0"/>
              <a:t>Kevin Short – </a:t>
            </a:r>
            <a:r>
              <a:rPr lang="en-US" dirty="0">
                <a:hlinkClick r:id="rId3"/>
              </a:rPr>
              <a:t>kevin.short@unh.edu</a:t>
            </a:r>
            <a:endParaRPr lang="en-US" dirty="0"/>
          </a:p>
          <a:p>
            <a:pPr lvl="1"/>
            <a:endParaRPr lang="en-US" dirty="0"/>
          </a:p>
          <a:p>
            <a:pPr lvl="1"/>
            <a:endParaRPr lang="en-US" dirty="0"/>
          </a:p>
          <a:p>
            <a:r>
              <a:rPr lang="en-US" dirty="0"/>
              <a:t>Project GitHub Repository:</a:t>
            </a:r>
          </a:p>
          <a:p>
            <a:pPr marL="0" indent="0">
              <a:buNone/>
            </a:pPr>
            <a:r>
              <a:rPr lang="en-US" dirty="0"/>
              <a:t>	</a:t>
            </a:r>
            <a:r>
              <a:rPr lang="en-US" sz="1600" dirty="0"/>
              <a:t>https://github.com/landonbuell/Buell-Senior-Thesis</a:t>
            </a:r>
            <a:endParaRPr lang="en-US" dirty="0"/>
          </a:p>
        </p:txBody>
      </p:sp>
      <p:sp>
        <p:nvSpPr>
          <p:cNvPr id="7" name="Text Placeholder 6">
            <a:extLst>
              <a:ext uri="{FF2B5EF4-FFF2-40B4-BE49-F238E27FC236}">
                <a16:creationId xmlns:a16="http://schemas.microsoft.com/office/drawing/2014/main" id="{3FFB7F27-E25B-47BC-9442-A767225660F6}"/>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483675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1009190-5AE6-46E1-A58A-A5FB5522D7AF}"/>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Introduction</a:t>
            </a:r>
          </a:p>
        </p:txBody>
      </p:sp>
      <p:sp>
        <p:nvSpPr>
          <p:cNvPr id="3" name="Text Placeholder 2">
            <a:extLst>
              <a:ext uri="{FF2B5EF4-FFF2-40B4-BE49-F238E27FC236}">
                <a16:creationId xmlns:a16="http://schemas.microsoft.com/office/drawing/2014/main" id="{F7F39D0B-53F5-408C-8C70-27D8C52ECE6A}"/>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5811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D9C0C7-B25F-4BC2-88E0-EE6183920101}"/>
              </a:ext>
            </a:extLst>
          </p:cNvPr>
          <p:cNvSpPr>
            <a:spLocks noGrp="1"/>
          </p:cNvSpPr>
          <p:nvPr>
            <p:ph type="title"/>
          </p:nvPr>
        </p:nvSpPr>
        <p:spPr/>
        <p:txBody>
          <a:bodyPr/>
          <a:lstStyle/>
          <a:p>
            <a:r>
              <a:rPr lang="en-US" dirty="0"/>
              <a:t>Mapping Sounds to Sources</a:t>
            </a:r>
          </a:p>
        </p:txBody>
      </p:sp>
      <p:graphicFrame>
        <p:nvGraphicFramePr>
          <p:cNvPr id="9" name="Content Placeholder 5">
            <a:extLst>
              <a:ext uri="{FF2B5EF4-FFF2-40B4-BE49-F238E27FC236}">
                <a16:creationId xmlns:a16="http://schemas.microsoft.com/office/drawing/2014/main" id="{769590BD-7057-49ED-A461-879924A1393D}"/>
              </a:ext>
            </a:extLst>
          </p:cNvPr>
          <p:cNvGraphicFramePr>
            <a:graphicFrameLocks noGrp="1"/>
          </p:cNvGraphicFramePr>
          <p:nvPr>
            <p:ph idx="1"/>
            <p:extLst>
              <p:ext uri="{D42A27DB-BD31-4B8C-83A1-F6EECF244321}">
                <p14:modId xmlns:p14="http://schemas.microsoft.com/office/powerpoint/2010/main" val="3246668548"/>
              </p:ext>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8810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4813EAB-8884-4EBD-98C9-80A946099D6D}"/>
              </a:ext>
            </a:extLst>
          </p:cNvPr>
          <p:cNvSpPr>
            <a:spLocks noGrp="1"/>
          </p:cNvSpPr>
          <p:nvPr>
            <p:ph type="title"/>
          </p:nvPr>
        </p:nvSpPr>
        <p:spPr>
          <a:xfrm>
            <a:off x="2055822" y="745182"/>
            <a:ext cx="9026153" cy="3386433"/>
          </a:xfrm>
        </p:spPr>
        <p:txBody>
          <a:bodyPr vert="horz" lIns="91440" tIns="45720" rIns="91440" bIns="45720" rtlCol="0" anchor="b">
            <a:normAutofit/>
          </a:bodyPr>
          <a:lstStyle/>
          <a:p>
            <a:pPr marL="0" indent="0"/>
            <a:br>
              <a:rPr lang="en-US" sz="3300"/>
            </a:br>
            <a:r>
              <a:rPr lang="en-US" sz="3300"/>
              <a:t>“Birds inspired us to fly, burdock plants inspired Velcro and nature has inspired many other inventions. It seems only logical then, to look to the brain’s architecture for inspiration on how to build an intelligent machine.”</a:t>
            </a:r>
            <a:br>
              <a:rPr lang="en-US" sz="3300"/>
            </a:br>
            <a:r>
              <a:rPr lang="en-US" sz="3300"/>
              <a:t>	</a:t>
            </a:r>
          </a:p>
        </p:txBody>
      </p:sp>
      <p:sp>
        <p:nvSpPr>
          <p:cNvPr id="3" name="Content Placeholder 2">
            <a:extLst>
              <a:ext uri="{FF2B5EF4-FFF2-40B4-BE49-F238E27FC236}">
                <a16:creationId xmlns:a16="http://schemas.microsoft.com/office/drawing/2014/main" id="{DC983F9E-13ED-4B54-8223-841294596E51}"/>
              </a:ext>
            </a:extLst>
          </p:cNvPr>
          <p:cNvSpPr>
            <a:spLocks noGrp="1"/>
          </p:cNvSpPr>
          <p:nvPr>
            <p:ph type="body" idx="1"/>
          </p:nvPr>
        </p:nvSpPr>
        <p:spPr>
          <a:xfrm>
            <a:off x="2055822" y="4232516"/>
            <a:ext cx="9026153" cy="2079472"/>
          </a:xfrm>
          <a:noFill/>
        </p:spPr>
        <p:txBody>
          <a:bodyPr vert="horz" lIns="91440" tIns="45720" rIns="91440" bIns="45720" rtlCol="0" anchor="t">
            <a:normAutofit/>
          </a:bodyPr>
          <a:lstStyle/>
          <a:p>
            <a:endParaRPr lang="en-US" sz="3000">
              <a:solidFill>
                <a:schemeClr val="tx2"/>
              </a:solidFill>
            </a:endParaRPr>
          </a:p>
          <a:p>
            <a:r>
              <a:rPr lang="en-US" sz="3000">
                <a:solidFill>
                  <a:schemeClr val="tx2"/>
                </a:solidFill>
              </a:rPr>
              <a:t>- Aurelion Geron, Former YouTube Video Classification lead</a:t>
            </a:r>
            <a:br>
              <a:rPr lang="en-US" sz="3000">
                <a:solidFill>
                  <a:schemeClr val="tx2"/>
                </a:solidFill>
              </a:rPr>
            </a:br>
            <a:endParaRPr lang="en-US" sz="3000">
              <a:solidFill>
                <a:schemeClr val="tx2"/>
              </a:solidFill>
            </a:endParaRPr>
          </a:p>
        </p:txBody>
      </p:sp>
      <p:sp>
        <p:nvSpPr>
          <p:cNvPr id="10" name="Rectangle 9">
            <a:extLst>
              <a:ext uri="{FF2B5EF4-FFF2-40B4-BE49-F238E27FC236}">
                <a16:creationId xmlns:a16="http://schemas.microsoft.com/office/drawing/2014/main" id="{B734FEF0-069B-48C5-BACF-9716F0301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595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4A2A74-9104-4C57-88BB-34A086F951DD}"/>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The Neural Network</a:t>
            </a:r>
          </a:p>
        </p:txBody>
      </p:sp>
      <p:sp>
        <p:nvSpPr>
          <p:cNvPr id="3" name="Text Placeholder 2">
            <a:extLst>
              <a:ext uri="{FF2B5EF4-FFF2-40B4-BE49-F238E27FC236}">
                <a16:creationId xmlns:a16="http://schemas.microsoft.com/office/drawing/2014/main" id="{BE26BBE0-03D6-45D8-B880-CF6079A6BD32}"/>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419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C68C397E-C9BC-4DE8-986D-204E427AD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1A4DE-7D5A-4624-8F8A-5E2FE568843C}"/>
              </a:ext>
            </a:extLst>
          </p:cNvPr>
          <p:cNvSpPr>
            <a:spLocks noGrp="1"/>
          </p:cNvSpPr>
          <p:nvPr>
            <p:ph type="title"/>
          </p:nvPr>
        </p:nvSpPr>
        <p:spPr>
          <a:xfrm>
            <a:off x="1261871" y="365760"/>
            <a:ext cx="9858383" cy="1325562"/>
          </a:xfrm>
        </p:spPr>
        <p:txBody>
          <a:bodyPr vert="horz" lIns="91440" tIns="45720" rIns="91440" bIns="45720" rtlCol="0" anchor="b">
            <a:normAutofit/>
          </a:bodyPr>
          <a:lstStyle/>
          <a:p>
            <a:r>
              <a:rPr lang="en-US" dirty="0"/>
              <a:t>Structure</a:t>
            </a:r>
          </a:p>
        </p:txBody>
      </p:sp>
      <p:sp>
        <p:nvSpPr>
          <p:cNvPr id="15" name="Rectangle 14">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9BB66452-F822-4B77-A4B9-99A0FE85EBAE}"/>
              </a:ext>
            </a:extLst>
          </p:cNvPr>
          <p:cNvGraphicFramePr>
            <a:graphicFrameLocks noGrp="1"/>
          </p:cNvGraphicFramePr>
          <p:nvPr>
            <p:ph sz="half" idx="1"/>
            <p:extLst>
              <p:ext uri="{D42A27DB-BD31-4B8C-83A1-F6EECF244321}">
                <p14:modId xmlns:p14="http://schemas.microsoft.com/office/powerpoint/2010/main" val="3229133377"/>
              </p:ext>
            </p:extLst>
          </p:nvPr>
        </p:nvGraphicFramePr>
        <p:xfrm>
          <a:off x="1248188" y="1691322"/>
          <a:ext cx="9858191" cy="2769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214D12F-149C-4699-A332-C29BDF620F3F}"/>
              </a:ext>
            </a:extLst>
          </p:cNvPr>
          <p:cNvSpPr txBox="1"/>
          <p:nvPr/>
        </p:nvSpPr>
        <p:spPr>
          <a:xfrm>
            <a:off x="1530521" y="4705165"/>
            <a:ext cx="9159880" cy="369332"/>
          </a:xfrm>
          <a:prstGeom prst="rect">
            <a:avLst/>
          </a:prstGeom>
          <a:noFill/>
        </p:spPr>
        <p:txBody>
          <a:bodyPr wrap="none" rtlCol="0">
            <a:spAutoFit/>
          </a:bodyPr>
          <a:lstStyle/>
          <a:p>
            <a:r>
              <a:rPr lang="en-US" dirty="0"/>
              <a:t>May be the bottom of this slide could be a typical net, with linear algebra equivalent.</a:t>
            </a:r>
          </a:p>
        </p:txBody>
      </p:sp>
    </p:spTree>
    <p:extLst>
      <p:ext uri="{BB962C8B-B14F-4D97-AF65-F5344CB8AC3E}">
        <p14:creationId xmlns:p14="http://schemas.microsoft.com/office/powerpoint/2010/main" val="2542678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8CEF46-780E-40B9-9C76-77A47BEF0D8C}"/>
              </a:ext>
            </a:extLst>
          </p:cNvPr>
          <p:cNvSpPr>
            <a:spLocks noGrp="1"/>
          </p:cNvSpPr>
          <p:nvPr>
            <p:ph type="title"/>
          </p:nvPr>
        </p:nvSpPr>
        <p:spPr>
          <a:xfrm>
            <a:off x="1261871" y="365760"/>
            <a:ext cx="9858383" cy="1325562"/>
          </a:xfrm>
        </p:spPr>
        <p:txBody>
          <a:bodyPr>
            <a:normAutofit/>
          </a:bodyPr>
          <a:lstStyle/>
          <a:p>
            <a:r>
              <a:rPr lang="en-US" dirty="0"/>
              <a:t>Classification Model</a:t>
            </a:r>
          </a:p>
        </p:txBody>
      </p:sp>
      <p:sp>
        <p:nvSpPr>
          <p:cNvPr id="12" name="Rectangle 11">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3">
            <a:extLst>
              <a:ext uri="{FF2B5EF4-FFF2-40B4-BE49-F238E27FC236}">
                <a16:creationId xmlns:a16="http://schemas.microsoft.com/office/drawing/2014/main" id="{CE34D3D1-84C2-4FF2-8322-1B9276BE533C}"/>
              </a:ext>
            </a:extLst>
          </p:cNvPr>
          <p:cNvGraphicFramePr>
            <a:graphicFrameLocks noGrp="1"/>
          </p:cNvGraphicFramePr>
          <p:nvPr>
            <p:ph idx="1"/>
            <p:extLst>
              <p:ext uri="{D42A27DB-BD31-4B8C-83A1-F6EECF244321}">
                <p14:modId xmlns:p14="http://schemas.microsoft.com/office/powerpoint/2010/main" val="2573111626"/>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F834A47-2570-4F43-9BF7-07937812CDBD}"/>
              </a:ext>
            </a:extLst>
          </p:cNvPr>
          <p:cNvSpPr txBox="1"/>
          <p:nvPr/>
        </p:nvSpPr>
        <p:spPr>
          <a:xfrm>
            <a:off x="1713390" y="6383045"/>
            <a:ext cx="7350089" cy="369332"/>
          </a:xfrm>
          <a:prstGeom prst="rect">
            <a:avLst/>
          </a:prstGeom>
          <a:noFill/>
        </p:spPr>
        <p:txBody>
          <a:bodyPr wrap="none" rtlCol="0">
            <a:spAutoFit/>
          </a:bodyPr>
          <a:lstStyle/>
          <a:p>
            <a:r>
              <a:rPr lang="en-US" dirty="0">
                <a:solidFill>
                  <a:srgbClr val="FF0000"/>
                </a:solidFill>
              </a:rPr>
              <a:t>Here we can reference the databases you used for the training data.</a:t>
            </a:r>
          </a:p>
        </p:txBody>
      </p:sp>
    </p:spTree>
    <p:extLst>
      <p:ext uri="{BB962C8B-B14F-4D97-AF65-F5344CB8AC3E}">
        <p14:creationId xmlns:p14="http://schemas.microsoft.com/office/powerpoint/2010/main" val="1003763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AFA68-A234-4E6B-BBB6-B536BFD2F258}"/>
              </a:ext>
            </a:extLst>
          </p:cNvPr>
          <p:cNvSpPr>
            <a:spLocks noGrp="1"/>
          </p:cNvSpPr>
          <p:nvPr>
            <p:ph type="title"/>
          </p:nvPr>
        </p:nvSpPr>
        <p:spPr/>
        <p:txBody>
          <a:bodyPr>
            <a:normAutofit/>
          </a:bodyPr>
          <a:lstStyle/>
          <a:p>
            <a:r>
              <a:rPr lang="en-US" sz="2000" dirty="0">
                <a:solidFill>
                  <a:schemeClr val="accent1"/>
                </a:solidFill>
              </a:rPr>
              <a:t>Existing Models</a:t>
            </a:r>
          </a:p>
        </p:txBody>
      </p:sp>
      <p:graphicFrame>
        <p:nvGraphicFramePr>
          <p:cNvPr id="6" name="Content Placeholder 2">
            <a:extLst>
              <a:ext uri="{FF2B5EF4-FFF2-40B4-BE49-F238E27FC236}">
                <a16:creationId xmlns:a16="http://schemas.microsoft.com/office/drawing/2014/main" id="{CBB293C6-953D-4656-BC01-821D9CDB5F2B}"/>
              </a:ext>
            </a:extLst>
          </p:cNvPr>
          <p:cNvGraphicFramePr>
            <a:graphicFrameLocks noGrp="1"/>
          </p:cNvGraphicFramePr>
          <p:nvPr>
            <p:ph idx="1"/>
            <p:extLst>
              <p:ext uri="{D42A27DB-BD31-4B8C-83A1-F6EECF244321}">
                <p14:modId xmlns:p14="http://schemas.microsoft.com/office/powerpoint/2010/main" val="3412533246"/>
              </p:ext>
            </p:extLst>
          </p:nvPr>
        </p:nvGraphicFramePr>
        <p:xfrm>
          <a:off x="4504267" y="685800"/>
          <a:ext cx="607906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6DC612E7-52E7-4B55-8FCB-EE78D08D38ED}"/>
              </a:ext>
            </a:extLst>
          </p:cNvPr>
          <p:cNvSpPr>
            <a:spLocks noGrp="1"/>
          </p:cNvSpPr>
          <p:nvPr>
            <p:ph type="body" sz="half" idx="2"/>
          </p:nvPr>
        </p:nvSpPr>
        <p:spPr/>
        <p:txBody>
          <a:bodyPr>
            <a:normAutofit/>
          </a:bodyPr>
          <a:lstStyle/>
          <a:p>
            <a:endParaRPr lang="en-US" sz="4000" dirty="0">
              <a:solidFill>
                <a:schemeClr val="tx1">
                  <a:lumMod val="95000"/>
                  <a:lumOff val="5000"/>
                </a:schemeClr>
              </a:solidFill>
            </a:endParaRPr>
          </a:p>
          <a:p>
            <a:r>
              <a:rPr lang="en-US" sz="4000" dirty="0">
                <a:solidFill>
                  <a:schemeClr val="tx1">
                    <a:lumMod val="95000"/>
                    <a:lumOff val="5000"/>
                  </a:schemeClr>
                </a:solidFill>
              </a:rPr>
              <a:t>Convolution Network</a:t>
            </a:r>
          </a:p>
        </p:txBody>
      </p:sp>
    </p:spTree>
    <p:extLst>
      <p:ext uri="{BB962C8B-B14F-4D97-AF65-F5344CB8AC3E}">
        <p14:creationId xmlns:p14="http://schemas.microsoft.com/office/powerpoint/2010/main" val="4007831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AFA68-A234-4E6B-BBB6-B536BFD2F258}"/>
              </a:ext>
            </a:extLst>
          </p:cNvPr>
          <p:cNvSpPr>
            <a:spLocks noGrp="1"/>
          </p:cNvSpPr>
          <p:nvPr>
            <p:ph type="title"/>
          </p:nvPr>
        </p:nvSpPr>
        <p:spPr/>
        <p:txBody>
          <a:bodyPr>
            <a:normAutofit/>
          </a:bodyPr>
          <a:lstStyle/>
          <a:p>
            <a:r>
              <a:rPr lang="en-US" sz="2000" dirty="0">
                <a:solidFill>
                  <a:schemeClr val="accent1"/>
                </a:solidFill>
              </a:rPr>
              <a:t>Existing Models</a:t>
            </a:r>
          </a:p>
        </p:txBody>
      </p:sp>
      <p:graphicFrame>
        <p:nvGraphicFramePr>
          <p:cNvPr id="6" name="Content Placeholder 2">
            <a:extLst>
              <a:ext uri="{FF2B5EF4-FFF2-40B4-BE49-F238E27FC236}">
                <a16:creationId xmlns:a16="http://schemas.microsoft.com/office/drawing/2014/main" id="{5E4405FC-0170-4AA9-83B5-FEF6128C7917}"/>
              </a:ext>
            </a:extLst>
          </p:cNvPr>
          <p:cNvGraphicFramePr>
            <a:graphicFrameLocks noGrp="1"/>
          </p:cNvGraphicFramePr>
          <p:nvPr>
            <p:ph idx="1"/>
            <p:extLst>
              <p:ext uri="{D42A27DB-BD31-4B8C-83A1-F6EECF244321}">
                <p14:modId xmlns:p14="http://schemas.microsoft.com/office/powerpoint/2010/main" val="1270495069"/>
              </p:ext>
            </p:extLst>
          </p:nvPr>
        </p:nvGraphicFramePr>
        <p:xfrm>
          <a:off x="4504267" y="685800"/>
          <a:ext cx="6079066"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6DC612E7-52E7-4B55-8FCB-EE78D08D38ED}"/>
              </a:ext>
            </a:extLst>
          </p:cNvPr>
          <p:cNvSpPr>
            <a:spLocks noGrp="1"/>
          </p:cNvSpPr>
          <p:nvPr>
            <p:ph type="body" sz="half" idx="2"/>
          </p:nvPr>
        </p:nvSpPr>
        <p:spPr/>
        <p:txBody>
          <a:bodyPr>
            <a:normAutofit/>
          </a:bodyPr>
          <a:lstStyle/>
          <a:p>
            <a:endParaRPr lang="en-US" sz="4000" dirty="0">
              <a:solidFill>
                <a:schemeClr val="tx1">
                  <a:lumMod val="95000"/>
                  <a:lumOff val="5000"/>
                </a:schemeClr>
              </a:solidFill>
            </a:endParaRPr>
          </a:p>
          <a:p>
            <a:r>
              <a:rPr lang="en-US" sz="4000" dirty="0">
                <a:solidFill>
                  <a:schemeClr val="tx1">
                    <a:lumMod val="95000"/>
                    <a:lumOff val="5000"/>
                  </a:schemeClr>
                </a:solidFill>
              </a:rPr>
              <a:t>Multilayer Perceptron</a:t>
            </a:r>
          </a:p>
        </p:txBody>
      </p:sp>
    </p:spTree>
    <p:extLst>
      <p:ext uri="{BB962C8B-B14F-4D97-AF65-F5344CB8AC3E}">
        <p14:creationId xmlns:p14="http://schemas.microsoft.com/office/powerpoint/2010/main" val="148073700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otalTime>220</TotalTime>
  <Words>428</Words>
  <Application>Microsoft Office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Schoolbook</vt:lpstr>
      <vt:lpstr>Wingdings 2</vt:lpstr>
      <vt:lpstr>View</vt:lpstr>
      <vt:lpstr>Musical Instrument Classification Using a Hybrid Neural Network</vt:lpstr>
      <vt:lpstr>Introduction</vt:lpstr>
      <vt:lpstr>Mapping Sounds to Sources</vt:lpstr>
      <vt:lpstr> “Birds inspired us to fly, burdock plants inspired Velcro and nature has inspired many other inventions. It seems only logical then, to look to the brain’s architecture for inspiration on how to build an intelligent machine.”  </vt:lpstr>
      <vt:lpstr>The Neural Network</vt:lpstr>
      <vt:lpstr>Structure</vt:lpstr>
      <vt:lpstr>Classification Model</vt:lpstr>
      <vt:lpstr>Existing Models</vt:lpstr>
      <vt:lpstr>Existing Models</vt:lpstr>
      <vt:lpstr>Hybrid Network Architecture</vt:lpstr>
      <vt:lpstr>Two Modes of Input</vt:lpstr>
      <vt:lpstr>Hybrid Neural Network Architecture</vt:lpstr>
      <vt:lpstr>Performance of the Hybrid Model</vt:lpstr>
      <vt:lpstr>X-Validation Performance</vt:lpstr>
      <vt:lpstr>Unimodal Confusion Matrices</vt:lpstr>
      <vt:lpstr>Multimodal Confusion Matrix</vt:lpstr>
      <vt:lpstr> Discussions  and 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Musical Instrument Classification Using a Hybrid Neural Network</dc:title>
  <dc:creator>Landon</dc:creator>
  <cp:lastModifiedBy>Landon Buell</cp:lastModifiedBy>
  <cp:revision>10</cp:revision>
  <dcterms:created xsi:type="dcterms:W3CDTF">2020-12-31T22:15:59Z</dcterms:created>
  <dcterms:modified xsi:type="dcterms:W3CDTF">2021-01-04T17:56:43Z</dcterms:modified>
</cp:coreProperties>
</file>