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8" r:id="rId3"/>
    <p:sldId id="289" r:id="rId4"/>
    <p:sldId id="257" r:id="rId5"/>
    <p:sldId id="259" r:id="rId6"/>
    <p:sldId id="260" r:id="rId7"/>
    <p:sldId id="262" r:id="rId8"/>
    <p:sldId id="290" r:id="rId9"/>
    <p:sldId id="288" r:id="rId10"/>
    <p:sldId id="293" r:id="rId11"/>
    <p:sldId id="295" r:id="rId12"/>
    <p:sldId id="291" r:id="rId13"/>
    <p:sldId id="294" r:id="rId14"/>
    <p:sldId id="268" r:id="rId15"/>
    <p:sldId id="269" r:id="rId16"/>
    <p:sldId id="273" r:id="rId17"/>
    <p:sldId id="281" r:id="rId18"/>
    <p:sldId id="274" r:id="rId19"/>
    <p:sldId id="277" r:id="rId20"/>
    <p:sldId id="275" r:id="rId21"/>
    <p:sldId id="276" r:id="rId22"/>
    <p:sldId id="278" r:id="rId23"/>
    <p:sldId id="280" r:id="rId24"/>
    <p:sldId id="279" r:id="rId25"/>
    <p:sldId id="287"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60" d="100"/>
          <a:sy n="160" d="100"/>
        </p:scale>
        <p:origin x="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D297-EA19-427F-86E0-C2281D6A0454}"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B0580B7B-7E05-4A6D-97BB-761ACAF94E21}">
      <dgm:prSet/>
      <dgm:spPr/>
      <dgm:t>
        <a:bodyPr/>
        <a:lstStyle/>
        <a:p>
          <a:r>
            <a:rPr lang="en-US" i="1"/>
            <a:t>Problem</a:t>
          </a:r>
          <a:r>
            <a:rPr lang="en-US"/>
            <a:t> that we are going to solve</a:t>
          </a:r>
        </a:p>
      </dgm:t>
    </dgm:pt>
    <dgm:pt modelId="{397EB1B7-ED60-4154-B95F-EB996FB7EC59}" type="parTrans" cxnId="{99E1DCB7-049F-4880-AA49-79B34F526B3A}">
      <dgm:prSet/>
      <dgm:spPr/>
      <dgm:t>
        <a:bodyPr/>
        <a:lstStyle/>
        <a:p>
          <a:endParaRPr lang="en-US"/>
        </a:p>
      </dgm:t>
    </dgm:pt>
    <dgm:pt modelId="{A827C968-84A8-447F-A09C-E88E6AECB7C2}" type="sibTrans" cxnId="{99E1DCB7-049F-4880-AA49-79B34F526B3A}">
      <dgm:prSet/>
      <dgm:spPr/>
      <dgm:t>
        <a:bodyPr/>
        <a:lstStyle/>
        <a:p>
          <a:endParaRPr lang="en-US"/>
        </a:p>
      </dgm:t>
    </dgm:pt>
    <dgm:pt modelId="{4D0DE0E7-2353-49CA-952F-DA4B81B13EB9}">
      <dgm:prSet/>
      <dgm:spPr/>
      <dgm:t>
        <a:bodyPr/>
        <a:lstStyle/>
        <a:p>
          <a:r>
            <a:rPr lang="en-US"/>
            <a:t>Introduce </a:t>
          </a:r>
          <a:r>
            <a:rPr lang="en-US" i="1"/>
            <a:t>Nerual Networks </a:t>
          </a:r>
          <a:r>
            <a:rPr lang="en-US"/>
            <a:t>as the solution</a:t>
          </a:r>
        </a:p>
      </dgm:t>
    </dgm:pt>
    <dgm:pt modelId="{DF030685-8850-4A09-BAA3-3E0802C744CE}" type="parTrans" cxnId="{5D3E61E7-FD33-4353-B4A2-03EA780F358A}">
      <dgm:prSet/>
      <dgm:spPr/>
      <dgm:t>
        <a:bodyPr/>
        <a:lstStyle/>
        <a:p>
          <a:endParaRPr lang="en-US"/>
        </a:p>
      </dgm:t>
    </dgm:pt>
    <dgm:pt modelId="{216F0E73-7674-4F36-A36E-A8A7B78BCEB3}" type="sibTrans" cxnId="{5D3E61E7-FD33-4353-B4A2-03EA780F358A}">
      <dgm:prSet/>
      <dgm:spPr/>
      <dgm:t>
        <a:bodyPr/>
        <a:lstStyle/>
        <a:p>
          <a:endParaRPr lang="en-US"/>
        </a:p>
      </dgm:t>
    </dgm:pt>
    <dgm:pt modelId="{23614DD0-4C40-4219-BF22-B6847D8454BE}">
      <dgm:prSet/>
      <dgm:spPr/>
      <dgm:t>
        <a:bodyPr/>
        <a:lstStyle/>
        <a:p>
          <a:r>
            <a:rPr lang="en-US"/>
            <a:t>Discuss consequences and improvements to the solution</a:t>
          </a:r>
        </a:p>
      </dgm:t>
    </dgm:pt>
    <dgm:pt modelId="{FEC942E3-337F-478E-8C3A-BF3BEC651E08}" type="parTrans" cxnId="{5D76A8E1-078B-42CE-97AA-A588EB0A5574}">
      <dgm:prSet/>
      <dgm:spPr/>
      <dgm:t>
        <a:bodyPr/>
        <a:lstStyle/>
        <a:p>
          <a:endParaRPr lang="en-US"/>
        </a:p>
      </dgm:t>
    </dgm:pt>
    <dgm:pt modelId="{5038E603-4D2E-45AD-A91D-928FE12968A3}" type="sibTrans" cxnId="{5D76A8E1-078B-42CE-97AA-A588EB0A5574}">
      <dgm:prSet/>
      <dgm:spPr/>
      <dgm:t>
        <a:bodyPr/>
        <a:lstStyle/>
        <a:p>
          <a:endParaRPr lang="en-US"/>
        </a:p>
      </dgm:t>
    </dgm:pt>
    <dgm:pt modelId="{89031BD8-B478-424F-B4E3-6862764D026A}">
      <dgm:prSet/>
      <dgm:spPr/>
      <dgm:t>
        <a:bodyPr/>
        <a:lstStyle/>
        <a:p>
          <a:r>
            <a:rPr lang="en-US"/>
            <a:t>Analyze the performance of the solution</a:t>
          </a:r>
        </a:p>
      </dgm:t>
    </dgm:pt>
    <dgm:pt modelId="{74817946-C498-4FC8-8BE3-56AAE1F1AC80}" type="parTrans" cxnId="{C2C40350-D57B-4A57-A336-F7C63E02E76E}">
      <dgm:prSet/>
      <dgm:spPr/>
      <dgm:t>
        <a:bodyPr/>
        <a:lstStyle/>
        <a:p>
          <a:endParaRPr lang="en-US"/>
        </a:p>
      </dgm:t>
    </dgm:pt>
    <dgm:pt modelId="{03DFAAF9-6A50-4EE6-95F0-114C6A75F17C}" type="sibTrans" cxnId="{C2C40350-D57B-4A57-A336-F7C63E02E76E}">
      <dgm:prSet/>
      <dgm:spPr/>
      <dgm:t>
        <a:bodyPr/>
        <a:lstStyle/>
        <a:p>
          <a:endParaRPr lang="en-US"/>
        </a:p>
      </dgm:t>
    </dgm:pt>
    <dgm:pt modelId="{29D87ECD-1EF6-4E8F-B0D6-13E564CA6BBD}" type="pres">
      <dgm:prSet presAssocID="{35B1D297-EA19-427F-86E0-C2281D6A0454}" presName="outerComposite" presStyleCnt="0">
        <dgm:presLayoutVars>
          <dgm:chMax val="5"/>
          <dgm:dir/>
          <dgm:resizeHandles val="exact"/>
        </dgm:presLayoutVars>
      </dgm:prSet>
      <dgm:spPr/>
    </dgm:pt>
    <dgm:pt modelId="{18E37A3F-9FD7-4607-B652-31864BFB8E20}" type="pres">
      <dgm:prSet presAssocID="{35B1D297-EA19-427F-86E0-C2281D6A0454}" presName="dummyMaxCanvas" presStyleCnt="0">
        <dgm:presLayoutVars/>
      </dgm:prSet>
      <dgm:spPr/>
    </dgm:pt>
    <dgm:pt modelId="{F0398613-74AC-49E9-ADC5-427ED442B390}" type="pres">
      <dgm:prSet presAssocID="{35B1D297-EA19-427F-86E0-C2281D6A0454}" presName="FourNodes_1" presStyleLbl="node1" presStyleIdx="0" presStyleCnt="4">
        <dgm:presLayoutVars>
          <dgm:bulletEnabled val="1"/>
        </dgm:presLayoutVars>
      </dgm:prSet>
      <dgm:spPr/>
    </dgm:pt>
    <dgm:pt modelId="{4939F141-3AAA-4213-8CA3-939B9D54F004}" type="pres">
      <dgm:prSet presAssocID="{35B1D297-EA19-427F-86E0-C2281D6A0454}" presName="FourNodes_2" presStyleLbl="node1" presStyleIdx="1" presStyleCnt="4">
        <dgm:presLayoutVars>
          <dgm:bulletEnabled val="1"/>
        </dgm:presLayoutVars>
      </dgm:prSet>
      <dgm:spPr/>
    </dgm:pt>
    <dgm:pt modelId="{9E224503-569D-4CCD-AAD4-AB4678E56D48}" type="pres">
      <dgm:prSet presAssocID="{35B1D297-EA19-427F-86E0-C2281D6A0454}" presName="FourNodes_3" presStyleLbl="node1" presStyleIdx="2" presStyleCnt="4">
        <dgm:presLayoutVars>
          <dgm:bulletEnabled val="1"/>
        </dgm:presLayoutVars>
      </dgm:prSet>
      <dgm:spPr/>
    </dgm:pt>
    <dgm:pt modelId="{8C95CEEC-7B4B-4280-9936-459A1F634201}" type="pres">
      <dgm:prSet presAssocID="{35B1D297-EA19-427F-86E0-C2281D6A0454}" presName="FourNodes_4" presStyleLbl="node1" presStyleIdx="3" presStyleCnt="4">
        <dgm:presLayoutVars>
          <dgm:bulletEnabled val="1"/>
        </dgm:presLayoutVars>
      </dgm:prSet>
      <dgm:spPr/>
    </dgm:pt>
    <dgm:pt modelId="{0C5FD1CB-BF28-4B3A-837C-E95153B9F519}" type="pres">
      <dgm:prSet presAssocID="{35B1D297-EA19-427F-86E0-C2281D6A0454}" presName="FourConn_1-2" presStyleLbl="fgAccFollowNode1" presStyleIdx="0" presStyleCnt="3">
        <dgm:presLayoutVars>
          <dgm:bulletEnabled val="1"/>
        </dgm:presLayoutVars>
      </dgm:prSet>
      <dgm:spPr/>
    </dgm:pt>
    <dgm:pt modelId="{80AA0912-815E-4A22-970A-BE4CEEC85743}" type="pres">
      <dgm:prSet presAssocID="{35B1D297-EA19-427F-86E0-C2281D6A0454}" presName="FourConn_2-3" presStyleLbl="fgAccFollowNode1" presStyleIdx="1" presStyleCnt="3">
        <dgm:presLayoutVars>
          <dgm:bulletEnabled val="1"/>
        </dgm:presLayoutVars>
      </dgm:prSet>
      <dgm:spPr/>
    </dgm:pt>
    <dgm:pt modelId="{C3CE2B63-F764-49B3-8D2C-E9C741076535}" type="pres">
      <dgm:prSet presAssocID="{35B1D297-EA19-427F-86E0-C2281D6A0454}" presName="FourConn_3-4" presStyleLbl="fgAccFollowNode1" presStyleIdx="2" presStyleCnt="3">
        <dgm:presLayoutVars>
          <dgm:bulletEnabled val="1"/>
        </dgm:presLayoutVars>
      </dgm:prSet>
      <dgm:spPr/>
    </dgm:pt>
    <dgm:pt modelId="{6230A928-E81A-4483-9B40-8ED940868A91}" type="pres">
      <dgm:prSet presAssocID="{35B1D297-EA19-427F-86E0-C2281D6A0454}" presName="FourNodes_1_text" presStyleLbl="node1" presStyleIdx="3" presStyleCnt="4">
        <dgm:presLayoutVars>
          <dgm:bulletEnabled val="1"/>
        </dgm:presLayoutVars>
      </dgm:prSet>
      <dgm:spPr/>
    </dgm:pt>
    <dgm:pt modelId="{2CE27521-0DF3-42F5-B71F-74D46A42DA97}" type="pres">
      <dgm:prSet presAssocID="{35B1D297-EA19-427F-86E0-C2281D6A0454}" presName="FourNodes_2_text" presStyleLbl="node1" presStyleIdx="3" presStyleCnt="4">
        <dgm:presLayoutVars>
          <dgm:bulletEnabled val="1"/>
        </dgm:presLayoutVars>
      </dgm:prSet>
      <dgm:spPr/>
    </dgm:pt>
    <dgm:pt modelId="{FA90E661-0621-4E0B-9F51-179AFCB0A2CA}" type="pres">
      <dgm:prSet presAssocID="{35B1D297-EA19-427F-86E0-C2281D6A0454}" presName="FourNodes_3_text" presStyleLbl="node1" presStyleIdx="3" presStyleCnt="4">
        <dgm:presLayoutVars>
          <dgm:bulletEnabled val="1"/>
        </dgm:presLayoutVars>
      </dgm:prSet>
      <dgm:spPr/>
    </dgm:pt>
    <dgm:pt modelId="{59F8A641-938C-4D96-BBF2-A95306F72453}" type="pres">
      <dgm:prSet presAssocID="{35B1D297-EA19-427F-86E0-C2281D6A0454}" presName="FourNodes_4_text" presStyleLbl="node1" presStyleIdx="3" presStyleCnt="4">
        <dgm:presLayoutVars>
          <dgm:bulletEnabled val="1"/>
        </dgm:presLayoutVars>
      </dgm:prSet>
      <dgm:spPr/>
    </dgm:pt>
  </dgm:ptLst>
  <dgm:cxnLst>
    <dgm:cxn modelId="{AFA68D02-F19D-4757-8B08-36B023A4336A}" type="presOf" srcId="{5038E603-4D2E-45AD-A91D-928FE12968A3}" destId="{C3CE2B63-F764-49B3-8D2C-E9C741076535}" srcOrd="0" destOrd="0" presId="urn:microsoft.com/office/officeart/2005/8/layout/vProcess5"/>
    <dgm:cxn modelId="{E2958306-7BB4-47D2-91DE-B4B02328246B}" type="presOf" srcId="{23614DD0-4C40-4219-BF22-B6847D8454BE}" destId="{9E224503-569D-4CCD-AAD4-AB4678E56D48}" srcOrd="0" destOrd="0" presId="urn:microsoft.com/office/officeart/2005/8/layout/vProcess5"/>
    <dgm:cxn modelId="{730C8C0F-9831-49BF-93BA-0492CA65A602}" type="presOf" srcId="{B0580B7B-7E05-4A6D-97BB-761ACAF94E21}" destId="{F0398613-74AC-49E9-ADC5-427ED442B390}" srcOrd="0" destOrd="0" presId="urn:microsoft.com/office/officeart/2005/8/layout/vProcess5"/>
    <dgm:cxn modelId="{286F2217-45A0-48E4-AC73-7BA5E8B0E91E}" type="presOf" srcId="{89031BD8-B478-424F-B4E3-6862764D026A}" destId="{59F8A641-938C-4D96-BBF2-A95306F72453}" srcOrd="1" destOrd="0" presId="urn:microsoft.com/office/officeart/2005/8/layout/vProcess5"/>
    <dgm:cxn modelId="{D6152F30-011B-4E62-BFE2-B7EC9EE7DDB6}" type="presOf" srcId="{89031BD8-B478-424F-B4E3-6862764D026A}" destId="{8C95CEEC-7B4B-4280-9936-459A1F634201}" srcOrd="0" destOrd="0" presId="urn:microsoft.com/office/officeart/2005/8/layout/vProcess5"/>
    <dgm:cxn modelId="{E0DB4E4A-8BE7-4C39-A952-FB6F95A95761}" type="presOf" srcId="{35B1D297-EA19-427F-86E0-C2281D6A0454}" destId="{29D87ECD-1EF6-4E8F-B0D6-13E564CA6BBD}" srcOrd="0" destOrd="0" presId="urn:microsoft.com/office/officeart/2005/8/layout/vProcess5"/>
    <dgm:cxn modelId="{C2C40350-D57B-4A57-A336-F7C63E02E76E}" srcId="{35B1D297-EA19-427F-86E0-C2281D6A0454}" destId="{89031BD8-B478-424F-B4E3-6862764D026A}" srcOrd="3" destOrd="0" parTransId="{74817946-C498-4FC8-8BE3-56AAE1F1AC80}" sibTransId="{03DFAAF9-6A50-4EE6-95F0-114C6A75F17C}"/>
    <dgm:cxn modelId="{32975371-6115-465B-89C4-F781F97B97A9}" type="presOf" srcId="{A827C968-84A8-447F-A09C-E88E6AECB7C2}" destId="{0C5FD1CB-BF28-4B3A-837C-E95153B9F519}" srcOrd="0" destOrd="0" presId="urn:microsoft.com/office/officeart/2005/8/layout/vProcess5"/>
    <dgm:cxn modelId="{CE7BAAA3-CA3C-41B5-BA30-961A112E9B80}" type="presOf" srcId="{4D0DE0E7-2353-49CA-952F-DA4B81B13EB9}" destId="{2CE27521-0DF3-42F5-B71F-74D46A42DA97}" srcOrd="1" destOrd="0" presId="urn:microsoft.com/office/officeart/2005/8/layout/vProcess5"/>
    <dgm:cxn modelId="{0EAA3CAA-4F62-4854-8B35-ECB912C12659}" type="presOf" srcId="{23614DD0-4C40-4219-BF22-B6847D8454BE}" destId="{FA90E661-0621-4E0B-9F51-179AFCB0A2CA}" srcOrd="1" destOrd="0" presId="urn:microsoft.com/office/officeart/2005/8/layout/vProcess5"/>
    <dgm:cxn modelId="{99E1DCB7-049F-4880-AA49-79B34F526B3A}" srcId="{35B1D297-EA19-427F-86E0-C2281D6A0454}" destId="{B0580B7B-7E05-4A6D-97BB-761ACAF94E21}" srcOrd="0" destOrd="0" parTransId="{397EB1B7-ED60-4154-B95F-EB996FB7EC59}" sibTransId="{A827C968-84A8-447F-A09C-E88E6AECB7C2}"/>
    <dgm:cxn modelId="{B33F85DA-042B-4BD8-A253-957E8360DF04}" type="presOf" srcId="{216F0E73-7674-4F36-A36E-A8A7B78BCEB3}" destId="{80AA0912-815E-4A22-970A-BE4CEEC85743}" srcOrd="0" destOrd="0" presId="urn:microsoft.com/office/officeart/2005/8/layout/vProcess5"/>
    <dgm:cxn modelId="{FB6099E0-AFBB-458A-B7C3-290C9229D0FB}" type="presOf" srcId="{B0580B7B-7E05-4A6D-97BB-761ACAF94E21}" destId="{6230A928-E81A-4483-9B40-8ED940868A91}" srcOrd="1" destOrd="0" presId="urn:microsoft.com/office/officeart/2005/8/layout/vProcess5"/>
    <dgm:cxn modelId="{5D76A8E1-078B-42CE-97AA-A588EB0A5574}" srcId="{35B1D297-EA19-427F-86E0-C2281D6A0454}" destId="{23614DD0-4C40-4219-BF22-B6847D8454BE}" srcOrd="2" destOrd="0" parTransId="{FEC942E3-337F-478E-8C3A-BF3BEC651E08}" sibTransId="{5038E603-4D2E-45AD-A91D-928FE12968A3}"/>
    <dgm:cxn modelId="{5D3E61E7-FD33-4353-B4A2-03EA780F358A}" srcId="{35B1D297-EA19-427F-86E0-C2281D6A0454}" destId="{4D0DE0E7-2353-49CA-952F-DA4B81B13EB9}" srcOrd="1" destOrd="0" parTransId="{DF030685-8850-4A09-BAA3-3E0802C744CE}" sibTransId="{216F0E73-7674-4F36-A36E-A8A7B78BCEB3}"/>
    <dgm:cxn modelId="{A6D476F3-0E71-4C30-B79F-98AA91942D57}" type="presOf" srcId="{4D0DE0E7-2353-49CA-952F-DA4B81B13EB9}" destId="{4939F141-3AAA-4213-8CA3-939B9D54F004}" srcOrd="0" destOrd="0" presId="urn:microsoft.com/office/officeart/2005/8/layout/vProcess5"/>
    <dgm:cxn modelId="{911B34DB-156C-435F-8728-4812DA5F53BF}" type="presParOf" srcId="{29D87ECD-1EF6-4E8F-B0D6-13E564CA6BBD}" destId="{18E37A3F-9FD7-4607-B652-31864BFB8E20}" srcOrd="0" destOrd="0" presId="urn:microsoft.com/office/officeart/2005/8/layout/vProcess5"/>
    <dgm:cxn modelId="{E8583B78-5876-4098-BAB0-5FB22C8C4C72}" type="presParOf" srcId="{29D87ECD-1EF6-4E8F-B0D6-13E564CA6BBD}" destId="{F0398613-74AC-49E9-ADC5-427ED442B390}" srcOrd="1" destOrd="0" presId="urn:microsoft.com/office/officeart/2005/8/layout/vProcess5"/>
    <dgm:cxn modelId="{BD07CA0B-4541-4C98-B4A0-14544C1C764F}" type="presParOf" srcId="{29D87ECD-1EF6-4E8F-B0D6-13E564CA6BBD}" destId="{4939F141-3AAA-4213-8CA3-939B9D54F004}" srcOrd="2" destOrd="0" presId="urn:microsoft.com/office/officeart/2005/8/layout/vProcess5"/>
    <dgm:cxn modelId="{0B057283-164E-4E6B-BF23-DA3CC5743A44}" type="presParOf" srcId="{29D87ECD-1EF6-4E8F-B0D6-13E564CA6BBD}" destId="{9E224503-569D-4CCD-AAD4-AB4678E56D48}" srcOrd="3" destOrd="0" presId="urn:microsoft.com/office/officeart/2005/8/layout/vProcess5"/>
    <dgm:cxn modelId="{A014CD1E-C221-403B-A888-66EA6DE9DC26}" type="presParOf" srcId="{29D87ECD-1EF6-4E8F-B0D6-13E564CA6BBD}" destId="{8C95CEEC-7B4B-4280-9936-459A1F634201}" srcOrd="4" destOrd="0" presId="urn:microsoft.com/office/officeart/2005/8/layout/vProcess5"/>
    <dgm:cxn modelId="{FD804C68-DA80-4647-8EA8-B6A17843F638}" type="presParOf" srcId="{29D87ECD-1EF6-4E8F-B0D6-13E564CA6BBD}" destId="{0C5FD1CB-BF28-4B3A-837C-E95153B9F519}" srcOrd="5" destOrd="0" presId="urn:microsoft.com/office/officeart/2005/8/layout/vProcess5"/>
    <dgm:cxn modelId="{15714B47-6D08-4159-8FF8-F7A5A22F2B11}" type="presParOf" srcId="{29D87ECD-1EF6-4E8F-B0D6-13E564CA6BBD}" destId="{80AA0912-815E-4A22-970A-BE4CEEC85743}" srcOrd="6" destOrd="0" presId="urn:microsoft.com/office/officeart/2005/8/layout/vProcess5"/>
    <dgm:cxn modelId="{47FE92E1-3AF7-4415-B026-4713BF653300}" type="presParOf" srcId="{29D87ECD-1EF6-4E8F-B0D6-13E564CA6BBD}" destId="{C3CE2B63-F764-49B3-8D2C-E9C741076535}" srcOrd="7" destOrd="0" presId="urn:microsoft.com/office/officeart/2005/8/layout/vProcess5"/>
    <dgm:cxn modelId="{E1808670-611C-42C9-A2AC-53A65449267F}" type="presParOf" srcId="{29D87ECD-1EF6-4E8F-B0D6-13E564CA6BBD}" destId="{6230A928-E81A-4483-9B40-8ED940868A91}" srcOrd="8" destOrd="0" presId="urn:microsoft.com/office/officeart/2005/8/layout/vProcess5"/>
    <dgm:cxn modelId="{3FD902DF-BB4A-4A15-B922-494CA223DBFA}" type="presParOf" srcId="{29D87ECD-1EF6-4E8F-B0D6-13E564CA6BBD}" destId="{2CE27521-0DF3-42F5-B71F-74D46A42DA97}" srcOrd="9" destOrd="0" presId="urn:microsoft.com/office/officeart/2005/8/layout/vProcess5"/>
    <dgm:cxn modelId="{A03B9B05-F6A5-414F-A00A-E817EB3027D3}" type="presParOf" srcId="{29D87ECD-1EF6-4E8F-B0D6-13E564CA6BBD}" destId="{FA90E661-0621-4E0B-9F51-179AFCB0A2CA}" srcOrd="10" destOrd="0" presId="urn:microsoft.com/office/officeart/2005/8/layout/vProcess5"/>
    <dgm:cxn modelId="{9B6D62D3-A6FA-43BA-B0DE-FC0C0E199D8A}" type="presParOf" srcId="{29D87ECD-1EF6-4E8F-B0D6-13E564CA6BBD}" destId="{59F8A641-938C-4D96-BBF2-A95306F72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dirty="0"/>
            <a:t>Consider a neural network to be just like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12FC3-FB0A-43D3-BEA8-6DE878C9741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264156-5DE6-4C94-985A-E1DD7448B979}">
      <dgm:prSet/>
      <dgm:spPr/>
      <dgm:t>
        <a:bodyPr/>
        <a:lstStyle/>
        <a:p>
          <a:r>
            <a:rPr lang="en-US" i="1" dirty="0"/>
            <a:t>Inputs</a:t>
          </a:r>
          <a:r>
            <a:rPr lang="en-US" dirty="0"/>
            <a:t> are properties of digital audio files from London’s </a:t>
          </a:r>
          <a:r>
            <a:rPr lang="en-US" i="1" dirty="0" err="1"/>
            <a:t>Philharmonia</a:t>
          </a:r>
          <a:r>
            <a:rPr lang="en-US" dirty="0"/>
            <a:t> Orchestra and University of Iowa’s </a:t>
          </a:r>
          <a:r>
            <a:rPr lang="en-US" i="1" dirty="0"/>
            <a:t>Electronic Music Studios</a:t>
          </a:r>
          <a:endParaRPr lang="en-US" dirty="0"/>
        </a:p>
      </dgm:t>
    </dgm:pt>
    <dgm:pt modelId="{85958CC0-7F10-4CE8-8903-2DA17CAB7D42}" type="parTrans" cxnId="{AD5649F5-7C37-453A-B1DE-D45D1D6A2E89}">
      <dgm:prSet/>
      <dgm:spPr/>
      <dgm:t>
        <a:bodyPr/>
        <a:lstStyle/>
        <a:p>
          <a:endParaRPr lang="en-US"/>
        </a:p>
      </dgm:t>
    </dgm:pt>
    <dgm:pt modelId="{45ABE7B0-CAEF-4CEC-BCE2-E1F3BFF703DB}" type="sibTrans" cxnId="{AD5649F5-7C37-453A-B1DE-D45D1D6A2E89}">
      <dgm:prSet/>
      <dgm:spPr/>
      <dgm:t>
        <a:bodyPr/>
        <a:lstStyle/>
        <a:p>
          <a:endParaRPr lang="en-US"/>
        </a:p>
      </dgm:t>
    </dgm:pt>
    <dgm:pt modelId="{F8DCA704-7EE1-4A24-99FC-62E219263A14}">
      <dgm:prSet/>
      <dgm:spPr/>
      <dgm:t>
        <a:bodyPr/>
        <a:lstStyle/>
        <a:p>
          <a:r>
            <a:rPr lang="en-US" i="1" dirty="0"/>
            <a:t>Outputs </a:t>
          </a:r>
          <a:r>
            <a:rPr lang="en-US" i="0" dirty="0"/>
            <a:t>are integers that</a:t>
          </a:r>
          <a:r>
            <a:rPr lang="en-US" dirty="0"/>
            <a:t> correspond to musical instruments</a:t>
          </a:r>
        </a:p>
      </dgm:t>
    </dgm:pt>
    <dgm:pt modelId="{F5FBD747-B899-40FB-A41A-3B19084DD65B}" type="parTrans" cxnId="{AB4606EA-5295-4827-8E13-4C3AE90173A6}">
      <dgm:prSet/>
      <dgm:spPr/>
      <dgm:t>
        <a:bodyPr/>
        <a:lstStyle/>
        <a:p>
          <a:endParaRPr lang="en-US"/>
        </a:p>
      </dgm:t>
    </dgm:pt>
    <dgm:pt modelId="{5F0A94A0-65EA-4B27-873F-2E0E1E6EE2E5}" type="sibTrans" cxnId="{AB4606EA-5295-4827-8E13-4C3AE90173A6}">
      <dgm:prSet/>
      <dgm:spPr/>
      <dgm:t>
        <a:bodyPr/>
        <a:lstStyle/>
        <a:p>
          <a:endParaRPr lang="en-US"/>
        </a:p>
      </dgm:t>
    </dgm:pt>
    <dgm:pt modelId="{94390B69-F4A4-444D-AC3B-5BA5FB990CC9}">
      <dgm:prSet/>
      <dgm:spPr/>
      <dgm:t>
        <a:bodyPr/>
        <a:lstStyle/>
        <a:p>
          <a:r>
            <a:rPr lang="en-US"/>
            <a:t>We group samples with similar input properties</a:t>
          </a:r>
        </a:p>
      </dgm:t>
    </dgm:pt>
    <dgm:pt modelId="{6A5A7583-010F-4F7E-8C8B-7A3953195EDD}" type="parTrans" cxnId="{71F51068-B9BC-4D68-9043-224158974CF5}">
      <dgm:prSet/>
      <dgm:spPr/>
      <dgm:t>
        <a:bodyPr/>
        <a:lstStyle/>
        <a:p>
          <a:endParaRPr lang="en-US"/>
        </a:p>
      </dgm:t>
    </dgm:pt>
    <dgm:pt modelId="{51F7A3B8-BE21-4201-9F6F-E01A5F7DCF25}" type="sibTrans" cxnId="{71F51068-B9BC-4D68-9043-224158974CF5}">
      <dgm:prSet/>
      <dgm:spPr/>
      <dgm:t>
        <a:bodyPr/>
        <a:lstStyle/>
        <a:p>
          <a:endParaRPr lang="en-US"/>
        </a:p>
      </dgm:t>
    </dgm:pt>
    <dgm:pt modelId="{1F241AB3-2417-4C3F-B15E-4F0463ED60D9}" type="pres">
      <dgm:prSet presAssocID="{7C912FC3-FB0A-43D3-BEA8-6DE878C97418}" presName="root" presStyleCnt="0">
        <dgm:presLayoutVars>
          <dgm:dir/>
          <dgm:resizeHandles val="exact"/>
        </dgm:presLayoutVars>
      </dgm:prSet>
      <dgm:spPr/>
    </dgm:pt>
    <dgm:pt modelId="{CD74D090-B7A6-49DF-B2C8-4A739EE522D5}" type="pres">
      <dgm:prSet presAssocID="{35264156-5DE6-4C94-985A-E1DD7448B979}" presName="compNode" presStyleCnt="0"/>
      <dgm:spPr/>
    </dgm:pt>
    <dgm:pt modelId="{96BED17C-C006-4EEF-801D-F9DB92E89A1E}" type="pres">
      <dgm:prSet presAssocID="{35264156-5DE6-4C94-985A-E1DD7448B9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7421D7D0-DC50-40FD-82E9-ABFA7E4B73B9}" type="pres">
      <dgm:prSet presAssocID="{35264156-5DE6-4C94-985A-E1DD7448B979}" presName="spaceRect" presStyleCnt="0"/>
      <dgm:spPr/>
    </dgm:pt>
    <dgm:pt modelId="{BF7A329C-9F07-4C5E-A676-3CE1E78DCFFC}" type="pres">
      <dgm:prSet presAssocID="{35264156-5DE6-4C94-985A-E1DD7448B979}" presName="textRect" presStyleLbl="revTx" presStyleIdx="0" presStyleCnt="3">
        <dgm:presLayoutVars>
          <dgm:chMax val="1"/>
          <dgm:chPref val="1"/>
        </dgm:presLayoutVars>
      </dgm:prSet>
      <dgm:spPr/>
    </dgm:pt>
    <dgm:pt modelId="{121AA936-6887-427A-89BD-6DD75C124E48}" type="pres">
      <dgm:prSet presAssocID="{45ABE7B0-CAEF-4CEC-BCE2-E1F3BFF703DB}" presName="sibTrans" presStyleCnt="0"/>
      <dgm:spPr/>
    </dgm:pt>
    <dgm:pt modelId="{3D7DE703-095B-4BA2-B842-7F4E002DC5A0}" type="pres">
      <dgm:prSet presAssocID="{F8DCA704-7EE1-4A24-99FC-62E219263A14}" presName="compNode" presStyleCnt="0"/>
      <dgm:spPr/>
    </dgm:pt>
    <dgm:pt modelId="{4554170B-92F4-4583-A296-F40307126859}" type="pres">
      <dgm:prSet presAssocID="{F8DCA704-7EE1-4A24-99FC-62E219263A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FF3DB976-FC2D-4D5D-9BF5-9FD21D7E7C88}" type="pres">
      <dgm:prSet presAssocID="{F8DCA704-7EE1-4A24-99FC-62E219263A14}" presName="spaceRect" presStyleCnt="0"/>
      <dgm:spPr/>
    </dgm:pt>
    <dgm:pt modelId="{F82DBA76-9489-4DE4-85A4-610D03AD61A1}" type="pres">
      <dgm:prSet presAssocID="{F8DCA704-7EE1-4A24-99FC-62E219263A14}" presName="textRect" presStyleLbl="revTx" presStyleIdx="1" presStyleCnt="3">
        <dgm:presLayoutVars>
          <dgm:chMax val="1"/>
          <dgm:chPref val="1"/>
        </dgm:presLayoutVars>
      </dgm:prSet>
      <dgm:spPr/>
    </dgm:pt>
    <dgm:pt modelId="{01645DC3-F58B-4DEC-8828-D7FB79DE0DF8}" type="pres">
      <dgm:prSet presAssocID="{5F0A94A0-65EA-4B27-873F-2E0E1E6EE2E5}" presName="sibTrans" presStyleCnt="0"/>
      <dgm:spPr/>
    </dgm:pt>
    <dgm:pt modelId="{ACA9BF99-832F-40F2-B95B-580E29B560C9}" type="pres">
      <dgm:prSet presAssocID="{94390B69-F4A4-444D-AC3B-5BA5FB990CC9}" presName="compNode" presStyleCnt="0"/>
      <dgm:spPr/>
    </dgm:pt>
    <dgm:pt modelId="{4F6D67DD-CC91-4411-BFE0-A3BE7A01B4D6}" type="pres">
      <dgm:prSet presAssocID="{94390B69-F4A4-444D-AC3B-5BA5FB990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ierarchy with solid fill"/>
        </a:ext>
      </dgm:extLst>
    </dgm:pt>
    <dgm:pt modelId="{351FA730-CAA3-4B51-AD32-C233C3C87267}" type="pres">
      <dgm:prSet presAssocID="{94390B69-F4A4-444D-AC3B-5BA5FB990CC9}" presName="spaceRect" presStyleCnt="0"/>
      <dgm:spPr/>
    </dgm:pt>
    <dgm:pt modelId="{E2BDE03A-F221-4DE5-8387-DE2F80EEA0FB}" type="pres">
      <dgm:prSet presAssocID="{94390B69-F4A4-444D-AC3B-5BA5FB990CC9}" presName="textRect" presStyleLbl="revTx" presStyleIdx="2" presStyleCnt="3">
        <dgm:presLayoutVars>
          <dgm:chMax val="1"/>
          <dgm:chPref val="1"/>
        </dgm:presLayoutVars>
      </dgm:prSet>
      <dgm:spPr/>
    </dgm:pt>
  </dgm:ptLst>
  <dgm:cxnLst>
    <dgm:cxn modelId="{7528441C-2B95-4FEF-95EB-7FA5B356FF5B}" type="presOf" srcId="{94390B69-F4A4-444D-AC3B-5BA5FB990CC9}" destId="{E2BDE03A-F221-4DE5-8387-DE2F80EEA0FB}" srcOrd="0" destOrd="0" presId="urn:microsoft.com/office/officeart/2018/2/layout/IconLabelList"/>
    <dgm:cxn modelId="{AA89ED23-CD0E-434D-8B33-9F5EB6B1311E}" type="presOf" srcId="{7C912FC3-FB0A-43D3-BEA8-6DE878C97418}" destId="{1F241AB3-2417-4C3F-B15E-4F0463ED60D9}" srcOrd="0" destOrd="0" presId="urn:microsoft.com/office/officeart/2018/2/layout/IconLabelList"/>
    <dgm:cxn modelId="{42461F3D-9484-428C-A70E-4C2F4366AD9D}" type="presOf" srcId="{35264156-5DE6-4C94-985A-E1DD7448B979}" destId="{BF7A329C-9F07-4C5E-A676-3CE1E78DCFFC}" srcOrd="0" destOrd="0" presId="urn:microsoft.com/office/officeart/2018/2/layout/IconLabelList"/>
    <dgm:cxn modelId="{71F51068-B9BC-4D68-9043-224158974CF5}" srcId="{7C912FC3-FB0A-43D3-BEA8-6DE878C97418}" destId="{94390B69-F4A4-444D-AC3B-5BA5FB990CC9}" srcOrd="2" destOrd="0" parTransId="{6A5A7583-010F-4F7E-8C8B-7A3953195EDD}" sibTransId="{51F7A3B8-BE21-4201-9F6F-E01A5F7DCF25}"/>
    <dgm:cxn modelId="{161773D3-9291-4E39-BE4B-0C9495A5D948}" type="presOf" srcId="{F8DCA704-7EE1-4A24-99FC-62E219263A14}" destId="{F82DBA76-9489-4DE4-85A4-610D03AD61A1}" srcOrd="0" destOrd="0" presId="urn:microsoft.com/office/officeart/2018/2/layout/IconLabelList"/>
    <dgm:cxn modelId="{AB4606EA-5295-4827-8E13-4C3AE90173A6}" srcId="{7C912FC3-FB0A-43D3-BEA8-6DE878C97418}" destId="{F8DCA704-7EE1-4A24-99FC-62E219263A14}" srcOrd="1" destOrd="0" parTransId="{F5FBD747-B899-40FB-A41A-3B19084DD65B}" sibTransId="{5F0A94A0-65EA-4B27-873F-2E0E1E6EE2E5}"/>
    <dgm:cxn modelId="{AD5649F5-7C37-453A-B1DE-D45D1D6A2E89}" srcId="{7C912FC3-FB0A-43D3-BEA8-6DE878C97418}" destId="{35264156-5DE6-4C94-985A-E1DD7448B979}" srcOrd="0" destOrd="0" parTransId="{85958CC0-7F10-4CE8-8903-2DA17CAB7D42}" sibTransId="{45ABE7B0-CAEF-4CEC-BCE2-E1F3BFF703DB}"/>
    <dgm:cxn modelId="{F1AE1EB8-0470-4B08-822A-FC051D996633}" type="presParOf" srcId="{1F241AB3-2417-4C3F-B15E-4F0463ED60D9}" destId="{CD74D090-B7A6-49DF-B2C8-4A739EE522D5}" srcOrd="0" destOrd="0" presId="urn:microsoft.com/office/officeart/2018/2/layout/IconLabelList"/>
    <dgm:cxn modelId="{36F68710-2962-4F26-8210-726408C09C0F}" type="presParOf" srcId="{CD74D090-B7A6-49DF-B2C8-4A739EE522D5}" destId="{96BED17C-C006-4EEF-801D-F9DB92E89A1E}" srcOrd="0" destOrd="0" presId="urn:microsoft.com/office/officeart/2018/2/layout/IconLabelList"/>
    <dgm:cxn modelId="{CD1A9BF4-FF65-4006-97F8-B3B1197C8B35}" type="presParOf" srcId="{CD74D090-B7A6-49DF-B2C8-4A739EE522D5}" destId="{7421D7D0-DC50-40FD-82E9-ABFA7E4B73B9}" srcOrd="1" destOrd="0" presId="urn:microsoft.com/office/officeart/2018/2/layout/IconLabelList"/>
    <dgm:cxn modelId="{55F00708-283B-4E3A-B18D-A68A1C294D83}" type="presParOf" srcId="{CD74D090-B7A6-49DF-B2C8-4A739EE522D5}" destId="{BF7A329C-9F07-4C5E-A676-3CE1E78DCFFC}" srcOrd="2" destOrd="0" presId="urn:microsoft.com/office/officeart/2018/2/layout/IconLabelList"/>
    <dgm:cxn modelId="{AF053F3B-B743-4EB7-8C26-6654E0E5245E}" type="presParOf" srcId="{1F241AB3-2417-4C3F-B15E-4F0463ED60D9}" destId="{121AA936-6887-427A-89BD-6DD75C124E48}" srcOrd="1" destOrd="0" presId="urn:microsoft.com/office/officeart/2018/2/layout/IconLabelList"/>
    <dgm:cxn modelId="{75161111-8DF0-4649-B544-5D38D396174F}" type="presParOf" srcId="{1F241AB3-2417-4C3F-B15E-4F0463ED60D9}" destId="{3D7DE703-095B-4BA2-B842-7F4E002DC5A0}" srcOrd="2" destOrd="0" presId="urn:microsoft.com/office/officeart/2018/2/layout/IconLabelList"/>
    <dgm:cxn modelId="{808E4A3A-3B1B-4E5A-88C9-3AE7E7133C3D}" type="presParOf" srcId="{3D7DE703-095B-4BA2-B842-7F4E002DC5A0}" destId="{4554170B-92F4-4583-A296-F40307126859}" srcOrd="0" destOrd="0" presId="urn:microsoft.com/office/officeart/2018/2/layout/IconLabelList"/>
    <dgm:cxn modelId="{A534A4D2-BA75-4C68-9008-E81F817C34BF}" type="presParOf" srcId="{3D7DE703-095B-4BA2-B842-7F4E002DC5A0}" destId="{FF3DB976-FC2D-4D5D-9BF5-9FD21D7E7C88}" srcOrd="1" destOrd="0" presId="urn:microsoft.com/office/officeart/2018/2/layout/IconLabelList"/>
    <dgm:cxn modelId="{84B5B73A-B316-4288-86C8-BEAD45C55201}" type="presParOf" srcId="{3D7DE703-095B-4BA2-B842-7F4E002DC5A0}" destId="{F82DBA76-9489-4DE4-85A4-610D03AD61A1}" srcOrd="2" destOrd="0" presId="urn:microsoft.com/office/officeart/2018/2/layout/IconLabelList"/>
    <dgm:cxn modelId="{7FE1CF6D-A4F4-4A50-B39D-A1DD0AAC2833}" type="presParOf" srcId="{1F241AB3-2417-4C3F-B15E-4F0463ED60D9}" destId="{01645DC3-F58B-4DEC-8828-D7FB79DE0DF8}" srcOrd="3" destOrd="0" presId="urn:microsoft.com/office/officeart/2018/2/layout/IconLabelList"/>
    <dgm:cxn modelId="{FF48026E-D134-4781-9CF0-74A5EA6788F7}" type="presParOf" srcId="{1F241AB3-2417-4C3F-B15E-4F0463ED60D9}" destId="{ACA9BF99-832F-40F2-B95B-580E29B560C9}" srcOrd="4" destOrd="0" presId="urn:microsoft.com/office/officeart/2018/2/layout/IconLabelList"/>
    <dgm:cxn modelId="{9E677C6B-8AA9-435C-8A69-59E18C95C83B}" type="presParOf" srcId="{ACA9BF99-832F-40F2-B95B-580E29B560C9}" destId="{4F6D67DD-CC91-4411-BFE0-A3BE7A01B4D6}" srcOrd="0" destOrd="0" presId="urn:microsoft.com/office/officeart/2018/2/layout/IconLabelList"/>
    <dgm:cxn modelId="{776EAA53-0257-41AC-942B-C7D3CABC28AF}" type="presParOf" srcId="{ACA9BF99-832F-40F2-B95B-580E29B560C9}" destId="{351FA730-CAA3-4B51-AD32-C233C3C87267}" srcOrd="1" destOrd="0" presId="urn:microsoft.com/office/officeart/2018/2/layout/IconLabelList"/>
    <dgm:cxn modelId="{B5A483CE-7B0E-4C21-9665-27EAEF807156}" type="presParOf" srcId="{ACA9BF99-832F-40F2-B95B-580E29B560C9}" destId="{E2BDE03A-F221-4DE5-8387-DE2F80EEA0F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A53AB8-8B20-432F-9639-6E4E47D6DB1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BD4994-DC32-4C9E-8B40-993C01BADC9F}">
      <dgm:prSet/>
      <dgm:spPr/>
      <dgm:t>
        <a:bodyPr/>
        <a:lstStyle/>
        <a:p>
          <a:r>
            <a:rPr lang="en-US"/>
            <a:t>Each model uses a different input </a:t>
          </a:r>
          <a:r>
            <a:rPr lang="en-US" i="1"/>
            <a:t>Modes</a:t>
          </a:r>
          <a:endParaRPr lang="en-US"/>
        </a:p>
      </dgm:t>
    </dgm:pt>
    <dgm:pt modelId="{C11A6306-4825-4BFB-80D5-8B8DC3C0D22D}" type="parTrans" cxnId="{AFF17252-DC36-4D50-BF5A-E13DF5B019E3}">
      <dgm:prSet/>
      <dgm:spPr/>
      <dgm:t>
        <a:bodyPr/>
        <a:lstStyle/>
        <a:p>
          <a:endParaRPr lang="en-US"/>
        </a:p>
      </dgm:t>
    </dgm:pt>
    <dgm:pt modelId="{E099E98D-D600-4851-B8AE-643326BD62AC}" type="sibTrans" cxnId="{AFF17252-DC36-4D50-BF5A-E13DF5B019E3}">
      <dgm:prSet/>
      <dgm:spPr/>
      <dgm:t>
        <a:bodyPr/>
        <a:lstStyle/>
        <a:p>
          <a:endParaRPr lang="en-US"/>
        </a:p>
      </dgm:t>
    </dgm:pt>
    <dgm:pt modelId="{09662702-8DE1-4DDD-9E54-F93315179448}">
      <dgm:prSet/>
      <dgm:spPr/>
      <dgm:t>
        <a:bodyPr/>
        <a:lstStyle/>
        <a:p>
          <a:r>
            <a:rPr lang="en-US" dirty="0"/>
            <a:t>1D Feature Vector vs. </a:t>
          </a:r>
        </a:p>
        <a:p>
          <a:r>
            <a:rPr lang="en-US" dirty="0"/>
            <a:t>2D Spectrogram Image</a:t>
          </a:r>
        </a:p>
      </dgm:t>
    </dgm:pt>
    <dgm:pt modelId="{75EF23EC-0FA7-41FE-80A8-74955873A18C}" type="parTrans" cxnId="{EE2BF20C-7095-4622-A69D-E18CD8AD561A}">
      <dgm:prSet/>
      <dgm:spPr/>
      <dgm:t>
        <a:bodyPr/>
        <a:lstStyle/>
        <a:p>
          <a:endParaRPr lang="en-US"/>
        </a:p>
      </dgm:t>
    </dgm:pt>
    <dgm:pt modelId="{3095B609-F6A4-406B-BEE1-FD7CBB61AE22}" type="sibTrans" cxnId="{EE2BF20C-7095-4622-A69D-E18CD8AD561A}">
      <dgm:prSet/>
      <dgm:spPr/>
      <dgm:t>
        <a:bodyPr/>
        <a:lstStyle/>
        <a:p>
          <a:endParaRPr lang="en-US"/>
        </a:p>
      </dgm:t>
    </dgm:pt>
    <dgm:pt modelId="{3BF47D7B-E331-4F66-B5E3-C40245750BCA}">
      <dgm:prSet/>
      <dgm:spPr/>
      <dgm:t>
        <a:bodyPr/>
        <a:lstStyle/>
        <a:p>
          <a:r>
            <a:rPr lang="en-US"/>
            <a:t>Compare </a:t>
          </a:r>
          <a:r>
            <a:rPr lang="en-US" i="1"/>
            <a:t>Modes</a:t>
          </a:r>
          <a:r>
            <a:rPr lang="en-US"/>
            <a:t> to human senses</a:t>
          </a:r>
        </a:p>
      </dgm:t>
    </dgm:pt>
    <dgm:pt modelId="{D777BB71-0C7D-41B7-956B-11C72F4E99FF}" type="parTrans" cxnId="{1B413683-90A3-4B9D-AF8D-08382F174493}">
      <dgm:prSet/>
      <dgm:spPr/>
      <dgm:t>
        <a:bodyPr/>
        <a:lstStyle/>
        <a:p>
          <a:endParaRPr lang="en-US"/>
        </a:p>
      </dgm:t>
    </dgm:pt>
    <dgm:pt modelId="{74F0FF0A-5A0C-4611-ABF6-FA37F2346D13}" type="sibTrans" cxnId="{1B413683-90A3-4B9D-AF8D-08382F174493}">
      <dgm:prSet/>
      <dgm:spPr/>
      <dgm:t>
        <a:bodyPr/>
        <a:lstStyle/>
        <a:p>
          <a:endParaRPr lang="en-US"/>
        </a:p>
      </dgm:t>
    </dgm:pt>
    <dgm:pt modelId="{F0215174-7E79-49C8-B7F4-5020B729A279}" type="pres">
      <dgm:prSet presAssocID="{22A53AB8-8B20-432F-9639-6E4E47D6DB11}" presName="linear" presStyleCnt="0">
        <dgm:presLayoutVars>
          <dgm:animLvl val="lvl"/>
          <dgm:resizeHandles val="exact"/>
        </dgm:presLayoutVars>
      </dgm:prSet>
      <dgm:spPr/>
    </dgm:pt>
    <dgm:pt modelId="{6DD31C58-9C2C-4E75-9121-AAB0F108415C}" type="pres">
      <dgm:prSet presAssocID="{3ABD4994-DC32-4C9E-8B40-993C01BADC9F}" presName="parentText" presStyleLbl="node1" presStyleIdx="0" presStyleCnt="3">
        <dgm:presLayoutVars>
          <dgm:chMax val="0"/>
          <dgm:bulletEnabled val="1"/>
        </dgm:presLayoutVars>
      </dgm:prSet>
      <dgm:spPr/>
    </dgm:pt>
    <dgm:pt modelId="{F208D735-BFD7-4749-9384-A3CE15977F60}" type="pres">
      <dgm:prSet presAssocID="{E099E98D-D600-4851-B8AE-643326BD62AC}" presName="spacer" presStyleCnt="0"/>
      <dgm:spPr/>
    </dgm:pt>
    <dgm:pt modelId="{BE514F71-87BC-402B-886E-F25C11B792B6}" type="pres">
      <dgm:prSet presAssocID="{09662702-8DE1-4DDD-9E54-F93315179448}" presName="parentText" presStyleLbl="node1" presStyleIdx="1" presStyleCnt="3">
        <dgm:presLayoutVars>
          <dgm:chMax val="0"/>
          <dgm:bulletEnabled val="1"/>
        </dgm:presLayoutVars>
      </dgm:prSet>
      <dgm:spPr/>
    </dgm:pt>
    <dgm:pt modelId="{473AFEC2-50A4-4565-BA33-0E0A6A607F4F}" type="pres">
      <dgm:prSet presAssocID="{3095B609-F6A4-406B-BEE1-FD7CBB61AE22}" presName="spacer" presStyleCnt="0"/>
      <dgm:spPr/>
    </dgm:pt>
    <dgm:pt modelId="{E64C1A38-2DD4-4C2F-891F-720CD4623CAC}" type="pres">
      <dgm:prSet presAssocID="{3BF47D7B-E331-4F66-B5E3-C40245750BCA}" presName="parentText" presStyleLbl="node1" presStyleIdx="2" presStyleCnt="3">
        <dgm:presLayoutVars>
          <dgm:chMax val="0"/>
          <dgm:bulletEnabled val="1"/>
        </dgm:presLayoutVars>
      </dgm:prSet>
      <dgm:spPr/>
    </dgm:pt>
  </dgm:ptLst>
  <dgm:cxnLst>
    <dgm:cxn modelId="{EE2BF20C-7095-4622-A69D-E18CD8AD561A}" srcId="{22A53AB8-8B20-432F-9639-6E4E47D6DB11}" destId="{09662702-8DE1-4DDD-9E54-F93315179448}" srcOrd="1" destOrd="0" parTransId="{75EF23EC-0FA7-41FE-80A8-74955873A18C}" sibTransId="{3095B609-F6A4-406B-BEE1-FD7CBB61AE22}"/>
    <dgm:cxn modelId="{F11C664C-B3C2-4EF4-8739-A7D80818A1BD}" type="presOf" srcId="{09662702-8DE1-4DDD-9E54-F93315179448}" destId="{BE514F71-87BC-402B-886E-F25C11B792B6}" srcOrd="0" destOrd="0" presId="urn:microsoft.com/office/officeart/2005/8/layout/vList2"/>
    <dgm:cxn modelId="{AFF17252-DC36-4D50-BF5A-E13DF5B019E3}" srcId="{22A53AB8-8B20-432F-9639-6E4E47D6DB11}" destId="{3ABD4994-DC32-4C9E-8B40-993C01BADC9F}" srcOrd="0" destOrd="0" parTransId="{C11A6306-4825-4BFB-80D5-8B8DC3C0D22D}" sibTransId="{E099E98D-D600-4851-B8AE-643326BD62AC}"/>
    <dgm:cxn modelId="{E219C257-E0EA-4DF3-A8CC-4337057FA713}" type="presOf" srcId="{3ABD4994-DC32-4C9E-8B40-993C01BADC9F}" destId="{6DD31C58-9C2C-4E75-9121-AAB0F108415C}" srcOrd="0" destOrd="0" presId="urn:microsoft.com/office/officeart/2005/8/layout/vList2"/>
    <dgm:cxn modelId="{1B413683-90A3-4B9D-AF8D-08382F174493}" srcId="{22A53AB8-8B20-432F-9639-6E4E47D6DB11}" destId="{3BF47D7B-E331-4F66-B5E3-C40245750BCA}" srcOrd="2" destOrd="0" parTransId="{D777BB71-0C7D-41B7-956B-11C72F4E99FF}" sibTransId="{74F0FF0A-5A0C-4611-ABF6-FA37F2346D13}"/>
    <dgm:cxn modelId="{13F770F5-DF37-468C-93D2-3944D1FC1988}" type="presOf" srcId="{3BF47D7B-E331-4F66-B5E3-C40245750BCA}" destId="{E64C1A38-2DD4-4C2F-891F-720CD4623CAC}" srcOrd="0" destOrd="0" presId="urn:microsoft.com/office/officeart/2005/8/layout/vList2"/>
    <dgm:cxn modelId="{4368EAFF-E8C6-4797-B6F4-0A522E275F1E}" type="presOf" srcId="{22A53AB8-8B20-432F-9639-6E4E47D6DB11}" destId="{F0215174-7E79-49C8-B7F4-5020B729A279}" srcOrd="0" destOrd="0" presId="urn:microsoft.com/office/officeart/2005/8/layout/vList2"/>
    <dgm:cxn modelId="{D68D810B-41C7-47AC-92A6-FEF0A42C2C22}" type="presParOf" srcId="{F0215174-7E79-49C8-B7F4-5020B729A279}" destId="{6DD31C58-9C2C-4E75-9121-AAB0F108415C}" srcOrd="0" destOrd="0" presId="urn:microsoft.com/office/officeart/2005/8/layout/vList2"/>
    <dgm:cxn modelId="{CF7D1EFD-0DAF-4C29-8F9D-D1F5D3D770CE}" type="presParOf" srcId="{F0215174-7E79-49C8-B7F4-5020B729A279}" destId="{F208D735-BFD7-4749-9384-A3CE15977F60}" srcOrd="1" destOrd="0" presId="urn:microsoft.com/office/officeart/2005/8/layout/vList2"/>
    <dgm:cxn modelId="{E356DE8A-2867-47E9-B67B-0A7F5EE617A7}" type="presParOf" srcId="{F0215174-7E79-49C8-B7F4-5020B729A279}" destId="{BE514F71-87BC-402B-886E-F25C11B792B6}" srcOrd="2" destOrd="0" presId="urn:microsoft.com/office/officeart/2005/8/layout/vList2"/>
    <dgm:cxn modelId="{8DE75427-C8E1-46AB-B837-CA4A020A3714}" type="presParOf" srcId="{F0215174-7E79-49C8-B7F4-5020B729A279}" destId="{473AFEC2-50A4-4565-BA33-0E0A6A607F4F}" srcOrd="3" destOrd="0" presId="urn:microsoft.com/office/officeart/2005/8/layout/vList2"/>
    <dgm:cxn modelId="{55F58D4C-8E72-43C8-8630-AE10F87296D2}" type="presParOf" srcId="{F0215174-7E79-49C8-B7F4-5020B729A279}" destId="{E64C1A38-2DD4-4C2F-891F-720CD4623C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613-74AC-49E9-ADC5-427ED442B390}">
      <dsp:nvSpPr>
        <dsp:cNvPr id="0" name=""/>
        <dsp:cNvSpPr/>
      </dsp:nvSpPr>
      <dsp:spPr>
        <a:xfrm>
          <a:off x="0" y="0"/>
          <a:ext cx="7886552" cy="92432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i="1" kern="1200"/>
            <a:t>Problem</a:t>
          </a:r>
          <a:r>
            <a:rPr lang="en-US" sz="2400" kern="1200"/>
            <a:t> that we are going to solve</a:t>
          </a:r>
        </a:p>
      </dsp:txBody>
      <dsp:txXfrm>
        <a:off x="27073" y="27073"/>
        <a:ext cx="6811027" cy="870179"/>
      </dsp:txXfrm>
    </dsp:sp>
    <dsp:sp modelId="{4939F141-3AAA-4213-8CA3-939B9D54F004}">
      <dsp:nvSpPr>
        <dsp:cNvPr id="0" name=""/>
        <dsp:cNvSpPr/>
      </dsp:nvSpPr>
      <dsp:spPr>
        <a:xfrm>
          <a:off x="660498" y="1092384"/>
          <a:ext cx="7886552" cy="924325"/>
        </a:xfrm>
        <a:prstGeom prst="roundRect">
          <a:avLst>
            <a:gd name="adj" fmla="val 10000"/>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Introduce </a:t>
          </a:r>
          <a:r>
            <a:rPr lang="en-US" sz="2400" i="1" kern="1200"/>
            <a:t>Nerual Networks </a:t>
          </a:r>
          <a:r>
            <a:rPr lang="en-US" sz="2400" kern="1200"/>
            <a:t>as the solution</a:t>
          </a:r>
        </a:p>
      </dsp:txBody>
      <dsp:txXfrm>
        <a:off x="687571" y="1119457"/>
        <a:ext cx="6571096" cy="870179"/>
      </dsp:txXfrm>
    </dsp:sp>
    <dsp:sp modelId="{9E224503-569D-4CCD-AAD4-AB4678E56D48}">
      <dsp:nvSpPr>
        <dsp:cNvPr id="0" name=""/>
        <dsp:cNvSpPr/>
      </dsp:nvSpPr>
      <dsp:spPr>
        <a:xfrm>
          <a:off x="1311139" y="2184768"/>
          <a:ext cx="7886552" cy="924325"/>
        </a:xfrm>
        <a:prstGeom prst="roundRect">
          <a:avLst>
            <a:gd name="adj" fmla="val 10000"/>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Discuss consequences and improvements to the solution</a:t>
          </a:r>
        </a:p>
      </dsp:txBody>
      <dsp:txXfrm>
        <a:off x="1338212" y="2211841"/>
        <a:ext cx="6580954" cy="870179"/>
      </dsp:txXfrm>
    </dsp:sp>
    <dsp:sp modelId="{8C95CEEC-7B4B-4280-9936-459A1F634201}">
      <dsp:nvSpPr>
        <dsp:cNvPr id="0" name=""/>
        <dsp:cNvSpPr/>
      </dsp:nvSpPr>
      <dsp:spPr>
        <a:xfrm>
          <a:off x="1971638" y="3277152"/>
          <a:ext cx="7886552" cy="924325"/>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Analyze the performance of the solution</a:t>
          </a:r>
        </a:p>
      </dsp:txBody>
      <dsp:txXfrm>
        <a:off x="1998711" y="3304225"/>
        <a:ext cx="6571096" cy="870179"/>
      </dsp:txXfrm>
    </dsp:sp>
    <dsp:sp modelId="{0C5FD1CB-BF28-4B3A-837C-E95153B9F519}">
      <dsp:nvSpPr>
        <dsp:cNvPr id="0" name=""/>
        <dsp:cNvSpPr/>
      </dsp:nvSpPr>
      <dsp:spPr>
        <a:xfrm>
          <a:off x="7285741" y="707949"/>
          <a:ext cx="600811" cy="600811"/>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420923" y="707949"/>
        <a:ext cx="330447" cy="452110"/>
      </dsp:txXfrm>
    </dsp:sp>
    <dsp:sp modelId="{80AA0912-815E-4A22-970A-BE4CEEC85743}">
      <dsp:nvSpPr>
        <dsp:cNvPr id="0" name=""/>
        <dsp:cNvSpPr/>
      </dsp:nvSpPr>
      <dsp:spPr>
        <a:xfrm>
          <a:off x="7946240" y="1800333"/>
          <a:ext cx="600811" cy="600811"/>
        </a:xfrm>
        <a:prstGeom prst="downArrow">
          <a:avLst>
            <a:gd name="adj1" fmla="val 55000"/>
            <a:gd name="adj2" fmla="val 45000"/>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81422" y="1800333"/>
        <a:ext cx="330447" cy="452110"/>
      </dsp:txXfrm>
    </dsp:sp>
    <dsp:sp modelId="{C3CE2B63-F764-49B3-8D2C-E9C741076535}">
      <dsp:nvSpPr>
        <dsp:cNvPr id="0" name=""/>
        <dsp:cNvSpPr/>
      </dsp:nvSpPr>
      <dsp:spPr>
        <a:xfrm>
          <a:off x="8596880" y="2892717"/>
          <a:ext cx="600811" cy="600811"/>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2062" y="2892717"/>
        <a:ext cx="330447" cy="45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Consider a neural network to be just like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Composed of smaller functions called </a:t>
          </a:r>
          <a:r>
            <a:rPr lang="en-US" sz="2300" i="1" kern="1200"/>
            <a:t>layers</a:t>
          </a:r>
          <a:endParaRPr lang="en-US" sz="23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Transform </a:t>
          </a:r>
          <a:r>
            <a:rPr lang="en-US" sz="2300" i="1" kern="1200"/>
            <a:t>features</a:t>
          </a:r>
          <a:r>
            <a:rPr lang="en-US" sz="2300" kern="1200"/>
            <a:t> into </a:t>
          </a:r>
          <a:r>
            <a:rPr lang="en-US" sz="2300" i="1" kern="1200"/>
            <a:t>predictions</a:t>
          </a:r>
          <a:endParaRPr lang="en-US" sz="2300" kern="1200"/>
        </a:p>
      </dsp:txBody>
      <dsp:txXfrm>
        <a:off x="7137141" y="1418332"/>
        <a:ext cx="2669482" cy="1657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ED17C-C006-4EEF-801D-F9DB92E89A1E}">
      <dsp:nvSpPr>
        <dsp:cNvPr id="0" name=""/>
        <dsp:cNvSpPr/>
      </dsp:nvSpPr>
      <dsp:spPr>
        <a:xfrm>
          <a:off x="998912" y="934068"/>
          <a:ext cx="1263273" cy="1263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7A329C-9F07-4C5E-A676-3CE1E78DCFFC}">
      <dsp:nvSpPr>
        <dsp:cNvPr id="0" name=""/>
        <dsp:cNvSpPr/>
      </dsp:nvSpPr>
      <dsp:spPr>
        <a:xfrm>
          <a:off x="226911" y="2547409"/>
          <a:ext cx="280727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i="1" kern="1200" dirty="0"/>
            <a:t>Inputs</a:t>
          </a:r>
          <a:r>
            <a:rPr lang="en-US" sz="1300" kern="1200" dirty="0"/>
            <a:t> are properties of digital audio files from London’s </a:t>
          </a:r>
          <a:r>
            <a:rPr lang="en-US" sz="1300" i="1" kern="1200" dirty="0" err="1"/>
            <a:t>Philharmonia</a:t>
          </a:r>
          <a:r>
            <a:rPr lang="en-US" sz="1300" kern="1200" dirty="0"/>
            <a:t> Orchestra and University of Iowa’s </a:t>
          </a:r>
          <a:r>
            <a:rPr lang="en-US" sz="1300" i="1" kern="1200" dirty="0"/>
            <a:t>Electronic Music Studios</a:t>
          </a:r>
          <a:endParaRPr lang="en-US" sz="1300" kern="1200" dirty="0"/>
        </a:p>
      </dsp:txBody>
      <dsp:txXfrm>
        <a:off x="226911" y="2547409"/>
        <a:ext cx="2807273" cy="720000"/>
      </dsp:txXfrm>
    </dsp:sp>
    <dsp:sp modelId="{4554170B-92F4-4583-A296-F40307126859}">
      <dsp:nvSpPr>
        <dsp:cNvPr id="0" name=""/>
        <dsp:cNvSpPr/>
      </dsp:nvSpPr>
      <dsp:spPr>
        <a:xfrm>
          <a:off x="4297458" y="934068"/>
          <a:ext cx="1263273" cy="1263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2DBA76-9489-4DE4-85A4-610D03AD61A1}">
      <dsp:nvSpPr>
        <dsp:cNvPr id="0" name=""/>
        <dsp:cNvSpPr/>
      </dsp:nvSpPr>
      <dsp:spPr>
        <a:xfrm>
          <a:off x="3525458" y="2547409"/>
          <a:ext cx="280727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i="1" kern="1200" dirty="0"/>
            <a:t>Outputs </a:t>
          </a:r>
          <a:r>
            <a:rPr lang="en-US" sz="1300" i="0" kern="1200" dirty="0"/>
            <a:t>are integers that</a:t>
          </a:r>
          <a:r>
            <a:rPr lang="en-US" sz="1300" kern="1200" dirty="0"/>
            <a:t> correspond to musical instruments</a:t>
          </a:r>
        </a:p>
      </dsp:txBody>
      <dsp:txXfrm>
        <a:off x="3525458" y="2547409"/>
        <a:ext cx="2807273" cy="720000"/>
      </dsp:txXfrm>
    </dsp:sp>
    <dsp:sp modelId="{4F6D67DD-CC91-4411-BFE0-A3BE7A01B4D6}">
      <dsp:nvSpPr>
        <dsp:cNvPr id="0" name=""/>
        <dsp:cNvSpPr/>
      </dsp:nvSpPr>
      <dsp:spPr>
        <a:xfrm>
          <a:off x="7596005" y="934068"/>
          <a:ext cx="1263273" cy="1263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BDE03A-F221-4DE5-8387-DE2F80EEA0FB}">
      <dsp:nvSpPr>
        <dsp:cNvPr id="0" name=""/>
        <dsp:cNvSpPr/>
      </dsp:nvSpPr>
      <dsp:spPr>
        <a:xfrm>
          <a:off x="6824005" y="2547409"/>
          <a:ext cx="280727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We group samples with similar input properties</a:t>
          </a:r>
        </a:p>
      </dsp:txBody>
      <dsp:txXfrm>
        <a:off x="6824005" y="2547409"/>
        <a:ext cx="2807273"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31C58-9C2C-4E75-9121-AAB0F108415C}">
      <dsp:nvSpPr>
        <dsp:cNvPr id="0" name=""/>
        <dsp:cNvSpPr/>
      </dsp:nvSpPr>
      <dsp:spPr>
        <a:xfrm>
          <a:off x="0" y="43583"/>
          <a:ext cx="5990135" cy="165584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Each model uses a different input </a:t>
          </a:r>
          <a:r>
            <a:rPr lang="en-US" sz="3600" i="1" kern="1200"/>
            <a:t>Modes</a:t>
          </a:r>
          <a:endParaRPr lang="en-US" sz="3600" kern="1200"/>
        </a:p>
      </dsp:txBody>
      <dsp:txXfrm>
        <a:off x="80832" y="124415"/>
        <a:ext cx="5828471" cy="1494178"/>
      </dsp:txXfrm>
    </dsp:sp>
    <dsp:sp modelId="{BE514F71-87BC-402B-886E-F25C11B792B6}">
      <dsp:nvSpPr>
        <dsp:cNvPr id="0" name=""/>
        <dsp:cNvSpPr/>
      </dsp:nvSpPr>
      <dsp:spPr>
        <a:xfrm>
          <a:off x="0" y="1803105"/>
          <a:ext cx="5990135" cy="1655842"/>
        </a:xfrm>
        <a:prstGeom prst="round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1D Feature Vector vs. </a:t>
          </a:r>
        </a:p>
        <a:p>
          <a:pPr marL="0" lvl="0" indent="0" algn="l" defTabSz="1600200">
            <a:lnSpc>
              <a:spcPct val="90000"/>
            </a:lnSpc>
            <a:spcBef>
              <a:spcPct val="0"/>
            </a:spcBef>
            <a:spcAft>
              <a:spcPct val="35000"/>
            </a:spcAft>
            <a:buNone/>
          </a:pPr>
          <a:r>
            <a:rPr lang="en-US" sz="3600" kern="1200" dirty="0"/>
            <a:t>2D Spectrogram Image</a:t>
          </a:r>
        </a:p>
      </dsp:txBody>
      <dsp:txXfrm>
        <a:off x="80832" y="1883937"/>
        <a:ext cx="5828471" cy="1494178"/>
      </dsp:txXfrm>
    </dsp:sp>
    <dsp:sp modelId="{E64C1A38-2DD4-4C2F-891F-720CD4623CAC}">
      <dsp:nvSpPr>
        <dsp:cNvPr id="0" name=""/>
        <dsp:cNvSpPr/>
      </dsp:nvSpPr>
      <dsp:spPr>
        <a:xfrm>
          <a:off x="0" y="3562628"/>
          <a:ext cx="5990135" cy="165584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Compare </a:t>
          </a:r>
          <a:r>
            <a:rPr lang="en-US" sz="3600" i="1" kern="1200"/>
            <a:t>Modes</a:t>
          </a:r>
          <a:r>
            <a:rPr lang="en-US" sz="3600" kern="1200"/>
            <a:t> to human senses</a:t>
          </a:r>
        </a:p>
      </dsp:txBody>
      <dsp:txXfrm>
        <a:off x="80832" y="3643460"/>
        <a:ext cx="5828471" cy="149417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1/4/2021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1/4/2021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970060"/>
            <a:ext cx="9418320" cy="3588026"/>
          </a:xfrm>
        </p:spPr>
        <p:txBody>
          <a:bodyPr>
            <a:normAutofit/>
          </a:bodyPr>
          <a:lstStyle/>
          <a:p>
            <a:r>
              <a:rPr lang="en-US" sz="4800" dirty="0"/>
              <a:t>Musical Instrument Classification Using a </a:t>
            </a:r>
            <a:br>
              <a:rPr lang="en-US" sz="4800" dirty="0"/>
            </a:br>
            <a:r>
              <a:rPr lang="en-US" dirty="0"/>
              <a:t>Hybrid Neural Network</a:t>
            </a:r>
          </a:p>
        </p:txBody>
      </p:sp>
      <p:sp>
        <p:nvSpPr>
          <p:cNvPr id="6" name="Subtitle 2">
            <a:extLst>
              <a:ext uri="{FF2B5EF4-FFF2-40B4-BE49-F238E27FC236}">
                <a16:creationId xmlns:a16="http://schemas.microsoft.com/office/drawing/2014/main" id="{A6C293BF-3916-4D9D-ABF0-8DC18054FF2A}"/>
              </a:ext>
            </a:extLst>
          </p:cNvPr>
          <p:cNvSpPr>
            <a:spLocks noGrp="1"/>
          </p:cNvSpPr>
          <p:nvPr>
            <p:ph type="subTitle" idx="1"/>
          </p:nvPr>
        </p:nvSpPr>
        <p:spPr>
          <a:xfrm>
            <a:off x="1261872" y="4937760"/>
            <a:ext cx="3556414" cy="1602063"/>
          </a:xfrm>
        </p:spPr>
        <p:txBody>
          <a:bodyPr>
            <a:normAutofit/>
          </a:bodyPr>
          <a:lstStyle/>
          <a:p>
            <a:r>
              <a:rPr lang="en-US" sz="1400" dirty="0"/>
              <a:t>Landon Buell</a:t>
            </a:r>
          </a:p>
          <a:p>
            <a:r>
              <a:rPr lang="en-US" sz="1400" dirty="0"/>
              <a:t>Senior, Physics B.S. Major</a:t>
            </a:r>
          </a:p>
          <a:p>
            <a:r>
              <a:rPr lang="en-US" sz="1400" dirty="0"/>
              <a:t>University of New Hampshire</a:t>
            </a:r>
          </a:p>
          <a:p>
            <a:r>
              <a:rPr lang="en-US" sz="1400" dirty="0"/>
              <a:t>8 Jan 2020</a:t>
            </a:r>
          </a:p>
        </p:txBody>
      </p:sp>
      <p:sp>
        <p:nvSpPr>
          <p:cNvPr id="7" name="Subtitle 2">
            <a:extLst>
              <a:ext uri="{FF2B5EF4-FFF2-40B4-BE49-F238E27FC236}">
                <a16:creationId xmlns:a16="http://schemas.microsoft.com/office/drawing/2014/main" id="{FD66194E-566E-4919-BA5B-C8C276B4A28F}"/>
              </a:ext>
            </a:extLst>
          </p:cNvPr>
          <p:cNvSpPr txBox="1">
            <a:spLocks/>
          </p:cNvSpPr>
          <p:nvPr/>
        </p:nvSpPr>
        <p:spPr>
          <a:xfrm>
            <a:off x="5971032" y="4937759"/>
            <a:ext cx="5450890" cy="160206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400" dirty="0"/>
              <a:t>Kevin Short</a:t>
            </a:r>
          </a:p>
          <a:p>
            <a:r>
              <a:rPr lang="en-US" sz="1400" dirty="0"/>
              <a:t>University Professor &amp; Professor of Mathematics</a:t>
            </a:r>
          </a:p>
          <a:p>
            <a:r>
              <a:rPr lang="en-US" sz="1400" dirty="0"/>
              <a:t>Founder, Integrated Applied Mathematics Program</a:t>
            </a:r>
          </a:p>
          <a:p>
            <a:r>
              <a:rPr lang="en-US" sz="1400" dirty="0"/>
              <a:t>University of New Hampshire</a:t>
            </a:r>
          </a:p>
          <a:p>
            <a:endParaRPr lang="en-US" dirty="0"/>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0926-4E40-4314-A0D4-1FF5D3513319}"/>
              </a:ext>
            </a:extLst>
          </p:cNvPr>
          <p:cNvSpPr>
            <a:spLocks noGrp="1"/>
          </p:cNvSpPr>
          <p:nvPr>
            <p:ph type="title"/>
          </p:nvPr>
        </p:nvSpPr>
        <p:spPr>
          <a:xfrm>
            <a:off x="4965290" y="640079"/>
            <a:ext cx="5997678" cy="998649"/>
          </a:xfrm>
        </p:spPr>
        <p:txBody>
          <a:bodyPr>
            <a:normAutofit/>
          </a:bodyPr>
          <a:lstStyle/>
          <a:p>
            <a:br>
              <a:rPr lang="en-US" sz="2800"/>
            </a:br>
            <a:r>
              <a:rPr lang="en-US" sz="2800"/>
              <a:t>The Multilayer Perceptron (Cont.)</a:t>
            </a:r>
          </a:p>
        </p:txBody>
      </p:sp>
      <p:pic>
        <p:nvPicPr>
          <p:cNvPr id="5" name="Picture 4" descr="Shape&#10;&#10;Description automatically generated with medium confidence">
            <a:extLst>
              <a:ext uri="{FF2B5EF4-FFF2-40B4-BE49-F238E27FC236}">
                <a16:creationId xmlns:a16="http://schemas.microsoft.com/office/drawing/2014/main" id="{CCF7E2B5-B13F-4A7E-80E3-F0950F06C9C1}"/>
              </a:ext>
            </a:extLst>
          </p:cNvPr>
          <p:cNvPicPr>
            <a:picLocks noChangeAspect="1"/>
          </p:cNvPicPr>
          <p:nvPr/>
        </p:nvPicPr>
        <p:blipFill>
          <a:blip r:embed="rId2"/>
          <a:stretch>
            <a:fillRect/>
          </a:stretch>
        </p:blipFill>
        <p:spPr>
          <a:xfrm>
            <a:off x="633999" y="2434326"/>
            <a:ext cx="4019312" cy="1999608"/>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E7BE7A-E88B-41A1-9196-977687C75E64}"/>
                  </a:ext>
                </a:extLst>
              </p:cNvPr>
              <p:cNvSpPr>
                <a:spLocks noGrp="1"/>
              </p:cNvSpPr>
              <p:nvPr>
                <p:ph idx="1"/>
              </p:nvPr>
            </p:nvSpPr>
            <p:spPr>
              <a:xfrm>
                <a:off x="4965290" y="2325158"/>
                <a:ext cx="6015571" cy="3854979"/>
              </a:xfrm>
            </p:spPr>
            <p:txBody>
              <a:bodyPr>
                <a:normAutofit/>
              </a:bodyPr>
              <a:lstStyle/>
              <a:p>
                <a:endParaRPr lang="en-US" dirty="0"/>
              </a:p>
              <a:p>
                <a:r>
                  <a:rPr lang="en-US" dirty="0"/>
                  <a:t>Inputs are 1D, useful for vector-like inputs</a:t>
                </a:r>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sz="3200" b="0" i="1">
                              <a:latin typeface="Cambria Math" panose="02040503050406030204" pitchFamily="18" charset="0"/>
                            </a:rPr>
                          </m:ctrlPr>
                        </m:sSupPr>
                        <m:e>
                          <m:r>
                            <a:rPr lang="en-US" sz="3200" b="0" i="1">
                              <a:latin typeface="Cambria Math" panose="02040503050406030204" pitchFamily="18" charset="0"/>
                            </a:rPr>
                            <m:t>𝑥</m:t>
                          </m:r>
                        </m:e>
                        <m:sup>
                          <m:r>
                            <a:rPr lang="en-US" sz="3200" b="0" i="1">
                              <a:latin typeface="Cambria Math" panose="02040503050406030204" pitchFamily="18" charset="0"/>
                            </a:rPr>
                            <m:t>(</m:t>
                          </m:r>
                          <m:r>
                            <a:rPr lang="en-US" sz="3200" b="0" i="1">
                              <a:latin typeface="Cambria Math" panose="02040503050406030204" pitchFamily="18" charset="0"/>
                            </a:rPr>
                            <m:t>𝑙</m:t>
                          </m:r>
                          <m:r>
                            <a:rPr lang="en-US" sz="3200" b="0" i="1">
                              <a:latin typeface="Cambria Math" panose="02040503050406030204" pitchFamily="18" charset="0"/>
                            </a:rPr>
                            <m:t>)</m:t>
                          </m:r>
                        </m:sup>
                      </m:sSup>
                      <m:r>
                        <a:rPr lang="en-US" sz="3200" b="0" i="1">
                          <a:latin typeface="Cambria Math" panose="02040503050406030204" pitchFamily="18" charset="0"/>
                        </a:rPr>
                        <m:t>=</m:t>
                      </m:r>
                      <m:sSup>
                        <m:sSupPr>
                          <m:ctrlPr>
                            <a:rPr lang="en-US" sz="3200" b="0" i="1">
                              <a:latin typeface="Cambria Math" panose="02040503050406030204" pitchFamily="18" charset="0"/>
                            </a:rPr>
                          </m:ctrlPr>
                        </m:sSupPr>
                        <m:e>
                          <m:r>
                            <a:rPr lang="en-US" sz="3200" b="0" i="1">
                              <a:latin typeface="Cambria Math" panose="02040503050406030204" pitchFamily="18" charset="0"/>
                            </a:rPr>
                            <m:t>𝜎</m:t>
                          </m:r>
                        </m:e>
                        <m:sup>
                          <m:d>
                            <m:dPr>
                              <m:ctrlPr>
                                <a:rPr lang="en-US" sz="3200" b="0" i="1">
                                  <a:latin typeface="Cambria Math" panose="02040503050406030204" pitchFamily="18" charset="0"/>
                                </a:rPr>
                              </m:ctrlPr>
                            </m:dPr>
                            <m:e>
                              <m:r>
                                <a:rPr lang="en-US" sz="3200" b="0" i="1">
                                  <a:latin typeface="Cambria Math" panose="02040503050406030204" pitchFamily="18" charset="0"/>
                                </a:rPr>
                                <m:t>𝑙</m:t>
                              </m:r>
                            </m:e>
                          </m:d>
                        </m:sup>
                      </m:sSup>
                      <m:d>
                        <m:dPr>
                          <m:begChr m:val="["/>
                          <m:endChr m:val="]"/>
                          <m:ctrlPr>
                            <a:rPr lang="en-US" sz="3200" b="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𝑊</m:t>
                              </m:r>
                            </m:e>
                            <m:sup>
                              <m:r>
                                <a:rPr lang="en-US" sz="3200" i="1">
                                  <a:latin typeface="Cambria Math" panose="02040503050406030204" pitchFamily="18" charset="0"/>
                                </a:rPr>
                                <m:t>(</m:t>
                              </m:r>
                              <m:r>
                                <a:rPr lang="en-US" sz="3200" i="1">
                                  <a:latin typeface="Cambria Math" panose="02040503050406030204" pitchFamily="18" charset="0"/>
                                </a:rPr>
                                <m:t>𝑙</m:t>
                              </m:r>
                              <m:r>
                                <a:rPr lang="en-US" sz="3200" i="1">
                                  <a:latin typeface="Cambria Math" panose="02040503050406030204" pitchFamily="18" charset="0"/>
                                </a:rPr>
                                <m:t>)</m:t>
                              </m:r>
                            </m:sup>
                          </m:sSup>
                          <m:r>
                            <m:rPr>
                              <m:nor/>
                            </m:rPr>
                            <a:rPr lang="en-US" sz="3200"/>
                            <m:t> </m:t>
                          </m:r>
                          <m:sSup>
                            <m:sSupPr>
                              <m:ctrlPr>
                                <a:rPr lang="en-US" sz="3200" i="1">
                                  <a:latin typeface="Cambria Math" panose="02040503050406030204" pitchFamily="18" charset="0"/>
                                </a:rPr>
                              </m:ctrlPr>
                            </m:sSupPr>
                            <m:e>
                              <m:r>
                                <a:rPr lang="en-US" sz="3200" i="1">
                                  <a:latin typeface="Cambria Math" panose="02040503050406030204" pitchFamily="18" charset="0"/>
                                </a:rPr>
                                <m:t>𝑥</m:t>
                              </m:r>
                            </m:e>
                            <m:sup>
                              <m:r>
                                <a:rPr lang="en-US" sz="3200" i="1">
                                  <a:latin typeface="Cambria Math" panose="02040503050406030204" pitchFamily="18" charset="0"/>
                                </a:rPr>
                                <m:t>(</m:t>
                              </m:r>
                              <m:r>
                                <a:rPr lang="en-US" sz="3200" i="1">
                                  <a:latin typeface="Cambria Math" panose="02040503050406030204" pitchFamily="18" charset="0"/>
                                </a:rPr>
                                <m:t>𝑙</m:t>
                              </m:r>
                              <m:r>
                                <a:rPr lang="en-US" sz="3200" i="1">
                                  <a:latin typeface="Cambria Math" panose="02040503050406030204" pitchFamily="18" charset="0"/>
                                </a:rPr>
                                <m:t>−1)</m:t>
                              </m:r>
                            </m:sup>
                          </m:sSup>
                          <m:r>
                            <a:rPr lang="en-US" sz="3200" b="0" i="1">
                              <a:latin typeface="Cambria Math" panose="02040503050406030204" pitchFamily="18" charset="0"/>
                            </a:rPr>
                            <m:t>+</m:t>
                          </m:r>
                          <m:sSup>
                            <m:sSupPr>
                              <m:ctrlPr>
                                <a:rPr lang="en-US" sz="3200" b="0" i="1">
                                  <a:latin typeface="Cambria Math" panose="02040503050406030204" pitchFamily="18" charset="0"/>
                                </a:rPr>
                              </m:ctrlPr>
                            </m:sSupPr>
                            <m:e>
                              <m:r>
                                <a:rPr lang="en-US" sz="3200" b="0" i="1">
                                  <a:latin typeface="Cambria Math" panose="02040503050406030204" pitchFamily="18" charset="0"/>
                                </a:rPr>
                                <m:t>𝑏</m:t>
                              </m:r>
                            </m:e>
                            <m:sup>
                              <m:r>
                                <a:rPr lang="en-US" sz="3200" b="0" i="1">
                                  <a:latin typeface="Cambria Math" panose="02040503050406030204" pitchFamily="18" charset="0"/>
                                </a:rPr>
                                <m:t>(</m:t>
                              </m:r>
                              <m:r>
                                <a:rPr lang="en-US" sz="3200" b="0" i="1">
                                  <a:latin typeface="Cambria Math" panose="02040503050406030204" pitchFamily="18" charset="0"/>
                                </a:rPr>
                                <m:t>𝑙</m:t>
                              </m:r>
                              <m:r>
                                <a:rPr lang="en-US" sz="3200" b="0" i="1">
                                  <a:latin typeface="Cambria Math" panose="02040503050406030204" pitchFamily="18" charset="0"/>
                                </a:rPr>
                                <m:t>)</m:t>
                              </m:r>
                            </m:sup>
                          </m:sSup>
                        </m:e>
                      </m:d>
                    </m:oMath>
                  </m:oMathPara>
                </a14:m>
                <a:endParaRPr lang="en-US" dirty="0"/>
              </a:p>
              <a:p>
                <a:pPr marL="0" indent="0">
                  <a:buNone/>
                </a:pPr>
                <a:endParaRPr lang="en-US" dirty="0"/>
              </a:p>
              <a:p>
                <a:r>
                  <a:rPr lang="en-US" dirty="0"/>
                  <a:t>Transformed via matrix-vector equations in </a:t>
                </a:r>
                <a:r>
                  <a:rPr lang="en-US" i="1" dirty="0"/>
                  <a:t>dense</a:t>
                </a:r>
                <a:r>
                  <a:rPr lang="en-US" dirty="0"/>
                  <a:t> layers</a:t>
                </a:r>
              </a:p>
              <a:p>
                <a:endParaRPr lang="en-US" dirty="0"/>
              </a:p>
              <a:p>
                <a:endParaRPr lang="en-US" dirty="0"/>
              </a:p>
            </p:txBody>
          </p:sp>
        </mc:Choice>
        <mc:Fallback>
          <p:sp>
            <p:nvSpPr>
              <p:cNvPr id="3" name="Content Placeholder 2">
                <a:extLst>
                  <a:ext uri="{FF2B5EF4-FFF2-40B4-BE49-F238E27FC236}">
                    <a16:creationId xmlns:a16="http://schemas.microsoft.com/office/drawing/2014/main" id="{25E7BE7A-E88B-41A1-9196-977687C75E64}"/>
                  </a:ext>
                </a:extLst>
              </p:cNvPr>
              <p:cNvSpPr>
                <a:spLocks noGrp="1" noRot="1" noChangeAspect="1" noMove="1" noResize="1" noEditPoints="1" noAdjustHandles="1" noChangeArrowheads="1" noChangeShapeType="1" noTextEdit="1"/>
              </p:cNvSpPr>
              <p:nvPr>
                <p:ph idx="1"/>
              </p:nvPr>
            </p:nvSpPr>
            <p:spPr>
              <a:xfrm>
                <a:off x="4965290" y="2325158"/>
                <a:ext cx="6015571" cy="3854979"/>
              </a:xfrm>
              <a:blipFill>
                <a:blip r:embed="rId3"/>
                <a:stretch>
                  <a:fillRect l="-203"/>
                </a:stretch>
              </a:blipFill>
            </p:spPr>
            <p:txBody>
              <a:bodyPr/>
              <a:lstStyle/>
              <a:p>
                <a:r>
                  <a:rPr lang="en-US">
                    <a:noFill/>
                  </a:rPr>
                  <a:t> </a:t>
                </a:r>
              </a:p>
            </p:txBody>
          </p:sp>
        </mc:Fallback>
      </mc:AlternateContent>
    </p:spTree>
    <p:extLst>
      <p:ext uri="{BB962C8B-B14F-4D97-AF65-F5344CB8AC3E}">
        <p14:creationId xmlns:p14="http://schemas.microsoft.com/office/powerpoint/2010/main" val="422680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4F7D-13EE-466E-AA7A-C69C08B98DD6}"/>
              </a:ext>
            </a:extLst>
          </p:cNvPr>
          <p:cNvSpPr>
            <a:spLocks noGrp="1"/>
          </p:cNvSpPr>
          <p:nvPr>
            <p:ph type="title"/>
          </p:nvPr>
        </p:nvSpPr>
        <p:spPr/>
        <p:txBody>
          <a:bodyPr/>
          <a:lstStyle/>
          <a:p>
            <a:r>
              <a:rPr lang="en-US" dirty="0"/>
              <a:t>Features for the MLP</a:t>
            </a:r>
          </a:p>
        </p:txBody>
      </p:sp>
      <p:sp>
        <p:nvSpPr>
          <p:cNvPr id="3" name="Content Placeholder 2">
            <a:extLst>
              <a:ext uri="{FF2B5EF4-FFF2-40B4-BE49-F238E27FC236}">
                <a16:creationId xmlns:a16="http://schemas.microsoft.com/office/drawing/2014/main" id="{D3C3C365-C65B-41F9-AC31-109B83C2E0AE}"/>
              </a:ext>
            </a:extLst>
          </p:cNvPr>
          <p:cNvSpPr>
            <a:spLocks noGrp="1"/>
          </p:cNvSpPr>
          <p:nvPr>
            <p:ph idx="1"/>
          </p:nvPr>
        </p:nvSpPr>
        <p:spPr/>
        <p:txBody>
          <a:bodyPr/>
          <a:lstStyle/>
          <a:p>
            <a:endParaRPr lang="en-US" dirty="0"/>
          </a:p>
          <a:p>
            <a:r>
              <a:rPr lang="en-US" dirty="0"/>
              <a:t>Time Domain Envelope (x5)</a:t>
            </a:r>
          </a:p>
          <a:p>
            <a:r>
              <a:rPr lang="en-US" dirty="0"/>
              <a:t>Zero Crossing Rate</a:t>
            </a:r>
          </a:p>
          <a:p>
            <a:r>
              <a:rPr lang="en-US" dirty="0"/>
              <a:t>Temporal Center of Mass</a:t>
            </a:r>
          </a:p>
          <a:p>
            <a:r>
              <a:rPr lang="en-US" dirty="0"/>
              <a:t>Auto Correlation Coefficients (x4)</a:t>
            </a:r>
          </a:p>
          <a:p>
            <a:endParaRPr lang="en-US" dirty="0"/>
          </a:p>
          <a:p>
            <a:r>
              <a:rPr lang="en-US" dirty="0"/>
              <a:t>Mel Frequency </a:t>
            </a:r>
            <a:r>
              <a:rPr lang="en-US" dirty="0" err="1"/>
              <a:t>Cepstrum</a:t>
            </a:r>
            <a:r>
              <a:rPr lang="en-US" dirty="0"/>
              <a:t> Coefficients (x12)</a:t>
            </a:r>
          </a:p>
          <a:p>
            <a:r>
              <a:rPr lang="en-US" dirty="0"/>
              <a:t>Frequency Center of Mass</a:t>
            </a:r>
          </a:p>
          <a:p>
            <a:endParaRPr lang="en-US" dirty="0"/>
          </a:p>
        </p:txBody>
      </p:sp>
    </p:spTree>
    <p:extLst>
      <p:ext uri="{BB962C8B-B14F-4D97-AF65-F5344CB8AC3E}">
        <p14:creationId xmlns:p14="http://schemas.microsoft.com/office/powerpoint/2010/main" val="362523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3BCB-BD26-441F-91BD-2F7D95606AF6}"/>
              </a:ext>
            </a:extLst>
          </p:cNvPr>
          <p:cNvSpPr>
            <a:spLocks noGrp="1"/>
          </p:cNvSpPr>
          <p:nvPr>
            <p:ph type="title"/>
          </p:nvPr>
        </p:nvSpPr>
        <p:spPr/>
        <p:txBody>
          <a:bodyPr/>
          <a:lstStyle/>
          <a:p>
            <a:r>
              <a:rPr lang="en-US" dirty="0"/>
              <a:t>The Convolutional Network (CNN)</a:t>
            </a:r>
          </a:p>
        </p:txBody>
      </p:sp>
      <p:sp>
        <p:nvSpPr>
          <p:cNvPr id="3" name="Content Placeholder 2">
            <a:extLst>
              <a:ext uri="{FF2B5EF4-FFF2-40B4-BE49-F238E27FC236}">
                <a16:creationId xmlns:a16="http://schemas.microsoft.com/office/drawing/2014/main" id="{695D3AC8-C720-4D19-B995-F1D70408E3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796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A688-9272-419D-8B67-D6EBF55A9117}"/>
              </a:ext>
            </a:extLst>
          </p:cNvPr>
          <p:cNvSpPr>
            <a:spLocks noGrp="1"/>
          </p:cNvSpPr>
          <p:nvPr>
            <p:ph type="title"/>
          </p:nvPr>
        </p:nvSpPr>
        <p:spPr>
          <a:xfrm>
            <a:off x="6485993" y="643465"/>
            <a:ext cx="4419074" cy="5560272"/>
          </a:xfrm>
        </p:spPr>
        <p:txBody>
          <a:bodyPr anchor="ctr">
            <a:normAutofit/>
          </a:bodyPr>
          <a:lstStyle/>
          <a:p>
            <a:r>
              <a:rPr lang="en-US" dirty="0"/>
              <a:t>Consequence of the Solutions</a:t>
            </a:r>
          </a:p>
        </p:txBody>
      </p:sp>
      <p:sp>
        <p:nvSpPr>
          <p:cNvPr id="3" name="Content Placeholder 2">
            <a:extLst>
              <a:ext uri="{FF2B5EF4-FFF2-40B4-BE49-F238E27FC236}">
                <a16:creationId xmlns:a16="http://schemas.microsoft.com/office/drawing/2014/main" id="{DE7176D1-E95C-49D1-B683-F1B4C3022CFD}"/>
              </a:ext>
            </a:extLst>
          </p:cNvPr>
          <p:cNvSpPr>
            <a:spLocks noGrp="1"/>
          </p:cNvSpPr>
          <p:nvPr>
            <p:ph idx="1"/>
          </p:nvPr>
        </p:nvSpPr>
        <p:spPr>
          <a:xfrm>
            <a:off x="1732248" y="643465"/>
            <a:ext cx="4009730" cy="5528735"/>
          </a:xfrm>
        </p:spPr>
        <p:txBody>
          <a:bodyPr anchor="ctr">
            <a:normAutofit/>
          </a:bodyPr>
          <a:lstStyle/>
          <a:p>
            <a:endParaRPr lang="en-US" dirty="0"/>
          </a:p>
          <a:p>
            <a:r>
              <a:rPr lang="en-US" dirty="0"/>
              <a:t>Both architectures has experimentally shown individual success</a:t>
            </a:r>
          </a:p>
          <a:p>
            <a:endParaRPr lang="en-US" dirty="0"/>
          </a:p>
          <a:p>
            <a:r>
              <a:rPr lang="en-US" dirty="0"/>
              <a:t>MLP and CNN use different forms of inputs they are initially </a:t>
            </a:r>
            <a:r>
              <a:rPr lang="en-US" i="1" dirty="0"/>
              <a:t>incompatible</a:t>
            </a:r>
          </a:p>
          <a:p>
            <a:endParaRPr lang="en-US" i="1" dirty="0"/>
          </a:p>
          <a:p>
            <a:r>
              <a:rPr lang="en-US" dirty="0"/>
              <a:t>We want to </a:t>
            </a:r>
            <a:r>
              <a:rPr lang="en-US" i="1" dirty="0"/>
              <a:t>combine</a:t>
            </a:r>
            <a:r>
              <a:rPr lang="en-US" dirty="0"/>
              <a:t> them to form a </a:t>
            </a:r>
            <a:r>
              <a:rPr lang="en-US" i="1" dirty="0"/>
              <a:t>Hybrid</a:t>
            </a:r>
            <a:r>
              <a:rPr lang="en-US" dirty="0"/>
              <a:t> Neural Network</a:t>
            </a:r>
          </a:p>
          <a:p>
            <a:endParaRPr lang="en-US" dirty="0"/>
          </a:p>
          <a:p>
            <a:endParaRPr lang="en-US" dirty="0"/>
          </a:p>
        </p:txBody>
      </p:sp>
      <p:sp>
        <p:nvSpPr>
          <p:cNvPr id="12"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501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A05-24A9-46F3-AA55-F08B1389CA4D}"/>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Two Modes of Input</a:t>
            </a:r>
          </a:p>
        </p:txBody>
      </p:sp>
      <p:sp>
        <p:nvSpPr>
          <p:cNvPr id="27" name="Rectangle 26">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413FB90-6D58-438D-9684-A5C39B9736E8}"/>
              </a:ext>
            </a:extLst>
          </p:cNvPr>
          <p:cNvGraphicFramePr>
            <a:graphicFrameLocks noGrp="1"/>
          </p:cNvGraphicFramePr>
          <p:nvPr>
            <p:ph idx="1"/>
            <p:extLst>
              <p:ext uri="{D42A27DB-BD31-4B8C-83A1-F6EECF244321}">
                <p14:modId xmlns:p14="http://schemas.microsoft.com/office/powerpoint/2010/main" val="4171210678"/>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72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Content Placeholder 4" descr="Diagram, schematic&#10;&#10;Description automatically generated">
            <a:extLst>
              <a:ext uri="{FF2B5EF4-FFF2-40B4-BE49-F238E27FC236}">
                <a16:creationId xmlns:a16="http://schemas.microsoft.com/office/drawing/2014/main" id="{59B5EBF8-9A9E-4028-87A2-21B179360BE4}"/>
              </a:ext>
            </a:extLst>
          </p:cNvPr>
          <p:cNvPicPr>
            <a:picLocks noGrp="1" noChangeAspect="1"/>
          </p:cNvPicPr>
          <p:nvPr>
            <p:ph idx="1"/>
          </p:nvPr>
        </p:nvPicPr>
        <p:blipFill>
          <a:blip r:embed="rId2"/>
          <a:stretch>
            <a:fillRect/>
          </a:stretch>
        </p:blipFill>
        <p:spPr>
          <a:xfrm>
            <a:off x="5557478" y="-7241"/>
            <a:ext cx="5299364" cy="6858000"/>
          </a:xfrm>
        </p:spPr>
      </p:pic>
    </p:spTree>
    <p:extLst>
      <p:ext uri="{BB962C8B-B14F-4D97-AF65-F5344CB8AC3E}">
        <p14:creationId xmlns:p14="http://schemas.microsoft.com/office/powerpoint/2010/main" val="340013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Implementation </a:t>
            </a:r>
            <a:r>
              <a:rPr lang="en-US" sz="2800" dirty="0">
                <a:solidFill>
                  <a:srgbClr val="FFFFFF"/>
                </a:solidFill>
              </a:rPr>
              <a:t>(</a:t>
            </a:r>
            <a:r>
              <a:rPr lang="en-US" sz="2800" dirty="0" err="1">
                <a:solidFill>
                  <a:srgbClr val="FFFFFF"/>
                </a:solidFill>
              </a:rPr>
              <a:t>Tensorflow.keras</a:t>
            </a:r>
            <a:r>
              <a:rPr lang="en-US" sz="2800" dirty="0">
                <a:solidFill>
                  <a:srgbClr val="FFFFFF"/>
                </a:solidFill>
              </a:rPr>
              <a:t>)</a:t>
            </a:r>
            <a:endParaRPr lang="en-US" sz="5400" dirty="0">
              <a:solidFill>
                <a:srgbClr val="FFFFFF"/>
              </a:solidFill>
            </a:endParaRP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A88569AE-EE9B-469E-99C7-51CE870A0720}"/>
              </a:ext>
            </a:extLst>
          </p:cNvPr>
          <p:cNvPicPr>
            <a:picLocks noGrp="1" noChangeAspect="1"/>
          </p:cNvPicPr>
          <p:nvPr>
            <p:ph idx="1"/>
          </p:nvPr>
        </p:nvPicPr>
        <p:blipFill>
          <a:blip r:embed="rId2"/>
          <a:stretch>
            <a:fillRect/>
          </a:stretch>
        </p:blipFill>
        <p:spPr>
          <a:xfrm>
            <a:off x="2369075" y="640081"/>
            <a:ext cx="7051133"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741EA5-D9C6-48CA-82A0-2C2BF5169247}"/>
              </a:ext>
            </a:extLst>
          </p:cNvPr>
          <p:cNvSpPr/>
          <p:nvPr/>
        </p:nvSpPr>
        <p:spPr>
          <a:xfrm>
            <a:off x="3361765" y="2339788"/>
            <a:ext cx="4612341"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90E790-A5B6-4353-9F70-4B940DE4371D}"/>
              </a:ext>
            </a:extLst>
          </p:cNvPr>
          <p:cNvSpPr/>
          <p:nvPr/>
        </p:nvSpPr>
        <p:spPr>
          <a:xfrm>
            <a:off x="3361764" y="3208350"/>
            <a:ext cx="4812177" cy="405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135FC-062E-426A-A944-0EBB0B6F53B0}"/>
              </a:ext>
            </a:extLst>
          </p:cNvPr>
          <p:cNvSpPr/>
          <p:nvPr/>
        </p:nvSpPr>
        <p:spPr>
          <a:xfrm>
            <a:off x="3361763" y="3613867"/>
            <a:ext cx="5969093" cy="5782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9F20CF-F12B-4B3A-A71F-5F2569902606}"/>
              </a:ext>
            </a:extLst>
          </p:cNvPr>
          <p:cNvSpPr/>
          <p:nvPr/>
        </p:nvSpPr>
        <p:spPr>
          <a:xfrm>
            <a:off x="3361762" y="4196419"/>
            <a:ext cx="1039285" cy="152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C93902-F3B7-4CD8-9922-D4209232B7EC}"/>
              </a:ext>
            </a:extLst>
          </p:cNvPr>
          <p:cNvSpPr txBox="1"/>
          <p:nvPr/>
        </p:nvSpPr>
        <p:spPr>
          <a:xfrm>
            <a:off x="486632" y="2339788"/>
            <a:ext cx="1872632" cy="553998"/>
          </a:xfrm>
          <a:prstGeom prst="rect">
            <a:avLst/>
          </a:prstGeom>
          <a:noFill/>
          <a:ln w="12700">
            <a:solidFill>
              <a:srgbClr val="C00000"/>
            </a:solidFill>
          </a:ln>
        </p:spPr>
        <p:txBody>
          <a:bodyPr wrap="square" rtlCol="0">
            <a:spAutoFit/>
          </a:bodyPr>
          <a:lstStyle/>
          <a:p>
            <a:r>
              <a:rPr lang="en-US" sz="1000" dirty="0"/>
              <a:t>Create each input Branch as its own model</a:t>
            </a:r>
          </a:p>
          <a:p>
            <a:endParaRPr lang="en-US" sz="1000" dirty="0"/>
          </a:p>
        </p:txBody>
      </p:sp>
      <p:sp>
        <p:nvSpPr>
          <p:cNvPr id="22" name="TextBox 21">
            <a:extLst>
              <a:ext uri="{FF2B5EF4-FFF2-40B4-BE49-F238E27FC236}">
                <a16:creationId xmlns:a16="http://schemas.microsoft.com/office/drawing/2014/main" id="{FE266A2A-F656-48E3-AEA8-0E82F2325DDE}"/>
              </a:ext>
            </a:extLst>
          </p:cNvPr>
          <p:cNvSpPr txBox="1"/>
          <p:nvPr/>
        </p:nvSpPr>
        <p:spPr>
          <a:xfrm>
            <a:off x="486837" y="3208350"/>
            <a:ext cx="1872632" cy="707886"/>
          </a:xfrm>
          <a:prstGeom prst="rect">
            <a:avLst/>
          </a:prstGeom>
          <a:noFill/>
          <a:ln w="12700">
            <a:solidFill>
              <a:srgbClr val="C00000"/>
            </a:solidFill>
          </a:ln>
        </p:spPr>
        <p:txBody>
          <a:bodyPr wrap="square" rtlCol="0">
            <a:spAutoFit/>
          </a:bodyPr>
          <a:lstStyle/>
          <a:p>
            <a:r>
              <a:rPr lang="en-US" sz="1000" dirty="0"/>
              <a:t>Create combined output layer, wrap as single model instance</a:t>
            </a:r>
          </a:p>
          <a:p>
            <a:endParaRPr lang="en-US" sz="1000" dirty="0"/>
          </a:p>
        </p:txBody>
      </p:sp>
      <p:sp>
        <p:nvSpPr>
          <p:cNvPr id="23" name="TextBox 22">
            <a:extLst>
              <a:ext uri="{FF2B5EF4-FFF2-40B4-BE49-F238E27FC236}">
                <a16:creationId xmlns:a16="http://schemas.microsoft.com/office/drawing/2014/main" id="{699285AE-8FF8-4E51-91D6-8C6CDB20A2AC}"/>
              </a:ext>
            </a:extLst>
          </p:cNvPr>
          <p:cNvSpPr txBox="1"/>
          <p:nvPr/>
        </p:nvSpPr>
        <p:spPr>
          <a:xfrm>
            <a:off x="9420209" y="2917151"/>
            <a:ext cx="1872632" cy="553998"/>
          </a:xfrm>
          <a:prstGeom prst="rect">
            <a:avLst/>
          </a:prstGeom>
          <a:noFill/>
          <a:ln w="12700">
            <a:solidFill>
              <a:srgbClr val="FFC000"/>
            </a:solidFill>
          </a:ln>
        </p:spPr>
        <p:txBody>
          <a:bodyPr wrap="square" rtlCol="0">
            <a:spAutoFit/>
          </a:bodyPr>
          <a:lstStyle/>
          <a:p>
            <a:r>
              <a:rPr lang="en-US" sz="1000" i="1" dirty="0"/>
              <a:t>Concatenation </a:t>
            </a:r>
            <a:r>
              <a:rPr lang="en-US" sz="1000" dirty="0"/>
              <a:t>of each model’s output activations</a:t>
            </a:r>
          </a:p>
          <a:p>
            <a:endParaRPr lang="en-US" sz="1000" dirty="0"/>
          </a:p>
        </p:txBody>
      </p:sp>
      <p:sp>
        <p:nvSpPr>
          <p:cNvPr id="24" name="TextBox 23">
            <a:extLst>
              <a:ext uri="{FF2B5EF4-FFF2-40B4-BE49-F238E27FC236}">
                <a16:creationId xmlns:a16="http://schemas.microsoft.com/office/drawing/2014/main" id="{50FE147B-F081-45EA-BA2C-8B881D9299F3}"/>
              </a:ext>
            </a:extLst>
          </p:cNvPr>
          <p:cNvSpPr txBox="1"/>
          <p:nvPr/>
        </p:nvSpPr>
        <p:spPr>
          <a:xfrm>
            <a:off x="9420209" y="3595719"/>
            <a:ext cx="1872632" cy="553998"/>
          </a:xfrm>
          <a:prstGeom prst="rect">
            <a:avLst/>
          </a:prstGeom>
          <a:noFill/>
          <a:ln w="12700">
            <a:solidFill>
              <a:srgbClr val="FFC000"/>
            </a:solidFill>
          </a:ln>
        </p:spPr>
        <p:txBody>
          <a:bodyPr wrap="square" rtlCol="0">
            <a:spAutoFit/>
          </a:bodyPr>
          <a:lstStyle/>
          <a:p>
            <a:r>
              <a:rPr lang="en-US" sz="1000" i="1" dirty="0"/>
              <a:t>Compile</a:t>
            </a:r>
            <a:r>
              <a:rPr lang="en-US" sz="1000" dirty="0"/>
              <a:t> the model, prepare for training/testing </a:t>
            </a:r>
          </a:p>
          <a:p>
            <a:endParaRPr lang="en-US" sz="1000" dirty="0"/>
          </a:p>
        </p:txBody>
      </p:sp>
      <p:sp>
        <p:nvSpPr>
          <p:cNvPr id="25" name="TextBox 24">
            <a:extLst>
              <a:ext uri="{FF2B5EF4-FFF2-40B4-BE49-F238E27FC236}">
                <a16:creationId xmlns:a16="http://schemas.microsoft.com/office/drawing/2014/main" id="{416A2AE3-2E00-4438-AAAD-19F7F6F4FD2B}"/>
              </a:ext>
            </a:extLst>
          </p:cNvPr>
          <p:cNvSpPr txBox="1"/>
          <p:nvPr/>
        </p:nvSpPr>
        <p:spPr>
          <a:xfrm>
            <a:off x="496442" y="4188322"/>
            <a:ext cx="1872632" cy="553998"/>
          </a:xfrm>
          <a:prstGeom prst="rect">
            <a:avLst/>
          </a:prstGeom>
          <a:noFill/>
          <a:ln w="12700">
            <a:solidFill>
              <a:srgbClr val="C00000"/>
            </a:solidFill>
          </a:ln>
        </p:spPr>
        <p:txBody>
          <a:bodyPr wrap="square" rtlCol="0">
            <a:spAutoFit/>
          </a:bodyPr>
          <a:lstStyle/>
          <a:p>
            <a:r>
              <a:rPr lang="en-US" sz="1000" dirty="0"/>
              <a:t>Return the hybrid network instance</a:t>
            </a:r>
          </a:p>
          <a:p>
            <a:endParaRPr lang="en-US" sz="1000" dirty="0"/>
          </a:p>
        </p:txBody>
      </p:sp>
      <p:cxnSp>
        <p:nvCxnSpPr>
          <p:cNvPr id="11" name="Straight Arrow Connector 10">
            <a:extLst>
              <a:ext uri="{FF2B5EF4-FFF2-40B4-BE49-F238E27FC236}">
                <a16:creationId xmlns:a16="http://schemas.microsoft.com/office/drawing/2014/main" id="{DD438E45-382B-4C4A-B862-EBAD4353BC9C}"/>
              </a:ext>
            </a:extLst>
          </p:cNvPr>
          <p:cNvCxnSpPr>
            <a:cxnSpLocks/>
            <a:stCxn id="7" idx="1"/>
            <a:endCxn id="8" idx="1"/>
          </p:cNvCxnSpPr>
          <p:nvPr/>
        </p:nvCxnSpPr>
        <p:spPr>
          <a:xfrm>
            <a:off x="2369075" y="2552701"/>
            <a:ext cx="992690" cy="761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6B17C9-A57C-4944-9413-B6121F946408}"/>
              </a:ext>
            </a:extLst>
          </p:cNvPr>
          <p:cNvCxnSpPr>
            <a:cxnSpLocks/>
            <a:stCxn id="23" idx="1"/>
            <a:endCxn id="15" idx="3"/>
          </p:cNvCxnSpPr>
          <p:nvPr/>
        </p:nvCxnSpPr>
        <p:spPr>
          <a:xfrm flipH="1" flipV="1">
            <a:off x="7974105" y="3063181"/>
            <a:ext cx="1446104" cy="1309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66C8CDA-6BE2-4245-8421-ED68E18D6A95}"/>
              </a:ext>
            </a:extLst>
          </p:cNvPr>
          <p:cNvSpPr/>
          <p:nvPr/>
        </p:nvSpPr>
        <p:spPr>
          <a:xfrm>
            <a:off x="3361764" y="2918011"/>
            <a:ext cx="4612341" cy="2903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9EAAF70-5569-48EB-8C12-B1608C5316DC}"/>
              </a:ext>
            </a:extLst>
          </p:cNvPr>
          <p:cNvCxnSpPr>
            <a:cxnSpLocks/>
            <a:stCxn id="22" idx="3"/>
            <a:endCxn id="17" idx="1"/>
          </p:cNvCxnSpPr>
          <p:nvPr/>
        </p:nvCxnSpPr>
        <p:spPr>
          <a:xfrm flipV="1">
            <a:off x="2359469" y="3411109"/>
            <a:ext cx="1002295" cy="1511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B8756C-2E30-4AA5-B836-02B29DFF08F5}"/>
              </a:ext>
            </a:extLst>
          </p:cNvPr>
          <p:cNvCxnSpPr>
            <a:cxnSpLocks/>
            <a:stCxn id="24" idx="1"/>
            <a:endCxn id="19" idx="3"/>
          </p:cNvCxnSpPr>
          <p:nvPr/>
        </p:nvCxnSpPr>
        <p:spPr>
          <a:xfrm flipH="1">
            <a:off x="9330856" y="3872718"/>
            <a:ext cx="89353" cy="3026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FF892-4321-47F4-963E-BA35F35BCA5D}"/>
              </a:ext>
            </a:extLst>
          </p:cNvPr>
          <p:cNvCxnSpPr>
            <a:stCxn id="25" idx="3"/>
            <a:endCxn id="21" idx="1"/>
          </p:cNvCxnSpPr>
          <p:nvPr/>
        </p:nvCxnSpPr>
        <p:spPr>
          <a:xfrm flipV="1">
            <a:off x="2369074" y="4272891"/>
            <a:ext cx="992688" cy="192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P spid="9" grpId="0" animBg="1"/>
      <p:bldP spid="22" grpId="0" animBg="1"/>
      <p:bldP spid="23" grpId="0" animBg="1"/>
      <p:bldP spid="24" grpId="0" animBg="1"/>
      <p:bldP spid="25"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5341859" y="365759"/>
            <a:ext cx="5029200" cy="201168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Compare three variants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endParaRPr lang="en-US" dirty="0"/>
          </a:p>
          <a:p>
            <a:pPr marL="285750" indent="-285750">
              <a:buFont typeface="Arial" panose="020B0604020202020204" pitchFamily="34" charset="0"/>
              <a:buChar char="•"/>
            </a:pPr>
            <a:r>
              <a:rPr lang="en-US" sz="1600" dirty="0"/>
              <a:t>Each unimodal architecture learns a set of parameters</a:t>
            </a:r>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5341859" y="4480559"/>
            <a:ext cx="5029200" cy="201168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5341859" y="2423159"/>
            <a:ext cx="5029200" cy="201168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4772154"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4793311"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4772154" y="5194013"/>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Tree>
    <p:extLst>
      <p:ext uri="{BB962C8B-B14F-4D97-AF65-F5344CB8AC3E}">
        <p14:creationId xmlns:p14="http://schemas.microsoft.com/office/powerpoint/2010/main" val="3667149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pic>
        <p:nvPicPr>
          <p:cNvPr id="6" name="Content Placeholder 5" descr="Chart, line chart&#10;&#10;Description automatically generated">
            <a:extLst>
              <a:ext uri="{FF2B5EF4-FFF2-40B4-BE49-F238E27FC236}">
                <a16:creationId xmlns:a16="http://schemas.microsoft.com/office/drawing/2014/main" id="{CE0E7434-EBF5-4CDB-B044-BEE93113F204}"/>
              </a:ext>
            </a:extLst>
          </p:cNvPr>
          <p:cNvPicPr>
            <a:picLocks noGrp="1" noChangeAspect="1"/>
          </p:cNvPicPr>
          <p:nvPr>
            <p:ph sz="half" idx="2"/>
          </p:nvPr>
        </p:nvPicPr>
        <p:blipFill>
          <a:blip r:embed="rId2"/>
          <a:stretch>
            <a:fillRect/>
          </a:stretch>
        </p:blipFill>
        <p:spPr>
          <a:xfrm>
            <a:off x="1670050" y="2508250"/>
            <a:ext cx="3663950" cy="3663950"/>
          </a:xfrm>
        </p:spPr>
      </p:pic>
    </p:spTree>
    <p:extLst>
      <p:ext uri="{BB962C8B-B14F-4D97-AF65-F5344CB8AC3E}">
        <p14:creationId xmlns:p14="http://schemas.microsoft.com/office/powerpoint/2010/main" val="3855697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r>
              <a:rPr lang="en-US" sz="2800" dirty="0">
                <a:solidFill>
                  <a:srgbClr val="FFFFFF"/>
                </a:solidFill>
              </a:rPr>
              <a:t>Discussions </a:t>
            </a:r>
            <a:br>
              <a:rPr lang="en-US" sz="2800" dirty="0">
                <a:solidFill>
                  <a:srgbClr val="FFFFFF"/>
                </a:solidFill>
              </a:rPr>
            </a:br>
            <a:r>
              <a:rPr lang="en-US" sz="2800" dirty="0">
                <a:solidFill>
                  <a:srgbClr val="FFFFFF"/>
                </a:solidFill>
              </a:rPr>
              <a:t>and</a:t>
            </a:r>
            <a:br>
              <a:rPr lang="en-US" sz="2800" dirty="0">
                <a:solidFill>
                  <a:srgbClr val="FFFFFF"/>
                </a:solidFill>
              </a:rPr>
            </a:br>
            <a:r>
              <a:rPr lang="en-US" sz="2800" dirty="0">
                <a:solidFill>
                  <a:srgbClr val="FFFFFF"/>
                </a:solidFill>
              </a:rPr>
              <a:t>Conclusions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2400" dirty="0"/>
          </a:p>
          <a:p>
            <a:r>
              <a:rPr lang="en-US" sz="2400" dirty="0"/>
              <a:t>Hybrid architecture allows for single sample to be effectively convey with two different input modes</a:t>
            </a:r>
          </a:p>
          <a:p>
            <a:pPr marL="0" indent="0">
              <a:buNone/>
            </a:pPr>
            <a:endParaRPr lang="en-US" sz="2400" dirty="0"/>
          </a:p>
          <a:p>
            <a:r>
              <a:rPr lang="en-US" sz="2400" dirty="0"/>
              <a:t>The Multimodal Model Improves musical instrument classification performance</a:t>
            </a:r>
          </a:p>
          <a:p>
            <a:endParaRPr lang="en-US" sz="2400" dirty="0"/>
          </a:p>
          <a:p>
            <a:r>
              <a:rPr lang="en-US" sz="2400" dirty="0"/>
              <a:t>We would like to deploy this model to classify unlabeled chaotic synthesizer waveforms</a:t>
            </a:r>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731567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a:xfrm>
            <a:off x="1261872" y="365760"/>
            <a:ext cx="9692640" cy="1325562"/>
          </a:xfrm>
        </p:spPr>
        <p:txBody>
          <a:bodyPr>
            <a:normAutofit/>
          </a:bodyPr>
          <a:lstStyle/>
          <a:p>
            <a:r>
              <a:rPr lang="en-US" dirty="0"/>
              <a:t>Citations</a:t>
            </a:r>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a:xfrm>
            <a:off x="1261872" y="1828800"/>
            <a:ext cx="8595360" cy="4351337"/>
          </a:xfrm>
        </p:spPr>
        <p:txBody>
          <a:bodyPr>
            <a:normAutofit/>
          </a:bodyPr>
          <a:lstStyle/>
          <a:p>
            <a:pPr marL="0" indent="0">
              <a:buNone/>
            </a:pPr>
            <a:r>
              <a:rPr lang="en-US" sz="1100"/>
              <a:t>[1] </a:t>
            </a:r>
            <a:r>
              <a:rPr lang="en-US" sz="1100" err="1"/>
              <a:t>Geron</a:t>
            </a:r>
            <a:r>
              <a:rPr lang="en-US" sz="1100"/>
              <a:t>, </a:t>
            </a:r>
            <a:r>
              <a:rPr lang="en-US" sz="1100" err="1"/>
              <a:t>Aurelien</a:t>
            </a:r>
            <a:r>
              <a:rPr lang="en-US" sz="1100"/>
              <a:t>. Hands-on Machine Learning with Scikit-Learn and TensorFlow: Concepts, Tools, and Techniques to Build Intelligent Systems. O’Reilly, 2017. </a:t>
            </a:r>
          </a:p>
          <a:p>
            <a:pPr marL="0" indent="0">
              <a:buNone/>
            </a:pPr>
            <a:r>
              <a:rPr lang="en-US" sz="1100"/>
              <a:t>[2] Goodfellow, Ian, et </a:t>
            </a:r>
            <a:r>
              <a:rPr lang="en-US" sz="1100" err="1"/>
              <a:t>al.Deep</a:t>
            </a:r>
            <a:r>
              <a:rPr lang="en-US" sz="1100"/>
              <a:t> Learning. MIT Press, 2017. </a:t>
            </a:r>
          </a:p>
          <a:p>
            <a:pPr marL="0" indent="0">
              <a:buNone/>
            </a:pPr>
            <a:r>
              <a:rPr lang="en-US" sz="1100"/>
              <a:t>[3] Khan, M. Kashif Saeed, and </a:t>
            </a:r>
            <a:r>
              <a:rPr lang="en-US" sz="1100" err="1"/>
              <a:t>Wasfi</a:t>
            </a:r>
            <a:r>
              <a:rPr lang="en-US" sz="1100"/>
              <a:t> G. Al-Khatib. “Machine-Learning Based Classification of Speech and Music.” Multimedia Systems, vol. 12, no. 1, 2006, pp. 55–67., doi:10.1007/s00530-006-0034-0.</a:t>
            </a:r>
          </a:p>
          <a:p>
            <a:pPr marL="0" indent="0">
              <a:buNone/>
            </a:pPr>
            <a:r>
              <a:rPr lang="en-US" sz="1100"/>
              <a:t>[4] Li, </a:t>
            </a:r>
            <a:r>
              <a:rPr lang="en-US" sz="1100" err="1"/>
              <a:t>Yingming</a:t>
            </a:r>
            <a:r>
              <a:rPr lang="en-US" sz="1100"/>
              <a:t>, and Ming Yang. “A Survey of Multi-View Representation Learning.” Journal of </a:t>
            </a:r>
            <a:r>
              <a:rPr lang="en-US" sz="1100" err="1"/>
              <a:t>LateX</a:t>
            </a:r>
            <a:r>
              <a:rPr lang="en-US" sz="1100"/>
              <a:t> Class Files, vol. 14, no. 8, Aug. 2015. </a:t>
            </a:r>
          </a:p>
          <a:p>
            <a:pPr marL="0" indent="0">
              <a:buNone/>
            </a:pPr>
            <a:r>
              <a:rPr lang="en-US" sz="1100"/>
              <a:t>[5] Liu, Zhu, et al. ”Audio Feature Extraction and Analysis for Scene Segmentation and Classification.” Journal of VLSI Signal Processing, vol. 20, 1998, pp. 61–79.</a:t>
            </a:r>
          </a:p>
          <a:p>
            <a:pPr marL="0" indent="0">
              <a:buNone/>
            </a:pPr>
            <a:r>
              <a:rPr lang="en-US" sz="1100"/>
              <a:t>[6] </a:t>
            </a:r>
            <a:r>
              <a:rPr lang="en-US" sz="1100" err="1"/>
              <a:t>Ngiam</a:t>
            </a:r>
            <a:r>
              <a:rPr lang="en-US" sz="1100"/>
              <a:t>, </a:t>
            </a:r>
            <a:r>
              <a:rPr lang="en-US" sz="1100" err="1"/>
              <a:t>Jiquan</a:t>
            </a:r>
            <a:r>
              <a:rPr lang="en-US" sz="1100"/>
              <a:t>, et al. ”Multimodal Deep Learning.” 2011. </a:t>
            </a:r>
          </a:p>
          <a:p>
            <a:pPr marL="0" indent="0">
              <a:buNone/>
            </a:pPr>
            <a:r>
              <a:rPr lang="en-US" sz="1100"/>
              <a:t>[7] TensorFlow: Large-scale machine learning on heterogeneous systems, 2015. Software available from tensorflow.org.</a:t>
            </a:r>
          </a:p>
          <a:p>
            <a:pPr marL="0" indent="0">
              <a:buNone/>
            </a:pPr>
            <a:r>
              <a:rPr lang="en-US" sz="1100"/>
              <a:t>[8] Virtanen, </a:t>
            </a:r>
            <a:r>
              <a:rPr lang="en-US" sz="1100" err="1"/>
              <a:t>Tuomas</a:t>
            </a:r>
            <a:r>
              <a:rPr lang="en-US" sz="1100"/>
              <a:t>, et al. Computational Analysis of Sound Scenes and Events. Springer, 2018.</a:t>
            </a:r>
          </a:p>
          <a:p>
            <a:pPr marL="0" indent="0">
              <a:buNone/>
            </a:pPr>
            <a:r>
              <a:rPr lang="en-US" sz="1100"/>
              <a:t>[9] White, Harvey Elliott, and Donald H. White. Physics and Music: the Science of Musical Sound. Dover Publications, Inc., 2019.</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95032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a:xfrm>
            <a:off x="6902937" y="643466"/>
            <a:ext cx="3962658" cy="5376334"/>
          </a:xfrm>
        </p:spPr>
        <p:txBody>
          <a:bodyPr anchor="ctr">
            <a:normAutofit/>
          </a:bodyPr>
          <a:lstStyle/>
          <a:p>
            <a:r>
              <a:rPr lang="en-US" sz="3600">
                <a:solidFill>
                  <a:srgbClr val="FFFFFF"/>
                </a:solidFill>
              </a:rPr>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a:xfrm>
            <a:off x="643467" y="643467"/>
            <a:ext cx="4817766" cy="5578528"/>
          </a:xfrm>
        </p:spPr>
        <p:txBody>
          <a:bodyPr anchor="ctr">
            <a:normAutofit/>
          </a:bodyPr>
          <a:lstStyle/>
          <a:p>
            <a:pPr marL="0" indent="0">
              <a:buNone/>
            </a:pPr>
            <a:r>
              <a:rPr lang="en-US" dirty="0"/>
              <a:t>Additional information, GitHub Repository, and Formal Write-Up is Available</a:t>
            </a:r>
          </a:p>
          <a:p>
            <a:pPr marL="0" indent="0">
              <a:buNone/>
            </a:pPr>
            <a:endParaRPr lang="en-US" dirty="0"/>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675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161-8319-434B-9C82-DB496DCBDBC3}"/>
              </a:ext>
            </a:extLst>
          </p:cNvPr>
          <p:cNvSpPr>
            <a:spLocks noGrp="1"/>
          </p:cNvSpPr>
          <p:nvPr>
            <p:ph type="title"/>
          </p:nvPr>
        </p:nvSpPr>
        <p:spPr/>
        <p:txBody>
          <a:bodyPr/>
          <a:lstStyle/>
          <a:p>
            <a:r>
              <a:rPr lang="en-US" dirty="0"/>
              <a:t>Appendix – Confusion Matrices</a:t>
            </a:r>
          </a:p>
        </p:txBody>
      </p:sp>
      <p:sp>
        <p:nvSpPr>
          <p:cNvPr id="3" name="Text Placeholder 2">
            <a:extLst>
              <a:ext uri="{FF2B5EF4-FFF2-40B4-BE49-F238E27FC236}">
                <a16:creationId xmlns:a16="http://schemas.microsoft.com/office/drawing/2014/main" id="{91B4856C-18CA-458C-ACD8-6CF219E3CFBD}"/>
              </a:ext>
            </a:extLst>
          </p:cNvPr>
          <p:cNvSpPr>
            <a:spLocks noGrp="1"/>
          </p:cNvSpPr>
          <p:nvPr>
            <p:ph type="body" idx="1"/>
          </p:nvPr>
        </p:nvSpPr>
        <p:spPr/>
        <p:txBody>
          <a:bodyPr/>
          <a:lstStyle/>
          <a:p>
            <a:r>
              <a:rPr lang="en-US" dirty="0"/>
              <a:t>Standard Confusion Matrix</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C541439-353F-4BAC-A5B4-58192EC9BF4D}"/>
                  </a:ext>
                </a:extLst>
              </p:cNvPr>
              <p:cNvSpPr>
                <a:spLocks noGrp="1"/>
              </p:cNvSpPr>
              <p:nvPr>
                <p:ph sz="half" idx="2"/>
              </p:nvPr>
            </p:nvSpPr>
            <p:spPr/>
            <p:txBody>
              <a:bodyPr/>
              <a:lstStyle/>
              <a:p>
                <a:endParaRPr lang="en-US" dirty="0"/>
              </a:p>
              <a:p>
                <a:r>
                  <a:rPr lang="en-US" dirty="0"/>
                  <a:t>For </a:t>
                </a:r>
                <a:r>
                  <a:rPr lang="en-US" i="1" dirty="0"/>
                  <a:t>k </a:t>
                </a:r>
                <a:r>
                  <a:rPr lang="en-US" dirty="0"/>
                  <a:t>categories, is a </a:t>
                </a:r>
                <a:r>
                  <a:rPr lang="en-US" i="1" dirty="0"/>
                  <a:t>k x k</a:t>
                </a:r>
                <a:r>
                  <a:rPr lang="en-US" dirty="0"/>
                  <a:t> matrix</a:t>
                </a:r>
              </a:p>
              <a:p>
                <a:endParaRPr lang="en-US" dirty="0"/>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 Number of samples that belong to class </a:t>
                </a:r>
                <a:r>
                  <a:rPr lang="en-US" i="1" dirty="0" err="1"/>
                  <a:t>i</a:t>
                </a:r>
                <a:r>
                  <a:rPr lang="en-US" b="1" dirty="0"/>
                  <a:t> </a:t>
                </a:r>
                <a:r>
                  <a:rPr lang="en-US" dirty="0"/>
                  <a:t>but were predicted to be in class </a:t>
                </a:r>
                <a:r>
                  <a:rPr lang="en-US" i="1" dirty="0"/>
                  <a:t>j</a:t>
                </a:r>
              </a:p>
              <a:p>
                <a:r>
                  <a:rPr lang="en-US" dirty="0"/>
                  <a:t>A strong classifier has a dominant main-diagonal</a:t>
                </a:r>
              </a:p>
            </p:txBody>
          </p:sp>
        </mc:Choice>
        <mc:Fallback>
          <p:sp>
            <p:nvSpPr>
              <p:cNvPr id="4" name="Content Placeholder 3">
                <a:extLst>
                  <a:ext uri="{FF2B5EF4-FFF2-40B4-BE49-F238E27FC236}">
                    <a16:creationId xmlns:a16="http://schemas.microsoft.com/office/drawing/2014/main" id="{AC541439-353F-4BAC-A5B4-58192EC9BF4D}"/>
                  </a:ext>
                </a:extLst>
              </p:cNvPr>
              <p:cNvSpPr>
                <a:spLocks noGrp="1" noRot="1" noChangeAspect="1" noMove="1" noResize="1" noEditPoints="1" noAdjustHandles="1" noChangeArrowheads="1" noChangeShapeType="1" noTextEdit="1"/>
              </p:cNvSpPr>
              <p:nvPr>
                <p:ph sz="half" idx="2"/>
              </p:nvPr>
            </p:nvSpPr>
            <p:spPr>
              <a:blipFill>
                <a:blip r:embed="rId2"/>
                <a:stretch>
                  <a:fillRect l="-272" r="-12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2EBE826-CC1D-433A-8BB3-DF590F36D30D}"/>
              </a:ext>
            </a:extLst>
          </p:cNvPr>
          <p:cNvSpPr>
            <a:spLocks noGrp="1"/>
          </p:cNvSpPr>
          <p:nvPr>
            <p:ph type="body" sz="quarter" idx="3"/>
          </p:nvPr>
        </p:nvSpPr>
        <p:spPr/>
        <p:txBody>
          <a:bodyPr/>
          <a:lstStyle/>
          <a:p>
            <a:r>
              <a:rPr lang="en-US" dirty="0"/>
              <a:t>Occurrence Weighted Matrix</a:t>
            </a:r>
          </a:p>
        </p:txBody>
      </p:sp>
      <p:sp>
        <p:nvSpPr>
          <p:cNvPr id="6" name="Content Placeholder 5">
            <a:extLst>
              <a:ext uri="{FF2B5EF4-FFF2-40B4-BE49-F238E27FC236}">
                <a16:creationId xmlns:a16="http://schemas.microsoft.com/office/drawing/2014/main" id="{D4254DBA-700E-473C-A555-716CB6DAE0CA}"/>
              </a:ext>
            </a:extLst>
          </p:cNvPr>
          <p:cNvSpPr>
            <a:spLocks noGrp="1"/>
          </p:cNvSpPr>
          <p:nvPr>
            <p:ph sz="quarter" idx="4"/>
          </p:nvPr>
        </p:nvSpPr>
        <p:spPr/>
        <p:txBody>
          <a:bodyPr/>
          <a:lstStyle/>
          <a:p>
            <a:endParaRPr lang="en-US" dirty="0"/>
          </a:p>
          <a:p>
            <a:r>
              <a:rPr lang="en-US" dirty="0"/>
              <a:t>Create same as standard matrix</a:t>
            </a:r>
          </a:p>
          <a:p>
            <a:endParaRPr lang="en-US" dirty="0"/>
          </a:p>
          <a:p>
            <a:r>
              <a:rPr lang="en-US" dirty="0"/>
              <a:t>Divide each row by sum of the row</a:t>
            </a:r>
          </a:p>
          <a:p>
            <a:endParaRPr lang="en-US" dirty="0"/>
          </a:p>
          <a:p>
            <a:r>
              <a:rPr lang="en-US" dirty="0"/>
              <a:t>Accounts for non-uniform number of samples in each class</a:t>
            </a:r>
          </a:p>
        </p:txBody>
      </p:sp>
    </p:spTree>
    <p:extLst>
      <p:ext uri="{BB962C8B-B14F-4D97-AF65-F5344CB8AC3E}">
        <p14:creationId xmlns:p14="http://schemas.microsoft.com/office/powerpoint/2010/main" val="4207442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6DC-3AD8-44E4-84AB-614F2771917E}"/>
              </a:ext>
            </a:extLst>
          </p:cNvPr>
          <p:cNvSpPr>
            <a:spLocks noGrp="1"/>
          </p:cNvSpPr>
          <p:nvPr>
            <p:ph type="title"/>
          </p:nvPr>
        </p:nvSpPr>
        <p:spPr/>
        <p:txBody>
          <a:bodyPr/>
          <a:lstStyle/>
          <a:p>
            <a:r>
              <a:rPr lang="en-US" dirty="0"/>
              <a:t>Appendix - Metrics</a:t>
            </a:r>
          </a:p>
        </p:txBody>
      </p:sp>
      <p:sp>
        <p:nvSpPr>
          <p:cNvPr id="3" name="Text Placeholder 2">
            <a:extLst>
              <a:ext uri="{FF2B5EF4-FFF2-40B4-BE49-F238E27FC236}">
                <a16:creationId xmlns:a16="http://schemas.microsoft.com/office/drawing/2014/main" id="{15B90C53-10CD-4BA9-9A1B-D9F2EF89B4BF}"/>
              </a:ext>
            </a:extLst>
          </p:cNvPr>
          <p:cNvSpPr>
            <a:spLocks noGrp="1"/>
          </p:cNvSpPr>
          <p:nvPr>
            <p:ph type="body" idx="1"/>
          </p:nvPr>
        </p:nvSpPr>
        <p:spPr/>
        <p:txBody>
          <a:bodyPr/>
          <a:lstStyle/>
          <a:p>
            <a:r>
              <a:rPr lang="en-US" dirty="0"/>
              <a:t>Precision / Sensitivity Score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2EE8F906-8E0D-4ED3-811F-D7E5DA8EBBE1}"/>
                  </a:ext>
                </a:extLst>
              </p:cNvPr>
              <p:cNvSpPr>
                <a:spLocks noGrp="1"/>
              </p:cNvSpPr>
              <p:nvPr>
                <p:ph sz="half" idx="2"/>
              </p:nvPr>
            </p:nvSpPr>
            <p:spPr/>
            <p:txBody>
              <a:bodyPr>
                <a:normAutofit/>
              </a:bodyPr>
              <a:lstStyle/>
              <a:p>
                <a:endParaRPr lang="en-US" dirty="0"/>
              </a:p>
              <a:p>
                <a:r>
                  <a:rPr lang="en-US" dirty="0"/>
                  <a:t>Bound on [0,1] – higher is more favorable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−1</m:t>
                              </m:r>
                            </m:sup>
                            <m:e>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e>
                          </m:nary>
                        </m:den>
                      </m:f>
                    </m:oMath>
                  </m:oMathPara>
                </a14:m>
                <a:endParaRPr lang="en-US" b="0" dirty="0"/>
              </a:p>
              <a:p>
                <a:pPr marL="0" indent="0" algn="ctr">
                  <a:buNone/>
                </a:pPr>
                <a:endParaRPr lang="en-US" dirty="0"/>
              </a:p>
              <a:p>
                <a:r>
                  <a:rPr lang="en-US" i="1" dirty="0"/>
                  <a:t>“How selected items are relevant to the problem</a:t>
                </a:r>
              </a:p>
            </p:txBody>
          </p:sp>
        </mc:Choice>
        <mc:Fallback>
          <p:sp>
            <p:nvSpPr>
              <p:cNvPr id="4" name="Content Placeholder 3">
                <a:extLst>
                  <a:ext uri="{FF2B5EF4-FFF2-40B4-BE49-F238E27FC236}">
                    <a16:creationId xmlns:a16="http://schemas.microsoft.com/office/drawing/2014/main" id="{2EE8F906-8E0D-4ED3-811F-D7E5DA8EBBE1}"/>
                  </a:ext>
                </a:extLst>
              </p:cNvPr>
              <p:cNvSpPr>
                <a:spLocks noGrp="1" noRot="1" noChangeAspect="1" noMove="1" noResize="1" noEditPoints="1" noAdjustHandles="1" noChangeArrowheads="1" noChangeShapeType="1" noTextEdit="1"/>
              </p:cNvSpPr>
              <p:nvPr>
                <p:ph sz="half" idx="2"/>
              </p:nvPr>
            </p:nvSpPr>
            <p:spPr>
              <a:blipFill>
                <a:blip r:embed="rId2"/>
                <a:stretch>
                  <a:fillRect l="-272" r="-1633"/>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C30AD11-524C-4C74-A8E5-C0495DD09E1B}"/>
              </a:ext>
            </a:extLst>
          </p:cNvPr>
          <p:cNvSpPr>
            <a:spLocks noGrp="1"/>
          </p:cNvSpPr>
          <p:nvPr>
            <p:ph type="body" sz="quarter" idx="3"/>
          </p:nvPr>
        </p:nvSpPr>
        <p:spPr/>
        <p:txBody>
          <a:bodyPr/>
          <a:lstStyle/>
          <a:p>
            <a:r>
              <a:rPr lang="en-US" dirty="0"/>
              <a:t>Recall / Specificity Score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D5A4958-E14E-4957-9A0C-BF553E3877A9}"/>
                  </a:ext>
                </a:extLst>
              </p:cNvPr>
              <p:cNvSpPr>
                <a:spLocks noGrp="1"/>
              </p:cNvSpPr>
              <p:nvPr>
                <p:ph sz="quarter" idx="4"/>
              </p:nvPr>
            </p:nvSpPr>
            <p:spPr/>
            <p:txBody>
              <a:bodyPr>
                <a:normAutofit/>
              </a:bodyPr>
              <a:lstStyle/>
              <a:p>
                <a:endParaRPr lang="en-US" dirty="0"/>
              </a:p>
              <a:p>
                <a:r>
                  <a:rPr lang="en-US" dirty="0"/>
                  <a:t>Bound on [0,1] – higher is more favorable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r>
                                <a:rPr lang="en-US" i="1">
                                  <a:latin typeface="Cambria Math" panose="02040503050406030204" pitchFamily="18" charset="0"/>
                                </a:rPr>
                                <m:t>−1</m:t>
                              </m:r>
                            </m:sup>
                            <m:e>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𝑗</m:t>
                              </m:r>
                              <m:r>
                                <a:rPr lang="en-US" i="1">
                                  <a:latin typeface="Cambria Math" panose="02040503050406030204" pitchFamily="18" charset="0"/>
                                </a:rPr>
                                <m:t>]</m:t>
                              </m:r>
                            </m:e>
                          </m:nary>
                        </m:den>
                      </m:f>
                    </m:oMath>
                  </m:oMathPara>
                </a14:m>
                <a:endParaRPr lang="en-US" dirty="0"/>
              </a:p>
              <a:p>
                <a:pPr marL="0" indent="0" algn="ctr">
                  <a:buNone/>
                </a:pPr>
                <a:endParaRPr lang="en-US" dirty="0"/>
              </a:p>
              <a:p>
                <a:r>
                  <a:rPr lang="en-US" i="1" dirty="0"/>
                  <a:t>“How many relevant items to the problem have been selected?”</a:t>
                </a:r>
              </a:p>
              <a:p>
                <a:endParaRPr lang="en-US" dirty="0"/>
              </a:p>
            </p:txBody>
          </p:sp>
        </mc:Choice>
        <mc:Fallback>
          <p:sp>
            <p:nvSpPr>
              <p:cNvPr id="6" name="Content Placeholder 5">
                <a:extLst>
                  <a:ext uri="{FF2B5EF4-FFF2-40B4-BE49-F238E27FC236}">
                    <a16:creationId xmlns:a16="http://schemas.microsoft.com/office/drawing/2014/main" id="{4D5A4958-E14E-4957-9A0C-BF553E3877A9}"/>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2779464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066-D3D1-484E-821E-9C109319DCA9}"/>
              </a:ext>
            </a:extLst>
          </p:cNvPr>
          <p:cNvSpPr>
            <a:spLocks noGrp="1"/>
          </p:cNvSpPr>
          <p:nvPr>
            <p:ph type="title"/>
          </p:nvPr>
        </p:nvSpPr>
        <p:spPr/>
        <p:txBody>
          <a:bodyPr/>
          <a:lstStyle/>
          <a:p>
            <a:r>
              <a:rPr lang="en-US" dirty="0"/>
              <a:t>Appendix – Metrics (Cont.)</a:t>
            </a:r>
          </a:p>
        </p:txBody>
      </p:sp>
      <p:sp>
        <p:nvSpPr>
          <p:cNvPr id="3" name="Text Placeholder 2">
            <a:extLst>
              <a:ext uri="{FF2B5EF4-FFF2-40B4-BE49-F238E27FC236}">
                <a16:creationId xmlns:a16="http://schemas.microsoft.com/office/drawing/2014/main" id="{87B03D7D-62E1-4636-89FB-4DF977D66AFB}"/>
              </a:ext>
            </a:extLst>
          </p:cNvPr>
          <p:cNvSpPr>
            <a:spLocks noGrp="1"/>
          </p:cNvSpPr>
          <p:nvPr>
            <p:ph type="body" idx="1"/>
          </p:nvPr>
        </p:nvSpPr>
        <p:spPr/>
        <p:txBody>
          <a:bodyPr/>
          <a:lstStyle/>
          <a:p>
            <a:r>
              <a:rPr lang="en-US" dirty="0"/>
              <a:t>Accuracy Score</a:t>
            </a:r>
          </a:p>
        </p:txBody>
      </p:sp>
      <p:sp>
        <p:nvSpPr>
          <p:cNvPr id="4" name="Content Placeholder 3">
            <a:extLst>
              <a:ext uri="{FF2B5EF4-FFF2-40B4-BE49-F238E27FC236}">
                <a16:creationId xmlns:a16="http://schemas.microsoft.com/office/drawing/2014/main" id="{82529148-E823-4DA2-BCA0-6B688134652B}"/>
              </a:ext>
            </a:extLst>
          </p:cNvPr>
          <p:cNvSpPr>
            <a:spLocks noGrp="1"/>
          </p:cNvSpPr>
          <p:nvPr>
            <p:ph sz="half" idx="2"/>
          </p:nvPr>
        </p:nvSpPr>
        <p:spPr/>
        <p:txBody>
          <a:bodyPr/>
          <a:lstStyle/>
          <a:p>
            <a:endParaRPr lang="en-US" dirty="0"/>
          </a:p>
          <a:p>
            <a:r>
              <a:rPr lang="en-US" dirty="0"/>
              <a:t>Ratio of correct predictions to total predictions</a:t>
            </a:r>
          </a:p>
          <a:p>
            <a:endParaRPr lang="en-US" dirty="0"/>
          </a:p>
          <a:p>
            <a:r>
              <a:rPr lang="en-US" dirty="0"/>
              <a:t>Often misleading, not commonly used</a:t>
            </a:r>
          </a:p>
          <a:p>
            <a:endParaRPr lang="en-US" dirty="0"/>
          </a:p>
          <a:p>
            <a:r>
              <a:rPr lang="en-US" dirty="0"/>
              <a:t>Does not account for non-uniform number of samples in each class</a:t>
            </a:r>
          </a:p>
        </p:txBody>
      </p:sp>
      <p:sp>
        <p:nvSpPr>
          <p:cNvPr id="5" name="Text Placeholder 4">
            <a:extLst>
              <a:ext uri="{FF2B5EF4-FFF2-40B4-BE49-F238E27FC236}">
                <a16:creationId xmlns:a16="http://schemas.microsoft.com/office/drawing/2014/main" id="{1FB3DCE9-1A03-46B3-9076-5280F9CF7552}"/>
              </a:ext>
            </a:extLst>
          </p:cNvPr>
          <p:cNvSpPr>
            <a:spLocks noGrp="1"/>
          </p:cNvSpPr>
          <p:nvPr>
            <p:ph type="body" sz="quarter" idx="3"/>
          </p:nvPr>
        </p:nvSpPr>
        <p:spPr/>
        <p:txBody>
          <a:bodyPr/>
          <a:lstStyle/>
          <a:p>
            <a:r>
              <a:rPr lang="en-US" dirty="0"/>
              <a:t>F1 Score</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BF67BBA1-6513-43A6-977A-6B73CDF89684}"/>
                  </a:ext>
                </a:extLst>
              </p:cNvPr>
              <p:cNvSpPr>
                <a:spLocks noGrp="1"/>
              </p:cNvSpPr>
              <p:nvPr>
                <p:ph sz="quarter" idx="4"/>
              </p:nvPr>
            </p:nvSpPr>
            <p:spPr/>
            <p:txBody>
              <a:bodyPr/>
              <a:lstStyle/>
              <a:p>
                <a:endParaRPr lang="en-US" dirty="0"/>
              </a:p>
              <a:p>
                <a:r>
                  <a:rPr lang="en-US" dirty="0"/>
                  <a:t>Harmonic Mean of Precision and Recall scores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𝑃𝑟𝑒𝑐𝑖𝑜𝑛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m:oMathPara>
                </a14:m>
                <a:endParaRPr lang="en-US" dirty="0"/>
              </a:p>
              <a:p>
                <a:pPr marL="0" indent="0" algn="ctr">
                  <a:buNone/>
                </a:pPr>
                <a:endParaRPr lang="en-US" dirty="0"/>
              </a:p>
              <a:p>
                <a:r>
                  <a:rPr lang="en-US" dirty="0"/>
                  <a:t>Favors models with high precision </a:t>
                </a:r>
                <a:r>
                  <a:rPr lang="en-US" i="1" dirty="0"/>
                  <a:t>and </a:t>
                </a:r>
                <a:r>
                  <a:rPr lang="en-US" dirty="0"/>
                  <a:t>high recall</a:t>
                </a:r>
              </a:p>
            </p:txBody>
          </p:sp>
        </mc:Choice>
        <mc:Fallback>
          <p:sp>
            <p:nvSpPr>
              <p:cNvPr id="6" name="Content Placeholder 5">
                <a:extLst>
                  <a:ext uri="{FF2B5EF4-FFF2-40B4-BE49-F238E27FC236}">
                    <a16:creationId xmlns:a16="http://schemas.microsoft.com/office/drawing/2014/main" id="{BF67BBA1-6513-43A6-977A-6B73CDF89684}"/>
                  </a:ext>
                </a:extLst>
              </p:cNvPr>
              <p:cNvSpPr>
                <a:spLocks noGrp="1" noRot="1" noChangeAspect="1" noMove="1" noResize="1" noEditPoints="1" noAdjustHandles="1" noChangeArrowheads="1" noChangeShapeType="1" noTextEdit="1"/>
              </p:cNvSpPr>
              <p:nvPr>
                <p:ph sz="quarter" idx="4"/>
              </p:nvPr>
            </p:nvSpPr>
            <p:spPr>
              <a:blipFill>
                <a:blip r:embed="rId2"/>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92446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6E15E-7F81-466C-9AE9-AEA62DF97E8F}"/>
              </a:ext>
            </a:extLst>
          </p:cNvPr>
          <p:cNvSpPr>
            <a:spLocks noGrp="1"/>
          </p:cNvSpPr>
          <p:nvPr>
            <p:ph type="title"/>
          </p:nvPr>
        </p:nvSpPr>
        <p:spPr>
          <a:xfrm>
            <a:off x="1261871" y="365760"/>
            <a:ext cx="9858383" cy="1325562"/>
          </a:xfrm>
        </p:spPr>
        <p:txBody>
          <a:bodyPr>
            <a:normAutofit/>
          </a:bodyPr>
          <a:lstStyle/>
          <a:p>
            <a:r>
              <a:rPr lang="en-US" dirty="0"/>
              <a:t>Presentation Outline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9BE5D2-E9CA-4476-BC68-713F1871E7C0}"/>
              </a:ext>
            </a:extLst>
          </p:cNvPr>
          <p:cNvGraphicFramePr>
            <a:graphicFrameLocks noGrp="1"/>
          </p:cNvGraphicFramePr>
          <p:nvPr>
            <p:ph idx="1"/>
            <p:extLst>
              <p:ext uri="{D42A27DB-BD31-4B8C-83A1-F6EECF244321}">
                <p14:modId xmlns:p14="http://schemas.microsoft.com/office/powerpoint/2010/main" val="2576775586"/>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0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dirty="0">
              <a:solidFill>
                <a:schemeClr val="tx2"/>
              </a:solidFill>
            </a:endParaRPr>
          </a:p>
          <a:p>
            <a:r>
              <a:rPr lang="en-US" sz="3000" dirty="0">
                <a:solidFill>
                  <a:schemeClr val="tx2"/>
                </a:solidFill>
              </a:rPr>
              <a:t>- </a:t>
            </a:r>
            <a:r>
              <a:rPr lang="en-US" sz="3000">
                <a:solidFill>
                  <a:schemeClr val="tx2"/>
                </a:solidFill>
              </a:rPr>
              <a:t>Aurelion</a:t>
            </a:r>
            <a:r>
              <a:rPr lang="en-US" sz="3000" dirty="0">
                <a:solidFill>
                  <a:schemeClr val="tx2"/>
                </a:solidFill>
              </a:rPr>
              <a:t> </a:t>
            </a:r>
            <a:r>
              <a:rPr lang="en-US" sz="3000">
                <a:solidFill>
                  <a:schemeClr val="tx2"/>
                </a:solidFill>
              </a:rPr>
              <a:t>Geron</a:t>
            </a:r>
            <a:r>
              <a:rPr lang="en-US" sz="3000" dirty="0">
                <a:solidFill>
                  <a:schemeClr val="tx2"/>
                </a:solidFill>
              </a:rPr>
              <a:t>, Former YouTube Video Classification lead</a:t>
            </a:r>
            <a:br>
              <a:rPr lang="en-US" sz="3000" dirty="0">
                <a:solidFill>
                  <a:schemeClr val="tx2"/>
                </a:solidFill>
              </a:rPr>
            </a:br>
            <a:endParaRPr lang="en-US" sz="3000" dirty="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91453553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1A41-ADC1-4303-B091-2076A7DC77F3}"/>
              </a:ext>
            </a:extLst>
          </p:cNvPr>
          <p:cNvSpPr>
            <a:spLocks noGrp="1"/>
          </p:cNvSpPr>
          <p:nvPr>
            <p:ph type="title"/>
          </p:nvPr>
        </p:nvSpPr>
        <p:spPr>
          <a:xfrm>
            <a:off x="1261871" y="365760"/>
            <a:ext cx="9858383" cy="1325562"/>
          </a:xfrm>
        </p:spPr>
        <p:txBody>
          <a:bodyPr>
            <a:normAutofit/>
          </a:bodyPr>
          <a:lstStyle/>
          <a:p>
            <a:r>
              <a:rPr lang="en-US" dirty="0"/>
              <a:t>Classification Model</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13BF7E8-010C-44DC-8546-D1AA8BBBC21D}"/>
              </a:ext>
            </a:extLst>
          </p:cNvPr>
          <p:cNvGraphicFramePr>
            <a:graphicFrameLocks noGrp="1"/>
          </p:cNvGraphicFramePr>
          <p:nvPr>
            <p:ph idx="1"/>
            <p:extLst>
              <p:ext uri="{D42A27DB-BD31-4B8C-83A1-F6EECF244321}">
                <p14:modId xmlns:p14="http://schemas.microsoft.com/office/powerpoint/2010/main" val="2204208219"/>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7927-64AF-4F8F-8396-960802F36D95}"/>
              </a:ext>
            </a:extLst>
          </p:cNvPr>
          <p:cNvSpPr>
            <a:spLocks noGrp="1"/>
          </p:cNvSpPr>
          <p:nvPr>
            <p:ph type="title"/>
          </p:nvPr>
        </p:nvSpPr>
        <p:spPr/>
        <p:txBody>
          <a:bodyPr/>
          <a:lstStyle/>
          <a:p>
            <a:r>
              <a:rPr lang="en-US" dirty="0"/>
              <a:t>The Multilayer Perceptron (MLP)</a:t>
            </a:r>
          </a:p>
        </p:txBody>
      </p:sp>
      <p:sp>
        <p:nvSpPr>
          <p:cNvPr id="6" name="Oval 5">
            <a:extLst>
              <a:ext uri="{FF2B5EF4-FFF2-40B4-BE49-F238E27FC236}">
                <a16:creationId xmlns:a16="http://schemas.microsoft.com/office/drawing/2014/main" id="{9A994067-3A97-481F-BA67-1B60A05CEAA4}"/>
              </a:ext>
            </a:extLst>
          </p:cNvPr>
          <p:cNvSpPr/>
          <p:nvPr/>
        </p:nvSpPr>
        <p:spPr>
          <a:xfrm>
            <a:off x="3505980" y="26827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6212C8-3C65-4248-BAE2-F4A500F59481}"/>
              </a:ext>
            </a:extLst>
          </p:cNvPr>
          <p:cNvSpPr/>
          <p:nvPr/>
        </p:nvSpPr>
        <p:spPr>
          <a:xfrm>
            <a:off x="3505980" y="310089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BC06A1-4D7E-4635-96EA-273AD864D6A2}"/>
              </a:ext>
            </a:extLst>
          </p:cNvPr>
          <p:cNvSpPr/>
          <p:nvPr/>
        </p:nvSpPr>
        <p:spPr>
          <a:xfrm>
            <a:off x="3505980" y="412594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976C2CA-AB5E-45EC-B12D-037C7FFECD79}"/>
              </a:ext>
            </a:extLst>
          </p:cNvPr>
          <p:cNvSpPr/>
          <p:nvPr/>
        </p:nvSpPr>
        <p:spPr>
          <a:xfrm>
            <a:off x="3505980" y="452086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C30F35-B946-469B-8F85-FD9E1829599F}"/>
              </a:ext>
            </a:extLst>
          </p:cNvPr>
          <p:cNvSpPr/>
          <p:nvPr/>
        </p:nvSpPr>
        <p:spPr>
          <a:xfrm>
            <a:off x="1394791" y="228787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CEE4A5D-5448-4EE4-A129-6A3CB4082476}"/>
              </a:ext>
            </a:extLst>
          </p:cNvPr>
          <p:cNvSpPr/>
          <p:nvPr/>
        </p:nvSpPr>
        <p:spPr>
          <a:xfrm>
            <a:off x="1394791" y="268278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75FBA94-802D-4C77-AA39-78813E3613E0}"/>
              </a:ext>
            </a:extLst>
          </p:cNvPr>
          <p:cNvSpPr/>
          <p:nvPr/>
        </p:nvSpPr>
        <p:spPr>
          <a:xfrm>
            <a:off x="1394791" y="3100892"/>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BBA7EBB-CFF5-4A97-B7A6-E03F61F4CD5E}"/>
              </a:ext>
            </a:extLst>
          </p:cNvPr>
          <p:cNvSpPr/>
          <p:nvPr/>
        </p:nvSpPr>
        <p:spPr>
          <a:xfrm>
            <a:off x="1394791" y="412594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4FECAEB-D2B6-4D74-97F1-C401094865D3}"/>
              </a:ext>
            </a:extLst>
          </p:cNvPr>
          <p:cNvSpPr/>
          <p:nvPr/>
        </p:nvSpPr>
        <p:spPr>
          <a:xfrm>
            <a:off x="1394791" y="452086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8F2F73-A0D5-4BED-8AA3-C50FA713A3F9}"/>
              </a:ext>
            </a:extLst>
          </p:cNvPr>
          <p:cNvSpPr/>
          <p:nvPr/>
        </p:nvSpPr>
        <p:spPr>
          <a:xfrm>
            <a:off x="1394791" y="493896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7B01D80-DD74-4DDE-AE95-16DC7B188A79}"/>
                  </a:ext>
                </a:extLst>
              </p:cNvPr>
              <p:cNvSpPr txBox="1"/>
              <p:nvPr/>
            </p:nvSpPr>
            <p:spPr>
              <a:xfrm>
                <a:off x="3271276" y="5753195"/>
                <a:ext cx="743728"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m:t>
                          </m:r>
                          <m:r>
                            <a:rPr lang="en-US" sz="1800" i="1">
                              <a:latin typeface="Cambria Math" panose="02040503050406030204" pitchFamily="18" charset="0"/>
                            </a:rPr>
                            <m:t>𝑙</m:t>
                          </m:r>
                          <m:r>
                            <a:rPr lang="en-US" sz="1800" i="1">
                              <a:latin typeface="Cambria Math" panose="02040503050406030204" pitchFamily="18" charset="0"/>
                            </a:rPr>
                            <m:t>)</m:t>
                          </m:r>
                        </m:sup>
                      </m:sSup>
                    </m:oMath>
                  </m:oMathPara>
                </a14:m>
                <a:endParaRPr lang="en-US" dirty="0"/>
              </a:p>
            </p:txBody>
          </p:sp>
        </mc:Choice>
        <mc:Fallback>
          <p:sp>
            <p:nvSpPr>
              <p:cNvPr id="21" name="TextBox 20">
                <a:extLst>
                  <a:ext uri="{FF2B5EF4-FFF2-40B4-BE49-F238E27FC236}">
                    <a16:creationId xmlns:a16="http://schemas.microsoft.com/office/drawing/2014/main" id="{37B01D80-DD74-4DDE-AE95-16DC7B188A79}"/>
                  </a:ext>
                </a:extLst>
              </p:cNvPr>
              <p:cNvSpPr txBox="1">
                <a:spLocks noRot="1" noChangeAspect="1" noMove="1" noResize="1" noEditPoints="1" noAdjustHandles="1" noChangeArrowheads="1" noChangeShapeType="1" noTextEdit="1"/>
              </p:cNvSpPr>
              <p:nvPr/>
            </p:nvSpPr>
            <p:spPr>
              <a:xfrm>
                <a:off x="3271276" y="5753195"/>
                <a:ext cx="743728" cy="3808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5A21D668-1C78-461C-BA19-4E946C725776}"/>
                  </a:ext>
                </a:extLst>
              </p:cNvPr>
              <p:cNvSpPr txBox="1"/>
              <p:nvPr/>
            </p:nvSpPr>
            <p:spPr>
              <a:xfrm>
                <a:off x="1204452" y="5753195"/>
                <a:ext cx="654997"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m:t>
                          </m:r>
                          <m:r>
                            <a:rPr lang="en-US" sz="1800" i="1">
                              <a:latin typeface="Cambria Math" panose="02040503050406030204" pitchFamily="18" charset="0"/>
                            </a:rPr>
                            <m:t>𝑙</m:t>
                          </m:r>
                          <m:r>
                            <a:rPr lang="en-US" sz="1800" b="0" i="1" smtClean="0">
                              <a:latin typeface="Cambria Math" panose="02040503050406030204" pitchFamily="18" charset="0"/>
                            </a:rPr>
                            <m:t>−1</m:t>
                          </m:r>
                          <m:r>
                            <a:rPr lang="en-US" sz="1800" i="1">
                              <a:latin typeface="Cambria Math" panose="02040503050406030204" pitchFamily="18" charset="0"/>
                            </a:rPr>
                            <m:t>)</m:t>
                          </m:r>
                        </m:sup>
                      </m:sSup>
                    </m:oMath>
                  </m:oMathPara>
                </a14:m>
                <a:endParaRPr lang="en-US" dirty="0"/>
              </a:p>
            </p:txBody>
          </p:sp>
        </mc:Choice>
        <mc:Fallback>
          <p:sp>
            <p:nvSpPr>
              <p:cNvPr id="22" name="TextBox 21">
                <a:extLst>
                  <a:ext uri="{FF2B5EF4-FFF2-40B4-BE49-F238E27FC236}">
                    <a16:creationId xmlns:a16="http://schemas.microsoft.com/office/drawing/2014/main" id="{5A21D668-1C78-461C-BA19-4E946C725776}"/>
                  </a:ext>
                </a:extLst>
              </p:cNvPr>
              <p:cNvSpPr txBox="1">
                <a:spLocks noRot="1" noChangeAspect="1" noMove="1" noResize="1" noEditPoints="1" noAdjustHandles="1" noChangeArrowheads="1" noChangeShapeType="1" noTextEdit="1"/>
              </p:cNvSpPr>
              <p:nvPr/>
            </p:nvSpPr>
            <p:spPr>
              <a:xfrm>
                <a:off x="1204452" y="5753195"/>
                <a:ext cx="654997" cy="380810"/>
              </a:xfrm>
              <a:prstGeom prst="rect">
                <a:avLst/>
              </a:prstGeom>
              <a:blipFill>
                <a:blip r:embed="rId3"/>
                <a:stretch>
                  <a:fillRect r="-12150"/>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02E48979-148C-48A0-92EC-8D7A15068830}"/>
              </a:ext>
            </a:extLst>
          </p:cNvPr>
          <p:cNvCxnSpPr/>
          <p:nvPr/>
        </p:nvCxnSpPr>
        <p:spPr>
          <a:xfrm>
            <a:off x="1859449" y="2425031"/>
            <a:ext cx="1542119" cy="39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7855E88-EF0E-44F2-AE97-06636192A3E2}"/>
              </a:ext>
            </a:extLst>
          </p:cNvPr>
          <p:cNvCxnSpPr>
            <a:cxnSpLocks/>
          </p:cNvCxnSpPr>
          <p:nvPr/>
        </p:nvCxnSpPr>
        <p:spPr>
          <a:xfrm>
            <a:off x="1859449" y="2425031"/>
            <a:ext cx="1542119" cy="81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F61ED90-1A10-4D65-AD1A-9CE09DE78C75}"/>
              </a:ext>
            </a:extLst>
          </p:cNvPr>
          <p:cNvCxnSpPr>
            <a:cxnSpLocks/>
          </p:cNvCxnSpPr>
          <p:nvPr/>
        </p:nvCxnSpPr>
        <p:spPr>
          <a:xfrm>
            <a:off x="1859448" y="2806928"/>
            <a:ext cx="1542120" cy="1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43071F0-D17E-4739-8909-9209A08F8E3D}"/>
              </a:ext>
            </a:extLst>
          </p:cNvPr>
          <p:cNvCxnSpPr>
            <a:cxnSpLocks/>
          </p:cNvCxnSpPr>
          <p:nvPr/>
        </p:nvCxnSpPr>
        <p:spPr>
          <a:xfrm>
            <a:off x="1859447" y="2805369"/>
            <a:ext cx="1542121" cy="4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75A8F5C-8F15-42DD-A77A-7B84C6A314B4}"/>
              </a:ext>
            </a:extLst>
          </p:cNvPr>
          <p:cNvCxnSpPr>
            <a:cxnSpLocks/>
          </p:cNvCxnSpPr>
          <p:nvPr/>
        </p:nvCxnSpPr>
        <p:spPr>
          <a:xfrm>
            <a:off x="1859446" y="3241646"/>
            <a:ext cx="1542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C3CAC5-9755-47AC-A200-A8ADB6E5C288}"/>
              </a:ext>
            </a:extLst>
          </p:cNvPr>
          <p:cNvCxnSpPr>
            <a:cxnSpLocks/>
          </p:cNvCxnSpPr>
          <p:nvPr/>
        </p:nvCxnSpPr>
        <p:spPr>
          <a:xfrm flipV="1">
            <a:off x="1859446" y="2805369"/>
            <a:ext cx="1542122" cy="4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58232D0-FA44-4E91-BAFE-E22C8111753A}"/>
              </a:ext>
            </a:extLst>
          </p:cNvPr>
          <p:cNvCxnSpPr>
            <a:cxnSpLocks/>
          </p:cNvCxnSpPr>
          <p:nvPr/>
        </p:nvCxnSpPr>
        <p:spPr>
          <a:xfrm>
            <a:off x="1729157" y="4260117"/>
            <a:ext cx="1640407" cy="1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61FA49F-3FCB-4A42-A8D6-763EF1AC2A68}"/>
              </a:ext>
            </a:extLst>
          </p:cNvPr>
          <p:cNvCxnSpPr>
            <a:cxnSpLocks/>
          </p:cNvCxnSpPr>
          <p:nvPr/>
        </p:nvCxnSpPr>
        <p:spPr>
          <a:xfrm>
            <a:off x="1729157" y="4260117"/>
            <a:ext cx="1640407" cy="40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4C6251F-446C-433F-8732-17564062B50B}"/>
              </a:ext>
            </a:extLst>
          </p:cNvPr>
          <p:cNvCxnSpPr>
            <a:cxnSpLocks/>
          </p:cNvCxnSpPr>
          <p:nvPr/>
        </p:nvCxnSpPr>
        <p:spPr>
          <a:xfrm flipV="1">
            <a:off x="1729156" y="4278119"/>
            <a:ext cx="1640408" cy="36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843BBF8-CAC1-40F7-AE3D-3ECBE8CE8121}"/>
              </a:ext>
            </a:extLst>
          </p:cNvPr>
          <p:cNvCxnSpPr>
            <a:cxnSpLocks/>
          </p:cNvCxnSpPr>
          <p:nvPr/>
        </p:nvCxnSpPr>
        <p:spPr>
          <a:xfrm>
            <a:off x="1729155" y="4640455"/>
            <a:ext cx="1672413" cy="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BC2E3E9-6D18-437D-961B-72AF5989DF3B}"/>
              </a:ext>
            </a:extLst>
          </p:cNvPr>
          <p:cNvCxnSpPr>
            <a:cxnSpLocks/>
          </p:cNvCxnSpPr>
          <p:nvPr/>
        </p:nvCxnSpPr>
        <p:spPr>
          <a:xfrm flipV="1">
            <a:off x="1729154" y="4670220"/>
            <a:ext cx="1672414" cy="406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8AE38B-DBC0-4EDD-8BF1-954E8FC092D2}"/>
              </a:ext>
            </a:extLst>
          </p:cNvPr>
          <p:cNvCxnSpPr>
            <a:cxnSpLocks/>
          </p:cNvCxnSpPr>
          <p:nvPr/>
        </p:nvCxnSpPr>
        <p:spPr>
          <a:xfrm flipV="1">
            <a:off x="1729154" y="4263712"/>
            <a:ext cx="1640410" cy="80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C0B9298A-5FD2-4B3F-BFA5-BA0B8A528FAD}"/>
                  </a:ext>
                </a:extLst>
              </p:cNvPr>
              <p:cNvSpPr txBox="1"/>
              <p:nvPr/>
            </p:nvSpPr>
            <p:spPr>
              <a:xfrm>
                <a:off x="7181860" y="3375212"/>
                <a:ext cx="743728"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m:t>
                          </m:r>
                          <m:r>
                            <a:rPr lang="en-US" sz="1800" i="1">
                              <a:latin typeface="Cambria Math" panose="02040503050406030204" pitchFamily="18" charset="0"/>
                            </a:rPr>
                            <m:t>𝑙</m:t>
                          </m:r>
                          <m:r>
                            <a:rPr lang="en-US" sz="1800" b="0" i="1" smtClean="0">
                              <a:latin typeface="Cambria Math" panose="02040503050406030204" pitchFamily="18" charset="0"/>
                            </a:rPr>
                            <m:t>−1</m:t>
                          </m:r>
                          <m:r>
                            <a:rPr lang="en-US" sz="1800" i="1">
                              <a:latin typeface="Cambria Math" panose="02040503050406030204" pitchFamily="18" charset="0"/>
                            </a:rPr>
                            <m:t>)</m:t>
                          </m:r>
                        </m:sup>
                      </m:sSup>
                    </m:oMath>
                  </m:oMathPara>
                </a14:m>
                <a:endParaRPr lang="en-US" dirty="0"/>
              </a:p>
            </p:txBody>
          </p:sp>
        </mc:Choice>
        <mc:Fallback>
          <p:sp>
            <p:nvSpPr>
              <p:cNvPr id="111" name="TextBox 110">
                <a:extLst>
                  <a:ext uri="{FF2B5EF4-FFF2-40B4-BE49-F238E27FC236}">
                    <a16:creationId xmlns:a16="http://schemas.microsoft.com/office/drawing/2014/main" id="{C0B9298A-5FD2-4B3F-BFA5-BA0B8A528FAD}"/>
                  </a:ext>
                </a:extLst>
              </p:cNvPr>
              <p:cNvSpPr txBox="1">
                <a:spLocks noRot="1" noChangeAspect="1" noMove="1" noResize="1" noEditPoints="1" noAdjustHandles="1" noChangeArrowheads="1" noChangeShapeType="1" noTextEdit="1"/>
              </p:cNvSpPr>
              <p:nvPr/>
            </p:nvSpPr>
            <p:spPr>
              <a:xfrm>
                <a:off x="7181860" y="3375212"/>
                <a:ext cx="743728" cy="3808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B8EC2D42-8CB8-4D72-B699-C9C0C58BFBD3}"/>
                  </a:ext>
                </a:extLst>
              </p:cNvPr>
              <p:cNvSpPr txBox="1"/>
              <p:nvPr/>
            </p:nvSpPr>
            <p:spPr>
              <a:xfrm>
                <a:off x="2391156" y="5724918"/>
                <a:ext cx="624078" cy="380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a:latin typeface="Cambria Math" panose="02040503050406030204" pitchFamily="18" charset="0"/>
                            </a:rPr>
                            <m:t>𝑊</m:t>
                          </m:r>
                        </m:e>
                        <m:sup>
                          <m:r>
                            <a:rPr lang="en-US" sz="1800" i="1">
                              <a:latin typeface="Cambria Math" panose="02040503050406030204" pitchFamily="18" charset="0"/>
                            </a:rPr>
                            <m:t>(</m:t>
                          </m:r>
                          <m:r>
                            <a:rPr lang="en-US" sz="1800" i="1">
                              <a:latin typeface="Cambria Math" panose="02040503050406030204" pitchFamily="18" charset="0"/>
                            </a:rPr>
                            <m:t>𝑙</m:t>
                          </m:r>
                          <m:r>
                            <a:rPr lang="en-US" sz="1800" i="1">
                              <a:latin typeface="Cambria Math" panose="02040503050406030204" pitchFamily="18" charset="0"/>
                            </a:rPr>
                            <m:t>)</m:t>
                          </m:r>
                        </m:sup>
                      </m:sSup>
                    </m:oMath>
                  </m:oMathPara>
                </a14:m>
                <a:endParaRPr lang="en-US" dirty="0"/>
              </a:p>
            </p:txBody>
          </p:sp>
        </mc:Choice>
        <mc:Fallback>
          <p:sp>
            <p:nvSpPr>
              <p:cNvPr id="113" name="TextBox 112">
                <a:extLst>
                  <a:ext uri="{FF2B5EF4-FFF2-40B4-BE49-F238E27FC236}">
                    <a16:creationId xmlns:a16="http://schemas.microsoft.com/office/drawing/2014/main" id="{B8EC2D42-8CB8-4D72-B699-C9C0C58BFBD3}"/>
                  </a:ext>
                </a:extLst>
              </p:cNvPr>
              <p:cNvSpPr txBox="1">
                <a:spLocks noRot="1" noChangeAspect="1" noMove="1" noResize="1" noEditPoints="1" noAdjustHandles="1" noChangeArrowheads="1" noChangeShapeType="1" noTextEdit="1"/>
              </p:cNvSpPr>
              <p:nvPr/>
            </p:nvSpPr>
            <p:spPr>
              <a:xfrm>
                <a:off x="2391156" y="5724918"/>
                <a:ext cx="624078" cy="38081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02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1000"/>
                                        <p:tgtEl>
                                          <p:spTgt spid="49"/>
                                        </p:tgtEl>
                                      </p:cBhvr>
                                    </p:animEffect>
                                    <p:anim calcmode="lin" valueType="num">
                                      <p:cBhvr>
                                        <p:cTn id="35" dur="1000" fill="hold"/>
                                        <p:tgtEl>
                                          <p:spTgt spid="49"/>
                                        </p:tgtEl>
                                        <p:attrNameLst>
                                          <p:attrName>ppt_x</p:attrName>
                                        </p:attrNameLst>
                                      </p:cBhvr>
                                      <p:tavLst>
                                        <p:tav tm="0">
                                          <p:val>
                                            <p:strVal val="#ppt_x"/>
                                          </p:val>
                                        </p:tav>
                                        <p:tav tm="100000">
                                          <p:val>
                                            <p:strVal val="#ppt_x"/>
                                          </p:val>
                                        </p:tav>
                                      </p:tavLst>
                                    </p:anim>
                                    <p:anim calcmode="lin" valueType="num">
                                      <p:cBhvr>
                                        <p:cTn id="36" dur="1000" fill="hold"/>
                                        <p:tgtEl>
                                          <p:spTgt spid="4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1000"/>
                                        <p:tgtEl>
                                          <p:spTgt spid="52"/>
                                        </p:tgtEl>
                                      </p:cBhvr>
                                    </p:animEffect>
                                    <p:anim calcmode="lin" valueType="num">
                                      <p:cBhvr>
                                        <p:cTn id="45" dur="1000" fill="hold"/>
                                        <p:tgtEl>
                                          <p:spTgt spid="52"/>
                                        </p:tgtEl>
                                        <p:attrNameLst>
                                          <p:attrName>ppt_x</p:attrName>
                                        </p:attrNameLst>
                                      </p:cBhvr>
                                      <p:tavLst>
                                        <p:tav tm="0">
                                          <p:val>
                                            <p:strVal val="#ppt_x"/>
                                          </p:val>
                                        </p:tav>
                                        <p:tav tm="100000">
                                          <p:val>
                                            <p:strVal val="#ppt_x"/>
                                          </p:val>
                                        </p:tav>
                                      </p:tavLst>
                                    </p:anim>
                                    <p:anim calcmode="lin" valueType="num">
                                      <p:cBhvr>
                                        <p:cTn id="46" dur="1000" fill="hold"/>
                                        <p:tgtEl>
                                          <p:spTgt spid="5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1000"/>
                                        <p:tgtEl>
                                          <p:spTgt spid="56"/>
                                        </p:tgtEl>
                                      </p:cBhvr>
                                    </p:animEffect>
                                    <p:anim calcmode="lin" valueType="num">
                                      <p:cBhvr>
                                        <p:cTn id="55" dur="1000" fill="hold"/>
                                        <p:tgtEl>
                                          <p:spTgt spid="56"/>
                                        </p:tgtEl>
                                        <p:attrNameLst>
                                          <p:attrName>ppt_x</p:attrName>
                                        </p:attrNameLst>
                                      </p:cBhvr>
                                      <p:tavLst>
                                        <p:tav tm="0">
                                          <p:val>
                                            <p:strVal val="#ppt_x"/>
                                          </p:val>
                                        </p:tav>
                                        <p:tav tm="100000">
                                          <p:val>
                                            <p:strVal val="#ppt_x"/>
                                          </p:val>
                                        </p:tav>
                                      </p:tavLst>
                                    </p:anim>
                                    <p:anim calcmode="lin" valueType="num">
                                      <p:cBhvr>
                                        <p:cTn id="56" dur="1000" fill="hold"/>
                                        <p:tgtEl>
                                          <p:spTgt spid="5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1000"/>
                                        <p:tgtEl>
                                          <p:spTgt spid="58"/>
                                        </p:tgtEl>
                                      </p:cBhvr>
                                    </p:animEffect>
                                    <p:anim calcmode="lin" valueType="num">
                                      <p:cBhvr>
                                        <p:cTn id="60" dur="1000" fill="hold"/>
                                        <p:tgtEl>
                                          <p:spTgt spid="58"/>
                                        </p:tgtEl>
                                        <p:attrNameLst>
                                          <p:attrName>ppt_x</p:attrName>
                                        </p:attrNameLst>
                                      </p:cBhvr>
                                      <p:tavLst>
                                        <p:tav tm="0">
                                          <p:val>
                                            <p:strVal val="#ppt_x"/>
                                          </p:val>
                                        </p:tav>
                                        <p:tav tm="100000">
                                          <p:val>
                                            <p:strVal val="#ppt_x"/>
                                          </p:val>
                                        </p:tav>
                                      </p:tavLst>
                                    </p:anim>
                                    <p:anim calcmode="lin" valueType="num">
                                      <p:cBhvr>
                                        <p:cTn id="61" dur="10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1000"/>
                                        <p:tgtEl>
                                          <p:spTgt spid="60"/>
                                        </p:tgtEl>
                                      </p:cBhvr>
                                    </p:animEffect>
                                    <p:anim calcmode="lin" valueType="num">
                                      <p:cBhvr>
                                        <p:cTn id="65" dur="1000" fill="hold"/>
                                        <p:tgtEl>
                                          <p:spTgt spid="60"/>
                                        </p:tgtEl>
                                        <p:attrNameLst>
                                          <p:attrName>ppt_x</p:attrName>
                                        </p:attrNameLst>
                                      </p:cBhvr>
                                      <p:tavLst>
                                        <p:tav tm="0">
                                          <p:val>
                                            <p:strVal val="#ppt_x"/>
                                          </p:val>
                                        </p:tav>
                                        <p:tav tm="100000">
                                          <p:val>
                                            <p:strVal val="#ppt_x"/>
                                          </p:val>
                                        </p:tav>
                                      </p:tavLst>
                                    </p:anim>
                                    <p:anim calcmode="lin" valueType="num">
                                      <p:cBhvr>
                                        <p:cTn id="66" dur="1000" fill="hold"/>
                                        <p:tgtEl>
                                          <p:spTgt spid="6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1000"/>
                                        <p:tgtEl>
                                          <p:spTgt spid="61"/>
                                        </p:tgtEl>
                                      </p:cBhvr>
                                    </p:animEffect>
                                    <p:anim calcmode="lin" valueType="num">
                                      <p:cBhvr>
                                        <p:cTn id="70" dur="1000" fill="hold"/>
                                        <p:tgtEl>
                                          <p:spTgt spid="61"/>
                                        </p:tgtEl>
                                        <p:attrNameLst>
                                          <p:attrName>ppt_x</p:attrName>
                                        </p:attrNameLst>
                                      </p:cBhvr>
                                      <p:tavLst>
                                        <p:tav tm="0">
                                          <p:val>
                                            <p:strVal val="#ppt_x"/>
                                          </p:val>
                                        </p:tav>
                                        <p:tav tm="100000">
                                          <p:val>
                                            <p:strVal val="#ppt_x"/>
                                          </p:val>
                                        </p:tav>
                                      </p:tavLst>
                                    </p:anim>
                                    <p:anim calcmode="lin" valueType="num">
                                      <p:cBhvr>
                                        <p:cTn id="71" dur="1000" fill="hold"/>
                                        <p:tgtEl>
                                          <p:spTgt spid="61"/>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1000"/>
                                        <p:tgtEl>
                                          <p:spTgt spid="62"/>
                                        </p:tgtEl>
                                      </p:cBhvr>
                                    </p:animEffect>
                                    <p:anim calcmode="lin" valueType="num">
                                      <p:cBhvr>
                                        <p:cTn id="75" dur="1000" fill="hold"/>
                                        <p:tgtEl>
                                          <p:spTgt spid="62"/>
                                        </p:tgtEl>
                                        <p:attrNameLst>
                                          <p:attrName>ppt_x</p:attrName>
                                        </p:attrNameLst>
                                      </p:cBhvr>
                                      <p:tavLst>
                                        <p:tav tm="0">
                                          <p:val>
                                            <p:strVal val="#ppt_x"/>
                                          </p:val>
                                        </p:tav>
                                        <p:tav tm="100000">
                                          <p:val>
                                            <p:strVal val="#ppt_x"/>
                                          </p:val>
                                        </p:tav>
                                      </p:tavLst>
                                    </p:anim>
                                    <p:anim calcmode="lin" valueType="num">
                                      <p:cBhvr>
                                        <p:cTn id="76" dur="1000" fill="hold"/>
                                        <p:tgtEl>
                                          <p:spTgt spid="6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1000"/>
                                        <p:tgtEl>
                                          <p:spTgt spid="63"/>
                                        </p:tgtEl>
                                      </p:cBhvr>
                                    </p:animEffect>
                                    <p:anim calcmode="lin" valueType="num">
                                      <p:cBhvr>
                                        <p:cTn id="80" dur="1000" fill="hold"/>
                                        <p:tgtEl>
                                          <p:spTgt spid="63"/>
                                        </p:tgtEl>
                                        <p:attrNameLst>
                                          <p:attrName>ppt_x</p:attrName>
                                        </p:attrNameLst>
                                      </p:cBhvr>
                                      <p:tavLst>
                                        <p:tav tm="0">
                                          <p:val>
                                            <p:strVal val="#ppt_x"/>
                                          </p:val>
                                        </p:tav>
                                        <p:tav tm="100000">
                                          <p:val>
                                            <p:strVal val="#ppt_x"/>
                                          </p:val>
                                        </p:tav>
                                      </p:tavLst>
                                    </p:anim>
                                    <p:anim calcmode="lin" valueType="num">
                                      <p:cBhvr>
                                        <p:cTn id="81" dur="1000" fill="hold"/>
                                        <p:tgtEl>
                                          <p:spTgt spid="63"/>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1000"/>
                                        <p:tgtEl>
                                          <p:spTgt spid="64"/>
                                        </p:tgtEl>
                                      </p:cBhvr>
                                    </p:animEffect>
                                    <p:anim calcmode="lin" valueType="num">
                                      <p:cBhvr>
                                        <p:cTn id="85" dur="1000" fill="hold"/>
                                        <p:tgtEl>
                                          <p:spTgt spid="64"/>
                                        </p:tgtEl>
                                        <p:attrNameLst>
                                          <p:attrName>ppt_x</p:attrName>
                                        </p:attrNameLst>
                                      </p:cBhvr>
                                      <p:tavLst>
                                        <p:tav tm="0">
                                          <p:val>
                                            <p:strVal val="#ppt_x"/>
                                          </p:val>
                                        </p:tav>
                                        <p:tav tm="100000">
                                          <p:val>
                                            <p:strVal val="#ppt_x"/>
                                          </p:val>
                                        </p:tav>
                                      </p:tavLst>
                                    </p:anim>
                                    <p:anim calcmode="lin" valueType="num">
                                      <p:cBhvr>
                                        <p:cTn id="86" dur="1000" fill="hold"/>
                                        <p:tgtEl>
                                          <p:spTgt spid="64"/>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1000"/>
                                        <p:tgtEl>
                                          <p:spTgt spid="65"/>
                                        </p:tgtEl>
                                      </p:cBhvr>
                                    </p:animEffect>
                                    <p:anim calcmode="lin" valueType="num">
                                      <p:cBhvr>
                                        <p:cTn id="90" dur="1000" fill="hold"/>
                                        <p:tgtEl>
                                          <p:spTgt spid="65"/>
                                        </p:tgtEl>
                                        <p:attrNameLst>
                                          <p:attrName>ppt_x</p:attrName>
                                        </p:attrNameLst>
                                      </p:cBhvr>
                                      <p:tavLst>
                                        <p:tav tm="0">
                                          <p:val>
                                            <p:strVal val="#ppt_x"/>
                                          </p:val>
                                        </p:tav>
                                        <p:tav tm="100000">
                                          <p:val>
                                            <p:strVal val="#ppt_x"/>
                                          </p:val>
                                        </p:tav>
                                      </p:tavLst>
                                    </p:anim>
                                    <p:anim calcmode="lin" valueType="num">
                                      <p:cBhvr>
                                        <p:cTn id="9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21"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112</TotalTime>
  <Words>996</Words>
  <Application>Microsoft Office PowerPoint</Application>
  <PresentationFormat>Widescreen</PresentationFormat>
  <Paragraphs>167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Cambria Math</vt:lpstr>
      <vt:lpstr>Century Schoolbook</vt:lpstr>
      <vt:lpstr>Wingdings 2</vt:lpstr>
      <vt:lpstr>View</vt:lpstr>
      <vt:lpstr>Musical Instrument Classification Using a  Hybrid Neural Network</vt:lpstr>
      <vt:lpstr>Introduction</vt:lpstr>
      <vt:lpstr>Presentation Outline</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The Multilayer Perceptron (MLP)</vt:lpstr>
      <vt:lpstr> The Multilayer Perceptron (Cont.)</vt:lpstr>
      <vt:lpstr>Features for the MLP</vt:lpstr>
      <vt:lpstr>The Convolutional Network (CNN)</vt:lpstr>
      <vt:lpstr>Consequence of the Solutions</vt:lpstr>
      <vt:lpstr>Hybrid Network Architecture</vt:lpstr>
      <vt:lpstr>Two Modes of Input</vt:lpstr>
      <vt:lpstr>Hybrid Neural Network Architecture</vt:lpstr>
      <vt:lpstr>Implementation (Tensorflow.keras)</vt:lpstr>
      <vt:lpstr>Performance of the Hybrid Model</vt:lpstr>
      <vt:lpstr>X-Validation Performance</vt:lpstr>
      <vt:lpstr>Unimodal Confusion Matrices</vt:lpstr>
      <vt:lpstr>Multimodal Confusion Matrix</vt:lpstr>
      <vt:lpstr> Discussions  and Conclusions</vt:lpstr>
      <vt:lpstr>Citations</vt:lpstr>
      <vt:lpstr>Questions?</vt:lpstr>
      <vt:lpstr>Appendix – Confusion Matrices</vt:lpstr>
      <vt:lpstr>Appendix - Metrics</vt:lpstr>
      <vt:lpstr>Appendix – Metrics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4</cp:revision>
  <dcterms:created xsi:type="dcterms:W3CDTF">2021-01-04T20:18:51Z</dcterms:created>
  <dcterms:modified xsi:type="dcterms:W3CDTF">2021-01-04T22:11:50Z</dcterms:modified>
</cp:coreProperties>
</file>