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5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5" r:id="rId5"/>
    <p:sldLayoutId id="2147483929" r:id="rId6"/>
    <p:sldLayoutId id="2147483930" r:id="rId7"/>
    <p:sldLayoutId id="2147483931" r:id="rId8"/>
    <p:sldLayoutId id="2147483934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40B1B-0FF4-44F2-BDA6-673FCD50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" r="23585" b="56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7F1EE-DDCC-4DA6-95DD-CA180736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Classification through </a:t>
            </a:r>
            <a:br>
              <a:rPr lang="en-US" sz="4800"/>
            </a:br>
            <a:r>
              <a:rPr lang="en-US" sz="4800"/>
              <a:t>Frequency Bands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5529D-4247-43AE-8A5D-8891C0FD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Landon Buell - 8 January 2020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2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1112-AAB9-4DF2-BBEB-14144F2C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Confusion Matrix (Cont.)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7BA3-79F7-46B0-9B24-ADDAED2A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Quick Example for a “Good” 4-Classes Classifier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Let all values be out of 1000 for example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D31C4B-8934-4455-A4F9-B4764F75C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8919"/>
              </p:ext>
            </p:extLst>
          </p:nvPr>
        </p:nvGraphicFramePr>
        <p:xfrm>
          <a:off x="557784" y="3004557"/>
          <a:ext cx="11164826" cy="294286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30222">
                  <a:extLst>
                    <a:ext uri="{9D8B030D-6E8A-4147-A177-3AD203B41FA5}">
                      <a16:colId xmlns:a16="http://schemas.microsoft.com/office/drawing/2014/main" val="2733304396"/>
                    </a:ext>
                  </a:extLst>
                </a:gridCol>
                <a:gridCol w="2333651">
                  <a:extLst>
                    <a:ext uri="{9D8B030D-6E8A-4147-A177-3AD203B41FA5}">
                      <a16:colId xmlns:a16="http://schemas.microsoft.com/office/drawing/2014/main" val="16583835"/>
                    </a:ext>
                  </a:extLst>
                </a:gridCol>
                <a:gridCol w="2333651">
                  <a:extLst>
                    <a:ext uri="{9D8B030D-6E8A-4147-A177-3AD203B41FA5}">
                      <a16:colId xmlns:a16="http://schemas.microsoft.com/office/drawing/2014/main" val="1004615395"/>
                    </a:ext>
                  </a:extLst>
                </a:gridCol>
                <a:gridCol w="2333651">
                  <a:extLst>
                    <a:ext uri="{9D8B030D-6E8A-4147-A177-3AD203B41FA5}">
                      <a16:colId xmlns:a16="http://schemas.microsoft.com/office/drawing/2014/main" val="2440637058"/>
                    </a:ext>
                  </a:extLst>
                </a:gridCol>
                <a:gridCol w="2333651">
                  <a:extLst>
                    <a:ext uri="{9D8B030D-6E8A-4147-A177-3AD203B41FA5}">
                      <a16:colId xmlns:a16="http://schemas.microsoft.com/office/drawing/2014/main" val="4226782525"/>
                    </a:ext>
                  </a:extLst>
                </a:gridCol>
              </a:tblGrid>
              <a:tr h="67147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1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3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68317"/>
                  </a:ext>
                </a:extLst>
              </a:tr>
              <a:tr h="5678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1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215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664690"/>
                  </a:ext>
                </a:extLst>
              </a:tr>
              <a:tr h="5678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798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401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290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598617"/>
                  </a:ext>
                </a:extLst>
              </a:tr>
              <a:tr h="5678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3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566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423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77493"/>
                  </a:ext>
                </a:extLst>
              </a:tr>
              <a:tr h="5678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243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304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902</a:t>
                      </a:r>
                    </a:p>
                  </a:txBody>
                  <a:tcPr marL="248693" marR="186519" marT="124346" marB="1243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3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623A3-339F-4EA8-A8DE-479E7D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The Goal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E2A7-5A16-4702-BDF9-5807C56B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/>
              <a:t>Build a Stochastic Gradient Descent Classifier Object</a:t>
            </a:r>
          </a:p>
          <a:p>
            <a:endParaRPr lang="en-US" sz="2000"/>
          </a:p>
          <a:p>
            <a:r>
              <a:rPr lang="en-US" sz="2000"/>
              <a:t>Classify any arbitrary waveform into one of 19 instrument classes</a:t>
            </a:r>
          </a:p>
          <a:p>
            <a:endParaRPr lang="en-US" sz="2000"/>
          </a:p>
          <a:p>
            <a:r>
              <a:rPr lang="en-US" sz="2000"/>
              <a:t>Classes are labeled 0 - 18</a:t>
            </a:r>
          </a:p>
        </p:txBody>
      </p:sp>
    </p:spTree>
    <p:extLst>
      <p:ext uri="{BB962C8B-B14F-4D97-AF65-F5344CB8AC3E}">
        <p14:creationId xmlns:p14="http://schemas.microsoft.com/office/powerpoint/2010/main" val="26593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F4C1F-CE54-4E7F-8188-310C9A87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Raw Data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1E38-65E9-45B2-ABF5-875BEC09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Approximately 1050 raw ‘.aif’ audio file stored locally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Use MATLAB to read them, isolate L &amp; R channels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Rewrite them as L &amp; R Mono ‘.wav’ files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Now, 2100 raw ‘.wav’ files</a:t>
            </a:r>
          </a:p>
        </p:txBody>
      </p:sp>
    </p:spTree>
    <p:extLst>
      <p:ext uri="{BB962C8B-B14F-4D97-AF65-F5344CB8AC3E}">
        <p14:creationId xmlns:p14="http://schemas.microsoft.com/office/powerpoint/2010/main" val="56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E6B177-04D2-461C-861B-72429A40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 Sets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2A49DDA-00A2-44BF-8C2F-C8FAB612EA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0789757"/>
              </p:ext>
            </p:extLst>
          </p:nvPr>
        </p:nvGraphicFramePr>
        <p:xfrm>
          <a:off x="1115568" y="2271843"/>
          <a:ext cx="49371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324569593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260821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Flute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Saxophone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5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Clarinet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Flute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Bass Trombone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2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Bb Clarinet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3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 Clarinet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5498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4BF0811-3446-4C73-ACFB-DD057A7265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0830782"/>
              </p:ext>
            </p:extLst>
          </p:nvPr>
        </p:nvGraphicFramePr>
        <p:xfrm>
          <a:off x="6346572" y="2271843"/>
          <a:ext cx="49371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324569593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260821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Soprano Saxophone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Tenor Trombone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6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2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3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8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4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581C-8FC9-4B4D-8B9C-C2B9E5E9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61B4-4D97-48A2-9BC2-88A0581C7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Python program reads through all ~2100 files</a:t>
            </a:r>
          </a:p>
          <a:p>
            <a:pPr lvl="1"/>
            <a:r>
              <a:rPr lang="en-US" dirty="0"/>
              <a:t>Compute Discrete FFT</a:t>
            </a:r>
          </a:p>
          <a:p>
            <a:pPr lvl="1"/>
            <a:r>
              <a:rPr lang="en-US" dirty="0"/>
              <a:t>Stepped by 1/10 Hz</a:t>
            </a:r>
          </a:p>
          <a:p>
            <a:pPr lvl="1"/>
            <a:r>
              <a:rPr lang="en-US" dirty="0" err="1"/>
              <a:t>Normlized</a:t>
            </a:r>
            <a:r>
              <a:rPr lang="en-US" dirty="0"/>
              <a:t> Amplitude</a:t>
            </a:r>
          </a:p>
          <a:p>
            <a:pPr lvl="1"/>
            <a:endParaRPr lang="en-US" dirty="0"/>
          </a:p>
          <a:p>
            <a:r>
              <a:rPr lang="en-US" dirty="0"/>
              <a:t>Divide up each FFT into </a:t>
            </a:r>
            <a:r>
              <a:rPr lang="en-US" i="1" dirty="0"/>
              <a:t>N</a:t>
            </a:r>
            <a:r>
              <a:rPr lang="en-US" dirty="0"/>
              <a:t> bands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2652-F84B-44F1-872B-0F89ED6D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 Frequency bands</a:t>
            </a:r>
          </a:p>
          <a:p>
            <a:pPr lvl="1"/>
            <a:r>
              <a:rPr lang="en-US" dirty="0"/>
              <a:t>Hardcoded in for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out to respective CSV file</a:t>
            </a:r>
          </a:p>
        </p:txBody>
      </p:sp>
    </p:spTree>
    <p:extLst>
      <p:ext uri="{BB962C8B-B14F-4D97-AF65-F5344CB8AC3E}">
        <p14:creationId xmlns:p14="http://schemas.microsoft.com/office/powerpoint/2010/main" val="335872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5738-C99C-4E5C-8244-EA191F2B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A1BDD-D337-4200-8B7D-510CB6C4B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30765"/>
              </p:ext>
            </p:extLst>
          </p:nvPr>
        </p:nvGraphicFramePr>
        <p:xfrm>
          <a:off x="1116013" y="2478088"/>
          <a:ext cx="101679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67004090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95973573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56977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Frequency [Hz]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Frequency [Hz]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2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6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8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6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3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48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6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E7A10-91A0-4E33-8EFA-167E18C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Finished Data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AB1E-3E84-4CED-96E1-2B254BAB0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Each </a:t>
            </a:r>
            <a:r>
              <a:rPr lang="en-US" sz="1700" i="1" dirty="0"/>
              <a:t>row </a:t>
            </a:r>
            <a:r>
              <a:rPr lang="en-US" sz="1700" dirty="0"/>
              <a:t>is a file – a </a:t>
            </a:r>
            <a:r>
              <a:rPr lang="en-US" sz="1700" i="1" dirty="0"/>
              <a:t>sample</a:t>
            </a:r>
          </a:p>
          <a:p>
            <a:endParaRPr lang="en-US" sz="1700" i="1" dirty="0"/>
          </a:p>
          <a:p>
            <a:r>
              <a:rPr lang="en-US" sz="1700" dirty="0"/>
              <a:t>Each column is a </a:t>
            </a:r>
            <a:r>
              <a:rPr lang="en-US" sz="1700" i="1" dirty="0"/>
              <a:t>power spectrum value</a:t>
            </a:r>
            <a:r>
              <a:rPr lang="en-US" sz="1700" dirty="0"/>
              <a:t> – a </a:t>
            </a:r>
            <a:r>
              <a:rPr lang="en-US" sz="1700" i="1" dirty="0"/>
              <a:t>feature</a:t>
            </a:r>
          </a:p>
          <a:p>
            <a:endParaRPr lang="en-US" sz="1700" i="1" dirty="0"/>
          </a:p>
          <a:p>
            <a:r>
              <a:rPr lang="en-US" sz="1700" dirty="0"/>
              <a:t>This is a common convention</a:t>
            </a:r>
          </a:p>
          <a:p>
            <a:pPr lvl="1"/>
            <a:r>
              <a:rPr lang="en-US" sz="1700" dirty="0"/>
              <a:t>N samples x M features</a:t>
            </a:r>
          </a:p>
          <a:p>
            <a:pPr lvl="1"/>
            <a:r>
              <a:rPr lang="en-US" sz="1700" dirty="0"/>
              <a:t>Ready to be used by </a:t>
            </a:r>
            <a:r>
              <a:rPr lang="en-US" sz="1700" dirty="0" err="1"/>
              <a:t>scikit</a:t>
            </a:r>
            <a:r>
              <a:rPr lang="en-US" sz="1700" dirty="0"/>
              <a:t> learn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9F2757-0625-42E7-9109-45A85E1611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2503300"/>
              </p:ext>
            </p:extLst>
          </p:nvPr>
        </p:nvGraphicFramePr>
        <p:xfrm>
          <a:off x="429768" y="2049804"/>
          <a:ext cx="6702553" cy="38556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0099">
                  <a:extLst>
                    <a:ext uri="{9D8B030D-6E8A-4147-A177-3AD203B41FA5}">
                      <a16:colId xmlns:a16="http://schemas.microsoft.com/office/drawing/2014/main" val="3423861241"/>
                    </a:ext>
                  </a:extLst>
                </a:gridCol>
                <a:gridCol w="1109623">
                  <a:extLst>
                    <a:ext uri="{9D8B030D-6E8A-4147-A177-3AD203B41FA5}">
                      <a16:colId xmlns:a16="http://schemas.microsoft.com/office/drawing/2014/main" val="2949854474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340553725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429899374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676956533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288656822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328482146"/>
                    </a:ext>
                  </a:extLst>
                </a:gridCol>
              </a:tblGrid>
              <a:tr h="756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</a:t>
                      </a:r>
                      <a:endParaRPr lang="en-US" sz="1300" b="1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Low Freq</a:t>
                      </a:r>
                    </a:p>
                    <a:p>
                      <a:pPr algn="ctr"/>
                      <a:r>
                        <a:rPr lang="en-US" sz="1300" dirty="0"/>
                        <a:t>[Hz]</a:t>
                      </a:r>
                      <a:endParaRPr lang="en-US" sz="1300" b="1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High Freq</a:t>
                      </a:r>
                    </a:p>
                    <a:p>
                      <a:pPr algn="ctr"/>
                      <a:r>
                        <a:rPr lang="en-US" sz="1300"/>
                        <a:t>[Hz]</a:t>
                      </a:r>
                    </a:p>
                    <a:p>
                      <a:pPr algn="ctr"/>
                      <a:endParaRPr lang="en-US" sz="1300" b="1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495330168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File#1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423214770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File#1 R</a:t>
                      </a:r>
                    </a:p>
                    <a:p>
                      <a:pPr algn="ctr"/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06914517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File#2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2036746746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File#2 R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572599244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1405545305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926585187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File#N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1142755154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File#N R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72513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2973-8D40-4083-A0FB-39062DD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Each Band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1 x N </a:t>
                </a:r>
                <a:r>
                  <a:rPr lang="en-US" dirty="0"/>
                  <a:t>vector of labels is loaded in (only done once)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Each </a:t>
                </a:r>
                <a:r>
                  <a:rPr lang="en-US" i="1" dirty="0"/>
                  <a:t>N x M </a:t>
                </a:r>
                <a:r>
                  <a:rPr lang="en-US" dirty="0"/>
                  <a:t>matrix is read into Python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EAD-66D1-4A2A-806E-596791752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shuffled accordingly</a:t>
            </a:r>
          </a:p>
          <a:p>
            <a:pPr lvl="1"/>
            <a:r>
              <a:rPr lang="en-US" dirty="0"/>
              <a:t>Random or Stratified</a:t>
            </a:r>
          </a:p>
          <a:p>
            <a:pPr lvl="1"/>
            <a:r>
              <a:rPr lang="en-US" dirty="0"/>
              <a:t>Broken into Train/Test sets</a:t>
            </a:r>
          </a:p>
          <a:p>
            <a:endParaRPr lang="en-US" dirty="0"/>
          </a:p>
          <a:p>
            <a:r>
              <a:rPr lang="en-US" dirty="0"/>
              <a:t>Data is them “fit” to the classifier object</a:t>
            </a:r>
          </a:p>
        </p:txBody>
      </p:sp>
    </p:spTree>
    <p:extLst>
      <p:ext uri="{BB962C8B-B14F-4D97-AF65-F5344CB8AC3E}">
        <p14:creationId xmlns:p14="http://schemas.microsoft.com/office/powerpoint/2010/main" val="23068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71216C-1748-463A-965E-96371BC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way to test a “</a:t>
                </a:r>
                <a:r>
                  <a:rPr lang="en-US" i="1" dirty="0"/>
                  <a:t>K- Classes</a:t>
                </a:r>
                <a:r>
                  <a:rPr lang="en-US" dirty="0"/>
                  <a:t>” Classifier</a:t>
                </a:r>
              </a:p>
              <a:p>
                <a:endParaRPr lang="en-US" dirty="0"/>
              </a:p>
              <a:p>
                <a:r>
                  <a:rPr lang="en-US" dirty="0"/>
                  <a:t>Symmetrix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i="1" dirty="0" err="1"/>
                  <a:t>i</a:t>
                </a:r>
                <a:r>
                  <a:rPr lang="en-US" dirty="0"/>
                  <a:t> is the actual labeled class</a:t>
                </a:r>
              </a:p>
              <a:p>
                <a:pPr lvl="1" algn="just"/>
                <a:r>
                  <a:rPr lang="en-US" i="1" dirty="0"/>
                  <a:t>j </a:t>
                </a:r>
                <a:r>
                  <a:rPr lang="en-US" dirty="0"/>
                  <a:t>is the predicted class</a:t>
                </a:r>
              </a:p>
              <a:p>
                <a:pPr lvl="1" algn="just"/>
                <a:endParaRPr lang="en-US" i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52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BEBCAB-32A7-4673-A24E-D575C6317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“Good” classifier has a </a:t>
            </a:r>
            <a:r>
              <a:rPr lang="en-US" i="1" dirty="0"/>
              <a:t>strong main diagonal</a:t>
            </a:r>
            <a:endParaRPr lang="en-US" dirty="0"/>
          </a:p>
          <a:p>
            <a:pPr lvl="1"/>
            <a:r>
              <a:rPr lang="en-US" dirty="0"/>
              <a:t>Large number of predictions match labels</a:t>
            </a:r>
          </a:p>
          <a:p>
            <a:pPr lvl="1"/>
            <a:r>
              <a:rPr lang="en-US" dirty="0"/>
              <a:t>Ideally weak off diagonals as well</a:t>
            </a:r>
          </a:p>
          <a:p>
            <a:pPr lvl="1"/>
            <a:endParaRPr lang="en-US" dirty="0"/>
          </a:p>
          <a:p>
            <a:r>
              <a:rPr lang="en-US" dirty="0"/>
              <a:t>Great for figuring out what classes are often </a:t>
            </a:r>
            <a:r>
              <a:rPr lang="en-US" i="1" dirty="0"/>
              <a:t>confused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7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3D3D"/>
      </a:dk2>
      <a:lt2>
        <a:srgbClr val="EAE7E5"/>
      </a:lt2>
      <a:accent1>
        <a:srgbClr val="4D91C3"/>
      </a:accent1>
      <a:accent2>
        <a:srgbClr val="3BB1B1"/>
      </a:accent2>
      <a:accent3>
        <a:srgbClr val="47B689"/>
      </a:accent3>
      <a:accent4>
        <a:srgbClr val="3BB14F"/>
      </a:accent4>
      <a:accent5>
        <a:srgbClr val="62B547"/>
      </a:accent5>
      <a:accent6>
        <a:srgbClr val="87AE3A"/>
      </a:accent6>
      <a:hlink>
        <a:srgbClr val="399531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Cambria Math</vt:lpstr>
      <vt:lpstr>AccentBoxVTI</vt:lpstr>
      <vt:lpstr>Classification through  Frequency Bands</vt:lpstr>
      <vt:lpstr>The Goal</vt:lpstr>
      <vt:lpstr>Raw Data Set</vt:lpstr>
      <vt:lpstr>Labeled Data Sets</vt:lpstr>
      <vt:lpstr>Assembling the Data</vt:lpstr>
      <vt:lpstr>Frequency Bands</vt:lpstr>
      <vt:lpstr>Finished Data set</vt:lpstr>
      <vt:lpstr>Training Each Band Classifier</vt:lpstr>
      <vt:lpstr>Confusion Matrix</vt:lpstr>
      <vt:lpstr>Confusion Matrix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through  Frequency Bands</dc:title>
  <dc:creator>Buell, Landon H</dc:creator>
  <cp:lastModifiedBy>Buell, Landon H</cp:lastModifiedBy>
  <cp:revision>1</cp:revision>
  <dcterms:created xsi:type="dcterms:W3CDTF">2020-01-03T06:31:30Z</dcterms:created>
  <dcterms:modified xsi:type="dcterms:W3CDTF">2020-01-03T06:32:20Z</dcterms:modified>
</cp:coreProperties>
</file>