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notesMasterIdLst>
    <p:notesMasterId r:id="rId36"/>
  </p:notesMasterIdLst>
  <p:sldIdLst>
    <p:sldId id="256" r:id="rId2"/>
    <p:sldId id="258" r:id="rId3"/>
    <p:sldId id="289" r:id="rId4"/>
    <p:sldId id="257" r:id="rId5"/>
    <p:sldId id="259" r:id="rId6"/>
    <p:sldId id="260" r:id="rId7"/>
    <p:sldId id="262" r:id="rId8"/>
    <p:sldId id="290" r:id="rId9"/>
    <p:sldId id="288" r:id="rId10"/>
    <p:sldId id="305" r:id="rId11"/>
    <p:sldId id="295" r:id="rId12"/>
    <p:sldId id="291" r:id="rId13"/>
    <p:sldId id="299" r:id="rId14"/>
    <p:sldId id="300" r:id="rId15"/>
    <p:sldId id="301" r:id="rId16"/>
    <p:sldId id="302" r:id="rId17"/>
    <p:sldId id="294" r:id="rId18"/>
    <p:sldId id="268" r:id="rId19"/>
    <p:sldId id="273" r:id="rId20"/>
    <p:sldId id="281" r:id="rId21"/>
    <p:sldId id="304" r:id="rId22"/>
    <p:sldId id="274" r:id="rId23"/>
    <p:sldId id="277" r:id="rId24"/>
    <p:sldId id="275" r:id="rId25"/>
    <p:sldId id="276" r:id="rId26"/>
    <p:sldId id="278" r:id="rId27"/>
    <p:sldId id="297" r:id="rId28"/>
    <p:sldId id="280" r:id="rId29"/>
    <p:sldId id="279" r:id="rId30"/>
    <p:sldId id="296" r:id="rId31"/>
    <p:sldId id="287" r:id="rId32"/>
    <p:sldId id="285" r:id="rId33"/>
    <p:sldId id="286" r:id="rId34"/>
    <p:sldId id="3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150" d="100"/>
          <a:sy n="150" d="100"/>
        </p:scale>
        <p:origin x="7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D297-EA19-427F-86E0-C2281D6A04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B0580B7B-7E05-4A6D-97BB-761ACAF94E21}">
      <dgm:prSet/>
      <dgm:spPr/>
      <dgm:t>
        <a:bodyPr/>
        <a:lstStyle/>
        <a:p>
          <a:r>
            <a:rPr lang="en-US" b="1" i="0" dirty="0"/>
            <a:t>Introduce </a:t>
          </a:r>
          <a:r>
            <a:rPr lang="en-US" b="0" i="0" dirty="0"/>
            <a:t>the </a:t>
          </a:r>
          <a:r>
            <a:rPr lang="en-US" b="0" i="1" dirty="0"/>
            <a:t>p</a:t>
          </a:r>
          <a:r>
            <a:rPr lang="en-US" i="1" dirty="0"/>
            <a:t>roblem</a:t>
          </a:r>
          <a:r>
            <a:rPr lang="en-US" dirty="0"/>
            <a:t> that we are going to solve</a:t>
          </a:r>
        </a:p>
      </dgm:t>
    </dgm:pt>
    <dgm:pt modelId="{397EB1B7-ED60-4154-B95F-EB996FB7EC59}" type="parTrans" cxnId="{99E1DCB7-049F-4880-AA49-79B34F526B3A}">
      <dgm:prSet/>
      <dgm:spPr/>
      <dgm:t>
        <a:bodyPr/>
        <a:lstStyle/>
        <a:p>
          <a:endParaRPr lang="en-US"/>
        </a:p>
      </dgm:t>
    </dgm:pt>
    <dgm:pt modelId="{A827C968-84A8-447F-A09C-E88E6AECB7C2}" type="sibTrans" cxnId="{99E1DCB7-049F-4880-AA49-79B34F526B3A}">
      <dgm:prSet/>
      <dgm:spPr/>
      <dgm:t>
        <a:bodyPr/>
        <a:lstStyle/>
        <a:p>
          <a:endParaRPr lang="en-US"/>
        </a:p>
      </dgm:t>
    </dgm:pt>
    <dgm:pt modelId="{4D0DE0E7-2353-49CA-952F-DA4B81B13EB9}">
      <dgm:prSet/>
      <dgm:spPr/>
      <dgm:t>
        <a:bodyPr/>
        <a:lstStyle/>
        <a:p>
          <a:r>
            <a:rPr lang="en-US" b="1" dirty="0"/>
            <a:t>Develop</a:t>
          </a:r>
          <a:r>
            <a:rPr lang="en-US" dirty="0"/>
            <a:t> </a:t>
          </a:r>
          <a:r>
            <a:rPr lang="en-US" i="1" dirty="0"/>
            <a:t>Neural Networks </a:t>
          </a:r>
          <a:r>
            <a:rPr lang="en-US" dirty="0"/>
            <a:t>as the solution</a:t>
          </a:r>
        </a:p>
      </dgm:t>
    </dgm:pt>
    <dgm:pt modelId="{DF030685-8850-4A09-BAA3-3E0802C744CE}" type="parTrans" cxnId="{5D3E61E7-FD33-4353-B4A2-03EA780F358A}">
      <dgm:prSet/>
      <dgm:spPr/>
      <dgm:t>
        <a:bodyPr/>
        <a:lstStyle/>
        <a:p>
          <a:endParaRPr lang="en-US"/>
        </a:p>
      </dgm:t>
    </dgm:pt>
    <dgm:pt modelId="{216F0E73-7674-4F36-A36E-A8A7B78BCEB3}" type="sibTrans" cxnId="{5D3E61E7-FD33-4353-B4A2-03EA780F358A}">
      <dgm:prSet/>
      <dgm:spPr/>
      <dgm:t>
        <a:bodyPr/>
        <a:lstStyle/>
        <a:p>
          <a:endParaRPr lang="en-US"/>
        </a:p>
      </dgm:t>
    </dgm:pt>
    <dgm:pt modelId="{23614DD0-4C40-4219-BF22-B6847D8454BE}">
      <dgm:prSet/>
      <dgm:spPr/>
      <dgm:t>
        <a:bodyPr/>
        <a:lstStyle/>
        <a:p>
          <a:r>
            <a:rPr lang="en-US" b="1" dirty="0"/>
            <a:t>Discuss</a:t>
          </a:r>
          <a:r>
            <a:rPr lang="en-US" dirty="0"/>
            <a:t> consequences and </a:t>
          </a:r>
          <a:r>
            <a:rPr lang="en-US" i="1" dirty="0"/>
            <a:t>improvements</a:t>
          </a:r>
          <a:r>
            <a:rPr lang="en-US" dirty="0"/>
            <a:t> to the solution</a:t>
          </a:r>
        </a:p>
      </dgm:t>
    </dgm:pt>
    <dgm:pt modelId="{FEC942E3-337F-478E-8C3A-BF3BEC651E08}" type="parTrans" cxnId="{5D76A8E1-078B-42CE-97AA-A588EB0A5574}">
      <dgm:prSet/>
      <dgm:spPr/>
      <dgm:t>
        <a:bodyPr/>
        <a:lstStyle/>
        <a:p>
          <a:endParaRPr lang="en-US"/>
        </a:p>
      </dgm:t>
    </dgm:pt>
    <dgm:pt modelId="{5038E603-4D2E-45AD-A91D-928FE12968A3}" type="sibTrans" cxnId="{5D76A8E1-078B-42CE-97AA-A588EB0A5574}">
      <dgm:prSet/>
      <dgm:spPr/>
      <dgm:t>
        <a:bodyPr/>
        <a:lstStyle/>
        <a:p>
          <a:endParaRPr lang="en-US"/>
        </a:p>
      </dgm:t>
    </dgm:pt>
    <dgm:pt modelId="{89031BD8-B478-424F-B4E3-6862764D026A}">
      <dgm:prSet/>
      <dgm:spPr/>
      <dgm:t>
        <a:bodyPr/>
        <a:lstStyle/>
        <a:p>
          <a:r>
            <a:rPr lang="en-US" b="1" dirty="0"/>
            <a:t>Analyze</a:t>
          </a:r>
          <a:r>
            <a:rPr lang="en-US" dirty="0"/>
            <a:t> the </a:t>
          </a:r>
          <a:r>
            <a:rPr lang="en-US" i="1" dirty="0"/>
            <a:t>performance</a:t>
          </a:r>
          <a:r>
            <a:rPr lang="en-US" dirty="0"/>
            <a:t> of the improvements</a:t>
          </a:r>
        </a:p>
      </dgm:t>
    </dgm:pt>
    <dgm:pt modelId="{74817946-C498-4FC8-8BE3-56AAE1F1AC80}" type="parTrans" cxnId="{C2C40350-D57B-4A57-A336-F7C63E02E76E}">
      <dgm:prSet/>
      <dgm:spPr/>
      <dgm:t>
        <a:bodyPr/>
        <a:lstStyle/>
        <a:p>
          <a:endParaRPr lang="en-US"/>
        </a:p>
      </dgm:t>
    </dgm:pt>
    <dgm:pt modelId="{03DFAAF9-6A50-4EE6-95F0-114C6A75F17C}" type="sibTrans" cxnId="{C2C40350-D57B-4A57-A336-F7C63E02E76E}">
      <dgm:prSet/>
      <dgm:spPr/>
      <dgm:t>
        <a:bodyPr/>
        <a:lstStyle/>
        <a:p>
          <a:endParaRPr lang="en-US"/>
        </a:p>
      </dgm:t>
    </dgm:pt>
    <dgm:pt modelId="{29D87ECD-1EF6-4E8F-B0D6-13E564CA6BBD}" type="pres">
      <dgm:prSet presAssocID="{35B1D297-EA19-427F-86E0-C2281D6A0454}" presName="outerComposite" presStyleCnt="0">
        <dgm:presLayoutVars>
          <dgm:chMax val="5"/>
          <dgm:dir/>
          <dgm:resizeHandles val="exact"/>
        </dgm:presLayoutVars>
      </dgm:prSet>
      <dgm:spPr/>
    </dgm:pt>
    <dgm:pt modelId="{18E37A3F-9FD7-4607-B652-31864BFB8E20}" type="pres">
      <dgm:prSet presAssocID="{35B1D297-EA19-427F-86E0-C2281D6A0454}" presName="dummyMaxCanvas" presStyleCnt="0">
        <dgm:presLayoutVars/>
      </dgm:prSet>
      <dgm:spPr/>
    </dgm:pt>
    <dgm:pt modelId="{F0398613-74AC-49E9-ADC5-427ED442B390}" type="pres">
      <dgm:prSet presAssocID="{35B1D297-EA19-427F-86E0-C2281D6A0454}" presName="FourNodes_1" presStyleLbl="node1" presStyleIdx="0" presStyleCnt="4">
        <dgm:presLayoutVars>
          <dgm:bulletEnabled val="1"/>
        </dgm:presLayoutVars>
      </dgm:prSet>
      <dgm:spPr/>
    </dgm:pt>
    <dgm:pt modelId="{4939F141-3AAA-4213-8CA3-939B9D54F004}" type="pres">
      <dgm:prSet presAssocID="{35B1D297-EA19-427F-86E0-C2281D6A0454}" presName="FourNodes_2" presStyleLbl="node1" presStyleIdx="1" presStyleCnt="4">
        <dgm:presLayoutVars>
          <dgm:bulletEnabled val="1"/>
        </dgm:presLayoutVars>
      </dgm:prSet>
      <dgm:spPr/>
    </dgm:pt>
    <dgm:pt modelId="{9E224503-569D-4CCD-AAD4-AB4678E56D48}" type="pres">
      <dgm:prSet presAssocID="{35B1D297-EA19-427F-86E0-C2281D6A0454}" presName="FourNodes_3" presStyleLbl="node1" presStyleIdx="2" presStyleCnt="4">
        <dgm:presLayoutVars>
          <dgm:bulletEnabled val="1"/>
        </dgm:presLayoutVars>
      </dgm:prSet>
      <dgm:spPr/>
    </dgm:pt>
    <dgm:pt modelId="{8C95CEEC-7B4B-4280-9936-459A1F634201}" type="pres">
      <dgm:prSet presAssocID="{35B1D297-EA19-427F-86E0-C2281D6A0454}" presName="FourNodes_4" presStyleLbl="node1" presStyleIdx="3" presStyleCnt="4">
        <dgm:presLayoutVars>
          <dgm:bulletEnabled val="1"/>
        </dgm:presLayoutVars>
      </dgm:prSet>
      <dgm:spPr/>
    </dgm:pt>
    <dgm:pt modelId="{0C5FD1CB-BF28-4B3A-837C-E95153B9F519}" type="pres">
      <dgm:prSet presAssocID="{35B1D297-EA19-427F-86E0-C2281D6A0454}" presName="FourConn_1-2" presStyleLbl="fgAccFollowNode1" presStyleIdx="0" presStyleCnt="3">
        <dgm:presLayoutVars>
          <dgm:bulletEnabled val="1"/>
        </dgm:presLayoutVars>
      </dgm:prSet>
      <dgm:spPr/>
    </dgm:pt>
    <dgm:pt modelId="{80AA0912-815E-4A22-970A-BE4CEEC85743}" type="pres">
      <dgm:prSet presAssocID="{35B1D297-EA19-427F-86E0-C2281D6A0454}" presName="FourConn_2-3" presStyleLbl="fgAccFollowNode1" presStyleIdx="1" presStyleCnt="3">
        <dgm:presLayoutVars>
          <dgm:bulletEnabled val="1"/>
        </dgm:presLayoutVars>
      </dgm:prSet>
      <dgm:spPr/>
    </dgm:pt>
    <dgm:pt modelId="{C3CE2B63-F764-49B3-8D2C-E9C741076535}" type="pres">
      <dgm:prSet presAssocID="{35B1D297-EA19-427F-86E0-C2281D6A0454}" presName="FourConn_3-4" presStyleLbl="fgAccFollowNode1" presStyleIdx="2" presStyleCnt="3">
        <dgm:presLayoutVars>
          <dgm:bulletEnabled val="1"/>
        </dgm:presLayoutVars>
      </dgm:prSet>
      <dgm:spPr/>
    </dgm:pt>
    <dgm:pt modelId="{6230A928-E81A-4483-9B40-8ED940868A91}" type="pres">
      <dgm:prSet presAssocID="{35B1D297-EA19-427F-86E0-C2281D6A0454}" presName="FourNodes_1_text" presStyleLbl="node1" presStyleIdx="3" presStyleCnt="4">
        <dgm:presLayoutVars>
          <dgm:bulletEnabled val="1"/>
        </dgm:presLayoutVars>
      </dgm:prSet>
      <dgm:spPr/>
    </dgm:pt>
    <dgm:pt modelId="{2CE27521-0DF3-42F5-B71F-74D46A42DA97}" type="pres">
      <dgm:prSet presAssocID="{35B1D297-EA19-427F-86E0-C2281D6A0454}" presName="FourNodes_2_text" presStyleLbl="node1" presStyleIdx="3" presStyleCnt="4">
        <dgm:presLayoutVars>
          <dgm:bulletEnabled val="1"/>
        </dgm:presLayoutVars>
      </dgm:prSet>
      <dgm:spPr/>
    </dgm:pt>
    <dgm:pt modelId="{FA90E661-0621-4E0B-9F51-179AFCB0A2CA}" type="pres">
      <dgm:prSet presAssocID="{35B1D297-EA19-427F-86E0-C2281D6A0454}" presName="FourNodes_3_text" presStyleLbl="node1" presStyleIdx="3" presStyleCnt="4">
        <dgm:presLayoutVars>
          <dgm:bulletEnabled val="1"/>
        </dgm:presLayoutVars>
      </dgm:prSet>
      <dgm:spPr/>
    </dgm:pt>
    <dgm:pt modelId="{59F8A641-938C-4D96-BBF2-A95306F72453}" type="pres">
      <dgm:prSet presAssocID="{35B1D297-EA19-427F-86E0-C2281D6A0454}" presName="FourNodes_4_text" presStyleLbl="node1" presStyleIdx="3" presStyleCnt="4">
        <dgm:presLayoutVars>
          <dgm:bulletEnabled val="1"/>
        </dgm:presLayoutVars>
      </dgm:prSet>
      <dgm:spPr/>
    </dgm:pt>
  </dgm:ptLst>
  <dgm:cxnLst>
    <dgm:cxn modelId="{AFA68D02-F19D-4757-8B08-36B023A4336A}" type="presOf" srcId="{5038E603-4D2E-45AD-A91D-928FE12968A3}" destId="{C3CE2B63-F764-49B3-8D2C-E9C741076535}" srcOrd="0" destOrd="0" presId="urn:microsoft.com/office/officeart/2005/8/layout/vProcess5"/>
    <dgm:cxn modelId="{E2958306-7BB4-47D2-91DE-B4B02328246B}" type="presOf" srcId="{23614DD0-4C40-4219-BF22-B6847D8454BE}" destId="{9E224503-569D-4CCD-AAD4-AB4678E56D48}" srcOrd="0" destOrd="0" presId="urn:microsoft.com/office/officeart/2005/8/layout/vProcess5"/>
    <dgm:cxn modelId="{730C8C0F-9831-49BF-93BA-0492CA65A602}" type="presOf" srcId="{B0580B7B-7E05-4A6D-97BB-761ACAF94E21}" destId="{F0398613-74AC-49E9-ADC5-427ED442B390}" srcOrd="0" destOrd="0" presId="urn:microsoft.com/office/officeart/2005/8/layout/vProcess5"/>
    <dgm:cxn modelId="{286F2217-45A0-48E4-AC73-7BA5E8B0E91E}" type="presOf" srcId="{89031BD8-B478-424F-B4E3-6862764D026A}" destId="{59F8A641-938C-4D96-BBF2-A95306F72453}" srcOrd="1" destOrd="0" presId="urn:microsoft.com/office/officeart/2005/8/layout/vProcess5"/>
    <dgm:cxn modelId="{D6152F30-011B-4E62-BFE2-B7EC9EE7DDB6}" type="presOf" srcId="{89031BD8-B478-424F-B4E3-6862764D026A}" destId="{8C95CEEC-7B4B-4280-9936-459A1F634201}" srcOrd="0" destOrd="0" presId="urn:microsoft.com/office/officeart/2005/8/layout/vProcess5"/>
    <dgm:cxn modelId="{E0DB4E4A-8BE7-4C39-A952-FB6F95A95761}" type="presOf" srcId="{35B1D297-EA19-427F-86E0-C2281D6A0454}" destId="{29D87ECD-1EF6-4E8F-B0D6-13E564CA6BBD}" srcOrd="0" destOrd="0" presId="urn:microsoft.com/office/officeart/2005/8/layout/vProcess5"/>
    <dgm:cxn modelId="{C2C40350-D57B-4A57-A336-F7C63E02E76E}" srcId="{35B1D297-EA19-427F-86E0-C2281D6A0454}" destId="{89031BD8-B478-424F-B4E3-6862764D026A}" srcOrd="3" destOrd="0" parTransId="{74817946-C498-4FC8-8BE3-56AAE1F1AC80}" sibTransId="{03DFAAF9-6A50-4EE6-95F0-114C6A75F17C}"/>
    <dgm:cxn modelId="{32975371-6115-465B-89C4-F781F97B97A9}" type="presOf" srcId="{A827C968-84A8-447F-A09C-E88E6AECB7C2}" destId="{0C5FD1CB-BF28-4B3A-837C-E95153B9F519}" srcOrd="0" destOrd="0" presId="urn:microsoft.com/office/officeart/2005/8/layout/vProcess5"/>
    <dgm:cxn modelId="{CE7BAAA3-CA3C-41B5-BA30-961A112E9B80}" type="presOf" srcId="{4D0DE0E7-2353-49CA-952F-DA4B81B13EB9}" destId="{2CE27521-0DF3-42F5-B71F-74D46A42DA97}" srcOrd="1" destOrd="0" presId="urn:microsoft.com/office/officeart/2005/8/layout/vProcess5"/>
    <dgm:cxn modelId="{0EAA3CAA-4F62-4854-8B35-ECB912C12659}" type="presOf" srcId="{23614DD0-4C40-4219-BF22-B6847D8454BE}" destId="{FA90E661-0621-4E0B-9F51-179AFCB0A2CA}" srcOrd="1" destOrd="0" presId="urn:microsoft.com/office/officeart/2005/8/layout/vProcess5"/>
    <dgm:cxn modelId="{99E1DCB7-049F-4880-AA49-79B34F526B3A}" srcId="{35B1D297-EA19-427F-86E0-C2281D6A0454}" destId="{B0580B7B-7E05-4A6D-97BB-761ACAF94E21}" srcOrd="0" destOrd="0" parTransId="{397EB1B7-ED60-4154-B95F-EB996FB7EC59}" sibTransId="{A827C968-84A8-447F-A09C-E88E6AECB7C2}"/>
    <dgm:cxn modelId="{B33F85DA-042B-4BD8-A253-957E8360DF04}" type="presOf" srcId="{216F0E73-7674-4F36-A36E-A8A7B78BCEB3}" destId="{80AA0912-815E-4A22-970A-BE4CEEC85743}" srcOrd="0" destOrd="0" presId="urn:microsoft.com/office/officeart/2005/8/layout/vProcess5"/>
    <dgm:cxn modelId="{FB6099E0-AFBB-458A-B7C3-290C9229D0FB}" type="presOf" srcId="{B0580B7B-7E05-4A6D-97BB-761ACAF94E21}" destId="{6230A928-E81A-4483-9B40-8ED940868A91}" srcOrd="1" destOrd="0" presId="urn:microsoft.com/office/officeart/2005/8/layout/vProcess5"/>
    <dgm:cxn modelId="{5D76A8E1-078B-42CE-97AA-A588EB0A5574}" srcId="{35B1D297-EA19-427F-86E0-C2281D6A0454}" destId="{23614DD0-4C40-4219-BF22-B6847D8454BE}" srcOrd="2" destOrd="0" parTransId="{FEC942E3-337F-478E-8C3A-BF3BEC651E08}" sibTransId="{5038E603-4D2E-45AD-A91D-928FE12968A3}"/>
    <dgm:cxn modelId="{5D3E61E7-FD33-4353-B4A2-03EA780F358A}" srcId="{35B1D297-EA19-427F-86E0-C2281D6A0454}" destId="{4D0DE0E7-2353-49CA-952F-DA4B81B13EB9}" srcOrd="1" destOrd="0" parTransId="{DF030685-8850-4A09-BAA3-3E0802C744CE}" sibTransId="{216F0E73-7674-4F36-A36E-A8A7B78BCEB3}"/>
    <dgm:cxn modelId="{A6D476F3-0E71-4C30-B79F-98AA91942D57}" type="presOf" srcId="{4D0DE0E7-2353-49CA-952F-DA4B81B13EB9}" destId="{4939F141-3AAA-4213-8CA3-939B9D54F004}" srcOrd="0" destOrd="0" presId="urn:microsoft.com/office/officeart/2005/8/layout/vProcess5"/>
    <dgm:cxn modelId="{911B34DB-156C-435F-8728-4812DA5F53BF}" type="presParOf" srcId="{29D87ECD-1EF6-4E8F-B0D6-13E564CA6BBD}" destId="{18E37A3F-9FD7-4607-B652-31864BFB8E20}" srcOrd="0" destOrd="0" presId="urn:microsoft.com/office/officeart/2005/8/layout/vProcess5"/>
    <dgm:cxn modelId="{E8583B78-5876-4098-BAB0-5FB22C8C4C72}" type="presParOf" srcId="{29D87ECD-1EF6-4E8F-B0D6-13E564CA6BBD}" destId="{F0398613-74AC-49E9-ADC5-427ED442B390}" srcOrd="1" destOrd="0" presId="urn:microsoft.com/office/officeart/2005/8/layout/vProcess5"/>
    <dgm:cxn modelId="{BD07CA0B-4541-4C98-B4A0-14544C1C764F}" type="presParOf" srcId="{29D87ECD-1EF6-4E8F-B0D6-13E564CA6BBD}" destId="{4939F141-3AAA-4213-8CA3-939B9D54F004}" srcOrd="2" destOrd="0" presId="urn:microsoft.com/office/officeart/2005/8/layout/vProcess5"/>
    <dgm:cxn modelId="{0B057283-164E-4E6B-BF23-DA3CC5743A44}" type="presParOf" srcId="{29D87ECD-1EF6-4E8F-B0D6-13E564CA6BBD}" destId="{9E224503-569D-4CCD-AAD4-AB4678E56D48}" srcOrd="3" destOrd="0" presId="urn:microsoft.com/office/officeart/2005/8/layout/vProcess5"/>
    <dgm:cxn modelId="{A014CD1E-C221-403B-A888-66EA6DE9DC26}" type="presParOf" srcId="{29D87ECD-1EF6-4E8F-B0D6-13E564CA6BBD}" destId="{8C95CEEC-7B4B-4280-9936-459A1F634201}" srcOrd="4" destOrd="0" presId="urn:microsoft.com/office/officeart/2005/8/layout/vProcess5"/>
    <dgm:cxn modelId="{FD804C68-DA80-4647-8EA8-B6A17843F638}" type="presParOf" srcId="{29D87ECD-1EF6-4E8F-B0D6-13E564CA6BBD}" destId="{0C5FD1CB-BF28-4B3A-837C-E95153B9F519}" srcOrd="5" destOrd="0" presId="urn:microsoft.com/office/officeart/2005/8/layout/vProcess5"/>
    <dgm:cxn modelId="{15714B47-6D08-4159-8FF8-F7A5A22F2B11}" type="presParOf" srcId="{29D87ECD-1EF6-4E8F-B0D6-13E564CA6BBD}" destId="{80AA0912-815E-4A22-970A-BE4CEEC85743}" srcOrd="6" destOrd="0" presId="urn:microsoft.com/office/officeart/2005/8/layout/vProcess5"/>
    <dgm:cxn modelId="{47FE92E1-3AF7-4415-B026-4713BF653300}" type="presParOf" srcId="{29D87ECD-1EF6-4E8F-B0D6-13E564CA6BBD}" destId="{C3CE2B63-F764-49B3-8D2C-E9C741076535}" srcOrd="7" destOrd="0" presId="urn:microsoft.com/office/officeart/2005/8/layout/vProcess5"/>
    <dgm:cxn modelId="{E1808670-611C-42C9-A2AC-53A65449267F}" type="presParOf" srcId="{29D87ECD-1EF6-4E8F-B0D6-13E564CA6BBD}" destId="{6230A928-E81A-4483-9B40-8ED940868A91}" srcOrd="8" destOrd="0" presId="urn:microsoft.com/office/officeart/2005/8/layout/vProcess5"/>
    <dgm:cxn modelId="{3FD902DF-BB4A-4A15-B922-494CA223DBFA}" type="presParOf" srcId="{29D87ECD-1EF6-4E8F-B0D6-13E564CA6BBD}" destId="{2CE27521-0DF3-42F5-B71F-74D46A42DA97}" srcOrd="9" destOrd="0" presId="urn:microsoft.com/office/officeart/2005/8/layout/vProcess5"/>
    <dgm:cxn modelId="{A03B9B05-F6A5-414F-A00A-E817EB3027D3}" type="presParOf" srcId="{29D87ECD-1EF6-4E8F-B0D6-13E564CA6BBD}" destId="{FA90E661-0621-4E0B-9F51-179AFCB0A2CA}" srcOrd="10" destOrd="0" presId="urn:microsoft.com/office/officeart/2005/8/layout/vProcess5"/>
    <dgm:cxn modelId="{9B6D62D3-A6FA-43BA-B0DE-FC0C0E199D8A}" type="presParOf" srcId="{29D87ECD-1EF6-4E8F-B0D6-13E564CA6BBD}" destId="{59F8A641-938C-4D96-BBF2-A95306F72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dirty="0"/>
            <a:t>Consider a neural network to be just like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12FC3-FB0A-43D3-BEA8-6DE878C97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264156-5DE6-4C94-985A-E1DD7448B979}">
      <dgm:prSet/>
      <dgm:spPr/>
      <dgm:t>
        <a:bodyPr/>
        <a:lstStyle/>
        <a:p>
          <a:pPr>
            <a:lnSpc>
              <a:spcPct val="100000"/>
            </a:lnSpc>
          </a:pPr>
          <a:r>
            <a:rPr lang="en-US" i="1" dirty="0"/>
            <a:t>Inputs</a:t>
          </a:r>
          <a:r>
            <a:rPr lang="en-US" dirty="0"/>
            <a:t> are properties of digital audio files from London’s </a:t>
          </a:r>
          <a:r>
            <a:rPr lang="en-US" i="1" dirty="0" err="1"/>
            <a:t>Philharmonia</a:t>
          </a:r>
          <a:r>
            <a:rPr lang="en-US" dirty="0"/>
            <a:t> Orchestra and University of Iowa’s </a:t>
          </a:r>
          <a:r>
            <a:rPr lang="en-US" i="1" dirty="0"/>
            <a:t>Electronic Music Studios</a:t>
          </a:r>
          <a:endParaRPr lang="en-US" dirty="0"/>
        </a:p>
      </dgm:t>
    </dgm:pt>
    <dgm:pt modelId="{85958CC0-7F10-4CE8-8903-2DA17CAB7D42}" type="parTrans" cxnId="{AD5649F5-7C37-453A-B1DE-D45D1D6A2E89}">
      <dgm:prSet/>
      <dgm:spPr/>
      <dgm:t>
        <a:bodyPr/>
        <a:lstStyle/>
        <a:p>
          <a:endParaRPr lang="en-US"/>
        </a:p>
      </dgm:t>
    </dgm:pt>
    <dgm:pt modelId="{45ABE7B0-CAEF-4CEC-BCE2-E1F3BFF703DB}" type="sibTrans" cxnId="{AD5649F5-7C37-453A-B1DE-D45D1D6A2E89}">
      <dgm:prSet/>
      <dgm:spPr/>
      <dgm:t>
        <a:bodyPr/>
        <a:lstStyle/>
        <a:p>
          <a:endParaRPr lang="en-US"/>
        </a:p>
      </dgm:t>
    </dgm:pt>
    <dgm:pt modelId="{F8DCA704-7EE1-4A24-99FC-62E219263A14}">
      <dgm:prSet/>
      <dgm:spPr/>
      <dgm:t>
        <a:bodyPr/>
        <a:lstStyle/>
        <a:p>
          <a:pPr>
            <a:lnSpc>
              <a:spcPct val="100000"/>
            </a:lnSpc>
          </a:pPr>
          <a:r>
            <a:rPr lang="en-US" i="1" dirty="0"/>
            <a:t>Outputs </a:t>
          </a:r>
          <a:r>
            <a:rPr lang="en-US" i="0" dirty="0"/>
            <a:t>are integers that</a:t>
          </a:r>
          <a:r>
            <a:rPr lang="en-US" dirty="0"/>
            <a:t> correspond to musical instruments</a:t>
          </a:r>
        </a:p>
      </dgm:t>
    </dgm:pt>
    <dgm:pt modelId="{F5FBD747-B899-40FB-A41A-3B19084DD65B}" type="parTrans" cxnId="{AB4606EA-5295-4827-8E13-4C3AE90173A6}">
      <dgm:prSet/>
      <dgm:spPr/>
      <dgm:t>
        <a:bodyPr/>
        <a:lstStyle/>
        <a:p>
          <a:endParaRPr lang="en-US"/>
        </a:p>
      </dgm:t>
    </dgm:pt>
    <dgm:pt modelId="{5F0A94A0-65EA-4B27-873F-2E0E1E6EE2E5}" type="sibTrans" cxnId="{AB4606EA-5295-4827-8E13-4C3AE90173A6}">
      <dgm:prSet/>
      <dgm:spPr/>
      <dgm:t>
        <a:bodyPr/>
        <a:lstStyle/>
        <a:p>
          <a:endParaRPr lang="en-US"/>
        </a:p>
      </dgm:t>
    </dgm:pt>
    <dgm:pt modelId="{94390B69-F4A4-444D-AC3B-5BA5FB990CC9}">
      <dgm:prSet/>
      <dgm:spPr/>
      <dgm:t>
        <a:bodyPr/>
        <a:lstStyle/>
        <a:p>
          <a:pPr>
            <a:lnSpc>
              <a:spcPct val="100000"/>
            </a:lnSpc>
          </a:pPr>
          <a:r>
            <a:rPr lang="en-US"/>
            <a:t>We group samples with similar input properties</a:t>
          </a:r>
        </a:p>
      </dgm:t>
    </dgm:pt>
    <dgm:pt modelId="{6A5A7583-010F-4F7E-8C8B-7A3953195EDD}" type="parTrans" cxnId="{71F51068-B9BC-4D68-9043-224158974CF5}">
      <dgm:prSet/>
      <dgm:spPr/>
      <dgm:t>
        <a:bodyPr/>
        <a:lstStyle/>
        <a:p>
          <a:endParaRPr lang="en-US"/>
        </a:p>
      </dgm:t>
    </dgm:pt>
    <dgm:pt modelId="{51F7A3B8-BE21-4201-9F6F-E01A5F7DCF25}" type="sibTrans" cxnId="{71F51068-B9BC-4D68-9043-224158974CF5}">
      <dgm:prSet/>
      <dgm:spPr/>
      <dgm:t>
        <a:bodyPr/>
        <a:lstStyle/>
        <a:p>
          <a:endParaRPr lang="en-US"/>
        </a:p>
      </dgm:t>
    </dgm:pt>
    <dgm:pt modelId="{A0ADF8D7-FC99-47B3-967C-1C8DE758BBD1}" type="pres">
      <dgm:prSet presAssocID="{7C912FC3-FB0A-43D3-BEA8-6DE878C97418}" presName="root" presStyleCnt="0">
        <dgm:presLayoutVars>
          <dgm:dir/>
          <dgm:resizeHandles val="exact"/>
        </dgm:presLayoutVars>
      </dgm:prSet>
      <dgm:spPr/>
    </dgm:pt>
    <dgm:pt modelId="{314F3F8D-BEFD-4B92-B1F4-952DF5446186}" type="pres">
      <dgm:prSet presAssocID="{35264156-5DE6-4C94-985A-E1DD7448B979}" presName="compNode" presStyleCnt="0"/>
      <dgm:spPr/>
    </dgm:pt>
    <dgm:pt modelId="{698EE870-6BCF-47BF-B168-57F40971D268}" type="pres">
      <dgm:prSet presAssocID="{35264156-5DE6-4C94-985A-E1DD7448B979}" presName="bgRect" presStyleLbl="bgShp" presStyleIdx="0" presStyleCnt="3"/>
      <dgm:spPr/>
    </dgm:pt>
    <dgm:pt modelId="{2497DDC0-ABCE-4DA7-8EA2-00CC341C44BE}" type="pres">
      <dgm:prSet presAssocID="{35264156-5DE6-4C94-985A-E1DD7448B9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E6B8C942-43A1-4FBC-BE94-1E5EDF1740F2}" type="pres">
      <dgm:prSet presAssocID="{35264156-5DE6-4C94-985A-E1DD7448B979}" presName="spaceRect" presStyleCnt="0"/>
      <dgm:spPr/>
    </dgm:pt>
    <dgm:pt modelId="{232DA89F-B468-4F3B-875E-B3E81A25D312}" type="pres">
      <dgm:prSet presAssocID="{35264156-5DE6-4C94-985A-E1DD7448B979}" presName="parTx" presStyleLbl="revTx" presStyleIdx="0" presStyleCnt="3">
        <dgm:presLayoutVars>
          <dgm:chMax val="0"/>
          <dgm:chPref val="0"/>
        </dgm:presLayoutVars>
      </dgm:prSet>
      <dgm:spPr/>
    </dgm:pt>
    <dgm:pt modelId="{B06DD252-6739-4A9F-B41D-EBB2F7BBC0BB}" type="pres">
      <dgm:prSet presAssocID="{45ABE7B0-CAEF-4CEC-BCE2-E1F3BFF703DB}" presName="sibTrans" presStyleCnt="0"/>
      <dgm:spPr/>
    </dgm:pt>
    <dgm:pt modelId="{E2377FEB-DE37-4D77-AC87-69B4184FAC72}" type="pres">
      <dgm:prSet presAssocID="{F8DCA704-7EE1-4A24-99FC-62E219263A14}" presName="compNode" presStyleCnt="0"/>
      <dgm:spPr/>
    </dgm:pt>
    <dgm:pt modelId="{9A94088B-C8DB-4449-BC64-66ADE5748C40}" type="pres">
      <dgm:prSet presAssocID="{F8DCA704-7EE1-4A24-99FC-62E219263A14}" presName="bgRect" presStyleLbl="bgShp" presStyleIdx="1" presStyleCnt="3"/>
      <dgm:spPr/>
    </dgm:pt>
    <dgm:pt modelId="{20EBDE2C-3FA5-44A8-81ED-1CA7B0C91C79}" type="pres">
      <dgm:prSet presAssocID="{F8DCA704-7EE1-4A24-99FC-62E219263A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C1C51E8D-A1CC-47D4-9FF5-57B7CC196FEB}" type="pres">
      <dgm:prSet presAssocID="{F8DCA704-7EE1-4A24-99FC-62E219263A14}" presName="spaceRect" presStyleCnt="0"/>
      <dgm:spPr/>
    </dgm:pt>
    <dgm:pt modelId="{94B74619-EFED-4621-B629-301DEA09FCBC}" type="pres">
      <dgm:prSet presAssocID="{F8DCA704-7EE1-4A24-99FC-62E219263A14}" presName="parTx" presStyleLbl="revTx" presStyleIdx="1" presStyleCnt="3">
        <dgm:presLayoutVars>
          <dgm:chMax val="0"/>
          <dgm:chPref val="0"/>
        </dgm:presLayoutVars>
      </dgm:prSet>
      <dgm:spPr/>
    </dgm:pt>
    <dgm:pt modelId="{12461D33-EEBC-42A3-AF2D-EF2DB24BA35E}" type="pres">
      <dgm:prSet presAssocID="{5F0A94A0-65EA-4B27-873F-2E0E1E6EE2E5}" presName="sibTrans" presStyleCnt="0"/>
      <dgm:spPr/>
    </dgm:pt>
    <dgm:pt modelId="{20BB7F07-C647-4A41-B655-48F249DF7AAC}" type="pres">
      <dgm:prSet presAssocID="{94390B69-F4A4-444D-AC3B-5BA5FB990CC9}" presName="compNode" presStyleCnt="0"/>
      <dgm:spPr/>
    </dgm:pt>
    <dgm:pt modelId="{446ED187-F51A-46DE-8809-F6BC277364D7}" type="pres">
      <dgm:prSet presAssocID="{94390B69-F4A4-444D-AC3B-5BA5FB990CC9}" presName="bgRect" presStyleLbl="bgShp" presStyleIdx="2" presStyleCnt="3"/>
      <dgm:spPr/>
    </dgm:pt>
    <dgm:pt modelId="{7218F695-2031-421B-BD58-77B2E248C629}" type="pres">
      <dgm:prSet presAssocID="{94390B69-F4A4-444D-AC3B-5BA5FB990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511989B-478D-45D7-B0A1-5CCB7C8E0E41}" type="pres">
      <dgm:prSet presAssocID="{94390B69-F4A4-444D-AC3B-5BA5FB990CC9}" presName="spaceRect" presStyleCnt="0"/>
      <dgm:spPr/>
    </dgm:pt>
    <dgm:pt modelId="{049041AF-FA74-4D11-B4FB-80A7963AC3BC}" type="pres">
      <dgm:prSet presAssocID="{94390B69-F4A4-444D-AC3B-5BA5FB990CC9}" presName="parTx" presStyleLbl="revTx" presStyleIdx="2" presStyleCnt="3">
        <dgm:presLayoutVars>
          <dgm:chMax val="0"/>
          <dgm:chPref val="0"/>
        </dgm:presLayoutVars>
      </dgm:prSet>
      <dgm:spPr/>
    </dgm:pt>
  </dgm:ptLst>
  <dgm:cxnLst>
    <dgm:cxn modelId="{BC03A21B-ECA6-47AC-9F16-1896277AA2DE}" type="presOf" srcId="{F8DCA704-7EE1-4A24-99FC-62E219263A14}" destId="{94B74619-EFED-4621-B629-301DEA09FCBC}" srcOrd="0" destOrd="0" presId="urn:microsoft.com/office/officeart/2018/2/layout/IconVerticalSolidList"/>
    <dgm:cxn modelId="{5A86D42E-D0CC-458E-A3EF-1521474C0524}" type="presOf" srcId="{7C912FC3-FB0A-43D3-BEA8-6DE878C97418}" destId="{A0ADF8D7-FC99-47B3-967C-1C8DE758BBD1}" srcOrd="0" destOrd="0" presId="urn:microsoft.com/office/officeart/2018/2/layout/IconVerticalSolidList"/>
    <dgm:cxn modelId="{71F51068-B9BC-4D68-9043-224158974CF5}" srcId="{7C912FC3-FB0A-43D3-BEA8-6DE878C97418}" destId="{94390B69-F4A4-444D-AC3B-5BA5FB990CC9}" srcOrd="2" destOrd="0" parTransId="{6A5A7583-010F-4F7E-8C8B-7A3953195EDD}" sibTransId="{51F7A3B8-BE21-4201-9F6F-E01A5F7DCF25}"/>
    <dgm:cxn modelId="{68F41273-FBBC-413E-BC7A-527D7BE1A23F}" type="presOf" srcId="{94390B69-F4A4-444D-AC3B-5BA5FB990CC9}" destId="{049041AF-FA74-4D11-B4FB-80A7963AC3BC}" srcOrd="0" destOrd="0" presId="urn:microsoft.com/office/officeart/2018/2/layout/IconVerticalSolidList"/>
    <dgm:cxn modelId="{B3E15FA3-3F41-4454-B021-89A4723441D4}" type="presOf" srcId="{35264156-5DE6-4C94-985A-E1DD7448B979}" destId="{232DA89F-B468-4F3B-875E-B3E81A25D312}" srcOrd="0" destOrd="0" presId="urn:microsoft.com/office/officeart/2018/2/layout/IconVerticalSolidList"/>
    <dgm:cxn modelId="{AB4606EA-5295-4827-8E13-4C3AE90173A6}" srcId="{7C912FC3-FB0A-43D3-BEA8-6DE878C97418}" destId="{F8DCA704-7EE1-4A24-99FC-62E219263A14}" srcOrd="1" destOrd="0" parTransId="{F5FBD747-B899-40FB-A41A-3B19084DD65B}" sibTransId="{5F0A94A0-65EA-4B27-873F-2E0E1E6EE2E5}"/>
    <dgm:cxn modelId="{AD5649F5-7C37-453A-B1DE-D45D1D6A2E89}" srcId="{7C912FC3-FB0A-43D3-BEA8-6DE878C97418}" destId="{35264156-5DE6-4C94-985A-E1DD7448B979}" srcOrd="0" destOrd="0" parTransId="{85958CC0-7F10-4CE8-8903-2DA17CAB7D42}" sibTransId="{45ABE7B0-CAEF-4CEC-BCE2-E1F3BFF703DB}"/>
    <dgm:cxn modelId="{06B98D42-DA2D-4F94-BDDB-2FF85B36765E}" type="presParOf" srcId="{A0ADF8D7-FC99-47B3-967C-1C8DE758BBD1}" destId="{314F3F8D-BEFD-4B92-B1F4-952DF5446186}" srcOrd="0" destOrd="0" presId="urn:microsoft.com/office/officeart/2018/2/layout/IconVerticalSolidList"/>
    <dgm:cxn modelId="{0ABA3D44-4C73-4F46-B8D4-0848B2C2661F}" type="presParOf" srcId="{314F3F8D-BEFD-4B92-B1F4-952DF5446186}" destId="{698EE870-6BCF-47BF-B168-57F40971D268}" srcOrd="0" destOrd="0" presId="urn:microsoft.com/office/officeart/2018/2/layout/IconVerticalSolidList"/>
    <dgm:cxn modelId="{381FBA34-5B3D-443F-A08E-990E4F1235C1}" type="presParOf" srcId="{314F3F8D-BEFD-4B92-B1F4-952DF5446186}" destId="{2497DDC0-ABCE-4DA7-8EA2-00CC341C44BE}" srcOrd="1" destOrd="0" presId="urn:microsoft.com/office/officeart/2018/2/layout/IconVerticalSolidList"/>
    <dgm:cxn modelId="{2050534D-A19D-40EC-B3E5-51E755519C33}" type="presParOf" srcId="{314F3F8D-BEFD-4B92-B1F4-952DF5446186}" destId="{E6B8C942-43A1-4FBC-BE94-1E5EDF1740F2}" srcOrd="2" destOrd="0" presId="urn:microsoft.com/office/officeart/2018/2/layout/IconVerticalSolidList"/>
    <dgm:cxn modelId="{FB6F78F6-F1E5-4F88-ACE1-C973E3A99AAD}" type="presParOf" srcId="{314F3F8D-BEFD-4B92-B1F4-952DF5446186}" destId="{232DA89F-B468-4F3B-875E-B3E81A25D312}" srcOrd="3" destOrd="0" presId="urn:microsoft.com/office/officeart/2018/2/layout/IconVerticalSolidList"/>
    <dgm:cxn modelId="{88DB2165-6E59-401C-A111-A85E4649FA5D}" type="presParOf" srcId="{A0ADF8D7-FC99-47B3-967C-1C8DE758BBD1}" destId="{B06DD252-6739-4A9F-B41D-EBB2F7BBC0BB}" srcOrd="1" destOrd="0" presId="urn:microsoft.com/office/officeart/2018/2/layout/IconVerticalSolidList"/>
    <dgm:cxn modelId="{8ABCA2BC-5DF0-49E2-8949-CB3F79705D37}" type="presParOf" srcId="{A0ADF8D7-FC99-47B3-967C-1C8DE758BBD1}" destId="{E2377FEB-DE37-4D77-AC87-69B4184FAC72}" srcOrd="2" destOrd="0" presId="urn:microsoft.com/office/officeart/2018/2/layout/IconVerticalSolidList"/>
    <dgm:cxn modelId="{3F04BAE5-CD45-44CC-B789-9CC74FFD3529}" type="presParOf" srcId="{E2377FEB-DE37-4D77-AC87-69B4184FAC72}" destId="{9A94088B-C8DB-4449-BC64-66ADE5748C40}" srcOrd="0" destOrd="0" presId="urn:microsoft.com/office/officeart/2018/2/layout/IconVerticalSolidList"/>
    <dgm:cxn modelId="{81AB62FA-683F-4FDD-8332-561FA79F297E}" type="presParOf" srcId="{E2377FEB-DE37-4D77-AC87-69B4184FAC72}" destId="{20EBDE2C-3FA5-44A8-81ED-1CA7B0C91C79}" srcOrd="1" destOrd="0" presId="urn:microsoft.com/office/officeart/2018/2/layout/IconVerticalSolidList"/>
    <dgm:cxn modelId="{97B90738-F18F-44AF-B990-D6AD7CF0839F}" type="presParOf" srcId="{E2377FEB-DE37-4D77-AC87-69B4184FAC72}" destId="{C1C51E8D-A1CC-47D4-9FF5-57B7CC196FEB}" srcOrd="2" destOrd="0" presId="urn:microsoft.com/office/officeart/2018/2/layout/IconVerticalSolidList"/>
    <dgm:cxn modelId="{C522FDFA-CD97-4769-8563-DD028A57C640}" type="presParOf" srcId="{E2377FEB-DE37-4D77-AC87-69B4184FAC72}" destId="{94B74619-EFED-4621-B629-301DEA09FCBC}" srcOrd="3" destOrd="0" presId="urn:microsoft.com/office/officeart/2018/2/layout/IconVerticalSolidList"/>
    <dgm:cxn modelId="{3466DDC4-6305-4502-AE9E-A4EA8DD5B474}" type="presParOf" srcId="{A0ADF8D7-FC99-47B3-967C-1C8DE758BBD1}" destId="{12461D33-EEBC-42A3-AF2D-EF2DB24BA35E}" srcOrd="3" destOrd="0" presId="urn:microsoft.com/office/officeart/2018/2/layout/IconVerticalSolidList"/>
    <dgm:cxn modelId="{49CEA800-00FA-47DD-915B-C0862DD747A8}" type="presParOf" srcId="{A0ADF8D7-FC99-47B3-967C-1C8DE758BBD1}" destId="{20BB7F07-C647-4A41-B655-48F249DF7AAC}" srcOrd="4" destOrd="0" presId="urn:microsoft.com/office/officeart/2018/2/layout/IconVerticalSolidList"/>
    <dgm:cxn modelId="{FD428522-94A0-4249-8B61-4D5E40BCDE8C}" type="presParOf" srcId="{20BB7F07-C647-4A41-B655-48F249DF7AAC}" destId="{446ED187-F51A-46DE-8809-F6BC277364D7}" srcOrd="0" destOrd="0" presId="urn:microsoft.com/office/officeart/2018/2/layout/IconVerticalSolidList"/>
    <dgm:cxn modelId="{1D6D020B-367F-4870-822C-5BAC4EA21953}" type="presParOf" srcId="{20BB7F07-C647-4A41-B655-48F249DF7AAC}" destId="{7218F695-2031-421B-BD58-77B2E248C629}" srcOrd="1" destOrd="0" presId="urn:microsoft.com/office/officeart/2018/2/layout/IconVerticalSolidList"/>
    <dgm:cxn modelId="{DC60A40D-45A8-4DEA-8272-33D39E64AFCF}" type="presParOf" srcId="{20BB7F07-C647-4A41-B655-48F249DF7AAC}" destId="{7511989B-478D-45D7-B0A1-5CCB7C8E0E41}" srcOrd="2" destOrd="0" presId="urn:microsoft.com/office/officeart/2018/2/layout/IconVerticalSolidList"/>
    <dgm:cxn modelId="{FF402A0B-F85D-437D-B3C4-0BBF5263AB7D}" type="presParOf" srcId="{20BB7F07-C647-4A41-B655-48F249DF7AAC}" destId="{049041AF-FA74-4D11-B4FB-80A7963AC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F4030F-DD31-495D-84E8-C053DF1851B8}"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1D0500B9-8E82-4E81-ADFF-238728141B6D}">
      <dgm:prSet/>
      <dgm:spPr/>
      <dgm:t>
        <a:bodyPr/>
        <a:lstStyle/>
        <a:p>
          <a:r>
            <a:rPr lang="en-US"/>
            <a:t>Time Domain Envelope (x5)</a:t>
          </a:r>
        </a:p>
      </dgm:t>
    </dgm:pt>
    <dgm:pt modelId="{5D92BCA4-8558-4E04-80E7-DA298DA1EFF8}" type="parTrans" cxnId="{51861AC5-E91B-4A59-A989-18726F680DEE}">
      <dgm:prSet/>
      <dgm:spPr/>
      <dgm:t>
        <a:bodyPr/>
        <a:lstStyle/>
        <a:p>
          <a:endParaRPr lang="en-US"/>
        </a:p>
      </dgm:t>
    </dgm:pt>
    <dgm:pt modelId="{0E62C2DA-26A1-4805-91B6-ED5A20A75D6E}" type="sibTrans" cxnId="{51861AC5-E91B-4A59-A989-18726F680DEE}">
      <dgm:prSet/>
      <dgm:spPr/>
      <dgm:t>
        <a:bodyPr/>
        <a:lstStyle/>
        <a:p>
          <a:endParaRPr lang="en-US"/>
        </a:p>
      </dgm:t>
    </dgm:pt>
    <dgm:pt modelId="{513C26B7-B570-4399-8FAE-8D2A7A55B8ED}">
      <dgm:prSet/>
      <dgm:spPr/>
      <dgm:t>
        <a:bodyPr/>
        <a:lstStyle/>
        <a:p>
          <a:r>
            <a:rPr lang="en-US"/>
            <a:t>Zero Crossing Rate</a:t>
          </a:r>
        </a:p>
      </dgm:t>
    </dgm:pt>
    <dgm:pt modelId="{292E00D9-E61C-4D98-A9DC-1DFF969EB8CE}" type="parTrans" cxnId="{54A7BA6B-EA99-4E2C-89B0-7EE7F55DE2AC}">
      <dgm:prSet/>
      <dgm:spPr/>
      <dgm:t>
        <a:bodyPr/>
        <a:lstStyle/>
        <a:p>
          <a:endParaRPr lang="en-US"/>
        </a:p>
      </dgm:t>
    </dgm:pt>
    <dgm:pt modelId="{1BC62424-6DE0-4FE5-BB38-622B4AB6D184}" type="sibTrans" cxnId="{54A7BA6B-EA99-4E2C-89B0-7EE7F55DE2AC}">
      <dgm:prSet/>
      <dgm:spPr/>
      <dgm:t>
        <a:bodyPr/>
        <a:lstStyle/>
        <a:p>
          <a:endParaRPr lang="en-US"/>
        </a:p>
      </dgm:t>
    </dgm:pt>
    <dgm:pt modelId="{5D5C9738-17A1-4E85-997A-4273756F1E53}">
      <dgm:prSet/>
      <dgm:spPr/>
      <dgm:t>
        <a:bodyPr/>
        <a:lstStyle/>
        <a:p>
          <a:r>
            <a:rPr lang="en-US"/>
            <a:t>Temporal Center of Mass</a:t>
          </a:r>
        </a:p>
      </dgm:t>
    </dgm:pt>
    <dgm:pt modelId="{C99C1E6C-F3D7-4E4D-A2BE-C16F1F60CC0A}" type="parTrans" cxnId="{F053F4BB-9D9F-4FF8-8F03-FE4D6442174A}">
      <dgm:prSet/>
      <dgm:spPr/>
      <dgm:t>
        <a:bodyPr/>
        <a:lstStyle/>
        <a:p>
          <a:endParaRPr lang="en-US"/>
        </a:p>
      </dgm:t>
    </dgm:pt>
    <dgm:pt modelId="{316ADB25-703E-48DE-874E-4D1D989351DA}" type="sibTrans" cxnId="{F053F4BB-9D9F-4FF8-8F03-FE4D6442174A}">
      <dgm:prSet/>
      <dgm:spPr/>
      <dgm:t>
        <a:bodyPr/>
        <a:lstStyle/>
        <a:p>
          <a:endParaRPr lang="en-US"/>
        </a:p>
      </dgm:t>
    </dgm:pt>
    <dgm:pt modelId="{13452549-3468-4B97-8BEE-5166AFDB7C71}">
      <dgm:prSet/>
      <dgm:spPr/>
      <dgm:t>
        <a:bodyPr/>
        <a:lstStyle/>
        <a:p>
          <a:r>
            <a:rPr lang="en-US"/>
            <a:t>Auto Correlation Coefficients (x4)</a:t>
          </a:r>
        </a:p>
      </dgm:t>
    </dgm:pt>
    <dgm:pt modelId="{0D3FA6A7-1147-4AFD-ACD4-E11068E839EB}" type="parTrans" cxnId="{55B9DFE5-E907-434E-823A-80387711D422}">
      <dgm:prSet/>
      <dgm:spPr/>
      <dgm:t>
        <a:bodyPr/>
        <a:lstStyle/>
        <a:p>
          <a:endParaRPr lang="en-US"/>
        </a:p>
      </dgm:t>
    </dgm:pt>
    <dgm:pt modelId="{9070272F-BE71-4936-AD1B-CCB586C81DEA}" type="sibTrans" cxnId="{55B9DFE5-E907-434E-823A-80387711D422}">
      <dgm:prSet/>
      <dgm:spPr/>
      <dgm:t>
        <a:bodyPr/>
        <a:lstStyle/>
        <a:p>
          <a:endParaRPr lang="en-US"/>
        </a:p>
      </dgm:t>
    </dgm:pt>
    <dgm:pt modelId="{A110DE6A-7F22-4667-8C52-DB4F76B1C9AF}">
      <dgm:prSet/>
      <dgm:spPr/>
      <dgm:t>
        <a:bodyPr/>
        <a:lstStyle/>
        <a:p>
          <a:r>
            <a:rPr lang="en-US"/>
            <a:t>Mel Frequency Cepstrum Coefficients (x12)</a:t>
          </a:r>
        </a:p>
      </dgm:t>
    </dgm:pt>
    <dgm:pt modelId="{8CD3F6F2-5E71-4839-9803-B92C98DC4FE1}" type="parTrans" cxnId="{DE697DE0-613E-4A1A-88F0-B17FF6A0BFFE}">
      <dgm:prSet/>
      <dgm:spPr/>
      <dgm:t>
        <a:bodyPr/>
        <a:lstStyle/>
        <a:p>
          <a:endParaRPr lang="en-US"/>
        </a:p>
      </dgm:t>
    </dgm:pt>
    <dgm:pt modelId="{A26E35AE-0D31-4FA7-A71E-D806182EE4E5}" type="sibTrans" cxnId="{DE697DE0-613E-4A1A-88F0-B17FF6A0BFFE}">
      <dgm:prSet/>
      <dgm:spPr/>
      <dgm:t>
        <a:bodyPr/>
        <a:lstStyle/>
        <a:p>
          <a:endParaRPr lang="en-US"/>
        </a:p>
      </dgm:t>
    </dgm:pt>
    <dgm:pt modelId="{AF47DAF3-64E9-433B-8194-7785081D2797}">
      <dgm:prSet/>
      <dgm:spPr/>
      <dgm:t>
        <a:bodyPr/>
        <a:lstStyle/>
        <a:p>
          <a:r>
            <a:rPr lang="en-US"/>
            <a:t>Frequency Center of Mass</a:t>
          </a:r>
        </a:p>
      </dgm:t>
    </dgm:pt>
    <dgm:pt modelId="{8F444712-C199-480F-8927-386C37DB799D}" type="parTrans" cxnId="{6F88A221-8B67-4622-8645-8A957DBF309C}">
      <dgm:prSet/>
      <dgm:spPr/>
      <dgm:t>
        <a:bodyPr/>
        <a:lstStyle/>
        <a:p>
          <a:endParaRPr lang="en-US"/>
        </a:p>
      </dgm:t>
    </dgm:pt>
    <dgm:pt modelId="{FBD84E6B-A24D-4CCF-80C1-A7037E821260}" type="sibTrans" cxnId="{6F88A221-8B67-4622-8645-8A957DBF309C}">
      <dgm:prSet/>
      <dgm:spPr/>
      <dgm:t>
        <a:bodyPr/>
        <a:lstStyle/>
        <a:p>
          <a:endParaRPr lang="en-US"/>
        </a:p>
      </dgm:t>
    </dgm:pt>
    <dgm:pt modelId="{AB074FE2-5D9B-4094-A9D4-754AF686EC44}" type="pres">
      <dgm:prSet presAssocID="{23F4030F-DD31-495D-84E8-C053DF1851B8}" presName="root" presStyleCnt="0">
        <dgm:presLayoutVars>
          <dgm:dir/>
          <dgm:resizeHandles val="exact"/>
        </dgm:presLayoutVars>
      </dgm:prSet>
      <dgm:spPr/>
    </dgm:pt>
    <dgm:pt modelId="{EE613702-D0DE-4132-9925-E14D04D2C16D}" type="pres">
      <dgm:prSet presAssocID="{23F4030F-DD31-495D-84E8-C053DF1851B8}" presName="container" presStyleCnt="0">
        <dgm:presLayoutVars>
          <dgm:dir/>
          <dgm:resizeHandles val="exact"/>
        </dgm:presLayoutVars>
      </dgm:prSet>
      <dgm:spPr/>
    </dgm:pt>
    <dgm:pt modelId="{A09E8D57-941F-4902-BB90-4788509932B5}" type="pres">
      <dgm:prSet presAssocID="{1D0500B9-8E82-4E81-ADFF-238728141B6D}" presName="compNode" presStyleCnt="0"/>
      <dgm:spPr/>
    </dgm:pt>
    <dgm:pt modelId="{308E16AB-8532-428A-ABAF-C8D319DC6824}" type="pres">
      <dgm:prSet presAssocID="{1D0500B9-8E82-4E81-ADFF-238728141B6D}" presName="iconBgRect" presStyleLbl="bgShp" presStyleIdx="0" presStyleCnt="6"/>
      <dgm:spPr/>
    </dgm:pt>
    <dgm:pt modelId="{15EDAA44-5FCD-40F6-82AF-F062055D4C5C}" type="pres">
      <dgm:prSet presAssocID="{1D0500B9-8E82-4E81-ADFF-238728141B6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15C79FD1-206F-4A70-ABCA-FA7E1E20E72A}" type="pres">
      <dgm:prSet presAssocID="{1D0500B9-8E82-4E81-ADFF-238728141B6D}" presName="spaceRect" presStyleCnt="0"/>
      <dgm:spPr/>
    </dgm:pt>
    <dgm:pt modelId="{D4606D8A-86F5-4766-9DB9-05722AB61277}" type="pres">
      <dgm:prSet presAssocID="{1D0500B9-8E82-4E81-ADFF-238728141B6D}" presName="textRect" presStyleLbl="revTx" presStyleIdx="0" presStyleCnt="6">
        <dgm:presLayoutVars>
          <dgm:chMax val="1"/>
          <dgm:chPref val="1"/>
        </dgm:presLayoutVars>
      </dgm:prSet>
      <dgm:spPr/>
    </dgm:pt>
    <dgm:pt modelId="{AF6FA922-8CEE-411F-A15A-3FED643ED31B}" type="pres">
      <dgm:prSet presAssocID="{0E62C2DA-26A1-4805-91B6-ED5A20A75D6E}" presName="sibTrans" presStyleLbl="sibTrans2D1" presStyleIdx="0" presStyleCnt="0"/>
      <dgm:spPr/>
    </dgm:pt>
    <dgm:pt modelId="{77368C6B-0F43-445B-8D73-14932C7043B7}" type="pres">
      <dgm:prSet presAssocID="{513C26B7-B570-4399-8FAE-8D2A7A55B8ED}" presName="compNode" presStyleCnt="0"/>
      <dgm:spPr/>
    </dgm:pt>
    <dgm:pt modelId="{8AA15218-76CC-4C1E-8719-8065D379187E}" type="pres">
      <dgm:prSet presAssocID="{513C26B7-B570-4399-8FAE-8D2A7A55B8ED}" presName="iconBgRect" presStyleLbl="bgShp" presStyleIdx="1" presStyleCnt="6"/>
      <dgm:spPr/>
    </dgm:pt>
    <dgm:pt modelId="{7D039516-97AA-4C30-966B-1A08895047E2}" type="pres">
      <dgm:prSet presAssocID="{513C26B7-B570-4399-8FAE-8D2A7A55B8E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B2F69372-89BA-43D1-89BD-3BEDAC6147EC}" type="pres">
      <dgm:prSet presAssocID="{513C26B7-B570-4399-8FAE-8D2A7A55B8ED}" presName="spaceRect" presStyleCnt="0"/>
      <dgm:spPr/>
    </dgm:pt>
    <dgm:pt modelId="{FC0DBDF1-7435-4145-9EDB-469DF3A83455}" type="pres">
      <dgm:prSet presAssocID="{513C26B7-B570-4399-8FAE-8D2A7A55B8ED}" presName="textRect" presStyleLbl="revTx" presStyleIdx="1" presStyleCnt="6">
        <dgm:presLayoutVars>
          <dgm:chMax val="1"/>
          <dgm:chPref val="1"/>
        </dgm:presLayoutVars>
      </dgm:prSet>
      <dgm:spPr/>
    </dgm:pt>
    <dgm:pt modelId="{711BA33C-FC09-4B09-9E85-3BA425E3292A}" type="pres">
      <dgm:prSet presAssocID="{1BC62424-6DE0-4FE5-BB38-622B4AB6D184}" presName="sibTrans" presStyleLbl="sibTrans2D1" presStyleIdx="0" presStyleCnt="0"/>
      <dgm:spPr/>
    </dgm:pt>
    <dgm:pt modelId="{BDB342DF-61C2-4BFD-804A-856CB764677A}" type="pres">
      <dgm:prSet presAssocID="{5D5C9738-17A1-4E85-997A-4273756F1E53}" presName="compNode" presStyleCnt="0"/>
      <dgm:spPr/>
    </dgm:pt>
    <dgm:pt modelId="{947D69C1-DFE6-481B-823B-00C8EE0BE13D}" type="pres">
      <dgm:prSet presAssocID="{5D5C9738-17A1-4E85-997A-4273756F1E53}" presName="iconBgRect" presStyleLbl="bgShp" presStyleIdx="2" presStyleCnt="6"/>
      <dgm:spPr/>
    </dgm:pt>
    <dgm:pt modelId="{51BFD90D-F01B-43BA-87B8-F50479DEFD6A}" type="pres">
      <dgm:prSet presAssocID="{5D5C9738-17A1-4E85-997A-4273756F1E5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1E699C1-70B8-43E0-B10C-5351D8A5FE87}" type="pres">
      <dgm:prSet presAssocID="{5D5C9738-17A1-4E85-997A-4273756F1E53}" presName="spaceRect" presStyleCnt="0"/>
      <dgm:spPr/>
    </dgm:pt>
    <dgm:pt modelId="{1E49A88C-B936-4FFF-A572-2C4A172C9B96}" type="pres">
      <dgm:prSet presAssocID="{5D5C9738-17A1-4E85-997A-4273756F1E53}" presName="textRect" presStyleLbl="revTx" presStyleIdx="2" presStyleCnt="6">
        <dgm:presLayoutVars>
          <dgm:chMax val="1"/>
          <dgm:chPref val="1"/>
        </dgm:presLayoutVars>
      </dgm:prSet>
      <dgm:spPr/>
    </dgm:pt>
    <dgm:pt modelId="{56B86A0B-4287-4D9D-8399-B0B9F13E29A6}" type="pres">
      <dgm:prSet presAssocID="{316ADB25-703E-48DE-874E-4D1D989351DA}" presName="sibTrans" presStyleLbl="sibTrans2D1" presStyleIdx="0" presStyleCnt="0"/>
      <dgm:spPr/>
    </dgm:pt>
    <dgm:pt modelId="{D62D3918-0C99-4F4C-85E3-E7246ED9852B}" type="pres">
      <dgm:prSet presAssocID="{13452549-3468-4B97-8BEE-5166AFDB7C71}" presName="compNode" presStyleCnt="0"/>
      <dgm:spPr/>
    </dgm:pt>
    <dgm:pt modelId="{AA62B747-2283-4503-B5B4-1803AB183E87}" type="pres">
      <dgm:prSet presAssocID="{13452549-3468-4B97-8BEE-5166AFDB7C71}" presName="iconBgRect" presStyleLbl="bgShp" presStyleIdx="3" presStyleCnt="6"/>
      <dgm:spPr/>
    </dgm:pt>
    <dgm:pt modelId="{64D41D53-9A40-472B-A00C-2B0F95121C44}" type="pres">
      <dgm:prSet presAssocID="{13452549-3468-4B97-8BEE-5166AFDB7C7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C8D6D718-AD11-46EA-BDFD-E2BB0920A21D}" type="pres">
      <dgm:prSet presAssocID="{13452549-3468-4B97-8BEE-5166AFDB7C71}" presName="spaceRect" presStyleCnt="0"/>
      <dgm:spPr/>
    </dgm:pt>
    <dgm:pt modelId="{CC1B49B8-0F50-4B07-A817-4E69659FB0F1}" type="pres">
      <dgm:prSet presAssocID="{13452549-3468-4B97-8BEE-5166AFDB7C71}" presName="textRect" presStyleLbl="revTx" presStyleIdx="3" presStyleCnt="6">
        <dgm:presLayoutVars>
          <dgm:chMax val="1"/>
          <dgm:chPref val="1"/>
        </dgm:presLayoutVars>
      </dgm:prSet>
      <dgm:spPr/>
    </dgm:pt>
    <dgm:pt modelId="{563BBF53-4999-4B62-8BA0-70A00F7063E8}" type="pres">
      <dgm:prSet presAssocID="{9070272F-BE71-4936-AD1B-CCB586C81DEA}" presName="sibTrans" presStyleLbl="sibTrans2D1" presStyleIdx="0" presStyleCnt="0"/>
      <dgm:spPr/>
    </dgm:pt>
    <dgm:pt modelId="{FC6AA79E-3177-497C-9A8B-5ACDD3BAAA1B}" type="pres">
      <dgm:prSet presAssocID="{A110DE6A-7F22-4667-8C52-DB4F76B1C9AF}" presName="compNode" presStyleCnt="0"/>
      <dgm:spPr/>
    </dgm:pt>
    <dgm:pt modelId="{797FAC20-959F-47F3-B3D0-A86C4D95E65B}" type="pres">
      <dgm:prSet presAssocID="{A110DE6A-7F22-4667-8C52-DB4F76B1C9AF}" presName="iconBgRect" presStyleLbl="bgShp" presStyleIdx="4" presStyleCnt="6"/>
      <dgm:spPr/>
    </dgm:pt>
    <dgm:pt modelId="{53AB15DE-68FC-4255-BC59-0B6E6620220F}" type="pres">
      <dgm:prSet presAssocID="{A110DE6A-7F22-4667-8C52-DB4F76B1C9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06ED3FCD-F563-4E88-8518-28667B7D0879}" type="pres">
      <dgm:prSet presAssocID="{A110DE6A-7F22-4667-8C52-DB4F76B1C9AF}" presName="spaceRect" presStyleCnt="0"/>
      <dgm:spPr/>
    </dgm:pt>
    <dgm:pt modelId="{D951111E-3947-48F2-A45D-DF1D23994654}" type="pres">
      <dgm:prSet presAssocID="{A110DE6A-7F22-4667-8C52-DB4F76B1C9AF}" presName="textRect" presStyleLbl="revTx" presStyleIdx="4" presStyleCnt="6">
        <dgm:presLayoutVars>
          <dgm:chMax val="1"/>
          <dgm:chPref val="1"/>
        </dgm:presLayoutVars>
      </dgm:prSet>
      <dgm:spPr/>
    </dgm:pt>
    <dgm:pt modelId="{E7C9A3D7-AF62-4E25-B509-10C41BA4C549}" type="pres">
      <dgm:prSet presAssocID="{A26E35AE-0D31-4FA7-A71E-D806182EE4E5}" presName="sibTrans" presStyleLbl="sibTrans2D1" presStyleIdx="0" presStyleCnt="0"/>
      <dgm:spPr/>
    </dgm:pt>
    <dgm:pt modelId="{60436F5C-3F78-4DEB-8C51-3247A451A607}" type="pres">
      <dgm:prSet presAssocID="{AF47DAF3-64E9-433B-8194-7785081D2797}" presName="compNode" presStyleCnt="0"/>
      <dgm:spPr/>
    </dgm:pt>
    <dgm:pt modelId="{F7343C57-6414-491C-BB4C-5644EA23B36C}" type="pres">
      <dgm:prSet presAssocID="{AF47DAF3-64E9-433B-8194-7785081D2797}" presName="iconBgRect" presStyleLbl="bgShp" presStyleIdx="5" presStyleCnt="6"/>
      <dgm:spPr/>
    </dgm:pt>
    <dgm:pt modelId="{9352E257-6A9A-4075-A3D7-08704C60B2AD}" type="pres">
      <dgm:prSet presAssocID="{AF47DAF3-64E9-433B-8194-7785081D27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eriodic Graph with solid fill"/>
        </a:ext>
      </dgm:extLst>
    </dgm:pt>
    <dgm:pt modelId="{8AF6A156-1EFE-4B3E-885D-4D3C604C758F}" type="pres">
      <dgm:prSet presAssocID="{AF47DAF3-64E9-433B-8194-7785081D2797}" presName="spaceRect" presStyleCnt="0"/>
      <dgm:spPr/>
    </dgm:pt>
    <dgm:pt modelId="{39C564E7-5C3B-4D7F-BE6D-577C5D9B4B17}" type="pres">
      <dgm:prSet presAssocID="{AF47DAF3-64E9-433B-8194-7785081D2797}" presName="textRect" presStyleLbl="revTx" presStyleIdx="5" presStyleCnt="6">
        <dgm:presLayoutVars>
          <dgm:chMax val="1"/>
          <dgm:chPref val="1"/>
        </dgm:presLayoutVars>
      </dgm:prSet>
      <dgm:spPr/>
    </dgm:pt>
  </dgm:ptLst>
  <dgm:cxnLst>
    <dgm:cxn modelId="{EA386C07-5742-4F0B-9A5C-871298A1A4DD}" type="presOf" srcId="{1BC62424-6DE0-4FE5-BB38-622B4AB6D184}" destId="{711BA33C-FC09-4B09-9E85-3BA425E3292A}" srcOrd="0" destOrd="0" presId="urn:microsoft.com/office/officeart/2018/2/layout/IconCircleList"/>
    <dgm:cxn modelId="{44DEEA18-526C-46DC-AE17-A95CDF68B70F}" type="presOf" srcId="{A110DE6A-7F22-4667-8C52-DB4F76B1C9AF}" destId="{D951111E-3947-48F2-A45D-DF1D23994654}" srcOrd="0" destOrd="0" presId="urn:microsoft.com/office/officeart/2018/2/layout/IconCircleList"/>
    <dgm:cxn modelId="{6F88A221-8B67-4622-8645-8A957DBF309C}" srcId="{23F4030F-DD31-495D-84E8-C053DF1851B8}" destId="{AF47DAF3-64E9-433B-8194-7785081D2797}" srcOrd="5" destOrd="0" parTransId="{8F444712-C199-480F-8927-386C37DB799D}" sibTransId="{FBD84E6B-A24D-4CCF-80C1-A7037E821260}"/>
    <dgm:cxn modelId="{E8B6F325-2020-4B46-8342-F572E5CC4DFB}" type="presOf" srcId="{513C26B7-B570-4399-8FAE-8D2A7A55B8ED}" destId="{FC0DBDF1-7435-4145-9EDB-469DF3A83455}" srcOrd="0" destOrd="0" presId="urn:microsoft.com/office/officeart/2018/2/layout/IconCircleList"/>
    <dgm:cxn modelId="{3D0EBC3A-022B-472E-BAFD-8DF4FB1B025B}" type="presOf" srcId="{316ADB25-703E-48DE-874E-4D1D989351DA}" destId="{56B86A0B-4287-4D9D-8399-B0B9F13E29A6}" srcOrd="0" destOrd="0" presId="urn:microsoft.com/office/officeart/2018/2/layout/IconCircleList"/>
    <dgm:cxn modelId="{42AF4647-7410-4E0B-9B7C-B8BFBA69A6A3}" type="presOf" srcId="{0E62C2DA-26A1-4805-91B6-ED5A20A75D6E}" destId="{AF6FA922-8CEE-411F-A15A-3FED643ED31B}" srcOrd="0" destOrd="0" presId="urn:microsoft.com/office/officeart/2018/2/layout/IconCircleList"/>
    <dgm:cxn modelId="{B84DCB67-A8C1-4B95-8F53-16874B8AEA86}" type="presOf" srcId="{AF47DAF3-64E9-433B-8194-7785081D2797}" destId="{39C564E7-5C3B-4D7F-BE6D-577C5D9B4B17}" srcOrd="0" destOrd="0" presId="urn:microsoft.com/office/officeart/2018/2/layout/IconCircleList"/>
    <dgm:cxn modelId="{54A7BA6B-EA99-4E2C-89B0-7EE7F55DE2AC}" srcId="{23F4030F-DD31-495D-84E8-C053DF1851B8}" destId="{513C26B7-B570-4399-8FAE-8D2A7A55B8ED}" srcOrd="1" destOrd="0" parTransId="{292E00D9-E61C-4D98-A9DC-1DFF969EB8CE}" sibTransId="{1BC62424-6DE0-4FE5-BB38-622B4AB6D184}"/>
    <dgm:cxn modelId="{0B60F59A-75C1-4946-9F7F-511053411441}" type="presOf" srcId="{23F4030F-DD31-495D-84E8-C053DF1851B8}" destId="{AB074FE2-5D9B-4094-A9D4-754AF686EC44}" srcOrd="0" destOrd="0" presId="urn:microsoft.com/office/officeart/2018/2/layout/IconCircleList"/>
    <dgm:cxn modelId="{F053F4BB-9D9F-4FF8-8F03-FE4D6442174A}" srcId="{23F4030F-DD31-495D-84E8-C053DF1851B8}" destId="{5D5C9738-17A1-4E85-997A-4273756F1E53}" srcOrd="2" destOrd="0" parTransId="{C99C1E6C-F3D7-4E4D-A2BE-C16F1F60CC0A}" sibTransId="{316ADB25-703E-48DE-874E-4D1D989351DA}"/>
    <dgm:cxn modelId="{18326BBF-552F-4A3B-846A-414DB1CE7895}" type="presOf" srcId="{13452549-3468-4B97-8BEE-5166AFDB7C71}" destId="{CC1B49B8-0F50-4B07-A817-4E69659FB0F1}" srcOrd="0" destOrd="0" presId="urn:microsoft.com/office/officeart/2018/2/layout/IconCircleList"/>
    <dgm:cxn modelId="{51861AC5-E91B-4A59-A989-18726F680DEE}" srcId="{23F4030F-DD31-495D-84E8-C053DF1851B8}" destId="{1D0500B9-8E82-4E81-ADFF-238728141B6D}" srcOrd="0" destOrd="0" parTransId="{5D92BCA4-8558-4E04-80E7-DA298DA1EFF8}" sibTransId="{0E62C2DA-26A1-4805-91B6-ED5A20A75D6E}"/>
    <dgm:cxn modelId="{820296D9-6FFD-4B64-AE0E-EBFE755270A7}" type="presOf" srcId="{1D0500B9-8E82-4E81-ADFF-238728141B6D}" destId="{D4606D8A-86F5-4766-9DB9-05722AB61277}" srcOrd="0" destOrd="0" presId="urn:microsoft.com/office/officeart/2018/2/layout/IconCircleList"/>
    <dgm:cxn modelId="{1EB435E0-FA50-429E-ADE9-A53DD78F9297}" type="presOf" srcId="{9070272F-BE71-4936-AD1B-CCB586C81DEA}" destId="{563BBF53-4999-4B62-8BA0-70A00F7063E8}" srcOrd="0" destOrd="0" presId="urn:microsoft.com/office/officeart/2018/2/layout/IconCircleList"/>
    <dgm:cxn modelId="{DE697DE0-613E-4A1A-88F0-B17FF6A0BFFE}" srcId="{23F4030F-DD31-495D-84E8-C053DF1851B8}" destId="{A110DE6A-7F22-4667-8C52-DB4F76B1C9AF}" srcOrd="4" destOrd="0" parTransId="{8CD3F6F2-5E71-4839-9803-B92C98DC4FE1}" sibTransId="{A26E35AE-0D31-4FA7-A71E-D806182EE4E5}"/>
    <dgm:cxn modelId="{C604BEE5-6A22-45A8-99FD-2C2843FA9DC8}" type="presOf" srcId="{A26E35AE-0D31-4FA7-A71E-D806182EE4E5}" destId="{E7C9A3D7-AF62-4E25-B509-10C41BA4C549}" srcOrd="0" destOrd="0" presId="urn:microsoft.com/office/officeart/2018/2/layout/IconCircleList"/>
    <dgm:cxn modelId="{55B9DFE5-E907-434E-823A-80387711D422}" srcId="{23F4030F-DD31-495D-84E8-C053DF1851B8}" destId="{13452549-3468-4B97-8BEE-5166AFDB7C71}" srcOrd="3" destOrd="0" parTransId="{0D3FA6A7-1147-4AFD-ACD4-E11068E839EB}" sibTransId="{9070272F-BE71-4936-AD1B-CCB586C81DEA}"/>
    <dgm:cxn modelId="{86EFFFFA-D825-472D-B027-8F57AE3574A0}" type="presOf" srcId="{5D5C9738-17A1-4E85-997A-4273756F1E53}" destId="{1E49A88C-B936-4FFF-A572-2C4A172C9B96}" srcOrd="0" destOrd="0" presId="urn:microsoft.com/office/officeart/2018/2/layout/IconCircleList"/>
    <dgm:cxn modelId="{75B6BA1C-2F5B-4CBF-BAC5-E06F5A0F6029}" type="presParOf" srcId="{AB074FE2-5D9B-4094-A9D4-754AF686EC44}" destId="{EE613702-D0DE-4132-9925-E14D04D2C16D}" srcOrd="0" destOrd="0" presId="urn:microsoft.com/office/officeart/2018/2/layout/IconCircleList"/>
    <dgm:cxn modelId="{1E637201-739C-4B60-8465-5FEF0C7913ED}" type="presParOf" srcId="{EE613702-D0DE-4132-9925-E14D04D2C16D}" destId="{A09E8D57-941F-4902-BB90-4788509932B5}" srcOrd="0" destOrd="0" presId="urn:microsoft.com/office/officeart/2018/2/layout/IconCircleList"/>
    <dgm:cxn modelId="{AEAD32D3-381A-40E1-A93A-B1785F2DA6E3}" type="presParOf" srcId="{A09E8D57-941F-4902-BB90-4788509932B5}" destId="{308E16AB-8532-428A-ABAF-C8D319DC6824}" srcOrd="0" destOrd="0" presId="urn:microsoft.com/office/officeart/2018/2/layout/IconCircleList"/>
    <dgm:cxn modelId="{1E63B7AF-1422-4D67-86B8-6C45449FF8DB}" type="presParOf" srcId="{A09E8D57-941F-4902-BB90-4788509932B5}" destId="{15EDAA44-5FCD-40F6-82AF-F062055D4C5C}" srcOrd="1" destOrd="0" presId="urn:microsoft.com/office/officeart/2018/2/layout/IconCircleList"/>
    <dgm:cxn modelId="{CB0D80F0-B792-42A2-ACE3-0029C56930D0}" type="presParOf" srcId="{A09E8D57-941F-4902-BB90-4788509932B5}" destId="{15C79FD1-206F-4A70-ABCA-FA7E1E20E72A}" srcOrd="2" destOrd="0" presId="urn:microsoft.com/office/officeart/2018/2/layout/IconCircleList"/>
    <dgm:cxn modelId="{8C0358D5-1E04-4516-B784-6B57DDE4FA79}" type="presParOf" srcId="{A09E8D57-941F-4902-BB90-4788509932B5}" destId="{D4606D8A-86F5-4766-9DB9-05722AB61277}" srcOrd="3" destOrd="0" presId="urn:microsoft.com/office/officeart/2018/2/layout/IconCircleList"/>
    <dgm:cxn modelId="{65C776BB-ADED-47B5-BF49-351D920C048E}" type="presParOf" srcId="{EE613702-D0DE-4132-9925-E14D04D2C16D}" destId="{AF6FA922-8CEE-411F-A15A-3FED643ED31B}" srcOrd="1" destOrd="0" presId="urn:microsoft.com/office/officeart/2018/2/layout/IconCircleList"/>
    <dgm:cxn modelId="{5976B97C-B82B-4D22-920C-8C44187A86EB}" type="presParOf" srcId="{EE613702-D0DE-4132-9925-E14D04D2C16D}" destId="{77368C6B-0F43-445B-8D73-14932C7043B7}" srcOrd="2" destOrd="0" presId="urn:microsoft.com/office/officeart/2018/2/layout/IconCircleList"/>
    <dgm:cxn modelId="{2AD0D66C-97EB-43EF-9EFE-FABA3E16E840}" type="presParOf" srcId="{77368C6B-0F43-445B-8D73-14932C7043B7}" destId="{8AA15218-76CC-4C1E-8719-8065D379187E}" srcOrd="0" destOrd="0" presId="urn:microsoft.com/office/officeart/2018/2/layout/IconCircleList"/>
    <dgm:cxn modelId="{2B9781BB-5891-44F7-932F-AC84A89BD9EB}" type="presParOf" srcId="{77368C6B-0F43-445B-8D73-14932C7043B7}" destId="{7D039516-97AA-4C30-966B-1A08895047E2}" srcOrd="1" destOrd="0" presId="urn:microsoft.com/office/officeart/2018/2/layout/IconCircleList"/>
    <dgm:cxn modelId="{1F9BCA6E-9332-4DA1-9B02-24263BDA5EB1}" type="presParOf" srcId="{77368C6B-0F43-445B-8D73-14932C7043B7}" destId="{B2F69372-89BA-43D1-89BD-3BEDAC6147EC}" srcOrd="2" destOrd="0" presId="urn:microsoft.com/office/officeart/2018/2/layout/IconCircleList"/>
    <dgm:cxn modelId="{4307A6FF-7683-4DED-8ACB-D8A2511E655F}" type="presParOf" srcId="{77368C6B-0F43-445B-8D73-14932C7043B7}" destId="{FC0DBDF1-7435-4145-9EDB-469DF3A83455}" srcOrd="3" destOrd="0" presId="urn:microsoft.com/office/officeart/2018/2/layout/IconCircleList"/>
    <dgm:cxn modelId="{D77DDC3F-1518-4AF5-BC8B-FE3F375DCA02}" type="presParOf" srcId="{EE613702-D0DE-4132-9925-E14D04D2C16D}" destId="{711BA33C-FC09-4B09-9E85-3BA425E3292A}" srcOrd="3" destOrd="0" presId="urn:microsoft.com/office/officeart/2018/2/layout/IconCircleList"/>
    <dgm:cxn modelId="{91B09535-4505-4EA4-B1E1-1A7D01C48BE3}" type="presParOf" srcId="{EE613702-D0DE-4132-9925-E14D04D2C16D}" destId="{BDB342DF-61C2-4BFD-804A-856CB764677A}" srcOrd="4" destOrd="0" presId="urn:microsoft.com/office/officeart/2018/2/layout/IconCircleList"/>
    <dgm:cxn modelId="{0C9BA874-0BB9-4622-93E5-2BF1D2F8C1F3}" type="presParOf" srcId="{BDB342DF-61C2-4BFD-804A-856CB764677A}" destId="{947D69C1-DFE6-481B-823B-00C8EE0BE13D}" srcOrd="0" destOrd="0" presId="urn:microsoft.com/office/officeart/2018/2/layout/IconCircleList"/>
    <dgm:cxn modelId="{A94493B5-5C61-49A6-9743-BA851DA8243B}" type="presParOf" srcId="{BDB342DF-61C2-4BFD-804A-856CB764677A}" destId="{51BFD90D-F01B-43BA-87B8-F50479DEFD6A}" srcOrd="1" destOrd="0" presId="urn:microsoft.com/office/officeart/2018/2/layout/IconCircleList"/>
    <dgm:cxn modelId="{08281402-FD4D-4DA2-BFF0-63B68F5A46EE}" type="presParOf" srcId="{BDB342DF-61C2-4BFD-804A-856CB764677A}" destId="{31E699C1-70B8-43E0-B10C-5351D8A5FE87}" srcOrd="2" destOrd="0" presId="urn:microsoft.com/office/officeart/2018/2/layout/IconCircleList"/>
    <dgm:cxn modelId="{C44F5A21-84F6-4090-9EFD-923073295ABF}" type="presParOf" srcId="{BDB342DF-61C2-4BFD-804A-856CB764677A}" destId="{1E49A88C-B936-4FFF-A572-2C4A172C9B96}" srcOrd="3" destOrd="0" presId="urn:microsoft.com/office/officeart/2018/2/layout/IconCircleList"/>
    <dgm:cxn modelId="{7EA3F06E-814C-4713-8E1E-84EC0CEF84F6}" type="presParOf" srcId="{EE613702-D0DE-4132-9925-E14D04D2C16D}" destId="{56B86A0B-4287-4D9D-8399-B0B9F13E29A6}" srcOrd="5" destOrd="0" presId="urn:microsoft.com/office/officeart/2018/2/layout/IconCircleList"/>
    <dgm:cxn modelId="{2D445CF4-5DB6-4D23-AE62-5F3EC3030386}" type="presParOf" srcId="{EE613702-D0DE-4132-9925-E14D04D2C16D}" destId="{D62D3918-0C99-4F4C-85E3-E7246ED9852B}" srcOrd="6" destOrd="0" presId="urn:microsoft.com/office/officeart/2018/2/layout/IconCircleList"/>
    <dgm:cxn modelId="{607FE144-09B8-47AF-89B0-3BC362F8D554}" type="presParOf" srcId="{D62D3918-0C99-4F4C-85E3-E7246ED9852B}" destId="{AA62B747-2283-4503-B5B4-1803AB183E87}" srcOrd="0" destOrd="0" presId="urn:microsoft.com/office/officeart/2018/2/layout/IconCircleList"/>
    <dgm:cxn modelId="{7E182163-4693-4371-ABAB-0707D37E99C8}" type="presParOf" srcId="{D62D3918-0C99-4F4C-85E3-E7246ED9852B}" destId="{64D41D53-9A40-472B-A00C-2B0F95121C44}" srcOrd="1" destOrd="0" presId="urn:microsoft.com/office/officeart/2018/2/layout/IconCircleList"/>
    <dgm:cxn modelId="{9E1B0F6B-24B7-4077-A277-97946023F9FF}" type="presParOf" srcId="{D62D3918-0C99-4F4C-85E3-E7246ED9852B}" destId="{C8D6D718-AD11-46EA-BDFD-E2BB0920A21D}" srcOrd="2" destOrd="0" presId="urn:microsoft.com/office/officeart/2018/2/layout/IconCircleList"/>
    <dgm:cxn modelId="{63D85B38-42E8-408E-8D82-F707088CA8D1}" type="presParOf" srcId="{D62D3918-0C99-4F4C-85E3-E7246ED9852B}" destId="{CC1B49B8-0F50-4B07-A817-4E69659FB0F1}" srcOrd="3" destOrd="0" presId="urn:microsoft.com/office/officeart/2018/2/layout/IconCircleList"/>
    <dgm:cxn modelId="{46613EB8-9452-4D39-A459-D59288A86A7D}" type="presParOf" srcId="{EE613702-D0DE-4132-9925-E14D04D2C16D}" destId="{563BBF53-4999-4B62-8BA0-70A00F7063E8}" srcOrd="7" destOrd="0" presId="urn:microsoft.com/office/officeart/2018/2/layout/IconCircleList"/>
    <dgm:cxn modelId="{589C2D96-1676-4313-8E98-A904E1C47A79}" type="presParOf" srcId="{EE613702-D0DE-4132-9925-E14D04D2C16D}" destId="{FC6AA79E-3177-497C-9A8B-5ACDD3BAAA1B}" srcOrd="8" destOrd="0" presId="urn:microsoft.com/office/officeart/2018/2/layout/IconCircleList"/>
    <dgm:cxn modelId="{689C55E2-FECC-4A29-8184-66E030C59606}" type="presParOf" srcId="{FC6AA79E-3177-497C-9A8B-5ACDD3BAAA1B}" destId="{797FAC20-959F-47F3-B3D0-A86C4D95E65B}" srcOrd="0" destOrd="0" presId="urn:microsoft.com/office/officeart/2018/2/layout/IconCircleList"/>
    <dgm:cxn modelId="{30609F6A-D036-4428-B93E-9B1E1757E29F}" type="presParOf" srcId="{FC6AA79E-3177-497C-9A8B-5ACDD3BAAA1B}" destId="{53AB15DE-68FC-4255-BC59-0B6E6620220F}" srcOrd="1" destOrd="0" presId="urn:microsoft.com/office/officeart/2018/2/layout/IconCircleList"/>
    <dgm:cxn modelId="{4F73C6A7-AD81-40A3-9CB9-58F33C70E05E}" type="presParOf" srcId="{FC6AA79E-3177-497C-9A8B-5ACDD3BAAA1B}" destId="{06ED3FCD-F563-4E88-8518-28667B7D0879}" srcOrd="2" destOrd="0" presId="urn:microsoft.com/office/officeart/2018/2/layout/IconCircleList"/>
    <dgm:cxn modelId="{78E197BE-CF76-4628-9049-74CE57C2434D}" type="presParOf" srcId="{FC6AA79E-3177-497C-9A8B-5ACDD3BAAA1B}" destId="{D951111E-3947-48F2-A45D-DF1D23994654}" srcOrd="3" destOrd="0" presId="urn:microsoft.com/office/officeart/2018/2/layout/IconCircleList"/>
    <dgm:cxn modelId="{F9141262-E184-4EAE-8E25-02DEF9D6EAB0}" type="presParOf" srcId="{EE613702-D0DE-4132-9925-E14D04D2C16D}" destId="{E7C9A3D7-AF62-4E25-B509-10C41BA4C549}" srcOrd="9" destOrd="0" presId="urn:microsoft.com/office/officeart/2018/2/layout/IconCircleList"/>
    <dgm:cxn modelId="{AF51A306-1033-443C-8984-7C6713B61F62}" type="presParOf" srcId="{EE613702-D0DE-4132-9925-E14D04D2C16D}" destId="{60436F5C-3F78-4DEB-8C51-3247A451A607}" srcOrd="10" destOrd="0" presId="urn:microsoft.com/office/officeart/2018/2/layout/IconCircleList"/>
    <dgm:cxn modelId="{BD83DEAD-2B80-4B85-A83D-49D3D4DC996E}" type="presParOf" srcId="{60436F5C-3F78-4DEB-8C51-3247A451A607}" destId="{F7343C57-6414-491C-BB4C-5644EA23B36C}" srcOrd="0" destOrd="0" presId="urn:microsoft.com/office/officeart/2018/2/layout/IconCircleList"/>
    <dgm:cxn modelId="{CBF04144-F548-4FAF-BCF3-7F6D15E0667E}" type="presParOf" srcId="{60436F5C-3F78-4DEB-8C51-3247A451A607}" destId="{9352E257-6A9A-4075-A3D7-08704C60B2AD}" srcOrd="1" destOrd="0" presId="urn:microsoft.com/office/officeart/2018/2/layout/IconCircleList"/>
    <dgm:cxn modelId="{035E2A08-BB35-4491-A5AE-1E4F081C3DC3}" type="presParOf" srcId="{60436F5C-3F78-4DEB-8C51-3247A451A607}" destId="{8AF6A156-1EFE-4B3E-885D-4D3C604C758F}" srcOrd="2" destOrd="0" presId="urn:microsoft.com/office/officeart/2018/2/layout/IconCircleList"/>
    <dgm:cxn modelId="{ADA0A1DD-38D3-4398-B5E9-2B0208F8A99C}" type="presParOf" srcId="{60436F5C-3F78-4DEB-8C51-3247A451A607}" destId="{39C564E7-5C3B-4D7F-BE6D-577C5D9B4B1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D7987A-739E-4C5C-A5F2-D65E71860AF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5DF256-558C-4F17-8B7F-86470109129E}">
      <dgm:prSet/>
      <dgm:spPr/>
      <dgm:t>
        <a:bodyPr/>
        <a:lstStyle/>
        <a:p>
          <a:pPr>
            <a:lnSpc>
              <a:spcPct val="100000"/>
            </a:lnSpc>
          </a:pPr>
          <a:r>
            <a:rPr lang="en-US" dirty="0"/>
            <a:t>This is called Multimodal Deep Learning</a:t>
          </a:r>
        </a:p>
      </dgm:t>
    </dgm:pt>
    <dgm:pt modelId="{2BEC5219-288E-43B1-B897-FF0409600D73}" type="parTrans" cxnId="{83E58AF2-12A9-4EFD-81B8-3602B99A6C16}">
      <dgm:prSet/>
      <dgm:spPr/>
      <dgm:t>
        <a:bodyPr/>
        <a:lstStyle/>
        <a:p>
          <a:endParaRPr lang="en-US"/>
        </a:p>
      </dgm:t>
    </dgm:pt>
    <dgm:pt modelId="{9CD4E88E-FB9F-46D6-9A24-C7DA4A9A0DC6}" type="sibTrans" cxnId="{83E58AF2-12A9-4EFD-81B8-3602B99A6C16}">
      <dgm:prSet/>
      <dgm:spPr/>
      <dgm:t>
        <a:bodyPr/>
        <a:lstStyle/>
        <a:p>
          <a:endParaRPr lang="en-US"/>
        </a:p>
      </dgm:t>
    </dgm:pt>
    <dgm:pt modelId="{3421D07F-64F1-4356-A16A-6C62CF194CD4}">
      <dgm:prSet/>
      <dgm:spPr/>
      <dgm:t>
        <a:bodyPr/>
        <a:lstStyle/>
        <a:p>
          <a:pPr>
            <a:lnSpc>
              <a:spcPct val="100000"/>
            </a:lnSpc>
          </a:pPr>
          <a:r>
            <a:rPr lang="en-US"/>
            <a:t>Transform incompatible inputs to a compatible format at an internal layer</a:t>
          </a:r>
        </a:p>
      </dgm:t>
    </dgm:pt>
    <dgm:pt modelId="{AA2C849E-8E68-4448-8671-0BFE12DA67D3}" type="parTrans" cxnId="{3E3366FB-47CF-440A-A73B-83F3213CBDF3}">
      <dgm:prSet/>
      <dgm:spPr/>
      <dgm:t>
        <a:bodyPr/>
        <a:lstStyle/>
        <a:p>
          <a:endParaRPr lang="en-US"/>
        </a:p>
      </dgm:t>
    </dgm:pt>
    <dgm:pt modelId="{92F25E17-CF92-419F-9254-4C21A638DCE4}" type="sibTrans" cxnId="{3E3366FB-47CF-440A-A73B-83F3213CBDF3}">
      <dgm:prSet/>
      <dgm:spPr/>
      <dgm:t>
        <a:bodyPr/>
        <a:lstStyle/>
        <a:p>
          <a:endParaRPr lang="en-US"/>
        </a:p>
      </dgm:t>
    </dgm:pt>
    <dgm:pt modelId="{3187B8B0-DACB-48F8-8FFD-859AC3E91836}" type="pres">
      <dgm:prSet presAssocID="{C6D7987A-739E-4C5C-A5F2-D65E71860AFD}" presName="root" presStyleCnt="0">
        <dgm:presLayoutVars>
          <dgm:dir/>
          <dgm:resizeHandles val="exact"/>
        </dgm:presLayoutVars>
      </dgm:prSet>
      <dgm:spPr/>
    </dgm:pt>
    <dgm:pt modelId="{67096F8B-424B-417F-A34C-5C1C118A7B0F}" type="pres">
      <dgm:prSet presAssocID="{C75DF256-558C-4F17-8B7F-86470109129E}" presName="compNode" presStyleCnt="0"/>
      <dgm:spPr/>
    </dgm:pt>
    <dgm:pt modelId="{235D467E-7C13-422C-8EDF-9306DD15EC43}" type="pres">
      <dgm:prSet presAssocID="{C75DF256-558C-4F17-8B7F-86470109129E}" presName="bgRect" presStyleLbl="bgShp" presStyleIdx="0" presStyleCnt="2"/>
      <dgm:spPr/>
    </dgm:pt>
    <dgm:pt modelId="{E1E6E671-B838-4C71-B647-C4EAF27C4111}" type="pres">
      <dgm:prSet presAssocID="{C75DF256-558C-4F17-8B7F-8647010912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28E5672-C879-4897-BE51-8485A8CE104E}" type="pres">
      <dgm:prSet presAssocID="{C75DF256-558C-4F17-8B7F-86470109129E}" presName="spaceRect" presStyleCnt="0"/>
      <dgm:spPr/>
    </dgm:pt>
    <dgm:pt modelId="{FB29D525-E088-4646-AE22-43C33D8866AA}" type="pres">
      <dgm:prSet presAssocID="{C75DF256-558C-4F17-8B7F-86470109129E}" presName="parTx" presStyleLbl="revTx" presStyleIdx="0" presStyleCnt="2">
        <dgm:presLayoutVars>
          <dgm:chMax val="0"/>
          <dgm:chPref val="0"/>
        </dgm:presLayoutVars>
      </dgm:prSet>
      <dgm:spPr/>
    </dgm:pt>
    <dgm:pt modelId="{835D480D-8240-4B3D-BFF0-47984CCC5695}" type="pres">
      <dgm:prSet presAssocID="{9CD4E88E-FB9F-46D6-9A24-C7DA4A9A0DC6}" presName="sibTrans" presStyleCnt="0"/>
      <dgm:spPr/>
    </dgm:pt>
    <dgm:pt modelId="{E5EAD023-45BA-4EAF-A4F4-D2D3E3EBF298}" type="pres">
      <dgm:prSet presAssocID="{3421D07F-64F1-4356-A16A-6C62CF194CD4}" presName="compNode" presStyleCnt="0"/>
      <dgm:spPr/>
    </dgm:pt>
    <dgm:pt modelId="{B7CC0788-D899-4911-8DD7-527AB6988B24}" type="pres">
      <dgm:prSet presAssocID="{3421D07F-64F1-4356-A16A-6C62CF194CD4}" presName="bgRect" presStyleLbl="bgShp" presStyleIdx="1" presStyleCnt="2"/>
      <dgm:spPr/>
    </dgm:pt>
    <dgm:pt modelId="{B71DFD07-9B5C-45D2-9FDA-67F17AA2B9CA}" type="pres">
      <dgm:prSet presAssocID="{3421D07F-64F1-4356-A16A-6C62CF194C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90CE6CD-B849-4946-8BD9-1A76B3489A0A}" type="pres">
      <dgm:prSet presAssocID="{3421D07F-64F1-4356-A16A-6C62CF194CD4}" presName="spaceRect" presStyleCnt="0"/>
      <dgm:spPr/>
    </dgm:pt>
    <dgm:pt modelId="{63F30C60-1DA2-46E3-9681-FF301989F8FF}" type="pres">
      <dgm:prSet presAssocID="{3421D07F-64F1-4356-A16A-6C62CF194CD4}" presName="parTx" presStyleLbl="revTx" presStyleIdx="1" presStyleCnt="2">
        <dgm:presLayoutVars>
          <dgm:chMax val="0"/>
          <dgm:chPref val="0"/>
        </dgm:presLayoutVars>
      </dgm:prSet>
      <dgm:spPr/>
    </dgm:pt>
  </dgm:ptLst>
  <dgm:cxnLst>
    <dgm:cxn modelId="{2B63F828-A685-41C6-8B9E-D5C26EA0272B}" type="presOf" srcId="{C75DF256-558C-4F17-8B7F-86470109129E}" destId="{FB29D525-E088-4646-AE22-43C33D8866AA}" srcOrd="0" destOrd="0" presId="urn:microsoft.com/office/officeart/2018/2/layout/IconVerticalSolidList"/>
    <dgm:cxn modelId="{122AFF41-FD90-4F96-AF97-0AB0C673FBE2}" type="presOf" srcId="{3421D07F-64F1-4356-A16A-6C62CF194CD4}" destId="{63F30C60-1DA2-46E3-9681-FF301989F8FF}" srcOrd="0" destOrd="0" presId="urn:microsoft.com/office/officeart/2018/2/layout/IconVerticalSolidList"/>
    <dgm:cxn modelId="{8976C5BB-119E-40AF-A833-002C1197CCFD}" type="presOf" srcId="{C6D7987A-739E-4C5C-A5F2-D65E71860AFD}" destId="{3187B8B0-DACB-48F8-8FFD-859AC3E91836}" srcOrd="0" destOrd="0" presId="urn:microsoft.com/office/officeart/2018/2/layout/IconVerticalSolidList"/>
    <dgm:cxn modelId="{83E58AF2-12A9-4EFD-81B8-3602B99A6C16}" srcId="{C6D7987A-739E-4C5C-A5F2-D65E71860AFD}" destId="{C75DF256-558C-4F17-8B7F-86470109129E}" srcOrd="0" destOrd="0" parTransId="{2BEC5219-288E-43B1-B897-FF0409600D73}" sibTransId="{9CD4E88E-FB9F-46D6-9A24-C7DA4A9A0DC6}"/>
    <dgm:cxn modelId="{3E3366FB-47CF-440A-A73B-83F3213CBDF3}" srcId="{C6D7987A-739E-4C5C-A5F2-D65E71860AFD}" destId="{3421D07F-64F1-4356-A16A-6C62CF194CD4}" srcOrd="1" destOrd="0" parTransId="{AA2C849E-8E68-4448-8671-0BFE12DA67D3}" sibTransId="{92F25E17-CF92-419F-9254-4C21A638DCE4}"/>
    <dgm:cxn modelId="{453A2CC3-F2CA-40DE-8F4C-27F1FA468295}" type="presParOf" srcId="{3187B8B0-DACB-48F8-8FFD-859AC3E91836}" destId="{67096F8B-424B-417F-A34C-5C1C118A7B0F}" srcOrd="0" destOrd="0" presId="urn:microsoft.com/office/officeart/2018/2/layout/IconVerticalSolidList"/>
    <dgm:cxn modelId="{658FD585-08FB-4FC6-AB7B-52BCD911925F}" type="presParOf" srcId="{67096F8B-424B-417F-A34C-5C1C118A7B0F}" destId="{235D467E-7C13-422C-8EDF-9306DD15EC43}" srcOrd="0" destOrd="0" presId="urn:microsoft.com/office/officeart/2018/2/layout/IconVerticalSolidList"/>
    <dgm:cxn modelId="{A701CA9E-184A-4680-AF79-E4A86C0118A2}" type="presParOf" srcId="{67096F8B-424B-417F-A34C-5C1C118A7B0F}" destId="{E1E6E671-B838-4C71-B647-C4EAF27C4111}" srcOrd="1" destOrd="0" presId="urn:microsoft.com/office/officeart/2018/2/layout/IconVerticalSolidList"/>
    <dgm:cxn modelId="{1947ADE5-C559-4B35-9234-5B0A5B196EB0}" type="presParOf" srcId="{67096F8B-424B-417F-A34C-5C1C118A7B0F}" destId="{528E5672-C879-4897-BE51-8485A8CE104E}" srcOrd="2" destOrd="0" presId="urn:microsoft.com/office/officeart/2018/2/layout/IconVerticalSolidList"/>
    <dgm:cxn modelId="{B31467E5-FBD2-4A8B-B710-87332639E189}" type="presParOf" srcId="{67096F8B-424B-417F-A34C-5C1C118A7B0F}" destId="{FB29D525-E088-4646-AE22-43C33D8866AA}" srcOrd="3" destOrd="0" presId="urn:microsoft.com/office/officeart/2018/2/layout/IconVerticalSolidList"/>
    <dgm:cxn modelId="{E63BA548-4DEC-48D1-9754-2781099A8B01}" type="presParOf" srcId="{3187B8B0-DACB-48F8-8FFD-859AC3E91836}" destId="{835D480D-8240-4B3D-BFF0-47984CCC5695}" srcOrd="1" destOrd="0" presId="urn:microsoft.com/office/officeart/2018/2/layout/IconVerticalSolidList"/>
    <dgm:cxn modelId="{BB13615E-BB70-4857-A67D-C181DEFEB52E}" type="presParOf" srcId="{3187B8B0-DACB-48F8-8FFD-859AC3E91836}" destId="{E5EAD023-45BA-4EAF-A4F4-D2D3E3EBF298}" srcOrd="2" destOrd="0" presId="urn:microsoft.com/office/officeart/2018/2/layout/IconVerticalSolidList"/>
    <dgm:cxn modelId="{A425B501-392E-4860-A72D-BFDE8D19AD26}" type="presParOf" srcId="{E5EAD023-45BA-4EAF-A4F4-D2D3E3EBF298}" destId="{B7CC0788-D899-4911-8DD7-527AB6988B24}" srcOrd="0" destOrd="0" presId="urn:microsoft.com/office/officeart/2018/2/layout/IconVerticalSolidList"/>
    <dgm:cxn modelId="{7B048C9B-2A5C-4150-AFD6-C3DC63FD5D26}" type="presParOf" srcId="{E5EAD023-45BA-4EAF-A4F4-D2D3E3EBF298}" destId="{B71DFD07-9B5C-45D2-9FDA-67F17AA2B9CA}" srcOrd="1" destOrd="0" presId="urn:microsoft.com/office/officeart/2018/2/layout/IconVerticalSolidList"/>
    <dgm:cxn modelId="{6BF29C5F-A2C4-4554-96FE-E611CF8EED0C}" type="presParOf" srcId="{E5EAD023-45BA-4EAF-A4F4-D2D3E3EBF298}" destId="{990CE6CD-B849-4946-8BD9-1A76B3489A0A}" srcOrd="2" destOrd="0" presId="urn:microsoft.com/office/officeart/2018/2/layout/IconVerticalSolidList"/>
    <dgm:cxn modelId="{F519C23D-2CD8-4B21-A377-6917C8924258}" type="presParOf" srcId="{E5EAD023-45BA-4EAF-A4F4-D2D3E3EBF298}" destId="{63F30C60-1DA2-46E3-9681-FF301989F8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613-74AC-49E9-ADC5-427ED442B390}">
      <dsp:nvSpPr>
        <dsp:cNvPr id="0" name=""/>
        <dsp:cNvSpPr/>
      </dsp:nvSpPr>
      <dsp:spPr>
        <a:xfrm>
          <a:off x="0" y="0"/>
          <a:ext cx="7886552" cy="92432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Introduce </a:t>
          </a:r>
          <a:r>
            <a:rPr lang="en-US" sz="2400" b="0" i="0" kern="1200" dirty="0"/>
            <a:t>the </a:t>
          </a:r>
          <a:r>
            <a:rPr lang="en-US" sz="2400" b="0" i="1" kern="1200" dirty="0"/>
            <a:t>p</a:t>
          </a:r>
          <a:r>
            <a:rPr lang="en-US" sz="2400" i="1" kern="1200" dirty="0"/>
            <a:t>roblem</a:t>
          </a:r>
          <a:r>
            <a:rPr lang="en-US" sz="2400" kern="1200" dirty="0"/>
            <a:t> that we are going to solve</a:t>
          </a:r>
        </a:p>
      </dsp:txBody>
      <dsp:txXfrm>
        <a:off x="27073" y="27073"/>
        <a:ext cx="6811027" cy="870179"/>
      </dsp:txXfrm>
    </dsp:sp>
    <dsp:sp modelId="{4939F141-3AAA-4213-8CA3-939B9D54F004}">
      <dsp:nvSpPr>
        <dsp:cNvPr id="0" name=""/>
        <dsp:cNvSpPr/>
      </dsp:nvSpPr>
      <dsp:spPr>
        <a:xfrm>
          <a:off x="660498" y="1092384"/>
          <a:ext cx="7886552" cy="924325"/>
        </a:xfrm>
        <a:prstGeom prst="roundRect">
          <a:avLst>
            <a:gd name="adj" fmla="val 10000"/>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Develop</a:t>
          </a:r>
          <a:r>
            <a:rPr lang="en-US" sz="2400" kern="1200" dirty="0"/>
            <a:t> </a:t>
          </a:r>
          <a:r>
            <a:rPr lang="en-US" sz="2400" i="1" kern="1200" dirty="0"/>
            <a:t>Neural Networks </a:t>
          </a:r>
          <a:r>
            <a:rPr lang="en-US" sz="2400" kern="1200" dirty="0"/>
            <a:t>as the solution</a:t>
          </a:r>
        </a:p>
      </dsp:txBody>
      <dsp:txXfrm>
        <a:off x="687571" y="1119457"/>
        <a:ext cx="6571096" cy="870179"/>
      </dsp:txXfrm>
    </dsp:sp>
    <dsp:sp modelId="{9E224503-569D-4CCD-AAD4-AB4678E56D48}">
      <dsp:nvSpPr>
        <dsp:cNvPr id="0" name=""/>
        <dsp:cNvSpPr/>
      </dsp:nvSpPr>
      <dsp:spPr>
        <a:xfrm>
          <a:off x="1311139" y="2184768"/>
          <a:ext cx="7886552" cy="924325"/>
        </a:xfrm>
        <a:prstGeom prst="roundRect">
          <a:avLst>
            <a:gd name="adj" fmla="val 10000"/>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Discuss</a:t>
          </a:r>
          <a:r>
            <a:rPr lang="en-US" sz="2400" kern="1200" dirty="0"/>
            <a:t> consequences and </a:t>
          </a:r>
          <a:r>
            <a:rPr lang="en-US" sz="2400" i="1" kern="1200" dirty="0"/>
            <a:t>improvements</a:t>
          </a:r>
          <a:r>
            <a:rPr lang="en-US" sz="2400" kern="1200" dirty="0"/>
            <a:t> to the solution</a:t>
          </a:r>
        </a:p>
      </dsp:txBody>
      <dsp:txXfrm>
        <a:off x="1338212" y="2211841"/>
        <a:ext cx="6580954" cy="870179"/>
      </dsp:txXfrm>
    </dsp:sp>
    <dsp:sp modelId="{8C95CEEC-7B4B-4280-9936-459A1F634201}">
      <dsp:nvSpPr>
        <dsp:cNvPr id="0" name=""/>
        <dsp:cNvSpPr/>
      </dsp:nvSpPr>
      <dsp:spPr>
        <a:xfrm>
          <a:off x="1971638" y="3277152"/>
          <a:ext cx="7886552" cy="924325"/>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Analyze</a:t>
          </a:r>
          <a:r>
            <a:rPr lang="en-US" sz="2400" kern="1200" dirty="0"/>
            <a:t> the </a:t>
          </a:r>
          <a:r>
            <a:rPr lang="en-US" sz="2400" i="1" kern="1200" dirty="0"/>
            <a:t>performance</a:t>
          </a:r>
          <a:r>
            <a:rPr lang="en-US" sz="2400" kern="1200" dirty="0"/>
            <a:t> of the improvements</a:t>
          </a:r>
        </a:p>
      </dsp:txBody>
      <dsp:txXfrm>
        <a:off x="1998711" y="3304225"/>
        <a:ext cx="6571096" cy="870179"/>
      </dsp:txXfrm>
    </dsp:sp>
    <dsp:sp modelId="{0C5FD1CB-BF28-4B3A-837C-E95153B9F519}">
      <dsp:nvSpPr>
        <dsp:cNvPr id="0" name=""/>
        <dsp:cNvSpPr/>
      </dsp:nvSpPr>
      <dsp:spPr>
        <a:xfrm>
          <a:off x="7285741" y="707949"/>
          <a:ext cx="600811" cy="600811"/>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420923" y="707949"/>
        <a:ext cx="330447" cy="452110"/>
      </dsp:txXfrm>
    </dsp:sp>
    <dsp:sp modelId="{80AA0912-815E-4A22-970A-BE4CEEC85743}">
      <dsp:nvSpPr>
        <dsp:cNvPr id="0" name=""/>
        <dsp:cNvSpPr/>
      </dsp:nvSpPr>
      <dsp:spPr>
        <a:xfrm>
          <a:off x="7946240" y="1800333"/>
          <a:ext cx="600811" cy="600811"/>
        </a:xfrm>
        <a:prstGeom prst="downArrow">
          <a:avLst>
            <a:gd name="adj1" fmla="val 55000"/>
            <a:gd name="adj2" fmla="val 45000"/>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81422" y="1800333"/>
        <a:ext cx="330447" cy="452110"/>
      </dsp:txXfrm>
    </dsp:sp>
    <dsp:sp modelId="{C3CE2B63-F764-49B3-8D2C-E9C741076535}">
      <dsp:nvSpPr>
        <dsp:cNvPr id="0" name=""/>
        <dsp:cNvSpPr/>
      </dsp:nvSpPr>
      <dsp:spPr>
        <a:xfrm>
          <a:off x="8596880" y="2892717"/>
          <a:ext cx="600811" cy="600811"/>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2062" y="2892717"/>
        <a:ext cx="330447" cy="45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Consider a neural network to be just like a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Composed of smaller functions called </a:t>
          </a:r>
          <a:r>
            <a:rPr lang="en-US" sz="2100" i="1" kern="1200"/>
            <a:t>layers</a:t>
          </a:r>
          <a:endParaRPr lang="en-US" sz="21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Transform </a:t>
          </a:r>
          <a:r>
            <a:rPr lang="en-US" sz="2100" i="1" kern="1200"/>
            <a:t>features</a:t>
          </a:r>
          <a:r>
            <a:rPr lang="en-US" sz="2100" kern="1200"/>
            <a:t> into </a:t>
          </a:r>
          <a:r>
            <a:rPr lang="en-US" sz="2100" i="1" kern="1200"/>
            <a:t>predictions</a:t>
          </a:r>
          <a:endParaRPr lang="en-US" sz="2100" kern="1200"/>
        </a:p>
      </dsp:txBody>
      <dsp:txXfrm>
        <a:off x="7137141" y="1418332"/>
        <a:ext cx="2669482" cy="1657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EE870-6BCF-47BF-B168-57F40971D268}">
      <dsp:nvSpPr>
        <dsp:cNvPr id="0" name=""/>
        <dsp:cNvSpPr/>
      </dsp:nvSpPr>
      <dsp:spPr>
        <a:xfrm>
          <a:off x="0" y="641"/>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7DDC0-ABCE-4DA7-8EA2-00CC341C44BE}">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2DA89F-B468-4F3B-875E-B3E81A25D312}">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Inputs</a:t>
          </a:r>
          <a:r>
            <a:rPr lang="en-US" sz="1700" kern="1200" dirty="0"/>
            <a:t> are properties of digital audio files from London’s </a:t>
          </a:r>
          <a:r>
            <a:rPr lang="en-US" sz="1700" i="1" kern="1200" dirty="0" err="1"/>
            <a:t>Philharmonia</a:t>
          </a:r>
          <a:r>
            <a:rPr lang="en-US" sz="1700" kern="1200" dirty="0"/>
            <a:t> Orchestra and University of Iowa’s </a:t>
          </a:r>
          <a:r>
            <a:rPr lang="en-US" sz="1700" i="1" kern="1200" dirty="0"/>
            <a:t>Electronic Music Studios</a:t>
          </a:r>
          <a:endParaRPr lang="en-US" sz="1700" kern="1200" dirty="0"/>
        </a:p>
      </dsp:txBody>
      <dsp:txXfrm>
        <a:off x="1733729" y="641"/>
        <a:ext cx="4211719" cy="1501064"/>
      </dsp:txXfrm>
    </dsp:sp>
    <dsp:sp modelId="{9A94088B-C8DB-4449-BC64-66ADE5748C40}">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BDE2C-3FA5-44A8-81ED-1CA7B0C91C79}">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B74619-EFED-4621-B629-301DEA09FCBC}">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Outputs </a:t>
          </a:r>
          <a:r>
            <a:rPr lang="en-US" sz="1700" i="0" kern="1200" dirty="0"/>
            <a:t>are integers that</a:t>
          </a:r>
          <a:r>
            <a:rPr lang="en-US" sz="1700" kern="1200" dirty="0"/>
            <a:t> correspond to musical instruments</a:t>
          </a:r>
        </a:p>
      </dsp:txBody>
      <dsp:txXfrm>
        <a:off x="1733729" y="1876972"/>
        <a:ext cx="4211719" cy="1501064"/>
      </dsp:txXfrm>
    </dsp:sp>
    <dsp:sp modelId="{446ED187-F51A-46DE-8809-F6BC277364D7}">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8F695-2031-421B-BD58-77B2E248C629}">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9041AF-FA74-4D11-B4FB-80A7963AC3BC}">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kern="1200"/>
            <a:t>We group samples with similar input properties</a:t>
          </a:r>
        </a:p>
      </dsp:txBody>
      <dsp:txXfrm>
        <a:off x="1733729" y="3753302"/>
        <a:ext cx="4211719" cy="1501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E16AB-8532-428A-ABAF-C8D319DC6824}">
      <dsp:nvSpPr>
        <dsp:cNvPr id="0" name=""/>
        <dsp:cNvSpPr/>
      </dsp:nvSpPr>
      <dsp:spPr>
        <a:xfrm>
          <a:off x="63038" y="57853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DAA44-5FCD-40F6-82AF-F062055D4C5C}">
      <dsp:nvSpPr>
        <dsp:cNvPr id="0" name=""/>
        <dsp:cNvSpPr/>
      </dsp:nvSpPr>
      <dsp:spPr>
        <a:xfrm>
          <a:off x="224825" y="740319"/>
          <a:ext cx="446839" cy="4468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606D8A-86F5-4766-9DB9-05722AB61277}">
      <dsp:nvSpPr>
        <dsp:cNvPr id="0" name=""/>
        <dsp:cNvSpPr/>
      </dsp:nvSpPr>
      <dsp:spPr>
        <a:xfrm>
          <a:off x="998540" y="57853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Time Domain Envelope (x5)</a:t>
          </a:r>
        </a:p>
      </dsp:txBody>
      <dsp:txXfrm>
        <a:off x="998540" y="578532"/>
        <a:ext cx="1815974" cy="770413"/>
      </dsp:txXfrm>
    </dsp:sp>
    <dsp:sp modelId="{8AA15218-76CC-4C1E-8719-8065D379187E}">
      <dsp:nvSpPr>
        <dsp:cNvPr id="0" name=""/>
        <dsp:cNvSpPr/>
      </dsp:nvSpPr>
      <dsp:spPr>
        <a:xfrm>
          <a:off x="3130934" y="57853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39516-97AA-4C30-966B-1A08895047E2}">
      <dsp:nvSpPr>
        <dsp:cNvPr id="0" name=""/>
        <dsp:cNvSpPr/>
      </dsp:nvSpPr>
      <dsp:spPr>
        <a:xfrm>
          <a:off x="3292721" y="740319"/>
          <a:ext cx="446839" cy="446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0DBDF1-7435-4145-9EDB-469DF3A83455}">
      <dsp:nvSpPr>
        <dsp:cNvPr id="0" name=""/>
        <dsp:cNvSpPr/>
      </dsp:nvSpPr>
      <dsp:spPr>
        <a:xfrm>
          <a:off x="4066436" y="57853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Zero Crossing Rate</a:t>
          </a:r>
        </a:p>
      </dsp:txBody>
      <dsp:txXfrm>
        <a:off x="4066436" y="578532"/>
        <a:ext cx="1815974" cy="770413"/>
      </dsp:txXfrm>
    </dsp:sp>
    <dsp:sp modelId="{947D69C1-DFE6-481B-823B-00C8EE0BE13D}">
      <dsp:nvSpPr>
        <dsp:cNvPr id="0" name=""/>
        <dsp:cNvSpPr/>
      </dsp:nvSpPr>
      <dsp:spPr>
        <a:xfrm>
          <a:off x="63038" y="2242297"/>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FD90D-F01B-43BA-87B8-F50479DEFD6A}">
      <dsp:nvSpPr>
        <dsp:cNvPr id="0" name=""/>
        <dsp:cNvSpPr/>
      </dsp:nvSpPr>
      <dsp:spPr>
        <a:xfrm>
          <a:off x="224825" y="2404084"/>
          <a:ext cx="446839" cy="446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49A88C-B936-4FFF-A572-2C4A172C9B96}">
      <dsp:nvSpPr>
        <dsp:cNvPr id="0" name=""/>
        <dsp:cNvSpPr/>
      </dsp:nvSpPr>
      <dsp:spPr>
        <a:xfrm>
          <a:off x="998540" y="2242297"/>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Temporal Center of Mass</a:t>
          </a:r>
        </a:p>
      </dsp:txBody>
      <dsp:txXfrm>
        <a:off x="998540" y="2242297"/>
        <a:ext cx="1815974" cy="770413"/>
      </dsp:txXfrm>
    </dsp:sp>
    <dsp:sp modelId="{AA62B747-2283-4503-B5B4-1803AB183E87}">
      <dsp:nvSpPr>
        <dsp:cNvPr id="0" name=""/>
        <dsp:cNvSpPr/>
      </dsp:nvSpPr>
      <dsp:spPr>
        <a:xfrm>
          <a:off x="3130934" y="2242297"/>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41D53-9A40-472B-A00C-2B0F95121C44}">
      <dsp:nvSpPr>
        <dsp:cNvPr id="0" name=""/>
        <dsp:cNvSpPr/>
      </dsp:nvSpPr>
      <dsp:spPr>
        <a:xfrm>
          <a:off x="3292721" y="2404084"/>
          <a:ext cx="446839" cy="446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B49B8-0F50-4B07-A817-4E69659FB0F1}">
      <dsp:nvSpPr>
        <dsp:cNvPr id="0" name=""/>
        <dsp:cNvSpPr/>
      </dsp:nvSpPr>
      <dsp:spPr>
        <a:xfrm>
          <a:off x="4066436" y="2242297"/>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Auto Correlation Coefficients (x4)</a:t>
          </a:r>
        </a:p>
      </dsp:txBody>
      <dsp:txXfrm>
        <a:off x="4066436" y="2242297"/>
        <a:ext cx="1815974" cy="770413"/>
      </dsp:txXfrm>
    </dsp:sp>
    <dsp:sp modelId="{797FAC20-959F-47F3-B3D0-A86C4D95E65B}">
      <dsp:nvSpPr>
        <dsp:cNvPr id="0" name=""/>
        <dsp:cNvSpPr/>
      </dsp:nvSpPr>
      <dsp:spPr>
        <a:xfrm>
          <a:off x="63038" y="390606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B15DE-68FC-4255-BC59-0B6E6620220F}">
      <dsp:nvSpPr>
        <dsp:cNvPr id="0" name=""/>
        <dsp:cNvSpPr/>
      </dsp:nvSpPr>
      <dsp:spPr>
        <a:xfrm>
          <a:off x="224825" y="4067849"/>
          <a:ext cx="446839" cy="446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51111E-3947-48F2-A45D-DF1D23994654}">
      <dsp:nvSpPr>
        <dsp:cNvPr id="0" name=""/>
        <dsp:cNvSpPr/>
      </dsp:nvSpPr>
      <dsp:spPr>
        <a:xfrm>
          <a:off x="998540" y="390606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Mel Frequency Cepstrum Coefficients (x12)</a:t>
          </a:r>
        </a:p>
      </dsp:txBody>
      <dsp:txXfrm>
        <a:off x="998540" y="3906062"/>
        <a:ext cx="1815974" cy="770413"/>
      </dsp:txXfrm>
    </dsp:sp>
    <dsp:sp modelId="{F7343C57-6414-491C-BB4C-5644EA23B36C}">
      <dsp:nvSpPr>
        <dsp:cNvPr id="0" name=""/>
        <dsp:cNvSpPr/>
      </dsp:nvSpPr>
      <dsp:spPr>
        <a:xfrm>
          <a:off x="3130934" y="390606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2E257-6A9A-4075-A3D7-08704C60B2AD}">
      <dsp:nvSpPr>
        <dsp:cNvPr id="0" name=""/>
        <dsp:cNvSpPr/>
      </dsp:nvSpPr>
      <dsp:spPr>
        <a:xfrm>
          <a:off x="3292721" y="4067849"/>
          <a:ext cx="446839" cy="4468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564E7-5C3B-4D7F-BE6D-577C5D9B4B17}">
      <dsp:nvSpPr>
        <dsp:cNvPr id="0" name=""/>
        <dsp:cNvSpPr/>
      </dsp:nvSpPr>
      <dsp:spPr>
        <a:xfrm>
          <a:off x="4066436" y="390606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Frequency Center of Mass</a:t>
          </a:r>
        </a:p>
      </dsp:txBody>
      <dsp:txXfrm>
        <a:off x="4066436" y="3906062"/>
        <a:ext cx="1815974" cy="7704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D467E-7C13-422C-8EDF-9306DD15EC43}">
      <dsp:nvSpPr>
        <dsp:cNvPr id="0" name=""/>
        <dsp:cNvSpPr/>
      </dsp:nvSpPr>
      <dsp:spPr>
        <a:xfrm>
          <a:off x="0" y="853938"/>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E671-B838-4C71-B647-C4EAF27C4111}">
      <dsp:nvSpPr>
        <dsp:cNvPr id="0" name=""/>
        <dsp:cNvSpPr/>
      </dsp:nvSpPr>
      <dsp:spPr>
        <a:xfrm>
          <a:off x="476892" y="1208652"/>
          <a:ext cx="867076" cy="867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29D525-E088-4646-AE22-43C33D8866AA}">
      <dsp:nvSpPr>
        <dsp:cNvPr id="0" name=""/>
        <dsp:cNvSpPr/>
      </dsp:nvSpPr>
      <dsp:spPr>
        <a:xfrm>
          <a:off x="1820860" y="853938"/>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dirty="0"/>
            <a:t>This is called Multimodal Deep Learning</a:t>
          </a:r>
        </a:p>
      </dsp:txBody>
      <dsp:txXfrm>
        <a:off x="1820860" y="853938"/>
        <a:ext cx="4124588" cy="1576502"/>
      </dsp:txXfrm>
    </dsp:sp>
    <dsp:sp modelId="{B7CC0788-D899-4911-8DD7-527AB6988B24}">
      <dsp:nvSpPr>
        <dsp:cNvPr id="0" name=""/>
        <dsp:cNvSpPr/>
      </dsp:nvSpPr>
      <dsp:spPr>
        <a:xfrm>
          <a:off x="0" y="2824567"/>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DFD07-9B5C-45D2-9FDA-67F17AA2B9CA}">
      <dsp:nvSpPr>
        <dsp:cNvPr id="0" name=""/>
        <dsp:cNvSpPr/>
      </dsp:nvSpPr>
      <dsp:spPr>
        <a:xfrm>
          <a:off x="476892" y="3179280"/>
          <a:ext cx="867076" cy="867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F30C60-1DA2-46E3-9681-FF301989F8FF}">
      <dsp:nvSpPr>
        <dsp:cNvPr id="0" name=""/>
        <dsp:cNvSpPr/>
      </dsp:nvSpPr>
      <dsp:spPr>
        <a:xfrm>
          <a:off x="1820860" y="2824567"/>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a:t>Transform incompatible inputs to a compatible format at an internal layer</a:t>
          </a:r>
        </a:p>
      </dsp:txBody>
      <dsp:txXfrm>
        <a:off x="1820860" y="2824567"/>
        <a:ext cx="4124588" cy="15765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822EA-6EB6-41E3-9582-0C976F415B9F}"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56A2-2B56-491E-B6A3-6923EB2955EA}" type="slidenum">
              <a:rPr lang="en-US" smtClean="0"/>
              <a:t>‹#›</a:t>
            </a:fld>
            <a:endParaRPr lang="en-US"/>
          </a:p>
        </p:txBody>
      </p:sp>
    </p:spTree>
    <p:extLst>
      <p:ext uri="{BB962C8B-B14F-4D97-AF65-F5344CB8AC3E}">
        <p14:creationId xmlns:p14="http://schemas.microsoft.com/office/powerpoint/2010/main" val="12464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1/6/2021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8.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philharmonia.co.uk/" TargetMode="External"/><Relationship Id="rId2" Type="http://schemas.openxmlformats.org/officeDocument/2006/relationships/hyperlink" Target="http://theremin.music.uiowa.edu/"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970060"/>
            <a:ext cx="9418320" cy="3588026"/>
          </a:xfrm>
        </p:spPr>
        <p:txBody>
          <a:bodyPr>
            <a:normAutofit/>
          </a:bodyPr>
          <a:lstStyle/>
          <a:p>
            <a:r>
              <a:rPr lang="en-US" sz="4800" dirty="0"/>
              <a:t>Musical Instrument Classification Using a </a:t>
            </a:r>
            <a:br>
              <a:rPr lang="en-US" sz="4800" dirty="0"/>
            </a:br>
            <a:r>
              <a:rPr lang="en-US" dirty="0"/>
              <a:t>Hybrid Neural Network</a:t>
            </a:r>
          </a:p>
        </p:txBody>
      </p:sp>
      <p:sp>
        <p:nvSpPr>
          <p:cNvPr id="6" name="Subtitle 2">
            <a:extLst>
              <a:ext uri="{FF2B5EF4-FFF2-40B4-BE49-F238E27FC236}">
                <a16:creationId xmlns:a16="http://schemas.microsoft.com/office/drawing/2014/main" id="{A6C293BF-3916-4D9D-ABF0-8DC18054FF2A}"/>
              </a:ext>
            </a:extLst>
          </p:cNvPr>
          <p:cNvSpPr>
            <a:spLocks noGrp="1"/>
          </p:cNvSpPr>
          <p:nvPr>
            <p:ph type="subTitle" idx="1"/>
          </p:nvPr>
        </p:nvSpPr>
        <p:spPr>
          <a:xfrm>
            <a:off x="1261872" y="4937760"/>
            <a:ext cx="3556414" cy="1602063"/>
          </a:xfrm>
        </p:spPr>
        <p:txBody>
          <a:bodyPr>
            <a:normAutofit/>
          </a:bodyPr>
          <a:lstStyle/>
          <a:p>
            <a:r>
              <a:rPr lang="en-US" sz="1400" dirty="0"/>
              <a:t>Landon Buell</a:t>
            </a:r>
          </a:p>
          <a:p>
            <a:r>
              <a:rPr lang="en-US" sz="1400" dirty="0"/>
              <a:t>Senior, Physics B.S. Major</a:t>
            </a:r>
          </a:p>
          <a:p>
            <a:r>
              <a:rPr lang="en-US" sz="1400" dirty="0"/>
              <a:t>University of New Hampshire</a:t>
            </a:r>
          </a:p>
          <a:p>
            <a:r>
              <a:rPr lang="en-US" sz="1400" dirty="0"/>
              <a:t>8 Jan 2020</a:t>
            </a:r>
          </a:p>
        </p:txBody>
      </p:sp>
      <p:sp>
        <p:nvSpPr>
          <p:cNvPr id="7" name="Subtitle 2">
            <a:extLst>
              <a:ext uri="{FF2B5EF4-FFF2-40B4-BE49-F238E27FC236}">
                <a16:creationId xmlns:a16="http://schemas.microsoft.com/office/drawing/2014/main" id="{FD66194E-566E-4919-BA5B-C8C276B4A28F}"/>
              </a:ext>
            </a:extLst>
          </p:cNvPr>
          <p:cNvSpPr txBox="1">
            <a:spLocks/>
          </p:cNvSpPr>
          <p:nvPr/>
        </p:nvSpPr>
        <p:spPr>
          <a:xfrm>
            <a:off x="5971032" y="4937759"/>
            <a:ext cx="5450890" cy="160206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400" dirty="0"/>
              <a:t>Kevin Short</a:t>
            </a:r>
          </a:p>
          <a:p>
            <a:r>
              <a:rPr lang="en-US" sz="1400" dirty="0"/>
              <a:t>University Professor &amp; Professor of Mathematics</a:t>
            </a:r>
          </a:p>
          <a:p>
            <a:r>
              <a:rPr lang="en-US" sz="1400" dirty="0"/>
              <a:t>Founder, Integrated Applied Mathematics Program</a:t>
            </a:r>
          </a:p>
          <a:p>
            <a:r>
              <a:rPr lang="en-US" sz="1400" dirty="0"/>
              <a:t>University of New Hampshire</a:t>
            </a:r>
          </a:p>
          <a:p>
            <a:endParaRPr lang="en-US" dirty="0"/>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006A13-D88B-45EB-8D42-E297EEBA7E37}"/>
              </a:ext>
            </a:extLst>
          </p:cNvPr>
          <p:cNvSpPr>
            <a:spLocks noGrp="1"/>
          </p:cNvSpPr>
          <p:nvPr>
            <p:ph type="title"/>
          </p:nvPr>
        </p:nvSpPr>
        <p:spPr>
          <a:xfrm>
            <a:off x="5120050" y="640081"/>
            <a:ext cx="5842918" cy="1325562"/>
          </a:xfrm>
        </p:spPr>
        <p:txBody>
          <a:bodyPr vert="horz" lIns="91440" tIns="45720" rIns="91440" bIns="45720" rtlCol="0" anchor="b">
            <a:normAutofit/>
          </a:bodyPr>
          <a:lstStyle/>
          <a:p>
            <a:r>
              <a:rPr lang="en-US"/>
              <a:t>Features for the MLP</a:t>
            </a:r>
            <a:endParaRPr lang="en-US" dirty="0"/>
          </a:p>
        </p:txBody>
      </p:sp>
      <p:pic>
        <p:nvPicPr>
          <p:cNvPr id="13" name="Content Placeholder 12" descr="Chart, line chart&#10;&#10;Description automatically generated">
            <a:extLst>
              <a:ext uri="{FF2B5EF4-FFF2-40B4-BE49-F238E27FC236}">
                <a16:creationId xmlns:a16="http://schemas.microsoft.com/office/drawing/2014/main" id="{666A9B88-A85D-4C05-B4E1-0A664F79C245}"/>
              </a:ext>
            </a:extLst>
          </p:cNvPr>
          <p:cNvPicPr>
            <a:picLocks noGrp="1" noChangeAspect="1"/>
          </p:cNvPicPr>
          <p:nvPr>
            <p:ph sz="half" idx="1"/>
          </p:nvPr>
        </p:nvPicPr>
        <p:blipFill>
          <a:blip r:embed="rId2"/>
          <a:stretch>
            <a:fillRect/>
          </a:stretch>
        </p:blipFill>
        <p:spPr>
          <a:xfrm>
            <a:off x="243247" y="1965643"/>
            <a:ext cx="4876803" cy="1828800"/>
          </a:xfrm>
          <a:prstGeom prst="rect">
            <a:avLst/>
          </a:prstGeom>
        </p:spPr>
      </p:pic>
      <p:sp>
        <p:nvSpPr>
          <p:cNvPr id="6" name="Content Placeholder 5">
            <a:extLst>
              <a:ext uri="{FF2B5EF4-FFF2-40B4-BE49-F238E27FC236}">
                <a16:creationId xmlns:a16="http://schemas.microsoft.com/office/drawing/2014/main" id="{D8BA219B-9808-4935-883E-5B111CDD5070}"/>
              </a:ext>
            </a:extLst>
          </p:cNvPr>
          <p:cNvSpPr>
            <a:spLocks noGrp="1"/>
          </p:cNvSpPr>
          <p:nvPr>
            <p:ph sz="half" idx="2"/>
          </p:nvPr>
        </p:nvSpPr>
        <p:spPr>
          <a:xfrm>
            <a:off x="5888567" y="2301554"/>
            <a:ext cx="5092294" cy="3878583"/>
          </a:xfrm>
        </p:spPr>
        <p:txBody>
          <a:bodyPr vert="horz" lIns="91440" tIns="45720" rIns="91440" bIns="45720" rtlCol="0">
            <a:normAutofit/>
          </a:bodyPr>
          <a:lstStyle/>
          <a:p>
            <a:endParaRPr lang="en-US" dirty="0"/>
          </a:p>
          <a:p>
            <a:r>
              <a:rPr lang="en-US" dirty="0"/>
              <a:t>Time Domain Envelope (x5)</a:t>
            </a:r>
          </a:p>
          <a:p>
            <a:r>
              <a:rPr lang="en-US" dirty="0"/>
              <a:t>Zero Crossing Rate</a:t>
            </a:r>
          </a:p>
          <a:p>
            <a:r>
              <a:rPr lang="en-US" dirty="0"/>
              <a:t>Temporal Center of Mass</a:t>
            </a:r>
          </a:p>
          <a:p>
            <a:r>
              <a:rPr lang="en-US" dirty="0"/>
              <a:t>Auto Correlation Coefficients (x4)</a:t>
            </a:r>
          </a:p>
          <a:p>
            <a:r>
              <a:rPr lang="en-US" dirty="0"/>
              <a:t>Mel Frequency </a:t>
            </a:r>
            <a:r>
              <a:rPr lang="en-US" dirty="0" err="1"/>
              <a:t>Cepstrum</a:t>
            </a:r>
            <a:r>
              <a:rPr lang="en-US" dirty="0"/>
              <a:t> Coefficients (x12)</a:t>
            </a:r>
          </a:p>
          <a:p>
            <a:r>
              <a:rPr lang="en-US" dirty="0"/>
              <a:t>Frequency Center of Mass</a:t>
            </a:r>
          </a:p>
        </p:txBody>
      </p:sp>
      <p:sp>
        <p:nvSpPr>
          <p:cNvPr id="22" name="Rectangle 21">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Chart, line chart&#10;&#10;Description automatically generated">
            <a:extLst>
              <a:ext uri="{FF2B5EF4-FFF2-40B4-BE49-F238E27FC236}">
                <a16:creationId xmlns:a16="http://schemas.microsoft.com/office/drawing/2014/main" id="{9937784C-8EB4-4215-BDAC-24F9CF976862}"/>
              </a:ext>
            </a:extLst>
          </p:cNvPr>
          <p:cNvPicPr>
            <a:picLocks noChangeAspect="1"/>
          </p:cNvPicPr>
          <p:nvPr/>
        </p:nvPicPr>
        <p:blipFill>
          <a:blip r:embed="rId3"/>
          <a:stretch>
            <a:fillRect/>
          </a:stretch>
        </p:blipFill>
        <p:spPr>
          <a:xfrm>
            <a:off x="243247" y="4128836"/>
            <a:ext cx="4876803" cy="1828800"/>
          </a:xfrm>
          <a:prstGeom prst="rect">
            <a:avLst/>
          </a:prstGeom>
        </p:spPr>
      </p:pic>
    </p:spTree>
    <p:extLst>
      <p:ext uri="{BB962C8B-B14F-4D97-AF65-F5344CB8AC3E}">
        <p14:creationId xmlns:p14="http://schemas.microsoft.com/office/powerpoint/2010/main" val="224506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34F7D-13EE-466E-AA7A-C69C08B98DD6}"/>
              </a:ext>
            </a:extLst>
          </p:cNvPr>
          <p:cNvSpPr>
            <a:spLocks noGrp="1"/>
          </p:cNvSpPr>
          <p:nvPr>
            <p:ph type="title"/>
          </p:nvPr>
        </p:nvSpPr>
        <p:spPr>
          <a:xfrm>
            <a:off x="8147621" y="804672"/>
            <a:ext cx="2824640" cy="5215128"/>
          </a:xfrm>
        </p:spPr>
        <p:txBody>
          <a:bodyPr anchor="ctr">
            <a:normAutofit/>
          </a:bodyPr>
          <a:lstStyle/>
          <a:p>
            <a:r>
              <a:rPr lang="en-US" sz="3600">
                <a:solidFill>
                  <a:srgbClr val="FFFFFF"/>
                </a:solidFill>
              </a:rPr>
              <a:t>Features for the MLP</a:t>
            </a:r>
          </a:p>
        </p:txBody>
      </p:sp>
      <p:graphicFrame>
        <p:nvGraphicFramePr>
          <p:cNvPr id="5" name="Content Placeholder 2">
            <a:extLst>
              <a:ext uri="{FF2B5EF4-FFF2-40B4-BE49-F238E27FC236}">
                <a16:creationId xmlns:a16="http://schemas.microsoft.com/office/drawing/2014/main" id="{A0F0B6EB-2DB6-4C7C-B9DB-9A501AE8AEA3}"/>
              </a:ext>
            </a:extLst>
          </p:cNvPr>
          <p:cNvGraphicFramePr>
            <a:graphicFrameLocks noGrp="1"/>
          </p:cNvGraphicFramePr>
          <p:nvPr>
            <p:ph idx="1"/>
            <p:extLst>
              <p:ext uri="{D42A27DB-BD31-4B8C-83A1-F6EECF244321}">
                <p14:modId xmlns:p14="http://schemas.microsoft.com/office/powerpoint/2010/main" val="666482074"/>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23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3BCB-BD26-441F-91BD-2F7D95606AF6}"/>
              </a:ext>
            </a:extLst>
          </p:cNvPr>
          <p:cNvSpPr>
            <a:spLocks noGrp="1"/>
          </p:cNvSpPr>
          <p:nvPr>
            <p:ph type="title"/>
          </p:nvPr>
        </p:nvSpPr>
        <p:spPr/>
        <p:txBody>
          <a:bodyPr/>
          <a:lstStyle/>
          <a:p>
            <a:r>
              <a:rPr lang="en-US" dirty="0"/>
              <a:t>The Convolutional Network (CNN)</a:t>
            </a:r>
          </a:p>
        </p:txBody>
      </p:sp>
      <p:sp>
        <p:nvSpPr>
          <p:cNvPr id="8" name="Content Placeholder 7">
            <a:extLst>
              <a:ext uri="{FF2B5EF4-FFF2-40B4-BE49-F238E27FC236}">
                <a16:creationId xmlns:a16="http://schemas.microsoft.com/office/drawing/2014/main" id="{10CF8700-5F56-4049-BA21-772E4C9548C6}"/>
              </a:ext>
            </a:extLst>
          </p:cNvPr>
          <p:cNvSpPr>
            <a:spLocks noGrp="1"/>
          </p:cNvSpPr>
          <p:nvPr>
            <p:ph sz="half" idx="2"/>
          </p:nvPr>
        </p:nvSpPr>
        <p:spPr/>
        <p:txBody>
          <a:bodyPr/>
          <a:lstStyle/>
          <a:p>
            <a:endParaRPr lang="en-US" i="1" dirty="0"/>
          </a:p>
          <a:p>
            <a:r>
              <a:rPr lang="en-US" i="1" dirty="0"/>
              <a:t>Convolve </a:t>
            </a:r>
            <a:r>
              <a:rPr lang="en-US" dirty="0"/>
              <a:t>over 2D input to detect characteristic </a:t>
            </a:r>
            <a:r>
              <a:rPr lang="en-US" i="1" dirty="0"/>
              <a:t>features</a:t>
            </a:r>
          </a:p>
          <a:p>
            <a:endParaRPr lang="en-US" i="1" dirty="0"/>
          </a:p>
          <a:p>
            <a:r>
              <a:rPr lang="en-US" dirty="0"/>
              <a:t>Consider an image as a 2D </a:t>
            </a:r>
            <a:r>
              <a:rPr lang="en-US" i="1" dirty="0"/>
              <a:t>grid</a:t>
            </a:r>
            <a:r>
              <a:rPr lang="en-US" dirty="0"/>
              <a:t> of neurons with </a:t>
            </a:r>
            <a:r>
              <a:rPr lang="en-US" i="1" dirty="0"/>
              <a:t>activations</a:t>
            </a:r>
          </a:p>
          <a:p>
            <a:endParaRPr lang="en-US" i="1" dirty="0"/>
          </a:p>
          <a:p>
            <a:endParaRPr lang="en-US" i="1" dirty="0"/>
          </a:p>
          <a:p>
            <a:r>
              <a:rPr lang="en-US" dirty="0"/>
              <a:t>Pass a </a:t>
            </a:r>
            <a:r>
              <a:rPr lang="en-US" i="1" dirty="0"/>
              <a:t>weight kernel</a:t>
            </a:r>
            <a:r>
              <a:rPr lang="en-US" dirty="0"/>
              <a:t> over the image to “scan” features</a:t>
            </a:r>
          </a:p>
        </p:txBody>
      </p:sp>
      <p:sp>
        <p:nvSpPr>
          <p:cNvPr id="10" name="Oval 9">
            <a:extLst>
              <a:ext uri="{FF2B5EF4-FFF2-40B4-BE49-F238E27FC236}">
                <a16:creationId xmlns:a16="http://schemas.microsoft.com/office/drawing/2014/main" id="{101FC0F2-E295-4619-B2D7-73AEF537E70A}"/>
              </a:ext>
            </a:extLst>
          </p:cNvPr>
          <p:cNvSpPr/>
          <p:nvPr/>
        </p:nvSpPr>
        <p:spPr>
          <a:xfrm>
            <a:off x="819647"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CD9222-56D1-480E-BEFE-14524BCDA893}"/>
              </a:ext>
            </a:extLst>
          </p:cNvPr>
          <p:cNvSpPr/>
          <p:nvPr/>
        </p:nvSpPr>
        <p:spPr>
          <a:xfrm>
            <a:off x="1121796"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7BB0F0-7F5C-4850-B548-9BE5032A7D74}"/>
              </a:ext>
            </a:extLst>
          </p:cNvPr>
          <p:cNvSpPr/>
          <p:nvPr/>
        </p:nvSpPr>
        <p:spPr>
          <a:xfrm>
            <a:off x="1423945"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D78ABB-CF8A-405A-A572-449473D1B1B8}"/>
              </a:ext>
            </a:extLst>
          </p:cNvPr>
          <p:cNvSpPr/>
          <p:nvPr/>
        </p:nvSpPr>
        <p:spPr>
          <a:xfrm>
            <a:off x="1726094"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BC76D1C-86C7-4723-B421-E33F67560FA4}"/>
              </a:ext>
            </a:extLst>
          </p:cNvPr>
          <p:cNvSpPr/>
          <p:nvPr/>
        </p:nvSpPr>
        <p:spPr>
          <a:xfrm>
            <a:off x="2028243"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0513E7C-1024-4097-942C-55F82F62182C}"/>
              </a:ext>
            </a:extLst>
          </p:cNvPr>
          <p:cNvSpPr/>
          <p:nvPr/>
        </p:nvSpPr>
        <p:spPr>
          <a:xfrm>
            <a:off x="2330392"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8EF432B-3C08-4C9F-9436-45F5438F891A}"/>
              </a:ext>
            </a:extLst>
          </p:cNvPr>
          <p:cNvSpPr/>
          <p:nvPr/>
        </p:nvSpPr>
        <p:spPr>
          <a:xfrm>
            <a:off x="819647"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56AC193-E8E3-437E-91C3-15F8861FB503}"/>
              </a:ext>
            </a:extLst>
          </p:cNvPr>
          <p:cNvSpPr/>
          <p:nvPr/>
        </p:nvSpPr>
        <p:spPr>
          <a:xfrm>
            <a:off x="1121796"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A0DFBE-1EEA-4EE5-A4F8-913B8B9F70FB}"/>
              </a:ext>
            </a:extLst>
          </p:cNvPr>
          <p:cNvSpPr/>
          <p:nvPr/>
        </p:nvSpPr>
        <p:spPr>
          <a:xfrm>
            <a:off x="1423945"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782FA65-0862-4522-9B24-E1E9B6F88FCB}"/>
              </a:ext>
            </a:extLst>
          </p:cNvPr>
          <p:cNvSpPr/>
          <p:nvPr/>
        </p:nvSpPr>
        <p:spPr>
          <a:xfrm>
            <a:off x="1726094"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668CBE2-4213-491E-BB34-210F6E1BC797}"/>
              </a:ext>
            </a:extLst>
          </p:cNvPr>
          <p:cNvSpPr/>
          <p:nvPr/>
        </p:nvSpPr>
        <p:spPr>
          <a:xfrm>
            <a:off x="2028243"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AF9F185-BEE3-4C66-8E80-D0E1D790E709}"/>
              </a:ext>
            </a:extLst>
          </p:cNvPr>
          <p:cNvSpPr/>
          <p:nvPr/>
        </p:nvSpPr>
        <p:spPr>
          <a:xfrm>
            <a:off x="2330392"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5D31D5E-283E-432C-AC2C-366EC3D38957}"/>
              </a:ext>
            </a:extLst>
          </p:cNvPr>
          <p:cNvSpPr/>
          <p:nvPr/>
        </p:nvSpPr>
        <p:spPr>
          <a:xfrm>
            <a:off x="819647"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3B14160-D9D1-45BF-BAB3-6BDF3EB8CDE3}"/>
              </a:ext>
            </a:extLst>
          </p:cNvPr>
          <p:cNvSpPr/>
          <p:nvPr/>
        </p:nvSpPr>
        <p:spPr>
          <a:xfrm>
            <a:off x="1121796"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DED205-D0E6-4CB2-8F4A-EDAF57546DB1}"/>
              </a:ext>
            </a:extLst>
          </p:cNvPr>
          <p:cNvSpPr/>
          <p:nvPr/>
        </p:nvSpPr>
        <p:spPr>
          <a:xfrm>
            <a:off x="1423945"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035F42C-E0AC-4FF0-9321-A98CBF2B1E19}"/>
              </a:ext>
            </a:extLst>
          </p:cNvPr>
          <p:cNvSpPr/>
          <p:nvPr/>
        </p:nvSpPr>
        <p:spPr>
          <a:xfrm>
            <a:off x="1726094"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B64B55F-A3D0-439D-9907-7262F12F282F}"/>
              </a:ext>
            </a:extLst>
          </p:cNvPr>
          <p:cNvSpPr/>
          <p:nvPr/>
        </p:nvSpPr>
        <p:spPr>
          <a:xfrm>
            <a:off x="2028243"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C3DC042-BD70-478F-A0EB-527032B0B876}"/>
              </a:ext>
            </a:extLst>
          </p:cNvPr>
          <p:cNvSpPr/>
          <p:nvPr/>
        </p:nvSpPr>
        <p:spPr>
          <a:xfrm>
            <a:off x="2330392"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D260038-EF49-4A74-A94B-B076DFFAABE6}"/>
              </a:ext>
            </a:extLst>
          </p:cNvPr>
          <p:cNvSpPr/>
          <p:nvPr/>
        </p:nvSpPr>
        <p:spPr>
          <a:xfrm>
            <a:off x="819647"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E750C1B-681D-4850-894A-31BA8A276E2E}"/>
              </a:ext>
            </a:extLst>
          </p:cNvPr>
          <p:cNvSpPr/>
          <p:nvPr/>
        </p:nvSpPr>
        <p:spPr>
          <a:xfrm>
            <a:off x="1121796"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07267B4-EE75-4F83-802C-FB897A84E2A8}"/>
              </a:ext>
            </a:extLst>
          </p:cNvPr>
          <p:cNvSpPr/>
          <p:nvPr/>
        </p:nvSpPr>
        <p:spPr>
          <a:xfrm>
            <a:off x="1423945"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9018BAB-5A04-4BCE-A2D9-11FDD35CCEF9}"/>
              </a:ext>
            </a:extLst>
          </p:cNvPr>
          <p:cNvSpPr/>
          <p:nvPr/>
        </p:nvSpPr>
        <p:spPr>
          <a:xfrm>
            <a:off x="1726094"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036073F-8558-4EC2-8988-27466D9FAAFC}"/>
              </a:ext>
            </a:extLst>
          </p:cNvPr>
          <p:cNvSpPr/>
          <p:nvPr/>
        </p:nvSpPr>
        <p:spPr>
          <a:xfrm>
            <a:off x="2028243"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A7CBBA3-FD04-48FF-AE9C-E3F6AA77D41E}"/>
              </a:ext>
            </a:extLst>
          </p:cNvPr>
          <p:cNvSpPr/>
          <p:nvPr/>
        </p:nvSpPr>
        <p:spPr>
          <a:xfrm>
            <a:off x="2330392"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3908F40-F6A3-47E0-BA4A-BF35F37BF486}"/>
              </a:ext>
            </a:extLst>
          </p:cNvPr>
          <p:cNvSpPr/>
          <p:nvPr/>
        </p:nvSpPr>
        <p:spPr>
          <a:xfrm>
            <a:off x="819647"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4C56D98-B30A-4814-8D39-306C0BAFDE55}"/>
              </a:ext>
            </a:extLst>
          </p:cNvPr>
          <p:cNvSpPr/>
          <p:nvPr/>
        </p:nvSpPr>
        <p:spPr>
          <a:xfrm>
            <a:off x="1121796"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40157C5-CC38-4B73-853F-01AE45EDC3F3}"/>
              </a:ext>
            </a:extLst>
          </p:cNvPr>
          <p:cNvSpPr/>
          <p:nvPr/>
        </p:nvSpPr>
        <p:spPr>
          <a:xfrm>
            <a:off x="1423945"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54FB818-DD7B-41C0-9E90-2CD6261E0ABA}"/>
              </a:ext>
            </a:extLst>
          </p:cNvPr>
          <p:cNvSpPr/>
          <p:nvPr/>
        </p:nvSpPr>
        <p:spPr>
          <a:xfrm>
            <a:off x="1726094"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71EDDE-DA42-4583-8E14-3E142A7BCA60}"/>
              </a:ext>
            </a:extLst>
          </p:cNvPr>
          <p:cNvSpPr/>
          <p:nvPr/>
        </p:nvSpPr>
        <p:spPr>
          <a:xfrm>
            <a:off x="2028243"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DB1B5BB-76AE-4B8C-A569-E64CAE2E023C}"/>
              </a:ext>
            </a:extLst>
          </p:cNvPr>
          <p:cNvSpPr/>
          <p:nvPr/>
        </p:nvSpPr>
        <p:spPr>
          <a:xfrm>
            <a:off x="2330392"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195E026-1D1A-43B5-A4CD-FD880753EE94}"/>
                  </a:ext>
                </a:extLst>
              </p:cNvPr>
              <p:cNvSpPr txBox="1"/>
              <p:nvPr/>
            </p:nvSpPr>
            <p:spPr>
              <a:xfrm>
                <a:off x="8324351" y="4395568"/>
                <a:ext cx="608275" cy="288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xmlns="">
          <p:sp>
            <p:nvSpPr>
              <p:cNvPr id="59" name="TextBox 58">
                <a:extLst>
                  <a:ext uri="{FF2B5EF4-FFF2-40B4-BE49-F238E27FC236}">
                    <a16:creationId xmlns:a16="http://schemas.microsoft.com/office/drawing/2014/main" id="{B195E026-1D1A-43B5-A4CD-FD880753EE94}"/>
                  </a:ext>
                </a:extLst>
              </p:cNvPr>
              <p:cNvSpPr txBox="1">
                <a:spLocks noRot="1" noChangeAspect="1" noMove="1" noResize="1" noEditPoints="1" noAdjustHandles="1" noChangeArrowheads="1" noChangeShapeType="1" noTextEdit="1"/>
              </p:cNvSpPr>
              <p:nvPr/>
            </p:nvSpPr>
            <p:spPr>
              <a:xfrm>
                <a:off x="8324351" y="4395568"/>
                <a:ext cx="608275" cy="288235"/>
              </a:xfrm>
              <a:prstGeom prst="rect">
                <a:avLst/>
              </a:prstGeom>
              <a:blipFill>
                <a:blip r:embed="rId2"/>
                <a:stretch>
                  <a:fillRect l="-12121" t="-36170" r="-10101" b="-14894"/>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C4484840-39A7-40D4-BD63-585DEBDD0921}"/>
              </a:ext>
            </a:extLst>
          </p:cNvPr>
          <p:cNvSpPr/>
          <p:nvPr/>
        </p:nvSpPr>
        <p:spPr>
          <a:xfrm>
            <a:off x="767962" y="2006379"/>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476550D-3D25-4328-8873-3670CEA6405E}"/>
              </a:ext>
            </a:extLst>
          </p:cNvPr>
          <p:cNvSpPr/>
          <p:nvPr/>
        </p:nvSpPr>
        <p:spPr>
          <a:xfrm>
            <a:off x="819647" y="3619169"/>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B7C325B-2196-4593-9DEF-EC7EDE8CE3F0}"/>
              </a:ext>
            </a:extLst>
          </p:cNvPr>
          <p:cNvSpPr/>
          <p:nvPr/>
        </p:nvSpPr>
        <p:spPr>
          <a:xfrm>
            <a:off x="1121796" y="3619169"/>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BAC6D3E-BD05-4E40-AAE2-558E0A4190EB}"/>
              </a:ext>
            </a:extLst>
          </p:cNvPr>
          <p:cNvSpPr/>
          <p:nvPr/>
        </p:nvSpPr>
        <p:spPr>
          <a:xfrm>
            <a:off x="1423945" y="3619169"/>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0CF8AB8-F3EA-4BC0-AD87-A0D82A99F8BA}"/>
              </a:ext>
            </a:extLst>
          </p:cNvPr>
          <p:cNvSpPr/>
          <p:nvPr/>
        </p:nvSpPr>
        <p:spPr>
          <a:xfrm>
            <a:off x="819647" y="3886863"/>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34F2F5-D805-4F55-B221-9040C7095884}"/>
              </a:ext>
            </a:extLst>
          </p:cNvPr>
          <p:cNvSpPr/>
          <p:nvPr/>
        </p:nvSpPr>
        <p:spPr>
          <a:xfrm>
            <a:off x="1121796" y="3886863"/>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5856E09-C601-44DE-8E5A-E06F121A81B2}"/>
              </a:ext>
            </a:extLst>
          </p:cNvPr>
          <p:cNvSpPr/>
          <p:nvPr/>
        </p:nvSpPr>
        <p:spPr>
          <a:xfrm>
            <a:off x="1423945" y="3886863"/>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91B985-DBE0-4A72-9619-7F675371D577}"/>
              </a:ext>
            </a:extLst>
          </p:cNvPr>
          <p:cNvSpPr/>
          <p:nvPr/>
        </p:nvSpPr>
        <p:spPr>
          <a:xfrm>
            <a:off x="819647" y="4154557"/>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D0915A3-A5C2-48CE-94FE-C6B200868E55}"/>
              </a:ext>
            </a:extLst>
          </p:cNvPr>
          <p:cNvSpPr/>
          <p:nvPr/>
        </p:nvSpPr>
        <p:spPr>
          <a:xfrm>
            <a:off x="1121796" y="4154557"/>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10EF488-D7F5-4C3E-9B83-294710AA4BA3}"/>
              </a:ext>
            </a:extLst>
          </p:cNvPr>
          <p:cNvSpPr/>
          <p:nvPr/>
        </p:nvSpPr>
        <p:spPr>
          <a:xfrm>
            <a:off x="1423945" y="4154557"/>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Brace 69">
            <a:extLst>
              <a:ext uri="{FF2B5EF4-FFF2-40B4-BE49-F238E27FC236}">
                <a16:creationId xmlns:a16="http://schemas.microsoft.com/office/drawing/2014/main" id="{717A21B0-7D6F-483F-9CBE-FEFBB89648BE}"/>
              </a:ext>
            </a:extLst>
          </p:cNvPr>
          <p:cNvSpPr/>
          <p:nvPr/>
        </p:nvSpPr>
        <p:spPr>
          <a:xfrm>
            <a:off x="2763078" y="2055412"/>
            <a:ext cx="182880" cy="1253656"/>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FC5116E7-E3D1-4016-AF1C-F955EFE1F390}"/>
                  </a:ext>
                </a:extLst>
              </p:cNvPr>
              <p:cNvSpPr txBox="1"/>
              <p:nvPr/>
            </p:nvSpPr>
            <p:spPr>
              <a:xfrm>
                <a:off x="2990351" y="2505986"/>
                <a:ext cx="608275" cy="288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xmlns="">
          <p:sp>
            <p:nvSpPr>
              <p:cNvPr id="71" name="TextBox 70">
                <a:extLst>
                  <a:ext uri="{FF2B5EF4-FFF2-40B4-BE49-F238E27FC236}">
                    <a16:creationId xmlns:a16="http://schemas.microsoft.com/office/drawing/2014/main" id="{FC5116E7-E3D1-4016-AF1C-F955EFE1F390}"/>
                  </a:ext>
                </a:extLst>
              </p:cNvPr>
              <p:cNvSpPr txBox="1">
                <a:spLocks noRot="1" noChangeAspect="1" noMove="1" noResize="1" noEditPoints="1" noAdjustHandles="1" noChangeArrowheads="1" noChangeShapeType="1" noTextEdit="1"/>
              </p:cNvSpPr>
              <p:nvPr/>
            </p:nvSpPr>
            <p:spPr>
              <a:xfrm>
                <a:off x="2990351" y="2505986"/>
                <a:ext cx="608275" cy="288235"/>
              </a:xfrm>
              <a:prstGeom prst="rect">
                <a:avLst/>
              </a:prstGeom>
              <a:blipFill>
                <a:blip r:embed="rId3"/>
                <a:stretch>
                  <a:fillRect l="-12121" t="-36170" r="-10101" b="-14894"/>
                </a:stretch>
              </a:blipFill>
            </p:spPr>
            <p:txBody>
              <a:bodyPr/>
              <a:lstStyle/>
              <a:p>
                <a:r>
                  <a:rPr lang="en-US">
                    <a:noFill/>
                  </a:rPr>
                  <a:t> </a:t>
                </a:r>
              </a:p>
            </p:txBody>
          </p:sp>
        </mc:Fallback>
      </mc:AlternateContent>
      <p:sp>
        <p:nvSpPr>
          <p:cNvPr id="72" name="Right Brace 71">
            <a:extLst>
              <a:ext uri="{FF2B5EF4-FFF2-40B4-BE49-F238E27FC236}">
                <a16:creationId xmlns:a16="http://schemas.microsoft.com/office/drawing/2014/main" id="{38917FF5-4277-478E-9B73-4F12CC3C82CF}"/>
              </a:ext>
            </a:extLst>
          </p:cNvPr>
          <p:cNvSpPr/>
          <p:nvPr/>
        </p:nvSpPr>
        <p:spPr>
          <a:xfrm>
            <a:off x="2763078" y="3619169"/>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0270ACE1-A8FE-48A2-A5C0-E80CB984C9DF}"/>
                  </a:ext>
                </a:extLst>
              </p:cNvPr>
              <p:cNvSpPr txBox="1"/>
              <p:nvPr/>
            </p:nvSpPr>
            <p:spPr>
              <a:xfrm>
                <a:off x="2990351" y="3802049"/>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74" name="TextBox 73">
                <a:extLst>
                  <a:ext uri="{FF2B5EF4-FFF2-40B4-BE49-F238E27FC236}">
                    <a16:creationId xmlns:a16="http://schemas.microsoft.com/office/drawing/2014/main" id="{0270ACE1-A8FE-48A2-A5C0-E80CB984C9DF}"/>
                  </a:ext>
                </a:extLst>
              </p:cNvPr>
              <p:cNvSpPr txBox="1">
                <a:spLocks noRot="1" noChangeAspect="1" noMove="1" noResize="1" noEditPoints="1" noAdjustHandles="1" noChangeArrowheads="1" noChangeShapeType="1" noTextEdit="1"/>
              </p:cNvSpPr>
              <p:nvPr/>
            </p:nvSpPr>
            <p:spPr>
              <a:xfrm>
                <a:off x="2990351" y="3802049"/>
                <a:ext cx="608275" cy="288477"/>
              </a:xfrm>
              <a:prstGeom prst="rect">
                <a:avLst/>
              </a:prstGeom>
              <a:blipFill>
                <a:blip r:embed="rId4"/>
                <a:stretch>
                  <a:fillRect l="-1010" t="-425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6D7BACA-6187-4DFC-86A4-0683B9576801}"/>
                  </a:ext>
                </a:extLst>
              </p:cNvPr>
              <p:cNvSpPr txBox="1"/>
              <p:nvPr/>
            </p:nvSpPr>
            <p:spPr>
              <a:xfrm>
                <a:off x="7380796" y="4391108"/>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75" name="TextBox 74">
                <a:extLst>
                  <a:ext uri="{FF2B5EF4-FFF2-40B4-BE49-F238E27FC236}">
                    <a16:creationId xmlns:a16="http://schemas.microsoft.com/office/drawing/2014/main" id="{A6D7BACA-6187-4DFC-86A4-0683B9576801}"/>
                  </a:ext>
                </a:extLst>
              </p:cNvPr>
              <p:cNvSpPr txBox="1">
                <a:spLocks noRot="1" noChangeAspect="1" noMove="1" noResize="1" noEditPoints="1" noAdjustHandles="1" noChangeArrowheads="1" noChangeShapeType="1" noTextEdit="1"/>
              </p:cNvSpPr>
              <p:nvPr/>
            </p:nvSpPr>
            <p:spPr>
              <a:xfrm>
                <a:off x="7380796" y="4391108"/>
                <a:ext cx="608275" cy="288477"/>
              </a:xfrm>
              <a:prstGeom prst="rect">
                <a:avLst/>
              </a:prstGeom>
              <a:blipFill>
                <a:blip r:embed="rId5"/>
                <a:stretch>
                  <a:fillRect l="-1000" t="-4167" b="-10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78D7D3F-6C96-4D1A-85BF-E1A4AF44CEE7}"/>
                  </a:ext>
                </a:extLst>
              </p:cNvPr>
              <p:cNvSpPr txBox="1"/>
              <p:nvPr/>
            </p:nvSpPr>
            <p:spPr>
              <a:xfrm>
                <a:off x="7839986" y="4391108"/>
                <a:ext cx="4843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478D7D3F-6C96-4D1A-85BF-E1A4AF44CEE7}"/>
                  </a:ext>
                </a:extLst>
              </p:cNvPr>
              <p:cNvSpPr txBox="1">
                <a:spLocks noRot="1" noChangeAspect="1" noMove="1" noResize="1" noEditPoints="1" noAdjustHandles="1" noChangeArrowheads="1" noChangeShapeType="1" noTextEdit="1"/>
              </p:cNvSpPr>
              <p:nvPr/>
            </p:nvSpPr>
            <p:spPr>
              <a:xfrm>
                <a:off x="7839986" y="4391108"/>
                <a:ext cx="484365" cy="276999"/>
              </a:xfrm>
              <a:prstGeom prst="rect">
                <a:avLst/>
              </a:prstGeom>
              <a:blipFill>
                <a:blip r:embed="rId6"/>
                <a:stretch>
                  <a:fillRect l="-15000" r="-15000" b="-41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DEB32C3-2EFA-4399-8BE0-CA65E91DBFCC}"/>
                  </a:ext>
                </a:extLst>
              </p:cNvPr>
              <p:cNvSpPr txBox="1"/>
              <p:nvPr/>
            </p:nvSpPr>
            <p:spPr>
              <a:xfrm>
                <a:off x="8847150" y="4401185"/>
                <a:ext cx="13702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m:oMathPara>
                </a14:m>
                <a:endParaRPr lang="en-US" dirty="0"/>
              </a:p>
            </p:txBody>
          </p:sp>
        </mc:Choice>
        <mc:Fallback xmlns="">
          <p:sp>
            <p:nvSpPr>
              <p:cNvPr id="79" name="TextBox 78">
                <a:extLst>
                  <a:ext uri="{FF2B5EF4-FFF2-40B4-BE49-F238E27FC236}">
                    <a16:creationId xmlns:a16="http://schemas.microsoft.com/office/drawing/2014/main" id="{5DEB32C3-2EFA-4399-8BE0-CA65E91DBFCC}"/>
                  </a:ext>
                </a:extLst>
              </p:cNvPr>
              <p:cNvSpPr txBox="1">
                <a:spLocks noRot="1" noChangeAspect="1" noMove="1" noResize="1" noEditPoints="1" noAdjustHandles="1" noChangeArrowheads="1" noChangeShapeType="1" noTextEdit="1"/>
              </p:cNvSpPr>
              <p:nvPr/>
            </p:nvSpPr>
            <p:spPr>
              <a:xfrm>
                <a:off x="8847150" y="4401185"/>
                <a:ext cx="1370275" cy="276999"/>
              </a:xfrm>
              <a:prstGeom prst="rect">
                <a:avLst/>
              </a:prstGeom>
              <a:blipFill>
                <a:blip r:embed="rId7"/>
                <a:stretch>
                  <a:fillRect l="-2667" r="-3111" b="-42222"/>
                </a:stretch>
              </a:blipFill>
            </p:spPr>
            <p:txBody>
              <a:bodyPr/>
              <a:lstStyle/>
              <a:p>
                <a:r>
                  <a:rPr lang="en-US">
                    <a:noFill/>
                  </a:rPr>
                  <a:t> </a:t>
                </a:r>
              </a:p>
            </p:txBody>
          </p:sp>
        </mc:Fallback>
      </mc:AlternateContent>
      <p:sp>
        <p:nvSpPr>
          <p:cNvPr id="85" name="Rectangle 84">
            <a:extLst>
              <a:ext uri="{FF2B5EF4-FFF2-40B4-BE49-F238E27FC236}">
                <a16:creationId xmlns:a16="http://schemas.microsoft.com/office/drawing/2014/main" id="{AB3719B6-7492-41F6-8EB4-D19ECEF82F0C}"/>
              </a:ext>
            </a:extLst>
          </p:cNvPr>
          <p:cNvSpPr/>
          <p:nvPr/>
        </p:nvSpPr>
        <p:spPr>
          <a:xfrm>
            <a:off x="767961" y="3568148"/>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Connector: Elbow 86">
            <a:extLst>
              <a:ext uri="{FF2B5EF4-FFF2-40B4-BE49-F238E27FC236}">
                <a16:creationId xmlns:a16="http://schemas.microsoft.com/office/drawing/2014/main" id="{1C6FFD66-95AA-45BF-BAE8-23F912EB19FC}"/>
              </a:ext>
            </a:extLst>
          </p:cNvPr>
          <p:cNvCxnSpPr>
            <a:cxnSpLocks/>
            <a:stCxn id="85" idx="1"/>
            <a:endCxn id="60" idx="1"/>
          </p:cNvCxnSpPr>
          <p:nvPr/>
        </p:nvCxnSpPr>
        <p:spPr>
          <a:xfrm rot="10800000" flipH="1">
            <a:off x="767960" y="2411234"/>
            <a:ext cx="1" cy="1561769"/>
          </a:xfrm>
          <a:prstGeom prst="bentConnector3">
            <a:avLst>
              <a:gd name="adj1" fmla="val -2286000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0E0F470-1F4A-4616-883A-57B2B3D7458D}"/>
              </a:ext>
            </a:extLst>
          </p:cNvPr>
          <p:cNvSpPr/>
          <p:nvPr/>
        </p:nvSpPr>
        <p:spPr>
          <a:xfrm>
            <a:off x="775910" y="481650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F502EE2-B7A5-4AEC-9809-14F41A009638}"/>
              </a:ext>
            </a:extLst>
          </p:cNvPr>
          <p:cNvSpPr/>
          <p:nvPr/>
        </p:nvSpPr>
        <p:spPr>
          <a:xfrm>
            <a:off x="1078059" y="481650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DE1651B-03CE-4958-AC70-1E90A7876960}"/>
              </a:ext>
            </a:extLst>
          </p:cNvPr>
          <p:cNvSpPr/>
          <p:nvPr/>
        </p:nvSpPr>
        <p:spPr>
          <a:xfrm>
            <a:off x="1380208" y="481650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E9D9F2D2-C3BF-4BA3-9E7F-A7C5A81B1833}"/>
              </a:ext>
            </a:extLst>
          </p:cNvPr>
          <p:cNvSpPr/>
          <p:nvPr/>
        </p:nvSpPr>
        <p:spPr>
          <a:xfrm>
            <a:off x="775910" y="508419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B97CE4E-40B9-454C-BA9D-5AE3C54A728E}"/>
              </a:ext>
            </a:extLst>
          </p:cNvPr>
          <p:cNvSpPr/>
          <p:nvPr/>
        </p:nvSpPr>
        <p:spPr>
          <a:xfrm>
            <a:off x="1078059" y="508419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972334A-BF31-4987-9D64-D38584DFAA2D}"/>
              </a:ext>
            </a:extLst>
          </p:cNvPr>
          <p:cNvSpPr/>
          <p:nvPr/>
        </p:nvSpPr>
        <p:spPr>
          <a:xfrm>
            <a:off x="1380208" y="508419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ight Brace 103">
            <a:extLst>
              <a:ext uri="{FF2B5EF4-FFF2-40B4-BE49-F238E27FC236}">
                <a16:creationId xmlns:a16="http://schemas.microsoft.com/office/drawing/2014/main" id="{95A1E576-DB15-4E34-B9A4-C697F671586B}"/>
              </a:ext>
            </a:extLst>
          </p:cNvPr>
          <p:cNvSpPr/>
          <p:nvPr/>
        </p:nvSpPr>
        <p:spPr>
          <a:xfrm>
            <a:off x="2763078" y="4782594"/>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70CFA28C-9308-4705-B4E3-5ED05D15DABD}"/>
                  </a:ext>
                </a:extLst>
              </p:cNvPr>
              <p:cNvSpPr txBox="1"/>
              <p:nvPr/>
            </p:nvSpPr>
            <p:spPr>
              <a:xfrm>
                <a:off x="2990351" y="4981597"/>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105" name="TextBox 104">
                <a:extLst>
                  <a:ext uri="{FF2B5EF4-FFF2-40B4-BE49-F238E27FC236}">
                    <a16:creationId xmlns:a16="http://schemas.microsoft.com/office/drawing/2014/main" id="{70CFA28C-9308-4705-B4E3-5ED05D15DABD}"/>
                  </a:ext>
                </a:extLst>
              </p:cNvPr>
              <p:cNvSpPr txBox="1">
                <a:spLocks noRot="1" noChangeAspect="1" noMove="1" noResize="1" noEditPoints="1" noAdjustHandles="1" noChangeArrowheads="1" noChangeShapeType="1" noTextEdit="1"/>
              </p:cNvSpPr>
              <p:nvPr/>
            </p:nvSpPr>
            <p:spPr>
              <a:xfrm>
                <a:off x="2990351" y="4981597"/>
                <a:ext cx="608275" cy="288477"/>
              </a:xfrm>
              <a:prstGeom prst="rect">
                <a:avLst/>
              </a:prstGeom>
              <a:blipFill>
                <a:blip r:embed="rId8"/>
                <a:stretch>
                  <a:fillRect t="-35417" r="-4040"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C0B84F84-CEC0-49E7-BA37-01847E9297B9}"/>
                  </a:ext>
                </a:extLst>
              </p:cNvPr>
              <p:cNvSpPr txBox="1"/>
              <p:nvPr/>
            </p:nvSpPr>
            <p:spPr>
              <a:xfrm>
                <a:off x="5473813" y="4401185"/>
                <a:ext cx="895846" cy="295594"/>
              </a:xfrm>
              <a:prstGeom prst="rect">
                <a:avLst/>
              </a:prstGeom>
              <a:noFill/>
            </p:spPr>
            <p:txBody>
              <a:bodyPr wrap="squar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𝑙</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p>
                  </m:oMath>
                </a14:m>
                <a:r>
                  <a:rPr lang="en-US" dirty="0"/>
                  <a:t>=</a:t>
                </a:r>
              </a:p>
            </p:txBody>
          </p:sp>
        </mc:Choice>
        <mc:Fallback>
          <p:sp>
            <p:nvSpPr>
              <p:cNvPr id="106" name="TextBox 105">
                <a:extLst>
                  <a:ext uri="{FF2B5EF4-FFF2-40B4-BE49-F238E27FC236}">
                    <a16:creationId xmlns:a16="http://schemas.microsoft.com/office/drawing/2014/main" id="{C0B84F84-CEC0-49E7-BA37-01847E9297B9}"/>
                  </a:ext>
                </a:extLst>
              </p:cNvPr>
              <p:cNvSpPr txBox="1">
                <a:spLocks noRot="1" noChangeAspect="1" noMove="1" noResize="1" noEditPoints="1" noAdjustHandles="1" noChangeArrowheads="1" noChangeShapeType="1" noTextEdit="1"/>
              </p:cNvSpPr>
              <p:nvPr/>
            </p:nvSpPr>
            <p:spPr>
              <a:xfrm>
                <a:off x="5473813" y="4401185"/>
                <a:ext cx="895846" cy="295594"/>
              </a:xfrm>
              <a:prstGeom prst="rect">
                <a:avLst/>
              </a:prstGeom>
              <a:blipFill>
                <a:blip r:embed="rId9"/>
                <a:stretch>
                  <a:fillRect l="-10204" t="-35417" r="-3401" b="-47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6E70C68F-A80E-4035-A947-D5335199AC15}"/>
                  </a:ext>
                </a:extLst>
              </p:cNvPr>
              <p:cNvSpPr txBox="1"/>
              <p:nvPr/>
            </p:nvSpPr>
            <p:spPr>
              <a:xfrm>
                <a:off x="6545579" y="4138067"/>
                <a:ext cx="965423" cy="8032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𝑢</m:t>
                          </m:r>
                        </m:sub>
                        <m:sup/>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𝑣</m:t>
                              </m:r>
                            </m:sub>
                            <m:sup/>
                            <m:e/>
                          </m:nary>
                        </m:e>
                      </m:nary>
                    </m:oMath>
                  </m:oMathPara>
                </a14:m>
                <a:endParaRPr lang="en-US" dirty="0"/>
              </a:p>
            </p:txBody>
          </p:sp>
        </mc:Choice>
        <mc:Fallback xmlns="">
          <p:sp>
            <p:nvSpPr>
              <p:cNvPr id="107" name="TextBox 106">
                <a:extLst>
                  <a:ext uri="{FF2B5EF4-FFF2-40B4-BE49-F238E27FC236}">
                    <a16:creationId xmlns:a16="http://schemas.microsoft.com/office/drawing/2014/main" id="{6E70C68F-A80E-4035-A947-D5335199AC15}"/>
                  </a:ext>
                </a:extLst>
              </p:cNvPr>
              <p:cNvSpPr txBox="1">
                <a:spLocks noRot="1" noChangeAspect="1" noMove="1" noResize="1" noEditPoints="1" noAdjustHandles="1" noChangeArrowheads="1" noChangeShapeType="1" noTextEdit="1"/>
              </p:cNvSpPr>
              <p:nvPr/>
            </p:nvSpPr>
            <p:spPr>
              <a:xfrm>
                <a:off x="6545579" y="4138067"/>
                <a:ext cx="965423" cy="803233"/>
              </a:xfrm>
              <a:prstGeom prst="rect">
                <a:avLst/>
              </a:prstGeom>
              <a:blipFill>
                <a:blip r:embed="rId10"/>
                <a:stretch>
                  <a:fillRect/>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753082B9-8AE4-440D-B6C2-A4923ECF4C7F}"/>
              </a:ext>
            </a:extLst>
          </p:cNvPr>
          <p:cNvSpPr/>
          <p:nvPr/>
        </p:nvSpPr>
        <p:spPr>
          <a:xfrm>
            <a:off x="1678054" y="48131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30573F28-00D1-4764-87A1-8BD69F9576F3}"/>
              </a:ext>
            </a:extLst>
          </p:cNvPr>
          <p:cNvSpPr/>
          <p:nvPr/>
        </p:nvSpPr>
        <p:spPr>
          <a:xfrm>
            <a:off x="1678054" y="5080884"/>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BDACE55-EE04-4196-B154-A7EE6C9C805A}"/>
              </a:ext>
            </a:extLst>
          </p:cNvPr>
          <p:cNvSpPr/>
          <p:nvPr/>
        </p:nvSpPr>
        <p:spPr>
          <a:xfrm>
            <a:off x="775910" y="53518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45FEB5E3-9488-4836-A369-BD4B3B235CD3}"/>
              </a:ext>
            </a:extLst>
          </p:cNvPr>
          <p:cNvSpPr/>
          <p:nvPr/>
        </p:nvSpPr>
        <p:spPr>
          <a:xfrm>
            <a:off x="1078059" y="53518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A7A57637-B9F3-4C2F-9B6A-B6061A663514}"/>
              </a:ext>
            </a:extLst>
          </p:cNvPr>
          <p:cNvSpPr/>
          <p:nvPr/>
        </p:nvSpPr>
        <p:spPr>
          <a:xfrm>
            <a:off x="1380208" y="53518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6696FE2E-8460-451B-B263-FA8EBCD5E09B}"/>
              </a:ext>
            </a:extLst>
          </p:cNvPr>
          <p:cNvSpPr/>
          <p:nvPr/>
        </p:nvSpPr>
        <p:spPr>
          <a:xfrm>
            <a:off x="1678054" y="534857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2E9C0A0-F834-4206-8918-C81B7E929FD1}"/>
              </a:ext>
            </a:extLst>
          </p:cNvPr>
          <p:cNvSpPr/>
          <p:nvPr/>
        </p:nvSpPr>
        <p:spPr>
          <a:xfrm>
            <a:off x="1054212" y="2006379"/>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86AC30EA-D7FA-4761-B36E-C31304158A4A}"/>
              </a:ext>
            </a:extLst>
          </p:cNvPr>
          <p:cNvSpPr/>
          <p:nvPr/>
        </p:nvSpPr>
        <p:spPr>
          <a:xfrm>
            <a:off x="1367624" y="2003901"/>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679CF774-EF26-4FF4-BE6E-4F265C346A3C}"/>
              </a:ext>
            </a:extLst>
          </p:cNvPr>
          <p:cNvSpPr/>
          <p:nvPr/>
        </p:nvSpPr>
        <p:spPr>
          <a:xfrm>
            <a:off x="1678054" y="2003619"/>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6334D410-D4F2-4F1E-8334-3FD78FB9DAFA}"/>
              </a:ext>
            </a:extLst>
          </p:cNvPr>
          <p:cNvSpPr/>
          <p:nvPr/>
        </p:nvSpPr>
        <p:spPr>
          <a:xfrm>
            <a:off x="763326" y="2286000"/>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96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1000"/>
                                        <p:tgtEl>
                                          <p:spTgt spid="56"/>
                                        </p:tgtEl>
                                      </p:cBhvr>
                                    </p:animEffect>
                                    <p:anim calcmode="lin" valueType="num">
                                      <p:cBhvr>
                                        <p:cTn id="33" dur="1000" fill="hold"/>
                                        <p:tgtEl>
                                          <p:spTgt spid="56"/>
                                        </p:tgtEl>
                                        <p:attrNameLst>
                                          <p:attrName>ppt_x</p:attrName>
                                        </p:attrNameLst>
                                      </p:cBhvr>
                                      <p:tavLst>
                                        <p:tav tm="0">
                                          <p:val>
                                            <p:strVal val="#ppt_x"/>
                                          </p:val>
                                        </p:tav>
                                        <p:tav tm="100000">
                                          <p:val>
                                            <p:strVal val="#ppt_x"/>
                                          </p:val>
                                        </p:tav>
                                      </p:tavLst>
                                    </p:anim>
                                    <p:anim calcmode="lin" valueType="num">
                                      <p:cBhvr>
                                        <p:cTn id="34" dur="10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anim calcmode="lin" valueType="num">
                                      <p:cBhvr>
                                        <p:cTn id="38" dur="1000" fill="hold"/>
                                        <p:tgtEl>
                                          <p:spTgt spid="57"/>
                                        </p:tgtEl>
                                        <p:attrNameLst>
                                          <p:attrName>ppt_x</p:attrName>
                                        </p:attrNameLst>
                                      </p:cBhvr>
                                      <p:tavLst>
                                        <p:tav tm="0">
                                          <p:val>
                                            <p:strVal val="#ppt_x"/>
                                          </p:val>
                                        </p:tav>
                                        <p:tav tm="100000">
                                          <p:val>
                                            <p:strVal val="#ppt_x"/>
                                          </p:val>
                                        </p:tav>
                                      </p:tavLst>
                                    </p:anim>
                                    <p:anim calcmode="lin" valueType="num">
                                      <p:cBhvr>
                                        <p:cTn id="39" dur="10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000"/>
                                        <p:tgtEl>
                                          <p:spTgt spid="50"/>
                                        </p:tgtEl>
                                      </p:cBhvr>
                                    </p:animEffect>
                                    <p:anim calcmode="lin" valueType="num">
                                      <p:cBhvr>
                                        <p:cTn id="48" dur="1000" fill="hold"/>
                                        <p:tgtEl>
                                          <p:spTgt spid="50"/>
                                        </p:tgtEl>
                                        <p:attrNameLst>
                                          <p:attrName>ppt_x</p:attrName>
                                        </p:attrNameLst>
                                      </p:cBhvr>
                                      <p:tavLst>
                                        <p:tav tm="0">
                                          <p:val>
                                            <p:strVal val="#ppt_x"/>
                                          </p:val>
                                        </p:tav>
                                        <p:tav tm="100000">
                                          <p:val>
                                            <p:strVal val="#ppt_x"/>
                                          </p:val>
                                        </p:tav>
                                      </p:tavLst>
                                    </p:anim>
                                    <p:anim calcmode="lin" valueType="num">
                                      <p:cBhvr>
                                        <p:cTn id="49" dur="1000" fill="hold"/>
                                        <p:tgtEl>
                                          <p:spTgt spid="5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1000"/>
                                        <p:tgtEl>
                                          <p:spTgt spid="46"/>
                                        </p:tgtEl>
                                      </p:cBhvr>
                                    </p:animEffect>
                                    <p:anim calcmode="lin" valueType="num">
                                      <p:cBhvr>
                                        <p:cTn id="68" dur="1000" fill="hold"/>
                                        <p:tgtEl>
                                          <p:spTgt spid="46"/>
                                        </p:tgtEl>
                                        <p:attrNameLst>
                                          <p:attrName>ppt_x</p:attrName>
                                        </p:attrNameLst>
                                      </p:cBhvr>
                                      <p:tavLst>
                                        <p:tav tm="0">
                                          <p:val>
                                            <p:strVal val="#ppt_x"/>
                                          </p:val>
                                        </p:tav>
                                        <p:tav tm="100000">
                                          <p:val>
                                            <p:strVal val="#ppt_x"/>
                                          </p:val>
                                        </p:tav>
                                      </p:tavLst>
                                    </p:anim>
                                    <p:anim calcmode="lin" valueType="num">
                                      <p:cBhvr>
                                        <p:cTn id="69" dur="1000" fill="hold"/>
                                        <p:tgtEl>
                                          <p:spTgt spid="4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1000"/>
                                        <p:tgtEl>
                                          <p:spTgt spid="40"/>
                                        </p:tgtEl>
                                      </p:cBhvr>
                                    </p:animEffect>
                                    <p:anim calcmode="lin" valueType="num">
                                      <p:cBhvr>
                                        <p:cTn id="73" dur="1000" fill="hold"/>
                                        <p:tgtEl>
                                          <p:spTgt spid="40"/>
                                        </p:tgtEl>
                                        <p:attrNameLst>
                                          <p:attrName>ppt_x</p:attrName>
                                        </p:attrNameLst>
                                      </p:cBhvr>
                                      <p:tavLst>
                                        <p:tav tm="0">
                                          <p:val>
                                            <p:strVal val="#ppt_x"/>
                                          </p:val>
                                        </p:tav>
                                        <p:tav tm="100000">
                                          <p:val>
                                            <p:strVal val="#ppt_x"/>
                                          </p:val>
                                        </p:tav>
                                      </p:tavLst>
                                    </p:anim>
                                    <p:anim calcmode="lin" valueType="num">
                                      <p:cBhvr>
                                        <p:cTn id="74" dur="1000" fill="hold"/>
                                        <p:tgtEl>
                                          <p:spTgt spid="4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1000"/>
                                        <p:tgtEl>
                                          <p:spTgt spid="41"/>
                                        </p:tgtEl>
                                      </p:cBhvr>
                                    </p:animEffect>
                                    <p:anim calcmode="lin" valueType="num">
                                      <p:cBhvr>
                                        <p:cTn id="78" dur="1000" fill="hold"/>
                                        <p:tgtEl>
                                          <p:spTgt spid="41"/>
                                        </p:tgtEl>
                                        <p:attrNameLst>
                                          <p:attrName>ppt_x</p:attrName>
                                        </p:attrNameLst>
                                      </p:cBhvr>
                                      <p:tavLst>
                                        <p:tav tm="0">
                                          <p:val>
                                            <p:strVal val="#ppt_x"/>
                                          </p:val>
                                        </p:tav>
                                        <p:tav tm="100000">
                                          <p:val>
                                            <p:strVal val="#ppt_x"/>
                                          </p:val>
                                        </p:tav>
                                      </p:tavLst>
                                    </p:anim>
                                    <p:anim calcmode="lin" valueType="num">
                                      <p:cBhvr>
                                        <p:cTn id="79" dur="1000" fill="hold"/>
                                        <p:tgtEl>
                                          <p:spTgt spid="4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1000"/>
                                        <p:tgtEl>
                                          <p:spTgt spid="42"/>
                                        </p:tgtEl>
                                      </p:cBhvr>
                                    </p:animEffect>
                                    <p:anim calcmode="lin" valueType="num">
                                      <p:cBhvr>
                                        <p:cTn id="83" dur="1000" fill="hold"/>
                                        <p:tgtEl>
                                          <p:spTgt spid="42"/>
                                        </p:tgtEl>
                                        <p:attrNameLst>
                                          <p:attrName>ppt_x</p:attrName>
                                        </p:attrNameLst>
                                      </p:cBhvr>
                                      <p:tavLst>
                                        <p:tav tm="0">
                                          <p:val>
                                            <p:strVal val="#ppt_x"/>
                                          </p:val>
                                        </p:tav>
                                        <p:tav tm="100000">
                                          <p:val>
                                            <p:strVal val="#ppt_x"/>
                                          </p:val>
                                        </p:tav>
                                      </p:tavLst>
                                    </p:anim>
                                    <p:anim calcmode="lin" valueType="num">
                                      <p:cBhvr>
                                        <p:cTn id="84" dur="1000" fill="hold"/>
                                        <p:tgtEl>
                                          <p:spTgt spid="4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1000"/>
                                        <p:tgtEl>
                                          <p:spTgt spid="44"/>
                                        </p:tgtEl>
                                      </p:cBhvr>
                                    </p:animEffect>
                                    <p:anim calcmode="lin" valueType="num">
                                      <p:cBhvr>
                                        <p:cTn id="93" dur="1000" fill="hold"/>
                                        <p:tgtEl>
                                          <p:spTgt spid="44"/>
                                        </p:tgtEl>
                                        <p:attrNameLst>
                                          <p:attrName>ppt_x</p:attrName>
                                        </p:attrNameLst>
                                      </p:cBhvr>
                                      <p:tavLst>
                                        <p:tav tm="0">
                                          <p:val>
                                            <p:strVal val="#ppt_x"/>
                                          </p:val>
                                        </p:tav>
                                        <p:tav tm="100000">
                                          <p:val>
                                            <p:strVal val="#ppt_x"/>
                                          </p:val>
                                        </p:tav>
                                      </p:tavLst>
                                    </p:anim>
                                    <p:anim calcmode="lin" valueType="num">
                                      <p:cBhvr>
                                        <p:cTn id="94" dur="1000" fill="hold"/>
                                        <p:tgtEl>
                                          <p:spTgt spid="4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000"/>
                                        <p:tgtEl>
                                          <p:spTgt spid="45"/>
                                        </p:tgtEl>
                                      </p:cBhvr>
                                    </p:animEffect>
                                    <p:anim calcmode="lin" valueType="num">
                                      <p:cBhvr>
                                        <p:cTn id="98" dur="1000" fill="hold"/>
                                        <p:tgtEl>
                                          <p:spTgt spid="45"/>
                                        </p:tgtEl>
                                        <p:attrNameLst>
                                          <p:attrName>ppt_x</p:attrName>
                                        </p:attrNameLst>
                                      </p:cBhvr>
                                      <p:tavLst>
                                        <p:tav tm="0">
                                          <p:val>
                                            <p:strVal val="#ppt_x"/>
                                          </p:val>
                                        </p:tav>
                                        <p:tav tm="100000">
                                          <p:val>
                                            <p:strVal val="#ppt_x"/>
                                          </p:val>
                                        </p:tav>
                                      </p:tavLst>
                                    </p:anim>
                                    <p:anim calcmode="lin" valueType="num">
                                      <p:cBhvr>
                                        <p:cTn id="99" dur="1000" fill="hold"/>
                                        <p:tgtEl>
                                          <p:spTgt spid="4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1000"/>
                                        <p:tgtEl>
                                          <p:spTgt spid="39"/>
                                        </p:tgtEl>
                                      </p:cBhvr>
                                    </p:animEffect>
                                    <p:anim calcmode="lin" valueType="num">
                                      <p:cBhvr>
                                        <p:cTn id="103" dur="1000" fill="hold"/>
                                        <p:tgtEl>
                                          <p:spTgt spid="39"/>
                                        </p:tgtEl>
                                        <p:attrNameLst>
                                          <p:attrName>ppt_x</p:attrName>
                                        </p:attrNameLst>
                                      </p:cBhvr>
                                      <p:tavLst>
                                        <p:tav tm="0">
                                          <p:val>
                                            <p:strVal val="#ppt_x"/>
                                          </p:val>
                                        </p:tav>
                                        <p:tav tm="100000">
                                          <p:val>
                                            <p:strVal val="#ppt_x"/>
                                          </p:val>
                                        </p:tav>
                                      </p:tavLst>
                                    </p:anim>
                                    <p:anim calcmode="lin" valueType="num">
                                      <p:cBhvr>
                                        <p:cTn id="104" dur="1000" fill="hold"/>
                                        <p:tgtEl>
                                          <p:spTgt spid="3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1000"/>
                                        <p:tgtEl>
                                          <p:spTgt spid="15"/>
                                        </p:tgtEl>
                                      </p:cBhvr>
                                    </p:animEffect>
                                    <p:anim calcmode="lin" valueType="num">
                                      <p:cBhvr>
                                        <p:cTn id="108" dur="1000" fill="hold"/>
                                        <p:tgtEl>
                                          <p:spTgt spid="15"/>
                                        </p:tgtEl>
                                        <p:attrNameLst>
                                          <p:attrName>ppt_x</p:attrName>
                                        </p:attrNameLst>
                                      </p:cBhvr>
                                      <p:tavLst>
                                        <p:tav tm="0">
                                          <p:val>
                                            <p:strVal val="#ppt_x"/>
                                          </p:val>
                                        </p:tav>
                                        <p:tav tm="100000">
                                          <p:val>
                                            <p:strVal val="#ppt_x"/>
                                          </p:val>
                                        </p:tav>
                                      </p:tavLst>
                                    </p:anim>
                                    <p:anim calcmode="lin" valueType="num">
                                      <p:cBhvr>
                                        <p:cTn id="109" dur="1000" fill="hold"/>
                                        <p:tgtEl>
                                          <p:spTgt spid="1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ppt_x</p:attrName>
                                        </p:attrNameLst>
                                      </p:cBhvr>
                                      <p:tavLst>
                                        <p:tav tm="0">
                                          <p:val>
                                            <p:strVal val="#ppt_x"/>
                                          </p:val>
                                        </p:tav>
                                        <p:tav tm="100000">
                                          <p:val>
                                            <p:strVal val="#ppt_x"/>
                                          </p:val>
                                        </p:tav>
                                      </p:tavLst>
                                    </p:anim>
                                    <p:anim calcmode="lin" valueType="num">
                                      <p:cBhvr>
                                        <p:cTn id="114" dur="1000" fill="hold"/>
                                        <p:tgtEl>
                                          <p:spTgt spid="1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1000"/>
                                        <p:tgtEl>
                                          <p:spTgt spid="38"/>
                                        </p:tgtEl>
                                      </p:cBhvr>
                                    </p:animEffect>
                                    <p:anim calcmode="lin" valueType="num">
                                      <p:cBhvr>
                                        <p:cTn id="118" dur="1000" fill="hold"/>
                                        <p:tgtEl>
                                          <p:spTgt spid="38"/>
                                        </p:tgtEl>
                                        <p:attrNameLst>
                                          <p:attrName>ppt_x</p:attrName>
                                        </p:attrNameLst>
                                      </p:cBhvr>
                                      <p:tavLst>
                                        <p:tav tm="0">
                                          <p:val>
                                            <p:strVal val="#ppt_x"/>
                                          </p:val>
                                        </p:tav>
                                        <p:tav tm="100000">
                                          <p:val>
                                            <p:strVal val="#ppt_x"/>
                                          </p:val>
                                        </p:tav>
                                      </p:tavLst>
                                    </p:anim>
                                    <p:anim calcmode="lin" valueType="num">
                                      <p:cBhvr>
                                        <p:cTn id="119" dur="1000" fill="hold"/>
                                        <p:tgtEl>
                                          <p:spTgt spid="38"/>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1000"/>
                                        <p:tgtEl>
                                          <p:spTgt spid="37"/>
                                        </p:tgtEl>
                                      </p:cBhvr>
                                    </p:animEffect>
                                    <p:anim calcmode="lin" valueType="num">
                                      <p:cBhvr>
                                        <p:cTn id="123" dur="1000" fill="hold"/>
                                        <p:tgtEl>
                                          <p:spTgt spid="37"/>
                                        </p:tgtEl>
                                        <p:attrNameLst>
                                          <p:attrName>ppt_x</p:attrName>
                                        </p:attrNameLst>
                                      </p:cBhvr>
                                      <p:tavLst>
                                        <p:tav tm="0">
                                          <p:val>
                                            <p:strVal val="#ppt_x"/>
                                          </p:val>
                                        </p:tav>
                                        <p:tav tm="100000">
                                          <p:val>
                                            <p:strVal val="#ppt_x"/>
                                          </p:val>
                                        </p:tav>
                                      </p:tavLst>
                                    </p:anim>
                                    <p:anim calcmode="lin" valueType="num">
                                      <p:cBhvr>
                                        <p:cTn id="124" dur="1000" fill="hold"/>
                                        <p:tgtEl>
                                          <p:spTgt spid="3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fade">
                                      <p:cBhvr>
                                        <p:cTn id="127" dur="1000"/>
                                        <p:tgtEl>
                                          <p:spTgt spid="36"/>
                                        </p:tgtEl>
                                      </p:cBhvr>
                                    </p:animEffect>
                                    <p:anim calcmode="lin" valueType="num">
                                      <p:cBhvr>
                                        <p:cTn id="128" dur="1000" fill="hold"/>
                                        <p:tgtEl>
                                          <p:spTgt spid="36"/>
                                        </p:tgtEl>
                                        <p:attrNameLst>
                                          <p:attrName>ppt_x</p:attrName>
                                        </p:attrNameLst>
                                      </p:cBhvr>
                                      <p:tavLst>
                                        <p:tav tm="0">
                                          <p:val>
                                            <p:strVal val="#ppt_x"/>
                                          </p:val>
                                        </p:tav>
                                        <p:tav tm="100000">
                                          <p:val>
                                            <p:strVal val="#ppt_x"/>
                                          </p:val>
                                        </p:tav>
                                      </p:tavLst>
                                    </p:anim>
                                    <p:anim calcmode="lin" valueType="num">
                                      <p:cBhvr>
                                        <p:cTn id="129" dur="1000" fill="hold"/>
                                        <p:tgtEl>
                                          <p:spTgt spid="3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anim calcmode="lin" valueType="num">
                                      <p:cBhvr>
                                        <p:cTn id="133" dur="1000" fill="hold"/>
                                        <p:tgtEl>
                                          <p:spTgt spid="35"/>
                                        </p:tgtEl>
                                        <p:attrNameLst>
                                          <p:attrName>ppt_x</p:attrName>
                                        </p:attrNameLst>
                                      </p:cBhvr>
                                      <p:tavLst>
                                        <p:tav tm="0">
                                          <p:val>
                                            <p:strVal val="#ppt_x"/>
                                          </p:val>
                                        </p:tav>
                                        <p:tav tm="100000">
                                          <p:val>
                                            <p:strVal val="#ppt_x"/>
                                          </p:val>
                                        </p:tav>
                                      </p:tavLst>
                                    </p:anim>
                                    <p:anim calcmode="lin" valueType="num">
                                      <p:cBhvr>
                                        <p:cTn id="134" dur="1000" fill="hold"/>
                                        <p:tgtEl>
                                          <p:spTgt spid="3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1000"/>
                                        <p:tgtEl>
                                          <p:spTgt spid="34"/>
                                        </p:tgtEl>
                                      </p:cBhvr>
                                    </p:animEffect>
                                    <p:anim calcmode="lin" valueType="num">
                                      <p:cBhvr>
                                        <p:cTn id="138" dur="1000" fill="hold"/>
                                        <p:tgtEl>
                                          <p:spTgt spid="34"/>
                                        </p:tgtEl>
                                        <p:attrNameLst>
                                          <p:attrName>ppt_x</p:attrName>
                                        </p:attrNameLst>
                                      </p:cBhvr>
                                      <p:tavLst>
                                        <p:tav tm="0">
                                          <p:val>
                                            <p:strVal val="#ppt_x"/>
                                          </p:val>
                                        </p:tav>
                                        <p:tav tm="100000">
                                          <p:val>
                                            <p:strVal val="#ppt_x"/>
                                          </p:val>
                                        </p:tav>
                                      </p:tavLst>
                                    </p:anim>
                                    <p:anim calcmode="lin" valueType="num">
                                      <p:cBhvr>
                                        <p:cTn id="139" dur="1000" fill="hold"/>
                                        <p:tgtEl>
                                          <p:spTgt spid="34"/>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fade">
                                      <p:cBhvr>
                                        <p:cTn id="142" dur="1000"/>
                                        <p:tgtEl>
                                          <p:spTgt spid="10"/>
                                        </p:tgtEl>
                                      </p:cBhvr>
                                    </p:animEffect>
                                    <p:anim calcmode="lin" valueType="num">
                                      <p:cBhvr>
                                        <p:cTn id="143" dur="1000" fill="hold"/>
                                        <p:tgtEl>
                                          <p:spTgt spid="10"/>
                                        </p:tgtEl>
                                        <p:attrNameLst>
                                          <p:attrName>ppt_x</p:attrName>
                                        </p:attrNameLst>
                                      </p:cBhvr>
                                      <p:tavLst>
                                        <p:tav tm="0">
                                          <p:val>
                                            <p:strVal val="#ppt_x"/>
                                          </p:val>
                                        </p:tav>
                                        <p:tav tm="100000">
                                          <p:val>
                                            <p:strVal val="#ppt_x"/>
                                          </p:val>
                                        </p:tav>
                                      </p:tavLst>
                                    </p:anim>
                                    <p:anim calcmode="lin" valueType="num">
                                      <p:cBhvr>
                                        <p:cTn id="144" dur="1000" fill="hold"/>
                                        <p:tgtEl>
                                          <p:spTgt spid="10"/>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11"/>
                                        </p:tgtEl>
                                        <p:attrNameLst>
                                          <p:attrName>style.visibility</p:attrName>
                                        </p:attrNameLst>
                                      </p:cBhvr>
                                      <p:to>
                                        <p:strVal val="visible"/>
                                      </p:to>
                                    </p:set>
                                    <p:animEffect transition="in" filter="fade">
                                      <p:cBhvr>
                                        <p:cTn id="147" dur="1000"/>
                                        <p:tgtEl>
                                          <p:spTgt spid="11"/>
                                        </p:tgtEl>
                                      </p:cBhvr>
                                    </p:animEffect>
                                    <p:anim calcmode="lin" valueType="num">
                                      <p:cBhvr>
                                        <p:cTn id="148" dur="1000" fill="hold"/>
                                        <p:tgtEl>
                                          <p:spTgt spid="11"/>
                                        </p:tgtEl>
                                        <p:attrNameLst>
                                          <p:attrName>ppt_x</p:attrName>
                                        </p:attrNameLst>
                                      </p:cBhvr>
                                      <p:tavLst>
                                        <p:tav tm="0">
                                          <p:val>
                                            <p:strVal val="#ppt_x"/>
                                          </p:val>
                                        </p:tav>
                                        <p:tav tm="100000">
                                          <p:val>
                                            <p:strVal val="#ppt_x"/>
                                          </p:val>
                                        </p:tav>
                                      </p:tavLst>
                                    </p:anim>
                                    <p:anim calcmode="lin" valueType="num">
                                      <p:cBhvr>
                                        <p:cTn id="149" dur="1000" fill="hold"/>
                                        <p:tgtEl>
                                          <p:spTgt spid="11"/>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12"/>
                                        </p:tgtEl>
                                        <p:attrNameLst>
                                          <p:attrName>style.visibility</p:attrName>
                                        </p:attrNameLst>
                                      </p:cBhvr>
                                      <p:to>
                                        <p:strVal val="visible"/>
                                      </p:to>
                                    </p:set>
                                    <p:animEffect transition="in" filter="fade">
                                      <p:cBhvr>
                                        <p:cTn id="152" dur="1000"/>
                                        <p:tgtEl>
                                          <p:spTgt spid="12"/>
                                        </p:tgtEl>
                                      </p:cBhvr>
                                    </p:animEffect>
                                    <p:anim calcmode="lin" valueType="num">
                                      <p:cBhvr>
                                        <p:cTn id="153" dur="1000" fill="hold"/>
                                        <p:tgtEl>
                                          <p:spTgt spid="12"/>
                                        </p:tgtEl>
                                        <p:attrNameLst>
                                          <p:attrName>ppt_x</p:attrName>
                                        </p:attrNameLst>
                                      </p:cBhvr>
                                      <p:tavLst>
                                        <p:tav tm="0">
                                          <p:val>
                                            <p:strVal val="#ppt_x"/>
                                          </p:val>
                                        </p:tav>
                                        <p:tav tm="100000">
                                          <p:val>
                                            <p:strVal val="#ppt_x"/>
                                          </p:val>
                                        </p:tav>
                                      </p:tavLst>
                                    </p:anim>
                                    <p:anim calcmode="lin" valueType="num">
                                      <p:cBhvr>
                                        <p:cTn id="154" dur="1000" fill="hold"/>
                                        <p:tgtEl>
                                          <p:spTgt spid="12"/>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fade">
                                      <p:cBhvr>
                                        <p:cTn id="157" dur="1000"/>
                                        <p:tgtEl>
                                          <p:spTgt spid="13"/>
                                        </p:tgtEl>
                                      </p:cBhvr>
                                    </p:animEffect>
                                    <p:anim calcmode="lin" valueType="num">
                                      <p:cBhvr>
                                        <p:cTn id="158" dur="1000" fill="hold"/>
                                        <p:tgtEl>
                                          <p:spTgt spid="13"/>
                                        </p:tgtEl>
                                        <p:attrNameLst>
                                          <p:attrName>ppt_x</p:attrName>
                                        </p:attrNameLst>
                                      </p:cBhvr>
                                      <p:tavLst>
                                        <p:tav tm="0">
                                          <p:val>
                                            <p:strVal val="#ppt_x"/>
                                          </p:val>
                                        </p:tav>
                                        <p:tav tm="100000">
                                          <p:val>
                                            <p:strVal val="#ppt_x"/>
                                          </p:val>
                                        </p:tav>
                                      </p:tavLst>
                                    </p:anim>
                                    <p:anim calcmode="lin" valueType="num">
                                      <p:cBhvr>
                                        <p:cTn id="159" dur="1000" fill="hold"/>
                                        <p:tgtEl>
                                          <p:spTgt spid="13"/>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fade">
                                      <p:cBhvr>
                                        <p:cTn id="162" dur="1000"/>
                                        <p:tgtEl>
                                          <p:spTgt spid="70"/>
                                        </p:tgtEl>
                                      </p:cBhvr>
                                    </p:animEffect>
                                    <p:anim calcmode="lin" valueType="num">
                                      <p:cBhvr>
                                        <p:cTn id="163" dur="1000" fill="hold"/>
                                        <p:tgtEl>
                                          <p:spTgt spid="70"/>
                                        </p:tgtEl>
                                        <p:attrNameLst>
                                          <p:attrName>ppt_x</p:attrName>
                                        </p:attrNameLst>
                                      </p:cBhvr>
                                      <p:tavLst>
                                        <p:tav tm="0">
                                          <p:val>
                                            <p:strVal val="#ppt_x"/>
                                          </p:val>
                                        </p:tav>
                                        <p:tav tm="100000">
                                          <p:val>
                                            <p:strVal val="#ppt_x"/>
                                          </p:val>
                                        </p:tav>
                                      </p:tavLst>
                                    </p:anim>
                                    <p:anim calcmode="lin" valueType="num">
                                      <p:cBhvr>
                                        <p:cTn id="164" dur="1000" fill="hold"/>
                                        <p:tgtEl>
                                          <p:spTgt spid="70"/>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71"/>
                                        </p:tgtEl>
                                        <p:attrNameLst>
                                          <p:attrName>style.visibility</p:attrName>
                                        </p:attrNameLst>
                                      </p:cBhvr>
                                      <p:to>
                                        <p:strVal val="visible"/>
                                      </p:to>
                                    </p:set>
                                    <p:animEffect transition="in" filter="fade">
                                      <p:cBhvr>
                                        <p:cTn id="167" dur="1000"/>
                                        <p:tgtEl>
                                          <p:spTgt spid="71"/>
                                        </p:tgtEl>
                                      </p:cBhvr>
                                    </p:animEffect>
                                    <p:anim calcmode="lin" valueType="num">
                                      <p:cBhvr>
                                        <p:cTn id="168" dur="1000" fill="hold"/>
                                        <p:tgtEl>
                                          <p:spTgt spid="71"/>
                                        </p:tgtEl>
                                        <p:attrNameLst>
                                          <p:attrName>ppt_x</p:attrName>
                                        </p:attrNameLst>
                                      </p:cBhvr>
                                      <p:tavLst>
                                        <p:tav tm="0">
                                          <p:val>
                                            <p:strVal val="#ppt_x"/>
                                          </p:val>
                                        </p:tav>
                                        <p:tav tm="100000">
                                          <p:val>
                                            <p:strVal val="#ppt_x"/>
                                          </p:val>
                                        </p:tav>
                                      </p:tavLst>
                                    </p:anim>
                                    <p:anim calcmode="lin" valueType="num">
                                      <p:cBhvr>
                                        <p:cTn id="16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61"/>
                                        </p:tgtEl>
                                        <p:attrNameLst>
                                          <p:attrName>style.visibility</p:attrName>
                                        </p:attrNameLst>
                                      </p:cBhvr>
                                      <p:to>
                                        <p:strVal val="visible"/>
                                      </p:to>
                                    </p:set>
                                    <p:animEffect transition="in" filter="fade">
                                      <p:cBhvr>
                                        <p:cTn id="174" dur="1000"/>
                                        <p:tgtEl>
                                          <p:spTgt spid="61"/>
                                        </p:tgtEl>
                                      </p:cBhvr>
                                    </p:animEffect>
                                    <p:anim calcmode="lin" valueType="num">
                                      <p:cBhvr>
                                        <p:cTn id="175" dur="1000" fill="hold"/>
                                        <p:tgtEl>
                                          <p:spTgt spid="61"/>
                                        </p:tgtEl>
                                        <p:attrNameLst>
                                          <p:attrName>ppt_x</p:attrName>
                                        </p:attrNameLst>
                                      </p:cBhvr>
                                      <p:tavLst>
                                        <p:tav tm="0">
                                          <p:val>
                                            <p:strVal val="#ppt_x"/>
                                          </p:val>
                                        </p:tav>
                                        <p:tav tm="100000">
                                          <p:val>
                                            <p:strVal val="#ppt_x"/>
                                          </p:val>
                                        </p:tav>
                                      </p:tavLst>
                                    </p:anim>
                                    <p:anim calcmode="lin" valueType="num">
                                      <p:cBhvr>
                                        <p:cTn id="176" dur="1000" fill="hold"/>
                                        <p:tgtEl>
                                          <p:spTgt spid="61"/>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62"/>
                                        </p:tgtEl>
                                        <p:attrNameLst>
                                          <p:attrName>style.visibility</p:attrName>
                                        </p:attrNameLst>
                                      </p:cBhvr>
                                      <p:to>
                                        <p:strVal val="visible"/>
                                      </p:to>
                                    </p:set>
                                    <p:animEffect transition="in" filter="fade">
                                      <p:cBhvr>
                                        <p:cTn id="179" dur="1000"/>
                                        <p:tgtEl>
                                          <p:spTgt spid="62"/>
                                        </p:tgtEl>
                                      </p:cBhvr>
                                    </p:animEffect>
                                    <p:anim calcmode="lin" valueType="num">
                                      <p:cBhvr>
                                        <p:cTn id="180" dur="1000" fill="hold"/>
                                        <p:tgtEl>
                                          <p:spTgt spid="62"/>
                                        </p:tgtEl>
                                        <p:attrNameLst>
                                          <p:attrName>ppt_x</p:attrName>
                                        </p:attrNameLst>
                                      </p:cBhvr>
                                      <p:tavLst>
                                        <p:tav tm="0">
                                          <p:val>
                                            <p:strVal val="#ppt_x"/>
                                          </p:val>
                                        </p:tav>
                                        <p:tav tm="100000">
                                          <p:val>
                                            <p:strVal val="#ppt_x"/>
                                          </p:val>
                                        </p:tav>
                                      </p:tavLst>
                                    </p:anim>
                                    <p:anim calcmode="lin" valueType="num">
                                      <p:cBhvr>
                                        <p:cTn id="181" dur="1000" fill="hold"/>
                                        <p:tgtEl>
                                          <p:spTgt spid="62"/>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63"/>
                                        </p:tgtEl>
                                        <p:attrNameLst>
                                          <p:attrName>style.visibility</p:attrName>
                                        </p:attrNameLst>
                                      </p:cBhvr>
                                      <p:to>
                                        <p:strVal val="visible"/>
                                      </p:to>
                                    </p:set>
                                    <p:animEffect transition="in" filter="fade">
                                      <p:cBhvr>
                                        <p:cTn id="184" dur="1000"/>
                                        <p:tgtEl>
                                          <p:spTgt spid="63"/>
                                        </p:tgtEl>
                                      </p:cBhvr>
                                    </p:animEffect>
                                    <p:anim calcmode="lin" valueType="num">
                                      <p:cBhvr>
                                        <p:cTn id="185" dur="1000" fill="hold"/>
                                        <p:tgtEl>
                                          <p:spTgt spid="63"/>
                                        </p:tgtEl>
                                        <p:attrNameLst>
                                          <p:attrName>ppt_x</p:attrName>
                                        </p:attrNameLst>
                                      </p:cBhvr>
                                      <p:tavLst>
                                        <p:tav tm="0">
                                          <p:val>
                                            <p:strVal val="#ppt_x"/>
                                          </p:val>
                                        </p:tav>
                                        <p:tav tm="100000">
                                          <p:val>
                                            <p:strVal val="#ppt_x"/>
                                          </p:val>
                                        </p:tav>
                                      </p:tavLst>
                                    </p:anim>
                                    <p:anim calcmode="lin" valueType="num">
                                      <p:cBhvr>
                                        <p:cTn id="186" dur="1000" fill="hold"/>
                                        <p:tgtEl>
                                          <p:spTgt spid="63"/>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64"/>
                                        </p:tgtEl>
                                        <p:attrNameLst>
                                          <p:attrName>style.visibility</p:attrName>
                                        </p:attrNameLst>
                                      </p:cBhvr>
                                      <p:to>
                                        <p:strVal val="visible"/>
                                      </p:to>
                                    </p:set>
                                    <p:animEffect transition="in" filter="fade">
                                      <p:cBhvr>
                                        <p:cTn id="189" dur="1000"/>
                                        <p:tgtEl>
                                          <p:spTgt spid="64"/>
                                        </p:tgtEl>
                                      </p:cBhvr>
                                    </p:animEffect>
                                    <p:anim calcmode="lin" valueType="num">
                                      <p:cBhvr>
                                        <p:cTn id="190" dur="1000" fill="hold"/>
                                        <p:tgtEl>
                                          <p:spTgt spid="64"/>
                                        </p:tgtEl>
                                        <p:attrNameLst>
                                          <p:attrName>ppt_x</p:attrName>
                                        </p:attrNameLst>
                                      </p:cBhvr>
                                      <p:tavLst>
                                        <p:tav tm="0">
                                          <p:val>
                                            <p:strVal val="#ppt_x"/>
                                          </p:val>
                                        </p:tav>
                                        <p:tav tm="100000">
                                          <p:val>
                                            <p:strVal val="#ppt_x"/>
                                          </p:val>
                                        </p:tav>
                                      </p:tavLst>
                                    </p:anim>
                                    <p:anim calcmode="lin" valueType="num">
                                      <p:cBhvr>
                                        <p:cTn id="191" dur="1000" fill="hold"/>
                                        <p:tgtEl>
                                          <p:spTgt spid="64"/>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fade">
                                      <p:cBhvr>
                                        <p:cTn id="194" dur="1000"/>
                                        <p:tgtEl>
                                          <p:spTgt spid="65"/>
                                        </p:tgtEl>
                                      </p:cBhvr>
                                    </p:animEffect>
                                    <p:anim calcmode="lin" valueType="num">
                                      <p:cBhvr>
                                        <p:cTn id="195" dur="1000" fill="hold"/>
                                        <p:tgtEl>
                                          <p:spTgt spid="65"/>
                                        </p:tgtEl>
                                        <p:attrNameLst>
                                          <p:attrName>ppt_x</p:attrName>
                                        </p:attrNameLst>
                                      </p:cBhvr>
                                      <p:tavLst>
                                        <p:tav tm="0">
                                          <p:val>
                                            <p:strVal val="#ppt_x"/>
                                          </p:val>
                                        </p:tav>
                                        <p:tav tm="100000">
                                          <p:val>
                                            <p:strVal val="#ppt_x"/>
                                          </p:val>
                                        </p:tav>
                                      </p:tavLst>
                                    </p:anim>
                                    <p:anim calcmode="lin" valueType="num">
                                      <p:cBhvr>
                                        <p:cTn id="196" dur="1000" fill="hold"/>
                                        <p:tgtEl>
                                          <p:spTgt spid="65"/>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66"/>
                                        </p:tgtEl>
                                        <p:attrNameLst>
                                          <p:attrName>style.visibility</p:attrName>
                                        </p:attrNameLst>
                                      </p:cBhvr>
                                      <p:to>
                                        <p:strVal val="visible"/>
                                      </p:to>
                                    </p:set>
                                    <p:animEffect transition="in" filter="fade">
                                      <p:cBhvr>
                                        <p:cTn id="199" dur="1000"/>
                                        <p:tgtEl>
                                          <p:spTgt spid="66"/>
                                        </p:tgtEl>
                                      </p:cBhvr>
                                    </p:animEffect>
                                    <p:anim calcmode="lin" valueType="num">
                                      <p:cBhvr>
                                        <p:cTn id="200" dur="1000" fill="hold"/>
                                        <p:tgtEl>
                                          <p:spTgt spid="66"/>
                                        </p:tgtEl>
                                        <p:attrNameLst>
                                          <p:attrName>ppt_x</p:attrName>
                                        </p:attrNameLst>
                                      </p:cBhvr>
                                      <p:tavLst>
                                        <p:tav tm="0">
                                          <p:val>
                                            <p:strVal val="#ppt_x"/>
                                          </p:val>
                                        </p:tav>
                                        <p:tav tm="100000">
                                          <p:val>
                                            <p:strVal val="#ppt_x"/>
                                          </p:val>
                                        </p:tav>
                                      </p:tavLst>
                                    </p:anim>
                                    <p:anim calcmode="lin" valueType="num">
                                      <p:cBhvr>
                                        <p:cTn id="201" dur="1000" fill="hold"/>
                                        <p:tgtEl>
                                          <p:spTgt spid="66"/>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67"/>
                                        </p:tgtEl>
                                        <p:attrNameLst>
                                          <p:attrName>style.visibility</p:attrName>
                                        </p:attrNameLst>
                                      </p:cBhvr>
                                      <p:to>
                                        <p:strVal val="visible"/>
                                      </p:to>
                                    </p:set>
                                    <p:animEffect transition="in" filter="fade">
                                      <p:cBhvr>
                                        <p:cTn id="204" dur="1000"/>
                                        <p:tgtEl>
                                          <p:spTgt spid="67"/>
                                        </p:tgtEl>
                                      </p:cBhvr>
                                    </p:animEffect>
                                    <p:anim calcmode="lin" valueType="num">
                                      <p:cBhvr>
                                        <p:cTn id="205" dur="1000" fill="hold"/>
                                        <p:tgtEl>
                                          <p:spTgt spid="67"/>
                                        </p:tgtEl>
                                        <p:attrNameLst>
                                          <p:attrName>ppt_x</p:attrName>
                                        </p:attrNameLst>
                                      </p:cBhvr>
                                      <p:tavLst>
                                        <p:tav tm="0">
                                          <p:val>
                                            <p:strVal val="#ppt_x"/>
                                          </p:val>
                                        </p:tav>
                                        <p:tav tm="100000">
                                          <p:val>
                                            <p:strVal val="#ppt_x"/>
                                          </p:val>
                                        </p:tav>
                                      </p:tavLst>
                                    </p:anim>
                                    <p:anim calcmode="lin" valueType="num">
                                      <p:cBhvr>
                                        <p:cTn id="206" dur="1000" fill="hold"/>
                                        <p:tgtEl>
                                          <p:spTgt spid="67"/>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68"/>
                                        </p:tgtEl>
                                        <p:attrNameLst>
                                          <p:attrName>style.visibility</p:attrName>
                                        </p:attrNameLst>
                                      </p:cBhvr>
                                      <p:to>
                                        <p:strVal val="visible"/>
                                      </p:to>
                                    </p:set>
                                    <p:animEffect transition="in" filter="fade">
                                      <p:cBhvr>
                                        <p:cTn id="209" dur="1000"/>
                                        <p:tgtEl>
                                          <p:spTgt spid="68"/>
                                        </p:tgtEl>
                                      </p:cBhvr>
                                    </p:animEffect>
                                    <p:anim calcmode="lin" valueType="num">
                                      <p:cBhvr>
                                        <p:cTn id="210" dur="1000" fill="hold"/>
                                        <p:tgtEl>
                                          <p:spTgt spid="68"/>
                                        </p:tgtEl>
                                        <p:attrNameLst>
                                          <p:attrName>ppt_x</p:attrName>
                                        </p:attrNameLst>
                                      </p:cBhvr>
                                      <p:tavLst>
                                        <p:tav tm="0">
                                          <p:val>
                                            <p:strVal val="#ppt_x"/>
                                          </p:val>
                                        </p:tav>
                                        <p:tav tm="100000">
                                          <p:val>
                                            <p:strVal val="#ppt_x"/>
                                          </p:val>
                                        </p:tav>
                                      </p:tavLst>
                                    </p:anim>
                                    <p:anim calcmode="lin" valueType="num">
                                      <p:cBhvr>
                                        <p:cTn id="211" dur="1000" fill="hold"/>
                                        <p:tgtEl>
                                          <p:spTgt spid="68"/>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69"/>
                                        </p:tgtEl>
                                        <p:attrNameLst>
                                          <p:attrName>style.visibility</p:attrName>
                                        </p:attrNameLst>
                                      </p:cBhvr>
                                      <p:to>
                                        <p:strVal val="visible"/>
                                      </p:to>
                                    </p:set>
                                    <p:animEffect transition="in" filter="fade">
                                      <p:cBhvr>
                                        <p:cTn id="214" dur="1000"/>
                                        <p:tgtEl>
                                          <p:spTgt spid="69"/>
                                        </p:tgtEl>
                                      </p:cBhvr>
                                    </p:animEffect>
                                    <p:anim calcmode="lin" valueType="num">
                                      <p:cBhvr>
                                        <p:cTn id="215" dur="1000" fill="hold"/>
                                        <p:tgtEl>
                                          <p:spTgt spid="69"/>
                                        </p:tgtEl>
                                        <p:attrNameLst>
                                          <p:attrName>ppt_x</p:attrName>
                                        </p:attrNameLst>
                                      </p:cBhvr>
                                      <p:tavLst>
                                        <p:tav tm="0">
                                          <p:val>
                                            <p:strVal val="#ppt_x"/>
                                          </p:val>
                                        </p:tav>
                                        <p:tav tm="100000">
                                          <p:val>
                                            <p:strVal val="#ppt_x"/>
                                          </p:val>
                                        </p:tav>
                                      </p:tavLst>
                                    </p:anim>
                                    <p:anim calcmode="lin" valueType="num">
                                      <p:cBhvr>
                                        <p:cTn id="216" dur="1000" fill="hold"/>
                                        <p:tgtEl>
                                          <p:spTgt spid="69"/>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72"/>
                                        </p:tgtEl>
                                        <p:attrNameLst>
                                          <p:attrName>style.visibility</p:attrName>
                                        </p:attrNameLst>
                                      </p:cBhvr>
                                      <p:to>
                                        <p:strVal val="visible"/>
                                      </p:to>
                                    </p:set>
                                    <p:animEffect transition="in" filter="fade">
                                      <p:cBhvr>
                                        <p:cTn id="219" dur="1000"/>
                                        <p:tgtEl>
                                          <p:spTgt spid="72"/>
                                        </p:tgtEl>
                                      </p:cBhvr>
                                    </p:animEffect>
                                    <p:anim calcmode="lin" valueType="num">
                                      <p:cBhvr>
                                        <p:cTn id="220" dur="1000" fill="hold"/>
                                        <p:tgtEl>
                                          <p:spTgt spid="72"/>
                                        </p:tgtEl>
                                        <p:attrNameLst>
                                          <p:attrName>ppt_x</p:attrName>
                                        </p:attrNameLst>
                                      </p:cBhvr>
                                      <p:tavLst>
                                        <p:tav tm="0">
                                          <p:val>
                                            <p:strVal val="#ppt_x"/>
                                          </p:val>
                                        </p:tav>
                                        <p:tav tm="100000">
                                          <p:val>
                                            <p:strVal val="#ppt_x"/>
                                          </p:val>
                                        </p:tav>
                                      </p:tavLst>
                                    </p:anim>
                                    <p:anim calcmode="lin" valueType="num">
                                      <p:cBhvr>
                                        <p:cTn id="221" dur="1000" fill="hold"/>
                                        <p:tgtEl>
                                          <p:spTgt spid="72"/>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fade">
                                      <p:cBhvr>
                                        <p:cTn id="224" dur="1000"/>
                                        <p:tgtEl>
                                          <p:spTgt spid="74"/>
                                        </p:tgtEl>
                                      </p:cBhvr>
                                    </p:animEffect>
                                    <p:anim calcmode="lin" valueType="num">
                                      <p:cBhvr>
                                        <p:cTn id="225" dur="1000" fill="hold"/>
                                        <p:tgtEl>
                                          <p:spTgt spid="74"/>
                                        </p:tgtEl>
                                        <p:attrNameLst>
                                          <p:attrName>ppt_x</p:attrName>
                                        </p:attrNameLst>
                                      </p:cBhvr>
                                      <p:tavLst>
                                        <p:tav tm="0">
                                          <p:val>
                                            <p:strVal val="#ppt_x"/>
                                          </p:val>
                                        </p:tav>
                                        <p:tav tm="100000">
                                          <p:val>
                                            <p:strVal val="#ppt_x"/>
                                          </p:val>
                                        </p:tav>
                                      </p:tavLst>
                                    </p:anim>
                                    <p:anim calcmode="lin" valueType="num">
                                      <p:cBhvr>
                                        <p:cTn id="226" dur="1000" fill="hold"/>
                                        <p:tgtEl>
                                          <p:spTgt spid="74"/>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75"/>
                                        </p:tgtEl>
                                        <p:attrNameLst>
                                          <p:attrName>style.visibility</p:attrName>
                                        </p:attrNameLst>
                                      </p:cBhvr>
                                      <p:to>
                                        <p:strVal val="visible"/>
                                      </p:to>
                                    </p:set>
                                    <p:animEffect transition="in" filter="fade">
                                      <p:cBhvr>
                                        <p:cTn id="229" dur="1000"/>
                                        <p:tgtEl>
                                          <p:spTgt spid="75"/>
                                        </p:tgtEl>
                                      </p:cBhvr>
                                    </p:animEffect>
                                    <p:anim calcmode="lin" valueType="num">
                                      <p:cBhvr>
                                        <p:cTn id="230" dur="1000" fill="hold"/>
                                        <p:tgtEl>
                                          <p:spTgt spid="75"/>
                                        </p:tgtEl>
                                        <p:attrNameLst>
                                          <p:attrName>ppt_x</p:attrName>
                                        </p:attrNameLst>
                                      </p:cBhvr>
                                      <p:tavLst>
                                        <p:tav tm="0">
                                          <p:val>
                                            <p:strVal val="#ppt_x"/>
                                          </p:val>
                                        </p:tav>
                                        <p:tav tm="100000">
                                          <p:val>
                                            <p:strVal val="#ppt_x"/>
                                          </p:val>
                                        </p:tav>
                                      </p:tavLst>
                                    </p:anim>
                                    <p:anim calcmode="lin" valueType="num">
                                      <p:cBhvr>
                                        <p:cTn id="231" dur="1000" fill="hold"/>
                                        <p:tgtEl>
                                          <p:spTgt spid="75"/>
                                        </p:tgtEl>
                                        <p:attrNameLst>
                                          <p:attrName>ppt_y</p:attrName>
                                        </p:attrNameLst>
                                      </p:cBhvr>
                                      <p:tavLst>
                                        <p:tav tm="0">
                                          <p:val>
                                            <p:strVal val="#ppt_y+.1"/>
                                          </p:val>
                                        </p:tav>
                                        <p:tav tm="100000">
                                          <p:val>
                                            <p:strVal val="#ppt_y"/>
                                          </p:val>
                                        </p:tav>
                                      </p:tavLst>
                                    </p:anim>
                                  </p:childTnLst>
                                </p:cTn>
                              </p:par>
                              <p:par>
                                <p:cTn id="232" presetID="10" presetClass="entr" presetSubtype="0" fill="hold" nodeType="withEffect">
                                  <p:stCondLst>
                                    <p:cond delay="0"/>
                                  </p:stCondLst>
                                  <p:childTnLst>
                                    <p:set>
                                      <p:cBhvr>
                                        <p:cTn id="233" dur="1" fill="hold">
                                          <p:stCondLst>
                                            <p:cond delay="0"/>
                                          </p:stCondLst>
                                        </p:cTn>
                                        <p:tgtEl>
                                          <p:spTgt spid="87"/>
                                        </p:tgtEl>
                                        <p:attrNameLst>
                                          <p:attrName>style.visibility</p:attrName>
                                        </p:attrNameLst>
                                      </p:cBhvr>
                                      <p:to>
                                        <p:strVal val="visible"/>
                                      </p:to>
                                    </p:set>
                                    <p:animEffect transition="in" filter="fade">
                                      <p:cBhvr>
                                        <p:cTn id="234" dur="500"/>
                                        <p:tgtEl>
                                          <p:spTgt spid="87"/>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85"/>
                                        </p:tgtEl>
                                        <p:attrNameLst>
                                          <p:attrName>style.visibility</p:attrName>
                                        </p:attrNameLst>
                                      </p:cBhvr>
                                      <p:to>
                                        <p:strVal val="visible"/>
                                      </p:to>
                                    </p:set>
                                    <p:animEffect transition="in" filter="fade">
                                      <p:cBhvr>
                                        <p:cTn id="237" dur="500"/>
                                        <p:tgtEl>
                                          <p:spTgt spid="85"/>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60"/>
                                        </p:tgtEl>
                                        <p:attrNameLst>
                                          <p:attrName>style.visibility</p:attrName>
                                        </p:attrNameLst>
                                      </p:cBhvr>
                                      <p:to>
                                        <p:strVal val="visible"/>
                                      </p:to>
                                    </p:set>
                                    <p:animEffect transition="in" filter="fade">
                                      <p:cBhvr>
                                        <p:cTn id="242" dur="500"/>
                                        <p:tgtEl>
                                          <p:spTgt spid="60"/>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95"/>
                                        </p:tgtEl>
                                        <p:attrNameLst>
                                          <p:attrName>style.visibility</p:attrName>
                                        </p:attrNameLst>
                                      </p:cBhvr>
                                      <p:to>
                                        <p:strVal val="visible"/>
                                      </p:to>
                                    </p:set>
                                    <p:animEffect transition="in" filter="fade">
                                      <p:cBhvr>
                                        <p:cTn id="245" dur="500"/>
                                        <p:tgtEl>
                                          <p:spTgt spid="95"/>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xit" presetSubtype="0" fill="hold" grpId="1" nodeType="clickEffect">
                                  <p:stCondLst>
                                    <p:cond delay="0"/>
                                  </p:stCondLst>
                                  <p:childTnLst>
                                    <p:animEffect transition="out" filter="fade">
                                      <p:cBhvr>
                                        <p:cTn id="249" dur="500"/>
                                        <p:tgtEl>
                                          <p:spTgt spid="60"/>
                                        </p:tgtEl>
                                      </p:cBhvr>
                                    </p:animEffect>
                                    <p:set>
                                      <p:cBhvr>
                                        <p:cTn id="250" dur="1" fill="hold">
                                          <p:stCondLst>
                                            <p:cond delay="499"/>
                                          </p:stCondLst>
                                        </p:cTn>
                                        <p:tgtEl>
                                          <p:spTgt spid="60"/>
                                        </p:tgtEl>
                                        <p:attrNameLst>
                                          <p:attrName>style.visibility</p:attrName>
                                        </p:attrNameLst>
                                      </p:cBhvr>
                                      <p:to>
                                        <p:strVal val="hidden"/>
                                      </p:to>
                                    </p:set>
                                  </p:childTnLst>
                                </p:cTn>
                              </p:par>
                              <p:par>
                                <p:cTn id="251" presetID="10" presetClass="entr" presetSubtype="0" fill="hold" grpId="0" nodeType="withEffect">
                                  <p:stCondLst>
                                    <p:cond delay="0"/>
                                  </p:stCondLst>
                                  <p:childTnLst>
                                    <p:set>
                                      <p:cBhvr>
                                        <p:cTn id="252" dur="1" fill="hold">
                                          <p:stCondLst>
                                            <p:cond delay="0"/>
                                          </p:stCondLst>
                                        </p:cTn>
                                        <p:tgtEl>
                                          <p:spTgt spid="96"/>
                                        </p:tgtEl>
                                        <p:attrNameLst>
                                          <p:attrName>style.visibility</p:attrName>
                                        </p:attrNameLst>
                                      </p:cBhvr>
                                      <p:to>
                                        <p:strVal val="visible"/>
                                      </p:to>
                                    </p:set>
                                    <p:animEffect transition="in" filter="fade">
                                      <p:cBhvr>
                                        <p:cTn id="253" dur="500"/>
                                        <p:tgtEl>
                                          <p:spTgt spid="96"/>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0"/>
                                        </p:tgtEl>
                                        <p:attrNameLst>
                                          <p:attrName>style.visibility</p:attrName>
                                        </p:attrNameLst>
                                      </p:cBhvr>
                                      <p:to>
                                        <p:strVal val="visible"/>
                                      </p:to>
                                    </p:set>
                                    <p:animEffect transition="in" filter="fade">
                                      <p:cBhvr>
                                        <p:cTn id="256" dur="500"/>
                                        <p:tgtEl>
                                          <p:spTgt spid="120"/>
                                        </p:tgtEl>
                                      </p:cBhvr>
                                    </p:animEffect>
                                  </p:childTnLst>
                                </p:cTn>
                              </p:par>
                            </p:childTnLst>
                          </p:cTn>
                        </p:par>
                      </p:childTnLst>
                    </p:cTn>
                  </p:par>
                  <p:par>
                    <p:cTn id="257" fill="hold">
                      <p:stCondLst>
                        <p:cond delay="indefinite"/>
                      </p:stCondLst>
                      <p:childTnLst>
                        <p:par>
                          <p:cTn id="258" fill="hold">
                            <p:stCondLst>
                              <p:cond delay="0"/>
                            </p:stCondLst>
                            <p:childTnLst>
                              <p:par>
                                <p:cTn id="259" presetID="10" presetClass="exit" presetSubtype="0" fill="hold" grpId="1" nodeType="clickEffect">
                                  <p:stCondLst>
                                    <p:cond delay="0"/>
                                  </p:stCondLst>
                                  <p:childTnLst>
                                    <p:animEffect transition="out" filter="fade">
                                      <p:cBhvr>
                                        <p:cTn id="260" dur="500"/>
                                        <p:tgtEl>
                                          <p:spTgt spid="120"/>
                                        </p:tgtEl>
                                      </p:cBhvr>
                                    </p:animEffect>
                                    <p:set>
                                      <p:cBhvr>
                                        <p:cTn id="261" dur="1" fill="hold">
                                          <p:stCondLst>
                                            <p:cond delay="499"/>
                                          </p:stCondLst>
                                        </p:cTn>
                                        <p:tgtEl>
                                          <p:spTgt spid="120"/>
                                        </p:tgtEl>
                                        <p:attrNameLst>
                                          <p:attrName>style.visibility</p:attrName>
                                        </p:attrNameLst>
                                      </p:cBhvr>
                                      <p:to>
                                        <p:strVal val="hidden"/>
                                      </p:to>
                                    </p:set>
                                  </p:childTnLst>
                                </p:cTn>
                              </p:par>
                              <p:par>
                                <p:cTn id="262" presetID="10" presetClass="entr" presetSubtype="0" fill="hold" grpId="0" nodeType="withEffect">
                                  <p:stCondLst>
                                    <p:cond delay="0"/>
                                  </p:stCondLst>
                                  <p:childTnLst>
                                    <p:set>
                                      <p:cBhvr>
                                        <p:cTn id="263" dur="1" fill="hold">
                                          <p:stCondLst>
                                            <p:cond delay="0"/>
                                          </p:stCondLst>
                                        </p:cTn>
                                        <p:tgtEl>
                                          <p:spTgt spid="125"/>
                                        </p:tgtEl>
                                        <p:attrNameLst>
                                          <p:attrName>style.visibility</p:attrName>
                                        </p:attrNameLst>
                                      </p:cBhvr>
                                      <p:to>
                                        <p:strVal val="visible"/>
                                      </p:to>
                                    </p:set>
                                    <p:animEffect transition="in" filter="fade">
                                      <p:cBhvr>
                                        <p:cTn id="264" dur="500"/>
                                        <p:tgtEl>
                                          <p:spTgt spid="125"/>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Effect transition="in" filter="fade">
                                      <p:cBhvr>
                                        <p:cTn id="267" dur="500"/>
                                        <p:tgtEl>
                                          <p:spTgt spid="97"/>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xit" presetSubtype="0" fill="hold" grpId="1" nodeType="clickEffect">
                                  <p:stCondLst>
                                    <p:cond delay="0"/>
                                  </p:stCondLst>
                                  <p:childTnLst>
                                    <p:animEffect transition="out" filter="fade">
                                      <p:cBhvr>
                                        <p:cTn id="271" dur="500"/>
                                        <p:tgtEl>
                                          <p:spTgt spid="125"/>
                                        </p:tgtEl>
                                      </p:cBhvr>
                                    </p:animEffect>
                                    <p:set>
                                      <p:cBhvr>
                                        <p:cTn id="272" dur="1" fill="hold">
                                          <p:stCondLst>
                                            <p:cond delay="499"/>
                                          </p:stCondLst>
                                        </p:cTn>
                                        <p:tgtEl>
                                          <p:spTgt spid="125"/>
                                        </p:tgtEl>
                                        <p:attrNameLst>
                                          <p:attrName>style.visibility</p:attrName>
                                        </p:attrNameLst>
                                      </p:cBhvr>
                                      <p:to>
                                        <p:strVal val="hidden"/>
                                      </p:to>
                                    </p:set>
                                  </p:childTnLst>
                                </p:cTn>
                              </p:par>
                              <p:par>
                                <p:cTn id="273" presetID="10" presetClass="entr" presetSubtype="0" fill="hold" grpId="0" nodeType="withEffect">
                                  <p:stCondLst>
                                    <p:cond delay="0"/>
                                  </p:stCondLst>
                                  <p:childTnLst>
                                    <p:set>
                                      <p:cBhvr>
                                        <p:cTn id="274" dur="1" fill="hold">
                                          <p:stCondLst>
                                            <p:cond delay="0"/>
                                          </p:stCondLst>
                                        </p:cTn>
                                        <p:tgtEl>
                                          <p:spTgt spid="126"/>
                                        </p:tgtEl>
                                        <p:attrNameLst>
                                          <p:attrName>style.visibility</p:attrName>
                                        </p:attrNameLst>
                                      </p:cBhvr>
                                      <p:to>
                                        <p:strVal val="visible"/>
                                      </p:to>
                                    </p:set>
                                    <p:animEffect transition="in" filter="fade">
                                      <p:cBhvr>
                                        <p:cTn id="275" dur="500"/>
                                        <p:tgtEl>
                                          <p:spTgt spid="126"/>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112"/>
                                        </p:tgtEl>
                                        <p:attrNameLst>
                                          <p:attrName>style.visibility</p:attrName>
                                        </p:attrNameLst>
                                      </p:cBhvr>
                                      <p:to>
                                        <p:strVal val="visible"/>
                                      </p:to>
                                    </p:set>
                                    <p:animEffect transition="in" filter="fade">
                                      <p:cBhvr>
                                        <p:cTn id="278" dur="500"/>
                                        <p:tgtEl>
                                          <p:spTgt spid="112"/>
                                        </p:tgtEl>
                                      </p:cBhvr>
                                    </p:animEffect>
                                  </p:childTnLst>
                                </p:cTn>
                              </p:par>
                            </p:childTnLst>
                          </p:cTn>
                        </p:par>
                      </p:childTnLst>
                    </p:cTn>
                  </p:par>
                  <p:par>
                    <p:cTn id="279" fill="hold">
                      <p:stCondLst>
                        <p:cond delay="indefinite"/>
                      </p:stCondLst>
                      <p:childTnLst>
                        <p:par>
                          <p:cTn id="280" fill="hold">
                            <p:stCondLst>
                              <p:cond delay="0"/>
                            </p:stCondLst>
                            <p:childTnLst>
                              <p:par>
                                <p:cTn id="281" presetID="10" presetClass="exit" presetSubtype="0" fill="hold" grpId="1" nodeType="clickEffect">
                                  <p:stCondLst>
                                    <p:cond delay="0"/>
                                  </p:stCondLst>
                                  <p:childTnLst>
                                    <p:animEffect transition="out" filter="fade">
                                      <p:cBhvr>
                                        <p:cTn id="282" dur="500"/>
                                        <p:tgtEl>
                                          <p:spTgt spid="126"/>
                                        </p:tgtEl>
                                      </p:cBhvr>
                                    </p:animEffect>
                                    <p:set>
                                      <p:cBhvr>
                                        <p:cTn id="283" dur="1" fill="hold">
                                          <p:stCondLst>
                                            <p:cond delay="499"/>
                                          </p:stCondLst>
                                        </p:cTn>
                                        <p:tgtEl>
                                          <p:spTgt spid="126"/>
                                        </p:tgtEl>
                                        <p:attrNameLst>
                                          <p:attrName>style.visibility</p:attrName>
                                        </p:attrNameLst>
                                      </p:cBhvr>
                                      <p:to>
                                        <p:strVal val="hidden"/>
                                      </p:to>
                                    </p:set>
                                  </p:childTnLst>
                                </p:cTn>
                              </p:par>
                              <p:par>
                                <p:cTn id="284" presetID="10" presetClass="entr" presetSubtype="0" fill="hold" grpId="0" nodeType="withEffect">
                                  <p:stCondLst>
                                    <p:cond delay="0"/>
                                  </p:stCondLst>
                                  <p:childTnLst>
                                    <p:set>
                                      <p:cBhvr>
                                        <p:cTn id="285" dur="1" fill="hold">
                                          <p:stCondLst>
                                            <p:cond delay="0"/>
                                          </p:stCondLst>
                                        </p:cTn>
                                        <p:tgtEl>
                                          <p:spTgt spid="127"/>
                                        </p:tgtEl>
                                        <p:attrNameLst>
                                          <p:attrName>style.visibility</p:attrName>
                                        </p:attrNameLst>
                                      </p:cBhvr>
                                      <p:to>
                                        <p:strVal val="visible"/>
                                      </p:to>
                                    </p:set>
                                    <p:animEffect transition="in" filter="fade">
                                      <p:cBhvr>
                                        <p:cTn id="286" dur="500"/>
                                        <p:tgtEl>
                                          <p:spTgt spid="127"/>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98"/>
                                        </p:tgtEl>
                                        <p:attrNameLst>
                                          <p:attrName>style.visibility</p:attrName>
                                        </p:attrNameLst>
                                      </p:cBhvr>
                                      <p:to>
                                        <p:strVal val="visible"/>
                                      </p:to>
                                    </p:set>
                                    <p:animEffect transition="in" filter="fade">
                                      <p:cBhvr>
                                        <p:cTn id="289" dur="500"/>
                                        <p:tgtEl>
                                          <p:spTgt spid="98"/>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xit" presetSubtype="0" fill="hold" grpId="1" nodeType="clickEffect">
                                  <p:stCondLst>
                                    <p:cond delay="0"/>
                                  </p:stCondLst>
                                  <p:childTnLst>
                                    <p:animEffect transition="out" filter="fade">
                                      <p:cBhvr>
                                        <p:cTn id="293" dur="500"/>
                                        <p:tgtEl>
                                          <p:spTgt spid="127"/>
                                        </p:tgtEl>
                                      </p:cBhvr>
                                    </p:animEffect>
                                    <p:set>
                                      <p:cBhvr>
                                        <p:cTn id="294" dur="1" fill="hold">
                                          <p:stCondLst>
                                            <p:cond delay="499"/>
                                          </p:stCondLst>
                                        </p:cTn>
                                        <p:tgtEl>
                                          <p:spTgt spid="127"/>
                                        </p:tgtEl>
                                        <p:attrNameLst>
                                          <p:attrName>style.visibility</p:attrName>
                                        </p:attrNameLst>
                                      </p:cBhvr>
                                      <p:to>
                                        <p:strVal val="hidden"/>
                                      </p:to>
                                    </p:set>
                                  </p:childTnLst>
                                </p:cTn>
                              </p:par>
                              <p:par>
                                <p:cTn id="295" presetID="10" presetClass="entr" presetSubtype="0" fill="hold" grpId="0" nodeType="withEffect">
                                  <p:stCondLst>
                                    <p:cond delay="0"/>
                                  </p:stCondLst>
                                  <p:childTnLst>
                                    <p:set>
                                      <p:cBhvr>
                                        <p:cTn id="296" dur="1" fill="hold">
                                          <p:stCondLst>
                                            <p:cond delay="0"/>
                                          </p:stCondLst>
                                        </p:cTn>
                                        <p:tgtEl>
                                          <p:spTgt spid="99"/>
                                        </p:tgtEl>
                                        <p:attrNameLst>
                                          <p:attrName>style.visibility</p:attrName>
                                        </p:attrNameLst>
                                      </p:cBhvr>
                                      <p:to>
                                        <p:strVal val="visible"/>
                                      </p:to>
                                    </p:set>
                                    <p:animEffect transition="in" filter="fade">
                                      <p:cBhvr>
                                        <p:cTn id="297" dur="500"/>
                                        <p:tgtEl>
                                          <p:spTgt spid="99"/>
                                        </p:tgtEl>
                                      </p:cBhvr>
                                    </p:animEffect>
                                  </p:childTnLst>
                                </p:cTn>
                              </p:par>
                              <p:par>
                                <p:cTn id="298" presetID="10" presetClass="entr" presetSubtype="0" fill="hold" grpId="0" nodeType="withEffect">
                                  <p:stCondLst>
                                    <p:cond delay="0"/>
                                  </p:stCondLst>
                                  <p:childTnLst>
                                    <p:set>
                                      <p:cBhvr>
                                        <p:cTn id="299" dur="1" fill="hold">
                                          <p:stCondLst>
                                            <p:cond delay="0"/>
                                          </p:stCondLst>
                                        </p:cTn>
                                        <p:tgtEl>
                                          <p:spTgt spid="100"/>
                                        </p:tgtEl>
                                        <p:attrNameLst>
                                          <p:attrName>style.visibility</p:attrName>
                                        </p:attrNameLst>
                                      </p:cBhvr>
                                      <p:to>
                                        <p:strVal val="visible"/>
                                      </p:to>
                                    </p:set>
                                    <p:animEffect transition="in" filter="fade">
                                      <p:cBhvr>
                                        <p:cTn id="300" dur="500"/>
                                        <p:tgtEl>
                                          <p:spTgt spid="100"/>
                                        </p:tgtEl>
                                      </p:cBhvr>
                                    </p:animEffect>
                                  </p:childTnLst>
                                </p:cTn>
                              </p:par>
                              <p:par>
                                <p:cTn id="301" presetID="10" presetClass="entr" presetSubtype="0" fill="hold" grpId="0" nodeType="withEffect">
                                  <p:stCondLst>
                                    <p:cond delay="0"/>
                                  </p:stCondLst>
                                  <p:childTnLst>
                                    <p:set>
                                      <p:cBhvr>
                                        <p:cTn id="302" dur="1" fill="hold">
                                          <p:stCondLst>
                                            <p:cond delay="0"/>
                                          </p:stCondLst>
                                        </p:cTn>
                                        <p:tgtEl>
                                          <p:spTgt spid="113"/>
                                        </p:tgtEl>
                                        <p:attrNameLst>
                                          <p:attrName>style.visibility</p:attrName>
                                        </p:attrNameLst>
                                      </p:cBhvr>
                                      <p:to>
                                        <p:strVal val="visible"/>
                                      </p:to>
                                    </p:set>
                                    <p:animEffect transition="in" filter="fade">
                                      <p:cBhvr>
                                        <p:cTn id="303" dur="500"/>
                                        <p:tgtEl>
                                          <p:spTgt spid="113"/>
                                        </p:tgtEl>
                                      </p:cBhvr>
                                    </p:animEffect>
                                  </p:childTnLst>
                                </p:cTn>
                              </p:par>
                              <p:par>
                                <p:cTn id="304" presetID="10" presetClass="entr" presetSubtype="0" fill="hold" grpId="0" nodeType="with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fade">
                                      <p:cBhvr>
                                        <p:cTn id="306" dur="500"/>
                                        <p:tgtEl>
                                          <p:spTgt spid="117"/>
                                        </p:tgtEl>
                                      </p:cBhvr>
                                    </p:animEffect>
                                  </p:childTnLst>
                                </p:cTn>
                              </p:par>
                              <p:par>
                                <p:cTn id="307" presetID="10" presetClass="entr" presetSubtype="0" fill="hold" grpId="0" nodeType="withEffect">
                                  <p:stCondLst>
                                    <p:cond delay="0"/>
                                  </p:stCondLst>
                                  <p:childTnLst>
                                    <p:set>
                                      <p:cBhvr>
                                        <p:cTn id="308" dur="1" fill="hold">
                                          <p:stCondLst>
                                            <p:cond delay="0"/>
                                          </p:stCondLst>
                                        </p:cTn>
                                        <p:tgtEl>
                                          <p:spTgt spid="116"/>
                                        </p:tgtEl>
                                        <p:attrNameLst>
                                          <p:attrName>style.visibility</p:attrName>
                                        </p:attrNameLst>
                                      </p:cBhvr>
                                      <p:to>
                                        <p:strVal val="visible"/>
                                      </p:to>
                                    </p:set>
                                    <p:animEffect transition="in" filter="fade">
                                      <p:cBhvr>
                                        <p:cTn id="309" dur="500"/>
                                        <p:tgtEl>
                                          <p:spTgt spid="116"/>
                                        </p:tgtEl>
                                      </p:cBhvr>
                                    </p:animEffect>
                                  </p:childTnLst>
                                </p:cTn>
                              </p:par>
                              <p:par>
                                <p:cTn id="310" presetID="10" presetClass="entr" presetSubtype="0" fill="hold" grpId="0" nodeType="withEffect">
                                  <p:stCondLst>
                                    <p:cond delay="0"/>
                                  </p:stCondLst>
                                  <p:childTnLst>
                                    <p:set>
                                      <p:cBhvr>
                                        <p:cTn id="311" dur="1" fill="hold">
                                          <p:stCondLst>
                                            <p:cond delay="0"/>
                                          </p:stCondLst>
                                        </p:cTn>
                                        <p:tgtEl>
                                          <p:spTgt spid="115"/>
                                        </p:tgtEl>
                                        <p:attrNameLst>
                                          <p:attrName>style.visibility</p:attrName>
                                        </p:attrNameLst>
                                      </p:cBhvr>
                                      <p:to>
                                        <p:strVal val="visible"/>
                                      </p:to>
                                    </p:set>
                                    <p:animEffect transition="in" filter="fade">
                                      <p:cBhvr>
                                        <p:cTn id="312" dur="500"/>
                                        <p:tgtEl>
                                          <p:spTgt spid="115"/>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114"/>
                                        </p:tgtEl>
                                        <p:attrNameLst>
                                          <p:attrName>style.visibility</p:attrName>
                                        </p:attrNameLst>
                                      </p:cBhvr>
                                      <p:to>
                                        <p:strVal val="visible"/>
                                      </p:to>
                                    </p:set>
                                    <p:animEffect transition="in" filter="fade">
                                      <p:cBhvr>
                                        <p:cTn id="315" dur="500"/>
                                        <p:tgtEl>
                                          <p:spTgt spid="114"/>
                                        </p:tgtEl>
                                      </p:cBhvr>
                                    </p:animEffect>
                                  </p:childTnLst>
                                </p:cTn>
                              </p:par>
                            </p:childTnLst>
                          </p:cTn>
                        </p:par>
                      </p:childTnLst>
                    </p:cTn>
                  </p:par>
                  <p:par>
                    <p:cTn id="316" fill="hold">
                      <p:stCondLst>
                        <p:cond delay="indefinite"/>
                      </p:stCondLst>
                      <p:childTnLst>
                        <p:par>
                          <p:cTn id="317" fill="hold">
                            <p:stCondLst>
                              <p:cond delay="0"/>
                            </p:stCondLst>
                            <p:childTnLst>
                              <p:par>
                                <p:cTn id="318" presetID="42" presetClass="entr" presetSubtype="0" fill="hold" grpId="0" nodeType="clickEffect">
                                  <p:stCondLst>
                                    <p:cond delay="0"/>
                                  </p:stCondLst>
                                  <p:childTnLst>
                                    <p:set>
                                      <p:cBhvr>
                                        <p:cTn id="319" dur="1" fill="hold">
                                          <p:stCondLst>
                                            <p:cond delay="0"/>
                                          </p:stCondLst>
                                        </p:cTn>
                                        <p:tgtEl>
                                          <p:spTgt spid="77"/>
                                        </p:tgtEl>
                                        <p:attrNameLst>
                                          <p:attrName>style.visibility</p:attrName>
                                        </p:attrNameLst>
                                      </p:cBhvr>
                                      <p:to>
                                        <p:strVal val="visible"/>
                                      </p:to>
                                    </p:set>
                                    <p:animEffect transition="in" filter="fade">
                                      <p:cBhvr>
                                        <p:cTn id="320" dur="1000"/>
                                        <p:tgtEl>
                                          <p:spTgt spid="77"/>
                                        </p:tgtEl>
                                      </p:cBhvr>
                                    </p:animEffect>
                                    <p:anim calcmode="lin" valueType="num">
                                      <p:cBhvr>
                                        <p:cTn id="321" dur="1000" fill="hold"/>
                                        <p:tgtEl>
                                          <p:spTgt spid="77"/>
                                        </p:tgtEl>
                                        <p:attrNameLst>
                                          <p:attrName>ppt_x</p:attrName>
                                        </p:attrNameLst>
                                      </p:cBhvr>
                                      <p:tavLst>
                                        <p:tav tm="0">
                                          <p:val>
                                            <p:strVal val="#ppt_x"/>
                                          </p:val>
                                        </p:tav>
                                        <p:tav tm="100000">
                                          <p:val>
                                            <p:strVal val="#ppt_x"/>
                                          </p:val>
                                        </p:tav>
                                      </p:tavLst>
                                    </p:anim>
                                    <p:anim calcmode="lin" valueType="num">
                                      <p:cBhvr>
                                        <p:cTn id="322" dur="1000" fill="hold"/>
                                        <p:tgtEl>
                                          <p:spTgt spid="77"/>
                                        </p:tgtEl>
                                        <p:attrNameLst>
                                          <p:attrName>ppt_y</p:attrName>
                                        </p:attrNameLst>
                                      </p:cBhvr>
                                      <p:tavLst>
                                        <p:tav tm="0">
                                          <p:val>
                                            <p:strVal val="#ppt_y+.1"/>
                                          </p:val>
                                        </p:tav>
                                        <p:tav tm="100000">
                                          <p:val>
                                            <p:strVal val="#ppt_y"/>
                                          </p:val>
                                        </p:tav>
                                      </p:tavLst>
                                    </p:anim>
                                  </p:childTnLst>
                                </p:cTn>
                              </p:par>
                              <p:par>
                                <p:cTn id="323" presetID="42" presetClass="entr" presetSubtype="0" fill="hold" grpId="0" nodeType="withEffect">
                                  <p:stCondLst>
                                    <p:cond delay="0"/>
                                  </p:stCondLst>
                                  <p:childTnLst>
                                    <p:set>
                                      <p:cBhvr>
                                        <p:cTn id="324" dur="1" fill="hold">
                                          <p:stCondLst>
                                            <p:cond delay="0"/>
                                          </p:stCondLst>
                                        </p:cTn>
                                        <p:tgtEl>
                                          <p:spTgt spid="79"/>
                                        </p:tgtEl>
                                        <p:attrNameLst>
                                          <p:attrName>style.visibility</p:attrName>
                                        </p:attrNameLst>
                                      </p:cBhvr>
                                      <p:to>
                                        <p:strVal val="visible"/>
                                      </p:to>
                                    </p:set>
                                    <p:animEffect transition="in" filter="fade">
                                      <p:cBhvr>
                                        <p:cTn id="325" dur="1000"/>
                                        <p:tgtEl>
                                          <p:spTgt spid="79"/>
                                        </p:tgtEl>
                                      </p:cBhvr>
                                    </p:animEffect>
                                    <p:anim calcmode="lin" valueType="num">
                                      <p:cBhvr>
                                        <p:cTn id="326" dur="1000" fill="hold"/>
                                        <p:tgtEl>
                                          <p:spTgt spid="79"/>
                                        </p:tgtEl>
                                        <p:attrNameLst>
                                          <p:attrName>ppt_x</p:attrName>
                                        </p:attrNameLst>
                                      </p:cBhvr>
                                      <p:tavLst>
                                        <p:tav tm="0">
                                          <p:val>
                                            <p:strVal val="#ppt_x"/>
                                          </p:val>
                                        </p:tav>
                                        <p:tav tm="100000">
                                          <p:val>
                                            <p:strVal val="#ppt_x"/>
                                          </p:val>
                                        </p:tav>
                                      </p:tavLst>
                                    </p:anim>
                                    <p:anim calcmode="lin" valueType="num">
                                      <p:cBhvr>
                                        <p:cTn id="327" dur="1000" fill="hold"/>
                                        <p:tgtEl>
                                          <p:spTgt spid="79"/>
                                        </p:tgtEl>
                                        <p:attrNameLst>
                                          <p:attrName>ppt_y</p:attrName>
                                        </p:attrNameLst>
                                      </p:cBhvr>
                                      <p:tavLst>
                                        <p:tav tm="0">
                                          <p:val>
                                            <p:strVal val="#ppt_y+.1"/>
                                          </p:val>
                                        </p:tav>
                                        <p:tav tm="100000">
                                          <p:val>
                                            <p:strVal val="#ppt_y"/>
                                          </p:val>
                                        </p:tav>
                                      </p:tavLst>
                                    </p:anim>
                                  </p:childTnLst>
                                </p:cTn>
                              </p:par>
                              <p:par>
                                <p:cTn id="328" presetID="42" presetClass="entr" presetSubtype="0" fill="hold" grpId="0" nodeType="withEffect">
                                  <p:stCondLst>
                                    <p:cond delay="0"/>
                                  </p:stCondLst>
                                  <p:childTnLst>
                                    <p:set>
                                      <p:cBhvr>
                                        <p:cTn id="329" dur="1" fill="hold">
                                          <p:stCondLst>
                                            <p:cond delay="0"/>
                                          </p:stCondLst>
                                        </p:cTn>
                                        <p:tgtEl>
                                          <p:spTgt spid="107"/>
                                        </p:tgtEl>
                                        <p:attrNameLst>
                                          <p:attrName>style.visibility</p:attrName>
                                        </p:attrNameLst>
                                      </p:cBhvr>
                                      <p:to>
                                        <p:strVal val="visible"/>
                                      </p:to>
                                    </p:set>
                                    <p:animEffect transition="in" filter="fade">
                                      <p:cBhvr>
                                        <p:cTn id="330" dur="1000"/>
                                        <p:tgtEl>
                                          <p:spTgt spid="107"/>
                                        </p:tgtEl>
                                      </p:cBhvr>
                                    </p:animEffect>
                                    <p:anim calcmode="lin" valueType="num">
                                      <p:cBhvr>
                                        <p:cTn id="331" dur="1000" fill="hold"/>
                                        <p:tgtEl>
                                          <p:spTgt spid="107"/>
                                        </p:tgtEl>
                                        <p:attrNameLst>
                                          <p:attrName>ppt_x</p:attrName>
                                        </p:attrNameLst>
                                      </p:cBhvr>
                                      <p:tavLst>
                                        <p:tav tm="0">
                                          <p:val>
                                            <p:strVal val="#ppt_x"/>
                                          </p:val>
                                        </p:tav>
                                        <p:tav tm="100000">
                                          <p:val>
                                            <p:strVal val="#ppt_x"/>
                                          </p:val>
                                        </p:tav>
                                      </p:tavLst>
                                    </p:anim>
                                    <p:anim calcmode="lin" valueType="num">
                                      <p:cBhvr>
                                        <p:cTn id="332"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42" presetClass="entr" presetSubtype="0" fill="hold" grpId="0" nodeType="clickEffect">
                                  <p:stCondLst>
                                    <p:cond delay="0"/>
                                  </p:stCondLst>
                                  <p:childTnLst>
                                    <p:set>
                                      <p:cBhvr>
                                        <p:cTn id="336" dur="1" fill="hold">
                                          <p:stCondLst>
                                            <p:cond delay="0"/>
                                          </p:stCondLst>
                                        </p:cTn>
                                        <p:tgtEl>
                                          <p:spTgt spid="104"/>
                                        </p:tgtEl>
                                        <p:attrNameLst>
                                          <p:attrName>style.visibility</p:attrName>
                                        </p:attrNameLst>
                                      </p:cBhvr>
                                      <p:to>
                                        <p:strVal val="visible"/>
                                      </p:to>
                                    </p:set>
                                    <p:animEffect transition="in" filter="fade">
                                      <p:cBhvr>
                                        <p:cTn id="337" dur="1000"/>
                                        <p:tgtEl>
                                          <p:spTgt spid="104"/>
                                        </p:tgtEl>
                                      </p:cBhvr>
                                    </p:animEffect>
                                    <p:anim calcmode="lin" valueType="num">
                                      <p:cBhvr>
                                        <p:cTn id="338" dur="1000" fill="hold"/>
                                        <p:tgtEl>
                                          <p:spTgt spid="104"/>
                                        </p:tgtEl>
                                        <p:attrNameLst>
                                          <p:attrName>ppt_x</p:attrName>
                                        </p:attrNameLst>
                                      </p:cBhvr>
                                      <p:tavLst>
                                        <p:tav tm="0">
                                          <p:val>
                                            <p:strVal val="#ppt_x"/>
                                          </p:val>
                                        </p:tav>
                                        <p:tav tm="100000">
                                          <p:val>
                                            <p:strVal val="#ppt_x"/>
                                          </p:val>
                                        </p:tav>
                                      </p:tavLst>
                                    </p:anim>
                                    <p:anim calcmode="lin" valueType="num">
                                      <p:cBhvr>
                                        <p:cTn id="339" dur="1000" fill="hold"/>
                                        <p:tgtEl>
                                          <p:spTgt spid="104"/>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105"/>
                                        </p:tgtEl>
                                        <p:attrNameLst>
                                          <p:attrName>style.visibility</p:attrName>
                                        </p:attrNameLst>
                                      </p:cBhvr>
                                      <p:to>
                                        <p:strVal val="visible"/>
                                      </p:to>
                                    </p:set>
                                    <p:animEffect transition="in" filter="fade">
                                      <p:cBhvr>
                                        <p:cTn id="342" dur="1000"/>
                                        <p:tgtEl>
                                          <p:spTgt spid="105"/>
                                        </p:tgtEl>
                                      </p:cBhvr>
                                    </p:animEffect>
                                    <p:anim calcmode="lin" valueType="num">
                                      <p:cBhvr>
                                        <p:cTn id="343" dur="1000" fill="hold"/>
                                        <p:tgtEl>
                                          <p:spTgt spid="105"/>
                                        </p:tgtEl>
                                        <p:attrNameLst>
                                          <p:attrName>ppt_x</p:attrName>
                                        </p:attrNameLst>
                                      </p:cBhvr>
                                      <p:tavLst>
                                        <p:tav tm="0">
                                          <p:val>
                                            <p:strVal val="#ppt_x"/>
                                          </p:val>
                                        </p:tav>
                                        <p:tav tm="100000">
                                          <p:val>
                                            <p:strVal val="#ppt_x"/>
                                          </p:val>
                                        </p:tav>
                                      </p:tavLst>
                                    </p:anim>
                                    <p:anim calcmode="lin" valueType="num">
                                      <p:cBhvr>
                                        <p:cTn id="344" dur="1000" fill="hold"/>
                                        <p:tgtEl>
                                          <p:spTgt spid="105"/>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106"/>
                                        </p:tgtEl>
                                        <p:attrNameLst>
                                          <p:attrName>style.visibility</p:attrName>
                                        </p:attrNameLst>
                                      </p:cBhvr>
                                      <p:to>
                                        <p:strVal val="visible"/>
                                      </p:to>
                                    </p:set>
                                    <p:animEffect transition="in" filter="fade">
                                      <p:cBhvr>
                                        <p:cTn id="347" dur="1000"/>
                                        <p:tgtEl>
                                          <p:spTgt spid="106"/>
                                        </p:tgtEl>
                                      </p:cBhvr>
                                    </p:animEffect>
                                    <p:anim calcmode="lin" valueType="num">
                                      <p:cBhvr>
                                        <p:cTn id="348" dur="1000" fill="hold"/>
                                        <p:tgtEl>
                                          <p:spTgt spid="106"/>
                                        </p:tgtEl>
                                        <p:attrNameLst>
                                          <p:attrName>ppt_x</p:attrName>
                                        </p:attrNameLst>
                                      </p:cBhvr>
                                      <p:tavLst>
                                        <p:tav tm="0">
                                          <p:val>
                                            <p:strVal val="#ppt_x"/>
                                          </p:val>
                                        </p:tav>
                                        <p:tav tm="100000">
                                          <p:val>
                                            <p:strVal val="#ppt_x"/>
                                          </p:val>
                                        </p:tav>
                                      </p:tavLst>
                                    </p:anim>
                                    <p:anim calcmode="lin" valueType="num">
                                      <p:cBhvr>
                                        <p:cTn id="349" dur="1000" fill="hold"/>
                                        <p:tgtEl>
                                          <p:spTgt spid="106"/>
                                        </p:tgtEl>
                                        <p:attrNameLst>
                                          <p:attrName>ppt_y</p:attrName>
                                        </p:attrNameLst>
                                      </p:cBhvr>
                                      <p:tavLst>
                                        <p:tav tm="0">
                                          <p:val>
                                            <p:strVal val="#ppt_y+.1"/>
                                          </p:val>
                                        </p:tav>
                                        <p:tav tm="100000">
                                          <p:val>
                                            <p:strVal val="#ppt_y"/>
                                          </p:val>
                                        </p:tav>
                                      </p:tavLst>
                                    </p:anim>
                                  </p:childTnLst>
                                </p:cTn>
                              </p:par>
                              <p:par>
                                <p:cTn id="350" presetID="10" presetClass="entr" presetSubtype="0" fill="hold" nodeType="withEffect">
                                  <p:stCondLst>
                                    <p:cond delay="0"/>
                                  </p:stCondLst>
                                  <p:childTnLst>
                                    <p:set>
                                      <p:cBhvr>
                                        <p:cTn id="351" dur="1" fill="hold">
                                          <p:stCondLst>
                                            <p:cond delay="0"/>
                                          </p:stCondLst>
                                        </p:cTn>
                                        <p:tgtEl>
                                          <p:spTgt spid="8">
                                            <p:txEl>
                                              <p:pRg st="6" end="6"/>
                                            </p:txEl>
                                          </p:spTgt>
                                        </p:tgtEl>
                                        <p:attrNameLst>
                                          <p:attrName>style.visibility</p:attrName>
                                        </p:attrNameLst>
                                      </p:cBhvr>
                                      <p:to>
                                        <p:strVal val="visible"/>
                                      </p:to>
                                    </p:set>
                                    <p:animEffect transition="in" filter="fade">
                                      <p:cBhvr>
                                        <p:cTn id="35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9" grpId="0"/>
      <p:bldP spid="60" grpId="0" animBg="1"/>
      <p:bldP spid="60" grpId="1"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animBg="1"/>
      <p:bldP spid="74" grpId="0"/>
      <p:bldP spid="75" grpId="0"/>
      <p:bldP spid="77" grpId="0"/>
      <p:bldP spid="79" grpId="0"/>
      <p:bldP spid="85" grpId="0" animBg="1"/>
      <p:bldP spid="95" grpId="0" animBg="1"/>
      <p:bldP spid="96" grpId="0" animBg="1"/>
      <p:bldP spid="97" grpId="0" animBg="1"/>
      <p:bldP spid="98" grpId="0" animBg="1"/>
      <p:bldP spid="99" grpId="0" animBg="1"/>
      <p:bldP spid="100" grpId="0" animBg="1"/>
      <p:bldP spid="104" grpId="0" animBg="1"/>
      <p:bldP spid="105" grpId="0"/>
      <p:bldP spid="106" grpId="0"/>
      <p:bldP spid="107" grpId="0"/>
      <p:bldP spid="112" grpId="0" animBg="1"/>
      <p:bldP spid="113" grpId="0" animBg="1"/>
      <p:bldP spid="114" grpId="0" animBg="1"/>
      <p:bldP spid="115" grpId="0" animBg="1"/>
      <p:bldP spid="116" grpId="0" animBg="1"/>
      <p:bldP spid="117" grpId="0" animBg="1"/>
      <p:bldP spid="120" grpId="0" animBg="1"/>
      <p:bldP spid="120" grpId="1" animBg="1"/>
      <p:bldP spid="125" grpId="0" animBg="1"/>
      <p:bldP spid="125" grpId="1" animBg="1"/>
      <p:bldP spid="126" grpId="0" animBg="1"/>
      <p:bldP spid="126" grpId="1" animBg="1"/>
      <p:bldP spid="127" grpId="0" animBg="1"/>
      <p:bldP spid="12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C04E68-029E-4D24-A82F-B34D5796E000}"/>
              </a:ext>
            </a:extLst>
          </p:cNvPr>
          <p:cNvSpPr>
            <a:spLocks noGrp="1"/>
          </p:cNvSpPr>
          <p:nvPr>
            <p:ph type="title"/>
          </p:nvPr>
        </p:nvSpPr>
        <p:spPr>
          <a:xfrm>
            <a:off x="1261872" y="365760"/>
            <a:ext cx="9692640" cy="1325562"/>
          </a:xfrm>
        </p:spPr>
        <p:txBody>
          <a:bodyPr vert="horz" lIns="91440" tIns="45720" rIns="91440" bIns="45720" rtlCol="0" anchor="b">
            <a:normAutofit/>
          </a:bodyPr>
          <a:lstStyle/>
          <a:p>
            <a:r>
              <a:rPr lang="en-US" dirty="0"/>
              <a:t>The Convolution Operation</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E042B67-DE01-44E9-A9B7-204DC0056601}"/>
                  </a:ext>
                </a:extLst>
              </p:cNvPr>
              <p:cNvSpPr>
                <a:spLocks noGrp="1"/>
              </p:cNvSpPr>
              <p:nvPr>
                <p:ph sz="half" idx="2"/>
              </p:nvPr>
            </p:nvSpPr>
            <p:spPr>
              <a:xfrm>
                <a:off x="1261872" y="1933575"/>
                <a:ext cx="5852160" cy="4246562"/>
              </a:xfrm>
            </p:spPr>
            <p:txBody>
              <a:bodyPr vert="horz" lIns="91440" tIns="45720" rIns="91440" bIns="45720" rtlCol="0">
                <a:normAutofit/>
              </a:bodyPr>
              <a:lstStyle/>
              <a:p>
                <a:endParaRPr lang="en-US" dirty="0"/>
              </a:p>
              <a:p>
                <a:r>
                  <a:rPr lang="en-US" dirty="0"/>
                  <a:t>Just like the MLP, we add a </a:t>
                </a:r>
                <a:r>
                  <a:rPr lang="en-US" i="1" dirty="0"/>
                  <a:t>bias</a:t>
                </a:r>
                <a:r>
                  <a:rPr lang="en-US" dirty="0"/>
                  <a:t> and an </a:t>
                </a:r>
                <a:r>
                  <a:rPr lang="en-US" i="1" dirty="0"/>
                  <a:t>activation function</a:t>
                </a:r>
              </a:p>
              <a:p>
                <a:endParaRPr lang="en-US" i="1" u="sng" dirty="0"/>
              </a:p>
              <a:p>
                <a:pPr marL="0">
                  <a:buNone/>
                </a:pP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 </m:t>
                      </m:r>
                      <m:sSubSup>
                        <m:sSubSupPr>
                          <m:ctrlPr>
                            <a:rPr lang="en-US" sz="1600" b="0" i="1">
                              <a:latin typeface="Cambria Math" panose="02040503050406030204" pitchFamily="18" charset="0"/>
                            </a:rPr>
                          </m:ctrlPr>
                        </m:sSubSupPr>
                        <m:e>
                          <m:acc>
                            <m:accPr>
                              <m:chr m:val="⃗"/>
                              <m:ctrlPr>
                                <a:rPr lang="en-US" sz="1600" b="0" i="1">
                                  <a:latin typeface="Cambria Math" panose="02040503050406030204" pitchFamily="18" charset="0"/>
                                </a:rPr>
                              </m:ctrlPr>
                            </m:accPr>
                            <m:e>
                              <m:r>
                                <a:rPr lang="en-US" sz="1600" b="0" i="1">
                                  <a:latin typeface="Cambria Math" panose="02040503050406030204" pitchFamily="18" charset="0"/>
                                </a:rPr>
                                <m:t>𝑥</m:t>
                              </m:r>
                            </m:e>
                          </m:acc>
                        </m:e>
                        <m:sub/>
                        <m:sup>
                          <m:r>
                            <a:rPr lang="en-US" sz="1600" b="0" i="1">
                              <a:latin typeface="Cambria Math" panose="02040503050406030204" pitchFamily="18" charset="0"/>
                            </a:rPr>
                            <m:t>(</m:t>
                          </m:r>
                          <m:r>
                            <a:rPr lang="en-US" sz="1600" b="0" i="1">
                              <a:latin typeface="Cambria Math" panose="02040503050406030204" pitchFamily="18" charset="0"/>
                            </a:rPr>
                            <m:t>𝑙</m:t>
                          </m:r>
                          <m:r>
                            <a:rPr lang="en-US" sz="1600" b="0" i="1">
                              <a:latin typeface="Cambria Math" panose="02040503050406030204" pitchFamily="18" charset="0"/>
                            </a:rPr>
                            <m:t>)</m:t>
                          </m:r>
                        </m:sup>
                      </m:sSubSup>
                      <m:r>
                        <a:rPr lang="en-US" sz="1600" b="0" i="1">
                          <a:latin typeface="Cambria Math" panose="02040503050406030204" pitchFamily="18" charset="0"/>
                        </a:rPr>
                        <m:t>[</m:t>
                      </m:r>
                      <m:r>
                        <a:rPr lang="en-US" sz="1600" b="0" i="1">
                          <a:latin typeface="Cambria Math" panose="02040503050406030204" pitchFamily="18" charset="0"/>
                        </a:rPr>
                        <m:t>𝑖</m:t>
                      </m:r>
                      <m:r>
                        <a:rPr lang="en-US" sz="1600" b="0" i="1">
                          <a:latin typeface="Cambria Math" panose="02040503050406030204" pitchFamily="18" charset="0"/>
                        </a:rPr>
                        <m:t>,</m:t>
                      </m:r>
                      <m:r>
                        <a:rPr lang="en-US" sz="1600" b="0" i="1">
                          <a:latin typeface="Cambria Math" panose="02040503050406030204" pitchFamily="18" charset="0"/>
                        </a:rPr>
                        <m:t>𝑗</m:t>
                      </m:r>
                      <m:r>
                        <a:rPr lang="en-US" sz="1600" b="0" i="1">
                          <a:latin typeface="Cambria Math" panose="02040503050406030204" pitchFamily="18" charset="0"/>
                        </a:rPr>
                        <m:t>]=</m:t>
                      </m:r>
                      <m:sSup>
                        <m:sSupPr>
                          <m:ctrlPr>
                            <a:rPr lang="en-US" sz="1600" b="0" i="1">
                              <a:latin typeface="Cambria Math" panose="02040503050406030204" pitchFamily="18" charset="0"/>
                            </a:rPr>
                          </m:ctrlPr>
                        </m:sSupPr>
                        <m:e>
                          <m:r>
                            <a:rPr lang="en-US" sz="1600" b="0" i="1">
                              <a:latin typeface="Cambria Math" panose="02040503050406030204" pitchFamily="18" charset="0"/>
                            </a:rPr>
                            <m:t>𝜎</m:t>
                          </m:r>
                        </m:e>
                        <m:sup>
                          <m:r>
                            <a:rPr lang="en-US" sz="1600" b="0" i="1">
                              <a:latin typeface="Cambria Math" panose="02040503050406030204" pitchFamily="18" charset="0"/>
                            </a:rPr>
                            <m:t>(</m:t>
                          </m:r>
                          <m:r>
                            <a:rPr lang="en-US" sz="1600" b="0" i="1">
                              <a:latin typeface="Cambria Math" panose="02040503050406030204" pitchFamily="18" charset="0"/>
                            </a:rPr>
                            <m:t>𝑙</m:t>
                          </m:r>
                          <m:r>
                            <a:rPr lang="en-US" sz="1600" b="0" i="1">
                              <a:latin typeface="Cambria Math" panose="02040503050406030204" pitchFamily="18" charset="0"/>
                            </a:rPr>
                            <m:t>)</m:t>
                          </m:r>
                        </m:sup>
                      </m:sSup>
                      <m:d>
                        <m:dPr>
                          <m:begChr m:val="["/>
                          <m:endChr m:val="]"/>
                          <m:ctrlPr>
                            <a:rPr lang="en-US" sz="1600" b="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𝑢</m:t>
                              </m:r>
                            </m:sub>
                            <m:sup/>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𝑣</m:t>
                                  </m:r>
                                </m:sub>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bSup>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e>
                                  </m:d>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sup>
                                      <m:r>
                                        <a:rPr lang="en-US" sz="1600" b="0" i="1" smtClean="0">
                                          <a:latin typeface="Cambria Math" panose="02040503050406030204" pitchFamily="18" charset="0"/>
                                        </a:rPr>
                                        <m:t>(</m:t>
                                      </m:r>
                                      <m:r>
                                        <a:rPr lang="en-US" sz="1600" i="1">
                                          <a:latin typeface="Cambria Math" panose="02040503050406030204" pitchFamily="18" charset="0"/>
                                        </a:rPr>
                                        <m:t>𝑙</m:t>
                                      </m:r>
                                      <m:r>
                                        <a:rPr lang="en-US" sz="1600" b="0" i="1" smtClean="0">
                                          <a:latin typeface="Cambria Math" panose="02040503050406030204" pitchFamily="18" charset="0"/>
                                        </a:rPr>
                                        <m:t>−1)</m:t>
                                      </m:r>
                                    </m:sup>
                                  </m:sSubSup>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𝑢</m:t>
                                      </m:r>
                                      <m:r>
                                        <a:rPr lang="en-US" sz="1600" i="1">
                                          <a:latin typeface="Cambria Math" panose="02040503050406030204" pitchFamily="18" charset="0"/>
                                        </a:rPr>
                                        <m:t>,</m:t>
                                      </m:r>
                                      <m: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𝑣</m:t>
                                      </m:r>
                                    </m:e>
                                  </m:d>
                                  <m:r>
                                    <a:rPr lang="en-US" sz="1600" i="1">
                                      <a:latin typeface="Cambria Math" panose="02040503050406030204" pitchFamily="18" charset="0"/>
                                    </a:rPr>
                                    <m:t>+</m:t>
                                  </m:r>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en-US" sz="1600" i="1">
                                              <a:latin typeface="Cambria Math" panose="02040503050406030204" pitchFamily="18" charset="0"/>
                                            </a:rPr>
                                            <m:t>𝑏</m:t>
                                          </m:r>
                                        </m:e>
                                      </m:acc>
                                    </m:e>
                                    <m:sub/>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bSup>
                                </m:e>
                              </m:nary>
                            </m:e>
                          </m:nary>
                        </m:e>
                      </m:d>
                    </m:oMath>
                  </m:oMathPara>
                </a14:m>
                <a:endParaRPr lang="en-US" dirty="0"/>
              </a:p>
              <a:p>
                <a:pPr marL="0">
                  <a:buNone/>
                </a:pPr>
                <a:endParaRPr lang="en-US" dirty="0"/>
              </a:p>
              <a:p>
                <a:r>
                  <a:rPr lang="en-US" dirty="0"/>
                  <a:t>Each weight kernel should detect patterns in the images (Spatially invariant)</a:t>
                </a:r>
              </a:p>
            </p:txBody>
          </p:sp>
        </mc:Choice>
        <mc:Fallback>
          <p:sp>
            <p:nvSpPr>
              <p:cNvPr id="4" name="Content Placeholder 3">
                <a:extLst>
                  <a:ext uri="{FF2B5EF4-FFF2-40B4-BE49-F238E27FC236}">
                    <a16:creationId xmlns:a16="http://schemas.microsoft.com/office/drawing/2014/main" id="{4E042B67-DE01-44E9-A9B7-204DC0056601}"/>
                  </a:ext>
                </a:extLst>
              </p:cNvPr>
              <p:cNvSpPr>
                <a:spLocks noGrp="1" noRot="1" noChangeAspect="1" noMove="1" noResize="1" noEditPoints="1" noAdjustHandles="1" noChangeArrowheads="1" noChangeShapeType="1" noTextEdit="1"/>
              </p:cNvSpPr>
              <p:nvPr>
                <p:ph sz="half" idx="2"/>
              </p:nvPr>
            </p:nvSpPr>
            <p:spPr>
              <a:xfrm>
                <a:off x="1261872" y="1933575"/>
                <a:ext cx="5852160" cy="4246562"/>
              </a:xfrm>
              <a:blipFill>
                <a:blip r:embed="rId2"/>
                <a:stretch>
                  <a:fillRect l="-208" r="-1250"/>
                </a:stretch>
              </a:blipFill>
            </p:spPr>
            <p:txBody>
              <a:bodyPr/>
              <a:lstStyle/>
              <a:p>
                <a:r>
                  <a:rPr lang="en-US">
                    <a:noFill/>
                  </a:rPr>
                  <a:t> </a:t>
                </a:r>
              </a:p>
            </p:txBody>
          </p:sp>
        </mc:Fallback>
      </mc:AlternateContent>
      <p:pic>
        <p:nvPicPr>
          <p:cNvPr id="6" name="Content Placeholder 5" descr="A picture containing diagram&#10;&#10;Description automatically generated">
            <a:extLst>
              <a:ext uri="{FF2B5EF4-FFF2-40B4-BE49-F238E27FC236}">
                <a16:creationId xmlns:a16="http://schemas.microsoft.com/office/drawing/2014/main" id="{0ADE4041-1F87-41CA-A42F-A14F94E75CAA}"/>
              </a:ext>
            </a:extLst>
          </p:cNvPr>
          <p:cNvPicPr>
            <a:picLocks noGrp="1" noChangeAspect="1"/>
          </p:cNvPicPr>
          <p:nvPr>
            <p:ph sz="half" idx="1"/>
          </p:nvPr>
        </p:nvPicPr>
        <p:blipFill>
          <a:blip r:embed="rId3"/>
          <a:stretch>
            <a:fillRect/>
          </a:stretch>
        </p:blipFill>
        <p:spPr>
          <a:xfrm>
            <a:off x="7598664" y="2606072"/>
            <a:ext cx="3304622" cy="2294877"/>
          </a:xfrm>
          <a:prstGeom prst="rect">
            <a:avLst/>
          </a:prstGeom>
        </p:spPr>
      </p:pic>
    </p:spTree>
    <p:extLst>
      <p:ext uri="{BB962C8B-B14F-4D97-AF65-F5344CB8AC3E}">
        <p14:creationId xmlns:p14="http://schemas.microsoft.com/office/powerpoint/2010/main" val="279998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1A2D-ECC5-4622-9E6D-6A6D629120A9}"/>
              </a:ext>
            </a:extLst>
          </p:cNvPr>
          <p:cNvSpPr>
            <a:spLocks noGrp="1"/>
          </p:cNvSpPr>
          <p:nvPr>
            <p:ph type="title"/>
          </p:nvPr>
        </p:nvSpPr>
        <p:spPr/>
        <p:txBody>
          <a:bodyPr/>
          <a:lstStyle/>
          <a:p>
            <a:r>
              <a:rPr lang="en-US" dirty="0"/>
              <a:t>The Pooling Operation</a:t>
            </a:r>
          </a:p>
        </p:txBody>
      </p:sp>
      <p:sp>
        <p:nvSpPr>
          <p:cNvPr id="3" name="Content Placeholder 2">
            <a:extLst>
              <a:ext uri="{FF2B5EF4-FFF2-40B4-BE49-F238E27FC236}">
                <a16:creationId xmlns:a16="http://schemas.microsoft.com/office/drawing/2014/main" id="{E8F6C2E8-CC62-4CF5-964C-C47C96F830FA}"/>
              </a:ext>
            </a:extLst>
          </p:cNvPr>
          <p:cNvSpPr>
            <a:spLocks noGrp="1"/>
          </p:cNvSpPr>
          <p:nvPr>
            <p:ph sz="half" idx="1"/>
          </p:nvPr>
        </p:nvSpPr>
        <p:spPr/>
        <p:txBody>
          <a:bodyPr/>
          <a:lstStyle/>
          <a:p>
            <a:endParaRPr lang="en-US" dirty="0"/>
          </a:p>
          <a:p>
            <a:r>
              <a:rPr lang="en-US" dirty="0"/>
              <a:t>Return largest activation in 2D grouping</a:t>
            </a:r>
          </a:p>
          <a:p>
            <a:pPr marL="0" indent="0">
              <a:buNone/>
            </a:pPr>
            <a:endParaRPr lang="en-US" dirty="0"/>
          </a:p>
          <a:p>
            <a:r>
              <a:rPr lang="en-US" dirty="0"/>
              <a:t>Ensures only the most prolific features are preserved</a:t>
            </a:r>
          </a:p>
          <a:p>
            <a:endParaRPr lang="en-US" dirty="0"/>
          </a:p>
          <a:p>
            <a:r>
              <a:rPr lang="en-US" dirty="0"/>
              <a:t>Typically used </a:t>
            </a:r>
            <a:r>
              <a:rPr lang="en-US" i="1" dirty="0"/>
              <a:t>after</a:t>
            </a:r>
            <a:r>
              <a:rPr lang="en-US" dirty="0"/>
              <a:t> a convolution layer</a:t>
            </a:r>
          </a:p>
        </p:txBody>
      </p:sp>
      <p:sp>
        <p:nvSpPr>
          <p:cNvPr id="5" name="Oval 4">
            <a:extLst>
              <a:ext uri="{FF2B5EF4-FFF2-40B4-BE49-F238E27FC236}">
                <a16:creationId xmlns:a16="http://schemas.microsoft.com/office/drawing/2014/main" id="{2628B728-7493-4AA9-A4DB-04106F0BA8A6}"/>
              </a:ext>
            </a:extLst>
          </p:cNvPr>
          <p:cNvSpPr/>
          <p:nvPr/>
        </p:nvSpPr>
        <p:spPr>
          <a:xfrm>
            <a:off x="6695656" y="2132937"/>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A5DB5C6-D610-40B2-98DC-9B9DBEDA53B8}"/>
              </a:ext>
            </a:extLst>
          </p:cNvPr>
          <p:cNvSpPr/>
          <p:nvPr/>
        </p:nvSpPr>
        <p:spPr>
          <a:xfrm>
            <a:off x="6997805" y="2132937"/>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93D542C-EC3E-4C01-8C3E-00802A7A54AD}"/>
              </a:ext>
            </a:extLst>
          </p:cNvPr>
          <p:cNvSpPr/>
          <p:nvPr/>
        </p:nvSpPr>
        <p:spPr>
          <a:xfrm>
            <a:off x="7299954" y="2132937"/>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436FCE6-16C1-4246-8A5E-B42A3AF55555}"/>
              </a:ext>
            </a:extLst>
          </p:cNvPr>
          <p:cNvSpPr/>
          <p:nvPr/>
        </p:nvSpPr>
        <p:spPr>
          <a:xfrm>
            <a:off x="6695656" y="2400631"/>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D86E580-0C41-4737-8393-1B94B097B3B6}"/>
              </a:ext>
            </a:extLst>
          </p:cNvPr>
          <p:cNvSpPr/>
          <p:nvPr/>
        </p:nvSpPr>
        <p:spPr>
          <a:xfrm>
            <a:off x="6997805" y="2400631"/>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E0F1542-4E7C-4C42-A25E-92798F7DED5B}"/>
              </a:ext>
            </a:extLst>
          </p:cNvPr>
          <p:cNvSpPr/>
          <p:nvPr/>
        </p:nvSpPr>
        <p:spPr>
          <a:xfrm>
            <a:off x="7299954" y="2400631"/>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625ABC2E-C532-4580-B1DA-EB7A6A6E9301}"/>
              </a:ext>
            </a:extLst>
          </p:cNvPr>
          <p:cNvSpPr/>
          <p:nvPr/>
        </p:nvSpPr>
        <p:spPr>
          <a:xfrm>
            <a:off x="8682824" y="2099029"/>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E71D2E-7EE0-4139-A08A-A36FB7B1E7A7}"/>
                  </a:ext>
                </a:extLst>
              </p:cNvPr>
              <p:cNvSpPr txBox="1"/>
              <p:nvPr/>
            </p:nvSpPr>
            <p:spPr>
              <a:xfrm>
                <a:off x="8910097" y="2298032"/>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xmlns="">
          <p:sp>
            <p:nvSpPr>
              <p:cNvPr id="12" name="TextBox 11">
                <a:extLst>
                  <a:ext uri="{FF2B5EF4-FFF2-40B4-BE49-F238E27FC236}">
                    <a16:creationId xmlns:a16="http://schemas.microsoft.com/office/drawing/2014/main" id="{5EE71D2E-7EE0-4139-A08A-A36FB7B1E7A7}"/>
                  </a:ext>
                </a:extLst>
              </p:cNvPr>
              <p:cNvSpPr txBox="1">
                <a:spLocks noRot="1" noChangeAspect="1" noMove="1" noResize="1" noEditPoints="1" noAdjustHandles="1" noChangeArrowheads="1" noChangeShapeType="1" noTextEdit="1"/>
              </p:cNvSpPr>
              <p:nvPr/>
            </p:nvSpPr>
            <p:spPr>
              <a:xfrm>
                <a:off x="8910097" y="2298032"/>
                <a:ext cx="608275" cy="288477"/>
              </a:xfrm>
              <a:prstGeom prst="rect">
                <a:avLst/>
              </a:prstGeom>
              <a:blipFill>
                <a:blip r:embed="rId2"/>
                <a:stretch>
                  <a:fillRect l="-12121" t="-38298" r="-10101" b="-12766"/>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8AE753F9-D40F-4434-8086-3130BCC17AFA}"/>
              </a:ext>
            </a:extLst>
          </p:cNvPr>
          <p:cNvSpPr/>
          <p:nvPr/>
        </p:nvSpPr>
        <p:spPr>
          <a:xfrm>
            <a:off x="7597800" y="21296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6F082F7-498B-40BC-8052-1F671F344F01}"/>
              </a:ext>
            </a:extLst>
          </p:cNvPr>
          <p:cNvSpPr/>
          <p:nvPr/>
        </p:nvSpPr>
        <p:spPr>
          <a:xfrm>
            <a:off x="7597800" y="2397319"/>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0B3EE2-656A-47E5-A2FA-A8AEC1FC92E2}"/>
              </a:ext>
            </a:extLst>
          </p:cNvPr>
          <p:cNvSpPr/>
          <p:nvPr/>
        </p:nvSpPr>
        <p:spPr>
          <a:xfrm>
            <a:off x="6695656" y="26683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5FAE8FD-FA73-4F43-837E-81AF8664FEF5}"/>
              </a:ext>
            </a:extLst>
          </p:cNvPr>
          <p:cNvSpPr/>
          <p:nvPr/>
        </p:nvSpPr>
        <p:spPr>
          <a:xfrm>
            <a:off x="6997805" y="26683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F99216B-38A9-4DA2-B57F-4A36FE3EDF14}"/>
              </a:ext>
            </a:extLst>
          </p:cNvPr>
          <p:cNvSpPr/>
          <p:nvPr/>
        </p:nvSpPr>
        <p:spPr>
          <a:xfrm>
            <a:off x="7299954" y="26683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D81BEE9-96E2-4B3A-B682-AB6FFCC067AA}"/>
              </a:ext>
            </a:extLst>
          </p:cNvPr>
          <p:cNvSpPr/>
          <p:nvPr/>
        </p:nvSpPr>
        <p:spPr>
          <a:xfrm>
            <a:off x="7597800" y="2665013"/>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63E6AE-7D19-4352-A770-F9ECCE600BC7}"/>
              </a:ext>
            </a:extLst>
          </p:cNvPr>
          <p:cNvSpPr/>
          <p:nvPr/>
        </p:nvSpPr>
        <p:spPr>
          <a:xfrm>
            <a:off x="6635363" y="2099029"/>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425D4CE-9BE8-40D8-9246-AD5716CD321C}"/>
              </a:ext>
            </a:extLst>
          </p:cNvPr>
          <p:cNvSpPr/>
          <p:nvPr/>
        </p:nvSpPr>
        <p:spPr>
          <a:xfrm>
            <a:off x="6695656" y="3505863"/>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5B0228-7988-4468-802F-1E8F6AFD7C9E}"/>
              </a:ext>
            </a:extLst>
          </p:cNvPr>
          <p:cNvSpPr/>
          <p:nvPr/>
        </p:nvSpPr>
        <p:spPr>
          <a:xfrm>
            <a:off x="6939967" y="2099029"/>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3AAD72F-DE84-412C-B693-44DE9BB84D9B}"/>
              </a:ext>
            </a:extLst>
          </p:cNvPr>
          <p:cNvSpPr/>
          <p:nvPr/>
        </p:nvSpPr>
        <p:spPr>
          <a:xfrm>
            <a:off x="6997805" y="3505863"/>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A0834A-4FBE-4EF8-849A-1CD6D51AA0A5}"/>
              </a:ext>
            </a:extLst>
          </p:cNvPr>
          <p:cNvSpPr/>
          <p:nvPr/>
        </p:nvSpPr>
        <p:spPr>
          <a:xfrm>
            <a:off x="7238523" y="2093729"/>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B783594-FC4D-45AF-A50C-245888380AB0}"/>
              </a:ext>
            </a:extLst>
          </p:cNvPr>
          <p:cNvSpPr/>
          <p:nvPr/>
        </p:nvSpPr>
        <p:spPr>
          <a:xfrm>
            <a:off x="7299954" y="3505863"/>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CC4973E-B3C5-4418-9F57-78DCF26A0CC7}"/>
              </a:ext>
            </a:extLst>
          </p:cNvPr>
          <p:cNvSpPr/>
          <p:nvPr/>
        </p:nvSpPr>
        <p:spPr>
          <a:xfrm>
            <a:off x="6632339" y="2358167"/>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A5FACDA-F13F-4D56-A258-BA925EA9D18A}"/>
              </a:ext>
            </a:extLst>
          </p:cNvPr>
          <p:cNvSpPr/>
          <p:nvPr/>
        </p:nvSpPr>
        <p:spPr>
          <a:xfrm>
            <a:off x="6695656" y="3788077"/>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D1F082-3C12-4F25-8D1D-0DAD83B16D5E}"/>
              </a:ext>
            </a:extLst>
          </p:cNvPr>
          <p:cNvSpPr/>
          <p:nvPr/>
        </p:nvSpPr>
        <p:spPr>
          <a:xfrm>
            <a:off x="6939967" y="2352867"/>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4E71B93-D5A1-4522-876C-7FB796C536E0}"/>
              </a:ext>
            </a:extLst>
          </p:cNvPr>
          <p:cNvSpPr/>
          <p:nvPr/>
        </p:nvSpPr>
        <p:spPr>
          <a:xfrm>
            <a:off x="6997805" y="3788077"/>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7E414FF-2A1D-4332-8C5F-4013223B49E7}"/>
              </a:ext>
            </a:extLst>
          </p:cNvPr>
          <p:cNvSpPr/>
          <p:nvPr/>
        </p:nvSpPr>
        <p:spPr>
          <a:xfrm>
            <a:off x="7235499" y="2363467"/>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04F83B8-E148-44C6-A049-1224BF5FA8BD}"/>
              </a:ext>
            </a:extLst>
          </p:cNvPr>
          <p:cNvSpPr/>
          <p:nvPr/>
        </p:nvSpPr>
        <p:spPr>
          <a:xfrm>
            <a:off x="7298762" y="3782777"/>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Brace 32">
            <a:extLst>
              <a:ext uri="{FF2B5EF4-FFF2-40B4-BE49-F238E27FC236}">
                <a16:creationId xmlns:a16="http://schemas.microsoft.com/office/drawing/2014/main" id="{B41EE7A3-A1FD-48AD-8824-66BCE8C9FDC6}"/>
              </a:ext>
            </a:extLst>
          </p:cNvPr>
          <p:cNvSpPr/>
          <p:nvPr/>
        </p:nvSpPr>
        <p:spPr>
          <a:xfrm>
            <a:off x="8645575" y="3329609"/>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ED9DCB8-3C75-4ED0-A01F-B758092B6699}"/>
                  </a:ext>
                </a:extLst>
              </p:cNvPr>
              <p:cNvSpPr txBox="1"/>
              <p:nvPr/>
            </p:nvSpPr>
            <p:spPr>
              <a:xfrm>
                <a:off x="8872848" y="3528612"/>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34" name="TextBox 33">
                <a:extLst>
                  <a:ext uri="{FF2B5EF4-FFF2-40B4-BE49-F238E27FC236}">
                    <a16:creationId xmlns:a16="http://schemas.microsoft.com/office/drawing/2014/main" id="{5ED9DCB8-3C75-4ED0-A01F-B758092B6699}"/>
                  </a:ext>
                </a:extLst>
              </p:cNvPr>
              <p:cNvSpPr txBox="1">
                <a:spLocks noRot="1" noChangeAspect="1" noMove="1" noResize="1" noEditPoints="1" noAdjustHandles="1" noChangeArrowheads="1" noChangeShapeType="1" noTextEdit="1"/>
              </p:cNvSpPr>
              <p:nvPr/>
            </p:nvSpPr>
            <p:spPr>
              <a:xfrm>
                <a:off x="8872848" y="3528612"/>
                <a:ext cx="608275" cy="288477"/>
              </a:xfrm>
              <a:prstGeom prst="rect">
                <a:avLst/>
              </a:prstGeom>
              <a:blipFill>
                <a:blip r:embed="rId3"/>
                <a:stretch>
                  <a:fillRect t="-38298" r="-4040" b="-12766"/>
                </a:stretch>
              </a:blipFill>
            </p:spPr>
            <p:txBody>
              <a:bodyPr/>
              <a:lstStyle/>
              <a:p>
                <a:r>
                  <a:rPr lang="en-US">
                    <a:noFill/>
                  </a:rPr>
                  <a:t> </a:t>
                </a:r>
              </a:p>
            </p:txBody>
          </p:sp>
        </mc:Fallback>
      </mc:AlternateContent>
      <p:sp>
        <p:nvSpPr>
          <p:cNvPr id="37" name="Content Placeholder 2">
            <a:extLst>
              <a:ext uri="{FF2B5EF4-FFF2-40B4-BE49-F238E27FC236}">
                <a16:creationId xmlns:a16="http://schemas.microsoft.com/office/drawing/2014/main" id="{5D3E7C16-E662-4A05-942F-440FEA5EB632}"/>
              </a:ext>
            </a:extLst>
          </p:cNvPr>
          <p:cNvSpPr txBox="1">
            <a:spLocks/>
          </p:cNvSpPr>
          <p:nvPr/>
        </p:nvSpPr>
        <p:spPr>
          <a:xfrm>
            <a:off x="5742432" y="1828799"/>
            <a:ext cx="44805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r>
              <a:rPr lang="en-US" dirty="0"/>
              <a:t>Reduces size of arrays, number of parameters</a:t>
            </a:r>
          </a:p>
        </p:txBody>
      </p:sp>
    </p:spTree>
    <p:extLst>
      <p:ext uri="{BB962C8B-B14F-4D97-AF65-F5344CB8AC3E}">
        <p14:creationId xmlns:p14="http://schemas.microsoft.com/office/powerpoint/2010/main" val="2714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1000"/>
                                        <p:tgtEl>
                                          <p:spTgt spid="12"/>
                                        </p:tgtEl>
                                      </p:cBhvr>
                                    </p:animEffect>
                                    <p:anim calcmode="lin" valueType="num">
                                      <p:cBhvr>
                                        <p:cTn id="73" dur="1000" fill="hold"/>
                                        <p:tgtEl>
                                          <p:spTgt spid="12"/>
                                        </p:tgtEl>
                                        <p:attrNameLst>
                                          <p:attrName>ppt_x</p:attrName>
                                        </p:attrNameLst>
                                      </p:cBhvr>
                                      <p:tavLst>
                                        <p:tav tm="0">
                                          <p:val>
                                            <p:strVal val="#ppt_x"/>
                                          </p:val>
                                        </p:tav>
                                        <p:tav tm="100000">
                                          <p:val>
                                            <p:strVal val="#ppt_x"/>
                                          </p:val>
                                        </p:tav>
                                      </p:tavLst>
                                    </p:anim>
                                    <p:anim calcmode="lin" valueType="num">
                                      <p:cBhvr>
                                        <p:cTn id="7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21"/>
                                        </p:tgtEl>
                                      </p:cBhvr>
                                    </p:animEffect>
                                    <p:set>
                                      <p:cBhvr>
                                        <p:cTn id="98" dur="1" fill="hold">
                                          <p:stCondLst>
                                            <p:cond delay="499"/>
                                          </p:stCondLst>
                                        </p:cTn>
                                        <p:tgtEl>
                                          <p:spTgt spid="21"/>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23"/>
                                        </p:tgtEl>
                                      </p:cBhvr>
                                    </p:animEffect>
                                    <p:set>
                                      <p:cBhvr>
                                        <p:cTn id="109" dur="1" fill="hold">
                                          <p:stCondLst>
                                            <p:cond delay="499"/>
                                          </p:stCondLst>
                                        </p:cTn>
                                        <p:tgtEl>
                                          <p:spTgt spid="23"/>
                                        </p:tgtEl>
                                        <p:attrNameLst>
                                          <p:attrName>style.visibility</p:attrName>
                                        </p:attrNameLst>
                                      </p:cBhvr>
                                      <p:to>
                                        <p:strVal val="hidden"/>
                                      </p:to>
                                    </p:set>
                                  </p:childTnLst>
                                </p:cTn>
                              </p:par>
                              <p:par>
                                <p:cTn id="110" presetID="10" presetClass="entr" presetSubtype="0"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fade">
                                      <p:cBhvr>
                                        <p:cTn id="112" dur="500"/>
                                        <p:tgtEl>
                                          <p:spTgt spid="2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fade">
                                      <p:cBhvr>
                                        <p:cTn id="115" dur="500"/>
                                        <p:tgtEl>
                                          <p:spTgt spid="2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25"/>
                                        </p:tgtEl>
                                      </p:cBhvr>
                                    </p:animEffect>
                                    <p:set>
                                      <p:cBhvr>
                                        <p:cTn id="120" dur="1" fill="hold">
                                          <p:stCondLst>
                                            <p:cond delay="499"/>
                                          </p:stCondLst>
                                        </p:cTn>
                                        <p:tgtEl>
                                          <p:spTgt spid="25"/>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500"/>
                                        <p:tgtEl>
                                          <p:spTgt spid="28"/>
                                        </p:tgtEl>
                                      </p:cBhvr>
                                    </p:animEffect>
                                    <p:set>
                                      <p:cBhvr>
                                        <p:cTn id="131" dur="1" fill="hold">
                                          <p:stCondLst>
                                            <p:cond delay="499"/>
                                          </p:stCondLst>
                                        </p:cTn>
                                        <p:tgtEl>
                                          <p:spTgt spid="28"/>
                                        </p:tgtEl>
                                        <p:attrNameLst>
                                          <p:attrName>style.visibility</p:attrName>
                                        </p:attrNameLst>
                                      </p:cBhvr>
                                      <p:to>
                                        <p:strVal val="hidden"/>
                                      </p:to>
                                    </p:set>
                                  </p:childTnLst>
                                </p:cTn>
                              </p:par>
                              <p:par>
                                <p:cTn id="132" presetID="10" presetClass="entr" presetSubtype="0" fill="hold" grpId="0"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500"/>
                                        <p:tgtEl>
                                          <p:spTgt spid="3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fade">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30"/>
                                        </p:tgtEl>
                                      </p:cBhvr>
                                    </p:animEffect>
                                    <p:set>
                                      <p:cBhvr>
                                        <p:cTn id="142" dur="1" fill="hold">
                                          <p:stCondLst>
                                            <p:cond delay="499"/>
                                          </p:stCondLst>
                                        </p:cTn>
                                        <p:tgtEl>
                                          <p:spTgt spid="30"/>
                                        </p:tgtEl>
                                        <p:attrNameLst>
                                          <p:attrName>style.visibility</p:attrName>
                                        </p:attrNameLst>
                                      </p:cBhvr>
                                      <p:to>
                                        <p:strVal val="hidden"/>
                                      </p:to>
                                    </p:set>
                                  </p:childTnLst>
                                </p:cTn>
                              </p:par>
                              <p:par>
                                <p:cTn id="143" presetID="42" presetClass="entr" presetSubtype="0" fill="hold" grpId="0" nodeType="with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fade">
                                      <p:cBhvr>
                                        <p:cTn id="145" dur="1000"/>
                                        <p:tgtEl>
                                          <p:spTgt spid="33"/>
                                        </p:tgtEl>
                                      </p:cBhvr>
                                    </p:animEffect>
                                    <p:anim calcmode="lin" valueType="num">
                                      <p:cBhvr>
                                        <p:cTn id="146" dur="1000" fill="hold"/>
                                        <p:tgtEl>
                                          <p:spTgt spid="33"/>
                                        </p:tgtEl>
                                        <p:attrNameLst>
                                          <p:attrName>ppt_x</p:attrName>
                                        </p:attrNameLst>
                                      </p:cBhvr>
                                      <p:tavLst>
                                        <p:tav tm="0">
                                          <p:val>
                                            <p:strVal val="#ppt_x"/>
                                          </p:val>
                                        </p:tav>
                                        <p:tav tm="100000">
                                          <p:val>
                                            <p:strVal val="#ppt_x"/>
                                          </p:val>
                                        </p:tav>
                                      </p:tavLst>
                                    </p:anim>
                                    <p:anim calcmode="lin" valueType="num">
                                      <p:cBhvr>
                                        <p:cTn id="147" dur="1000" fill="hold"/>
                                        <p:tgtEl>
                                          <p:spTgt spid="33"/>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fade">
                                      <p:cBhvr>
                                        <p:cTn id="150" dur="1000"/>
                                        <p:tgtEl>
                                          <p:spTgt spid="34"/>
                                        </p:tgtEl>
                                      </p:cBhvr>
                                    </p:animEffect>
                                    <p:anim calcmode="lin" valueType="num">
                                      <p:cBhvr>
                                        <p:cTn id="151" dur="1000" fill="hold"/>
                                        <p:tgtEl>
                                          <p:spTgt spid="34"/>
                                        </p:tgtEl>
                                        <p:attrNameLst>
                                          <p:attrName>ppt_x</p:attrName>
                                        </p:attrNameLst>
                                      </p:cBhvr>
                                      <p:tavLst>
                                        <p:tav tm="0">
                                          <p:val>
                                            <p:strVal val="#ppt_x"/>
                                          </p:val>
                                        </p:tav>
                                        <p:tav tm="100000">
                                          <p:val>
                                            <p:strVal val="#ppt_x"/>
                                          </p:val>
                                        </p:tav>
                                      </p:tavLst>
                                    </p:anim>
                                    <p:anim calcmode="lin" valueType="num">
                                      <p:cBhvr>
                                        <p:cTn id="15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nodeType="clickEffect">
                                  <p:stCondLst>
                                    <p:cond delay="0"/>
                                  </p:stCondLst>
                                  <p:childTnLst>
                                    <p:set>
                                      <p:cBhvr>
                                        <p:cTn id="156" dur="1" fill="hold">
                                          <p:stCondLst>
                                            <p:cond delay="0"/>
                                          </p:stCondLst>
                                        </p:cTn>
                                        <p:tgtEl>
                                          <p:spTgt spid="37">
                                            <p:txEl>
                                              <p:pRg st="6" end="6"/>
                                            </p:txEl>
                                          </p:spTgt>
                                        </p:tgtEl>
                                        <p:attrNameLst>
                                          <p:attrName>style.visibility</p:attrName>
                                        </p:attrNameLst>
                                      </p:cBhvr>
                                      <p:to>
                                        <p:strVal val="visible"/>
                                      </p:to>
                                    </p:set>
                                    <p:animEffect transition="in" filter="fade">
                                      <p:cBhvr>
                                        <p:cTn id="157" dur="1000"/>
                                        <p:tgtEl>
                                          <p:spTgt spid="37">
                                            <p:txEl>
                                              <p:pRg st="6" end="6"/>
                                            </p:txEl>
                                          </p:spTgt>
                                        </p:tgtEl>
                                      </p:cBhvr>
                                    </p:animEffect>
                                    <p:anim calcmode="lin" valueType="num">
                                      <p:cBhvr>
                                        <p:cTn id="158" dur="1000" fill="hold"/>
                                        <p:tgtEl>
                                          <p:spTgt spid="37">
                                            <p:txEl>
                                              <p:pRg st="6" end="6"/>
                                            </p:txEl>
                                          </p:spTgt>
                                        </p:tgtEl>
                                        <p:attrNameLst>
                                          <p:attrName>ppt_x</p:attrName>
                                        </p:attrNameLst>
                                      </p:cBhvr>
                                      <p:tavLst>
                                        <p:tav tm="0">
                                          <p:val>
                                            <p:strVal val="#ppt_x"/>
                                          </p:val>
                                        </p:tav>
                                        <p:tav tm="100000">
                                          <p:val>
                                            <p:strVal val="#ppt_x"/>
                                          </p:val>
                                        </p:tav>
                                      </p:tavLst>
                                    </p:anim>
                                    <p:anim calcmode="lin" valueType="num">
                                      <p:cBhvr>
                                        <p:cTn id="159" dur="1000" fill="hold"/>
                                        <p:tgtEl>
                                          <p:spTgt spid="3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animBg="1"/>
      <p:bldP spid="14" grpId="0" animBg="1"/>
      <p:bldP spid="15" grpId="0" animBg="1"/>
      <p:bldP spid="16" grpId="0" animBg="1"/>
      <p:bldP spid="17" grpId="0" animBg="1"/>
      <p:bldP spid="18" grpId="0" animBg="1"/>
      <p:bldP spid="19" grpId="0" animBg="1"/>
      <p:bldP spid="19" grpId="1" animBg="1"/>
      <p:bldP spid="20" grpId="0" animBg="1"/>
      <p:bldP spid="21" grpId="0" animBg="1"/>
      <p:bldP spid="21" grpId="1" animBg="1"/>
      <p:bldP spid="22" grpId="0" animBg="1"/>
      <p:bldP spid="23" grpId="0" animBg="1"/>
      <p:bldP spid="23" grpId="1" animBg="1"/>
      <p:bldP spid="24" grpId="0" animBg="1"/>
      <p:bldP spid="25" grpId="0" animBg="1"/>
      <p:bldP spid="25" grpId="1" animBg="1"/>
      <p:bldP spid="26" grpId="0" animBg="1"/>
      <p:bldP spid="28" grpId="0" animBg="1"/>
      <p:bldP spid="28" grpId="1" animBg="1"/>
      <p:bldP spid="29" grpId="0" animBg="1"/>
      <p:bldP spid="30" grpId="0" animBg="1"/>
      <p:bldP spid="30" grpId="1" animBg="1"/>
      <p:bldP spid="31" grpId="0" animBg="1"/>
      <p:bldP spid="33"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2B1B-C3D0-41EA-A38E-673162F1F82E}"/>
              </a:ext>
            </a:extLst>
          </p:cNvPr>
          <p:cNvSpPr>
            <a:spLocks noGrp="1"/>
          </p:cNvSpPr>
          <p:nvPr>
            <p:ph type="title"/>
          </p:nvPr>
        </p:nvSpPr>
        <p:spPr/>
        <p:txBody>
          <a:bodyPr/>
          <a:lstStyle/>
          <a:p>
            <a:r>
              <a:rPr lang="en-US" dirty="0"/>
              <a:t>The Flattening Operation</a:t>
            </a:r>
          </a:p>
        </p:txBody>
      </p:sp>
      <p:sp>
        <p:nvSpPr>
          <p:cNvPr id="4" name="Content Placeholder 3">
            <a:extLst>
              <a:ext uri="{FF2B5EF4-FFF2-40B4-BE49-F238E27FC236}">
                <a16:creationId xmlns:a16="http://schemas.microsoft.com/office/drawing/2014/main" id="{1313A874-F7B4-43B8-BCCC-534D2D16CD89}"/>
              </a:ext>
            </a:extLst>
          </p:cNvPr>
          <p:cNvSpPr>
            <a:spLocks noGrp="1"/>
          </p:cNvSpPr>
          <p:nvPr>
            <p:ph sz="half" idx="2"/>
          </p:nvPr>
        </p:nvSpPr>
        <p:spPr/>
        <p:txBody>
          <a:bodyPr/>
          <a:lstStyle/>
          <a:p>
            <a:endParaRPr lang="en-US" dirty="0"/>
          </a:p>
          <a:p>
            <a:endParaRPr lang="en-US" dirty="0"/>
          </a:p>
          <a:p>
            <a:r>
              <a:rPr lang="en-US" dirty="0"/>
              <a:t>Transforms 2D grid of neurons to a 1D row/col of neurons</a:t>
            </a:r>
          </a:p>
          <a:p>
            <a:pPr marL="0" indent="0">
              <a:buNone/>
            </a:pPr>
            <a:endParaRPr lang="en-US" dirty="0"/>
          </a:p>
          <a:p>
            <a:pPr marL="0" indent="0">
              <a:buNone/>
            </a:pPr>
            <a:endParaRPr lang="en-US" dirty="0"/>
          </a:p>
          <a:p>
            <a:r>
              <a:rPr lang="en-US" dirty="0"/>
              <a:t>Allows images to be passed into dense layers</a:t>
            </a:r>
          </a:p>
          <a:p>
            <a:pPr marL="0" indent="0">
              <a:buNone/>
            </a:pPr>
            <a:endParaRPr lang="en-US" dirty="0"/>
          </a:p>
        </p:txBody>
      </p:sp>
      <p:sp>
        <p:nvSpPr>
          <p:cNvPr id="7" name="Oval 6">
            <a:extLst>
              <a:ext uri="{FF2B5EF4-FFF2-40B4-BE49-F238E27FC236}">
                <a16:creationId xmlns:a16="http://schemas.microsoft.com/office/drawing/2014/main" id="{9ADC0408-FADD-4FE8-B5D9-F9C5FB042E02}"/>
              </a:ext>
            </a:extLst>
          </p:cNvPr>
          <p:cNvSpPr/>
          <p:nvPr/>
        </p:nvSpPr>
        <p:spPr>
          <a:xfrm>
            <a:off x="1417074"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E0469F-8328-4D92-83A7-0EFA687DBF18}"/>
              </a:ext>
            </a:extLst>
          </p:cNvPr>
          <p:cNvSpPr/>
          <p:nvPr/>
        </p:nvSpPr>
        <p:spPr>
          <a:xfrm>
            <a:off x="1719223"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49F7FC3-047B-433F-B85C-2B448A8D4AC2}"/>
              </a:ext>
            </a:extLst>
          </p:cNvPr>
          <p:cNvSpPr/>
          <p:nvPr/>
        </p:nvSpPr>
        <p:spPr>
          <a:xfrm>
            <a:off x="2021372"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743A3F-666B-4FBF-A82A-6248DE3615BD}"/>
              </a:ext>
            </a:extLst>
          </p:cNvPr>
          <p:cNvSpPr/>
          <p:nvPr/>
        </p:nvSpPr>
        <p:spPr>
          <a:xfrm>
            <a:off x="1417074"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F8D07FA-413E-4026-873E-C62D982E0D17}"/>
              </a:ext>
            </a:extLst>
          </p:cNvPr>
          <p:cNvSpPr/>
          <p:nvPr/>
        </p:nvSpPr>
        <p:spPr>
          <a:xfrm>
            <a:off x="1719223"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A0BEF6-EBC3-4210-AFDD-A2294E2C9ACA}"/>
              </a:ext>
            </a:extLst>
          </p:cNvPr>
          <p:cNvSpPr/>
          <p:nvPr/>
        </p:nvSpPr>
        <p:spPr>
          <a:xfrm>
            <a:off x="2021372"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6B763F23-BB13-4A17-9864-66B27CAEE777}"/>
              </a:ext>
            </a:extLst>
          </p:cNvPr>
          <p:cNvSpPr/>
          <p:nvPr/>
        </p:nvSpPr>
        <p:spPr>
          <a:xfrm>
            <a:off x="3262563" y="2369770"/>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868D2C7-037C-4E0D-B8A3-0E1158B66D05}"/>
                  </a:ext>
                </a:extLst>
              </p:cNvPr>
              <p:cNvSpPr txBox="1"/>
              <p:nvPr/>
            </p:nvSpPr>
            <p:spPr>
              <a:xfrm>
                <a:off x="3489836" y="2568773"/>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xmlns="">
          <p:sp>
            <p:nvSpPr>
              <p:cNvPr id="14" name="TextBox 13">
                <a:extLst>
                  <a:ext uri="{FF2B5EF4-FFF2-40B4-BE49-F238E27FC236}">
                    <a16:creationId xmlns:a16="http://schemas.microsoft.com/office/drawing/2014/main" id="{2868D2C7-037C-4E0D-B8A3-0E1158B66D05}"/>
                  </a:ext>
                </a:extLst>
              </p:cNvPr>
              <p:cNvSpPr txBox="1">
                <a:spLocks noRot="1" noChangeAspect="1" noMove="1" noResize="1" noEditPoints="1" noAdjustHandles="1" noChangeArrowheads="1" noChangeShapeType="1" noTextEdit="1"/>
              </p:cNvSpPr>
              <p:nvPr/>
            </p:nvSpPr>
            <p:spPr>
              <a:xfrm>
                <a:off x="3489836" y="2568773"/>
                <a:ext cx="608275" cy="288477"/>
              </a:xfrm>
              <a:prstGeom prst="rect">
                <a:avLst/>
              </a:prstGeom>
              <a:blipFill>
                <a:blip r:embed="rId2"/>
                <a:stretch>
                  <a:fillRect l="-11000" t="-35417" r="-10000" b="-12500"/>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7CD7BE44-420A-4816-8E43-A42ED64DE6AD}"/>
              </a:ext>
            </a:extLst>
          </p:cNvPr>
          <p:cNvSpPr/>
          <p:nvPr/>
        </p:nvSpPr>
        <p:spPr>
          <a:xfrm>
            <a:off x="2319218" y="236977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0E03C5B-1A37-4536-948F-368FF32598D1}"/>
              </a:ext>
            </a:extLst>
          </p:cNvPr>
          <p:cNvSpPr/>
          <p:nvPr/>
        </p:nvSpPr>
        <p:spPr>
          <a:xfrm>
            <a:off x="2319218" y="263746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B653E2-58B2-486B-8693-0301E6F16670}"/>
              </a:ext>
            </a:extLst>
          </p:cNvPr>
          <p:cNvSpPr/>
          <p:nvPr/>
        </p:nvSpPr>
        <p:spPr>
          <a:xfrm>
            <a:off x="1417074"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5CECA7-432D-4A06-88BB-52CD61CED3FD}"/>
              </a:ext>
            </a:extLst>
          </p:cNvPr>
          <p:cNvSpPr/>
          <p:nvPr/>
        </p:nvSpPr>
        <p:spPr>
          <a:xfrm>
            <a:off x="1719223"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1BAE4B-12CE-48C2-A05A-1C355512714C}"/>
              </a:ext>
            </a:extLst>
          </p:cNvPr>
          <p:cNvSpPr/>
          <p:nvPr/>
        </p:nvSpPr>
        <p:spPr>
          <a:xfrm>
            <a:off x="2021372"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495CE5E-A781-4D2A-83BF-B6A51AFAE5DD}"/>
              </a:ext>
            </a:extLst>
          </p:cNvPr>
          <p:cNvSpPr/>
          <p:nvPr/>
        </p:nvSpPr>
        <p:spPr>
          <a:xfrm>
            <a:off x="2319218" y="2905158"/>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013F34D-75F4-446B-949B-F0BC694890B1}"/>
              </a:ext>
            </a:extLst>
          </p:cNvPr>
          <p:cNvSpPr/>
          <p:nvPr/>
        </p:nvSpPr>
        <p:spPr>
          <a:xfrm>
            <a:off x="1073333"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4CFE5C8-FA4A-42DB-9083-7572F9004798}"/>
              </a:ext>
            </a:extLst>
          </p:cNvPr>
          <p:cNvSpPr/>
          <p:nvPr/>
        </p:nvSpPr>
        <p:spPr>
          <a:xfrm>
            <a:off x="1375482"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CAF7736-5A65-4127-AB9D-8CC90E499E11}"/>
              </a:ext>
            </a:extLst>
          </p:cNvPr>
          <p:cNvSpPr/>
          <p:nvPr/>
        </p:nvSpPr>
        <p:spPr>
          <a:xfrm>
            <a:off x="1677631"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58A6BB-4732-48AB-9BDE-4D0935EFA225}"/>
              </a:ext>
            </a:extLst>
          </p:cNvPr>
          <p:cNvSpPr/>
          <p:nvPr/>
        </p:nvSpPr>
        <p:spPr>
          <a:xfrm>
            <a:off x="1975477" y="459411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6BC7D2EC-742E-4540-9B60-E9DF8B34C82C}"/>
              </a:ext>
            </a:extLst>
          </p:cNvPr>
          <p:cNvSpPr/>
          <p:nvPr/>
        </p:nvSpPr>
        <p:spPr>
          <a:xfrm>
            <a:off x="1443816" y="3773277"/>
            <a:ext cx="365760" cy="73152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FA662C0-086E-4541-B445-0CD6A45F6480}"/>
              </a:ext>
            </a:extLst>
          </p:cNvPr>
          <p:cNvSpPr/>
          <p:nvPr/>
        </p:nvSpPr>
        <p:spPr>
          <a:xfrm>
            <a:off x="2278832"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D8AD43A-D20B-4892-B0BA-734AFE0249BA}"/>
              </a:ext>
            </a:extLst>
          </p:cNvPr>
          <p:cNvSpPr/>
          <p:nvPr/>
        </p:nvSpPr>
        <p:spPr>
          <a:xfrm>
            <a:off x="2580981"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3944DDE-1B1B-404B-88D6-515721D103EB}"/>
              </a:ext>
            </a:extLst>
          </p:cNvPr>
          <p:cNvSpPr/>
          <p:nvPr/>
        </p:nvSpPr>
        <p:spPr>
          <a:xfrm>
            <a:off x="2883130"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FC33EB-B870-46A2-88A6-A3836070811D}"/>
              </a:ext>
            </a:extLst>
          </p:cNvPr>
          <p:cNvSpPr/>
          <p:nvPr/>
        </p:nvSpPr>
        <p:spPr>
          <a:xfrm>
            <a:off x="3180976" y="459080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353804CC-60F9-411A-BF83-7E70A8AA58F9}"/>
              </a:ext>
            </a:extLst>
          </p:cNvPr>
          <p:cNvSpPr/>
          <p:nvPr/>
        </p:nvSpPr>
        <p:spPr>
          <a:xfrm>
            <a:off x="2638232" y="3769328"/>
            <a:ext cx="365760" cy="73152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DD755B2-09D7-4D52-85DB-0BF11929B0E7}"/>
              </a:ext>
            </a:extLst>
          </p:cNvPr>
          <p:cNvSpPr/>
          <p:nvPr/>
        </p:nvSpPr>
        <p:spPr>
          <a:xfrm>
            <a:off x="3483870"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A4F492-09D5-46DE-A3D3-9A81A8DF49F0}"/>
              </a:ext>
            </a:extLst>
          </p:cNvPr>
          <p:cNvSpPr/>
          <p:nvPr/>
        </p:nvSpPr>
        <p:spPr>
          <a:xfrm>
            <a:off x="3786019"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3DAA27-2A75-4667-A647-6F7D996AFF3A}"/>
              </a:ext>
            </a:extLst>
          </p:cNvPr>
          <p:cNvSpPr/>
          <p:nvPr/>
        </p:nvSpPr>
        <p:spPr>
          <a:xfrm>
            <a:off x="4088168"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BD8390D-6060-43A0-B8A0-5B2FB3E9CE3F}"/>
              </a:ext>
            </a:extLst>
          </p:cNvPr>
          <p:cNvSpPr/>
          <p:nvPr/>
        </p:nvSpPr>
        <p:spPr>
          <a:xfrm>
            <a:off x="4386014" y="4584264"/>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F00DB0CF-3463-4C88-AA27-F7BB5319D212}"/>
              </a:ext>
            </a:extLst>
          </p:cNvPr>
          <p:cNvSpPr/>
          <p:nvPr/>
        </p:nvSpPr>
        <p:spPr>
          <a:xfrm>
            <a:off x="3831412" y="3769328"/>
            <a:ext cx="365760" cy="73152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Brace 45">
            <a:extLst>
              <a:ext uri="{FF2B5EF4-FFF2-40B4-BE49-F238E27FC236}">
                <a16:creationId xmlns:a16="http://schemas.microsoft.com/office/drawing/2014/main" id="{F6A5B51D-DA12-4EEE-9345-90D0F5B1621A}"/>
              </a:ext>
            </a:extLst>
          </p:cNvPr>
          <p:cNvSpPr/>
          <p:nvPr/>
        </p:nvSpPr>
        <p:spPr>
          <a:xfrm rot="5400000">
            <a:off x="2712232" y="3262762"/>
            <a:ext cx="217761" cy="349556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71FCD93-6762-4E4C-A333-9E2539C85ABE}"/>
                  </a:ext>
                </a:extLst>
              </p:cNvPr>
              <p:cNvSpPr txBox="1"/>
              <p:nvPr/>
            </p:nvSpPr>
            <p:spPr>
              <a:xfrm>
                <a:off x="2552413" y="5202585"/>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47" name="TextBox 46">
                <a:extLst>
                  <a:ext uri="{FF2B5EF4-FFF2-40B4-BE49-F238E27FC236}">
                    <a16:creationId xmlns:a16="http://schemas.microsoft.com/office/drawing/2014/main" id="{571FCD93-6762-4E4C-A333-9E2539C85ABE}"/>
                  </a:ext>
                </a:extLst>
              </p:cNvPr>
              <p:cNvSpPr txBox="1">
                <a:spLocks noRot="1" noChangeAspect="1" noMove="1" noResize="1" noEditPoints="1" noAdjustHandles="1" noChangeArrowheads="1" noChangeShapeType="1" noTextEdit="1"/>
              </p:cNvSpPr>
              <p:nvPr/>
            </p:nvSpPr>
            <p:spPr>
              <a:xfrm>
                <a:off x="2552413" y="5202585"/>
                <a:ext cx="608275" cy="288477"/>
              </a:xfrm>
              <a:prstGeom prst="rect">
                <a:avLst/>
              </a:prstGeom>
              <a:blipFill>
                <a:blip r:embed="rId3"/>
                <a:stretch>
                  <a:fillRect t="-35417" r="-4040" b="-12500"/>
                </a:stretch>
              </a:blipFill>
            </p:spPr>
            <p:txBody>
              <a:bodyPr/>
              <a:lstStyle/>
              <a:p>
                <a:r>
                  <a:rPr lang="en-US">
                    <a:noFill/>
                  </a:rPr>
                  <a:t> </a:t>
                </a:r>
              </a:p>
            </p:txBody>
          </p:sp>
        </mc:Fallback>
      </mc:AlternateContent>
    </p:spTree>
    <p:extLst>
      <p:ext uri="{BB962C8B-B14F-4D97-AF65-F5344CB8AC3E}">
        <p14:creationId xmlns:p14="http://schemas.microsoft.com/office/powerpoint/2010/main" val="597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1000"/>
                                        <p:tgtEl>
                                          <p:spTgt spid="36"/>
                                        </p:tgtEl>
                                      </p:cBhvr>
                                    </p:animEffect>
                                    <p:anim calcmode="lin" valueType="num">
                                      <p:cBhvr>
                                        <p:cTn id="107" dur="1000" fill="hold"/>
                                        <p:tgtEl>
                                          <p:spTgt spid="36"/>
                                        </p:tgtEl>
                                        <p:attrNameLst>
                                          <p:attrName>ppt_x</p:attrName>
                                        </p:attrNameLst>
                                      </p:cBhvr>
                                      <p:tavLst>
                                        <p:tav tm="0">
                                          <p:val>
                                            <p:strVal val="#ppt_x"/>
                                          </p:val>
                                        </p:tav>
                                        <p:tav tm="100000">
                                          <p:val>
                                            <p:strVal val="#ppt_x"/>
                                          </p:val>
                                        </p:tav>
                                      </p:tavLst>
                                    </p:anim>
                                    <p:anim calcmode="lin" valueType="num">
                                      <p:cBhvr>
                                        <p:cTn id="108" dur="1000" fill="hold"/>
                                        <p:tgtEl>
                                          <p:spTgt spid="3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1000"/>
                                        <p:tgtEl>
                                          <p:spTgt spid="37"/>
                                        </p:tgtEl>
                                      </p:cBhvr>
                                    </p:animEffect>
                                    <p:anim calcmode="lin" valueType="num">
                                      <p:cBhvr>
                                        <p:cTn id="112" dur="1000" fill="hold"/>
                                        <p:tgtEl>
                                          <p:spTgt spid="37"/>
                                        </p:tgtEl>
                                        <p:attrNameLst>
                                          <p:attrName>ppt_x</p:attrName>
                                        </p:attrNameLst>
                                      </p:cBhvr>
                                      <p:tavLst>
                                        <p:tav tm="0">
                                          <p:val>
                                            <p:strVal val="#ppt_x"/>
                                          </p:val>
                                        </p:tav>
                                        <p:tav tm="100000">
                                          <p:val>
                                            <p:strVal val="#ppt_x"/>
                                          </p:val>
                                        </p:tav>
                                      </p:tavLst>
                                    </p:anim>
                                    <p:anim calcmode="lin" valueType="num">
                                      <p:cBhvr>
                                        <p:cTn id="113" dur="1000" fill="hold"/>
                                        <p:tgtEl>
                                          <p:spTgt spid="3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fade">
                                      <p:cBhvr>
                                        <p:cTn id="116" dur="1000"/>
                                        <p:tgtEl>
                                          <p:spTgt spid="38"/>
                                        </p:tgtEl>
                                      </p:cBhvr>
                                    </p:animEffect>
                                    <p:anim calcmode="lin" valueType="num">
                                      <p:cBhvr>
                                        <p:cTn id="117" dur="1000" fill="hold"/>
                                        <p:tgtEl>
                                          <p:spTgt spid="38"/>
                                        </p:tgtEl>
                                        <p:attrNameLst>
                                          <p:attrName>ppt_x</p:attrName>
                                        </p:attrNameLst>
                                      </p:cBhvr>
                                      <p:tavLst>
                                        <p:tav tm="0">
                                          <p:val>
                                            <p:strVal val="#ppt_x"/>
                                          </p:val>
                                        </p:tav>
                                        <p:tav tm="100000">
                                          <p:val>
                                            <p:strVal val="#ppt_x"/>
                                          </p:val>
                                        </p:tav>
                                      </p:tavLst>
                                    </p:anim>
                                    <p:anim calcmode="lin" valueType="num">
                                      <p:cBhvr>
                                        <p:cTn id="118" dur="1000" fill="hold"/>
                                        <p:tgtEl>
                                          <p:spTgt spid="3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1000"/>
                                        <p:tgtEl>
                                          <p:spTgt spid="39"/>
                                        </p:tgtEl>
                                      </p:cBhvr>
                                    </p:animEffect>
                                    <p:anim calcmode="lin" valueType="num">
                                      <p:cBhvr>
                                        <p:cTn id="122" dur="1000" fill="hold"/>
                                        <p:tgtEl>
                                          <p:spTgt spid="39"/>
                                        </p:tgtEl>
                                        <p:attrNameLst>
                                          <p:attrName>ppt_x</p:attrName>
                                        </p:attrNameLst>
                                      </p:cBhvr>
                                      <p:tavLst>
                                        <p:tav tm="0">
                                          <p:val>
                                            <p:strVal val="#ppt_x"/>
                                          </p:val>
                                        </p:tav>
                                        <p:tav tm="100000">
                                          <p:val>
                                            <p:strVal val="#ppt_x"/>
                                          </p:val>
                                        </p:tav>
                                      </p:tavLst>
                                    </p:anim>
                                    <p:anim calcmode="lin" valueType="num">
                                      <p:cBhvr>
                                        <p:cTn id="123" dur="1000" fill="hold"/>
                                        <p:tgtEl>
                                          <p:spTgt spid="3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1000"/>
                                        <p:tgtEl>
                                          <p:spTgt spid="40"/>
                                        </p:tgtEl>
                                      </p:cBhvr>
                                    </p:animEffect>
                                    <p:anim calcmode="lin" valueType="num">
                                      <p:cBhvr>
                                        <p:cTn id="127" dur="1000" fill="hold"/>
                                        <p:tgtEl>
                                          <p:spTgt spid="40"/>
                                        </p:tgtEl>
                                        <p:attrNameLst>
                                          <p:attrName>ppt_x</p:attrName>
                                        </p:attrNameLst>
                                      </p:cBhvr>
                                      <p:tavLst>
                                        <p:tav tm="0">
                                          <p:val>
                                            <p:strVal val="#ppt_x"/>
                                          </p:val>
                                        </p:tav>
                                        <p:tav tm="100000">
                                          <p:val>
                                            <p:strVal val="#ppt_x"/>
                                          </p:val>
                                        </p:tav>
                                      </p:tavLst>
                                    </p:anim>
                                    <p:anim calcmode="lin" valueType="num">
                                      <p:cBhvr>
                                        <p:cTn id="1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1000"/>
                                        <p:tgtEl>
                                          <p:spTgt spid="41"/>
                                        </p:tgtEl>
                                      </p:cBhvr>
                                    </p:animEffect>
                                    <p:anim calcmode="lin" valueType="num">
                                      <p:cBhvr>
                                        <p:cTn id="134" dur="1000" fill="hold"/>
                                        <p:tgtEl>
                                          <p:spTgt spid="41"/>
                                        </p:tgtEl>
                                        <p:attrNameLst>
                                          <p:attrName>ppt_x</p:attrName>
                                        </p:attrNameLst>
                                      </p:cBhvr>
                                      <p:tavLst>
                                        <p:tav tm="0">
                                          <p:val>
                                            <p:strVal val="#ppt_x"/>
                                          </p:val>
                                        </p:tav>
                                        <p:tav tm="100000">
                                          <p:val>
                                            <p:strVal val="#ppt_x"/>
                                          </p:val>
                                        </p:tav>
                                      </p:tavLst>
                                    </p:anim>
                                    <p:anim calcmode="lin" valueType="num">
                                      <p:cBhvr>
                                        <p:cTn id="135" dur="1000" fill="hold"/>
                                        <p:tgtEl>
                                          <p:spTgt spid="41"/>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fade">
                                      <p:cBhvr>
                                        <p:cTn id="138" dur="1000"/>
                                        <p:tgtEl>
                                          <p:spTgt spid="42"/>
                                        </p:tgtEl>
                                      </p:cBhvr>
                                    </p:animEffect>
                                    <p:anim calcmode="lin" valueType="num">
                                      <p:cBhvr>
                                        <p:cTn id="139" dur="1000" fill="hold"/>
                                        <p:tgtEl>
                                          <p:spTgt spid="42"/>
                                        </p:tgtEl>
                                        <p:attrNameLst>
                                          <p:attrName>ppt_x</p:attrName>
                                        </p:attrNameLst>
                                      </p:cBhvr>
                                      <p:tavLst>
                                        <p:tav tm="0">
                                          <p:val>
                                            <p:strVal val="#ppt_x"/>
                                          </p:val>
                                        </p:tav>
                                        <p:tav tm="100000">
                                          <p:val>
                                            <p:strVal val="#ppt_x"/>
                                          </p:val>
                                        </p:tav>
                                      </p:tavLst>
                                    </p:anim>
                                    <p:anim calcmode="lin" valueType="num">
                                      <p:cBhvr>
                                        <p:cTn id="140" dur="1000" fill="hold"/>
                                        <p:tgtEl>
                                          <p:spTgt spid="4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1000"/>
                                        <p:tgtEl>
                                          <p:spTgt spid="43"/>
                                        </p:tgtEl>
                                      </p:cBhvr>
                                    </p:animEffect>
                                    <p:anim calcmode="lin" valueType="num">
                                      <p:cBhvr>
                                        <p:cTn id="144" dur="1000" fill="hold"/>
                                        <p:tgtEl>
                                          <p:spTgt spid="43"/>
                                        </p:tgtEl>
                                        <p:attrNameLst>
                                          <p:attrName>ppt_x</p:attrName>
                                        </p:attrNameLst>
                                      </p:cBhvr>
                                      <p:tavLst>
                                        <p:tav tm="0">
                                          <p:val>
                                            <p:strVal val="#ppt_x"/>
                                          </p:val>
                                        </p:tav>
                                        <p:tav tm="100000">
                                          <p:val>
                                            <p:strVal val="#ppt_x"/>
                                          </p:val>
                                        </p:tav>
                                      </p:tavLst>
                                    </p:anim>
                                    <p:anim calcmode="lin" valueType="num">
                                      <p:cBhvr>
                                        <p:cTn id="145" dur="1000" fill="hold"/>
                                        <p:tgtEl>
                                          <p:spTgt spid="43"/>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1000"/>
                                        <p:tgtEl>
                                          <p:spTgt spid="44"/>
                                        </p:tgtEl>
                                      </p:cBhvr>
                                    </p:animEffect>
                                    <p:anim calcmode="lin" valueType="num">
                                      <p:cBhvr>
                                        <p:cTn id="149" dur="1000" fill="hold"/>
                                        <p:tgtEl>
                                          <p:spTgt spid="44"/>
                                        </p:tgtEl>
                                        <p:attrNameLst>
                                          <p:attrName>ppt_x</p:attrName>
                                        </p:attrNameLst>
                                      </p:cBhvr>
                                      <p:tavLst>
                                        <p:tav tm="0">
                                          <p:val>
                                            <p:strVal val="#ppt_x"/>
                                          </p:val>
                                        </p:tav>
                                        <p:tav tm="100000">
                                          <p:val>
                                            <p:strVal val="#ppt_x"/>
                                          </p:val>
                                        </p:tav>
                                      </p:tavLst>
                                    </p:anim>
                                    <p:anim calcmode="lin" valueType="num">
                                      <p:cBhvr>
                                        <p:cTn id="150" dur="1000" fill="hold"/>
                                        <p:tgtEl>
                                          <p:spTgt spid="4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1000"/>
                                        <p:tgtEl>
                                          <p:spTgt spid="45"/>
                                        </p:tgtEl>
                                      </p:cBhvr>
                                    </p:animEffect>
                                    <p:anim calcmode="lin" valueType="num">
                                      <p:cBhvr>
                                        <p:cTn id="154" dur="1000" fill="hold"/>
                                        <p:tgtEl>
                                          <p:spTgt spid="45"/>
                                        </p:tgtEl>
                                        <p:attrNameLst>
                                          <p:attrName>ppt_x</p:attrName>
                                        </p:attrNameLst>
                                      </p:cBhvr>
                                      <p:tavLst>
                                        <p:tav tm="0">
                                          <p:val>
                                            <p:strVal val="#ppt_x"/>
                                          </p:val>
                                        </p:tav>
                                        <p:tav tm="100000">
                                          <p:val>
                                            <p:strVal val="#ppt_x"/>
                                          </p:val>
                                        </p:tav>
                                      </p:tavLst>
                                    </p:anim>
                                    <p:anim calcmode="lin" valueType="num">
                                      <p:cBhvr>
                                        <p:cTn id="15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1000"/>
                                        <p:tgtEl>
                                          <p:spTgt spid="46"/>
                                        </p:tgtEl>
                                      </p:cBhvr>
                                    </p:animEffect>
                                    <p:anim calcmode="lin" valueType="num">
                                      <p:cBhvr>
                                        <p:cTn id="161" dur="1000" fill="hold"/>
                                        <p:tgtEl>
                                          <p:spTgt spid="46"/>
                                        </p:tgtEl>
                                        <p:attrNameLst>
                                          <p:attrName>ppt_x</p:attrName>
                                        </p:attrNameLst>
                                      </p:cBhvr>
                                      <p:tavLst>
                                        <p:tav tm="0">
                                          <p:val>
                                            <p:strVal val="#ppt_x"/>
                                          </p:val>
                                        </p:tav>
                                        <p:tav tm="100000">
                                          <p:val>
                                            <p:strVal val="#ppt_x"/>
                                          </p:val>
                                        </p:tav>
                                      </p:tavLst>
                                    </p:anim>
                                    <p:anim calcmode="lin" valueType="num">
                                      <p:cBhvr>
                                        <p:cTn id="162" dur="1000" fill="hold"/>
                                        <p:tgtEl>
                                          <p:spTgt spid="4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1000"/>
                                        <p:tgtEl>
                                          <p:spTgt spid="47"/>
                                        </p:tgtEl>
                                      </p:cBhvr>
                                    </p:animEffect>
                                    <p:anim calcmode="lin" valueType="num">
                                      <p:cBhvr>
                                        <p:cTn id="166" dur="1000" fill="hold"/>
                                        <p:tgtEl>
                                          <p:spTgt spid="47"/>
                                        </p:tgtEl>
                                        <p:attrNameLst>
                                          <p:attrName>ppt_x</p:attrName>
                                        </p:attrNameLst>
                                      </p:cBhvr>
                                      <p:tavLst>
                                        <p:tav tm="0">
                                          <p:val>
                                            <p:strVal val="#ppt_x"/>
                                          </p:val>
                                        </p:tav>
                                        <p:tav tm="100000">
                                          <p:val>
                                            <p:strVal val="#ppt_x"/>
                                          </p:val>
                                        </p:tav>
                                      </p:tavLst>
                                    </p:anim>
                                    <p:anim calcmode="lin" valueType="num">
                                      <p:cBhvr>
                                        <p:cTn id="167" dur="1000" fill="hold"/>
                                        <p:tgtEl>
                                          <p:spTgt spid="47"/>
                                        </p:tgtEl>
                                        <p:attrNameLst>
                                          <p:attrName>ppt_y</p:attrName>
                                        </p:attrNameLst>
                                      </p:cBhvr>
                                      <p:tavLst>
                                        <p:tav tm="0">
                                          <p:val>
                                            <p:strVal val="#ppt_y+.1"/>
                                          </p:val>
                                        </p:tav>
                                        <p:tav tm="100000">
                                          <p:val>
                                            <p:strVal val="#ppt_y"/>
                                          </p:val>
                                        </p:tav>
                                      </p:tavLst>
                                    </p:anim>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5"/>
                                        </p:tgtEl>
                                      </p:cBhvr>
                                    </p:animEffect>
                                    <p:set>
                                      <p:cBhvr>
                                        <p:cTn id="17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7" grpId="0" animBg="1"/>
      <p:bldP spid="28" grpId="0" animBg="1"/>
      <p:bldP spid="29" grpId="0" animBg="1"/>
      <p:bldP spid="30" grpId="0" animBg="1"/>
      <p:bldP spid="31" grpId="0" animBg="1"/>
      <p:bldP spid="31" grpId="1" animBg="1"/>
      <p:bldP spid="36" grpId="0" animBg="1"/>
      <p:bldP spid="37" grpId="0" animBg="1"/>
      <p:bldP spid="38" grpId="0" animBg="1"/>
      <p:bldP spid="39" grpId="0" animBg="1"/>
      <p:bldP spid="40" grpId="0" animBg="1"/>
      <p:bldP spid="40" grpId="1" animBg="1"/>
      <p:bldP spid="41" grpId="0" animBg="1"/>
      <p:bldP spid="42" grpId="0" animBg="1"/>
      <p:bldP spid="43" grpId="0" animBg="1"/>
      <p:bldP spid="44" grpId="0" animBg="1"/>
      <p:bldP spid="45" grpId="0" animBg="1"/>
      <p:bldP spid="45" grpId="1" animBg="1"/>
      <p:bldP spid="46" grpId="0" animBg="1"/>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7832A3-8CF3-4E64-9E6A-631FA0842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9B99EE-2C4A-4809-AC2E-98C8B9CA4261}"/>
              </a:ext>
            </a:extLst>
          </p:cNvPr>
          <p:cNvSpPr>
            <a:spLocks noGrp="1"/>
          </p:cNvSpPr>
          <p:nvPr>
            <p:ph type="title"/>
          </p:nvPr>
        </p:nvSpPr>
        <p:spPr>
          <a:xfrm>
            <a:off x="8129016" y="758952"/>
            <a:ext cx="2977134" cy="3719915"/>
          </a:xfrm>
        </p:spPr>
        <p:txBody>
          <a:bodyPr vert="horz" lIns="91440" tIns="45720" rIns="91440" bIns="45720" rtlCol="0" anchor="b">
            <a:normAutofit/>
          </a:bodyPr>
          <a:lstStyle/>
          <a:p>
            <a:pPr>
              <a:lnSpc>
                <a:spcPct val="85000"/>
              </a:lnSpc>
            </a:pPr>
            <a:r>
              <a:rPr lang="en-US" sz="4800"/>
              <a:t>Features for the CNN</a:t>
            </a:r>
          </a:p>
        </p:txBody>
      </p:sp>
      <p:sp>
        <p:nvSpPr>
          <p:cNvPr id="18" name="Rectangle 17">
            <a:extLst>
              <a:ext uri="{FF2B5EF4-FFF2-40B4-BE49-F238E27FC236}">
                <a16:creationId xmlns:a16="http://schemas.microsoft.com/office/drawing/2014/main" id="{2EAA4BC9-6EED-4508-B472-0AF7BD537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1" y="0"/>
            <a:ext cx="724301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hart&#10;&#10;Description automatically generated">
            <a:extLst>
              <a:ext uri="{FF2B5EF4-FFF2-40B4-BE49-F238E27FC236}">
                <a16:creationId xmlns:a16="http://schemas.microsoft.com/office/drawing/2014/main" id="{9942ADF9-15DF-4332-AFFB-9422D41059B5}"/>
              </a:ext>
            </a:extLst>
          </p:cNvPr>
          <p:cNvPicPr>
            <a:picLocks noChangeAspect="1"/>
          </p:cNvPicPr>
          <p:nvPr/>
        </p:nvPicPr>
        <p:blipFill>
          <a:blip r:embed="rId2"/>
          <a:stretch>
            <a:fillRect/>
          </a:stretch>
        </p:blipFill>
        <p:spPr>
          <a:xfrm>
            <a:off x="1176741" y="907778"/>
            <a:ext cx="2901965" cy="2176473"/>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2FB3375B-B4FE-40E5-B6E5-FB67D324E70A}"/>
              </a:ext>
            </a:extLst>
          </p:cNvPr>
          <p:cNvPicPr>
            <a:picLocks noChangeAspect="1"/>
          </p:cNvPicPr>
          <p:nvPr/>
        </p:nvPicPr>
        <p:blipFill>
          <a:blip r:embed="rId3"/>
          <a:stretch>
            <a:fillRect/>
          </a:stretch>
        </p:blipFill>
        <p:spPr>
          <a:xfrm>
            <a:off x="4148682" y="905493"/>
            <a:ext cx="2908061" cy="218104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F488DC9-5E2E-4974-AE05-348E12BE590D}"/>
              </a:ext>
            </a:extLst>
          </p:cNvPr>
          <p:cNvPicPr>
            <a:picLocks noChangeAspect="1"/>
          </p:cNvPicPr>
          <p:nvPr/>
        </p:nvPicPr>
        <p:blipFill>
          <a:blip r:embed="rId4"/>
          <a:stretch>
            <a:fillRect/>
          </a:stretch>
        </p:blipFill>
        <p:spPr>
          <a:xfrm>
            <a:off x="1079756" y="3773747"/>
            <a:ext cx="2901964" cy="2176472"/>
          </a:xfrm>
          <a:prstGeom prst="rect">
            <a:avLst/>
          </a:prstGeom>
        </p:spPr>
      </p:pic>
      <p:pic>
        <p:nvPicPr>
          <p:cNvPr id="5" name="Content Placeholder 4" descr="Background pattern&#10;&#10;Description automatically generated">
            <a:extLst>
              <a:ext uri="{FF2B5EF4-FFF2-40B4-BE49-F238E27FC236}">
                <a16:creationId xmlns:a16="http://schemas.microsoft.com/office/drawing/2014/main" id="{F4799388-CF89-402C-B0E5-C8E9C9CF713B}"/>
              </a:ext>
            </a:extLst>
          </p:cNvPr>
          <p:cNvPicPr>
            <a:picLocks noGrp="1" noChangeAspect="1"/>
          </p:cNvPicPr>
          <p:nvPr>
            <p:ph idx="1"/>
          </p:nvPr>
        </p:nvPicPr>
        <p:blipFill>
          <a:blip r:embed="rId5"/>
          <a:stretch>
            <a:fillRect/>
          </a:stretch>
        </p:blipFill>
        <p:spPr>
          <a:xfrm>
            <a:off x="4148682" y="3771460"/>
            <a:ext cx="2908061" cy="2181045"/>
          </a:xfrm>
          <a:prstGeom prst="rect">
            <a:avLst/>
          </a:prstGeom>
        </p:spPr>
      </p:pic>
      <p:sp>
        <p:nvSpPr>
          <p:cNvPr id="12" name="TextBox 11">
            <a:extLst>
              <a:ext uri="{FF2B5EF4-FFF2-40B4-BE49-F238E27FC236}">
                <a16:creationId xmlns:a16="http://schemas.microsoft.com/office/drawing/2014/main" id="{AE3A652E-3B5D-409C-98AD-4B440D97AC07}"/>
              </a:ext>
            </a:extLst>
          </p:cNvPr>
          <p:cNvSpPr txBox="1"/>
          <p:nvPr/>
        </p:nvSpPr>
        <p:spPr>
          <a:xfrm>
            <a:off x="1176742" y="536161"/>
            <a:ext cx="2901964" cy="369332"/>
          </a:xfrm>
          <a:prstGeom prst="rect">
            <a:avLst/>
          </a:prstGeom>
          <a:noFill/>
        </p:spPr>
        <p:txBody>
          <a:bodyPr wrap="square" rtlCol="0">
            <a:spAutoFit/>
          </a:bodyPr>
          <a:lstStyle/>
          <a:p>
            <a:r>
              <a:rPr lang="en-US" dirty="0"/>
              <a:t>Vibraphone - A5</a:t>
            </a:r>
          </a:p>
        </p:txBody>
      </p:sp>
      <p:sp>
        <p:nvSpPr>
          <p:cNvPr id="15" name="TextBox 14">
            <a:extLst>
              <a:ext uri="{FF2B5EF4-FFF2-40B4-BE49-F238E27FC236}">
                <a16:creationId xmlns:a16="http://schemas.microsoft.com/office/drawing/2014/main" id="{0507E537-9993-43B9-B20C-3161B868CF51}"/>
              </a:ext>
            </a:extLst>
          </p:cNvPr>
          <p:cNvSpPr txBox="1"/>
          <p:nvPr/>
        </p:nvSpPr>
        <p:spPr>
          <a:xfrm>
            <a:off x="4078706" y="535019"/>
            <a:ext cx="2901964" cy="369332"/>
          </a:xfrm>
          <a:prstGeom prst="rect">
            <a:avLst/>
          </a:prstGeom>
          <a:noFill/>
        </p:spPr>
        <p:txBody>
          <a:bodyPr wrap="square" rtlCol="0">
            <a:spAutoFit/>
          </a:bodyPr>
          <a:lstStyle/>
          <a:p>
            <a:pPr algn="r"/>
            <a:r>
              <a:rPr lang="en-US" dirty="0"/>
              <a:t>Oboe – Bb4</a:t>
            </a:r>
          </a:p>
        </p:txBody>
      </p:sp>
      <p:sp>
        <p:nvSpPr>
          <p:cNvPr id="17" name="TextBox 16">
            <a:extLst>
              <a:ext uri="{FF2B5EF4-FFF2-40B4-BE49-F238E27FC236}">
                <a16:creationId xmlns:a16="http://schemas.microsoft.com/office/drawing/2014/main" id="{E2E8234D-A41C-4BC9-8110-AF2E29941005}"/>
              </a:ext>
            </a:extLst>
          </p:cNvPr>
          <p:cNvSpPr txBox="1"/>
          <p:nvPr/>
        </p:nvSpPr>
        <p:spPr>
          <a:xfrm>
            <a:off x="1176742" y="3402128"/>
            <a:ext cx="2901964" cy="369332"/>
          </a:xfrm>
          <a:prstGeom prst="rect">
            <a:avLst/>
          </a:prstGeom>
          <a:noFill/>
        </p:spPr>
        <p:txBody>
          <a:bodyPr wrap="square" rtlCol="0">
            <a:spAutoFit/>
          </a:bodyPr>
          <a:lstStyle/>
          <a:p>
            <a:r>
              <a:rPr lang="en-US" dirty="0"/>
              <a:t>Square Wave - A5</a:t>
            </a:r>
          </a:p>
        </p:txBody>
      </p:sp>
      <p:sp>
        <p:nvSpPr>
          <p:cNvPr id="19" name="TextBox 18">
            <a:extLst>
              <a:ext uri="{FF2B5EF4-FFF2-40B4-BE49-F238E27FC236}">
                <a16:creationId xmlns:a16="http://schemas.microsoft.com/office/drawing/2014/main" id="{F9B97138-447F-4EAC-B480-C4164405D548}"/>
              </a:ext>
            </a:extLst>
          </p:cNvPr>
          <p:cNvSpPr txBox="1"/>
          <p:nvPr/>
        </p:nvSpPr>
        <p:spPr>
          <a:xfrm>
            <a:off x="4154779" y="3429000"/>
            <a:ext cx="2901964" cy="369332"/>
          </a:xfrm>
          <a:prstGeom prst="rect">
            <a:avLst/>
          </a:prstGeom>
          <a:noFill/>
        </p:spPr>
        <p:txBody>
          <a:bodyPr wrap="square" rtlCol="0">
            <a:spAutoFit/>
          </a:bodyPr>
          <a:lstStyle/>
          <a:p>
            <a:pPr algn="r"/>
            <a:r>
              <a:rPr lang="en-US" dirty="0"/>
              <a:t>Cello – F4</a:t>
            </a:r>
          </a:p>
        </p:txBody>
      </p:sp>
    </p:spTree>
    <p:extLst>
      <p:ext uri="{BB962C8B-B14F-4D97-AF65-F5344CB8AC3E}">
        <p14:creationId xmlns:p14="http://schemas.microsoft.com/office/powerpoint/2010/main" val="287057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A688-9272-419D-8B67-D6EBF55A9117}"/>
              </a:ext>
            </a:extLst>
          </p:cNvPr>
          <p:cNvSpPr>
            <a:spLocks noGrp="1"/>
          </p:cNvSpPr>
          <p:nvPr>
            <p:ph type="title"/>
          </p:nvPr>
        </p:nvSpPr>
        <p:spPr>
          <a:xfrm>
            <a:off x="6485993" y="643465"/>
            <a:ext cx="4419074" cy="5560272"/>
          </a:xfrm>
        </p:spPr>
        <p:txBody>
          <a:bodyPr anchor="ctr">
            <a:normAutofit/>
          </a:bodyPr>
          <a:lstStyle/>
          <a:p>
            <a:r>
              <a:rPr lang="en-US" dirty="0"/>
              <a:t>Consequence of the Solutions</a:t>
            </a:r>
          </a:p>
        </p:txBody>
      </p:sp>
      <p:sp>
        <p:nvSpPr>
          <p:cNvPr id="3" name="Content Placeholder 2">
            <a:extLst>
              <a:ext uri="{FF2B5EF4-FFF2-40B4-BE49-F238E27FC236}">
                <a16:creationId xmlns:a16="http://schemas.microsoft.com/office/drawing/2014/main" id="{DE7176D1-E95C-49D1-B683-F1B4C3022CFD}"/>
              </a:ext>
            </a:extLst>
          </p:cNvPr>
          <p:cNvSpPr>
            <a:spLocks noGrp="1"/>
          </p:cNvSpPr>
          <p:nvPr>
            <p:ph idx="1"/>
          </p:nvPr>
        </p:nvSpPr>
        <p:spPr>
          <a:xfrm>
            <a:off x="1732248" y="643465"/>
            <a:ext cx="4009730" cy="5528735"/>
          </a:xfrm>
        </p:spPr>
        <p:txBody>
          <a:bodyPr anchor="ctr">
            <a:normAutofit/>
          </a:bodyPr>
          <a:lstStyle/>
          <a:p>
            <a:endParaRPr lang="en-US" dirty="0"/>
          </a:p>
          <a:p>
            <a:r>
              <a:rPr lang="en-US" dirty="0"/>
              <a:t>Both architectures have experimentally shown individual success</a:t>
            </a:r>
          </a:p>
          <a:p>
            <a:endParaRPr lang="en-US" dirty="0"/>
          </a:p>
          <a:p>
            <a:r>
              <a:rPr lang="en-US" dirty="0"/>
              <a:t>MLP and CNN use different forms of inputs that are initially </a:t>
            </a:r>
            <a:r>
              <a:rPr lang="en-US" i="1" dirty="0"/>
              <a:t>incompatible</a:t>
            </a:r>
          </a:p>
          <a:p>
            <a:endParaRPr lang="en-US" i="1" dirty="0"/>
          </a:p>
          <a:p>
            <a:r>
              <a:rPr lang="en-US" dirty="0"/>
              <a:t>We can </a:t>
            </a:r>
            <a:r>
              <a:rPr lang="en-US" i="1" dirty="0"/>
              <a:t>combine</a:t>
            </a:r>
            <a:r>
              <a:rPr lang="en-US" dirty="0"/>
              <a:t> them to form a </a:t>
            </a:r>
            <a:r>
              <a:rPr lang="en-US" i="1" dirty="0"/>
              <a:t>Hybrid</a:t>
            </a:r>
            <a:r>
              <a:rPr lang="en-US" dirty="0"/>
              <a:t> Neural Network</a:t>
            </a:r>
          </a:p>
          <a:p>
            <a:pPr lvl="1"/>
            <a:r>
              <a:rPr lang="en-US" dirty="0"/>
              <a:t>Connections made at hidden layer where representations are 1D</a:t>
            </a:r>
          </a:p>
          <a:p>
            <a:endParaRPr lang="en-US" dirty="0"/>
          </a:p>
          <a:p>
            <a:endParaRPr lang="en-US" dirty="0"/>
          </a:p>
        </p:txBody>
      </p:sp>
      <p:sp>
        <p:nvSpPr>
          <p:cNvPr id="12"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5015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Content Placeholder 4" descr="Diagram, schematic&#10;&#10;Description automatically generated">
            <a:extLst>
              <a:ext uri="{FF2B5EF4-FFF2-40B4-BE49-F238E27FC236}">
                <a16:creationId xmlns:a16="http://schemas.microsoft.com/office/drawing/2014/main" id="{59B5EBF8-9A9E-4028-87A2-21B179360BE4}"/>
              </a:ext>
            </a:extLst>
          </p:cNvPr>
          <p:cNvPicPr>
            <a:picLocks noGrp="1" noChangeAspect="1"/>
          </p:cNvPicPr>
          <p:nvPr>
            <p:ph idx="1"/>
          </p:nvPr>
        </p:nvPicPr>
        <p:blipFill>
          <a:blip r:embed="rId2"/>
          <a:stretch>
            <a:fillRect/>
          </a:stretch>
        </p:blipFill>
        <p:spPr>
          <a:xfrm>
            <a:off x="5557478" y="-7241"/>
            <a:ext cx="5299364" cy="6858000"/>
          </a:xfrm>
        </p:spPr>
      </p:pic>
    </p:spTree>
    <p:extLst>
      <p:ext uri="{BB962C8B-B14F-4D97-AF65-F5344CB8AC3E}">
        <p14:creationId xmlns:p14="http://schemas.microsoft.com/office/powerpoint/2010/main" val="340013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Implementation </a:t>
            </a:r>
            <a:r>
              <a:rPr lang="en-US" sz="2800" dirty="0">
                <a:solidFill>
                  <a:srgbClr val="FFFFFF"/>
                </a:solidFill>
              </a:rPr>
              <a:t>(</a:t>
            </a:r>
            <a:r>
              <a:rPr lang="en-US" sz="2800" dirty="0" err="1">
                <a:solidFill>
                  <a:srgbClr val="FFFFFF"/>
                </a:solidFill>
              </a:rPr>
              <a:t>Tensorflow.keras</a:t>
            </a:r>
            <a:r>
              <a:rPr lang="en-US" sz="2800" dirty="0">
                <a:solidFill>
                  <a:srgbClr val="FFFFFF"/>
                </a:solidFill>
              </a:rPr>
              <a:t>)</a:t>
            </a:r>
            <a:endParaRPr lang="en-US" sz="5400" dirty="0">
              <a:solidFill>
                <a:srgbClr val="FFFFFF"/>
              </a:solidFill>
            </a:endParaRP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A88569AE-EE9B-469E-99C7-51CE870A0720}"/>
              </a:ext>
            </a:extLst>
          </p:cNvPr>
          <p:cNvPicPr>
            <a:picLocks noGrp="1" noChangeAspect="1"/>
          </p:cNvPicPr>
          <p:nvPr>
            <p:ph idx="1"/>
          </p:nvPr>
        </p:nvPicPr>
        <p:blipFill>
          <a:blip r:embed="rId2"/>
          <a:stretch>
            <a:fillRect/>
          </a:stretch>
        </p:blipFill>
        <p:spPr>
          <a:xfrm>
            <a:off x="2369075" y="640081"/>
            <a:ext cx="7051133"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741EA5-D9C6-48CA-82A0-2C2BF5169247}"/>
              </a:ext>
            </a:extLst>
          </p:cNvPr>
          <p:cNvSpPr/>
          <p:nvPr/>
        </p:nvSpPr>
        <p:spPr>
          <a:xfrm>
            <a:off x="3361765" y="2339788"/>
            <a:ext cx="4612341"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90E790-A5B6-4353-9F70-4B940DE4371D}"/>
              </a:ext>
            </a:extLst>
          </p:cNvPr>
          <p:cNvSpPr/>
          <p:nvPr/>
        </p:nvSpPr>
        <p:spPr>
          <a:xfrm>
            <a:off x="3361764" y="3208350"/>
            <a:ext cx="4812177" cy="405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135FC-062E-426A-A944-0EBB0B6F53B0}"/>
              </a:ext>
            </a:extLst>
          </p:cNvPr>
          <p:cNvSpPr/>
          <p:nvPr/>
        </p:nvSpPr>
        <p:spPr>
          <a:xfrm>
            <a:off x="3361763" y="3613867"/>
            <a:ext cx="5969093" cy="5782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9F20CF-F12B-4B3A-A71F-5F2569902606}"/>
              </a:ext>
            </a:extLst>
          </p:cNvPr>
          <p:cNvSpPr/>
          <p:nvPr/>
        </p:nvSpPr>
        <p:spPr>
          <a:xfrm>
            <a:off x="3361762" y="4196419"/>
            <a:ext cx="1039285" cy="152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C93902-F3B7-4CD8-9922-D4209232B7EC}"/>
              </a:ext>
            </a:extLst>
          </p:cNvPr>
          <p:cNvSpPr txBox="1"/>
          <p:nvPr/>
        </p:nvSpPr>
        <p:spPr>
          <a:xfrm>
            <a:off x="486632" y="2339788"/>
            <a:ext cx="1872632" cy="553998"/>
          </a:xfrm>
          <a:prstGeom prst="rect">
            <a:avLst/>
          </a:prstGeom>
          <a:noFill/>
          <a:ln w="12700">
            <a:solidFill>
              <a:srgbClr val="C00000"/>
            </a:solidFill>
          </a:ln>
        </p:spPr>
        <p:txBody>
          <a:bodyPr wrap="square" rtlCol="0">
            <a:spAutoFit/>
          </a:bodyPr>
          <a:lstStyle/>
          <a:p>
            <a:r>
              <a:rPr lang="en-US" sz="1000" dirty="0"/>
              <a:t>Create each input Branch as its own model</a:t>
            </a:r>
          </a:p>
          <a:p>
            <a:endParaRPr lang="en-US" sz="1000" dirty="0"/>
          </a:p>
        </p:txBody>
      </p:sp>
      <p:sp>
        <p:nvSpPr>
          <p:cNvPr id="22" name="TextBox 21">
            <a:extLst>
              <a:ext uri="{FF2B5EF4-FFF2-40B4-BE49-F238E27FC236}">
                <a16:creationId xmlns:a16="http://schemas.microsoft.com/office/drawing/2014/main" id="{FE266A2A-F656-48E3-AEA8-0E82F2325DDE}"/>
              </a:ext>
            </a:extLst>
          </p:cNvPr>
          <p:cNvSpPr txBox="1"/>
          <p:nvPr/>
        </p:nvSpPr>
        <p:spPr>
          <a:xfrm>
            <a:off x="486837" y="3208350"/>
            <a:ext cx="1872632" cy="707886"/>
          </a:xfrm>
          <a:prstGeom prst="rect">
            <a:avLst/>
          </a:prstGeom>
          <a:noFill/>
          <a:ln w="12700">
            <a:solidFill>
              <a:srgbClr val="C00000"/>
            </a:solidFill>
          </a:ln>
        </p:spPr>
        <p:txBody>
          <a:bodyPr wrap="square" rtlCol="0">
            <a:spAutoFit/>
          </a:bodyPr>
          <a:lstStyle/>
          <a:p>
            <a:r>
              <a:rPr lang="en-US" sz="1000" dirty="0"/>
              <a:t>Create combined output layer, wrap as single model instance</a:t>
            </a:r>
          </a:p>
          <a:p>
            <a:endParaRPr lang="en-US" sz="1000" dirty="0"/>
          </a:p>
        </p:txBody>
      </p:sp>
      <p:sp>
        <p:nvSpPr>
          <p:cNvPr id="23" name="TextBox 22">
            <a:extLst>
              <a:ext uri="{FF2B5EF4-FFF2-40B4-BE49-F238E27FC236}">
                <a16:creationId xmlns:a16="http://schemas.microsoft.com/office/drawing/2014/main" id="{699285AE-8FF8-4E51-91D6-8C6CDB20A2AC}"/>
              </a:ext>
            </a:extLst>
          </p:cNvPr>
          <p:cNvSpPr txBox="1"/>
          <p:nvPr/>
        </p:nvSpPr>
        <p:spPr>
          <a:xfrm>
            <a:off x="9420209" y="2917151"/>
            <a:ext cx="1872632" cy="553998"/>
          </a:xfrm>
          <a:prstGeom prst="rect">
            <a:avLst/>
          </a:prstGeom>
          <a:noFill/>
          <a:ln w="12700">
            <a:solidFill>
              <a:srgbClr val="FFC000"/>
            </a:solidFill>
          </a:ln>
        </p:spPr>
        <p:txBody>
          <a:bodyPr wrap="square" rtlCol="0">
            <a:spAutoFit/>
          </a:bodyPr>
          <a:lstStyle/>
          <a:p>
            <a:r>
              <a:rPr lang="en-US" sz="1000" i="1" dirty="0"/>
              <a:t>Concatenation </a:t>
            </a:r>
            <a:r>
              <a:rPr lang="en-US" sz="1000" dirty="0"/>
              <a:t>of each model’s output activations</a:t>
            </a:r>
          </a:p>
          <a:p>
            <a:endParaRPr lang="en-US" sz="1000" dirty="0"/>
          </a:p>
        </p:txBody>
      </p:sp>
      <p:sp>
        <p:nvSpPr>
          <p:cNvPr id="24" name="TextBox 23">
            <a:extLst>
              <a:ext uri="{FF2B5EF4-FFF2-40B4-BE49-F238E27FC236}">
                <a16:creationId xmlns:a16="http://schemas.microsoft.com/office/drawing/2014/main" id="{50FE147B-F081-45EA-BA2C-8B881D9299F3}"/>
              </a:ext>
            </a:extLst>
          </p:cNvPr>
          <p:cNvSpPr txBox="1"/>
          <p:nvPr/>
        </p:nvSpPr>
        <p:spPr>
          <a:xfrm>
            <a:off x="9420209" y="3595719"/>
            <a:ext cx="1872632" cy="553998"/>
          </a:xfrm>
          <a:prstGeom prst="rect">
            <a:avLst/>
          </a:prstGeom>
          <a:noFill/>
          <a:ln w="12700">
            <a:solidFill>
              <a:srgbClr val="FFC000"/>
            </a:solidFill>
          </a:ln>
        </p:spPr>
        <p:txBody>
          <a:bodyPr wrap="square" rtlCol="0">
            <a:spAutoFit/>
          </a:bodyPr>
          <a:lstStyle/>
          <a:p>
            <a:r>
              <a:rPr lang="en-US" sz="1000" i="1" dirty="0"/>
              <a:t>Compile</a:t>
            </a:r>
            <a:r>
              <a:rPr lang="en-US" sz="1000" dirty="0"/>
              <a:t> the model, prepare for training/testing </a:t>
            </a:r>
          </a:p>
          <a:p>
            <a:endParaRPr lang="en-US" sz="1000" dirty="0"/>
          </a:p>
        </p:txBody>
      </p:sp>
      <p:sp>
        <p:nvSpPr>
          <p:cNvPr id="25" name="TextBox 24">
            <a:extLst>
              <a:ext uri="{FF2B5EF4-FFF2-40B4-BE49-F238E27FC236}">
                <a16:creationId xmlns:a16="http://schemas.microsoft.com/office/drawing/2014/main" id="{416A2AE3-2E00-4438-AAAD-19F7F6F4FD2B}"/>
              </a:ext>
            </a:extLst>
          </p:cNvPr>
          <p:cNvSpPr txBox="1"/>
          <p:nvPr/>
        </p:nvSpPr>
        <p:spPr>
          <a:xfrm>
            <a:off x="496442" y="4188322"/>
            <a:ext cx="1872632" cy="553998"/>
          </a:xfrm>
          <a:prstGeom prst="rect">
            <a:avLst/>
          </a:prstGeom>
          <a:noFill/>
          <a:ln w="12700">
            <a:solidFill>
              <a:srgbClr val="C00000"/>
            </a:solidFill>
          </a:ln>
        </p:spPr>
        <p:txBody>
          <a:bodyPr wrap="square" rtlCol="0">
            <a:spAutoFit/>
          </a:bodyPr>
          <a:lstStyle/>
          <a:p>
            <a:r>
              <a:rPr lang="en-US" sz="1000" dirty="0"/>
              <a:t>Return the hybrid network instance</a:t>
            </a:r>
          </a:p>
          <a:p>
            <a:endParaRPr lang="en-US" sz="1000" dirty="0"/>
          </a:p>
        </p:txBody>
      </p:sp>
      <p:cxnSp>
        <p:nvCxnSpPr>
          <p:cNvPr id="11" name="Straight Arrow Connector 10">
            <a:extLst>
              <a:ext uri="{FF2B5EF4-FFF2-40B4-BE49-F238E27FC236}">
                <a16:creationId xmlns:a16="http://schemas.microsoft.com/office/drawing/2014/main" id="{DD438E45-382B-4C4A-B862-EBAD4353BC9C}"/>
              </a:ext>
            </a:extLst>
          </p:cNvPr>
          <p:cNvCxnSpPr>
            <a:cxnSpLocks/>
            <a:stCxn id="7" idx="1"/>
            <a:endCxn id="8" idx="1"/>
          </p:cNvCxnSpPr>
          <p:nvPr/>
        </p:nvCxnSpPr>
        <p:spPr>
          <a:xfrm>
            <a:off x="2369075" y="2552701"/>
            <a:ext cx="992690" cy="761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6B17C9-A57C-4944-9413-B6121F946408}"/>
              </a:ext>
            </a:extLst>
          </p:cNvPr>
          <p:cNvCxnSpPr>
            <a:cxnSpLocks/>
            <a:stCxn id="23" idx="1"/>
            <a:endCxn id="15" idx="3"/>
          </p:cNvCxnSpPr>
          <p:nvPr/>
        </p:nvCxnSpPr>
        <p:spPr>
          <a:xfrm flipH="1" flipV="1">
            <a:off x="7974105" y="3063181"/>
            <a:ext cx="1446104" cy="1309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66C8CDA-6BE2-4245-8421-ED68E18D6A95}"/>
              </a:ext>
            </a:extLst>
          </p:cNvPr>
          <p:cNvSpPr/>
          <p:nvPr/>
        </p:nvSpPr>
        <p:spPr>
          <a:xfrm>
            <a:off x="3361764" y="2918011"/>
            <a:ext cx="4612341" cy="2903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9EAAF70-5569-48EB-8C12-B1608C5316DC}"/>
              </a:ext>
            </a:extLst>
          </p:cNvPr>
          <p:cNvCxnSpPr>
            <a:cxnSpLocks/>
            <a:stCxn id="22" idx="3"/>
            <a:endCxn id="17" idx="1"/>
          </p:cNvCxnSpPr>
          <p:nvPr/>
        </p:nvCxnSpPr>
        <p:spPr>
          <a:xfrm flipV="1">
            <a:off x="2359469" y="3411109"/>
            <a:ext cx="1002295" cy="1511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B8756C-2E30-4AA5-B836-02B29DFF08F5}"/>
              </a:ext>
            </a:extLst>
          </p:cNvPr>
          <p:cNvCxnSpPr>
            <a:cxnSpLocks/>
            <a:stCxn id="24" idx="1"/>
            <a:endCxn id="19" idx="3"/>
          </p:cNvCxnSpPr>
          <p:nvPr/>
        </p:nvCxnSpPr>
        <p:spPr>
          <a:xfrm flipH="1">
            <a:off x="9330856" y="3872718"/>
            <a:ext cx="89353" cy="3026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FF892-4321-47F4-963E-BA35F35BCA5D}"/>
              </a:ext>
            </a:extLst>
          </p:cNvPr>
          <p:cNvCxnSpPr>
            <a:stCxn id="25" idx="3"/>
            <a:endCxn id="21" idx="1"/>
          </p:cNvCxnSpPr>
          <p:nvPr/>
        </p:nvCxnSpPr>
        <p:spPr>
          <a:xfrm flipV="1">
            <a:off x="2369074" y="4272891"/>
            <a:ext cx="992688" cy="192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P spid="9" grpId="0" animBg="1"/>
      <p:bldP spid="22" grpId="0" animBg="1"/>
      <p:bldP spid="23" grpId="0" animBg="1"/>
      <p:bldP spid="24" grpId="0" animBg="1"/>
      <p:bldP spid="25"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BA64F2F-6FC9-4B57-B1B1-FFB1EF6596B4}"/>
              </a:ext>
            </a:extLst>
          </p:cNvPr>
          <p:cNvSpPr>
            <a:spLocks noGrp="1"/>
          </p:cNvSpPr>
          <p:nvPr>
            <p:ph type="title"/>
          </p:nvPr>
        </p:nvSpPr>
        <p:spPr>
          <a:xfrm>
            <a:off x="8147621" y="804672"/>
            <a:ext cx="2824640" cy="5215128"/>
          </a:xfrm>
        </p:spPr>
        <p:txBody>
          <a:bodyPr anchor="ctr">
            <a:normAutofit/>
          </a:bodyPr>
          <a:lstStyle/>
          <a:p>
            <a:endParaRPr lang="en-US" sz="3600">
              <a:solidFill>
                <a:srgbClr val="FFFFFF"/>
              </a:solidFill>
            </a:endParaRPr>
          </a:p>
        </p:txBody>
      </p:sp>
      <p:graphicFrame>
        <p:nvGraphicFramePr>
          <p:cNvPr id="11" name="Content Placeholder 8">
            <a:extLst>
              <a:ext uri="{FF2B5EF4-FFF2-40B4-BE49-F238E27FC236}">
                <a16:creationId xmlns:a16="http://schemas.microsoft.com/office/drawing/2014/main" id="{820B7277-E052-4EB6-ACEE-26D76E4FBC3E}"/>
              </a:ext>
            </a:extLst>
          </p:cNvPr>
          <p:cNvGraphicFramePr>
            <a:graphicFrameLocks noGrp="1"/>
          </p:cNvGraphicFramePr>
          <p:nvPr>
            <p:ph idx="1"/>
            <p:extLst>
              <p:ext uri="{D42A27DB-BD31-4B8C-83A1-F6EECF244321}">
                <p14:modId xmlns:p14="http://schemas.microsoft.com/office/powerpoint/2010/main" val="3573610829"/>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0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5341859" y="365759"/>
            <a:ext cx="5029200" cy="201168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Compare three variants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endParaRPr lang="en-US" dirty="0"/>
          </a:p>
          <a:p>
            <a:pPr marL="285750" indent="-285750">
              <a:buFont typeface="Arial" panose="020B0604020202020204" pitchFamily="34" charset="0"/>
              <a:buChar char="•"/>
            </a:pPr>
            <a:r>
              <a:rPr lang="en-US" sz="1600" dirty="0"/>
              <a:t>Hybrid network shows generally higher and more </a:t>
            </a:r>
            <a:r>
              <a:rPr lang="en-US" sz="1600" dirty="0" err="1"/>
              <a:t>consistant</a:t>
            </a:r>
            <a:r>
              <a:rPr lang="en-US" sz="1600" dirty="0"/>
              <a:t> performance scores</a:t>
            </a:r>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5341859" y="4480559"/>
            <a:ext cx="5029200" cy="201168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5341859" y="2423159"/>
            <a:ext cx="5029200" cy="201168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4772154"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4793311"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4772154" y="5194013"/>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
        <p:nvSpPr>
          <p:cNvPr id="3" name="Rectangle 2">
            <a:extLst>
              <a:ext uri="{FF2B5EF4-FFF2-40B4-BE49-F238E27FC236}">
                <a16:creationId xmlns:a16="http://schemas.microsoft.com/office/drawing/2014/main" id="{1EF16A35-900F-4523-A952-A8E4457B818C}"/>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8" name="Rectangle 7">
            <a:extLst>
              <a:ext uri="{FF2B5EF4-FFF2-40B4-BE49-F238E27FC236}">
                <a16:creationId xmlns:a16="http://schemas.microsoft.com/office/drawing/2014/main" id="{431913B9-4D13-48ED-AD4B-9FAD49289853}"/>
              </a:ext>
            </a:extLst>
          </p:cNvPr>
          <p:cNvSpPr/>
          <p:nvPr/>
        </p:nvSpPr>
        <p:spPr>
          <a:xfrm>
            <a:off x="4020709" y="51443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C6D33F2F-3CFE-4DB3-B247-322B6357742C}"/>
              </a:ext>
            </a:extLst>
          </p:cNvPr>
          <p:cNvSpPr/>
          <p:nvPr/>
        </p:nvSpPr>
        <p:spPr>
          <a:xfrm>
            <a:off x="3150041" y="25082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1" name="Rectangle 10">
            <a:extLst>
              <a:ext uri="{FF2B5EF4-FFF2-40B4-BE49-F238E27FC236}">
                <a16:creationId xmlns:a16="http://schemas.microsoft.com/office/drawing/2014/main" id="{6157160C-4BA4-4C42-9453-2EA3B22740A5}"/>
              </a:ext>
            </a:extLst>
          </p:cNvPr>
          <p:cNvSpPr/>
          <p:nvPr/>
        </p:nvSpPr>
        <p:spPr>
          <a:xfrm>
            <a:off x="7332427" y="3710609"/>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Rectangle 12">
            <a:extLst>
              <a:ext uri="{FF2B5EF4-FFF2-40B4-BE49-F238E27FC236}">
                <a16:creationId xmlns:a16="http://schemas.microsoft.com/office/drawing/2014/main" id="{4EFCB081-8063-49D8-90C4-E066414EC436}"/>
              </a:ext>
            </a:extLst>
          </p:cNvPr>
          <p:cNvSpPr/>
          <p:nvPr/>
        </p:nvSpPr>
        <p:spPr>
          <a:xfrm>
            <a:off x="9349408" y="50300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4" name="Rectangle 13">
            <a:extLst>
              <a:ext uri="{FF2B5EF4-FFF2-40B4-BE49-F238E27FC236}">
                <a16:creationId xmlns:a16="http://schemas.microsoft.com/office/drawing/2014/main" id="{3F0A4258-6937-422A-B959-D78170F22A95}"/>
              </a:ext>
            </a:extLst>
          </p:cNvPr>
          <p:cNvSpPr/>
          <p:nvPr/>
        </p:nvSpPr>
        <p:spPr>
          <a:xfrm>
            <a:off x="9349408"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5" name="Rectangle 14">
            <a:extLst>
              <a:ext uri="{FF2B5EF4-FFF2-40B4-BE49-F238E27FC236}">
                <a16:creationId xmlns:a16="http://schemas.microsoft.com/office/drawing/2014/main" id="{A1F46EFA-4117-459F-B34A-AAE443679F00}"/>
              </a:ext>
            </a:extLst>
          </p:cNvPr>
          <p:cNvSpPr/>
          <p:nvPr/>
        </p:nvSpPr>
        <p:spPr>
          <a:xfrm>
            <a:off x="8403202" y="2670314"/>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6" name="Rectangle 15">
            <a:extLst>
              <a:ext uri="{FF2B5EF4-FFF2-40B4-BE49-F238E27FC236}">
                <a16:creationId xmlns:a16="http://schemas.microsoft.com/office/drawing/2014/main" id="{48B9048D-C920-47F7-815A-E36667BB1E3E}"/>
              </a:ext>
            </a:extLst>
          </p:cNvPr>
          <p:cNvSpPr/>
          <p:nvPr/>
        </p:nvSpPr>
        <p:spPr>
          <a:xfrm>
            <a:off x="7540485" y="257921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7" name="Rectangle 16">
            <a:extLst>
              <a:ext uri="{FF2B5EF4-FFF2-40B4-BE49-F238E27FC236}">
                <a16:creationId xmlns:a16="http://schemas.microsoft.com/office/drawing/2014/main" id="{549C4819-7F47-4900-92BA-C4CE5109E17E}"/>
              </a:ext>
            </a:extLst>
          </p:cNvPr>
          <p:cNvSpPr/>
          <p:nvPr/>
        </p:nvSpPr>
        <p:spPr>
          <a:xfrm>
            <a:off x="8009613" y="2467508"/>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8" name="Rectangle 17">
            <a:extLst>
              <a:ext uri="{FF2B5EF4-FFF2-40B4-BE49-F238E27FC236}">
                <a16:creationId xmlns:a16="http://schemas.microsoft.com/office/drawing/2014/main" id="{97F0B424-2AD5-4159-95A4-F351AC89BF37}"/>
              </a:ext>
            </a:extLst>
          </p:cNvPr>
          <p:cNvSpPr/>
          <p:nvPr/>
        </p:nvSpPr>
        <p:spPr>
          <a:xfrm>
            <a:off x="2181446" y="249116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4" name="TextBox 3">
            <a:extLst>
              <a:ext uri="{FF2B5EF4-FFF2-40B4-BE49-F238E27FC236}">
                <a16:creationId xmlns:a16="http://schemas.microsoft.com/office/drawing/2014/main" id="{BBED7D9F-A186-4D56-AF22-527C8A5C35C8}"/>
              </a:ext>
            </a:extLst>
          </p:cNvPr>
          <p:cNvSpPr txBox="1"/>
          <p:nvPr/>
        </p:nvSpPr>
        <p:spPr>
          <a:xfrm>
            <a:off x="5278331" y="3465388"/>
            <a:ext cx="1407381" cy="430887"/>
          </a:xfrm>
          <a:prstGeom prst="rect">
            <a:avLst/>
          </a:prstGeom>
          <a:noFill/>
          <a:ln w="28575">
            <a:solidFill>
              <a:srgbClr val="FF0000"/>
            </a:solidFill>
          </a:ln>
        </p:spPr>
        <p:txBody>
          <a:bodyPr wrap="square" rtlCol="0">
            <a:spAutoFit/>
          </a:bodyPr>
          <a:lstStyle/>
          <a:p>
            <a:r>
              <a:rPr lang="en-US" sz="1100" dirty="0"/>
              <a:t>Frequent misclassifications</a:t>
            </a:r>
          </a:p>
        </p:txBody>
      </p:sp>
      <p:sp>
        <p:nvSpPr>
          <p:cNvPr id="19" name="TextBox 18">
            <a:extLst>
              <a:ext uri="{FF2B5EF4-FFF2-40B4-BE49-F238E27FC236}">
                <a16:creationId xmlns:a16="http://schemas.microsoft.com/office/drawing/2014/main" id="{0C479B37-6899-4E87-B528-4A8C4C57C060}"/>
              </a:ext>
            </a:extLst>
          </p:cNvPr>
          <p:cNvSpPr txBox="1"/>
          <p:nvPr/>
        </p:nvSpPr>
        <p:spPr>
          <a:xfrm>
            <a:off x="7769085" y="6244619"/>
            <a:ext cx="1740000" cy="430887"/>
          </a:xfrm>
          <a:prstGeom prst="rect">
            <a:avLst/>
          </a:prstGeom>
          <a:noFill/>
          <a:ln w="28575">
            <a:solidFill>
              <a:schemeClr val="tx1"/>
            </a:solidFill>
          </a:ln>
        </p:spPr>
        <p:txBody>
          <a:bodyPr wrap="square" rtlCol="0">
            <a:spAutoFit/>
          </a:bodyPr>
          <a:lstStyle/>
          <a:p>
            <a:r>
              <a:rPr lang="en-US" sz="1100" dirty="0"/>
              <a:t>Related classes?</a:t>
            </a:r>
          </a:p>
          <a:p>
            <a:r>
              <a:rPr lang="en-US" sz="1100" dirty="0"/>
              <a:t>Poor features choice?</a:t>
            </a:r>
          </a:p>
        </p:txBody>
      </p:sp>
      <p:sp>
        <p:nvSpPr>
          <p:cNvPr id="20" name="TextBox 19">
            <a:extLst>
              <a:ext uri="{FF2B5EF4-FFF2-40B4-BE49-F238E27FC236}">
                <a16:creationId xmlns:a16="http://schemas.microsoft.com/office/drawing/2014/main" id="{189BC3C4-4133-484E-8FDD-035679B6D282}"/>
              </a:ext>
            </a:extLst>
          </p:cNvPr>
          <p:cNvSpPr txBox="1"/>
          <p:nvPr/>
        </p:nvSpPr>
        <p:spPr>
          <a:xfrm>
            <a:off x="2632025" y="6235275"/>
            <a:ext cx="1740000" cy="430887"/>
          </a:xfrm>
          <a:prstGeom prst="rect">
            <a:avLst/>
          </a:prstGeom>
          <a:noFill/>
          <a:ln w="28575">
            <a:solidFill>
              <a:schemeClr val="tx1"/>
            </a:solidFill>
          </a:ln>
        </p:spPr>
        <p:txBody>
          <a:bodyPr wrap="square" rtlCol="0">
            <a:spAutoFit/>
          </a:bodyPr>
          <a:lstStyle/>
          <a:p>
            <a:r>
              <a:rPr lang="en-US" sz="1100" dirty="0"/>
              <a:t>Strong main diagonal, reasonable performance</a:t>
            </a:r>
          </a:p>
        </p:txBody>
      </p:sp>
    </p:spTree>
    <p:extLst>
      <p:ext uri="{BB962C8B-B14F-4D97-AF65-F5344CB8AC3E}">
        <p14:creationId xmlns:p14="http://schemas.microsoft.com/office/powerpoint/2010/main" val="36671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3" grpId="0" animBg="1"/>
      <p:bldP spid="14" grpId="0" animBg="1"/>
      <p:bldP spid="15" grpId="0" animBg="1"/>
      <p:bldP spid="16" grpId="0" animBg="1"/>
      <p:bldP spid="17" grpId="0" animBg="1"/>
      <p:bldP spid="18" grpId="0" animBg="1"/>
      <p:bldP spid="4"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pic>
        <p:nvPicPr>
          <p:cNvPr id="6" name="Content Placeholder 5" descr="Chart, line chart&#10;&#10;Description automatically generated">
            <a:extLst>
              <a:ext uri="{FF2B5EF4-FFF2-40B4-BE49-F238E27FC236}">
                <a16:creationId xmlns:a16="http://schemas.microsoft.com/office/drawing/2014/main" id="{CE0E7434-EBF5-4CDB-B044-BEE93113F204}"/>
              </a:ext>
            </a:extLst>
          </p:cNvPr>
          <p:cNvPicPr>
            <a:picLocks noGrp="1" noChangeAspect="1"/>
          </p:cNvPicPr>
          <p:nvPr>
            <p:ph sz="half" idx="2"/>
          </p:nvPr>
        </p:nvPicPr>
        <p:blipFill>
          <a:blip r:embed="rId2"/>
          <a:stretch>
            <a:fillRect/>
          </a:stretch>
        </p:blipFill>
        <p:spPr>
          <a:xfrm>
            <a:off x="1670050" y="2508250"/>
            <a:ext cx="3663950" cy="3663950"/>
          </a:xfrm>
        </p:spPr>
      </p:pic>
    </p:spTree>
    <p:extLst>
      <p:ext uri="{BB962C8B-B14F-4D97-AF65-F5344CB8AC3E}">
        <p14:creationId xmlns:p14="http://schemas.microsoft.com/office/powerpoint/2010/main" val="385569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br>
              <a:rPr lang="en-US" sz="2800" dirty="0">
                <a:solidFill>
                  <a:srgbClr val="FFFFFF"/>
                </a:solidFill>
              </a:rPr>
            </a:br>
            <a:br>
              <a:rPr lang="en-US" sz="2800" dirty="0">
                <a:solidFill>
                  <a:srgbClr val="FFFFFF"/>
                </a:solidFill>
              </a:rPr>
            </a:br>
            <a:r>
              <a:rPr lang="en-US" sz="2800" dirty="0">
                <a:solidFill>
                  <a:srgbClr val="FFFFFF"/>
                </a:solidFill>
              </a:rPr>
              <a:t>Discussion </a:t>
            </a:r>
            <a:br>
              <a:rPr lang="en-US" sz="2800" dirty="0">
                <a:solidFill>
                  <a:srgbClr val="FFFFFF"/>
                </a:solidFill>
              </a:rPr>
            </a:br>
            <a:endParaRPr lang="en-US"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1300" dirty="0"/>
          </a:p>
          <a:p>
            <a:pPr marL="0" indent="0">
              <a:buNone/>
            </a:pPr>
            <a:endParaRPr lang="en-US" sz="1300" dirty="0"/>
          </a:p>
          <a:p>
            <a:r>
              <a:rPr lang="en-US" dirty="0"/>
              <a:t>Hybrid networks allows for </a:t>
            </a:r>
            <a:r>
              <a:rPr lang="en-US" i="1" dirty="0"/>
              <a:t>multimodal learning</a:t>
            </a:r>
          </a:p>
          <a:p>
            <a:pPr lvl="1"/>
            <a:r>
              <a:rPr lang="en-US" dirty="0"/>
              <a:t>Transform into compatible formats</a:t>
            </a:r>
          </a:p>
          <a:p>
            <a:pPr marL="0" indent="0">
              <a:buNone/>
            </a:pPr>
            <a:endParaRPr lang="en-US" sz="1300" dirty="0"/>
          </a:p>
          <a:p>
            <a:pPr marL="0" indent="0">
              <a:buNone/>
            </a:pPr>
            <a:endParaRPr lang="en-US" sz="1300" dirty="0"/>
          </a:p>
          <a:p>
            <a:r>
              <a:rPr lang="en-US" dirty="0"/>
              <a:t>Opens the door to other related classification tasks</a:t>
            </a:r>
          </a:p>
          <a:p>
            <a:pPr marL="0" indent="0">
              <a:buNone/>
            </a:pPr>
            <a:endParaRPr lang="en-US" sz="1300" dirty="0"/>
          </a:p>
          <a:p>
            <a:pPr marL="0" indent="0">
              <a:buNone/>
            </a:pPr>
            <a:endParaRPr lang="en-US" sz="1300" dirty="0"/>
          </a:p>
          <a:p>
            <a:r>
              <a:rPr lang="en-US" dirty="0"/>
              <a:t>Many uses outside digital audio recognition</a:t>
            </a:r>
          </a:p>
          <a:p>
            <a:pPr lvl="1"/>
            <a:r>
              <a:rPr lang="en-US" sz="1400" dirty="0"/>
              <a:t>Cardiograph + Biometric readings</a:t>
            </a:r>
          </a:p>
          <a:p>
            <a:pPr lvl="1"/>
            <a:r>
              <a:rPr lang="en-US" sz="1400" dirty="0"/>
              <a:t>Speech + text information</a:t>
            </a:r>
          </a:p>
          <a:p>
            <a:pPr lvl="1"/>
            <a:r>
              <a:rPr lang="en-US" sz="1400" dirty="0"/>
              <a:t>Video + Audio</a:t>
            </a:r>
          </a:p>
          <a:p>
            <a:pPr lvl="1"/>
            <a:endParaRPr lang="en-US" sz="1300" dirty="0"/>
          </a:p>
          <a:p>
            <a:pPr marL="274320" lvl="1" indent="0">
              <a:buNone/>
            </a:pPr>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p:txBody>
      </p:sp>
    </p:spTree>
    <p:extLst>
      <p:ext uri="{BB962C8B-B14F-4D97-AF65-F5344CB8AC3E}">
        <p14:creationId xmlns:p14="http://schemas.microsoft.com/office/powerpoint/2010/main" val="3731567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8ABE38-240D-4E9B-B46E-5688B715E547}"/>
              </a:ext>
            </a:extLst>
          </p:cNvPr>
          <p:cNvSpPr>
            <a:spLocks noGrp="1"/>
          </p:cNvSpPr>
          <p:nvPr>
            <p:ph type="title"/>
          </p:nvPr>
        </p:nvSpPr>
        <p:spPr>
          <a:xfrm>
            <a:off x="1261872" y="4452182"/>
            <a:ext cx="9692640" cy="1596006"/>
          </a:xfrm>
        </p:spPr>
        <p:txBody>
          <a:bodyPr anchor="ctr">
            <a:normAutofit/>
          </a:bodyPr>
          <a:lstStyle/>
          <a:p>
            <a:r>
              <a:rPr lang="en-US">
                <a:solidFill>
                  <a:schemeClr val="bg1">
                    <a:alpha val="80000"/>
                  </a:schemeClr>
                </a:solidFill>
              </a:rPr>
              <a:t>Conclusions</a:t>
            </a:r>
          </a:p>
        </p:txBody>
      </p:sp>
      <p:sp>
        <p:nvSpPr>
          <p:cNvPr id="3" name="Content Placeholder 2">
            <a:extLst>
              <a:ext uri="{FF2B5EF4-FFF2-40B4-BE49-F238E27FC236}">
                <a16:creationId xmlns:a16="http://schemas.microsoft.com/office/drawing/2014/main" id="{209EFFFA-C2A7-41C3-8836-1B82A93C9138}"/>
              </a:ext>
            </a:extLst>
          </p:cNvPr>
          <p:cNvSpPr>
            <a:spLocks noGrp="1"/>
          </p:cNvSpPr>
          <p:nvPr>
            <p:ph idx="1"/>
          </p:nvPr>
        </p:nvSpPr>
        <p:spPr>
          <a:xfrm>
            <a:off x="1261872" y="699990"/>
            <a:ext cx="8595360" cy="3039592"/>
          </a:xfrm>
        </p:spPr>
        <p:txBody>
          <a:bodyPr anchor="ctr">
            <a:normAutofit/>
          </a:bodyPr>
          <a:lstStyle/>
          <a:p>
            <a:endParaRPr lang="en-US" dirty="0"/>
          </a:p>
          <a:p>
            <a:r>
              <a:rPr lang="en-US" dirty="0"/>
              <a:t>The </a:t>
            </a:r>
            <a:r>
              <a:rPr lang="en-US" i="1" dirty="0"/>
              <a:t>hybrid network </a:t>
            </a:r>
            <a:r>
              <a:rPr lang="en-US" dirty="0"/>
              <a:t>shows improved classification performance over either unimodal model</a:t>
            </a:r>
          </a:p>
          <a:p>
            <a:endParaRPr lang="en-US" dirty="0"/>
          </a:p>
          <a:p>
            <a:r>
              <a:rPr lang="en-US" dirty="0"/>
              <a:t>Possibility to generalize to other related tasks</a:t>
            </a:r>
          </a:p>
        </p:txBody>
      </p:sp>
    </p:spTree>
    <p:extLst>
      <p:ext uri="{BB962C8B-B14F-4D97-AF65-F5344CB8AC3E}">
        <p14:creationId xmlns:p14="http://schemas.microsoft.com/office/powerpoint/2010/main" val="27468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a:xfrm>
            <a:off x="1261872" y="365760"/>
            <a:ext cx="9692640" cy="1325562"/>
          </a:xfrm>
        </p:spPr>
        <p:txBody>
          <a:bodyPr>
            <a:normAutofit/>
          </a:bodyPr>
          <a:lstStyle/>
          <a:p>
            <a:r>
              <a:rPr lang="en-US" dirty="0"/>
              <a:t>Citations</a:t>
            </a:r>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a:xfrm>
            <a:off x="1261872" y="1828800"/>
            <a:ext cx="8595360" cy="4351337"/>
          </a:xfrm>
        </p:spPr>
        <p:txBody>
          <a:bodyPr>
            <a:normAutofit/>
          </a:bodyPr>
          <a:lstStyle/>
          <a:p>
            <a:pPr marL="0" indent="0">
              <a:buNone/>
            </a:pPr>
            <a:r>
              <a:rPr lang="en-US" sz="1100"/>
              <a:t>[1] </a:t>
            </a:r>
            <a:r>
              <a:rPr lang="en-US" sz="1100" err="1"/>
              <a:t>Geron</a:t>
            </a:r>
            <a:r>
              <a:rPr lang="en-US" sz="1100"/>
              <a:t>, </a:t>
            </a:r>
            <a:r>
              <a:rPr lang="en-US" sz="1100" err="1"/>
              <a:t>Aurelien</a:t>
            </a:r>
            <a:r>
              <a:rPr lang="en-US" sz="1100"/>
              <a:t>. Hands-on Machine Learning with Scikit-Learn and TensorFlow: Concepts, Tools, and Techniques to Build Intelligent Systems. O’Reilly, 2017. </a:t>
            </a:r>
          </a:p>
          <a:p>
            <a:pPr marL="0" indent="0">
              <a:buNone/>
            </a:pPr>
            <a:r>
              <a:rPr lang="en-US" sz="1100"/>
              <a:t>[2] Goodfellow, Ian, et </a:t>
            </a:r>
            <a:r>
              <a:rPr lang="en-US" sz="1100" err="1"/>
              <a:t>al.Deep</a:t>
            </a:r>
            <a:r>
              <a:rPr lang="en-US" sz="1100"/>
              <a:t> Learning. MIT Press, 2017. </a:t>
            </a:r>
          </a:p>
          <a:p>
            <a:pPr marL="0" indent="0">
              <a:buNone/>
            </a:pPr>
            <a:r>
              <a:rPr lang="en-US" sz="1100"/>
              <a:t>[3] Khan, M. Kashif Saeed, and </a:t>
            </a:r>
            <a:r>
              <a:rPr lang="en-US" sz="1100" err="1"/>
              <a:t>Wasfi</a:t>
            </a:r>
            <a:r>
              <a:rPr lang="en-US" sz="1100"/>
              <a:t> G. Al-Khatib. “Machine-Learning Based Classification of Speech and Music.” Multimedia Systems, vol. 12, no. 1, 2006, pp. 55–67., doi:10.1007/s00530-006-0034-0.</a:t>
            </a:r>
          </a:p>
          <a:p>
            <a:pPr marL="0" indent="0">
              <a:buNone/>
            </a:pPr>
            <a:r>
              <a:rPr lang="en-US" sz="1100"/>
              <a:t>[4] Li, </a:t>
            </a:r>
            <a:r>
              <a:rPr lang="en-US" sz="1100" err="1"/>
              <a:t>Yingming</a:t>
            </a:r>
            <a:r>
              <a:rPr lang="en-US" sz="1100"/>
              <a:t>, and Ming Yang. “A Survey of Multi-View Representation Learning.” Journal of </a:t>
            </a:r>
            <a:r>
              <a:rPr lang="en-US" sz="1100" err="1"/>
              <a:t>LateX</a:t>
            </a:r>
            <a:r>
              <a:rPr lang="en-US" sz="1100"/>
              <a:t> Class Files, vol. 14, no. 8, Aug. 2015. </a:t>
            </a:r>
          </a:p>
          <a:p>
            <a:pPr marL="0" indent="0">
              <a:buNone/>
            </a:pPr>
            <a:r>
              <a:rPr lang="en-US" sz="1100"/>
              <a:t>[5] Liu, Zhu, et al. ”Audio Feature Extraction and Analysis for Scene Segmentation and Classification.” Journal of VLSI Signal Processing, vol. 20, 1998, pp. 61–79.</a:t>
            </a:r>
          </a:p>
          <a:p>
            <a:pPr marL="0" indent="0">
              <a:buNone/>
            </a:pPr>
            <a:r>
              <a:rPr lang="en-US" sz="1100"/>
              <a:t>[6] </a:t>
            </a:r>
            <a:r>
              <a:rPr lang="en-US" sz="1100" err="1"/>
              <a:t>Ngiam</a:t>
            </a:r>
            <a:r>
              <a:rPr lang="en-US" sz="1100"/>
              <a:t>, </a:t>
            </a:r>
            <a:r>
              <a:rPr lang="en-US" sz="1100" err="1"/>
              <a:t>Jiquan</a:t>
            </a:r>
            <a:r>
              <a:rPr lang="en-US" sz="1100"/>
              <a:t>, et al. ”Multimodal Deep Learning.” 2011. </a:t>
            </a:r>
          </a:p>
          <a:p>
            <a:pPr marL="0" indent="0">
              <a:buNone/>
            </a:pPr>
            <a:r>
              <a:rPr lang="en-US" sz="1100"/>
              <a:t>[7] TensorFlow: Large-scale machine learning on heterogeneous systems, 2015. Software available from tensorflow.org.</a:t>
            </a:r>
          </a:p>
          <a:p>
            <a:pPr marL="0" indent="0">
              <a:buNone/>
            </a:pPr>
            <a:r>
              <a:rPr lang="en-US" sz="1100"/>
              <a:t>[8] Virtanen, </a:t>
            </a:r>
            <a:r>
              <a:rPr lang="en-US" sz="1100" err="1"/>
              <a:t>Tuomas</a:t>
            </a:r>
            <a:r>
              <a:rPr lang="en-US" sz="1100"/>
              <a:t>, et al. Computational Analysis of Sound Scenes and Events. Springer, 2018.</a:t>
            </a:r>
          </a:p>
          <a:p>
            <a:pPr marL="0" indent="0">
              <a:buNone/>
            </a:pPr>
            <a:r>
              <a:rPr lang="en-US" sz="1100"/>
              <a:t>[9] White, Harvey Elliott, and Donald H. White. Physics and Music: the Science of Musical Sound. Dover Publications, Inc., 2019.</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95032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Thank you very much!</a:t>
            </a:r>
            <a:br>
              <a:rPr lang="en-US" sz="3600" dirty="0">
                <a:solidFill>
                  <a:srgbClr val="FFFFFF"/>
                </a:solidFill>
              </a:rPr>
            </a:br>
            <a:br>
              <a:rPr lang="en-US" sz="3600" dirty="0">
                <a:solidFill>
                  <a:srgbClr val="FFFFFF"/>
                </a:solidFill>
              </a:rPr>
            </a:br>
            <a:br>
              <a:rPr lang="en-US" sz="3600" dirty="0">
                <a:solidFill>
                  <a:srgbClr val="FFFFFF"/>
                </a:solidFill>
              </a:rPr>
            </a:br>
            <a:r>
              <a:rPr lang="en-US" sz="3600" dirty="0">
                <a:solidFill>
                  <a:srgbClr val="FFFFFF"/>
                </a:solidFill>
              </a:rPr>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a:xfrm>
            <a:off x="643467" y="643467"/>
            <a:ext cx="4817766" cy="5578528"/>
          </a:xfrm>
        </p:spPr>
        <p:txBody>
          <a:bodyPr anchor="ctr">
            <a:normAutofit/>
          </a:bodyPr>
          <a:lstStyle/>
          <a:p>
            <a:pPr marL="0" indent="0">
              <a:buNone/>
            </a:pPr>
            <a:r>
              <a:rPr lang="en-US" dirty="0"/>
              <a:t>Additional information, GitHub Repository, and Formal Write-Up is Available upon request</a:t>
            </a:r>
          </a:p>
          <a:p>
            <a:pPr marL="0" indent="0">
              <a:buNone/>
            </a:pPr>
            <a:endParaRPr lang="en-US" dirty="0"/>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67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6E15E-7F81-466C-9AE9-AEA62DF97E8F}"/>
              </a:ext>
            </a:extLst>
          </p:cNvPr>
          <p:cNvSpPr>
            <a:spLocks noGrp="1"/>
          </p:cNvSpPr>
          <p:nvPr>
            <p:ph type="title"/>
          </p:nvPr>
        </p:nvSpPr>
        <p:spPr>
          <a:xfrm>
            <a:off x="1261871" y="365760"/>
            <a:ext cx="9858383" cy="1325562"/>
          </a:xfrm>
        </p:spPr>
        <p:txBody>
          <a:bodyPr>
            <a:normAutofit/>
          </a:bodyPr>
          <a:lstStyle/>
          <a:p>
            <a:r>
              <a:rPr lang="en-US" dirty="0"/>
              <a:t>Presentation Outline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9BE5D2-E9CA-4476-BC68-713F1871E7C0}"/>
              </a:ext>
            </a:extLst>
          </p:cNvPr>
          <p:cNvGraphicFramePr>
            <a:graphicFrameLocks noGrp="1"/>
          </p:cNvGraphicFramePr>
          <p:nvPr>
            <p:ph idx="1"/>
            <p:extLst>
              <p:ext uri="{D42A27DB-BD31-4B8C-83A1-F6EECF244321}">
                <p14:modId xmlns:p14="http://schemas.microsoft.com/office/powerpoint/2010/main" val="418401660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0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CFF-B5AF-46D8-9353-B991B3DE7D9B}"/>
              </a:ext>
            </a:extLst>
          </p:cNvPr>
          <p:cNvSpPr>
            <a:spLocks noGrp="1"/>
          </p:cNvSpPr>
          <p:nvPr>
            <p:ph type="title"/>
          </p:nvPr>
        </p:nvSpPr>
        <p:spPr/>
        <p:txBody>
          <a:bodyPr/>
          <a:lstStyle/>
          <a:p>
            <a:r>
              <a:rPr lang="en-US" dirty="0"/>
              <a:t>Appendix – </a:t>
            </a:r>
            <a:r>
              <a:rPr lang="en-US" dirty="0" err="1"/>
              <a:t>Tensorflow</a:t>
            </a:r>
            <a:r>
              <a:rPr lang="en-US" dirty="0"/>
              <a:t> / </a:t>
            </a:r>
            <a:r>
              <a:rPr lang="en-US" dirty="0" err="1"/>
              <a:t>Keras</a:t>
            </a:r>
            <a:endParaRPr lang="en-US" dirty="0"/>
          </a:p>
        </p:txBody>
      </p:sp>
      <p:sp>
        <p:nvSpPr>
          <p:cNvPr id="3" name="Content Placeholder 2">
            <a:extLst>
              <a:ext uri="{FF2B5EF4-FFF2-40B4-BE49-F238E27FC236}">
                <a16:creationId xmlns:a16="http://schemas.microsoft.com/office/drawing/2014/main" id="{E4EAC6FC-B6E0-415D-8BAB-F21DF613A05A}"/>
              </a:ext>
            </a:extLst>
          </p:cNvPr>
          <p:cNvSpPr>
            <a:spLocks noGrp="1"/>
          </p:cNvSpPr>
          <p:nvPr>
            <p:ph idx="1"/>
          </p:nvPr>
        </p:nvSpPr>
        <p:spPr/>
        <p:txBody>
          <a:bodyPr/>
          <a:lstStyle/>
          <a:p>
            <a:endParaRPr lang="en-US" dirty="0"/>
          </a:p>
          <a:p>
            <a:r>
              <a:rPr lang="en-US" dirty="0"/>
              <a:t>Free Python library centered around Deep Learning</a:t>
            </a:r>
          </a:p>
          <a:p>
            <a:endParaRPr lang="en-US" dirty="0"/>
          </a:p>
          <a:p>
            <a:r>
              <a:rPr lang="en-US" dirty="0"/>
              <a:t>High-Level API for constructing neural networks and computational graphs</a:t>
            </a:r>
          </a:p>
          <a:p>
            <a:endParaRPr lang="en-US" dirty="0"/>
          </a:p>
          <a:p>
            <a:r>
              <a:rPr lang="en-US" dirty="0"/>
              <a:t>Developed and maintained by Google</a:t>
            </a:r>
          </a:p>
          <a:p>
            <a:pPr marL="274320" lvl="1" indent="0">
              <a:buNone/>
            </a:pPr>
            <a:r>
              <a:rPr lang="en-US" dirty="0">
                <a:hlinkClick r:id="rId2"/>
              </a:rPr>
              <a:t>https://www.tensorflow.org/</a:t>
            </a:r>
            <a:endParaRPr lang="en-US" dirty="0"/>
          </a:p>
          <a:p>
            <a:pPr marL="274320" lvl="1" indent="0">
              <a:buNone/>
            </a:pPr>
            <a:endParaRPr lang="en-US" dirty="0"/>
          </a:p>
          <a:p>
            <a:r>
              <a:rPr lang="en-US" dirty="0"/>
              <a:t>Offers tools for hardware acceleration on certain GPUs</a:t>
            </a:r>
          </a:p>
        </p:txBody>
      </p:sp>
    </p:spTree>
    <p:extLst>
      <p:ext uri="{BB962C8B-B14F-4D97-AF65-F5344CB8AC3E}">
        <p14:creationId xmlns:p14="http://schemas.microsoft.com/office/powerpoint/2010/main" val="150174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161-8319-434B-9C82-DB496DCBDBC3}"/>
              </a:ext>
            </a:extLst>
          </p:cNvPr>
          <p:cNvSpPr>
            <a:spLocks noGrp="1"/>
          </p:cNvSpPr>
          <p:nvPr>
            <p:ph type="title"/>
          </p:nvPr>
        </p:nvSpPr>
        <p:spPr/>
        <p:txBody>
          <a:bodyPr/>
          <a:lstStyle/>
          <a:p>
            <a:r>
              <a:rPr lang="en-US" dirty="0"/>
              <a:t>Appendix – Confusion Matrices</a:t>
            </a:r>
          </a:p>
        </p:txBody>
      </p:sp>
      <p:sp>
        <p:nvSpPr>
          <p:cNvPr id="3" name="Text Placeholder 2">
            <a:extLst>
              <a:ext uri="{FF2B5EF4-FFF2-40B4-BE49-F238E27FC236}">
                <a16:creationId xmlns:a16="http://schemas.microsoft.com/office/drawing/2014/main" id="{91B4856C-18CA-458C-ACD8-6CF219E3CFBD}"/>
              </a:ext>
            </a:extLst>
          </p:cNvPr>
          <p:cNvSpPr>
            <a:spLocks noGrp="1"/>
          </p:cNvSpPr>
          <p:nvPr>
            <p:ph type="body" idx="1"/>
          </p:nvPr>
        </p:nvSpPr>
        <p:spPr/>
        <p:txBody>
          <a:bodyPr/>
          <a:lstStyle/>
          <a:p>
            <a:r>
              <a:rPr lang="en-US" dirty="0"/>
              <a:t>Standard Confusion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C541439-353F-4BAC-A5B4-58192EC9BF4D}"/>
                  </a:ext>
                </a:extLst>
              </p:cNvPr>
              <p:cNvSpPr>
                <a:spLocks noGrp="1"/>
              </p:cNvSpPr>
              <p:nvPr>
                <p:ph sz="half" idx="2"/>
              </p:nvPr>
            </p:nvSpPr>
            <p:spPr/>
            <p:txBody>
              <a:bodyPr/>
              <a:lstStyle/>
              <a:p>
                <a:endParaRPr lang="en-US" dirty="0"/>
              </a:p>
              <a:p>
                <a:r>
                  <a:rPr lang="en-US" dirty="0"/>
                  <a:t>For </a:t>
                </a:r>
                <a:r>
                  <a:rPr lang="en-US" i="1" dirty="0"/>
                  <a:t>k </a:t>
                </a:r>
                <a:r>
                  <a:rPr lang="en-US" dirty="0"/>
                  <a:t>categories, is a </a:t>
                </a:r>
                <a:r>
                  <a:rPr lang="en-US" i="1" dirty="0"/>
                  <a:t>k x k</a:t>
                </a:r>
                <a:r>
                  <a:rPr lang="en-US" dirty="0"/>
                  <a:t> matrix</a:t>
                </a:r>
              </a:p>
              <a:p>
                <a:endParaRPr lang="en-US" dirty="0"/>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 Number of samples that belong to class </a:t>
                </a:r>
                <a:r>
                  <a:rPr lang="en-US" i="1" dirty="0" err="1"/>
                  <a:t>i</a:t>
                </a:r>
                <a:r>
                  <a:rPr lang="en-US" b="1" dirty="0"/>
                  <a:t> </a:t>
                </a:r>
                <a:r>
                  <a:rPr lang="en-US" dirty="0"/>
                  <a:t>but were predicted to be in class </a:t>
                </a:r>
                <a:r>
                  <a:rPr lang="en-US" i="1" dirty="0"/>
                  <a:t>j</a:t>
                </a:r>
              </a:p>
              <a:p>
                <a:r>
                  <a:rPr lang="en-US" dirty="0"/>
                  <a:t>A strong classifier has a dominant main-diagonal</a:t>
                </a:r>
              </a:p>
            </p:txBody>
          </p:sp>
        </mc:Choice>
        <mc:Fallback xmlns="">
          <p:sp>
            <p:nvSpPr>
              <p:cNvPr id="4" name="Content Placeholder 3">
                <a:extLst>
                  <a:ext uri="{FF2B5EF4-FFF2-40B4-BE49-F238E27FC236}">
                    <a16:creationId xmlns:a16="http://schemas.microsoft.com/office/drawing/2014/main" id="{AC541439-353F-4BAC-A5B4-58192EC9BF4D}"/>
                  </a:ext>
                </a:extLst>
              </p:cNvPr>
              <p:cNvSpPr>
                <a:spLocks noGrp="1" noRot="1" noChangeAspect="1" noMove="1" noResize="1" noEditPoints="1" noAdjustHandles="1" noChangeArrowheads="1" noChangeShapeType="1" noTextEdit="1"/>
              </p:cNvSpPr>
              <p:nvPr>
                <p:ph sz="half" idx="2"/>
              </p:nvPr>
            </p:nvSpPr>
            <p:spPr>
              <a:blipFill>
                <a:blip r:embed="rId2"/>
                <a:stretch>
                  <a:fillRect l="-272" r="-12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2EBE826-CC1D-433A-8BB3-DF590F36D30D}"/>
              </a:ext>
            </a:extLst>
          </p:cNvPr>
          <p:cNvSpPr>
            <a:spLocks noGrp="1"/>
          </p:cNvSpPr>
          <p:nvPr>
            <p:ph type="body" sz="quarter" idx="3"/>
          </p:nvPr>
        </p:nvSpPr>
        <p:spPr/>
        <p:txBody>
          <a:bodyPr/>
          <a:lstStyle/>
          <a:p>
            <a:r>
              <a:rPr lang="en-US" dirty="0"/>
              <a:t>Occurrence Weighted Matrix</a:t>
            </a:r>
          </a:p>
        </p:txBody>
      </p:sp>
      <p:sp>
        <p:nvSpPr>
          <p:cNvPr id="6" name="Content Placeholder 5">
            <a:extLst>
              <a:ext uri="{FF2B5EF4-FFF2-40B4-BE49-F238E27FC236}">
                <a16:creationId xmlns:a16="http://schemas.microsoft.com/office/drawing/2014/main" id="{D4254DBA-700E-473C-A555-716CB6DAE0CA}"/>
              </a:ext>
            </a:extLst>
          </p:cNvPr>
          <p:cNvSpPr>
            <a:spLocks noGrp="1"/>
          </p:cNvSpPr>
          <p:nvPr>
            <p:ph sz="quarter" idx="4"/>
          </p:nvPr>
        </p:nvSpPr>
        <p:spPr/>
        <p:txBody>
          <a:bodyPr/>
          <a:lstStyle/>
          <a:p>
            <a:endParaRPr lang="en-US" dirty="0"/>
          </a:p>
          <a:p>
            <a:r>
              <a:rPr lang="en-US" dirty="0"/>
              <a:t>Created same as standard matrix</a:t>
            </a:r>
          </a:p>
          <a:p>
            <a:endParaRPr lang="en-US" dirty="0"/>
          </a:p>
          <a:p>
            <a:r>
              <a:rPr lang="en-US" dirty="0"/>
              <a:t>Divide each row by sum of the row</a:t>
            </a:r>
          </a:p>
          <a:p>
            <a:endParaRPr lang="en-US" dirty="0"/>
          </a:p>
          <a:p>
            <a:r>
              <a:rPr lang="en-US" dirty="0"/>
              <a:t>Accounts for non-uniform number of samples in each class</a:t>
            </a:r>
          </a:p>
        </p:txBody>
      </p:sp>
    </p:spTree>
    <p:extLst>
      <p:ext uri="{BB962C8B-B14F-4D97-AF65-F5344CB8AC3E}">
        <p14:creationId xmlns:p14="http://schemas.microsoft.com/office/powerpoint/2010/main" val="4207442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6DC-3AD8-44E4-84AB-614F2771917E}"/>
              </a:ext>
            </a:extLst>
          </p:cNvPr>
          <p:cNvSpPr>
            <a:spLocks noGrp="1"/>
          </p:cNvSpPr>
          <p:nvPr>
            <p:ph type="title"/>
          </p:nvPr>
        </p:nvSpPr>
        <p:spPr/>
        <p:txBody>
          <a:bodyPr/>
          <a:lstStyle/>
          <a:p>
            <a:r>
              <a:rPr lang="en-US" dirty="0"/>
              <a:t>Appendix - Metrics</a:t>
            </a:r>
          </a:p>
        </p:txBody>
      </p:sp>
      <p:sp>
        <p:nvSpPr>
          <p:cNvPr id="3" name="Text Placeholder 2">
            <a:extLst>
              <a:ext uri="{FF2B5EF4-FFF2-40B4-BE49-F238E27FC236}">
                <a16:creationId xmlns:a16="http://schemas.microsoft.com/office/drawing/2014/main" id="{15B90C53-10CD-4BA9-9A1B-D9F2EF89B4BF}"/>
              </a:ext>
            </a:extLst>
          </p:cNvPr>
          <p:cNvSpPr>
            <a:spLocks noGrp="1"/>
          </p:cNvSpPr>
          <p:nvPr>
            <p:ph type="body" idx="1"/>
          </p:nvPr>
        </p:nvSpPr>
        <p:spPr/>
        <p:txBody>
          <a:bodyPr/>
          <a:lstStyle/>
          <a:p>
            <a:r>
              <a:rPr lang="en-US" dirty="0"/>
              <a:t>Precision / Specificity Score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EE8F906-8E0D-4ED3-811F-D7E5DA8EBBE1}"/>
                  </a:ext>
                </a:extLst>
              </p:cNvPr>
              <p:cNvSpPr>
                <a:spLocks noGrp="1"/>
              </p:cNvSpPr>
              <p:nvPr>
                <p:ph sz="half" idx="2"/>
              </p:nvPr>
            </p:nvSpPr>
            <p:spPr/>
            <p:txBody>
              <a:bodyPr>
                <a:normAutofit/>
              </a:bodyPr>
              <a:lstStyle/>
              <a:p>
                <a:endParaRPr lang="en-US" dirty="0"/>
              </a:p>
              <a:p>
                <a:r>
                  <a:rPr lang="en-US" dirty="0"/>
                  <a:t>Bound on [0,1] – higher is favorable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b="0" dirty="0"/>
              </a:p>
              <a:p>
                <a:pPr marL="0" indent="0" algn="ctr">
                  <a:buNone/>
                </a:pPr>
                <a:endParaRPr lang="en-US" dirty="0"/>
              </a:p>
              <a:p>
                <a:r>
                  <a:rPr lang="en-US" i="1" dirty="0"/>
                  <a:t>“How many selected items are relevant to the problem?”</a:t>
                </a:r>
              </a:p>
            </p:txBody>
          </p:sp>
        </mc:Choice>
        <mc:Fallback>
          <p:sp>
            <p:nvSpPr>
              <p:cNvPr id="4" name="Content Placeholder 3">
                <a:extLst>
                  <a:ext uri="{FF2B5EF4-FFF2-40B4-BE49-F238E27FC236}">
                    <a16:creationId xmlns:a16="http://schemas.microsoft.com/office/drawing/2014/main" id="{2EE8F906-8E0D-4ED3-811F-D7E5DA8EBBE1}"/>
                  </a:ext>
                </a:extLst>
              </p:cNvPr>
              <p:cNvSpPr>
                <a:spLocks noGrp="1" noRot="1" noChangeAspect="1" noMove="1" noResize="1" noEditPoints="1" noAdjustHandles="1" noChangeArrowheads="1" noChangeShapeType="1" noTextEdit="1"/>
              </p:cNvSpPr>
              <p:nvPr>
                <p:ph sz="half" idx="2"/>
              </p:nvPr>
            </p:nvSpPr>
            <p:spPr>
              <a:blipFill>
                <a:blip r:embed="rId2"/>
                <a:stretch>
                  <a:fillRect l="-272" r="-176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C30AD11-524C-4C74-A8E5-C0495DD09E1B}"/>
              </a:ext>
            </a:extLst>
          </p:cNvPr>
          <p:cNvSpPr>
            <a:spLocks noGrp="1"/>
          </p:cNvSpPr>
          <p:nvPr>
            <p:ph type="body" sz="quarter" idx="3"/>
          </p:nvPr>
        </p:nvSpPr>
        <p:spPr/>
        <p:txBody>
          <a:bodyPr/>
          <a:lstStyle/>
          <a:p>
            <a:r>
              <a:rPr lang="en-US" dirty="0"/>
              <a:t>Recall / Sensitivity Score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D5A4958-E14E-4957-9A0C-BF553E3877A9}"/>
                  </a:ext>
                </a:extLst>
              </p:cNvPr>
              <p:cNvSpPr>
                <a:spLocks noGrp="1"/>
              </p:cNvSpPr>
              <p:nvPr>
                <p:ph sz="quarter" idx="4"/>
              </p:nvPr>
            </p:nvSpPr>
            <p:spPr/>
            <p:txBody>
              <a:bodyPr>
                <a:normAutofit/>
              </a:bodyPr>
              <a:lstStyle/>
              <a:p>
                <a:endParaRPr lang="en-US" dirty="0"/>
              </a:p>
              <a:p>
                <a:r>
                  <a:rPr lang="en-US" dirty="0"/>
                  <a:t>Bound on [0,1] – higher is favorable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 </m:t>
                      </m:r>
                      <m:f>
                        <m:fPr>
                          <m:ctrlPr>
                            <a:rPr lang="en-US" i="1">
                              <a:latin typeface="Cambria Math" panose="02040503050406030204" pitchFamily="18" charset="0"/>
                            </a:rPr>
                          </m:ctrlPr>
                        </m:fPr>
                        <m:num>
                          <m:r>
                            <a:rPr lang="en-US" b="0" i="1" smtClean="0">
                              <a:latin typeface="Cambria Math" panose="02040503050406030204" pitchFamily="18" charset="0"/>
                            </a:rPr>
                            <m:t>𝑇𝑃</m:t>
                          </m:r>
                        </m:num>
                        <m:den>
                          <m:r>
                            <a:rPr lang="en-US" i="1" smtClean="0">
                              <a:latin typeface="Cambria Math" panose="02040503050406030204" pitchFamily="18" charset="0"/>
                            </a:rPr>
                            <m:t>𝑇</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a:p>
                <a:pPr marL="0" indent="0" algn="ctr">
                  <a:buNone/>
                </a:pPr>
                <a:endParaRPr lang="en-US" dirty="0"/>
              </a:p>
              <a:p>
                <a:r>
                  <a:rPr lang="en-US" i="1" dirty="0"/>
                  <a:t>“How many relevant items to the problem have been selected?”</a:t>
                </a:r>
              </a:p>
              <a:p>
                <a:endParaRPr lang="en-US" dirty="0"/>
              </a:p>
            </p:txBody>
          </p:sp>
        </mc:Choice>
        <mc:Fallback>
          <p:sp>
            <p:nvSpPr>
              <p:cNvPr id="6" name="Content Placeholder 5">
                <a:extLst>
                  <a:ext uri="{FF2B5EF4-FFF2-40B4-BE49-F238E27FC236}">
                    <a16:creationId xmlns:a16="http://schemas.microsoft.com/office/drawing/2014/main" id="{4D5A4958-E14E-4957-9A0C-BF553E3877A9}"/>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2779464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066-D3D1-484E-821E-9C109319DCA9}"/>
              </a:ext>
            </a:extLst>
          </p:cNvPr>
          <p:cNvSpPr>
            <a:spLocks noGrp="1"/>
          </p:cNvSpPr>
          <p:nvPr>
            <p:ph type="title"/>
          </p:nvPr>
        </p:nvSpPr>
        <p:spPr/>
        <p:txBody>
          <a:bodyPr/>
          <a:lstStyle/>
          <a:p>
            <a:r>
              <a:rPr lang="en-US" dirty="0"/>
              <a:t>Appendix – Metrics (Cont.)</a:t>
            </a:r>
          </a:p>
        </p:txBody>
      </p:sp>
      <p:sp>
        <p:nvSpPr>
          <p:cNvPr id="3" name="Text Placeholder 2">
            <a:extLst>
              <a:ext uri="{FF2B5EF4-FFF2-40B4-BE49-F238E27FC236}">
                <a16:creationId xmlns:a16="http://schemas.microsoft.com/office/drawing/2014/main" id="{87B03D7D-62E1-4636-89FB-4DF977D66AFB}"/>
              </a:ext>
            </a:extLst>
          </p:cNvPr>
          <p:cNvSpPr>
            <a:spLocks noGrp="1"/>
          </p:cNvSpPr>
          <p:nvPr>
            <p:ph type="body" idx="1"/>
          </p:nvPr>
        </p:nvSpPr>
        <p:spPr/>
        <p:txBody>
          <a:bodyPr/>
          <a:lstStyle/>
          <a:p>
            <a:r>
              <a:rPr lang="en-US" dirty="0"/>
              <a:t>Accuracy Score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2529148-E823-4DA2-BCA0-6B688134652B}"/>
                  </a:ext>
                </a:extLst>
              </p:cNvPr>
              <p:cNvSpPr>
                <a:spLocks noGrp="1"/>
              </p:cNvSpPr>
              <p:nvPr>
                <p:ph sz="half" idx="2"/>
              </p:nvPr>
            </p:nvSpPr>
            <p:spPr/>
            <p:txBody>
              <a:bodyPr/>
              <a:lstStyle/>
              <a:p>
                <a:endParaRPr lang="en-US" dirty="0"/>
              </a:p>
              <a:p>
                <a:r>
                  <a:rPr lang="en-US" dirty="0"/>
                  <a:t>Ratio of correct predictions to total predictions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𝑇𝑃</m:t>
                          </m:r>
                        </m:den>
                      </m:f>
                    </m:oMath>
                  </m:oMathPara>
                </a14:m>
                <a:endParaRPr lang="en-US" dirty="0"/>
              </a:p>
              <a:p>
                <a:endParaRPr lang="en-US" dirty="0"/>
              </a:p>
              <a:p>
                <a:r>
                  <a:rPr lang="en-US" dirty="0"/>
                  <a:t>Does not account for non-uniform number of samples in each class</a:t>
                </a:r>
              </a:p>
            </p:txBody>
          </p:sp>
        </mc:Choice>
        <mc:Fallback>
          <p:sp>
            <p:nvSpPr>
              <p:cNvPr id="4" name="Content Placeholder 3">
                <a:extLst>
                  <a:ext uri="{FF2B5EF4-FFF2-40B4-BE49-F238E27FC236}">
                    <a16:creationId xmlns:a16="http://schemas.microsoft.com/office/drawing/2014/main" id="{82529148-E823-4DA2-BCA0-6B688134652B}"/>
                  </a:ext>
                </a:extLst>
              </p:cNvPr>
              <p:cNvSpPr>
                <a:spLocks noGrp="1" noRot="1" noChangeAspect="1" noMove="1" noResize="1" noEditPoints="1" noAdjustHandles="1" noChangeArrowheads="1" noChangeShapeType="1" noTextEdit="1"/>
              </p:cNvSpPr>
              <p:nvPr>
                <p:ph sz="half" idx="2"/>
              </p:nvPr>
            </p:nvSpPr>
            <p:spPr>
              <a:blipFill>
                <a:blip r:embed="rId2"/>
                <a:stretch>
                  <a:fillRect l="-272"/>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1FB3DCE9-1A03-46B3-9076-5280F9CF7552}"/>
              </a:ext>
            </a:extLst>
          </p:cNvPr>
          <p:cNvSpPr>
            <a:spLocks noGrp="1"/>
          </p:cNvSpPr>
          <p:nvPr>
            <p:ph type="body" sz="quarter" idx="3"/>
          </p:nvPr>
        </p:nvSpPr>
        <p:spPr/>
        <p:txBody>
          <a:bodyPr/>
          <a:lstStyle/>
          <a:p>
            <a:r>
              <a:rPr lang="en-US" dirty="0"/>
              <a:t>F1 Score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BF67BBA1-6513-43A6-977A-6B73CDF89684}"/>
                  </a:ext>
                </a:extLst>
              </p:cNvPr>
              <p:cNvSpPr>
                <a:spLocks noGrp="1"/>
              </p:cNvSpPr>
              <p:nvPr>
                <p:ph sz="quarter" idx="4"/>
              </p:nvPr>
            </p:nvSpPr>
            <p:spPr/>
            <p:txBody>
              <a:bodyPr/>
              <a:lstStyle/>
              <a:p>
                <a:endParaRPr lang="en-US" dirty="0"/>
              </a:p>
              <a:p>
                <a:r>
                  <a:rPr lang="en-US" dirty="0"/>
                  <a:t>Harmonic Mean of Precision and Recall scores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1=2×</m:t>
                      </m:r>
                      <m:f>
                        <m:fPr>
                          <m:ctrlPr>
                            <a:rPr lang="en-US" b="0" i="1" smtClean="0">
                              <a:latin typeface="Cambria Math" panose="02040503050406030204" pitchFamily="18" charset="0"/>
                            </a:rPr>
                          </m:ctrlPr>
                        </m:fPr>
                        <m:num>
                          <m:r>
                            <a:rPr lang="en-US" b="0" i="1" smtClean="0">
                              <a:latin typeface="Cambria Math" panose="02040503050406030204" pitchFamily="18" charset="0"/>
                            </a:rPr>
                            <m:t>𝑃𝑟𝑒𝑐</m:t>
                          </m:r>
                          <m:r>
                            <a:rPr lang="en-US" b="0" i="1" smtClean="0">
                              <a:latin typeface="Cambria Math" panose="02040503050406030204" pitchFamily="18" charset="0"/>
                            </a:rPr>
                            <m:t>𝑖𝑠</m:t>
                          </m:r>
                          <m:r>
                            <a:rPr lang="en-US" b="0" i="1" smtClean="0">
                              <a:latin typeface="Cambria Math" panose="02040503050406030204" pitchFamily="18" charset="0"/>
                            </a:rPr>
                            <m:t>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m:oMathPara>
                </a14:m>
                <a:endParaRPr lang="en-US" dirty="0"/>
              </a:p>
              <a:p>
                <a:pPr marL="0" indent="0" algn="ctr">
                  <a:buNone/>
                </a:pPr>
                <a:endParaRPr lang="en-US" dirty="0"/>
              </a:p>
              <a:p>
                <a:r>
                  <a:rPr lang="en-US" dirty="0"/>
                  <a:t>Favors models with high precision </a:t>
                </a:r>
                <a:r>
                  <a:rPr lang="en-US" i="1" dirty="0"/>
                  <a:t>and </a:t>
                </a:r>
                <a:r>
                  <a:rPr lang="en-US" dirty="0"/>
                  <a:t>high recall</a:t>
                </a:r>
              </a:p>
            </p:txBody>
          </p:sp>
        </mc:Choice>
        <mc:Fallback>
          <p:sp>
            <p:nvSpPr>
              <p:cNvPr id="6" name="Content Placeholder 5">
                <a:extLst>
                  <a:ext uri="{FF2B5EF4-FFF2-40B4-BE49-F238E27FC236}">
                    <a16:creationId xmlns:a16="http://schemas.microsoft.com/office/drawing/2014/main" id="{BF67BBA1-6513-43A6-977A-6B73CDF89684}"/>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924463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505C-A555-454C-8562-CABBAF7891D3}"/>
              </a:ext>
            </a:extLst>
          </p:cNvPr>
          <p:cNvSpPr>
            <a:spLocks noGrp="1"/>
          </p:cNvSpPr>
          <p:nvPr>
            <p:ph type="title"/>
          </p:nvPr>
        </p:nvSpPr>
        <p:spPr/>
        <p:txBody>
          <a:bodyPr/>
          <a:lstStyle/>
          <a:p>
            <a:r>
              <a:rPr lang="en-US" dirty="0"/>
              <a:t>Appendix – Musical Instrument Samples</a:t>
            </a:r>
          </a:p>
        </p:txBody>
      </p:sp>
      <p:sp>
        <p:nvSpPr>
          <p:cNvPr id="3" name="Content Placeholder 2">
            <a:extLst>
              <a:ext uri="{FF2B5EF4-FFF2-40B4-BE49-F238E27FC236}">
                <a16:creationId xmlns:a16="http://schemas.microsoft.com/office/drawing/2014/main" id="{903120DC-A416-4D86-8811-110511A55A15}"/>
              </a:ext>
            </a:extLst>
          </p:cNvPr>
          <p:cNvSpPr>
            <a:spLocks noGrp="1"/>
          </p:cNvSpPr>
          <p:nvPr>
            <p:ph sz="half" idx="1"/>
          </p:nvPr>
        </p:nvSpPr>
        <p:spPr/>
        <p:txBody>
          <a:bodyPr/>
          <a:lstStyle/>
          <a:p>
            <a:endParaRPr lang="en-US" dirty="0"/>
          </a:p>
          <a:p>
            <a:endParaRPr lang="en-US" dirty="0"/>
          </a:p>
          <a:p>
            <a:r>
              <a:rPr lang="en-US" dirty="0"/>
              <a:t>University of Iowa Electronic Music Studios</a:t>
            </a:r>
          </a:p>
          <a:p>
            <a:pPr marL="274320" lvl="1" indent="0">
              <a:buNone/>
            </a:pPr>
            <a:r>
              <a:rPr lang="en-US" dirty="0">
                <a:hlinkClick r:id="rId2"/>
              </a:rPr>
              <a:t>University of Iowa Electronic Music Studios (uiowa.edu)</a:t>
            </a:r>
            <a:endParaRPr lang="en-US" dirty="0"/>
          </a:p>
          <a:p>
            <a:pPr marL="274320" lvl="1" indent="0">
              <a:buNone/>
            </a:pPr>
            <a:endParaRPr lang="en-US" dirty="0"/>
          </a:p>
          <a:p>
            <a:r>
              <a:rPr lang="en-US" dirty="0" err="1"/>
              <a:t>Philharmonia</a:t>
            </a:r>
            <a:r>
              <a:rPr lang="en-US" dirty="0"/>
              <a:t> Symphony Orchestra</a:t>
            </a:r>
          </a:p>
          <a:p>
            <a:pPr marL="274320" lvl="1" indent="0">
              <a:buNone/>
            </a:pPr>
            <a:r>
              <a:rPr lang="en-US" dirty="0">
                <a:hlinkClick r:id="rId3"/>
              </a:rPr>
              <a:t>https://philharmonia.co.uk/</a:t>
            </a:r>
            <a:endParaRPr lang="en-US" dirty="0"/>
          </a:p>
        </p:txBody>
      </p:sp>
      <p:sp>
        <p:nvSpPr>
          <p:cNvPr id="4" name="Content Placeholder 3">
            <a:extLst>
              <a:ext uri="{FF2B5EF4-FFF2-40B4-BE49-F238E27FC236}">
                <a16:creationId xmlns:a16="http://schemas.microsoft.com/office/drawing/2014/main" id="{FD3C42FC-C954-4E3E-8014-F1D4EDFE1645}"/>
              </a:ext>
            </a:extLst>
          </p:cNvPr>
          <p:cNvSpPr>
            <a:spLocks noGrp="1"/>
          </p:cNvSpPr>
          <p:nvPr>
            <p:ph sz="half" idx="2"/>
          </p:nvPr>
        </p:nvSpPr>
        <p:spPr/>
        <p:txBody>
          <a:bodyPr/>
          <a:lstStyle/>
          <a:p>
            <a:endParaRPr lang="en-US" dirty="0"/>
          </a:p>
          <a:p>
            <a:endParaRPr lang="en-US" dirty="0"/>
          </a:p>
          <a:p>
            <a:r>
              <a:rPr lang="en-US" dirty="0"/>
              <a:t>Samples preprocessed</a:t>
            </a:r>
          </a:p>
          <a:p>
            <a:pPr lvl="1"/>
            <a:r>
              <a:rPr lang="en-US" i="1" dirty="0"/>
              <a:t>WAV</a:t>
            </a:r>
            <a:r>
              <a:rPr lang="en-US" dirty="0"/>
              <a:t> file format</a:t>
            </a:r>
            <a:endParaRPr lang="en-US" i="1" dirty="0"/>
          </a:p>
          <a:p>
            <a:pPr lvl="1"/>
            <a:r>
              <a:rPr lang="en-US" dirty="0"/>
              <a:t>44.1 kHz sample rate</a:t>
            </a:r>
          </a:p>
          <a:p>
            <a:pPr lvl="1"/>
            <a:r>
              <a:rPr lang="en-US" dirty="0"/>
              <a:t>Mono-channeled</a:t>
            </a:r>
          </a:p>
          <a:p>
            <a:pPr lvl="1"/>
            <a:r>
              <a:rPr lang="en-US" dirty="0"/>
              <a:t>16 bit-depth</a:t>
            </a:r>
          </a:p>
          <a:p>
            <a:pPr lvl="1"/>
            <a:endParaRPr lang="en-US" dirty="0"/>
          </a:p>
          <a:p>
            <a:r>
              <a:rPr lang="en-US" dirty="0"/>
              <a:t>Features extracted with Python program available on GitHub</a:t>
            </a:r>
          </a:p>
          <a:p>
            <a:endParaRPr lang="en-US" dirty="0"/>
          </a:p>
        </p:txBody>
      </p:sp>
    </p:spTree>
    <p:extLst>
      <p:ext uri="{BB962C8B-B14F-4D97-AF65-F5344CB8AC3E}">
        <p14:creationId xmlns:p14="http://schemas.microsoft.com/office/powerpoint/2010/main" val="361332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dirty="0">
              <a:solidFill>
                <a:schemeClr val="tx2"/>
              </a:solidFill>
            </a:endParaRPr>
          </a:p>
          <a:p>
            <a:r>
              <a:rPr lang="en-US" sz="3000" dirty="0">
                <a:solidFill>
                  <a:schemeClr val="tx2"/>
                </a:solidFill>
              </a:rPr>
              <a:t>- </a:t>
            </a:r>
            <a:r>
              <a:rPr lang="en-US" sz="3000">
                <a:solidFill>
                  <a:schemeClr val="tx2"/>
                </a:solidFill>
              </a:rPr>
              <a:t>Aurelion</a:t>
            </a:r>
            <a:r>
              <a:rPr lang="en-US" sz="3000" dirty="0">
                <a:solidFill>
                  <a:schemeClr val="tx2"/>
                </a:solidFill>
              </a:rPr>
              <a:t> </a:t>
            </a:r>
            <a:r>
              <a:rPr lang="en-US" sz="3000">
                <a:solidFill>
                  <a:schemeClr val="tx2"/>
                </a:solidFill>
              </a:rPr>
              <a:t>Geron</a:t>
            </a:r>
            <a:r>
              <a:rPr lang="en-US" sz="3000" dirty="0">
                <a:solidFill>
                  <a:schemeClr val="tx2"/>
                </a:solidFill>
              </a:rPr>
              <a:t>, Former YouTube Video Classification lead</a:t>
            </a:r>
            <a:br>
              <a:rPr lang="en-US" sz="3000" dirty="0">
                <a:solidFill>
                  <a:schemeClr val="tx2"/>
                </a:solidFill>
              </a:rPr>
            </a:br>
            <a:endParaRPr lang="en-US" sz="3000" dirty="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003644101"/>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1A41-ADC1-4303-B091-2076A7DC77F3}"/>
              </a:ext>
            </a:extLst>
          </p:cNvPr>
          <p:cNvSpPr>
            <a:spLocks noGrp="1"/>
          </p:cNvSpPr>
          <p:nvPr>
            <p:ph type="title"/>
          </p:nvPr>
        </p:nvSpPr>
        <p:spPr>
          <a:xfrm>
            <a:off x="8147621" y="804672"/>
            <a:ext cx="2824640" cy="5215128"/>
          </a:xfrm>
        </p:spPr>
        <p:txBody>
          <a:bodyPr anchor="ctr">
            <a:normAutofit/>
          </a:bodyPr>
          <a:lstStyle/>
          <a:p>
            <a:r>
              <a:rPr lang="en-US" sz="3300">
                <a:solidFill>
                  <a:srgbClr val="FFFFFF"/>
                </a:solidFill>
              </a:rPr>
              <a:t>Classification Model</a:t>
            </a:r>
          </a:p>
        </p:txBody>
      </p:sp>
      <p:graphicFrame>
        <p:nvGraphicFramePr>
          <p:cNvPr id="5" name="Content Placeholder 2">
            <a:extLst>
              <a:ext uri="{FF2B5EF4-FFF2-40B4-BE49-F238E27FC236}">
                <a16:creationId xmlns:a16="http://schemas.microsoft.com/office/drawing/2014/main" id="{D13BF7E8-010C-44DC-8546-D1AA8BBBC21D}"/>
              </a:ext>
            </a:extLst>
          </p:cNvPr>
          <p:cNvGraphicFramePr>
            <a:graphicFrameLocks noGrp="1"/>
          </p:cNvGraphicFramePr>
          <p:nvPr>
            <p:ph idx="1"/>
            <p:extLst>
              <p:ext uri="{D42A27DB-BD31-4B8C-83A1-F6EECF244321}">
                <p14:modId xmlns:p14="http://schemas.microsoft.com/office/powerpoint/2010/main" val="3811827917"/>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7927-64AF-4F8F-8396-960802F36D95}"/>
              </a:ext>
            </a:extLst>
          </p:cNvPr>
          <p:cNvSpPr>
            <a:spLocks noGrp="1"/>
          </p:cNvSpPr>
          <p:nvPr>
            <p:ph type="title"/>
          </p:nvPr>
        </p:nvSpPr>
        <p:spPr/>
        <p:txBody>
          <a:bodyPr/>
          <a:lstStyle/>
          <a:p>
            <a:r>
              <a:rPr lang="en-US" dirty="0"/>
              <a:t>The Multilayer Perceptron (MLP)</a:t>
            </a:r>
          </a:p>
        </p:txBody>
      </p:sp>
      <p:sp>
        <p:nvSpPr>
          <p:cNvPr id="4" name="Content Placeholder 3">
            <a:extLst>
              <a:ext uri="{FF2B5EF4-FFF2-40B4-BE49-F238E27FC236}">
                <a16:creationId xmlns:a16="http://schemas.microsoft.com/office/drawing/2014/main" id="{9BD05FB2-5298-416D-A9D7-A248BA000145}"/>
              </a:ext>
            </a:extLst>
          </p:cNvPr>
          <p:cNvSpPr>
            <a:spLocks noGrp="1"/>
          </p:cNvSpPr>
          <p:nvPr>
            <p:ph sz="half" idx="2"/>
          </p:nvPr>
        </p:nvSpPr>
        <p:spPr/>
        <p:txBody>
          <a:bodyPr/>
          <a:lstStyle/>
          <a:p>
            <a:endParaRPr lang="en-US" dirty="0"/>
          </a:p>
          <a:p>
            <a:r>
              <a:rPr lang="en-US" dirty="0"/>
              <a:t>Connect </a:t>
            </a:r>
            <a:r>
              <a:rPr lang="en-US" i="1" dirty="0"/>
              <a:t>Layers</a:t>
            </a:r>
            <a:r>
              <a:rPr lang="en-US" dirty="0"/>
              <a:t> of artificial neurons</a:t>
            </a:r>
          </a:p>
          <a:p>
            <a:endParaRPr lang="en-US" dirty="0"/>
          </a:p>
          <a:p>
            <a:r>
              <a:rPr lang="en-US" dirty="0"/>
              <a:t>Each neurons contains a value called its </a:t>
            </a:r>
            <a:r>
              <a:rPr lang="en-US" i="1" dirty="0"/>
              <a:t>activation</a:t>
            </a:r>
          </a:p>
          <a:p>
            <a:pPr marL="0" indent="0">
              <a:buNone/>
            </a:pPr>
            <a:endParaRPr lang="en-US" i="1" dirty="0"/>
          </a:p>
          <a:p>
            <a:pPr marL="0" indent="0" algn="ctr">
              <a:buNone/>
            </a:pPr>
            <a:endParaRPr lang="en-US" b="0" dirty="0"/>
          </a:p>
          <a:p>
            <a:pPr marL="0" indent="0">
              <a:buNone/>
            </a:pPr>
            <a:endParaRPr lang="en-US" b="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AE2E37D-1053-4A69-AE91-511A64757A4B}"/>
                  </a:ext>
                </a:extLst>
              </p:cNvPr>
              <p:cNvSpPr txBox="1"/>
              <p:nvPr/>
            </p:nvSpPr>
            <p:spPr>
              <a:xfrm>
                <a:off x="7207903" y="4110060"/>
                <a:ext cx="619465"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a14:m>
                <a:r>
                  <a:rPr lang="en-US" dirty="0"/>
                  <a:t> = </a:t>
                </a:r>
              </a:p>
            </p:txBody>
          </p:sp>
        </mc:Choice>
        <mc:Fallback xmlns="">
          <p:sp>
            <p:nvSpPr>
              <p:cNvPr id="19" name="TextBox 18">
                <a:extLst>
                  <a:ext uri="{FF2B5EF4-FFF2-40B4-BE49-F238E27FC236}">
                    <a16:creationId xmlns:a16="http://schemas.microsoft.com/office/drawing/2014/main" id="{3AE2E37D-1053-4A69-AE91-511A64757A4B}"/>
                  </a:ext>
                </a:extLst>
              </p:cNvPr>
              <p:cNvSpPr txBox="1">
                <a:spLocks noRot="1" noChangeAspect="1" noMove="1" noResize="1" noEditPoints="1" noAdjustHandles="1" noChangeArrowheads="1" noChangeShapeType="1" noTextEdit="1"/>
              </p:cNvSpPr>
              <p:nvPr/>
            </p:nvSpPr>
            <p:spPr>
              <a:xfrm>
                <a:off x="7207903" y="4110060"/>
                <a:ext cx="619465" cy="288477"/>
              </a:xfrm>
              <a:prstGeom prst="rect">
                <a:avLst/>
              </a:prstGeom>
              <a:blipFill>
                <a:blip r:embed="rId6"/>
                <a:stretch>
                  <a:fillRect l="-13725" t="-35417" r="-21569" b="-47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7135A87-56A8-4043-95FF-8B7477E55E62}"/>
                  </a:ext>
                </a:extLst>
              </p:cNvPr>
              <p:cNvSpPr txBox="1"/>
              <p:nvPr/>
            </p:nvSpPr>
            <p:spPr>
              <a:xfrm>
                <a:off x="8403057" y="4111791"/>
                <a:ext cx="635495"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a14:m>
                <a:r>
                  <a:rPr lang="en-US" dirty="0"/>
                  <a:t> </a:t>
                </a:r>
              </a:p>
            </p:txBody>
          </p:sp>
        </mc:Choice>
        <mc:Fallback xmlns="">
          <p:sp>
            <p:nvSpPr>
              <p:cNvPr id="42" name="TextBox 41">
                <a:extLst>
                  <a:ext uri="{FF2B5EF4-FFF2-40B4-BE49-F238E27FC236}">
                    <a16:creationId xmlns:a16="http://schemas.microsoft.com/office/drawing/2014/main" id="{07135A87-56A8-4043-95FF-8B7477E55E62}"/>
                  </a:ext>
                </a:extLst>
              </p:cNvPr>
              <p:cNvSpPr txBox="1">
                <a:spLocks noRot="1" noChangeAspect="1" noMove="1" noResize="1" noEditPoints="1" noAdjustHandles="1" noChangeArrowheads="1" noChangeShapeType="1" noTextEdit="1"/>
              </p:cNvSpPr>
              <p:nvPr/>
            </p:nvSpPr>
            <p:spPr>
              <a:xfrm>
                <a:off x="8403057" y="4111791"/>
                <a:ext cx="635495" cy="288477"/>
              </a:xfrm>
              <a:prstGeom prst="rect">
                <a:avLst/>
              </a:prstGeom>
              <a:blipFill>
                <a:blip r:embed="rId7"/>
                <a:stretch>
                  <a:fillRect l="-13333" t="-38298" r="-952"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F8BF8CC-5CEF-4124-AAB5-3A63BDB0BE0E}"/>
                  </a:ext>
                </a:extLst>
              </p:cNvPr>
              <p:cNvSpPr txBox="1"/>
              <p:nvPr/>
            </p:nvSpPr>
            <p:spPr>
              <a:xfrm>
                <a:off x="7889198" y="4111791"/>
                <a:ext cx="513859"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a14:m>
                <a:r>
                  <a:rPr lang="en-US" dirty="0"/>
                  <a:t> </a:t>
                </a:r>
              </a:p>
            </p:txBody>
          </p:sp>
        </mc:Choice>
        <mc:Fallback xmlns="">
          <p:sp>
            <p:nvSpPr>
              <p:cNvPr id="43" name="TextBox 42">
                <a:extLst>
                  <a:ext uri="{FF2B5EF4-FFF2-40B4-BE49-F238E27FC236}">
                    <a16:creationId xmlns:a16="http://schemas.microsoft.com/office/drawing/2014/main" id="{CF8BF8CC-5CEF-4124-AAB5-3A63BDB0BE0E}"/>
                  </a:ext>
                </a:extLst>
              </p:cNvPr>
              <p:cNvSpPr txBox="1">
                <a:spLocks noRot="1" noChangeAspect="1" noMove="1" noResize="1" noEditPoints="1" noAdjustHandles="1" noChangeArrowheads="1" noChangeShapeType="1" noTextEdit="1"/>
              </p:cNvSpPr>
              <p:nvPr/>
            </p:nvSpPr>
            <p:spPr>
              <a:xfrm>
                <a:off x="7889198" y="4111791"/>
                <a:ext cx="513859" cy="288477"/>
              </a:xfrm>
              <a:prstGeom prst="rect">
                <a:avLst/>
              </a:prstGeom>
              <a:blipFill>
                <a:blip r:embed="rId8"/>
                <a:stretch>
                  <a:fillRect l="-15476" t="-4255" r="-2381" b="-10638"/>
                </a:stretch>
              </a:blipFill>
            </p:spPr>
            <p:txBody>
              <a:bodyPr/>
              <a:lstStyle/>
              <a:p>
                <a:r>
                  <a:rPr lang="en-US">
                    <a:noFill/>
                  </a:rPr>
                  <a:t> </a:t>
                </a:r>
              </a:p>
            </p:txBody>
          </p:sp>
        </mc:Fallback>
      </mc:AlternateContent>
    </p:spTree>
    <p:extLst>
      <p:ext uri="{BB962C8B-B14F-4D97-AF65-F5344CB8AC3E}">
        <p14:creationId xmlns:p14="http://schemas.microsoft.com/office/powerpoint/2010/main" val="413602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
                                            <p:txEl>
                                              <p:pRg st="0" end="0"/>
                                            </p:txEl>
                                          </p:spTgt>
                                        </p:tgtEl>
                                        <p:attrNameLst>
                                          <p:attrName>style.visibility</p:attrName>
                                        </p:attrNameLst>
                                      </p:cBhvr>
                                      <p:to>
                                        <p:strVal val="visible"/>
                                      </p:to>
                                    </p:set>
                                    <p:animEffect transition="in" filter="fade">
                                      <p:cBhvr>
                                        <p:cTn id="14" dur="1000"/>
                                        <p:tgtEl>
                                          <p:spTgt spid="42">
                                            <p:txEl>
                                              <p:pRg st="0" end="0"/>
                                            </p:txEl>
                                          </p:spTgt>
                                        </p:tgtEl>
                                      </p:cBhvr>
                                    </p:animEffect>
                                    <p:anim calcmode="lin" valueType="num">
                                      <p:cBhvr>
                                        <p:cTn id="15"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3">
                                            <p:txEl>
                                              <p:pRg st="0" end="0"/>
                                            </p:txEl>
                                          </p:spTgt>
                                        </p:tgtEl>
                                        <p:attrNameLst>
                                          <p:attrName>style.visibility</p:attrName>
                                        </p:attrNameLst>
                                      </p:cBhvr>
                                      <p:to>
                                        <p:strVal val="visible"/>
                                      </p:to>
                                    </p:set>
                                    <p:animEffect transition="in" filter="fade">
                                      <p:cBhvr>
                                        <p:cTn id="21" dur="1000"/>
                                        <p:tgtEl>
                                          <p:spTgt spid="43">
                                            <p:txEl>
                                              <p:pRg st="0" end="0"/>
                                            </p:txEl>
                                          </p:spTgt>
                                        </p:tgtEl>
                                      </p:cBhvr>
                                    </p:animEffect>
                                    <p:anim calcmode="lin" valueType="num">
                                      <p:cBhvr>
                                        <p:cTn id="22"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1320</Words>
  <Application>Microsoft Office PowerPoint</Application>
  <PresentationFormat>Widescreen</PresentationFormat>
  <Paragraphs>265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Century Schoolbook</vt:lpstr>
      <vt:lpstr>Wingdings 2</vt:lpstr>
      <vt:lpstr>View</vt:lpstr>
      <vt:lpstr>Musical Instrument Classification Using a  Hybrid Neural Network</vt:lpstr>
      <vt:lpstr>Introduction</vt:lpstr>
      <vt:lpstr>Presentation Outline</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The Multilayer Perceptron (MLP)</vt:lpstr>
      <vt:lpstr>Features for the MLP</vt:lpstr>
      <vt:lpstr>Features for the MLP</vt:lpstr>
      <vt:lpstr>The Convolutional Network (CNN)</vt:lpstr>
      <vt:lpstr>The Convolution Operation</vt:lpstr>
      <vt:lpstr>The Pooling Operation</vt:lpstr>
      <vt:lpstr>The Flattening Operation</vt:lpstr>
      <vt:lpstr>Features for the CNN</vt:lpstr>
      <vt:lpstr>Consequence of the Solutions</vt:lpstr>
      <vt:lpstr>Hybrid Network Architecture</vt:lpstr>
      <vt:lpstr>Hybrid Neural Network Architecture</vt:lpstr>
      <vt:lpstr>Implementation (Tensorflow.keras)</vt:lpstr>
      <vt:lpstr>PowerPoint Presentation</vt:lpstr>
      <vt:lpstr>Performance of the Hybrid Model</vt:lpstr>
      <vt:lpstr>X-Validation Performance</vt:lpstr>
      <vt:lpstr>Unimodal Confusion Matrices</vt:lpstr>
      <vt:lpstr>Multimodal Confusion Matrix</vt:lpstr>
      <vt:lpstr>   Discussion  </vt:lpstr>
      <vt:lpstr>Conclusions</vt:lpstr>
      <vt:lpstr>Citations</vt:lpstr>
      <vt:lpstr>Thank you very much!   Questions?</vt:lpstr>
      <vt:lpstr>Appendix – Tensorflow / Keras</vt:lpstr>
      <vt:lpstr>Appendix – Confusion Matrices</vt:lpstr>
      <vt:lpstr>Appendix - Metrics</vt:lpstr>
      <vt:lpstr>Appendix – Metrics (Cont.)</vt:lpstr>
      <vt:lpstr>Appendix – Musical Instrument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5</cp:revision>
  <dcterms:created xsi:type="dcterms:W3CDTF">2021-01-07T03:16:09Z</dcterms:created>
  <dcterms:modified xsi:type="dcterms:W3CDTF">2021-01-07T03:39:45Z</dcterms:modified>
</cp:coreProperties>
</file>