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notesMasterIdLst>
    <p:notesMasterId r:id="rId36"/>
  </p:notesMasterIdLst>
  <p:sldIdLst>
    <p:sldId id="256" r:id="rId2"/>
    <p:sldId id="258" r:id="rId3"/>
    <p:sldId id="289" r:id="rId4"/>
    <p:sldId id="257" r:id="rId5"/>
    <p:sldId id="259" r:id="rId6"/>
    <p:sldId id="260" r:id="rId7"/>
    <p:sldId id="262" r:id="rId8"/>
    <p:sldId id="290" r:id="rId9"/>
    <p:sldId id="288" r:id="rId10"/>
    <p:sldId id="306" r:id="rId11"/>
    <p:sldId id="305" r:id="rId12"/>
    <p:sldId id="308" r:id="rId13"/>
    <p:sldId id="309" r:id="rId14"/>
    <p:sldId id="301" r:id="rId15"/>
    <p:sldId id="302" r:id="rId16"/>
    <p:sldId id="294" r:id="rId17"/>
    <p:sldId id="268" r:id="rId18"/>
    <p:sldId id="273" r:id="rId19"/>
    <p:sldId id="281" r:id="rId20"/>
    <p:sldId id="304" r:id="rId21"/>
    <p:sldId id="274" r:id="rId22"/>
    <p:sldId id="277" r:id="rId23"/>
    <p:sldId id="275" r:id="rId24"/>
    <p:sldId id="276" r:id="rId25"/>
    <p:sldId id="278" r:id="rId26"/>
    <p:sldId id="297" r:id="rId27"/>
    <p:sldId id="280" r:id="rId28"/>
    <p:sldId id="279" r:id="rId29"/>
    <p:sldId id="287" r:id="rId30"/>
    <p:sldId id="285" r:id="rId31"/>
    <p:sldId id="286" r:id="rId32"/>
    <p:sldId id="307" r:id="rId33"/>
    <p:sldId id="296" r:id="rId34"/>
    <p:sldId id="3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150" d="100"/>
          <a:sy n="150" d="100"/>
        </p:scale>
        <p:origin x="476"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0580B7B-7E05-4A6D-97BB-761ACAF94E21}">
      <dgm:prSet/>
      <dgm:spPr/>
      <dgm:t>
        <a:bodyPr/>
        <a:lstStyle/>
        <a:p>
          <a:r>
            <a:rPr lang="en-US" b="1" i="0" dirty="0"/>
            <a:t>Introduce </a:t>
          </a:r>
          <a:r>
            <a:rPr lang="en-US" b="0" i="0" dirty="0"/>
            <a:t>the </a:t>
          </a:r>
          <a:r>
            <a:rPr lang="en-US" b="0" i="1" dirty="0"/>
            <a:t>p</a:t>
          </a:r>
          <a:r>
            <a:rPr lang="en-US" i="1" dirty="0"/>
            <a:t>roblem</a:t>
          </a:r>
          <a:r>
            <a:rPr lang="en-US" dirty="0"/>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b="1" dirty="0"/>
            <a:t>Develop</a:t>
          </a:r>
          <a:r>
            <a:rPr lang="en-US" dirty="0"/>
            <a:t> </a:t>
          </a:r>
          <a:r>
            <a:rPr lang="en-US" i="1" dirty="0"/>
            <a:t>Neural Networks </a:t>
          </a:r>
          <a:r>
            <a:rPr lang="en-US" dirty="0"/>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b="1" dirty="0"/>
            <a:t>Discuss</a:t>
          </a:r>
          <a:r>
            <a:rPr lang="en-US" dirty="0"/>
            <a:t> consequences and </a:t>
          </a:r>
          <a:r>
            <a:rPr lang="en-US" i="1" dirty="0"/>
            <a:t>improvements</a:t>
          </a:r>
          <a:r>
            <a:rPr lang="en-US" dirty="0"/>
            <a:t>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b="1" dirty="0"/>
            <a:t>Analyze</a:t>
          </a:r>
          <a:r>
            <a:rPr lang="en-US" dirty="0"/>
            <a:t> the </a:t>
          </a:r>
          <a:r>
            <a:rPr lang="en-US" i="1" dirty="0"/>
            <a:t>performance</a:t>
          </a:r>
          <a:r>
            <a:rPr lang="en-US" dirty="0"/>
            <a:t> of the improvements</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pPr>
            <a:lnSpc>
              <a:spcPct val="100000"/>
            </a:lnSpc>
          </a:pPr>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pPr>
            <a:lnSpc>
              <a:spcPct val="100000"/>
            </a:lnSpc>
          </a:pPr>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pPr>
            <a:lnSpc>
              <a:spcPct val="100000"/>
            </a:lnSpc>
          </a:pPr>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A0ADF8D7-FC99-47B3-967C-1C8DE758BBD1}" type="pres">
      <dgm:prSet presAssocID="{7C912FC3-FB0A-43D3-BEA8-6DE878C97418}" presName="root" presStyleCnt="0">
        <dgm:presLayoutVars>
          <dgm:dir/>
          <dgm:resizeHandles val="exact"/>
        </dgm:presLayoutVars>
      </dgm:prSet>
      <dgm:spPr/>
    </dgm:pt>
    <dgm:pt modelId="{314F3F8D-BEFD-4B92-B1F4-952DF5446186}" type="pres">
      <dgm:prSet presAssocID="{35264156-5DE6-4C94-985A-E1DD7448B979}" presName="compNode" presStyleCnt="0"/>
      <dgm:spPr/>
    </dgm:pt>
    <dgm:pt modelId="{698EE870-6BCF-47BF-B168-57F40971D268}" type="pres">
      <dgm:prSet presAssocID="{35264156-5DE6-4C94-985A-E1DD7448B979}" presName="bgRect" presStyleLbl="bgShp" presStyleIdx="0" presStyleCnt="3"/>
      <dgm:spPr/>
    </dgm:pt>
    <dgm:pt modelId="{2497DDC0-ABCE-4DA7-8EA2-00CC341C44B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E6B8C942-43A1-4FBC-BE94-1E5EDF1740F2}" type="pres">
      <dgm:prSet presAssocID="{35264156-5DE6-4C94-985A-E1DD7448B979}" presName="spaceRect" presStyleCnt="0"/>
      <dgm:spPr/>
    </dgm:pt>
    <dgm:pt modelId="{232DA89F-B468-4F3B-875E-B3E81A25D312}" type="pres">
      <dgm:prSet presAssocID="{35264156-5DE6-4C94-985A-E1DD7448B979}" presName="parTx" presStyleLbl="revTx" presStyleIdx="0" presStyleCnt="3">
        <dgm:presLayoutVars>
          <dgm:chMax val="0"/>
          <dgm:chPref val="0"/>
        </dgm:presLayoutVars>
      </dgm:prSet>
      <dgm:spPr/>
    </dgm:pt>
    <dgm:pt modelId="{B06DD252-6739-4A9F-B41D-EBB2F7BBC0BB}" type="pres">
      <dgm:prSet presAssocID="{45ABE7B0-CAEF-4CEC-BCE2-E1F3BFF703DB}" presName="sibTrans" presStyleCnt="0"/>
      <dgm:spPr/>
    </dgm:pt>
    <dgm:pt modelId="{E2377FEB-DE37-4D77-AC87-69B4184FAC72}" type="pres">
      <dgm:prSet presAssocID="{F8DCA704-7EE1-4A24-99FC-62E219263A14}" presName="compNode" presStyleCnt="0"/>
      <dgm:spPr/>
    </dgm:pt>
    <dgm:pt modelId="{9A94088B-C8DB-4449-BC64-66ADE5748C40}" type="pres">
      <dgm:prSet presAssocID="{F8DCA704-7EE1-4A24-99FC-62E219263A14}" presName="bgRect" presStyleLbl="bgShp" presStyleIdx="1" presStyleCnt="3"/>
      <dgm:spPr/>
    </dgm:pt>
    <dgm:pt modelId="{20EBDE2C-3FA5-44A8-81ED-1CA7B0C91C7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C1C51E8D-A1CC-47D4-9FF5-57B7CC196FEB}" type="pres">
      <dgm:prSet presAssocID="{F8DCA704-7EE1-4A24-99FC-62E219263A14}" presName="spaceRect" presStyleCnt="0"/>
      <dgm:spPr/>
    </dgm:pt>
    <dgm:pt modelId="{94B74619-EFED-4621-B629-301DEA09FCBC}" type="pres">
      <dgm:prSet presAssocID="{F8DCA704-7EE1-4A24-99FC-62E219263A14}" presName="parTx" presStyleLbl="revTx" presStyleIdx="1" presStyleCnt="3">
        <dgm:presLayoutVars>
          <dgm:chMax val="0"/>
          <dgm:chPref val="0"/>
        </dgm:presLayoutVars>
      </dgm:prSet>
      <dgm:spPr/>
    </dgm:pt>
    <dgm:pt modelId="{12461D33-EEBC-42A3-AF2D-EF2DB24BA35E}" type="pres">
      <dgm:prSet presAssocID="{5F0A94A0-65EA-4B27-873F-2E0E1E6EE2E5}" presName="sibTrans" presStyleCnt="0"/>
      <dgm:spPr/>
    </dgm:pt>
    <dgm:pt modelId="{20BB7F07-C647-4A41-B655-48F249DF7AAC}" type="pres">
      <dgm:prSet presAssocID="{94390B69-F4A4-444D-AC3B-5BA5FB990CC9}" presName="compNode" presStyleCnt="0"/>
      <dgm:spPr/>
    </dgm:pt>
    <dgm:pt modelId="{446ED187-F51A-46DE-8809-F6BC277364D7}" type="pres">
      <dgm:prSet presAssocID="{94390B69-F4A4-444D-AC3B-5BA5FB990CC9}" presName="bgRect" presStyleLbl="bgShp" presStyleIdx="2" presStyleCnt="3"/>
      <dgm:spPr/>
    </dgm:pt>
    <dgm:pt modelId="{7218F695-2031-421B-BD58-77B2E248C629}"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11989B-478D-45D7-B0A1-5CCB7C8E0E41}" type="pres">
      <dgm:prSet presAssocID="{94390B69-F4A4-444D-AC3B-5BA5FB990CC9}" presName="spaceRect" presStyleCnt="0"/>
      <dgm:spPr/>
    </dgm:pt>
    <dgm:pt modelId="{049041AF-FA74-4D11-B4FB-80A7963AC3BC}" type="pres">
      <dgm:prSet presAssocID="{94390B69-F4A4-444D-AC3B-5BA5FB990CC9}" presName="parTx" presStyleLbl="revTx" presStyleIdx="2" presStyleCnt="3">
        <dgm:presLayoutVars>
          <dgm:chMax val="0"/>
          <dgm:chPref val="0"/>
        </dgm:presLayoutVars>
      </dgm:prSet>
      <dgm:spPr/>
    </dgm:pt>
  </dgm:ptLst>
  <dgm:cxnLst>
    <dgm:cxn modelId="{BC03A21B-ECA6-47AC-9F16-1896277AA2DE}" type="presOf" srcId="{F8DCA704-7EE1-4A24-99FC-62E219263A14}" destId="{94B74619-EFED-4621-B629-301DEA09FCBC}" srcOrd="0" destOrd="0" presId="urn:microsoft.com/office/officeart/2018/2/layout/IconVerticalSolidList"/>
    <dgm:cxn modelId="{5A86D42E-D0CC-458E-A3EF-1521474C0524}" type="presOf" srcId="{7C912FC3-FB0A-43D3-BEA8-6DE878C97418}" destId="{A0ADF8D7-FC99-47B3-967C-1C8DE758BBD1}" srcOrd="0" destOrd="0" presId="urn:microsoft.com/office/officeart/2018/2/layout/IconVerticalSolidList"/>
    <dgm:cxn modelId="{71F51068-B9BC-4D68-9043-224158974CF5}" srcId="{7C912FC3-FB0A-43D3-BEA8-6DE878C97418}" destId="{94390B69-F4A4-444D-AC3B-5BA5FB990CC9}" srcOrd="2" destOrd="0" parTransId="{6A5A7583-010F-4F7E-8C8B-7A3953195EDD}" sibTransId="{51F7A3B8-BE21-4201-9F6F-E01A5F7DCF25}"/>
    <dgm:cxn modelId="{68F41273-FBBC-413E-BC7A-527D7BE1A23F}" type="presOf" srcId="{94390B69-F4A4-444D-AC3B-5BA5FB990CC9}" destId="{049041AF-FA74-4D11-B4FB-80A7963AC3BC}" srcOrd="0" destOrd="0" presId="urn:microsoft.com/office/officeart/2018/2/layout/IconVerticalSolidList"/>
    <dgm:cxn modelId="{B3E15FA3-3F41-4454-B021-89A4723441D4}" type="presOf" srcId="{35264156-5DE6-4C94-985A-E1DD7448B979}" destId="{232DA89F-B468-4F3B-875E-B3E81A25D312}" srcOrd="0" destOrd="0" presId="urn:microsoft.com/office/officeart/2018/2/layout/IconVerticalSolid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06B98D42-DA2D-4F94-BDDB-2FF85B36765E}" type="presParOf" srcId="{A0ADF8D7-FC99-47B3-967C-1C8DE758BBD1}" destId="{314F3F8D-BEFD-4B92-B1F4-952DF5446186}" srcOrd="0" destOrd="0" presId="urn:microsoft.com/office/officeart/2018/2/layout/IconVerticalSolidList"/>
    <dgm:cxn modelId="{0ABA3D44-4C73-4F46-B8D4-0848B2C2661F}" type="presParOf" srcId="{314F3F8D-BEFD-4B92-B1F4-952DF5446186}" destId="{698EE870-6BCF-47BF-B168-57F40971D268}" srcOrd="0" destOrd="0" presId="urn:microsoft.com/office/officeart/2018/2/layout/IconVerticalSolidList"/>
    <dgm:cxn modelId="{381FBA34-5B3D-443F-A08E-990E4F1235C1}" type="presParOf" srcId="{314F3F8D-BEFD-4B92-B1F4-952DF5446186}" destId="{2497DDC0-ABCE-4DA7-8EA2-00CC341C44BE}" srcOrd="1" destOrd="0" presId="urn:microsoft.com/office/officeart/2018/2/layout/IconVerticalSolidList"/>
    <dgm:cxn modelId="{2050534D-A19D-40EC-B3E5-51E755519C33}" type="presParOf" srcId="{314F3F8D-BEFD-4B92-B1F4-952DF5446186}" destId="{E6B8C942-43A1-4FBC-BE94-1E5EDF1740F2}" srcOrd="2" destOrd="0" presId="urn:microsoft.com/office/officeart/2018/2/layout/IconVerticalSolidList"/>
    <dgm:cxn modelId="{FB6F78F6-F1E5-4F88-ACE1-C973E3A99AAD}" type="presParOf" srcId="{314F3F8D-BEFD-4B92-B1F4-952DF5446186}" destId="{232DA89F-B468-4F3B-875E-B3E81A25D312}" srcOrd="3" destOrd="0" presId="urn:microsoft.com/office/officeart/2018/2/layout/IconVerticalSolidList"/>
    <dgm:cxn modelId="{88DB2165-6E59-401C-A111-A85E4649FA5D}" type="presParOf" srcId="{A0ADF8D7-FC99-47B3-967C-1C8DE758BBD1}" destId="{B06DD252-6739-4A9F-B41D-EBB2F7BBC0BB}" srcOrd="1" destOrd="0" presId="urn:microsoft.com/office/officeart/2018/2/layout/IconVerticalSolidList"/>
    <dgm:cxn modelId="{8ABCA2BC-5DF0-49E2-8949-CB3F79705D37}" type="presParOf" srcId="{A0ADF8D7-FC99-47B3-967C-1C8DE758BBD1}" destId="{E2377FEB-DE37-4D77-AC87-69B4184FAC72}" srcOrd="2" destOrd="0" presId="urn:microsoft.com/office/officeart/2018/2/layout/IconVerticalSolidList"/>
    <dgm:cxn modelId="{3F04BAE5-CD45-44CC-B789-9CC74FFD3529}" type="presParOf" srcId="{E2377FEB-DE37-4D77-AC87-69B4184FAC72}" destId="{9A94088B-C8DB-4449-BC64-66ADE5748C40}" srcOrd="0" destOrd="0" presId="urn:microsoft.com/office/officeart/2018/2/layout/IconVerticalSolidList"/>
    <dgm:cxn modelId="{81AB62FA-683F-4FDD-8332-561FA79F297E}" type="presParOf" srcId="{E2377FEB-DE37-4D77-AC87-69B4184FAC72}" destId="{20EBDE2C-3FA5-44A8-81ED-1CA7B0C91C79}" srcOrd="1" destOrd="0" presId="urn:microsoft.com/office/officeart/2018/2/layout/IconVerticalSolidList"/>
    <dgm:cxn modelId="{97B90738-F18F-44AF-B990-D6AD7CF0839F}" type="presParOf" srcId="{E2377FEB-DE37-4D77-AC87-69B4184FAC72}" destId="{C1C51E8D-A1CC-47D4-9FF5-57B7CC196FEB}" srcOrd="2" destOrd="0" presId="urn:microsoft.com/office/officeart/2018/2/layout/IconVerticalSolidList"/>
    <dgm:cxn modelId="{C522FDFA-CD97-4769-8563-DD028A57C640}" type="presParOf" srcId="{E2377FEB-DE37-4D77-AC87-69B4184FAC72}" destId="{94B74619-EFED-4621-B629-301DEA09FCBC}" srcOrd="3" destOrd="0" presId="urn:microsoft.com/office/officeart/2018/2/layout/IconVerticalSolidList"/>
    <dgm:cxn modelId="{3466DDC4-6305-4502-AE9E-A4EA8DD5B474}" type="presParOf" srcId="{A0ADF8D7-FC99-47B3-967C-1C8DE758BBD1}" destId="{12461D33-EEBC-42A3-AF2D-EF2DB24BA35E}" srcOrd="3" destOrd="0" presId="urn:microsoft.com/office/officeart/2018/2/layout/IconVerticalSolidList"/>
    <dgm:cxn modelId="{49CEA800-00FA-47DD-915B-C0862DD747A8}" type="presParOf" srcId="{A0ADF8D7-FC99-47B3-967C-1C8DE758BBD1}" destId="{20BB7F07-C647-4A41-B655-48F249DF7AAC}" srcOrd="4" destOrd="0" presId="urn:microsoft.com/office/officeart/2018/2/layout/IconVerticalSolidList"/>
    <dgm:cxn modelId="{FD428522-94A0-4249-8B61-4D5E40BCDE8C}" type="presParOf" srcId="{20BB7F07-C647-4A41-B655-48F249DF7AAC}" destId="{446ED187-F51A-46DE-8809-F6BC277364D7}" srcOrd="0" destOrd="0" presId="urn:microsoft.com/office/officeart/2018/2/layout/IconVerticalSolidList"/>
    <dgm:cxn modelId="{1D6D020B-367F-4870-822C-5BAC4EA21953}" type="presParOf" srcId="{20BB7F07-C647-4A41-B655-48F249DF7AAC}" destId="{7218F695-2031-421B-BD58-77B2E248C629}" srcOrd="1" destOrd="0" presId="urn:microsoft.com/office/officeart/2018/2/layout/IconVerticalSolidList"/>
    <dgm:cxn modelId="{DC60A40D-45A8-4DEA-8272-33D39E64AFCF}" type="presParOf" srcId="{20BB7F07-C647-4A41-B655-48F249DF7AAC}" destId="{7511989B-478D-45D7-B0A1-5CCB7C8E0E41}" srcOrd="2" destOrd="0" presId="urn:microsoft.com/office/officeart/2018/2/layout/IconVerticalSolidList"/>
    <dgm:cxn modelId="{FF402A0B-F85D-437D-B3C4-0BBF5263AB7D}" type="presParOf" srcId="{20BB7F07-C647-4A41-B655-48F249DF7AAC}" destId="{049041AF-FA74-4D11-B4FB-80A7963AC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D7987A-739E-4C5C-A5F2-D65E71860A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5DF256-558C-4F17-8B7F-86470109129E}">
      <dgm:prSet/>
      <dgm:spPr/>
      <dgm:t>
        <a:bodyPr/>
        <a:lstStyle/>
        <a:p>
          <a:pPr>
            <a:lnSpc>
              <a:spcPct val="100000"/>
            </a:lnSpc>
          </a:pPr>
          <a:r>
            <a:rPr lang="en-US" dirty="0"/>
            <a:t>This is called Multimodal Deep Learning</a:t>
          </a:r>
        </a:p>
      </dgm:t>
    </dgm:pt>
    <dgm:pt modelId="{2BEC5219-288E-43B1-B897-FF0409600D73}" type="parTrans" cxnId="{83E58AF2-12A9-4EFD-81B8-3602B99A6C16}">
      <dgm:prSet/>
      <dgm:spPr/>
      <dgm:t>
        <a:bodyPr/>
        <a:lstStyle/>
        <a:p>
          <a:endParaRPr lang="en-US"/>
        </a:p>
      </dgm:t>
    </dgm:pt>
    <dgm:pt modelId="{9CD4E88E-FB9F-46D6-9A24-C7DA4A9A0DC6}" type="sibTrans" cxnId="{83E58AF2-12A9-4EFD-81B8-3602B99A6C16}">
      <dgm:prSet/>
      <dgm:spPr/>
      <dgm:t>
        <a:bodyPr/>
        <a:lstStyle/>
        <a:p>
          <a:endParaRPr lang="en-US"/>
        </a:p>
      </dgm:t>
    </dgm:pt>
    <dgm:pt modelId="{3421D07F-64F1-4356-A16A-6C62CF194CD4}">
      <dgm:prSet/>
      <dgm:spPr/>
      <dgm:t>
        <a:bodyPr/>
        <a:lstStyle/>
        <a:p>
          <a:pPr>
            <a:lnSpc>
              <a:spcPct val="100000"/>
            </a:lnSpc>
          </a:pPr>
          <a:r>
            <a:rPr lang="en-US"/>
            <a:t>Transform incompatible inputs to a compatible format at an internal layer</a:t>
          </a:r>
        </a:p>
      </dgm:t>
    </dgm:pt>
    <dgm:pt modelId="{AA2C849E-8E68-4448-8671-0BFE12DA67D3}" type="parTrans" cxnId="{3E3366FB-47CF-440A-A73B-83F3213CBDF3}">
      <dgm:prSet/>
      <dgm:spPr/>
      <dgm:t>
        <a:bodyPr/>
        <a:lstStyle/>
        <a:p>
          <a:endParaRPr lang="en-US"/>
        </a:p>
      </dgm:t>
    </dgm:pt>
    <dgm:pt modelId="{92F25E17-CF92-419F-9254-4C21A638DCE4}" type="sibTrans" cxnId="{3E3366FB-47CF-440A-A73B-83F3213CBDF3}">
      <dgm:prSet/>
      <dgm:spPr/>
      <dgm:t>
        <a:bodyPr/>
        <a:lstStyle/>
        <a:p>
          <a:endParaRPr lang="en-US"/>
        </a:p>
      </dgm:t>
    </dgm:pt>
    <dgm:pt modelId="{3187B8B0-DACB-48F8-8FFD-859AC3E91836}" type="pres">
      <dgm:prSet presAssocID="{C6D7987A-739E-4C5C-A5F2-D65E71860AFD}" presName="root" presStyleCnt="0">
        <dgm:presLayoutVars>
          <dgm:dir/>
          <dgm:resizeHandles val="exact"/>
        </dgm:presLayoutVars>
      </dgm:prSet>
      <dgm:spPr/>
    </dgm:pt>
    <dgm:pt modelId="{67096F8B-424B-417F-A34C-5C1C118A7B0F}" type="pres">
      <dgm:prSet presAssocID="{C75DF256-558C-4F17-8B7F-86470109129E}" presName="compNode" presStyleCnt="0"/>
      <dgm:spPr/>
    </dgm:pt>
    <dgm:pt modelId="{235D467E-7C13-422C-8EDF-9306DD15EC43}" type="pres">
      <dgm:prSet presAssocID="{C75DF256-558C-4F17-8B7F-86470109129E}" presName="bgRect" presStyleLbl="bgShp" presStyleIdx="0" presStyleCnt="2"/>
      <dgm:spPr/>
    </dgm:pt>
    <dgm:pt modelId="{E1E6E671-B838-4C71-B647-C4EAF27C4111}" type="pres">
      <dgm:prSet presAssocID="{C75DF256-558C-4F17-8B7F-864701091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28E5672-C879-4897-BE51-8485A8CE104E}" type="pres">
      <dgm:prSet presAssocID="{C75DF256-558C-4F17-8B7F-86470109129E}" presName="spaceRect" presStyleCnt="0"/>
      <dgm:spPr/>
    </dgm:pt>
    <dgm:pt modelId="{FB29D525-E088-4646-AE22-43C33D8866AA}" type="pres">
      <dgm:prSet presAssocID="{C75DF256-558C-4F17-8B7F-86470109129E}" presName="parTx" presStyleLbl="revTx" presStyleIdx="0" presStyleCnt="2">
        <dgm:presLayoutVars>
          <dgm:chMax val="0"/>
          <dgm:chPref val="0"/>
        </dgm:presLayoutVars>
      </dgm:prSet>
      <dgm:spPr/>
    </dgm:pt>
    <dgm:pt modelId="{835D480D-8240-4B3D-BFF0-47984CCC5695}" type="pres">
      <dgm:prSet presAssocID="{9CD4E88E-FB9F-46D6-9A24-C7DA4A9A0DC6}" presName="sibTrans" presStyleCnt="0"/>
      <dgm:spPr/>
    </dgm:pt>
    <dgm:pt modelId="{E5EAD023-45BA-4EAF-A4F4-D2D3E3EBF298}" type="pres">
      <dgm:prSet presAssocID="{3421D07F-64F1-4356-A16A-6C62CF194CD4}" presName="compNode" presStyleCnt="0"/>
      <dgm:spPr/>
    </dgm:pt>
    <dgm:pt modelId="{B7CC0788-D899-4911-8DD7-527AB6988B24}" type="pres">
      <dgm:prSet presAssocID="{3421D07F-64F1-4356-A16A-6C62CF194CD4}" presName="bgRect" presStyleLbl="bgShp" presStyleIdx="1" presStyleCnt="2"/>
      <dgm:spPr/>
    </dgm:pt>
    <dgm:pt modelId="{B71DFD07-9B5C-45D2-9FDA-67F17AA2B9CA}" type="pres">
      <dgm:prSet presAssocID="{3421D07F-64F1-4356-A16A-6C62CF194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90CE6CD-B849-4946-8BD9-1A76B3489A0A}" type="pres">
      <dgm:prSet presAssocID="{3421D07F-64F1-4356-A16A-6C62CF194CD4}" presName="spaceRect" presStyleCnt="0"/>
      <dgm:spPr/>
    </dgm:pt>
    <dgm:pt modelId="{63F30C60-1DA2-46E3-9681-FF301989F8FF}" type="pres">
      <dgm:prSet presAssocID="{3421D07F-64F1-4356-A16A-6C62CF194CD4}" presName="parTx" presStyleLbl="revTx" presStyleIdx="1" presStyleCnt="2">
        <dgm:presLayoutVars>
          <dgm:chMax val="0"/>
          <dgm:chPref val="0"/>
        </dgm:presLayoutVars>
      </dgm:prSet>
      <dgm:spPr/>
    </dgm:pt>
  </dgm:ptLst>
  <dgm:cxnLst>
    <dgm:cxn modelId="{2B63F828-A685-41C6-8B9E-D5C26EA0272B}" type="presOf" srcId="{C75DF256-558C-4F17-8B7F-86470109129E}" destId="{FB29D525-E088-4646-AE22-43C33D8866AA}" srcOrd="0" destOrd="0" presId="urn:microsoft.com/office/officeart/2018/2/layout/IconVerticalSolidList"/>
    <dgm:cxn modelId="{122AFF41-FD90-4F96-AF97-0AB0C673FBE2}" type="presOf" srcId="{3421D07F-64F1-4356-A16A-6C62CF194CD4}" destId="{63F30C60-1DA2-46E3-9681-FF301989F8FF}" srcOrd="0" destOrd="0" presId="urn:microsoft.com/office/officeart/2018/2/layout/IconVerticalSolidList"/>
    <dgm:cxn modelId="{8976C5BB-119E-40AF-A833-002C1197CCFD}" type="presOf" srcId="{C6D7987A-739E-4C5C-A5F2-D65E71860AFD}" destId="{3187B8B0-DACB-48F8-8FFD-859AC3E91836}" srcOrd="0" destOrd="0" presId="urn:microsoft.com/office/officeart/2018/2/layout/IconVerticalSolidList"/>
    <dgm:cxn modelId="{83E58AF2-12A9-4EFD-81B8-3602B99A6C16}" srcId="{C6D7987A-739E-4C5C-A5F2-D65E71860AFD}" destId="{C75DF256-558C-4F17-8B7F-86470109129E}" srcOrd="0" destOrd="0" parTransId="{2BEC5219-288E-43B1-B897-FF0409600D73}" sibTransId="{9CD4E88E-FB9F-46D6-9A24-C7DA4A9A0DC6}"/>
    <dgm:cxn modelId="{3E3366FB-47CF-440A-A73B-83F3213CBDF3}" srcId="{C6D7987A-739E-4C5C-A5F2-D65E71860AFD}" destId="{3421D07F-64F1-4356-A16A-6C62CF194CD4}" srcOrd="1" destOrd="0" parTransId="{AA2C849E-8E68-4448-8671-0BFE12DA67D3}" sibTransId="{92F25E17-CF92-419F-9254-4C21A638DCE4}"/>
    <dgm:cxn modelId="{453A2CC3-F2CA-40DE-8F4C-27F1FA468295}" type="presParOf" srcId="{3187B8B0-DACB-48F8-8FFD-859AC3E91836}" destId="{67096F8B-424B-417F-A34C-5C1C118A7B0F}" srcOrd="0" destOrd="0" presId="urn:microsoft.com/office/officeart/2018/2/layout/IconVerticalSolidList"/>
    <dgm:cxn modelId="{658FD585-08FB-4FC6-AB7B-52BCD911925F}" type="presParOf" srcId="{67096F8B-424B-417F-A34C-5C1C118A7B0F}" destId="{235D467E-7C13-422C-8EDF-9306DD15EC43}" srcOrd="0" destOrd="0" presId="urn:microsoft.com/office/officeart/2018/2/layout/IconVerticalSolidList"/>
    <dgm:cxn modelId="{A701CA9E-184A-4680-AF79-E4A86C0118A2}" type="presParOf" srcId="{67096F8B-424B-417F-A34C-5C1C118A7B0F}" destId="{E1E6E671-B838-4C71-B647-C4EAF27C4111}" srcOrd="1" destOrd="0" presId="urn:microsoft.com/office/officeart/2018/2/layout/IconVerticalSolidList"/>
    <dgm:cxn modelId="{1947ADE5-C559-4B35-9234-5B0A5B196EB0}" type="presParOf" srcId="{67096F8B-424B-417F-A34C-5C1C118A7B0F}" destId="{528E5672-C879-4897-BE51-8485A8CE104E}" srcOrd="2" destOrd="0" presId="urn:microsoft.com/office/officeart/2018/2/layout/IconVerticalSolidList"/>
    <dgm:cxn modelId="{B31467E5-FBD2-4A8B-B710-87332639E189}" type="presParOf" srcId="{67096F8B-424B-417F-A34C-5C1C118A7B0F}" destId="{FB29D525-E088-4646-AE22-43C33D8866AA}" srcOrd="3" destOrd="0" presId="urn:microsoft.com/office/officeart/2018/2/layout/IconVerticalSolidList"/>
    <dgm:cxn modelId="{E63BA548-4DEC-48D1-9754-2781099A8B01}" type="presParOf" srcId="{3187B8B0-DACB-48F8-8FFD-859AC3E91836}" destId="{835D480D-8240-4B3D-BFF0-47984CCC5695}" srcOrd="1" destOrd="0" presId="urn:microsoft.com/office/officeart/2018/2/layout/IconVerticalSolidList"/>
    <dgm:cxn modelId="{BB13615E-BB70-4857-A67D-C181DEFEB52E}" type="presParOf" srcId="{3187B8B0-DACB-48F8-8FFD-859AC3E91836}" destId="{E5EAD023-45BA-4EAF-A4F4-D2D3E3EBF298}" srcOrd="2" destOrd="0" presId="urn:microsoft.com/office/officeart/2018/2/layout/IconVerticalSolidList"/>
    <dgm:cxn modelId="{A425B501-392E-4860-A72D-BFDE8D19AD26}" type="presParOf" srcId="{E5EAD023-45BA-4EAF-A4F4-D2D3E3EBF298}" destId="{B7CC0788-D899-4911-8DD7-527AB6988B24}" srcOrd="0" destOrd="0" presId="urn:microsoft.com/office/officeart/2018/2/layout/IconVerticalSolidList"/>
    <dgm:cxn modelId="{7B048C9B-2A5C-4150-AFD6-C3DC63FD5D26}" type="presParOf" srcId="{E5EAD023-45BA-4EAF-A4F4-D2D3E3EBF298}" destId="{B71DFD07-9B5C-45D2-9FDA-67F17AA2B9CA}" srcOrd="1" destOrd="0" presId="urn:microsoft.com/office/officeart/2018/2/layout/IconVerticalSolidList"/>
    <dgm:cxn modelId="{6BF29C5F-A2C4-4554-96FE-E611CF8EED0C}" type="presParOf" srcId="{E5EAD023-45BA-4EAF-A4F4-D2D3E3EBF298}" destId="{990CE6CD-B849-4946-8BD9-1A76B3489A0A}" srcOrd="2" destOrd="0" presId="urn:microsoft.com/office/officeart/2018/2/layout/IconVerticalSolidList"/>
    <dgm:cxn modelId="{F519C23D-2CD8-4B21-A377-6917C8924258}" type="presParOf" srcId="{E5EAD023-45BA-4EAF-A4F4-D2D3E3EBF298}" destId="{63F30C60-1DA2-46E3-9681-FF301989F8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Introduce </a:t>
          </a:r>
          <a:r>
            <a:rPr lang="en-US" sz="2400" b="0" i="0" kern="1200" dirty="0"/>
            <a:t>the </a:t>
          </a:r>
          <a:r>
            <a:rPr lang="en-US" sz="2400" b="0" i="1" kern="1200" dirty="0"/>
            <a:t>p</a:t>
          </a:r>
          <a:r>
            <a:rPr lang="en-US" sz="2400" i="1" kern="1200" dirty="0"/>
            <a:t>roblem</a:t>
          </a:r>
          <a:r>
            <a:rPr lang="en-US" sz="2400" kern="1200" dirty="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Develop</a:t>
          </a:r>
          <a:r>
            <a:rPr lang="en-US" sz="2400" kern="1200" dirty="0"/>
            <a:t> </a:t>
          </a:r>
          <a:r>
            <a:rPr lang="en-US" sz="2400" i="1" kern="1200" dirty="0"/>
            <a:t>Neural Networks </a:t>
          </a:r>
          <a:r>
            <a:rPr lang="en-US" sz="2400" kern="1200" dirty="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Discuss</a:t>
          </a:r>
          <a:r>
            <a:rPr lang="en-US" sz="2400" kern="1200" dirty="0"/>
            <a:t> consequences and </a:t>
          </a:r>
          <a:r>
            <a:rPr lang="en-US" sz="2400" i="1" kern="1200" dirty="0"/>
            <a:t>improvements</a:t>
          </a:r>
          <a:r>
            <a:rPr lang="en-US" sz="2400" kern="1200" dirty="0"/>
            <a:t>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Analyze</a:t>
          </a:r>
          <a:r>
            <a:rPr lang="en-US" sz="2400" kern="1200" dirty="0"/>
            <a:t> the </a:t>
          </a:r>
          <a:r>
            <a:rPr lang="en-US" sz="2400" i="1" kern="1200" dirty="0"/>
            <a:t>performance</a:t>
          </a:r>
          <a:r>
            <a:rPr lang="en-US" sz="2400" kern="1200" dirty="0"/>
            <a:t> of the improvements</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Consider a neural network to be just like a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Composed of smaller functions called </a:t>
          </a:r>
          <a:r>
            <a:rPr lang="en-US" sz="2100" i="1" kern="1200"/>
            <a:t>layers</a:t>
          </a:r>
          <a:endParaRPr lang="en-US" sz="21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Transform </a:t>
          </a:r>
          <a:r>
            <a:rPr lang="en-US" sz="2100" i="1" kern="1200"/>
            <a:t>features</a:t>
          </a:r>
          <a:r>
            <a:rPr lang="en-US" sz="2100" kern="1200"/>
            <a:t> into </a:t>
          </a:r>
          <a:r>
            <a:rPr lang="en-US" sz="2100" i="1" kern="1200"/>
            <a:t>predictions</a:t>
          </a:r>
          <a:endParaRPr lang="en-US" sz="21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E870-6BCF-47BF-B168-57F40971D268}">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DC0-ABCE-4DA7-8EA2-00CC341C44BE}">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2DA89F-B468-4F3B-875E-B3E81A25D312}">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Inputs</a:t>
          </a:r>
          <a:r>
            <a:rPr lang="en-US" sz="1700" kern="1200" dirty="0"/>
            <a:t> are properties of digital audio files from London’s </a:t>
          </a:r>
          <a:r>
            <a:rPr lang="en-US" sz="1700" i="1" kern="1200" dirty="0" err="1"/>
            <a:t>Philharmonia</a:t>
          </a:r>
          <a:r>
            <a:rPr lang="en-US" sz="1700" kern="1200" dirty="0"/>
            <a:t> Orchestra and University of Iowa’s </a:t>
          </a:r>
          <a:r>
            <a:rPr lang="en-US" sz="1700" i="1" kern="1200" dirty="0"/>
            <a:t>Electronic Music Studios</a:t>
          </a:r>
          <a:endParaRPr lang="en-US" sz="1700" kern="1200" dirty="0"/>
        </a:p>
      </dsp:txBody>
      <dsp:txXfrm>
        <a:off x="1733729" y="641"/>
        <a:ext cx="4211719" cy="1501064"/>
      </dsp:txXfrm>
    </dsp:sp>
    <dsp:sp modelId="{9A94088B-C8DB-4449-BC64-66ADE5748C40}">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BDE2C-3FA5-44A8-81ED-1CA7B0C91C79}">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B74619-EFED-4621-B629-301DEA09FCBC}">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Outputs </a:t>
          </a:r>
          <a:r>
            <a:rPr lang="en-US" sz="1700" i="0" kern="1200" dirty="0"/>
            <a:t>are integers that</a:t>
          </a:r>
          <a:r>
            <a:rPr lang="en-US" sz="1700" kern="1200" dirty="0"/>
            <a:t> correspond to musical instruments</a:t>
          </a:r>
        </a:p>
      </dsp:txBody>
      <dsp:txXfrm>
        <a:off x="1733729" y="1876972"/>
        <a:ext cx="4211719" cy="1501064"/>
      </dsp:txXfrm>
    </dsp:sp>
    <dsp:sp modelId="{446ED187-F51A-46DE-8809-F6BC277364D7}">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8F695-2031-421B-BD58-77B2E248C629}">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041AF-FA74-4D11-B4FB-80A7963AC3BC}">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kern="1200"/>
            <a:t>We group samples with similar input properties</a:t>
          </a:r>
        </a:p>
      </dsp:txBody>
      <dsp:txXfrm>
        <a:off x="1733729" y="3753302"/>
        <a:ext cx="4211719" cy="1501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D467E-7C13-422C-8EDF-9306DD15EC43}">
      <dsp:nvSpPr>
        <dsp:cNvPr id="0" name=""/>
        <dsp:cNvSpPr/>
      </dsp:nvSpPr>
      <dsp:spPr>
        <a:xfrm>
          <a:off x="0" y="853938"/>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E671-B838-4C71-B647-C4EAF27C4111}">
      <dsp:nvSpPr>
        <dsp:cNvPr id="0" name=""/>
        <dsp:cNvSpPr/>
      </dsp:nvSpPr>
      <dsp:spPr>
        <a:xfrm>
          <a:off x="476892" y="1208652"/>
          <a:ext cx="867076" cy="867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29D525-E088-4646-AE22-43C33D8866AA}">
      <dsp:nvSpPr>
        <dsp:cNvPr id="0" name=""/>
        <dsp:cNvSpPr/>
      </dsp:nvSpPr>
      <dsp:spPr>
        <a:xfrm>
          <a:off x="1820860" y="853938"/>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dirty="0"/>
            <a:t>This is called Multimodal Deep Learning</a:t>
          </a:r>
        </a:p>
      </dsp:txBody>
      <dsp:txXfrm>
        <a:off x="1820860" y="853938"/>
        <a:ext cx="4124588" cy="1576502"/>
      </dsp:txXfrm>
    </dsp:sp>
    <dsp:sp modelId="{B7CC0788-D899-4911-8DD7-527AB6988B24}">
      <dsp:nvSpPr>
        <dsp:cNvPr id="0" name=""/>
        <dsp:cNvSpPr/>
      </dsp:nvSpPr>
      <dsp:spPr>
        <a:xfrm>
          <a:off x="0" y="2824567"/>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DFD07-9B5C-45D2-9FDA-67F17AA2B9CA}">
      <dsp:nvSpPr>
        <dsp:cNvPr id="0" name=""/>
        <dsp:cNvSpPr/>
      </dsp:nvSpPr>
      <dsp:spPr>
        <a:xfrm>
          <a:off x="476892" y="3179280"/>
          <a:ext cx="867076" cy="867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30C60-1DA2-46E3-9681-FF301989F8FF}">
      <dsp:nvSpPr>
        <dsp:cNvPr id="0" name=""/>
        <dsp:cNvSpPr/>
      </dsp:nvSpPr>
      <dsp:spPr>
        <a:xfrm>
          <a:off x="1820860" y="2824567"/>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a:t>Transform incompatible inputs to a compatible format at an internal layer</a:t>
          </a:r>
        </a:p>
      </dsp:txBody>
      <dsp:txXfrm>
        <a:off x="1820860" y="2824567"/>
        <a:ext cx="4124588" cy="15765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822EA-6EB6-41E3-9582-0C976F415B9F}"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56A2-2B56-491E-B6A3-6923EB2955EA}" type="slidenum">
              <a:rPr lang="en-US" smtClean="0"/>
              <a:t>‹#›</a:t>
            </a:fld>
            <a:endParaRPr lang="en-US"/>
          </a:p>
        </p:txBody>
      </p:sp>
    </p:spTree>
    <p:extLst>
      <p:ext uri="{BB962C8B-B14F-4D97-AF65-F5344CB8AC3E}">
        <p14:creationId xmlns:p14="http://schemas.microsoft.com/office/powerpoint/2010/main" val="12464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hilharmonia.co.uk/" TargetMode="External"/><Relationship Id="rId2" Type="http://schemas.openxmlformats.org/officeDocument/2006/relationships/hyperlink" Target="http://theremin.music.uiowa.ed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dirty="0"/>
              <a:t>Landon Buell</a:t>
            </a:r>
          </a:p>
          <a:p>
            <a:r>
              <a:rPr lang="en-US" sz="1400" dirty="0"/>
              <a:t>Senior, Physics B.S. Major</a:t>
            </a:r>
          </a:p>
          <a:p>
            <a:r>
              <a:rPr lang="en-US" sz="1400" dirty="0"/>
              <a:t>University of New Hampshire</a:t>
            </a:r>
          </a:p>
          <a:p>
            <a:r>
              <a:rPr lang="en-US" sz="1400" dirty="0"/>
              <a:t>8 Jan 2020</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E9F7-38B9-47F4-A39B-706BD3ACFD4C}"/>
              </a:ext>
            </a:extLst>
          </p:cNvPr>
          <p:cNvSpPr>
            <a:spLocks noGrp="1"/>
          </p:cNvSpPr>
          <p:nvPr>
            <p:ph type="title"/>
          </p:nvPr>
        </p:nvSpPr>
        <p:spPr/>
        <p:txBody>
          <a:bodyPr/>
          <a:lstStyle/>
          <a:p>
            <a:r>
              <a:rPr lang="en-US" dirty="0"/>
              <a:t>MLP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DC8614-641B-405A-A4C6-A093601427B6}"/>
                  </a:ext>
                </a:extLst>
              </p:cNvPr>
              <p:cNvSpPr>
                <a:spLocks noGrp="1"/>
              </p:cNvSpPr>
              <p:nvPr>
                <p:ph idx="1"/>
              </p:nvPr>
            </p:nvSpPr>
            <p:spPr/>
            <p:txBody>
              <a:bodyPr/>
              <a:lstStyle/>
              <a:p>
                <a:endParaRPr lang="en-US" dirty="0"/>
              </a:p>
              <a:p>
                <a:r>
                  <a:rPr lang="en-US" dirty="0"/>
                  <a:t>Formal implementations add a </a:t>
                </a:r>
                <a:r>
                  <a:rPr lang="en-US" i="1" dirty="0"/>
                  <a:t>bias</a:t>
                </a:r>
                <a:r>
                  <a:rPr lang="en-US" dirty="0"/>
                  <a:t> and an </a:t>
                </a:r>
                <a:r>
                  <a:rPr lang="en-US" i="1" dirty="0"/>
                  <a:t>activation function</a:t>
                </a:r>
              </a:p>
              <a:p>
                <a:endParaRPr lang="en-US" i="1" dirty="0"/>
              </a:p>
              <a:p>
                <a:endParaRPr lang="en-US" i="1" dirty="0"/>
              </a:p>
              <a:p>
                <a:pPr marL="0" indent="0" algn="ctr">
                  <a:buNone/>
                </a:pPr>
                <a14:m>
                  <m:oMathPara xmlns:m="http://schemas.openxmlformats.org/officeDocument/2006/math">
                    <m:oMathParaPr>
                      <m:jc m:val="centerGroup"/>
                    </m:oMathParaPr>
                    <m:oMath xmlns:m="http://schemas.openxmlformats.org/officeDocument/2006/math">
                      <m:sSup>
                        <m:sSupPr>
                          <m:ctrlPr>
                            <a:rPr lang="en-US" sz="3200" b="0" i="1" dirty="0"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𝜎</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d>
                        <m:dPr>
                          <m:ctrlPr>
                            <a:rPr lang="en-US" sz="3200" b="0" i="1" dirty="0" smtClean="0">
                              <a:latin typeface="Cambria Math" panose="02040503050406030204" pitchFamily="18" charset="0"/>
                            </a:rPr>
                          </m:ctrlPr>
                        </m:dPr>
                        <m:e>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𝑊</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sSup>
                            <m:sSupPr>
                              <m:ctrlPr>
                                <a:rPr lang="en-US" sz="3200" b="0" i="1" dirty="0" smtClean="0">
                                  <a:latin typeface="Cambria Math" panose="02040503050406030204" pitchFamily="18" charset="0"/>
                                </a:rPr>
                              </m:ctrlPr>
                            </m:sSup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𝑥</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−1)</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𝑏</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e>
                      </m:d>
                    </m:oMath>
                  </m:oMathPara>
                </a14:m>
                <a:endParaRPr lang="en-US" i="1" dirty="0"/>
              </a:p>
              <a:p>
                <a:endParaRPr lang="en-US" i="1" dirty="0"/>
              </a:p>
              <a:p>
                <a:endParaRPr lang="en-US" i="1" dirty="0"/>
              </a:p>
              <a:p>
                <a:r>
                  <a:rPr lang="en-US" dirty="0"/>
                  <a:t>Allows us to model more complex decision boundaries in real-world problems</a:t>
                </a:r>
              </a:p>
            </p:txBody>
          </p:sp>
        </mc:Choice>
        <mc:Fallback>
          <p:sp>
            <p:nvSpPr>
              <p:cNvPr id="3" name="Content Placeholder 2">
                <a:extLst>
                  <a:ext uri="{FF2B5EF4-FFF2-40B4-BE49-F238E27FC236}">
                    <a16:creationId xmlns:a16="http://schemas.microsoft.com/office/drawing/2014/main" id="{7ADC8614-641B-405A-A4C6-A093601427B6}"/>
                  </a:ext>
                </a:extLst>
              </p:cNvPr>
              <p:cNvSpPr>
                <a:spLocks noGrp="1" noRot="1" noChangeAspect="1" noMove="1" noResize="1" noEditPoints="1" noAdjustHandles="1" noChangeArrowheads="1" noChangeShapeType="1" noTextEdit="1"/>
              </p:cNvSpPr>
              <p:nvPr>
                <p:ph idx="1"/>
              </p:nvPr>
            </p:nvSpPr>
            <p:spPr>
              <a:blipFill>
                <a:blip r:embed="rId2"/>
                <a:stretch>
                  <a:fillRect l="-142" r="-35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5DD54CC-65EA-4FF5-B0B3-FF00606D4457}"/>
              </a:ext>
            </a:extLst>
          </p:cNvPr>
          <p:cNvCxnSpPr>
            <a:cxnSpLocks/>
          </p:cNvCxnSpPr>
          <p:nvPr/>
        </p:nvCxnSpPr>
        <p:spPr>
          <a:xfrm>
            <a:off x="5130800" y="2637367"/>
            <a:ext cx="2116667" cy="994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4C28B63-C384-42D1-9F65-6E658F1B1F51}"/>
              </a:ext>
            </a:extLst>
          </p:cNvPr>
          <p:cNvCxnSpPr>
            <a:cxnSpLocks/>
          </p:cNvCxnSpPr>
          <p:nvPr/>
        </p:nvCxnSpPr>
        <p:spPr>
          <a:xfrm flipH="1">
            <a:off x="4754033" y="2637367"/>
            <a:ext cx="1964267" cy="994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Left Brace 9">
            <a:extLst>
              <a:ext uri="{FF2B5EF4-FFF2-40B4-BE49-F238E27FC236}">
                <a16:creationId xmlns:a16="http://schemas.microsoft.com/office/drawing/2014/main" id="{F180A45C-6C8C-4A4F-9FA6-133C2D20DE5A}"/>
              </a:ext>
            </a:extLst>
          </p:cNvPr>
          <p:cNvSpPr/>
          <p:nvPr/>
        </p:nvSpPr>
        <p:spPr>
          <a:xfrm rot="16200000">
            <a:off x="5799666" y="3316549"/>
            <a:ext cx="232834" cy="180763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4573EFD-684C-4F3E-BAFB-8F637A672977}"/>
              </a:ext>
            </a:extLst>
          </p:cNvPr>
          <p:cNvSpPr txBox="1"/>
          <p:nvPr/>
        </p:nvSpPr>
        <p:spPr>
          <a:xfrm>
            <a:off x="4912442" y="4336783"/>
            <a:ext cx="2007281" cy="307777"/>
          </a:xfrm>
          <a:prstGeom prst="rect">
            <a:avLst/>
          </a:prstGeom>
          <a:noFill/>
        </p:spPr>
        <p:txBody>
          <a:bodyPr wrap="none" rtlCol="0">
            <a:spAutoFit/>
          </a:bodyPr>
          <a:lstStyle/>
          <a:p>
            <a:r>
              <a:rPr lang="en-US" sz="1400" dirty="0"/>
              <a:t>Matrix-vector product</a:t>
            </a:r>
          </a:p>
        </p:txBody>
      </p:sp>
    </p:spTree>
    <p:extLst>
      <p:ext uri="{BB962C8B-B14F-4D97-AF65-F5344CB8AC3E}">
        <p14:creationId xmlns:p14="http://schemas.microsoft.com/office/powerpoint/2010/main" val="359507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006A13-D88B-45EB-8D42-E297EEBA7E37}"/>
              </a:ext>
            </a:extLst>
          </p:cNvPr>
          <p:cNvSpPr>
            <a:spLocks noGrp="1"/>
          </p:cNvSpPr>
          <p:nvPr>
            <p:ph type="title"/>
          </p:nvPr>
        </p:nvSpPr>
        <p:spPr>
          <a:xfrm>
            <a:off x="5120050" y="640081"/>
            <a:ext cx="5842918" cy="1325562"/>
          </a:xfrm>
        </p:spPr>
        <p:txBody>
          <a:bodyPr vert="horz" lIns="91440" tIns="45720" rIns="91440" bIns="45720" rtlCol="0" anchor="b">
            <a:normAutofit/>
          </a:bodyPr>
          <a:lstStyle/>
          <a:p>
            <a:r>
              <a:rPr lang="en-US"/>
              <a:t>Features for the MLP</a:t>
            </a:r>
            <a:endParaRPr lang="en-US" dirty="0"/>
          </a:p>
        </p:txBody>
      </p:sp>
      <p:pic>
        <p:nvPicPr>
          <p:cNvPr id="13" name="Content Placeholder 12" descr="Chart, line chart&#10;&#10;Description automatically generated">
            <a:extLst>
              <a:ext uri="{FF2B5EF4-FFF2-40B4-BE49-F238E27FC236}">
                <a16:creationId xmlns:a16="http://schemas.microsoft.com/office/drawing/2014/main" id="{666A9B88-A85D-4C05-B4E1-0A664F79C245}"/>
              </a:ext>
            </a:extLst>
          </p:cNvPr>
          <p:cNvPicPr>
            <a:picLocks noGrp="1" noChangeAspect="1"/>
          </p:cNvPicPr>
          <p:nvPr>
            <p:ph sz="half" idx="1"/>
          </p:nvPr>
        </p:nvPicPr>
        <p:blipFill>
          <a:blip r:embed="rId2"/>
          <a:stretch>
            <a:fillRect/>
          </a:stretch>
        </p:blipFill>
        <p:spPr>
          <a:xfrm>
            <a:off x="243247" y="1965643"/>
            <a:ext cx="4876803" cy="1828800"/>
          </a:xfrm>
          <a:prstGeom prst="rect">
            <a:avLst/>
          </a:prstGeom>
        </p:spPr>
      </p:pic>
      <p:sp>
        <p:nvSpPr>
          <p:cNvPr id="6" name="Content Placeholder 5">
            <a:extLst>
              <a:ext uri="{FF2B5EF4-FFF2-40B4-BE49-F238E27FC236}">
                <a16:creationId xmlns:a16="http://schemas.microsoft.com/office/drawing/2014/main" id="{D8BA219B-9808-4935-883E-5B111CDD5070}"/>
              </a:ext>
            </a:extLst>
          </p:cNvPr>
          <p:cNvSpPr>
            <a:spLocks noGrp="1"/>
          </p:cNvSpPr>
          <p:nvPr>
            <p:ph sz="half" idx="2"/>
          </p:nvPr>
        </p:nvSpPr>
        <p:spPr>
          <a:xfrm>
            <a:off x="5888567" y="2301554"/>
            <a:ext cx="5092294" cy="3878583"/>
          </a:xfrm>
        </p:spPr>
        <p:txBody>
          <a:bodyPr vert="horz" lIns="91440" tIns="45720" rIns="91440" bIns="45720" rtlCol="0">
            <a:normAutofit/>
          </a:bodyPr>
          <a:lstStyle/>
          <a:p>
            <a:endParaRPr lang="en-US" dirty="0"/>
          </a:p>
          <a:p>
            <a:r>
              <a:rPr lang="en-US" dirty="0"/>
              <a:t>Time Domain Envelope (x5)</a:t>
            </a:r>
          </a:p>
          <a:p>
            <a:r>
              <a:rPr lang="en-US" dirty="0"/>
              <a:t>Zero Crossing Rate</a:t>
            </a:r>
          </a:p>
          <a:p>
            <a:r>
              <a:rPr lang="en-US" dirty="0"/>
              <a:t>Temporal Center of Mass</a:t>
            </a:r>
          </a:p>
          <a:p>
            <a:r>
              <a:rPr lang="en-US" dirty="0"/>
              <a:t>Auto Correlation Coefficients (x4)</a:t>
            </a:r>
          </a:p>
          <a:p>
            <a:r>
              <a:rPr lang="en-US" dirty="0"/>
              <a:t>Mel Frequency </a:t>
            </a:r>
            <a:r>
              <a:rPr lang="en-US" dirty="0" err="1"/>
              <a:t>Cepstrum</a:t>
            </a:r>
            <a:r>
              <a:rPr lang="en-US" dirty="0"/>
              <a:t> Coefficients (x12)</a:t>
            </a:r>
          </a:p>
          <a:p>
            <a:r>
              <a:rPr lang="en-US" dirty="0"/>
              <a:t>Frequency Center of Mass</a:t>
            </a:r>
          </a:p>
        </p:txBody>
      </p:sp>
      <p:sp>
        <p:nvSpPr>
          <p:cNvPr id="22" name="Rectangle 21">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Chart, line chart&#10;&#10;Description automatically generated">
            <a:extLst>
              <a:ext uri="{FF2B5EF4-FFF2-40B4-BE49-F238E27FC236}">
                <a16:creationId xmlns:a16="http://schemas.microsoft.com/office/drawing/2014/main" id="{9937784C-8EB4-4215-BDAC-24F9CF976862}"/>
              </a:ext>
            </a:extLst>
          </p:cNvPr>
          <p:cNvPicPr>
            <a:picLocks noChangeAspect="1"/>
          </p:cNvPicPr>
          <p:nvPr/>
        </p:nvPicPr>
        <p:blipFill>
          <a:blip r:embed="rId3"/>
          <a:stretch>
            <a:fillRect/>
          </a:stretch>
        </p:blipFill>
        <p:spPr>
          <a:xfrm>
            <a:off x="243247" y="4128836"/>
            <a:ext cx="4876803" cy="1828800"/>
          </a:xfrm>
          <a:prstGeom prst="rect">
            <a:avLst/>
          </a:prstGeom>
        </p:spPr>
      </p:pic>
    </p:spTree>
    <p:extLst>
      <p:ext uri="{BB962C8B-B14F-4D97-AF65-F5344CB8AC3E}">
        <p14:creationId xmlns:p14="http://schemas.microsoft.com/office/powerpoint/2010/main" val="224506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9E47-EDFE-4E0C-84ED-213BB7B41527}"/>
              </a:ext>
            </a:extLst>
          </p:cNvPr>
          <p:cNvSpPr>
            <a:spLocks noGrp="1"/>
          </p:cNvSpPr>
          <p:nvPr>
            <p:ph type="title"/>
          </p:nvPr>
        </p:nvSpPr>
        <p:spPr/>
        <p:txBody>
          <a:bodyPr>
            <a:normAutofit/>
          </a:bodyPr>
          <a:lstStyle/>
          <a:p>
            <a:r>
              <a:rPr lang="en-US" sz="3600" dirty="0"/>
              <a:t>The Convolutional Neural Network (CNN)</a:t>
            </a:r>
          </a:p>
        </p:txBody>
      </p:sp>
      <p:pic>
        <p:nvPicPr>
          <p:cNvPr id="6" name="Content Placeholder 5" descr="Diagram, schematic&#10;&#10;Description automatically generated">
            <a:extLst>
              <a:ext uri="{FF2B5EF4-FFF2-40B4-BE49-F238E27FC236}">
                <a16:creationId xmlns:a16="http://schemas.microsoft.com/office/drawing/2014/main" id="{614A4E39-B595-449B-B6B4-1440E7317BE7}"/>
              </a:ext>
            </a:extLst>
          </p:cNvPr>
          <p:cNvPicPr>
            <a:picLocks noGrp="1" noChangeAspect="1"/>
          </p:cNvPicPr>
          <p:nvPr>
            <p:ph sz="half" idx="1"/>
          </p:nvPr>
        </p:nvPicPr>
        <p:blipFill>
          <a:blip r:embed="rId2"/>
          <a:stretch>
            <a:fillRect/>
          </a:stretch>
        </p:blipFill>
        <p:spPr>
          <a:xfrm>
            <a:off x="635530" y="2243667"/>
            <a:ext cx="5109104" cy="3831827"/>
          </a:xfrm>
        </p:spPr>
      </p:pic>
      <p:sp>
        <p:nvSpPr>
          <p:cNvPr id="4" name="Content Placeholder 3">
            <a:extLst>
              <a:ext uri="{FF2B5EF4-FFF2-40B4-BE49-F238E27FC236}">
                <a16:creationId xmlns:a16="http://schemas.microsoft.com/office/drawing/2014/main" id="{F1782CD5-AFFC-49C4-8F8F-39D5B134EF63}"/>
              </a:ext>
            </a:extLst>
          </p:cNvPr>
          <p:cNvSpPr>
            <a:spLocks noGrp="1"/>
          </p:cNvSpPr>
          <p:nvPr>
            <p:ph sz="half" idx="2"/>
          </p:nvPr>
        </p:nvSpPr>
        <p:spPr/>
        <p:txBody>
          <a:bodyPr/>
          <a:lstStyle/>
          <a:p>
            <a:endParaRPr lang="en-US" dirty="0"/>
          </a:p>
          <a:p>
            <a:r>
              <a:rPr lang="en-US" sz="1600" dirty="0"/>
              <a:t>Connect layers with weighting kernels</a:t>
            </a:r>
          </a:p>
          <a:p>
            <a:endParaRPr lang="en-US" sz="1600" dirty="0"/>
          </a:p>
          <a:p>
            <a:r>
              <a:rPr lang="en-US" sz="1600" i="1" dirty="0"/>
              <a:t>Sparse</a:t>
            </a:r>
            <a:r>
              <a:rPr lang="en-US" sz="1600" dirty="0"/>
              <a:t> connectivity</a:t>
            </a:r>
          </a:p>
          <a:p>
            <a:endParaRPr lang="en-US" sz="1600" i="1" dirty="0"/>
          </a:p>
          <a:p>
            <a:r>
              <a:rPr lang="en-US" sz="1600" dirty="0"/>
              <a:t>Handles 2D “grid” of neurons (images)</a:t>
            </a:r>
          </a:p>
          <a:p>
            <a:endParaRPr lang="en-US" sz="1600" dirty="0"/>
          </a:p>
          <a:p>
            <a:r>
              <a:rPr lang="en-US" sz="1600" dirty="0"/>
              <a:t>Followed by layer of pooling</a:t>
            </a:r>
          </a:p>
          <a:p>
            <a:endParaRPr lang="en-US" sz="1600" dirty="0"/>
          </a:p>
        </p:txBody>
      </p:sp>
      <p:sp>
        <p:nvSpPr>
          <p:cNvPr id="7" name="Rectangle 6">
            <a:extLst>
              <a:ext uri="{FF2B5EF4-FFF2-40B4-BE49-F238E27FC236}">
                <a16:creationId xmlns:a16="http://schemas.microsoft.com/office/drawing/2014/main" id="{9F2BADCD-4DDB-4115-921F-443D8FA3D09A}"/>
              </a:ext>
            </a:extLst>
          </p:cNvPr>
          <p:cNvSpPr/>
          <p:nvPr/>
        </p:nvSpPr>
        <p:spPr>
          <a:xfrm>
            <a:off x="635530" y="2823633"/>
            <a:ext cx="1294870" cy="1752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CE7FD3-D223-4319-BD43-CB74DDC0AD73}"/>
              </a:ext>
            </a:extLst>
          </p:cNvPr>
          <p:cNvSpPr txBox="1"/>
          <p:nvPr/>
        </p:nvSpPr>
        <p:spPr>
          <a:xfrm>
            <a:off x="526989" y="1979287"/>
            <a:ext cx="1511952" cy="461665"/>
          </a:xfrm>
          <a:prstGeom prst="rect">
            <a:avLst/>
          </a:prstGeom>
          <a:solidFill>
            <a:schemeClr val="bg1"/>
          </a:solidFill>
          <a:ln w="19050">
            <a:solidFill>
              <a:srgbClr val="00B050"/>
            </a:solidFill>
          </a:ln>
        </p:spPr>
        <p:txBody>
          <a:bodyPr wrap="none" rtlCol="0">
            <a:spAutoFit/>
          </a:bodyPr>
          <a:lstStyle/>
          <a:p>
            <a:pPr algn="ctr"/>
            <a:r>
              <a:rPr lang="en-US" sz="1200" dirty="0"/>
              <a:t>Image becomes 2D</a:t>
            </a:r>
          </a:p>
          <a:p>
            <a:pPr algn="ctr"/>
            <a:r>
              <a:rPr lang="en-US" sz="1200" dirty="0"/>
              <a:t> grid of neurons</a:t>
            </a:r>
          </a:p>
        </p:txBody>
      </p:sp>
      <p:cxnSp>
        <p:nvCxnSpPr>
          <p:cNvPr id="10" name="Straight Arrow Connector 9">
            <a:extLst>
              <a:ext uri="{FF2B5EF4-FFF2-40B4-BE49-F238E27FC236}">
                <a16:creationId xmlns:a16="http://schemas.microsoft.com/office/drawing/2014/main" id="{C12BF9E3-55D3-4DDD-AC30-BECA10C2A86C}"/>
              </a:ext>
            </a:extLst>
          </p:cNvPr>
          <p:cNvCxnSpPr>
            <a:cxnSpLocks/>
            <a:stCxn id="8" idx="2"/>
            <a:endCxn id="7" idx="0"/>
          </p:cNvCxnSpPr>
          <p:nvPr/>
        </p:nvCxnSpPr>
        <p:spPr>
          <a:xfrm>
            <a:off x="1282965" y="2440952"/>
            <a:ext cx="0" cy="3826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EA13F6-A9FF-4266-9395-A5DA9CD6A387}"/>
              </a:ext>
            </a:extLst>
          </p:cNvPr>
          <p:cNvSpPr txBox="1"/>
          <p:nvPr/>
        </p:nvSpPr>
        <p:spPr>
          <a:xfrm>
            <a:off x="764158" y="5412521"/>
            <a:ext cx="1449436" cy="461665"/>
          </a:xfrm>
          <a:prstGeom prst="rect">
            <a:avLst/>
          </a:prstGeom>
          <a:solidFill>
            <a:schemeClr val="bg1"/>
          </a:solidFill>
          <a:ln w="19050">
            <a:solidFill>
              <a:srgbClr val="FF0000"/>
            </a:solidFill>
          </a:ln>
        </p:spPr>
        <p:txBody>
          <a:bodyPr wrap="none" rtlCol="0">
            <a:spAutoFit/>
          </a:bodyPr>
          <a:lstStyle/>
          <a:p>
            <a:pPr algn="ctr"/>
            <a:r>
              <a:rPr lang="en-US" sz="1200" dirty="0"/>
              <a:t>Convolve with 2D</a:t>
            </a:r>
          </a:p>
          <a:p>
            <a:pPr algn="ctr"/>
            <a:r>
              <a:rPr lang="en-US" sz="1200" dirty="0"/>
              <a:t>Weighting kernel</a:t>
            </a:r>
          </a:p>
        </p:txBody>
      </p:sp>
      <p:cxnSp>
        <p:nvCxnSpPr>
          <p:cNvPr id="15" name="Straight Arrow Connector 14">
            <a:extLst>
              <a:ext uri="{FF2B5EF4-FFF2-40B4-BE49-F238E27FC236}">
                <a16:creationId xmlns:a16="http://schemas.microsoft.com/office/drawing/2014/main" id="{CF8ACE72-49D7-4B6E-A49C-42A613FC9C94}"/>
              </a:ext>
            </a:extLst>
          </p:cNvPr>
          <p:cNvCxnSpPr>
            <a:cxnSpLocks/>
          </p:cNvCxnSpPr>
          <p:nvPr/>
        </p:nvCxnSpPr>
        <p:spPr>
          <a:xfrm flipV="1">
            <a:off x="1731698" y="5173133"/>
            <a:ext cx="0" cy="239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A1A27D-EFEC-4E74-96D8-C2B5C89946E5}"/>
              </a:ext>
            </a:extLst>
          </p:cNvPr>
          <p:cNvCxnSpPr>
            <a:cxnSpLocks/>
          </p:cNvCxnSpPr>
          <p:nvPr/>
        </p:nvCxnSpPr>
        <p:spPr>
          <a:xfrm flipV="1">
            <a:off x="1096698" y="3699933"/>
            <a:ext cx="0" cy="17125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655127-0BF7-45CE-81E3-7C07F8FB239B}"/>
              </a:ext>
            </a:extLst>
          </p:cNvPr>
          <p:cNvSpPr/>
          <p:nvPr/>
        </p:nvSpPr>
        <p:spPr>
          <a:xfrm>
            <a:off x="1840239" y="2823633"/>
            <a:ext cx="1294870" cy="1752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5FF6C55-AB7E-476B-A1D5-453CB83536B9}"/>
              </a:ext>
            </a:extLst>
          </p:cNvPr>
          <p:cNvSpPr txBox="1"/>
          <p:nvPr/>
        </p:nvSpPr>
        <p:spPr>
          <a:xfrm>
            <a:off x="1833488" y="1979287"/>
            <a:ext cx="1308371" cy="461665"/>
          </a:xfrm>
          <a:prstGeom prst="rect">
            <a:avLst/>
          </a:prstGeom>
          <a:solidFill>
            <a:schemeClr val="bg1"/>
          </a:solidFill>
          <a:ln w="19050">
            <a:solidFill>
              <a:srgbClr val="00B050"/>
            </a:solidFill>
          </a:ln>
        </p:spPr>
        <p:txBody>
          <a:bodyPr wrap="none" rtlCol="0">
            <a:spAutoFit/>
          </a:bodyPr>
          <a:lstStyle/>
          <a:p>
            <a:pPr algn="ctr"/>
            <a:r>
              <a:rPr lang="en-US" sz="1200" dirty="0"/>
              <a:t>Smaller 2D</a:t>
            </a:r>
          </a:p>
          <a:p>
            <a:pPr algn="ctr"/>
            <a:r>
              <a:rPr lang="en-US" sz="1200" dirty="0"/>
              <a:t> grid of neurons</a:t>
            </a:r>
          </a:p>
        </p:txBody>
      </p:sp>
      <p:cxnSp>
        <p:nvCxnSpPr>
          <p:cNvPr id="21" name="Straight Arrow Connector 20">
            <a:extLst>
              <a:ext uri="{FF2B5EF4-FFF2-40B4-BE49-F238E27FC236}">
                <a16:creationId xmlns:a16="http://schemas.microsoft.com/office/drawing/2014/main" id="{765A3FA8-4359-4293-A799-AB0A8A6A7824}"/>
              </a:ext>
            </a:extLst>
          </p:cNvPr>
          <p:cNvCxnSpPr>
            <a:cxnSpLocks/>
            <a:stCxn id="20" idx="2"/>
            <a:endCxn id="19" idx="0"/>
          </p:cNvCxnSpPr>
          <p:nvPr/>
        </p:nvCxnSpPr>
        <p:spPr>
          <a:xfrm>
            <a:off x="2487674" y="2440952"/>
            <a:ext cx="0" cy="3826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091351-1307-4183-BCA3-745CA0BE90D8}"/>
              </a:ext>
            </a:extLst>
          </p:cNvPr>
          <p:cNvSpPr txBox="1"/>
          <p:nvPr/>
        </p:nvSpPr>
        <p:spPr>
          <a:xfrm>
            <a:off x="4339817" y="2255741"/>
            <a:ext cx="1308371" cy="461665"/>
          </a:xfrm>
          <a:prstGeom prst="rect">
            <a:avLst/>
          </a:prstGeom>
          <a:solidFill>
            <a:schemeClr val="bg1"/>
          </a:solidFill>
          <a:ln w="19050">
            <a:solidFill>
              <a:srgbClr val="00B050"/>
            </a:solidFill>
          </a:ln>
        </p:spPr>
        <p:txBody>
          <a:bodyPr wrap="none" rtlCol="0">
            <a:spAutoFit/>
          </a:bodyPr>
          <a:lstStyle/>
          <a:p>
            <a:pPr algn="ctr"/>
            <a:r>
              <a:rPr lang="en-US" sz="1200" dirty="0"/>
              <a:t>Smaller 2D</a:t>
            </a:r>
          </a:p>
          <a:p>
            <a:pPr algn="ctr"/>
            <a:r>
              <a:rPr lang="en-US" sz="1200" dirty="0"/>
              <a:t> grid of neurons</a:t>
            </a:r>
          </a:p>
        </p:txBody>
      </p:sp>
      <p:sp>
        <p:nvSpPr>
          <p:cNvPr id="28" name="Rectangle 27">
            <a:extLst>
              <a:ext uri="{FF2B5EF4-FFF2-40B4-BE49-F238E27FC236}">
                <a16:creationId xmlns:a16="http://schemas.microsoft.com/office/drawing/2014/main" id="{AEC4A729-0B64-4ED0-A2F6-44AB401CD97C}"/>
              </a:ext>
            </a:extLst>
          </p:cNvPr>
          <p:cNvSpPr/>
          <p:nvPr/>
        </p:nvSpPr>
        <p:spPr>
          <a:xfrm>
            <a:off x="4339817" y="3128168"/>
            <a:ext cx="1294870" cy="46166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28BD319-D1A7-4349-8FCB-2771539B2CC2}"/>
              </a:ext>
            </a:extLst>
          </p:cNvPr>
          <p:cNvCxnSpPr>
            <a:cxnSpLocks/>
          </p:cNvCxnSpPr>
          <p:nvPr/>
        </p:nvCxnSpPr>
        <p:spPr>
          <a:xfrm>
            <a:off x="5006507" y="2717406"/>
            <a:ext cx="0" cy="4107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95789ED-3364-4EFC-BD50-F4102886D569}"/>
              </a:ext>
            </a:extLst>
          </p:cNvPr>
          <p:cNvSpPr/>
          <p:nvPr/>
        </p:nvSpPr>
        <p:spPr>
          <a:xfrm>
            <a:off x="2038941" y="2942167"/>
            <a:ext cx="1978486" cy="23791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A2F080C-3903-4B53-B957-F47C5ACC1B92}"/>
              </a:ext>
            </a:extLst>
          </p:cNvPr>
          <p:cNvSpPr txBox="1"/>
          <p:nvPr/>
        </p:nvSpPr>
        <p:spPr>
          <a:xfrm>
            <a:off x="2463292" y="5411980"/>
            <a:ext cx="1343638" cy="276999"/>
          </a:xfrm>
          <a:prstGeom prst="rect">
            <a:avLst/>
          </a:prstGeom>
          <a:solidFill>
            <a:schemeClr val="bg1"/>
          </a:solidFill>
          <a:ln w="19050">
            <a:solidFill>
              <a:srgbClr val="0070C0"/>
            </a:solidFill>
          </a:ln>
        </p:spPr>
        <p:txBody>
          <a:bodyPr wrap="none" rtlCol="0">
            <a:spAutoFit/>
          </a:bodyPr>
          <a:lstStyle/>
          <a:p>
            <a:pPr algn="ctr"/>
            <a:r>
              <a:rPr lang="en-US" sz="1200" dirty="0"/>
              <a:t>Can be repeated</a:t>
            </a:r>
          </a:p>
        </p:txBody>
      </p:sp>
      <p:sp>
        <p:nvSpPr>
          <p:cNvPr id="33" name="Rectangle 32">
            <a:extLst>
              <a:ext uri="{FF2B5EF4-FFF2-40B4-BE49-F238E27FC236}">
                <a16:creationId xmlns:a16="http://schemas.microsoft.com/office/drawing/2014/main" id="{6CE541C8-93D9-477B-8349-4BD3E68B155D}"/>
              </a:ext>
            </a:extLst>
          </p:cNvPr>
          <p:cNvSpPr/>
          <p:nvPr/>
        </p:nvSpPr>
        <p:spPr>
          <a:xfrm>
            <a:off x="4339817" y="3596387"/>
            <a:ext cx="1294869" cy="54579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44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0"/>
                                        </p:tgtEl>
                                      </p:cBhvr>
                                    </p:animEffect>
                                    <p:set>
                                      <p:cBhvr>
                                        <p:cTn id="69" dur="1" fill="hold">
                                          <p:stCondLst>
                                            <p:cond delay="499"/>
                                          </p:stCondLst>
                                        </p:cTn>
                                        <p:tgtEl>
                                          <p:spTgt spid="2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1"/>
                                        </p:tgtEl>
                                      </p:cBhvr>
                                    </p:animEffect>
                                    <p:set>
                                      <p:cBhvr>
                                        <p:cTn id="75" dur="1" fill="hold">
                                          <p:stCondLst>
                                            <p:cond delay="499"/>
                                          </p:stCondLst>
                                        </p:cTn>
                                        <p:tgtEl>
                                          <p:spTgt spid="2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8"/>
                                        </p:tgtEl>
                                      </p:cBhvr>
                                    </p:animEffect>
                                    <p:set>
                                      <p:cBhvr>
                                        <p:cTn id="83" dur="1" fill="hold">
                                          <p:stCondLst>
                                            <p:cond delay="499"/>
                                          </p:stCondLst>
                                        </p:cTn>
                                        <p:tgtEl>
                                          <p:spTgt spid="2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0"/>
                                        <p:tgtEl>
                                          <p:spTgt spid="33"/>
                                        </p:tgtEl>
                                      </p:cBhvr>
                                    </p:animEffect>
                                    <p:anim calcmode="lin" valueType="num">
                                      <p:cBhvr>
                                        <p:cTn id="100" dur="1000" fill="hold"/>
                                        <p:tgtEl>
                                          <p:spTgt spid="33"/>
                                        </p:tgtEl>
                                        <p:attrNameLst>
                                          <p:attrName>ppt_x</p:attrName>
                                        </p:attrNameLst>
                                      </p:cBhvr>
                                      <p:tavLst>
                                        <p:tav tm="0">
                                          <p:val>
                                            <p:strVal val="#ppt_x"/>
                                          </p:val>
                                        </p:tav>
                                        <p:tav tm="100000">
                                          <p:val>
                                            <p:strVal val="#ppt_x"/>
                                          </p:val>
                                        </p:tav>
                                      </p:tavLst>
                                    </p:anim>
                                    <p:anim calcmode="lin" valueType="num">
                                      <p:cBhvr>
                                        <p:cTn id="10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4" grpId="0" animBg="1"/>
      <p:bldP spid="14" grpId="1" animBg="1"/>
      <p:bldP spid="19" grpId="0" animBg="1"/>
      <p:bldP spid="19" grpId="1" animBg="1"/>
      <p:bldP spid="20" grpId="0" animBg="1"/>
      <p:bldP spid="20" grpId="1" animBg="1"/>
      <p:bldP spid="24" grpId="0" animBg="1"/>
      <p:bldP spid="24" grpId="1" animBg="1"/>
      <p:bldP spid="28" grpId="0" animBg="1"/>
      <p:bldP spid="28" grpId="1"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E49E-E214-4FA2-8D43-782829A67279}"/>
              </a:ext>
            </a:extLst>
          </p:cNvPr>
          <p:cNvSpPr>
            <a:spLocks noGrp="1"/>
          </p:cNvSpPr>
          <p:nvPr>
            <p:ph type="title"/>
          </p:nvPr>
        </p:nvSpPr>
        <p:spPr/>
        <p:txBody>
          <a:bodyPr/>
          <a:lstStyle/>
          <a:p>
            <a:r>
              <a:rPr lang="en-US" dirty="0"/>
              <a:t>CNN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4F1F40-1857-4027-885E-AEA8A12B0B7B}"/>
                  </a:ext>
                </a:extLst>
              </p:cNvPr>
              <p:cNvSpPr>
                <a:spLocks noGrp="1"/>
              </p:cNvSpPr>
              <p:nvPr>
                <p:ph idx="1"/>
              </p:nvPr>
            </p:nvSpPr>
            <p:spPr/>
            <p:txBody>
              <a:bodyPr/>
              <a:lstStyle/>
              <a:p>
                <a:endParaRPr lang="en-US" dirty="0"/>
              </a:p>
              <a:p>
                <a:r>
                  <a:rPr lang="en-US" dirty="0"/>
                  <a:t>Formal implementation also add a </a:t>
                </a:r>
                <a:r>
                  <a:rPr lang="en-US" i="1" dirty="0"/>
                  <a:t>bias </a:t>
                </a:r>
                <a:r>
                  <a:rPr lang="en-US" dirty="0"/>
                  <a:t>and an </a:t>
                </a:r>
                <a:r>
                  <a:rPr lang="en-US" i="1" dirty="0"/>
                  <a:t>activation function</a:t>
                </a:r>
                <a:endParaRPr lang="en-US" dirty="0"/>
              </a:p>
              <a:p>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𝑢</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𝑣</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nary>
                            </m:e>
                          </m:nary>
                        </m:e>
                      </m:d>
                    </m:oMath>
                  </m:oMathPara>
                </a14:m>
                <a:endParaRPr lang="en-US" dirty="0"/>
              </a:p>
              <a:p>
                <a:endParaRPr lang="en-US" dirty="0"/>
              </a:p>
              <a:p>
                <a:endParaRPr lang="en-US" dirty="0"/>
              </a:p>
              <a:p>
                <a:r>
                  <a:rPr lang="en-US" dirty="0"/>
                  <a:t>Detect patterns and features in images, using compressed versions of a parent image</a:t>
                </a:r>
              </a:p>
            </p:txBody>
          </p:sp>
        </mc:Choice>
        <mc:Fallback>
          <p:sp>
            <p:nvSpPr>
              <p:cNvPr id="3" name="Content Placeholder 2">
                <a:extLst>
                  <a:ext uri="{FF2B5EF4-FFF2-40B4-BE49-F238E27FC236}">
                    <a16:creationId xmlns:a16="http://schemas.microsoft.com/office/drawing/2014/main" id="{5E4F1F40-1857-4027-885E-AEA8A12B0B7B}"/>
                  </a:ext>
                </a:extLst>
              </p:cNvPr>
              <p:cNvSpPr>
                <a:spLocks noGrp="1" noRot="1" noChangeAspect="1" noMove="1" noResize="1" noEditPoints="1" noAdjustHandles="1" noChangeArrowheads="1" noChangeShapeType="1" noTextEdit="1"/>
              </p:cNvSpPr>
              <p:nvPr>
                <p:ph idx="1"/>
              </p:nvPr>
            </p:nvSpPr>
            <p:spPr>
              <a:blipFill>
                <a:blip r:embed="rId2"/>
                <a:stretch>
                  <a:fillRect l="-142" b="-140"/>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11EE2DDC-49F0-479A-B416-2EB68CB9F982}"/>
              </a:ext>
            </a:extLst>
          </p:cNvPr>
          <p:cNvCxnSpPr>
            <a:cxnSpLocks/>
          </p:cNvCxnSpPr>
          <p:nvPr/>
        </p:nvCxnSpPr>
        <p:spPr>
          <a:xfrm flipH="1">
            <a:off x="4470400" y="2610775"/>
            <a:ext cx="1032934" cy="1159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04FBF41-842A-4988-8516-F67FA29E1ED0}"/>
              </a:ext>
            </a:extLst>
          </p:cNvPr>
          <p:cNvCxnSpPr>
            <a:cxnSpLocks/>
          </p:cNvCxnSpPr>
          <p:nvPr/>
        </p:nvCxnSpPr>
        <p:spPr>
          <a:xfrm flipH="1">
            <a:off x="4055533" y="2671233"/>
            <a:ext cx="3373967" cy="11501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Left Brace 5">
            <a:extLst>
              <a:ext uri="{FF2B5EF4-FFF2-40B4-BE49-F238E27FC236}">
                <a16:creationId xmlns:a16="http://schemas.microsoft.com/office/drawing/2014/main" id="{19EC5A5B-A6BD-47B4-BB69-8C7714CE643D}"/>
              </a:ext>
            </a:extLst>
          </p:cNvPr>
          <p:cNvSpPr/>
          <p:nvPr/>
        </p:nvSpPr>
        <p:spPr>
          <a:xfrm rot="16200000">
            <a:off x="6479116" y="2831833"/>
            <a:ext cx="232834" cy="334433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675B214-45C4-4649-8CFE-981726A64A02}"/>
              </a:ext>
            </a:extLst>
          </p:cNvPr>
          <p:cNvSpPr txBox="1"/>
          <p:nvPr/>
        </p:nvSpPr>
        <p:spPr>
          <a:xfrm>
            <a:off x="4823542" y="4620417"/>
            <a:ext cx="3713704" cy="307777"/>
          </a:xfrm>
          <a:prstGeom prst="rect">
            <a:avLst/>
          </a:prstGeom>
          <a:noFill/>
        </p:spPr>
        <p:txBody>
          <a:bodyPr wrap="square" rtlCol="0">
            <a:spAutoFit/>
          </a:bodyPr>
          <a:lstStyle/>
          <a:p>
            <a:pPr algn="ctr"/>
            <a:r>
              <a:rPr lang="en-US" sz="1400" dirty="0"/>
              <a:t>2D Convolution operation</a:t>
            </a:r>
          </a:p>
        </p:txBody>
      </p:sp>
    </p:spTree>
    <p:extLst>
      <p:ext uri="{BB962C8B-B14F-4D97-AF65-F5344CB8AC3E}">
        <p14:creationId xmlns:p14="http://schemas.microsoft.com/office/powerpoint/2010/main" val="41054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2B1B-C3D0-41EA-A38E-673162F1F82E}"/>
              </a:ext>
            </a:extLst>
          </p:cNvPr>
          <p:cNvSpPr>
            <a:spLocks noGrp="1"/>
          </p:cNvSpPr>
          <p:nvPr>
            <p:ph type="title"/>
          </p:nvPr>
        </p:nvSpPr>
        <p:spPr/>
        <p:txBody>
          <a:bodyPr/>
          <a:lstStyle/>
          <a:p>
            <a:r>
              <a:rPr lang="en-US" dirty="0"/>
              <a:t>The Flattening Operation</a:t>
            </a:r>
          </a:p>
        </p:txBody>
      </p:sp>
      <p:sp>
        <p:nvSpPr>
          <p:cNvPr id="4" name="Content Placeholder 3">
            <a:extLst>
              <a:ext uri="{FF2B5EF4-FFF2-40B4-BE49-F238E27FC236}">
                <a16:creationId xmlns:a16="http://schemas.microsoft.com/office/drawing/2014/main" id="{1313A874-F7B4-43B8-BCCC-534D2D16CD89}"/>
              </a:ext>
            </a:extLst>
          </p:cNvPr>
          <p:cNvSpPr>
            <a:spLocks noGrp="1"/>
          </p:cNvSpPr>
          <p:nvPr>
            <p:ph sz="half" idx="2"/>
          </p:nvPr>
        </p:nvSpPr>
        <p:spPr/>
        <p:txBody>
          <a:bodyPr/>
          <a:lstStyle/>
          <a:p>
            <a:endParaRPr lang="en-US" dirty="0"/>
          </a:p>
          <a:p>
            <a:endParaRPr lang="en-US" dirty="0"/>
          </a:p>
          <a:p>
            <a:r>
              <a:rPr lang="en-US" dirty="0"/>
              <a:t>Transforms 2D grid of neurons to a 1D row/col of neurons</a:t>
            </a:r>
          </a:p>
          <a:p>
            <a:pPr marL="0" indent="0">
              <a:buNone/>
            </a:pPr>
            <a:endParaRPr lang="en-US" dirty="0"/>
          </a:p>
          <a:p>
            <a:pPr marL="0" indent="0">
              <a:buNone/>
            </a:pPr>
            <a:endParaRPr lang="en-US" dirty="0"/>
          </a:p>
          <a:p>
            <a:r>
              <a:rPr lang="en-US" dirty="0"/>
              <a:t>Allows images to be passed into dense layers</a:t>
            </a:r>
          </a:p>
          <a:p>
            <a:pPr marL="0" indent="0">
              <a:buNone/>
            </a:pPr>
            <a:endParaRPr lang="en-US" dirty="0"/>
          </a:p>
        </p:txBody>
      </p:sp>
      <p:sp>
        <p:nvSpPr>
          <p:cNvPr id="7" name="Oval 6">
            <a:extLst>
              <a:ext uri="{FF2B5EF4-FFF2-40B4-BE49-F238E27FC236}">
                <a16:creationId xmlns:a16="http://schemas.microsoft.com/office/drawing/2014/main" id="{9ADC0408-FADD-4FE8-B5D9-F9C5FB042E02}"/>
              </a:ext>
            </a:extLst>
          </p:cNvPr>
          <p:cNvSpPr/>
          <p:nvPr/>
        </p:nvSpPr>
        <p:spPr>
          <a:xfrm>
            <a:off x="1417074"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E0469F-8328-4D92-83A7-0EFA687DBF18}"/>
              </a:ext>
            </a:extLst>
          </p:cNvPr>
          <p:cNvSpPr/>
          <p:nvPr/>
        </p:nvSpPr>
        <p:spPr>
          <a:xfrm>
            <a:off x="1719223"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9F7FC3-047B-433F-B85C-2B448A8D4AC2}"/>
              </a:ext>
            </a:extLst>
          </p:cNvPr>
          <p:cNvSpPr/>
          <p:nvPr/>
        </p:nvSpPr>
        <p:spPr>
          <a:xfrm>
            <a:off x="2021372"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743A3F-666B-4FBF-A82A-6248DE3615BD}"/>
              </a:ext>
            </a:extLst>
          </p:cNvPr>
          <p:cNvSpPr/>
          <p:nvPr/>
        </p:nvSpPr>
        <p:spPr>
          <a:xfrm>
            <a:off x="1417074"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F8D07FA-413E-4026-873E-C62D982E0D17}"/>
              </a:ext>
            </a:extLst>
          </p:cNvPr>
          <p:cNvSpPr/>
          <p:nvPr/>
        </p:nvSpPr>
        <p:spPr>
          <a:xfrm>
            <a:off x="1719223"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A0BEF6-EBC3-4210-AFDD-A2294E2C9ACA}"/>
              </a:ext>
            </a:extLst>
          </p:cNvPr>
          <p:cNvSpPr/>
          <p:nvPr/>
        </p:nvSpPr>
        <p:spPr>
          <a:xfrm>
            <a:off x="2021372"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6B763F23-BB13-4A17-9864-66B27CAEE777}"/>
              </a:ext>
            </a:extLst>
          </p:cNvPr>
          <p:cNvSpPr/>
          <p:nvPr/>
        </p:nvSpPr>
        <p:spPr>
          <a:xfrm>
            <a:off x="3262563" y="2369770"/>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868D2C7-037C-4E0D-B8A3-0E1158B66D05}"/>
                  </a:ext>
                </a:extLst>
              </p:cNvPr>
              <p:cNvSpPr txBox="1"/>
              <p:nvPr/>
            </p:nvSpPr>
            <p:spPr>
              <a:xfrm>
                <a:off x="3489836" y="2568773"/>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14" name="TextBox 13">
                <a:extLst>
                  <a:ext uri="{FF2B5EF4-FFF2-40B4-BE49-F238E27FC236}">
                    <a16:creationId xmlns:a16="http://schemas.microsoft.com/office/drawing/2014/main" id="{2868D2C7-037C-4E0D-B8A3-0E1158B66D05}"/>
                  </a:ext>
                </a:extLst>
              </p:cNvPr>
              <p:cNvSpPr txBox="1">
                <a:spLocks noRot="1" noChangeAspect="1" noMove="1" noResize="1" noEditPoints="1" noAdjustHandles="1" noChangeArrowheads="1" noChangeShapeType="1" noTextEdit="1"/>
              </p:cNvSpPr>
              <p:nvPr/>
            </p:nvSpPr>
            <p:spPr>
              <a:xfrm>
                <a:off x="3489836" y="2568773"/>
                <a:ext cx="608275" cy="288477"/>
              </a:xfrm>
              <a:prstGeom prst="rect">
                <a:avLst/>
              </a:prstGeom>
              <a:blipFill>
                <a:blip r:embed="rId2"/>
                <a:stretch>
                  <a:fillRect l="-11000" t="-35417" r="-10000" b="-12500"/>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7CD7BE44-420A-4816-8E43-A42ED64DE6AD}"/>
              </a:ext>
            </a:extLst>
          </p:cNvPr>
          <p:cNvSpPr/>
          <p:nvPr/>
        </p:nvSpPr>
        <p:spPr>
          <a:xfrm>
            <a:off x="2319218" y="236977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0E03C5B-1A37-4536-948F-368FF32598D1}"/>
              </a:ext>
            </a:extLst>
          </p:cNvPr>
          <p:cNvSpPr/>
          <p:nvPr/>
        </p:nvSpPr>
        <p:spPr>
          <a:xfrm>
            <a:off x="2319218" y="263746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B653E2-58B2-486B-8693-0301E6F16670}"/>
              </a:ext>
            </a:extLst>
          </p:cNvPr>
          <p:cNvSpPr/>
          <p:nvPr/>
        </p:nvSpPr>
        <p:spPr>
          <a:xfrm>
            <a:off x="1417074"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5CECA7-432D-4A06-88BB-52CD61CED3FD}"/>
              </a:ext>
            </a:extLst>
          </p:cNvPr>
          <p:cNvSpPr/>
          <p:nvPr/>
        </p:nvSpPr>
        <p:spPr>
          <a:xfrm>
            <a:off x="1719223"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1BAE4B-12CE-48C2-A05A-1C355512714C}"/>
              </a:ext>
            </a:extLst>
          </p:cNvPr>
          <p:cNvSpPr/>
          <p:nvPr/>
        </p:nvSpPr>
        <p:spPr>
          <a:xfrm>
            <a:off x="2021372"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495CE5E-A781-4D2A-83BF-B6A51AFAE5DD}"/>
              </a:ext>
            </a:extLst>
          </p:cNvPr>
          <p:cNvSpPr/>
          <p:nvPr/>
        </p:nvSpPr>
        <p:spPr>
          <a:xfrm>
            <a:off x="2319218" y="2905158"/>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013F34D-75F4-446B-949B-F0BC694890B1}"/>
              </a:ext>
            </a:extLst>
          </p:cNvPr>
          <p:cNvSpPr/>
          <p:nvPr/>
        </p:nvSpPr>
        <p:spPr>
          <a:xfrm>
            <a:off x="1073333"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4CFE5C8-FA4A-42DB-9083-7572F9004798}"/>
              </a:ext>
            </a:extLst>
          </p:cNvPr>
          <p:cNvSpPr/>
          <p:nvPr/>
        </p:nvSpPr>
        <p:spPr>
          <a:xfrm>
            <a:off x="1375482"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CAF7736-5A65-4127-AB9D-8CC90E499E11}"/>
              </a:ext>
            </a:extLst>
          </p:cNvPr>
          <p:cNvSpPr/>
          <p:nvPr/>
        </p:nvSpPr>
        <p:spPr>
          <a:xfrm>
            <a:off x="1677631"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58A6BB-4732-48AB-9BDE-4D0935EFA225}"/>
              </a:ext>
            </a:extLst>
          </p:cNvPr>
          <p:cNvSpPr/>
          <p:nvPr/>
        </p:nvSpPr>
        <p:spPr>
          <a:xfrm>
            <a:off x="1975477" y="459411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BC7D2EC-742E-4540-9B60-E9DF8B34C82C}"/>
              </a:ext>
            </a:extLst>
          </p:cNvPr>
          <p:cNvSpPr/>
          <p:nvPr/>
        </p:nvSpPr>
        <p:spPr>
          <a:xfrm>
            <a:off x="1443816" y="3773277"/>
            <a:ext cx="365760" cy="73152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A662C0-086E-4541-B445-0CD6A45F6480}"/>
              </a:ext>
            </a:extLst>
          </p:cNvPr>
          <p:cNvSpPr/>
          <p:nvPr/>
        </p:nvSpPr>
        <p:spPr>
          <a:xfrm>
            <a:off x="2278832"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D8AD43A-D20B-4892-B0BA-734AFE0249BA}"/>
              </a:ext>
            </a:extLst>
          </p:cNvPr>
          <p:cNvSpPr/>
          <p:nvPr/>
        </p:nvSpPr>
        <p:spPr>
          <a:xfrm>
            <a:off x="2580981"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3944DDE-1B1B-404B-88D6-515721D103EB}"/>
              </a:ext>
            </a:extLst>
          </p:cNvPr>
          <p:cNvSpPr/>
          <p:nvPr/>
        </p:nvSpPr>
        <p:spPr>
          <a:xfrm>
            <a:off x="2883130"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FC33EB-B870-46A2-88A6-A3836070811D}"/>
              </a:ext>
            </a:extLst>
          </p:cNvPr>
          <p:cNvSpPr/>
          <p:nvPr/>
        </p:nvSpPr>
        <p:spPr>
          <a:xfrm>
            <a:off x="3180976" y="459080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53804CC-60F9-411A-BF83-7E70A8AA58F9}"/>
              </a:ext>
            </a:extLst>
          </p:cNvPr>
          <p:cNvSpPr/>
          <p:nvPr/>
        </p:nvSpPr>
        <p:spPr>
          <a:xfrm>
            <a:off x="2638232" y="3769328"/>
            <a:ext cx="365760" cy="73152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DD755B2-09D7-4D52-85DB-0BF11929B0E7}"/>
              </a:ext>
            </a:extLst>
          </p:cNvPr>
          <p:cNvSpPr/>
          <p:nvPr/>
        </p:nvSpPr>
        <p:spPr>
          <a:xfrm>
            <a:off x="3483870"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A4F492-09D5-46DE-A3D3-9A81A8DF49F0}"/>
              </a:ext>
            </a:extLst>
          </p:cNvPr>
          <p:cNvSpPr/>
          <p:nvPr/>
        </p:nvSpPr>
        <p:spPr>
          <a:xfrm>
            <a:off x="3786019"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3DAA27-2A75-4667-A647-6F7D996AFF3A}"/>
              </a:ext>
            </a:extLst>
          </p:cNvPr>
          <p:cNvSpPr/>
          <p:nvPr/>
        </p:nvSpPr>
        <p:spPr>
          <a:xfrm>
            <a:off x="4088168"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BD8390D-6060-43A0-B8A0-5B2FB3E9CE3F}"/>
              </a:ext>
            </a:extLst>
          </p:cNvPr>
          <p:cNvSpPr/>
          <p:nvPr/>
        </p:nvSpPr>
        <p:spPr>
          <a:xfrm>
            <a:off x="4386014" y="4584264"/>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F00DB0CF-3463-4C88-AA27-F7BB5319D212}"/>
              </a:ext>
            </a:extLst>
          </p:cNvPr>
          <p:cNvSpPr/>
          <p:nvPr/>
        </p:nvSpPr>
        <p:spPr>
          <a:xfrm>
            <a:off x="3831412" y="3769328"/>
            <a:ext cx="365760" cy="7315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Brace 45">
            <a:extLst>
              <a:ext uri="{FF2B5EF4-FFF2-40B4-BE49-F238E27FC236}">
                <a16:creationId xmlns:a16="http://schemas.microsoft.com/office/drawing/2014/main" id="{F6A5B51D-DA12-4EEE-9345-90D0F5B1621A}"/>
              </a:ext>
            </a:extLst>
          </p:cNvPr>
          <p:cNvSpPr/>
          <p:nvPr/>
        </p:nvSpPr>
        <p:spPr>
          <a:xfrm rot="5400000">
            <a:off x="2712232" y="3262762"/>
            <a:ext cx="217761" cy="349556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71FCD93-6762-4E4C-A333-9E2539C85ABE}"/>
                  </a:ext>
                </a:extLst>
              </p:cNvPr>
              <p:cNvSpPr txBox="1"/>
              <p:nvPr/>
            </p:nvSpPr>
            <p:spPr>
              <a:xfrm>
                <a:off x="2552413" y="5202585"/>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47" name="TextBox 46">
                <a:extLst>
                  <a:ext uri="{FF2B5EF4-FFF2-40B4-BE49-F238E27FC236}">
                    <a16:creationId xmlns:a16="http://schemas.microsoft.com/office/drawing/2014/main" id="{571FCD93-6762-4E4C-A333-9E2539C85ABE}"/>
                  </a:ext>
                </a:extLst>
              </p:cNvPr>
              <p:cNvSpPr txBox="1">
                <a:spLocks noRot="1" noChangeAspect="1" noMove="1" noResize="1" noEditPoints="1" noAdjustHandles="1" noChangeArrowheads="1" noChangeShapeType="1" noTextEdit="1"/>
              </p:cNvSpPr>
              <p:nvPr/>
            </p:nvSpPr>
            <p:spPr>
              <a:xfrm>
                <a:off x="2552413" y="5202585"/>
                <a:ext cx="608275" cy="288477"/>
              </a:xfrm>
              <a:prstGeom prst="rect">
                <a:avLst/>
              </a:prstGeom>
              <a:blipFill>
                <a:blip r:embed="rId3"/>
                <a:stretch>
                  <a:fillRect t="-35417" r="-4040" b="-12500"/>
                </a:stretch>
              </a:blipFill>
            </p:spPr>
            <p:txBody>
              <a:bodyPr/>
              <a:lstStyle/>
              <a:p>
                <a:r>
                  <a:rPr lang="en-US">
                    <a:noFill/>
                  </a:rPr>
                  <a:t> </a:t>
                </a:r>
              </a:p>
            </p:txBody>
          </p:sp>
        </mc:Fallback>
      </mc:AlternateContent>
    </p:spTree>
    <p:extLst>
      <p:ext uri="{BB962C8B-B14F-4D97-AF65-F5344CB8AC3E}">
        <p14:creationId xmlns:p14="http://schemas.microsoft.com/office/powerpoint/2010/main" val="597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1000"/>
                                        <p:tgtEl>
                                          <p:spTgt spid="36"/>
                                        </p:tgtEl>
                                      </p:cBhvr>
                                    </p:animEffect>
                                    <p:anim calcmode="lin" valueType="num">
                                      <p:cBhvr>
                                        <p:cTn id="107" dur="1000" fill="hold"/>
                                        <p:tgtEl>
                                          <p:spTgt spid="36"/>
                                        </p:tgtEl>
                                        <p:attrNameLst>
                                          <p:attrName>ppt_x</p:attrName>
                                        </p:attrNameLst>
                                      </p:cBhvr>
                                      <p:tavLst>
                                        <p:tav tm="0">
                                          <p:val>
                                            <p:strVal val="#ppt_x"/>
                                          </p:val>
                                        </p:tav>
                                        <p:tav tm="100000">
                                          <p:val>
                                            <p:strVal val="#ppt_x"/>
                                          </p:val>
                                        </p:tav>
                                      </p:tavLst>
                                    </p:anim>
                                    <p:anim calcmode="lin" valueType="num">
                                      <p:cBhvr>
                                        <p:cTn id="108" dur="1000" fill="hold"/>
                                        <p:tgtEl>
                                          <p:spTgt spid="3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ppt_x</p:attrName>
                                        </p:attrNameLst>
                                      </p:cBhvr>
                                      <p:tavLst>
                                        <p:tav tm="0">
                                          <p:val>
                                            <p:strVal val="#ppt_x"/>
                                          </p:val>
                                        </p:tav>
                                        <p:tav tm="100000">
                                          <p:val>
                                            <p:strVal val="#ppt_x"/>
                                          </p:val>
                                        </p:tav>
                                      </p:tavLst>
                                    </p:anim>
                                    <p:anim calcmode="lin" valueType="num">
                                      <p:cBhvr>
                                        <p:cTn id="113" dur="1000" fill="hold"/>
                                        <p:tgtEl>
                                          <p:spTgt spid="3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1000"/>
                                        <p:tgtEl>
                                          <p:spTgt spid="38"/>
                                        </p:tgtEl>
                                      </p:cBhvr>
                                    </p:animEffect>
                                    <p:anim calcmode="lin" valueType="num">
                                      <p:cBhvr>
                                        <p:cTn id="117" dur="1000" fill="hold"/>
                                        <p:tgtEl>
                                          <p:spTgt spid="38"/>
                                        </p:tgtEl>
                                        <p:attrNameLst>
                                          <p:attrName>ppt_x</p:attrName>
                                        </p:attrNameLst>
                                      </p:cBhvr>
                                      <p:tavLst>
                                        <p:tav tm="0">
                                          <p:val>
                                            <p:strVal val="#ppt_x"/>
                                          </p:val>
                                        </p:tav>
                                        <p:tav tm="100000">
                                          <p:val>
                                            <p:strVal val="#ppt_x"/>
                                          </p:val>
                                        </p:tav>
                                      </p:tavLst>
                                    </p:anim>
                                    <p:anim calcmode="lin" valueType="num">
                                      <p:cBhvr>
                                        <p:cTn id="118" dur="1000" fill="hold"/>
                                        <p:tgtEl>
                                          <p:spTgt spid="3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1000"/>
                                        <p:tgtEl>
                                          <p:spTgt spid="39"/>
                                        </p:tgtEl>
                                      </p:cBhvr>
                                    </p:animEffect>
                                    <p:anim calcmode="lin" valueType="num">
                                      <p:cBhvr>
                                        <p:cTn id="122" dur="1000" fill="hold"/>
                                        <p:tgtEl>
                                          <p:spTgt spid="39"/>
                                        </p:tgtEl>
                                        <p:attrNameLst>
                                          <p:attrName>ppt_x</p:attrName>
                                        </p:attrNameLst>
                                      </p:cBhvr>
                                      <p:tavLst>
                                        <p:tav tm="0">
                                          <p:val>
                                            <p:strVal val="#ppt_x"/>
                                          </p:val>
                                        </p:tav>
                                        <p:tav tm="100000">
                                          <p:val>
                                            <p:strVal val="#ppt_x"/>
                                          </p:val>
                                        </p:tav>
                                      </p:tavLst>
                                    </p:anim>
                                    <p:anim calcmode="lin" valueType="num">
                                      <p:cBhvr>
                                        <p:cTn id="123" dur="1000" fill="hold"/>
                                        <p:tgtEl>
                                          <p:spTgt spid="3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anim calcmode="lin" valueType="num">
                                      <p:cBhvr>
                                        <p:cTn id="127" dur="1000" fill="hold"/>
                                        <p:tgtEl>
                                          <p:spTgt spid="40"/>
                                        </p:tgtEl>
                                        <p:attrNameLst>
                                          <p:attrName>ppt_x</p:attrName>
                                        </p:attrNameLst>
                                      </p:cBhvr>
                                      <p:tavLst>
                                        <p:tav tm="0">
                                          <p:val>
                                            <p:strVal val="#ppt_x"/>
                                          </p:val>
                                        </p:tav>
                                        <p:tav tm="100000">
                                          <p:val>
                                            <p:strVal val="#ppt_x"/>
                                          </p:val>
                                        </p:tav>
                                      </p:tavLst>
                                    </p:anim>
                                    <p:anim calcmode="lin" valueType="num">
                                      <p:cBhvr>
                                        <p:cTn id="1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1000"/>
                                        <p:tgtEl>
                                          <p:spTgt spid="41"/>
                                        </p:tgtEl>
                                      </p:cBhvr>
                                    </p:animEffect>
                                    <p:anim calcmode="lin" valueType="num">
                                      <p:cBhvr>
                                        <p:cTn id="134" dur="1000" fill="hold"/>
                                        <p:tgtEl>
                                          <p:spTgt spid="41"/>
                                        </p:tgtEl>
                                        <p:attrNameLst>
                                          <p:attrName>ppt_x</p:attrName>
                                        </p:attrNameLst>
                                      </p:cBhvr>
                                      <p:tavLst>
                                        <p:tav tm="0">
                                          <p:val>
                                            <p:strVal val="#ppt_x"/>
                                          </p:val>
                                        </p:tav>
                                        <p:tav tm="100000">
                                          <p:val>
                                            <p:strVal val="#ppt_x"/>
                                          </p:val>
                                        </p:tav>
                                      </p:tavLst>
                                    </p:anim>
                                    <p:anim calcmode="lin" valueType="num">
                                      <p:cBhvr>
                                        <p:cTn id="135" dur="1000" fill="hold"/>
                                        <p:tgtEl>
                                          <p:spTgt spid="41"/>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1000"/>
                                        <p:tgtEl>
                                          <p:spTgt spid="42"/>
                                        </p:tgtEl>
                                      </p:cBhvr>
                                    </p:animEffect>
                                    <p:anim calcmode="lin" valueType="num">
                                      <p:cBhvr>
                                        <p:cTn id="139" dur="1000" fill="hold"/>
                                        <p:tgtEl>
                                          <p:spTgt spid="42"/>
                                        </p:tgtEl>
                                        <p:attrNameLst>
                                          <p:attrName>ppt_x</p:attrName>
                                        </p:attrNameLst>
                                      </p:cBhvr>
                                      <p:tavLst>
                                        <p:tav tm="0">
                                          <p:val>
                                            <p:strVal val="#ppt_x"/>
                                          </p:val>
                                        </p:tav>
                                        <p:tav tm="100000">
                                          <p:val>
                                            <p:strVal val="#ppt_x"/>
                                          </p:val>
                                        </p:tav>
                                      </p:tavLst>
                                    </p:anim>
                                    <p:anim calcmode="lin" valueType="num">
                                      <p:cBhvr>
                                        <p:cTn id="140" dur="1000" fill="hold"/>
                                        <p:tgtEl>
                                          <p:spTgt spid="4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1000"/>
                                        <p:tgtEl>
                                          <p:spTgt spid="43"/>
                                        </p:tgtEl>
                                      </p:cBhvr>
                                    </p:animEffect>
                                    <p:anim calcmode="lin" valueType="num">
                                      <p:cBhvr>
                                        <p:cTn id="144" dur="1000" fill="hold"/>
                                        <p:tgtEl>
                                          <p:spTgt spid="43"/>
                                        </p:tgtEl>
                                        <p:attrNameLst>
                                          <p:attrName>ppt_x</p:attrName>
                                        </p:attrNameLst>
                                      </p:cBhvr>
                                      <p:tavLst>
                                        <p:tav tm="0">
                                          <p:val>
                                            <p:strVal val="#ppt_x"/>
                                          </p:val>
                                        </p:tav>
                                        <p:tav tm="100000">
                                          <p:val>
                                            <p:strVal val="#ppt_x"/>
                                          </p:val>
                                        </p:tav>
                                      </p:tavLst>
                                    </p:anim>
                                    <p:anim calcmode="lin" valueType="num">
                                      <p:cBhvr>
                                        <p:cTn id="145" dur="1000" fill="hold"/>
                                        <p:tgtEl>
                                          <p:spTgt spid="43"/>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000"/>
                                        <p:tgtEl>
                                          <p:spTgt spid="44"/>
                                        </p:tgtEl>
                                      </p:cBhvr>
                                    </p:animEffect>
                                    <p:anim calcmode="lin" valueType="num">
                                      <p:cBhvr>
                                        <p:cTn id="149" dur="1000" fill="hold"/>
                                        <p:tgtEl>
                                          <p:spTgt spid="44"/>
                                        </p:tgtEl>
                                        <p:attrNameLst>
                                          <p:attrName>ppt_x</p:attrName>
                                        </p:attrNameLst>
                                      </p:cBhvr>
                                      <p:tavLst>
                                        <p:tav tm="0">
                                          <p:val>
                                            <p:strVal val="#ppt_x"/>
                                          </p:val>
                                        </p:tav>
                                        <p:tav tm="100000">
                                          <p:val>
                                            <p:strVal val="#ppt_x"/>
                                          </p:val>
                                        </p:tav>
                                      </p:tavLst>
                                    </p:anim>
                                    <p:anim calcmode="lin" valueType="num">
                                      <p:cBhvr>
                                        <p:cTn id="150" dur="1000" fill="hold"/>
                                        <p:tgtEl>
                                          <p:spTgt spid="4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1000"/>
                                        <p:tgtEl>
                                          <p:spTgt spid="45"/>
                                        </p:tgtEl>
                                      </p:cBhvr>
                                    </p:animEffect>
                                    <p:anim calcmode="lin" valueType="num">
                                      <p:cBhvr>
                                        <p:cTn id="154" dur="1000" fill="hold"/>
                                        <p:tgtEl>
                                          <p:spTgt spid="45"/>
                                        </p:tgtEl>
                                        <p:attrNameLst>
                                          <p:attrName>ppt_x</p:attrName>
                                        </p:attrNameLst>
                                      </p:cBhvr>
                                      <p:tavLst>
                                        <p:tav tm="0">
                                          <p:val>
                                            <p:strVal val="#ppt_x"/>
                                          </p:val>
                                        </p:tav>
                                        <p:tav tm="100000">
                                          <p:val>
                                            <p:strVal val="#ppt_x"/>
                                          </p:val>
                                        </p:tav>
                                      </p:tavLst>
                                    </p:anim>
                                    <p:anim calcmode="lin" valueType="num">
                                      <p:cBhvr>
                                        <p:cTn id="15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5"/>
                                        </p:tgtEl>
                                      </p:cBhvr>
                                    </p:animEffect>
                                    <p:set>
                                      <p:cBhvr>
                                        <p:cTn id="17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7" grpId="0" animBg="1"/>
      <p:bldP spid="28" grpId="0" animBg="1"/>
      <p:bldP spid="29" grpId="0" animBg="1"/>
      <p:bldP spid="30" grpId="0" animBg="1"/>
      <p:bldP spid="31" grpId="0" animBg="1"/>
      <p:bldP spid="31" grpId="1"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5" grpId="1" animBg="1"/>
      <p:bldP spid="46"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7832A3-8CF3-4E64-9E6A-631FA0842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9B99EE-2C4A-4809-AC2E-98C8B9CA4261}"/>
              </a:ext>
            </a:extLst>
          </p:cNvPr>
          <p:cNvSpPr>
            <a:spLocks noGrp="1"/>
          </p:cNvSpPr>
          <p:nvPr>
            <p:ph type="title"/>
          </p:nvPr>
        </p:nvSpPr>
        <p:spPr>
          <a:xfrm>
            <a:off x="8129016" y="758952"/>
            <a:ext cx="2977134" cy="3719915"/>
          </a:xfrm>
        </p:spPr>
        <p:txBody>
          <a:bodyPr vert="horz" lIns="91440" tIns="45720" rIns="91440" bIns="45720" rtlCol="0" anchor="b">
            <a:normAutofit/>
          </a:bodyPr>
          <a:lstStyle/>
          <a:p>
            <a:pPr>
              <a:lnSpc>
                <a:spcPct val="85000"/>
              </a:lnSpc>
            </a:pPr>
            <a:r>
              <a:rPr lang="en-US" sz="4800"/>
              <a:t>Features for the CNN</a:t>
            </a:r>
          </a:p>
        </p:txBody>
      </p:sp>
      <p:sp>
        <p:nvSpPr>
          <p:cNvPr id="18" name="Rectangle 17">
            <a:extLst>
              <a:ext uri="{FF2B5EF4-FFF2-40B4-BE49-F238E27FC236}">
                <a16:creationId xmlns:a16="http://schemas.microsoft.com/office/drawing/2014/main" id="{2EAA4BC9-6EED-4508-B472-0AF7BD537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0"/>
            <a:ext cx="724301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hart&#10;&#10;Description automatically generated">
            <a:extLst>
              <a:ext uri="{FF2B5EF4-FFF2-40B4-BE49-F238E27FC236}">
                <a16:creationId xmlns:a16="http://schemas.microsoft.com/office/drawing/2014/main" id="{9942ADF9-15DF-4332-AFFB-9422D41059B5}"/>
              </a:ext>
            </a:extLst>
          </p:cNvPr>
          <p:cNvPicPr>
            <a:picLocks noChangeAspect="1"/>
          </p:cNvPicPr>
          <p:nvPr/>
        </p:nvPicPr>
        <p:blipFill>
          <a:blip r:embed="rId2"/>
          <a:stretch>
            <a:fillRect/>
          </a:stretch>
        </p:blipFill>
        <p:spPr>
          <a:xfrm>
            <a:off x="1176741" y="907778"/>
            <a:ext cx="2901965" cy="2176473"/>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2FB3375B-B4FE-40E5-B6E5-FB67D324E70A}"/>
              </a:ext>
            </a:extLst>
          </p:cNvPr>
          <p:cNvPicPr>
            <a:picLocks noChangeAspect="1"/>
          </p:cNvPicPr>
          <p:nvPr/>
        </p:nvPicPr>
        <p:blipFill>
          <a:blip r:embed="rId3"/>
          <a:stretch>
            <a:fillRect/>
          </a:stretch>
        </p:blipFill>
        <p:spPr>
          <a:xfrm>
            <a:off x="4148682" y="905493"/>
            <a:ext cx="2908061" cy="218104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F488DC9-5E2E-4974-AE05-348E12BE590D}"/>
              </a:ext>
            </a:extLst>
          </p:cNvPr>
          <p:cNvPicPr>
            <a:picLocks noChangeAspect="1"/>
          </p:cNvPicPr>
          <p:nvPr/>
        </p:nvPicPr>
        <p:blipFill>
          <a:blip r:embed="rId4"/>
          <a:stretch>
            <a:fillRect/>
          </a:stretch>
        </p:blipFill>
        <p:spPr>
          <a:xfrm>
            <a:off x="1079756" y="3773747"/>
            <a:ext cx="2901964" cy="2176472"/>
          </a:xfrm>
          <a:prstGeom prst="rect">
            <a:avLst/>
          </a:prstGeom>
        </p:spPr>
      </p:pic>
      <p:pic>
        <p:nvPicPr>
          <p:cNvPr id="5" name="Content Placeholder 4" descr="Background pattern&#10;&#10;Description automatically generated">
            <a:extLst>
              <a:ext uri="{FF2B5EF4-FFF2-40B4-BE49-F238E27FC236}">
                <a16:creationId xmlns:a16="http://schemas.microsoft.com/office/drawing/2014/main" id="{F4799388-CF89-402C-B0E5-C8E9C9CF713B}"/>
              </a:ext>
            </a:extLst>
          </p:cNvPr>
          <p:cNvPicPr>
            <a:picLocks noGrp="1" noChangeAspect="1"/>
          </p:cNvPicPr>
          <p:nvPr>
            <p:ph idx="1"/>
          </p:nvPr>
        </p:nvPicPr>
        <p:blipFill>
          <a:blip r:embed="rId5"/>
          <a:stretch>
            <a:fillRect/>
          </a:stretch>
        </p:blipFill>
        <p:spPr>
          <a:xfrm>
            <a:off x="4148682" y="3771460"/>
            <a:ext cx="2908061" cy="2181045"/>
          </a:xfrm>
          <a:prstGeom prst="rect">
            <a:avLst/>
          </a:prstGeom>
        </p:spPr>
      </p:pic>
      <p:sp>
        <p:nvSpPr>
          <p:cNvPr id="12" name="TextBox 11">
            <a:extLst>
              <a:ext uri="{FF2B5EF4-FFF2-40B4-BE49-F238E27FC236}">
                <a16:creationId xmlns:a16="http://schemas.microsoft.com/office/drawing/2014/main" id="{AE3A652E-3B5D-409C-98AD-4B440D97AC07}"/>
              </a:ext>
            </a:extLst>
          </p:cNvPr>
          <p:cNvSpPr txBox="1"/>
          <p:nvPr/>
        </p:nvSpPr>
        <p:spPr>
          <a:xfrm>
            <a:off x="1176742" y="536161"/>
            <a:ext cx="2901964" cy="369332"/>
          </a:xfrm>
          <a:prstGeom prst="rect">
            <a:avLst/>
          </a:prstGeom>
          <a:noFill/>
        </p:spPr>
        <p:txBody>
          <a:bodyPr wrap="square" rtlCol="0">
            <a:spAutoFit/>
          </a:bodyPr>
          <a:lstStyle/>
          <a:p>
            <a:r>
              <a:rPr lang="en-US" dirty="0"/>
              <a:t>Vibraphone - A5</a:t>
            </a:r>
          </a:p>
        </p:txBody>
      </p:sp>
      <p:sp>
        <p:nvSpPr>
          <p:cNvPr id="15" name="TextBox 14">
            <a:extLst>
              <a:ext uri="{FF2B5EF4-FFF2-40B4-BE49-F238E27FC236}">
                <a16:creationId xmlns:a16="http://schemas.microsoft.com/office/drawing/2014/main" id="{0507E537-9993-43B9-B20C-3161B868CF51}"/>
              </a:ext>
            </a:extLst>
          </p:cNvPr>
          <p:cNvSpPr txBox="1"/>
          <p:nvPr/>
        </p:nvSpPr>
        <p:spPr>
          <a:xfrm>
            <a:off x="4078706" y="535019"/>
            <a:ext cx="2901964" cy="369332"/>
          </a:xfrm>
          <a:prstGeom prst="rect">
            <a:avLst/>
          </a:prstGeom>
          <a:noFill/>
        </p:spPr>
        <p:txBody>
          <a:bodyPr wrap="square" rtlCol="0">
            <a:spAutoFit/>
          </a:bodyPr>
          <a:lstStyle/>
          <a:p>
            <a:pPr algn="r"/>
            <a:r>
              <a:rPr lang="en-US" dirty="0"/>
              <a:t>Oboe – Bb4</a:t>
            </a:r>
          </a:p>
        </p:txBody>
      </p:sp>
      <p:sp>
        <p:nvSpPr>
          <p:cNvPr id="17" name="TextBox 16">
            <a:extLst>
              <a:ext uri="{FF2B5EF4-FFF2-40B4-BE49-F238E27FC236}">
                <a16:creationId xmlns:a16="http://schemas.microsoft.com/office/drawing/2014/main" id="{E2E8234D-A41C-4BC9-8110-AF2E29941005}"/>
              </a:ext>
            </a:extLst>
          </p:cNvPr>
          <p:cNvSpPr txBox="1"/>
          <p:nvPr/>
        </p:nvSpPr>
        <p:spPr>
          <a:xfrm>
            <a:off x="1176742" y="3402128"/>
            <a:ext cx="2901964" cy="369332"/>
          </a:xfrm>
          <a:prstGeom prst="rect">
            <a:avLst/>
          </a:prstGeom>
          <a:noFill/>
        </p:spPr>
        <p:txBody>
          <a:bodyPr wrap="square" rtlCol="0">
            <a:spAutoFit/>
          </a:bodyPr>
          <a:lstStyle/>
          <a:p>
            <a:r>
              <a:rPr lang="en-US" dirty="0"/>
              <a:t>Square Wave - A5</a:t>
            </a:r>
          </a:p>
        </p:txBody>
      </p:sp>
      <p:sp>
        <p:nvSpPr>
          <p:cNvPr id="19" name="TextBox 18">
            <a:extLst>
              <a:ext uri="{FF2B5EF4-FFF2-40B4-BE49-F238E27FC236}">
                <a16:creationId xmlns:a16="http://schemas.microsoft.com/office/drawing/2014/main" id="{F9B97138-447F-4EAC-B480-C4164405D548}"/>
              </a:ext>
            </a:extLst>
          </p:cNvPr>
          <p:cNvSpPr txBox="1"/>
          <p:nvPr/>
        </p:nvSpPr>
        <p:spPr>
          <a:xfrm>
            <a:off x="4154779" y="3429000"/>
            <a:ext cx="2901964" cy="369332"/>
          </a:xfrm>
          <a:prstGeom prst="rect">
            <a:avLst/>
          </a:prstGeom>
          <a:noFill/>
        </p:spPr>
        <p:txBody>
          <a:bodyPr wrap="square" rtlCol="0">
            <a:spAutoFit/>
          </a:bodyPr>
          <a:lstStyle/>
          <a:p>
            <a:pPr algn="r"/>
            <a:r>
              <a:rPr lang="en-US" dirty="0"/>
              <a:t>Cello – F4</a:t>
            </a:r>
          </a:p>
        </p:txBody>
      </p:sp>
    </p:spTree>
    <p:extLst>
      <p:ext uri="{BB962C8B-B14F-4D97-AF65-F5344CB8AC3E}">
        <p14:creationId xmlns:p14="http://schemas.microsoft.com/office/powerpoint/2010/main" val="287057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have experimentally shown individual success</a:t>
            </a:r>
          </a:p>
          <a:p>
            <a:endParaRPr lang="en-US" dirty="0"/>
          </a:p>
          <a:p>
            <a:r>
              <a:rPr lang="en-US" dirty="0"/>
              <a:t>MLP and CNN use different forms of inputs that are initially </a:t>
            </a:r>
            <a:r>
              <a:rPr lang="en-US" i="1" dirty="0"/>
              <a:t>incompatible</a:t>
            </a:r>
          </a:p>
          <a:p>
            <a:endParaRPr lang="en-US" i="1" dirty="0"/>
          </a:p>
          <a:p>
            <a:r>
              <a:rPr lang="en-US" dirty="0"/>
              <a:t>We can </a:t>
            </a:r>
            <a:r>
              <a:rPr lang="en-US" i="1" dirty="0"/>
              <a:t>combine</a:t>
            </a:r>
            <a:r>
              <a:rPr lang="en-US" dirty="0"/>
              <a:t> them to form a </a:t>
            </a:r>
            <a:r>
              <a:rPr lang="en-US" i="1" dirty="0"/>
              <a:t>Hybrid</a:t>
            </a:r>
            <a:r>
              <a:rPr lang="en-US" dirty="0"/>
              <a:t> Neural Network</a:t>
            </a:r>
          </a:p>
          <a:p>
            <a:pPr lvl="1"/>
            <a:r>
              <a:rPr lang="en-US" dirty="0"/>
              <a:t>Connections made at hidden layer where representations are 1D</a:t>
            </a:r>
          </a:p>
          <a:p>
            <a:endParaRPr lang="en-US" dirty="0"/>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BA64F2F-6FC9-4B57-B1B1-FFB1EF6596B4}"/>
              </a:ext>
            </a:extLst>
          </p:cNvPr>
          <p:cNvSpPr>
            <a:spLocks noGrp="1"/>
          </p:cNvSpPr>
          <p:nvPr>
            <p:ph type="title"/>
          </p:nvPr>
        </p:nvSpPr>
        <p:spPr>
          <a:xfrm>
            <a:off x="8147621" y="804672"/>
            <a:ext cx="2824640" cy="5215128"/>
          </a:xfrm>
        </p:spPr>
        <p:txBody>
          <a:bodyPr anchor="ctr">
            <a:normAutofit/>
          </a:bodyPr>
          <a:lstStyle/>
          <a:p>
            <a:endParaRPr lang="en-US" sz="3600">
              <a:solidFill>
                <a:srgbClr val="FFFFFF"/>
              </a:solidFill>
            </a:endParaRPr>
          </a:p>
        </p:txBody>
      </p:sp>
      <p:graphicFrame>
        <p:nvGraphicFramePr>
          <p:cNvPr id="11" name="Content Placeholder 8">
            <a:extLst>
              <a:ext uri="{FF2B5EF4-FFF2-40B4-BE49-F238E27FC236}">
                <a16:creationId xmlns:a16="http://schemas.microsoft.com/office/drawing/2014/main" id="{820B7277-E052-4EB6-ACEE-26D76E4FBC3E}"/>
              </a:ext>
            </a:extLst>
          </p:cNvPr>
          <p:cNvGraphicFramePr>
            <a:graphicFrameLocks noGrp="1"/>
          </p:cNvGraphicFramePr>
          <p:nvPr>
            <p:ph idx="1"/>
            <p:extLst>
              <p:ext uri="{D42A27DB-BD31-4B8C-83A1-F6EECF244321}">
                <p14:modId xmlns:p14="http://schemas.microsoft.com/office/powerpoint/2010/main" val="3573610829"/>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0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Hybrid network shows generally better and more consistent performance scores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
        <p:nvSpPr>
          <p:cNvPr id="3" name="Rectangle 2">
            <a:extLst>
              <a:ext uri="{FF2B5EF4-FFF2-40B4-BE49-F238E27FC236}">
                <a16:creationId xmlns:a16="http://schemas.microsoft.com/office/drawing/2014/main" id="{1EF16A35-900F-4523-A952-A8E4457B818C}"/>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8" name="Rectangle 7">
            <a:extLst>
              <a:ext uri="{FF2B5EF4-FFF2-40B4-BE49-F238E27FC236}">
                <a16:creationId xmlns:a16="http://schemas.microsoft.com/office/drawing/2014/main" id="{431913B9-4D13-48ED-AD4B-9FAD49289853}"/>
              </a:ext>
            </a:extLst>
          </p:cNvPr>
          <p:cNvSpPr/>
          <p:nvPr/>
        </p:nvSpPr>
        <p:spPr>
          <a:xfrm>
            <a:off x="4020709" y="51443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C6D33F2F-3CFE-4DB3-B247-322B6357742C}"/>
              </a:ext>
            </a:extLst>
          </p:cNvPr>
          <p:cNvSpPr/>
          <p:nvPr/>
        </p:nvSpPr>
        <p:spPr>
          <a:xfrm>
            <a:off x="3150041" y="25082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1" name="Rectangle 10">
            <a:extLst>
              <a:ext uri="{FF2B5EF4-FFF2-40B4-BE49-F238E27FC236}">
                <a16:creationId xmlns:a16="http://schemas.microsoft.com/office/drawing/2014/main" id="{6157160C-4BA4-4C42-9453-2EA3B22740A5}"/>
              </a:ext>
            </a:extLst>
          </p:cNvPr>
          <p:cNvSpPr/>
          <p:nvPr/>
        </p:nvSpPr>
        <p:spPr>
          <a:xfrm>
            <a:off x="7332427" y="3710609"/>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Rectangle 12">
            <a:extLst>
              <a:ext uri="{FF2B5EF4-FFF2-40B4-BE49-F238E27FC236}">
                <a16:creationId xmlns:a16="http://schemas.microsoft.com/office/drawing/2014/main" id="{4EFCB081-8063-49D8-90C4-E066414EC436}"/>
              </a:ext>
            </a:extLst>
          </p:cNvPr>
          <p:cNvSpPr/>
          <p:nvPr/>
        </p:nvSpPr>
        <p:spPr>
          <a:xfrm>
            <a:off x="9349408" y="50300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3F0A4258-6937-422A-B959-D78170F22A95}"/>
              </a:ext>
            </a:extLst>
          </p:cNvPr>
          <p:cNvSpPr/>
          <p:nvPr/>
        </p:nvSpPr>
        <p:spPr>
          <a:xfrm>
            <a:off x="9349408"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5" name="Rectangle 14">
            <a:extLst>
              <a:ext uri="{FF2B5EF4-FFF2-40B4-BE49-F238E27FC236}">
                <a16:creationId xmlns:a16="http://schemas.microsoft.com/office/drawing/2014/main" id="{A1F46EFA-4117-459F-B34A-AAE443679F00}"/>
              </a:ext>
            </a:extLst>
          </p:cNvPr>
          <p:cNvSpPr/>
          <p:nvPr/>
        </p:nvSpPr>
        <p:spPr>
          <a:xfrm>
            <a:off x="8403202" y="2670314"/>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48B9048D-C920-47F7-815A-E36667BB1E3E}"/>
              </a:ext>
            </a:extLst>
          </p:cNvPr>
          <p:cNvSpPr/>
          <p:nvPr/>
        </p:nvSpPr>
        <p:spPr>
          <a:xfrm>
            <a:off x="7540485" y="257921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7" name="Rectangle 16">
            <a:extLst>
              <a:ext uri="{FF2B5EF4-FFF2-40B4-BE49-F238E27FC236}">
                <a16:creationId xmlns:a16="http://schemas.microsoft.com/office/drawing/2014/main" id="{549C4819-7F47-4900-92BA-C4CE5109E17E}"/>
              </a:ext>
            </a:extLst>
          </p:cNvPr>
          <p:cNvSpPr/>
          <p:nvPr/>
        </p:nvSpPr>
        <p:spPr>
          <a:xfrm>
            <a:off x="8009613" y="2467508"/>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97F0B424-2AD5-4159-95A4-F351AC89BF37}"/>
              </a:ext>
            </a:extLst>
          </p:cNvPr>
          <p:cNvSpPr/>
          <p:nvPr/>
        </p:nvSpPr>
        <p:spPr>
          <a:xfrm>
            <a:off x="2181446" y="249116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4" name="TextBox 3">
            <a:extLst>
              <a:ext uri="{FF2B5EF4-FFF2-40B4-BE49-F238E27FC236}">
                <a16:creationId xmlns:a16="http://schemas.microsoft.com/office/drawing/2014/main" id="{BBED7D9F-A186-4D56-AF22-527C8A5C35C8}"/>
              </a:ext>
            </a:extLst>
          </p:cNvPr>
          <p:cNvSpPr txBox="1"/>
          <p:nvPr/>
        </p:nvSpPr>
        <p:spPr>
          <a:xfrm>
            <a:off x="5278331" y="3465388"/>
            <a:ext cx="1407381" cy="430887"/>
          </a:xfrm>
          <a:prstGeom prst="rect">
            <a:avLst/>
          </a:prstGeom>
          <a:noFill/>
          <a:ln w="28575">
            <a:solidFill>
              <a:srgbClr val="FF0000"/>
            </a:solidFill>
          </a:ln>
        </p:spPr>
        <p:txBody>
          <a:bodyPr wrap="square" rtlCol="0">
            <a:spAutoFit/>
          </a:bodyPr>
          <a:lstStyle/>
          <a:p>
            <a:r>
              <a:rPr lang="en-US" sz="1100" dirty="0"/>
              <a:t>Frequent misclassifications</a:t>
            </a:r>
          </a:p>
        </p:txBody>
      </p:sp>
      <p:sp>
        <p:nvSpPr>
          <p:cNvPr id="19" name="TextBox 18">
            <a:extLst>
              <a:ext uri="{FF2B5EF4-FFF2-40B4-BE49-F238E27FC236}">
                <a16:creationId xmlns:a16="http://schemas.microsoft.com/office/drawing/2014/main" id="{0C479B37-6899-4E87-B528-4A8C4C57C060}"/>
              </a:ext>
            </a:extLst>
          </p:cNvPr>
          <p:cNvSpPr txBox="1"/>
          <p:nvPr/>
        </p:nvSpPr>
        <p:spPr>
          <a:xfrm>
            <a:off x="7769085" y="6244619"/>
            <a:ext cx="1740000" cy="430887"/>
          </a:xfrm>
          <a:prstGeom prst="rect">
            <a:avLst/>
          </a:prstGeom>
          <a:noFill/>
          <a:ln w="28575">
            <a:solidFill>
              <a:schemeClr val="tx1"/>
            </a:solidFill>
          </a:ln>
        </p:spPr>
        <p:txBody>
          <a:bodyPr wrap="square" rtlCol="0">
            <a:spAutoFit/>
          </a:bodyPr>
          <a:lstStyle/>
          <a:p>
            <a:r>
              <a:rPr lang="en-US" sz="1100" dirty="0"/>
              <a:t>Related classes?</a:t>
            </a:r>
          </a:p>
          <a:p>
            <a:r>
              <a:rPr lang="en-US" sz="1100" dirty="0"/>
              <a:t>Poor features choice?</a:t>
            </a:r>
          </a:p>
        </p:txBody>
      </p:sp>
      <p:sp>
        <p:nvSpPr>
          <p:cNvPr id="20" name="TextBox 19">
            <a:extLst>
              <a:ext uri="{FF2B5EF4-FFF2-40B4-BE49-F238E27FC236}">
                <a16:creationId xmlns:a16="http://schemas.microsoft.com/office/drawing/2014/main" id="{189BC3C4-4133-484E-8FDD-035679B6D282}"/>
              </a:ext>
            </a:extLst>
          </p:cNvPr>
          <p:cNvSpPr txBox="1"/>
          <p:nvPr/>
        </p:nvSpPr>
        <p:spPr>
          <a:xfrm>
            <a:off x="2632025" y="6235275"/>
            <a:ext cx="1740000" cy="430887"/>
          </a:xfrm>
          <a:prstGeom prst="rect">
            <a:avLst/>
          </a:prstGeom>
          <a:noFill/>
          <a:ln w="28575">
            <a:solidFill>
              <a:schemeClr val="tx1"/>
            </a:solidFill>
          </a:ln>
        </p:spPr>
        <p:txBody>
          <a:bodyPr wrap="square" rtlCol="0">
            <a:spAutoFit/>
          </a:bodyPr>
          <a:lstStyle/>
          <a:p>
            <a:r>
              <a:rPr lang="en-US" sz="1100" dirty="0"/>
              <a:t>Strong main diagonal, reasonable performance</a:t>
            </a:r>
          </a:p>
        </p:txBody>
      </p:sp>
    </p:spTree>
    <p:extLst>
      <p:ext uri="{BB962C8B-B14F-4D97-AF65-F5344CB8AC3E}">
        <p14:creationId xmlns:p14="http://schemas.microsoft.com/office/powerpoint/2010/main" val="36671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6" grpId="0" animBg="1"/>
      <p:bldP spid="17" grpId="0" animBg="1"/>
      <p:bldP spid="18" grpId="0" animBg="1"/>
      <p:bldP spid="4"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Rectangle 6">
            <a:extLst>
              <a:ext uri="{FF2B5EF4-FFF2-40B4-BE49-F238E27FC236}">
                <a16:creationId xmlns:a16="http://schemas.microsoft.com/office/drawing/2014/main" id="{C90D74B7-7E74-44DD-8492-8851E4469E88}"/>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8A23AB43-A7AB-406F-AAD7-280128CF7E7D}"/>
              </a:ext>
            </a:extLst>
          </p:cNvPr>
          <p:cNvSpPr/>
          <p:nvPr/>
        </p:nvSpPr>
        <p:spPr>
          <a:xfrm>
            <a:off x="3133512" y="25075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2" name="Rectangle 11">
            <a:extLst>
              <a:ext uri="{FF2B5EF4-FFF2-40B4-BE49-F238E27FC236}">
                <a16:creationId xmlns:a16="http://schemas.microsoft.com/office/drawing/2014/main" id="{87FFDB1D-E430-4222-991C-BEE904AAAC45}"/>
              </a:ext>
            </a:extLst>
          </p:cNvPr>
          <p:cNvSpPr/>
          <p:nvPr/>
        </p:nvSpPr>
        <p:spPr>
          <a:xfrm>
            <a:off x="4568612" y="371200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TextBox 12">
            <a:extLst>
              <a:ext uri="{FF2B5EF4-FFF2-40B4-BE49-F238E27FC236}">
                <a16:creationId xmlns:a16="http://schemas.microsoft.com/office/drawing/2014/main" id="{CFDDC568-9FE4-4388-BC66-7FE053EB53F9}"/>
              </a:ext>
            </a:extLst>
          </p:cNvPr>
          <p:cNvSpPr txBox="1"/>
          <p:nvPr/>
        </p:nvSpPr>
        <p:spPr>
          <a:xfrm>
            <a:off x="5742432" y="5577821"/>
            <a:ext cx="2176569" cy="430887"/>
          </a:xfrm>
          <a:prstGeom prst="rect">
            <a:avLst/>
          </a:prstGeom>
          <a:noFill/>
          <a:ln w="28575">
            <a:solidFill>
              <a:srgbClr val="FF0000"/>
            </a:solidFill>
          </a:ln>
        </p:spPr>
        <p:txBody>
          <a:bodyPr wrap="square" rtlCol="0">
            <a:spAutoFit/>
          </a:bodyPr>
          <a:lstStyle/>
          <a:p>
            <a:r>
              <a:rPr lang="en-US" sz="1100" dirty="0"/>
              <a:t>Less Frequent, Less Pronounced misclassifications</a:t>
            </a:r>
          </a:p>
        </p:txBody>
      </p:sp>
    </p:spTree>
    <p:extLst>
      <p:ext uri="{BB962C8B-B14F-4D97-AF65-F5344CB8AC3E}">
        <p14:creationId xmlns:p14="http://schemas.microsoft.com/office/powerpoint/2010/main" val="38556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br>
              <a:rPr lang="en-US" sz="2800" dirty="0">
                <a:solidFill>
                  <a:srgbClr val="FFFFFF"/>
                </a:solidFill>
              </a:rPr>
            </a:br>
            <a:br>
              <a:rPr lang="en-US" sz="2800" dirty="0">
                <a:solidFill>
                  <a:srgbClr val="FFFFFF"/>
                </a:solidFill>
              </a:rPr>
            </a:br>
            <a:r>
              <a:rPr lang="en-US" sz="3600" dirty="0">
                <a:solidFill>
                  <a:srgbClr val="FFFFFF"/>
                </a:solidFill>
              </a:rPr>
              <a:t>Discussion</a:t>
            </a:r>
            <a:r>
              <a:rPr lang="en-US" sz="2800" dirty="0">
                <a:solidFill>
                  <a:srgbClr val="FFFFFF"/>
                </a:solidFill>
              </a:rPr>
              <a:t> </a:t>
            </a:r>
            <a:br>
              <a:rPr lang="en-US" sz="2800" dirty="0">
                <a:solidFill>
                  <a:srgbClr val="FFFFFF"/>
                </a:solidFill>
              </a:rPr>
            </a:br>
            <a:endParaRPr lang="en-US"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1300" dirty="0"/>
          </a:p>
          <a:p>
            <a:pPr marL="0" indent="0">
              <a:buNone/>
            </a:pPr>
            <a:endParaRPr lang="en-US" sz="1300" dirty="0"/>
          </a:p>
          <a:p>
            <a:r>
              <a:rPr lang="en-US" dirty="0"/>
              <a:t>Hybrid networks allows for </a:t>
            </a:r>
            <a:r>
              <a:rPr lang="en-US" i="1" dirty="0"/>
              <a:t>multimodal learning</a:t>
            </a:r>
          </a:p>
          <a:p>
            <a:pPr lvl="1"/>
            <a:r>
              <a:rPr lang="en-US" dirty="0"/>
              <a:t>Transform inputs into compatible formats</a:t>
            </a:r>
          </a:p>
          <a:p>
            <a:pPr lvl="1"/>
            <a:r>
              <a:rPr lang="en-US" dirty="0"/>
              <a:t>Combine multiple inputs to form one prediction</a:t>
            </a:r>
          </a:p>
          <a:p>
            <a:pPr marL="0" indent="0">
              <a:buNone/>
            </a:pPr>
            <a:endParaRPr lang="en-US" sz="1300" dirty="0"/>
          </a:p>
          <a:p>
            <a:r>
              <a:rPr lang="en-US" dirty="0"/>
              <a:t>Opens the door to other related classification tasks</a:t>
            </a:r>
          </a:p>
          <a:p>
            <a:pPr marL="0" indent="0">
              <a:buNone/>
            </a:pPr>
            <a:endParaRPr lang="en-US" sz="1300" dirty="0"/>
          </a:p>
          <a:p>
            <a:pPr marL="0" indent="0">
              <a:buNone/>
            </a:pPr>
            <a:endParaRPr lang="en-US" sz="1300" dirty="0"/>
          </a:p>
          <a:p>
            <a:r>
              <a:rPr lang="en-US" dirty="0"/>
              <a:t>Many uses outside digital audio recognition</a:t>
            </a:r>
          </a:p>
          <a:p>
            <a:pPr lvl="1"/>
            <a:r>
              <a:rPr lang="en-US" sz="1400" dirty="0"/>
              <a:t>Cardiograph + Biometric readings</a:t>
            </a:r>
          </a:p>
          <a:p>
            <a:pPr lvl="1"/>
            <a:r>
              <a:rPr lang="en-US" sz="1400" dirty="0"/>
              <a:t>Speech + text information</a:t>
            </a:r>
          </a:p>
          <a:p>
            <a:pPr lvl="1"/>
            <a:r>
              <a:rPr lang="en-US" sz="1400" dirty="0"/>
              <a:t>Video + Audio</a:t>
            </a:r>
          </a:p>
          <a:p>
            <a:pPr lvl="1"/>
            <a:endParaRPr lang="en-US" sz="1300" dirty="0"/>
          </a:p>
          <a:p>
            <a:pPr marL="274320" lvl="1" indent="0">
              <a:buNone/>
            </a:pPr>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p:txBody>
      </p:sp>
    </p:spTree>
    <p:extLst>
      <p:ext uri="{BB962C8B-B14F-4D97-AF65-F5344CB8AC3E}">
        <p14:creationId xmlns:p14="http://schemas.microsoft.com/office/powerpoint/2010/main" val="373156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8ABE38-240D-4E9B-B46E-5688B715E547}"/>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rPr>
              <a:t>Conclusions</a:t>
            </a:r>
          </a:p>
        </p:txBody>
      </p:sp>
      <p:sp>
        <p:nvSpPr>
          <p:cNvPr id="3" name="Content Placeholder 2">
            <a:extLst>
              <a:ext uri="{FF2B5EF4-FFF2-40B4-BE49-F238E27FC236}">
                <a16:creationId xmlns:a16="http://schemas.microsoft.com/office/drawing/2014/main" id="{209EFFFA-C2A7-41C3-8836-1B82A93C9138}"/>
              </a:ext>
            </a:extLst>
          </p:cNvPr>
          <p:cNvSpPr>
            <a:spLocks noGrp="1"/>
          </p:cNvSpPr>
          <p:nvPr>
            <p:ph idx="1"/>
          </p:nvPr>
        </p:nvSpPr>
        <p:spPr>
          <a:xfrm>
            <a:off x="1261872" y="699990"/>
            <a:ext cx="8595360" cy="3039592"/>
          </a:xfrm>
        </p:spPr>
        <p:txBody>
          <a:bodyPr anchor="ctr">
            <a:normAutofit/>
          </a:bodyPr>
          <a:lstStyle/>
          <a:p>
            <a:endParaRPr lang="en-US" dirty="0"/>
          </a:p>
          <a:p>
            <a:r>
              <a:rPr lang="en-US" dirty="0"/>
              <a:t>The </a:t>
            </a:r>
            <a:r>
              <a:rPr lang="en-US" i="1" dirty="0"/>
              <a:t>hybrid network </a:t>
            </a:r>
            <a:r>
              <a:rPr lang="en-US" dirty="0"/>
              <a:t>shows improved classification performance over either unimodal model</a:t>
            </a:r>
          </a:p>
          <a:p>
            <a:endParaRPr lang="en-US" dirty="0"/>
          </a:p>
          <a:p>
            <a:r>
              <a:rPr lang="en-US" dirty="0"/>
              <a:t>Possibility to generalize to other related tasks</a:t>
            </a:r>
          </a:p>
        </p:txBody>
      </p:sp>
    </p:spTree>
    <p:extLst>
      <p:ext uri="{BB962C8B-B14F-4D97-AF65-F5344CB8AC3E}">
        <p14:creationId xmlns:p14="http://schemas.microsoft.com/office/powerpoint/2010/main" val="274689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a:t>Citations</a:t>
            </a:r>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Thank you very much!</a:t>
            </a:r>
            <a:br>
              <a:rPr lang="en-US" sz="3600" dirty="0">
                <a:solidFill>
                  <a:srgbClr val="FFFFFF"/>
                </a:solidFill>
              </a:rPr>
            </a:br>
            <a:br>
              <a:rPr lang="en-US" sz="3600" dirty="0">
                <a:solidFill>
                  <a:srgbClr val="FFFFFF"/>
                </a:solidFill>
              </a:rPr>
            </a:br>
            <a:br>
              <a:rPr lang="en-US" sz="3600" dirty="0">
                <a:solidFill>
                  <a:srgbClr val="FFFFFF"/>
                </a:solidFill>
              </a:rPr>
            </a:br>
            <a:r>
              <a:rPr lang="en-US" sz="3600" dirty="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 upon request</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xmlns="">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Created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418401660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Specificity Score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b="0" dirty="0"/>
              </a:p>
              <a:p>
                <a:pPr marL="0" indent="0" algn="ctr">
                  <a:buNone/>
                </a:pPr>
                <a:endParaRPr lang="en-US" dirty="0"/>
              </a:p>
              <a:p>
                <a:r>
                  <a:rPr lang="en-US" i="1" dirty="0"/>
                  <a:t>“How many selected items are relevant to the problem?”</a:t>
                </a:r>
              </a:p>
            </p:txBody>
          </p:sp>
        </mc:Choice>
        <mc:Fallback>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76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Sensitivity Score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𝑇𝑃</m:t>
                          </m:r>
                        </m:num>
                        <m:den>
                          <m:r>
                            <a:rPr lang="en-US" i="1" smtClean="0">
                              <a:latin typeface="Cambria Math" panose="02040503050406030204" pitchFamily="18" charset="0"/>
                            </a:rPr>
                            <m:t>𝑇</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𝑇𝑃</m:t>
                          </m:r>
                        </m:den>
                      </m:f>
                    </m:oMath>
                  </m:oMathPara>
                </a14:m>
                <a:endParaRPr lang="en-US" dirty="0"/>
              </a:p>
              <a:p>
                <a:endParaRPr lang="en-US" dirty="0"/>
              </a:p>
              <a:p>
                <a:r>
                  <a:rPr lang="en-US" dirty="0"/>
                  <a:t>Does not account for non-uniform number of samples in each class</a:t>
                </a:r>
              </a:p>
            </p:txBody>
          </p:sp>
        </mc:Choice>
        <mc:Fallback>
          <p:sp>
            <p:nvSpPr>
              <p:cNvPr id="4" name="Content Placeholder 3">
                <a:extLst>
                  <a:ext uri="{FF2B5EF4-FFF2-40B4-BE49-F238E27FC236}">
                    <a16:creationId xmlns:a16="http://schemas.microsoft.com/office/drawing/2014/main" id="{82529148-E823-4DA2-BCA0-6B688134652B}"/>
                  </a:ext>
                </a:extLst>
              </p:cNvPr>
              <p:cNvSpPr>
                <a:spLocks noGrp="1" noRot="1" noChangeAspect="1" noMove="1" noResize="1" noEditPoints="1" noAdjustHandles="1" noChangeArrowheads="1" noChangeShapeType="1" noTextEdit="1"/>
              </p:cNvSpPr>
              <p:nvPr>
                <p:ph sz="half" idx="2"/>
              </p:nvPr>
            </p:nvSpPr>
            <p:spPr>
              <a:blipFill>
                <a:blip r:embed="rId2"/>
                <a:stretch>
                  <a:fillRect l="-272"/>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m:t>
                          </m:r>
                          <m:r>
                            <a:rPr lang="en-US" b="0" i="1" smtClean="0">
                              <a:latin typeface="Cambria Math" panose="02040503050406030204" pitchFamily="18" charset="0"/>
                            </a:rPr>
                            <m:t>𝑖𝑠</m:t>
                          </m:r>
                          <m:r>
                            <a:rPr lang="en-US" b="0" i="1" smtClean="0">
                              <a:latin typeface="Cambria Math" panose="02040503050406030204" pitchFamily="18" charset="0"/>
                            </a:rPr>
                            <m:t>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25BC-3CB4-4EF2-97F9-048143A220C0}"/>
              </a:ext>
            </a:extLst>
          </p:cNvPr>
          <p:cNvSpPr>
            <a:spLocks noGrp="1"/>
          </p:cNvSpPr>
          <p:nvPr>
            <p:ph type="title"/>
          </p:nvPr>
        </p:nvSpPr>
        <p:spPr/>
        <p:txBody>
          <a:bodyPr/>
          <a:lstStyle/>
          <a:p>
            <a:r>
              <a:rPr lang="en-US" dirty="0"/>
              <a:t>Appendix – Activation Functions</a:t>
            </a:r>
          </a:p>
        </p:txBody>
      </p:sp>
      <p:sp>
        <p:nvSpPr>
          <p:cNvPr id="3" name="Content Placeholder 2">
            <a:extLst>
              <a:ext uri="{FF2B5EF4-FFF2-40B4-BE49-F238E27FC236}">
                <a16:creationId xmlns:a16="http://schemas.microsoft.com/office/drawing/2014/main" id="{69A001EC-7373-4138-A362-97A6EE0224A0}"/>
              </a:ext>
            </a:extLst>
          </p:cNvPr>
          <p:cNvSpPr>
            <a:spLocks noGrp="1"/>
          </p:cNvSpPr>
          <p:nvPr>
            <p:ph idx="1"/>
          </p:nvPr>
        </p:nvSpPr>
        <p:spPr/>
        <p:txBody>
          <a:bodyPr/>
          <a:lstStyle/>
          <a:p>
            <a:r>
              <a:rPr lang="en-US" dirty="0"/>
              <a:t>Activation functions are typically included as a “last” step in each layer function</a:t>
            </a:r>
          </a:p>
          <a:p>
            <a:endParaRPr lang="en-US" dirty="0"/>
          </a:p>
          <a:p>
            <a:r>
              <a:rPr lang="en-US" dirty="0"/>
              <a:t>Can take many forms based on network or layer type</a:t>
            </a:r>
          </a:p>
          <a:p>
            <a:pPr lvl="1"/>
            <a:r>
              <a:rPr lang="en-US" dirty="0" err="1"/>
              <a:t>ReLU</a:t>
            </a:r>
            <a:r>
              <a:rPr lang="en-US" dirty="0"/>
              <a:t> for classification</a:t>
            </a:r>
          </a:p>
          <a:p>
            <a:pPr lvl="1"/>
            <a:r>
              <a:rPr lang="en-US" dirty="0"/>
              <a:t>Sigmoid for regression</a:t>
            </a:r>
          </a:p>
          <a:p>
            <a:pPr lvl="1"/>
            <a:r>
              <a:rPr lang="en-US" dirty="0" err="1"/>
              <a:t>Softmax</a:t>
            </a:r>
            <a:r>
              <a:rPr lang="en-US" dirty="0"/>
              <a:t> for normalized output</a:t>
            </a:r>
          </a:p>
          <a:p>
            <a:pPr lvl="1"/>
            <a:endParaRPr lang="en-US" dirty="0"/>
          </a:p>
          <a:p>
            <a:r>
              <a:rPr lang="en-US" dirty="0"/>
              <a:t>Turns affine-transform into non-linear transform</a:t>
            </a:r>
          </a:p>
          <a:p>
            <a:endParaRPr lang="en-US" dirty="0"/>
          </a:p>
          <a:p>
            <a:r>
              <a:rPr lang="en-US" dirty="0"/>
              <a:t>Model more complex solution spaces</a:t>
            </a:r>
          </a:p>
        </p:txBody>
      </p:sp>
    </p:spTree>
    <p:extLst>
      <p:ext uri="{BB962C8B-B14F-4D97-AF65-F5344CB8AC3E}">
        <p14:creationId xmlns:p14="http://schemas.microsoft.com/office/powerpoint/2010/main" val="416277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CFF-B5AF-46D8-9353-B991B3DE7D9B}"/>
              </a:ext>
            </a:extLst>
          </p:cNvPr>
          <p:cNvSpPr>
            <a:spLocks noGrp="1"/>
          </p:cNvSpPr>
          <p:nvPr>
            <p:ph type="title"/>
          </p:nvPr>
        </p:nvSpPr>
        <p:spPr/>
        <p:txBody>
          <a:bodyPr/>
          <a:lstStyle/>
          <a:p>
            <a:r>
              <a:rPr lang="en-US" dirty="0"/>
              <a:t>Appendix – </a:t>
            </a:r>
            <a:r>
              <a:rPr lang="en-US" dirty="0" err="1"/>
              <a:t>Tensorflow</a:t>
            </a:r>
            <a:r>
              <a:rPr lang="en-US" dirty="0"/>
              <a:t> / </a:t>
            </a:r>
            <a:r>
              <a:rPr lang="en-US" dirty="0" err="1"/>
              <a:t>Keras</a:t>
            </a:r>
            <a:endParaRPr lang="en-US" dirty="0"/>
          </a:p>
        </p:txBody>
      </p:sp>
      <p:sp>
        <p:nvSpPr>
          <p:cNvPr id="3" name="Content Placeholder 2">
            <a:extLst>
              <a:ext uri="{FF2B5EF4-FFF2-40B4-BE49-F238E27FC236}">
                <a16:creationId xmlns:a16="http://schemas.microsoft.com/office/drawing/2014/main" id="{E4EAC6FC-B6E0-415D-8BAB-F21DF613A05A}"/>
              </a:ext>
            </a:extLst>
          </p:cNvPr>
          <p:cNvSpPr>
            <a:spLocks noGrp="1"/>
          </p:cNvSpPr>
          <p:nvPr>
            <p:ph idx="1"/>
          </p:nvPr>
        </p:nvSpPr>
        <p:spPr/>
        <p:txBody>
          <a:bodyPr/>
          <a:lstStyle/>
          <a:p>
            <a:endParaRPr lang="en-US" dirty="0"/>
          </a:p>
          <a:p>
            <a:r>
              <a:rPr lang="en-US" dirty="0"/>
              <a:t>Free Python library centered around Deep Learning</a:t>
            </a:r>
          </a:p>
          <a:p>
            <a:endParaRPr lang="en-US" dirty="0"/>
          </a:p>
          <a:p>
            <a:r>
              <a:rPr lang="en-US" dirty="0"/>
              <a:t>High-Level API for constructing neural networks and computational graphs</a:t>
            </a:r>
          </a:p>
          <a:p>
            <a:endParaRPr lang="en-US" dirty="0"/>
          </a:p>
          <a:p>
            <a:r>
              <a:rPr lang="en-US" dirty="0"/>
              <a:t>Developed and maintained by Google</a:t>
            </a:r>
          </a:p>
          <a:p>
            <a:pPr marL="274320" lvl="1" indent="0">
              <a:buNone/>
            </a:pPr>
            <a:r>
              <a:rPr lang="en-US" dirty="0">
                <a:hlinkClick r:id="rId2"/>
              </a:rPr>
              <a:t>https://www.tensorflow.org/</a:t>
            </a:r>
            <a:endParaRPr lang="en-US" dirty="0"/>
          </a:p>
          <a:p>
            <a:pPr marL="274320" lvl="1" indent="0">
              <a:buNone/>
            </a:pPr>
            <a:endParaRPr lang="en-US" dirty="0"/>
          </a:p>
          <a:p>
            <a:r>
              <a:rPr lang="en-US" dirty="0"/>
              <a:t>Offers tools for hardware acceleration on certain GPUs</a:t>
            </a:r>
          </a:p>
        </p:txBody>
      </p:sp>
    </p:spTree>
    <p:extLst>
      <p:ext uri="{BB962C8B-B14F-4D97-AF65-F5344CB8AC3E}">
        <p14:creationId xmlns:p14="http://schemas.microsoft.com/office/powerpoint/2010/main" val="1501743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505C-A555-454C-8562-CABBAF7891D3}"/>
              </a:ext>
            </a:extLst>
          </p:cNvPr>
          <p:cNvSpPr>
            <a:spLocks noGrp="1"/>
          </p:cNvSpPr>
          <p:nvPr>
            <p:ph type="title"/>
          </p:nvPr>
        </p:nvSpPr>
        <p:spPr/>
        <p:txBody>
          <a:bodyPr/>
          <a:lstStyle/>
          <a:p>
            <a:r>
              <a:rPr lang="en-US" dirty="0"/>
              <a:t>Appendix – Musical Instrument Samples</a:t>
            </a:r>
          </a:p>
        </p:txBody>
      </p:sp>
      <p:sp>
        <p:nvSpPr>
          <p:cNvPr id="3" name="Content Placeholder 2">
            <a:extLst>
              <a:ext uri="{FF2B5EF4-FFF2-40B4-BE49-F238E27FC236}">
                <a16:creationId xmlns:a16="http://schemas.microsoft.com/office/drawing/2014/main" id="{903120DC-A416-4D86-8811-110511A55A15}"/>
              </a:ext>
            </a:extLst>
          </p:cNvPr>
          <p:cNvSpPr>
            <a:spLocks noGrp="1"/>
          </p:cNvSpPr>
          <p:nvPr>
            <p:ph sz="half" idx="1"/>
          </p:nvPr>
        </p:nvSpPr>
        <p:spPr/>
        <p:txBody>
          <a:bodyPr/>
          <a:lstStyle/>
          <a:p>
            <a:endParaRPr lang="en-US" dirty="0"/>
          </a:p>
          <a:p>
            <a:endParaRPr lang="en-US" dirty="0"/>
          </a:p>
          <a:p>
            <a:r>
              <a:rPr lang="en-US" dirty="0"/>
              <a:t>University of Iowa Electronic Music Studios</a:t>
            </a:r>
          </a:p>
          <a:p>
            <a:pPr marL="274320" lvl="1" indent="0">
              <a:buNone/>
            </a:pPr>
            <a:r>
              <a:rPr lang="en-US" dirty="0">
                <a:hlinkClick r:id="rId2"/>
              </a:rPr>
              <a:t>University of Iowa Electronic Music Studios (uiowa.edu)</a:t>
            </a:r>
            <a:endParaRPr lang="en-US" dirty="0"/>
          </a:p>
          <a:p>
            <a:pPr marL="274320" lvl="1" indent="0">
              <a:buNone/>
            </a:pPr>
            <a:endParaRPr lang="en-US" dirty="0"/>
          </a:p>
          <a:p>
            <a:r>
              <a:rPr lang="en-US" dirty="0" err="1"/>
              <a:t>Philharmonia</a:t>
            </a:r>
            <a:r>
              <a:rPr lang="en-US" dirty="0"/>
              <a:t> Symphony Orchestra</a:t>
            </a:r>
          </a:p>
          <a:p>
            <a:pPr marL="274320" lvl="1" indent="0">
              <a:buNone/>
            </a:pPr>
            <a:r>
              <a:rPr lang="en-US" dirty="0">
                <a:hlinkClick r:id="rId3"/>
              </a:rPr>
              <a:t>https://philharmonia.co.uk/</a:t>
            </a:r>
            <a:endParaRPr lang="en-US" dirty="0"/>
          </a:p>
        </p:txBody>
      </p:sp>
      <p:sp>
        <p:nvSpPr>
          <p:cNvPr id="4" name="Content Placeholder 3">
            <a:extLst>
              <a:ext uri="{FF2B5EF4-FFF2-40B4-BE49-F238E27FC236}">
                <a16:creationId xmlns:a16="http://schemas.microsoft.com/office/drawing/2014/main" id="{FD3C42FC-C954-4E3E-8014-F1D4EDFE1645}"/>
              </a:ext>
            </a:extLst>
          </p:cNvPr>
          <p:cNvSpPr>
            <a:spLocks noGrp="1"/>
          </p:cNvSpPr>
          <p:nvPr>
            <p:ph sz="half" idx="2"/>
          </p:nvPr>
        </p:nvSpPr>
        <p:spPr/>
        <p:txBody>
          <a:bodyPr/>
          <a:lstStyle/>
          <a:p>
            <a:endParaRPr lang="en-US" dirty="0"/>
          </a:p>
          <a:p>
            <a:endParaRPr lang="en-US" dirty="0"/>
          </a:p>
          <a:p>
            <a:r>
              <a:rPr lang="en-US" dirty="0"/>
              <a:t>Samples preprocessed</a:t>
            </a:r>
          </a:p>
          <a:p>
            <a:pPr lvl="1"/>
            <a:r>
              <a:rPr lang="en-US" i="1" dirty="0"/>
              <a:t>WAV</a:t>
            </a:r>
            <a:r>
              <a:rPr lang="en-US" dirty="0"/>
              <a:t> file format</a:t>
            </a:r>
            <a:endParaRPr lang="en-US" i="1" dirty="0"/>
          </a:p>
          <a:p>
            <a:pPr lvl="1"/>
            <a:r>
              <a:rPr lang="en-US" dirty="0"/>
              <a:t>44.1 kHz sample rate</a:t>
            </a:r>
          </a:p>
          <a:p>
            <a:pPr lvl="1"/>
            <a:r>
              <a:rPr lang="en-US" dirty="0"/>
              <a:t>Mono-channeled</a:t>
            </a:r>
          </a:p>
          <a:p>
            <a:pPr lvl="1"/>
            <a:r>
              <a:rPr lang="en-US" dirty="0"/>
              <a:t>16 bit-depth</a:t>
            </a:r>
          </a:p>
          <a:p>
            <a:pPr lvl="1"/>
            <a:endParaRPr lang="en-US" dirty="0"/>
          </a:p>
          <a:p>
            <a:r>
              <a:rPr lang="en-US" dirty="0"/>
              <a:t>Features extracted with Python program available on GitHub</a:t>
            </a:r>
          </a:p>
          <a:p>
            <a:endParaRPr lang="en-US" dirty="0"/>
          </a:p>
        </p:txBody>
      </p:sp>
    </p:spTree>
    <p:extLst>
      <p:ext uri="{BB962C8B-B14F-4D97-AF65-F5344CB8AC3E}">
        <p14:creationId xmlns:p14="http://schemas.microsoft.com/office/powerpoint/2010/main" val="36133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00364410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8147621" y="804672"/>
            <a:ext cx="2824640" cy="5215128"/>
          </a:xfrm>
        </p:spPr>
        <p:txBody>
          <a:bodyPr anchor="ctr">
            <a:normAutofit/>
          </a:bodyPr>
          <a:lstStyle/>
          <a:p>
            <a:r>
              <a:rPr lang="en-US" sz="3300">
                <a:solidFill>
                  <a:srgbClr val="FFFFFF"/>
                </a:solidFill>
              </a:rPr>
              <a:t>Classification Model</a:t>
            </a:r>
          </a:p>
        </p:txBody>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3811827917"/>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a:xfrm>
            <a:off x="7878675" y="640079"/>
            <a:ext cx="3075836" cy="1366141"/>
          </a:xfrm>
        </p:spPr>
        <p:txBody>
          <a:bodyPr vert="horz" lIns="91440" tIns="45720" rIns="91440" bIns="45720" rtlCol="0" anchor="b">
            <a:normAutofit/>
          </a:bodyPr>
          <a:lstStyle/>
          <a:p>
            <a:r>
              <a:rPr lang="en-US" sz="3000"/>
              <a:t>The Multilayer Perceptron (MLP)</a:t>
            </a:r>
          </a:p>
        </p:txBody>
      </p:sp>
      <p:pic>
        <p:nvPicPr>
          <p:cNvPr id="26" name="Content Placeholder 25" descr="Diagram, schematic&#10;&#10;Description automatically generated">
            <a:extLst>
              <a:ext uri="{FF2B5EF4-FFF2-40B4-BE49-F238E27FC236}">
                <a16:creationId xmlns:a16="http://schemas.microsoft.com/office/drawing/2014/main" id="{CA739A1E-E4A4-45ED-A82B-A2D6DF118BA2}"/>
              </a:ext>
            </a:extLst>
          </p:cNvPr>
          <p:cNvPicPr>
            <a:picLocks noGrp="1" noChangeAspect="1"/>
          </p:cNvPicPr>
          <p:nvPr>
            <p:ph sz="half" idx="1"/>
          </p:nvPr>
        </p:nvPicPr>
        <p:blipFill>
          <a:blip r:embed="rId2"/>
          <a:stretch>
            <a:fillRect/>
          </a:stretch>
        </p:blipFill>
        <p:spPr>
          <a:xfrm>
            <a:off x="633998" y="836503"/>
            <a:ext cx="6927007" cy="5195255"/>
          </a:xfrm>
          <a:prstGeom prst="rect">
            <a:avLst/>
          </a:prstGeom>
        </p:spPr>
      </p:pic>
      <p:sp>
        <p:nvSpPr>
          <p:cNvPr id="18" name="Content Placeholder 17">
            <a:extLst>
              <a:ext uri="{FF2B5EF4-FFF2-40B4-BE49-F238E27FC236}">
                <a16:creationId xmlns:a16="http://schemas.microsoft.com/office/drawing/2014/main" id="{DE85EE04-2F03-4619-BB7F-43C9FF8DF144}"/>
              </a:ext>
            </a:extLst>
          </p:cNvPr>
          <p:cNvSpPr>
            <a:spLocks noGrp="1"/>
          </p:cNvSpPr>
          <p:nvPr>
            <p:ph sz="half" idx="2"/>
          </p:nvPr>
        </p:nvSpPr>
        <p:spPr>
          <a:xfrm>
            <a:off x="7878675" y="2325157"/>
            <a:ext cx="3075836" cy="3854979"/>
          </a:xfrm>
        </p:spPr>
        <p:txBody>
          <a:bodyPr vert="horz" lIns="91440" tIns="45720" rIns="91440" bIns="45720" rtlCol="0">
            <a:normAutofit/>
          </a:bodyPr>
          <a:lstStyle/>
          <a:p>
            <a:endParaRPr lang="en-US" sz="1600" dirty="0"/>
          </a:p>
          <a:p>
            <a:r>
              <a:rPr lang="en-US" sz="1600" dirty="0"/>
              <a:t>Connect layers with </a:t>
            </a:r>
            <a:r>
              <a:rPr lang="en-US" sz="1600" i="1" dirty="0"/>
              <a:t>weights</a:t>
            </a:r>
            <a:endParaRPr lang="en-US" sz="1600" dirty="0"/>
          </a:p>
          <a:p>
            <a:endParaRPr lang="en-US" sz="1600" dirty="0"/>
          </a:p>
          <a:p>
            <a:r>
              <a:rPr lang="en-US" sz="1600" i="1" dirty="0"/>
              <a:t>Dense </a:t>
            </a:r>
            <a:r>
              <a:rPr lang="en-US" sz="1600" dirty="0"/>
              <a:t>Connectivity</a:t>
            </a:r>
          </a:p>
          <a:p>
            <a:endParaRPr lang="en-US" sz="1600" i="1" dirty="0"/>
          </a:p>
          <a:p>
            <a:r>
              <a:rPr lang="en-US" sz="1600" dirty="0"/>
              <a:t>Handles 1D samples</a:t>
            </a:r>
          </a:p>
        </p:txBody>
      </p:sp>
      <p:sp>
        <p:nvSpPr>
          <p:cNvPr id="27" name="Rectangle 26">
            <a:extLst>
              <a:ext uri="{FF2B5EF4-FFF2-40B4-BE49-F238E27FC236}">
                <a16:creationId xmlns:a16="http://schemas.microsoft.com/office/drawing/2014/main" id="{53ADADD0-41A8-485A-9114-7D740B148437}"/>
              </a:ext>
            </a:extLst>
          </p:cNvPr>
          <p:cNvSpPr/>
          <p:nvPr/>
        </p:nvSpPr>
        <p:spPr>
          <a:xfrm>
            <a:off x="2061252" y="1401234"/>
            <a:ext cx="605367"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95AC20C-2444-4F26-8869-F8AB828E6EA1}"/>
              </a:ext>
            </a:extLst>
          </p:cNvPr>
          <p:cNvSpPr/>
          <p:nvPr/>
        </p:nvSpPr>
        <p:spPr>
          <a:xfrm>
            <a:off x="934805" y="1401234"/>
            <a:ext cx="605367"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EED0A6C-C0EB-41D3-BA1C-FE6AE7DAC24B}"/>
              </a:ext>
            </a:extLst>
          </p:cNvPr>
          <p:cNvSpPr/>
          <p:nvPr/>
        </p:nvSpPr>
        <p:spPr>
          <a:xfrm>
            <a:off x="2061252" y="1401234"/>
            <a:ext cx="1731815"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3505BCF-5AB6-4C4F-ABD2-990197BAC0F2}"/>
              </a:ext>
            </a:extLst>
          </p:cNvPr>
          <p:cNvSpPr txBox="1"/>
          <p:nvPr/>
        </p:nvSpPr>
        <p:spPr>
          <a:xfrm>
            <a:off x="1697376" y="933657"/>
            <a:ext cx="133311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33" name="Straight Arrow Connector 32">
            <a:extLst>
              <a:ext uri="{FF2B5EF4-FFF2-40B4-BE49-F238E27FC236}">
                <a16:creationId xmlns:a16="http://schemas.microsoft.com/office/drawing/2014/main" id="{07C6A30C-3D3A-47E1-9243-A9FF41D12CDF}"/>
              </a:ext>
            </a:extLst>
          </p:cNvPr>
          <p:cNvCxnSpPr>
            <a:cxnSpLocks/>
            <a:stCxn id="28" idx="2"/>
            <a:endCxn id="27" idx="0"/>
          </p:cNvCxnSpPr>
          <p:nvPr/>
        </p:nvCxnSpPr>
        <p:spPr>
          <a:xfrm>
            <a:off x="2363935" y="1195267"/>
            <a:ext cx="1" cy="2059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48B3AF3-7C73-4BCC-8BA5-5E8AA8133D2C}"/>
              </a:ext>
            </a:extLst>
          </p:cNvPr>
          <p:cNvSpPr txBox="1"/>
          <p:nvPr/>
        </p:nvSpPr>
        <p:spPr>
          <a:xfrm>
            <a:off x="576009" y="4309347"/>
            <a:ext cx="132296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37" name="Straight Arrow Connector 36">
            <a:extLst>
              <a:ext uri="{FF2B5EF4-FFF2-40B4-BE49-F238E27FC236}">
                <a16:creationId xmlns:a16="http://schemas.microsoft.com/office/drawing/2014/main" id="{80128390-FFFE-4323-951A-0992E471603C}"/>
              </a:ext>
            </a:extLst>
          </p:cNvPr>
          <p:cNvCxnSpPr>
            <a:cxnSpLocks/>
            <a:stCxn id="59" idx="0"/>
            <a:endCxn id="53" idx="2"/>
          </p:cNvCxnSpPr>
          <p:nvPr/>
        </p:nvCxnSpPr>
        <p:spPr>
          <a:xfrm flipV="1">
            <a:off x="1237489" y="3750734"/>
            <a:ext cx="0" cy="5586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500DB73-EE47-4B45-A1B4-A88BF2B94E3B}"/>
              </a:ext>
            </a:extLst>
          </p:cNvPr>
          <p:cNvSpPr txBox="1"/>
          <p:nvPr/>
        </p:nvSpPr>
        <p:spPr>
          <a:xfrm>
            <a:off x="2496522" y="4305702"/>
            <a:ext cx="132296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67" name="Straight Arrow Connector 66">
            <a:extLst>
              <a:ext uri="{FF2B5EF4-FFF2-40B4-BE49-F238E27FC236}">
                <a16:creationId xmlns:a16="http://schemas.microsoft.com/office/drawing/2014/main" id="{01B66CEC-FD64-4C96-B134-53A938217D44}"/>
              </a:ext>
            </a:extLst>
          </p:cNvPr>
          <p:cNvCxnSpPr>
            <a:cxnSpLocks/>
            <a:stCxn id="66" idx="0"/>
          </p:cNvCxnSpPr>
          <p:nvPr/>
        </p:nvCxnSpPr>
        <p:spPr>
          <a:xfrm flipH="1" flipV="1">
            <a:off x="3158002" y="3750734"/>
            <a:ext cx="1" cy="55496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2EBC96F-5B78-4F32-8F0C-154FFE373B83}"/>
              </a:ext>
            </a:extLst>
          </p:cNvPr>
          <p:cNvSpPr/>
          <p:nvPr/>
        </p:nvSpPr>
        <p:spPr>
          <a:xfrm>
            <a:off x="1371604" y="1401234"/>
            <a:ext cx="840990"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57CF7E85-B667-4098-B447-7BC0D80293EE}"/>
              </a:ext>
            </a:extLst>
          </p:cNvPr>
          <p:cNvSpPr txBox="1"/>
          <p:nvPr/>
        </p:nvSpPr>
        <p:spPr>
          <a:xfrm>
            <a:off x="686840" y="4861042"/>
            <a:ext cx="221051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Linear combination of neurons, using weights</a:t>
            </a:r>
          </a:p>
        </p:txBody>
      </p:sp>
      <p:cxnSp>
        <p:nvCxnSpPr>
          <p:cNvPr id="70" name="Straight Arrow Connector 69">
            <a:extLst>
              <a:ext uri="{FF2B5EF4-FFF2-40B4-BE49-F238E27FC236}">
                <a16:creationId xmlns:a16="http://schemas.microsoft.com/office/drawing/2014/main" id="{6EEDE090-4966-478A-8B8A-317989E01E77}"/>
              </a:ext>
            </a:extLst>
          </p:cNvPr>
          <p:cNvCxnSpPr>
            <a:cxnSpLocks/>
            <a:stCxn id="69" idx="0"/>
            <a:endCxn id="68" idx="2"/>
          </p:cNvCxnSpPr>
          <p:nvPr/>
        </p:nvCxnSpPr>
        <p:spPr>
          <a:xfrm flipV="1">
            <a:off x="1792099" y="3750734"/>
            <a:ext cx="0" cy="1110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748BF56-56EB-4B13-8F22-AC8605144021}"/>
              </a:ext>
            </a:extLst>
          </p:cNvPr>
          <p:cNvSpPr/>
          <p:nvPr/>
        </p:nvSpPr>
        <p:spPr>
          <a:xfrm>
            <a:off x="4148667" y="1096433"/>
            <a:ext cx="3344328" cy="23918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8B379B3-04DE-4D5C-9EAA-000DC61CAB9A}"/>
              </a:ext>
            </a:extLst>
          </p:cNvPr>
          <p:cNvSpPr txBox="1"/>
          <p:nvPr/>
        </p:nvSpPr>
        <p:spPr>
          <a:xfrm>
            <a:off x="4552948" y="509274"/>
            <a:ext cx="253576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Arrange as matrix-vector equation</a:t>
            </a:r>
          </a:p>
        </p:txBody>
      </p:sp>
      <p:cxnSp>
        <p:nvCxnSpPr>
          <p:cNvPr id="72" name="Straight Arrow Connector 71">
            <a:extLst>
              <a:ext uri="{FF2B5EF4-FFF2-40B4-BE49-F238E27FC236}">
                <a16:creationId xmlns:a16="http://schemas.microsoft.com/office/drawing/2014/main" id="{09271216-04C3-4FA8-AC39-00ADAD235CD0}"/>
              </a:ext>
            </a:extLst>
          </p:cNvPr>
          <p:cNvCxnSpPr>
            <a:cxnSpLocks/>
            <a:endCxn id="39" idx="0"/>
          </p:cNvCxnSpPr>
          <p:nvPr/>
        </p:nvCxnSpPr>
        <p:spPr>
          <a:xfrm>
            <a:off x="5818332" y="770884"/>
            <a:ext cx="2499" cy="325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0EE76F7-4AD3-4251-B478-5AEA87D4FD45}"/>
              </a:ext>
            </a:extLst>
          </p:cNvPr>
          <p:cNvSpPr/>
          <p:nvPr/>
        </p:nvSpPr>
        <p:spPr>
          <a:xfrm>
            <a:off x="4148667" y="3482778"/>
            <a:ext cx="3344328" cy="23918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A070D53E-BFB7-4584-A315-367774DAB615}"/>
              </a:ext>
            </a:extLst>
          </p:cNvPr>
          <p:cNvSpPr txBox="1"/>
          <p:nvPr/>
        </p:nvSpPr>
        <p:spPr>
          <a:xfrm>
            <a:off x="5140278" y="6110923"/>
            <a:ext cx="1356107"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Just like before…</a:t>
            </a:r>
          </a:p>
        </p:txBody>
      </p:sp>
      <p:cxnSp>
        <p:nvCxnSpPr>
          <p:cNvPr id="84" name="Straight Arrow Connector 83">
            <a:extLst>
              <a:ext uri="{FF2B5EF4-FFF2-40B4-BE49-F238E27FC236}">
                <a16:creationId xmlns:a16="http://schemas.microsoft.com/office/drawing/2014/main" id="{F099C171-A08F-43AB-9006-AEBE9AA62386}"/>
              </a:ext>
            </a:extLst>
          </p:cNvPr>
          <p:cNvCxnSpPr>
            <a:cxnSpLocks/>
            <a:stCxn id="83" idx="0"/>
          </p:cNvCxnSpPr>
          <p:nvPr/>
        </p:nvCxnSpPr>
        <p:spPr>
          <a:xfrm flipV="1">
            <a:off x="5818332" y="5867401"/>
            <a:ext cx="0" cy="2435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6B122BE-E928-49A6-A2BF-CC47FD8EFCD6}"/>
              </a:ext>
            </a:extLst>
          </p:cNvPr>
          <p:cNvSpPr/>
          <p:nvPr/>
        </p:nvSpPr>
        <p:spPr>
          <a:xfrm>
            <a:off x="1371604" y="3905711"/>
            <a:ext cx="1375821" cy="39999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617C1EE5-A1D1-48A3-98A1-AAA9ACDFF217}"/>
              </a:ext>
            </a:extLst>
          </p:cNvPr>
          <p:cNvCxnSpPr>
            <a:cxnSpLocks/>
          </p:cNvCxnSpPr>
          <p:nvPr/>
        </p:nvCxnSpPr>
        <p:spPr>
          <a:xfrm flipV="1">
            <a:off x="2039746" y="4305702"/>
            <a:ext cx="0" cy="1110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0992D68-FEF5-411F-A1C3-250814E75C63}"/>
              </a:ext>
            </a:extLst>
          </p:cNvPr>
          <p:cNvSpPr txBox="1"/>
          <p:nvPr/>
        </p:nvSpPr>
        <p:spPr>
          <a:xfrm>
            <a:off x="956492" y="5413353"/>
            <a:ext cx="221051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Result of repeated transformations</a:t>
            </a:r>
          </a:p>
        </p:txBody>
      </p:sp>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7"/>
                                        </p:tgtEl>
                                      </p:cBhvr>
                                    </p:animEffect>
                                    <p:set>
                                      <p:cBhvr>
                                        <p:cTn id="50" dur="1" fill="hold">
                                          <p:stCondLst>
                                            <p:cond delay="499"/>
                                          </p:stCondLst>
                                        </p:cTn>
                                        <p:tgtEl>
                                          <p:spTgt spid="3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3"/>
                                        </p:tgtEl>
                                      </p:cBhvr>
                                    </p:animEffect>
                                    <p:set>
                                      <p:cBhvr>
                                        <p:cTn id="53" dur="1" fill="hold">
                                          <p:stCondLst>
                                            <p:cond delay="499"/>
                                          </p:stCondLst>
                                        </p:cTn>
                                        <p:tgtEl>
                                          <p:spTgt spid="5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72"/>
                                        </p:tgtEl>
                                      </p:cBhvr>
                                    </p:animEffect>
                                    <p:set>
                                      <p:cBhvr>
                                        <p:cTn id="72" dur="1" fill="hold">
                                          <p:stCondLst>
                                            <p:cond delay="499"/>
                                          </p:stCondLst>
                                        </p:cTn>
                                        <p:tgtEl>
                                          <p:spTgt spid="7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9"/>
                                        </p:tgtEl>
                                      </p:cBhvr>
                                    </p:animEffect>
                                    <p:set>
                                      <p:cBhvr>
                                        <p:cTn id="75" dur="1" fill="hold">
                                          <p:stCondLst>
                                            <p:cond delay="499"/>
                                          </p:stCondLst>
                                        </p:cTn>
                                        <p:tgtEl>
                                          <p:spTgt spid="3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68"/>
                                        </p:tgtEl>
                                      </p:cBhvr>
                                    </p:animEffect>
                                    <p:set>
                                      <p:cBhvr>
                                        <p:cTn id="78" dur="1" fill="hold">
                                          <p:stCondLst>
                                            <p:cond delay="499"/>
                                          </p:stCondLst>
                                        </p:cTn>
                                        <p:tgtEl>
                                          <p:spTgt spid="6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69"/>
                                        </p:tgtEl>
                                      </p:cBhvr>
                                    </p:animEffect>
                                    <p:set>
                                      <p:cBhvr>
                                        <p:cTn id="81" dur="1" fill="hold">
                                          <p:stCondLst>
                                            <p:cond delay="499"/>
                                          </p:stCondLst>
                                        </p:cTn>
                                        <p:tgtEl>
                                          <p:spTgt spid="6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0"/>
                                        </p:tgtEl>
                                      </p:cBhvr>
                                    </p:animEffect>
                                    <p:set>
                                      <p:cBhvr>
                                        <p:cTn id="84" dur="1" fill="hold">
                                          <p:stCondLst>
                                            <p:cond delay="499"/>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fade">
                                      <p:cBhvr>
                                        <p:cTn id="101" dur="500"/>
                                        <p:tgtEl>
                                          <p:spTgt spid="83"/>
                                        </p:tgtEl>
                                      </p:cBhvr>
                                    </p:animEffect>
                                  </p:childTnLst>
                                </p:cTn>
                              </p:par>
                              <p:par>
                                <p:cTn id="102" presetID="10" presetClass="entr" presetSubtype="0" fill="hold" nodeType="with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fade">
                                      <p:cBhvr>
                                        <p:cTn id="104" dur="500"/>
                                        <p:tgtEl>
                                          <p:spTgt spid="8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91"/>
                                        </p:tgtEl>
                                        <p:attrNameLst>
                                          <p:attrName>style.visibility</p:attrName>
                                        </p:attrNameLst>
                                      </p:cBhvr>
                                      <p:to>
                                        <p:strVal val="visible"/>
                                      </p:to>
                                    </p:set>
                                    <p:animEffect transition="in" filter="fade">
                                      <p:cBhvr>
                                        <p:cTn id="109" dur="500"/>
                                        <p:tgtEl>
                                          <p:spTgt spid="9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fade">
                                      <p:cBhvr>
                                        <p:cTn id="112" dur="500"/>
                                        <p:tgtEl>
                                          <p:spTgt spid="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fade">
                                      <p:cBhvr>
                                        <p:cTn id="11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3" grpId="0" animBg="1"/>
      <p:bldP spid="53" grpId="1" animBg="1"/>
      <p:bldP spid="55" grpId="0" animBg="1"/>
      <p:bldP spid="28" grpId="0" animBg="1"/>
      <p:bldP spid="28" grpId="1" animBg="1"/>
      <p:bldP spid="59" grpId="0" animBg="1"/>
      <p:bldP spid="59" grpId="1" animBg="1"/>
      <p:bldP spid="66" grpId="0" animBg="1"/>
      <p:bldP spid="68" grpId="0" animBg="1"/>
      <p:bldP spid="68" grpId="1" animBg="1"/>
      <p:bldP spid="69" grpId="0" animBg="1"/>
      <p:bldP spid="69" grpId="1" animBg="1"/>
      <p:bldP spid="39" grpId="0" animBg="1"/>
      <p:bldP spid="39" grpId="1" animBg="1"/>
      <p:bldP spid="71" grpId="0" animBg="1"/>
      <p:bldP spid="71" grpId="1" animBg="1"/>
      <p:bldP spid="81" grpId="0" animBg="1"/>
      <p:bldP spid="83" grpId="0" animBg="1"/>
      <p:bldP spid="90" grpId="0" animBg="1"/>
      <p:bldP spid="92"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1364</Words>
  <Application>Microsoft Office PowerPoint</Application>
  <PresentationFormat>Widescreen</PresentationFormat>
  <Paragraphs>273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Century Schoolbook</vt:lpstr>
      <vt:lpstr>Wingdings 2</vt:lpstr>
      <vt:lpstr>View</vt:lpstr>
      <vt:lpstr>Musical Instrument Classification Using a  Hybrid Neural Network</vt:lpstr>
      <vt:lpstr>Introduction</vt:lpstr>
      <vt:lpstr>Presentation Outline</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MLP (Cont.)</vt:lpstr>
      <vt:lpstr>Features for the MLP</vt:lpstr>
      <vt:lpstr>The Convolutional Neural Network (CNN)</vt:lpstr>
      <vt:lpstr>CNN (Cont.)</vt:lpstr>
      <vt:lpstr>The Flattening Operation</vt:lpstr>
      <vt:lpstr>Features for the CNN</vt:lpstr>
      <vt:lpstr>Consequence of the Solutions</vt:lpstr>
      <vt:lpstr>Hybrid Network Architecture</vt:lpstr>
      <vt:lpstr>Hybrid Neural Network Architecture</vt:lpstr>
      <vt:lpstr>Implementation (Tensorflow.keras)</vt:lpstr>
      <vt:lpstr>PowerPoint Presentation</vt:lpstr>
      <vt:lpstr>Performance of the Hybrid Model</vt:lpstr>
      <vt:lpstr>X-Validation Performance</vt:lpstr>
      <vt:lpstr>Unimodal Confusion Matrices</vt:lpstr>
      <vt:lpstr>Multimodal Confusion Matrix</vt:lpstr>
      <vt:lpstr>   Discussion  </vt:lpstr>
      <vt:lpstr>Conclusions</vt:lpstr>
      <vt:lpstr>Citations</vt:lpstr>
      <vt:lpstr>Thank you very much!   Questions?</vt:lpstr>
      <vt:lpstr>Appendix – Confusion Matrices</vt:lpstr>
      <vt:lpstr>Appendix - Metrics</vt:lpstr>
      <vt:lpstr>Appendix – Metrics (Cont.)</vt:lpstr>
      <vt:lpstr>Appendix – Activation Functions</vt:lpstr>
      <vt:lpstr>Appendix – Tensorflow / Keras</vt:lpstr>
      <vt:lpstr>Appendix – Musical Instrument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16</cp:revision>
  <dcterms:created xsi:type="dcterms:W3CDTF">2021-01-07T05:22:46Z</dcterms:created>
  <dcterms:modified xsi:type="dcterms:W3CDTF">2021-01-07T06:37:54Z</dcterms:modified>
</cp:coreProperties>
</file>