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3" r:id="rId1"/>
  </p:sldMasterIdLst>
  <p:sldIdLst>
    <p:sldId id="256" r:id="rId2"/>
    <p:sldId id="281" r:id="rId3"/>
    <p:sldId id="259" r:id="rId4"/>
    <p:sldId id="257" r:id="rId5"/>
    <p:sldId id="271" r:id="rId6"/>
    <p:sldId id="260" r:id="rId7"/>
    <p:sldId id="261" r:id="rId8"/>
    <p:sldId id="262" r:id="rId9"/>
    <p:sldId id="263" r:id="rId10"/>
    <p:sldId id="291" r:id="rId11"/>
    <p:sldId id="265" r:id="rId12"/>
    <p:sldId id="266" r:id="rId13"/>
    <p:sldId id="268" r:id="rId14"/>
    <p:sldId id="280" r:id="rId15"/>
    <p:sldId id="267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4" r:id="rId26"/>
    <p:sldId id="282" r:id="rId27"/>
    <p:sldId id="279" r:id="rId28"/>
    <p:sldId id="283" r:id="rId29"/>
    <p:sldId id="285" r:id="rId30"/>
    <p:sldId id="286" r:id="rId31"/>
    <p:sldId id="287" r:id="rId32"/>
    <p:sldId id="288" r:id="rId33"/>
    <p:sldId id="296" r:id="rId34"/>
    <p:sldId id="289" r:id="rId35"/>
    <p:sldId id="293" r:id="rId36"/>
    <p:sldId id="290" r:id="rId37"/>
    <p:sldId id="292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814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9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0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2108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1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1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6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163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734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525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940B1B-0FF4-44F2-BDA6-673FCD502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7" b="11931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8E1E34-15BA-44AB-980F-2FE1B93F7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15A574FF-FBA3-4EA3-8C22-589DE3A50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86D9DA2-9826-4E0D-9B71-C14A8B125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7F1EE-DDCC-4DA6-95DD-CA180736B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sz="5600"/>
              <a:t>Classification through </a:t>
            </a:r>
            <a:br>
              <a:rPr lang="en-US" sz="5600"/>
            </a:br>
            <a:r>
              <a:rPr lang="en-US" sz="5600"/>
              <a:t>Frequency Bands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5529D-4247-43AE-8A5D-8891C0FD4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Landon Buell - 8 January 2020</a:t>
            </a:r>
          </a:p>
        </p:txBody>
      </p:sp>
    </p:spTree>
    <p:extLst>
      <p:ext uri="{BB962C8B-B14F-4D97-AF65-F5344CB8AC3E}">
        <p14:creationId xmlns:p14="http://schemas.microsoft.com/office/powerpoint/2010/main" val="50942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16AAD-D5F4-4B7A-82B2-A4A4D075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One vs. All (OvA) Classifier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556C-0320-4122-BE31-1833BD61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Under the Hood: We have 19 binary Classifiers</a:t>
            </a:r>
          </a:p>
          <a:p>
            <a:pPr lvl="1"/>
            <a:r>
              <a:rPr lang="en-US" sz="1800"/>
              <a:t>Tests validity of one case against all other cases</a:t>
            </a:r>
          </a:p>
          <a:p>
            <a:pPr lvl="1"/>
            <a:endParaRPr lang="en-US" sz="1800"/>
          </a:p>
          <a:p>
            <a:r>
              <a:rPr lang="en-US" sz="1800"/>
              <a:t>Can use Decision function</a:t>
            </a:r>
          </a:p>
          <a:p>
            <a:pPr lvl="1"/>
            <a:r>
              <a:rPr lang="en-US" sz="1800"/>
              <a:t>Returns array of likelihoods of prediction</a:t>
            </a:r>
          </a:p>
          <a:p>
            <a:pPr lvl="1"/>
            <a:r>
              <a:rPr lang="en-US" sz="1800"/>
              <a:t>Can be normalized to determine % chance for each class</a:t>
            </a:r>
          </a:p>
          <a:p>
            <a:pPr lvl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54518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71216C-1748-463A-965E-96371BC5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05FCF63-09D9-488F-AB78-F53A874F3AF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Simple way to test a “</a:t>
                </a:r>
                <a:r>
                  <a:rPr lang="en-US" i="1" dirty="0"/>
                  <a:t>K- Classes</a:t>
                </a:r>
                <a:r>
                  <a:rPr lang="en-US" dirty="0"/>
                  <a:t>” Classifier</a:t>
                </a:r>
              </a:p>
              <a:p>
                <a:endParaRPr lang="en-US" dirty="0"/>
              </a:p>
              <a:p>
                <a:r>
                  <a:rPr lang="en-US" dirty="0"/>
                  <a:t>Matrix: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i="1" dirty="0" err="1"/>
                  <a:t>i</a:t>
                </a:r>
                <a:r>
                  <a:rPr lang="en-US" dirty="0"/>
                  <a:t> is the actual labeled class</a:t>
                </a:r>
              </a:p>
              <a:p>
                <a:pPr lvl="1" algn="just"/>
                <a:r>
                  <a:rPr lang="en-US" i="1" dirty="0"/>
                  <a:t>j </a:t>
                </a:r>
                <a:r>
                  <a:rPr lang="en-US" dirty="0"/>
                  <a:t>is the predicted class</a:t>
                </a:r>
              </a:p>
              <a:p>
                <a:pPr lvl="1" algn="just"/>
                <a:endParaRPr lang="en-US" i="1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05FCF63-09D9-488F-AB78-F53A874F3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33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BEBCAB-32A7-4673-A24E-D575C6317F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 “Good” classifier has a </a:t>
            </a:r>
            <a:r>
              <a:rPr lang="en-US" i="1" dirty="0"/>
              <a:t>strong main diagonal</a:t>
            </a:r>
            <a:endParaRPr lang="en-US" dirty="0"/>
          </a:p>
          <a:p>
            <a:pPr lvl="1"/>
            <a:r>
              <a:rPr lang="en-US" dirty="0"/>
              <a:t>Large number of predictions match labels</a:t>
            </a:r>
          </a:p>
          <a:p>
            <a:pPr lvl="1"/>
            <a:r>
              <a:rPr lang="en-US" dirty="0"/>
              <a:t>Ideally weak off diagonals as well</a:t>
            </a:r>
          </a:p>
          <a:p>
            <a:pPr lvl="1"/>
            <a:r>
              <a:rPr lang="en-US" dirty="0"/>
              <a:t>Ideally “almost” symmetric</a:t>
            </a:r>
          </a:p>
          <a:p>
            <a:pPr lvl="1"/>
            <a:endParaRPr lang="en-US" dirty="0"/>
          </a:p>
          <a:p>
            <a:r>
              <a:rPr lang="en-US" dirty="0"/>
              <a:t>Great for figuring out what classes are often </a:t>
            </a:r>
            <a:r>
              <a:rPr lang="en-US" i="1" dirty="0"/>
              <a:t>confused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1112-AAB9-4DF2-BBEB-14144F2C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/>
              <a:t>Confusion Matrix (Cont.)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D31C4B-8934-4455-A4F9-B4764F75C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131906"/>
              </p:ext>
            </p:extLst>
          </p:nvPr>
        </p:nvGraphicFramePr>
        <p:xfrm>
          <a:off x="6167683" y="2380096"/>
          <a:ext cx="5384077" cy="210647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68821">
                  <a:extLst>
                    <a:ext uri="{9D8B030D-6E8A-4147-A177-3AD203B41FA5}">
                      <a16:colId xmlns:a16="http://schemas.microsoft.com/office/drawing/2014/main" val="2733304396"/>
                    </a:ext>
                  </a:extLst>
                </a:gridCol>
                <a:gridCol w="1178814">
                  <a:extLst>
                    <a:ext uri="{9D8B030D-6E8A-4147-A177-3AD203B41FA5}">
                      <a16:colId xmlns:a16="http://schemas.microsoft.com/office/drawing/2014/main" val="16583835"/>
                    </a:ext>
                  </a:extLst>
                </a:gridCol>
                <a:gridCol w="1178814">
                  <a:extLst>
                    <a:ext uri="{9D8B030D-6E8A-4147-A177-3AD203B41FA5}">
                      <a16:colId xmlns:a16="http://schemas.microsoft.com/office/drawing/2014/main" val="1004615395"/>
                    </a:ext>
                  </a:extLst>
                </a:gridCol>
                <a:gridCol w="1178814">
                  <a:extLst>
                    <a:ext uri="{9D8B030D-6E8A-4147-A177-3AD203B41FA5}">
                      <a16:colId xmlns:a16="http://schemas.microsoft.com/office/drawing/2014/main" val="2440637058"/>
                    </a:ext>
                  </a:extLst>
                </a:gridCol>
                <a:gridCol w="1178814">
                  <a:extLst>
                    <a:ext uri="{9D8B030D-6E8A-4147-A177-3AD203B41FA5}">
                      <a16:colId xmlns:a16="http://schemas.microsoft.com/office/drawing/2014/main" val="4226782525"/>
                    </a:ext>
                  </a:extLst>
                </a:gridCol>
              </a:tblGrid>
              <a:tr h="343991">
                <a:tc>
                  <a:txBody>
                    <a:bodyPr/>
                    <a:lstStyle/>
                    <a:p>
                      <a:pPr algn="ctr"/>
                      <a:endParaRPr 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Predicted 1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Predicted 2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Predicted 3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Predicted 4</a:t>
                      </a:r>
                    </a:p>
                  </a:txBody>
                  <a:tcPr marL="131405" marR="98553" marT="65702" marB="65702" anchor="ctr"/>
                </a:tc>
                <a:extLst>
                  <a:ext uri="{0D108BD9-81ED-4DB2-BD59-A6C34878D82A}">
                    <a16:rowId xmlns:a16="http://schemas.microsoft.com/office/drawing/2014/main" val="3068268317"/>
                  </a:ext>
                </a:extLst>
              </a:tr>
              <a:tr h="440621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Actual 1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912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215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134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</a:t>
                      </a:r>
                    </a:p>
                  </a:txBody>
                  <a:tcPr marL="131405" marR="98553" marT="65702" marB="65702" anchor="ctr"/>
                </a:tc>
                <a:extLst>
                  <a:ext uri="{0D108BD9-81ED-4DB2-BD59-A6C34878D82A}">
                    <a16:rowId xmlns:a16="http://schemas.microsoft.com/office/drawing/2014/main" val="438664690"/>
                  </a:ext>
                </a:extLst>
              </a:tr>
              <a:tr h="440621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Actual 2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134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798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401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290</a:t>
                      </a:r>
                    </a:p>
                  </a:txBody>
                  <a:tcPr marL="131405" marR="98553" marT="65702" marB="65702" anchor="ctr"/>
                </a:tc>
                <a:extLst>
                  <a:ext uri="{0D108BD9-81ED-4DB2-BD59-A6C34878D82A}">
                    <a16:rowId xmlns:a16="http://schemas.microsoft.com/office/drawing/2014/main" val="1450598617"/>
                  </a:ext>
                </a:extLst>
              </a:tr>
              <a:tr h="440621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Actual 3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566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423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812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131405" marR="98553" marT="65702" marB="65702" anchor="ctr"/>
                </a:tc>
                <a:extLst>
                  <a:ext uri="{0D108BD9-81ED-4DB2-BD59-A6C34878D82A}">
                    <a16:rowId xmlns:a16="http://schemas.microsoft.com/office/drawing/2014/main" val="2096777493"/>
                  </a:ext>
                </a:extLst>
              </a:tr>
              <a:tr h="440621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Actual 4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243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304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98</a:t>
                      </a:r>
                    </a:p>
                  </a:txBody>
                  <a:tcPr marL="131405" marR="98553" marT="65702" marB="6570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902</a:t>
                      </a:r>
                    </a:p>
                  </a:txBody>
                  <a:tcPr marL="131405" marR="98553" marT="65702" marB="65702" anchor="ctr"/>
                </a:tc>
                <a:extLst>
                  <a:ext uri="{0D108BD9-81ED-4DB2-BD59-A6C34878D82A}">
                    <a16:rowId xmlns:a16="http://schemas.microsoft.com/office/drawing/2014/main" val="3305571934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A7BA3-79F7-46B0-9B24-ADDAED2AC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1" y="2764971"/>
            <a:ext cx="4010296" cy="3472543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sz="1500"/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500"/>
              <a:t>Quick Example for a “Good” 4-Classes Classifier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sz="1500"/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500"/>
              <a:t>Let all values be out of 1000 for example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577538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F37C3-BCFD-4679-BF1C-783D3193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en-US"/>
              <a:t>Confusion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2BD80-20B0-4A4E-BCC8-3B3B25A0E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Matrices for 9 different 19-Fold Classifiers</a:t>
            </a:r>
          </a:p>
          <a:p>
            <a:endParaRPr lang="en-US"/>
          </a:p>
          <a:p>
            <a:r>
              <a:rPr lang="en-US"/>
              <a:t>Colors Coded in Grayscale</a:t>
            </a:r>
          </a:p>
          <a:p>
            <a:pPr lvl="1"/>
            <a:r>
              <a:rPr lang="en-US"/>
              <a:t>White means higher value in entry</a:t>
            </a:r>
          </a:p>
          <a:p>
            <a:pPr lvl="1"/>
            <a:r>
              <a:rPr lang="en-US"/>
              <a:t>Black means lower value in entry</a:t>
            </a:r>
          </a:p>
          <a:p>
            <a:pPr lvl="1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54A7-D9CD-4E44-B9B3-BEC876B4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Results of Initial Attempt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D3F6A-9EBA-483A-890B-93AD02FC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9 Frequency Bands</a:t>
            </a:r>
          </a:p>
        </p:txBody>
      </p:sp>
    </p:spTree>
    <p:extLst>
      <p:ext uri="{BB962C8B-B14F-4D97-AF65-F5344CB8AC3E}">
        <p14:creationId xmlns:p14="http://schemas.microsoft.com/office/powerpoint/2010/main" val="401364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A749-FAE1-40C8-91EC-3F7A6963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0 – 200 Hz Band</a:t>
            </a:r>
          </a:p>
        </p:txBody>
      </p:sp>
      <p:pic>
        <p:nvPicPr>
          <p:cNvPr id="6" name="Content Placeholder 5" descr="A picture containing black, air, white, clock&#10;&#10;Description automatically generated">
            <a:extLst>
              <a:ext uri="{FF2B5EF4-FFF2-40B4-BE49-F238E27FC236}">
                <a16:creationId xmlns:a16="http://schemas.microsoft.com/office/drawing/2014/main" id="{595356B2-2788-4073-B7F1-5992EDD067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" b="380"/>
          <a:stretch/>
        </p:blipFill>
        <p:spPr>
          <a:xfrm>
            <a:off x="1023562" y="742911"/>
            <a:ext cx="5071256" cy="5052136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E68D6A-C0E3-4B54-A9E2-865700064A2A}"/>
              </a:ext>
            </a:extLst>
          </p:cNvPr>
          <p:cNvSpPr txBox="1">
            <a:spLocks/>
          </p:cNvSpPr>
          <p:nvPr/>
        </p:nvSpPr>
        <p:spPr>
          <a:xfrm>
            <a:off x="6389914" y="2286000"/>
            <a:ext cx="5127172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>
                <a:solidFill>
                  <a:schemeClr val="tx2"/>
                </a:solidFill>
              </a:rPr>
              <a:t>2001 Input Layer Features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marL="384048" lvl="1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>
                <a:solidFill>
                  <a:schemeClr val="tx2"/>
                </a:solidFill>
              </a:rPr>
              <a:t>2 = Bass</a:t>
            </a:r>
          </a:p>
          <a:p>
            <a:pPr marL="384048" lvl="1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>
                <a:solidFill>
                  <a:schemeClr val="tx2"/>
                </a:solidFill>
              </a:rPr>
              <a:t>8 = Cello</a:t>
            </a:r>
          </a:p>
          <a:p>
            <a:pPr marL="384048" lvl="1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>
                <a:solidFill>
                  <a:schemeClr val="tx2"/>
                </a:solidFill>
              </a:rPr>
              <a:t>12 = Oboe</a:t>
            </a:r>
          </a:p>
          <a:p>
            <a:pPr marL="384048" lvl="1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>
                <a:solidFill>
                  <a:schemeClr val="tx2"/>
                </a:solidFill>
              </a:rPr>
              <a:t>17 = Viola</a:t>
            </a:r>
          </a:p>
          <a:p>
            <a:pPr marL="384048" lvl="1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>
                <a:solidFill>
                  <a:schemeClr val="tx2"/>
                </a:solidFill>
              </a:rPr>
              <a:t>18 = Violin</a:t>
            </a:r>
          </a:p>
        </p:txBody>
      </p:sp>
    </p:spTree>
    <p:extLst>
      <p:ext uri="{BB962C8B-B14F-4D97-AF65-F5344CB8AC3E}">
        <p14:creationId xmlns:p14="http://schemas.microsoft.com/office/powerpoint/2010/main" val="3147105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A749-FAE1-40C8-91EC-3F7A6963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200 – 500 Hz Band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60D2-296B-44C9-9B00-378E1E25D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3001 Input Layer Features</a:t>
            </a:r>
          </a:p>
          <a:p>
            <a:endParaRPr lang="en-US"/>
          </a:p>
          <a:p>
            <a:r>
              <a:rPr lang="en-US"/>
              <a:t>A Main Diagonal appears </a:t>
            </a:r>
            <a:r>
              <a:rPr lang="en-US" i="1"/>
              <a:t>slightly</a:t>
            </a:r>
            <a:endParaRPr lang="en-US"/>
          </a:p>
        </p:txBody>
      </p:sp>
      <p:pic>
        <p:nvPicPr>
          <p:cNvPr id="8" name="Content Placeholder 7" descr="A picture containing black, sitting, board, white&#10;&#10;Description automatically generated">
            <a:extLst>
              <a:ext uri="{FF2B5EF4-FFF2-40B4-BE49-F238E27FC236}">
                <a16:creationId xmlns:a16="http://schemas.microsoft.com/office/drawing/2014/main" id="{6E8F27A2-4215-4C85-8971-E04B000D36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0"/>
          <a:stretch/>
        </p:blipFill>
        <p:spPr>
          <a:xfrm>
            <a:off x="1023562" y="742911"/>
            <a:ext cx="5071256" cy="50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04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A749-FAE1-40C8-91EC-3F7A6963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500 – 1000 Hz Band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60D2-296B-44C9-9B00-378E1E25D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5001 Input Layer Features</a:t>
            </a:r>
          </a:p>
          <a:p>
            <a:pPr marL="384048" lvl="1"/>
            <a:endParaRPr lang="en-US"/>
          </a:p>
        </p:txBody>
      </p:sp>
      <p:pic>
        <p:nvPicPr>
          <p:cNvPr id="7" name="Content Placeholder 6" descr="A picture containing black, sitting, white, board&#10;&#10;Description automatically generated">
            <a:extLst>
              <a:ext uri="{FF2B5EF4-FFF2-40B4-BE49-F238E27FC236}">
                <a16:creationId xmlns:a16="http://schemas.microsoft.com/office/drawing/2014/main" id="{54E94326-6C5A-46A8-AD97-A0DE7070B7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0"/>
          <a:stretch/>
        </p:blipFill>
        <p:spPr>
          <a:xfrm>
            <a:off x="1023562" y="742911"/>
            <a:ext cx="5071256" cy="50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90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A749-FAE1-40C8-91EC-3F7A6963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1000 – 1500 Hz Band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60D2-296B-44C9-9B00-378E1E25D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5001 Input Layer Features</a:t>
            </a:r>
          </a:p>
          <a:p>
            <a:pPr marL="384048" lvl="1"/>
            <a:endParaRPr lang="en-US"/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6347B39D-0500-4E83-B792-4A744585F1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0"/>
          <a:stretch/>
        </p:blipFill>
        <p:spPr>
          <a:xfrm>
            <a:off x="1023562" y="742911"/>
            <a:ext cx="5071256" cy="50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43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A749-FAE1-40C8-91EC-3F7A6963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1500 – 2000 Hz Band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60D2-296B-44C9-9B00-378E1E25D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5001 Input Layer Features</a:t>
            </a:r>
          </a:p>
          <a:p>
            <a:pPr marL="384048" lvl="1"/>
            <a:endParaRPr lang="en-US"/>
          </a:p>
        </p:txBody>
      </p:sp>
      <p:pic>
        <p:nvPicPr>
          <p:cNvPr id="7" name="Content Placeholder 6" descr="A picture containing black, board, air, jumping&#10;&#10;Description automatically generated">
            <a:extLst>
              <a:ext uri="{FF2B5EF4-FFF2-40B4-BE49-F238E27FC236}">
                <a16:creationId xmlns:a16="http://schemas.microsoft.com/office/drawing/2014/main" id="{A09127E1-2366-4367-A0CA-924761BE1E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0"/>
          <a:stretch/>
        </p:blipFill>
        <p:spPr>
          <a:xfrm>
            <a:off x="1023562" y="742911"/>
            <a:ext cx="5071256" cy="50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54A7-D9CD-4E44-B9B3-BEC876B4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100"/>
              <a:t>Preliminaries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D3F6A-9EBA-483A-890B-93AD02FC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9870" y="1480929"/>
            <a:ext cx="2593610" cy="3848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300" dirty="0"/>
              <a:t>Work &amp; Methodology</a:t>
            </a:r>
          </a:p>
        </p:txBody>
      </p:sp>
    </p:spTree>
    <p:extLst>
      <p:ext uri="{BB962C8B-B14F-4D97-AF65-F5344CB8AC3E}">
        <p14:creationId xmlns:p14="http://schemas.microsoft.com/office/powerpoint/2010/main" val="1136400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A749-FAE1-40C8-91EC-3F7A6963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2000 – 2500 Hz Band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60D2-296B-44C9-9B00-378E1E25D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5001 Input Layer Features</a:t>
            </a:r>
          </a:p>
          <a:p>
            <a:endParaRPr lang="en-US"/>
          </a:p>
          <a:p>
            <a:r>
              <a:rPr lang="en-US"/>
              <a:t>A Main Diagonal appears </a:t>
            </a:r>
            <a:r>
              <a:rPr lang="en-US" i="1"/>
              <a:t>slightly</a:t>
            </a:r>
            <a:endParaRPr lang="en-US"/>
          </a:p>
          <a:p>
            <a:endParaRPr lang="en-US"/>
          </a:p>
          <a:p>
            <a:pPr marL="384048" lvl="1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CC8367-5CEE-43A0-A980-5BDBA49D74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0"/>
          <a:stretch/>
        </p:blipFill>
        <p:spPr>
          <a:xfrm>
            <a:off x="1023562" y="742911"/>
            <a:ext cx="5071256" cy="50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65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A749-FAE1-40C8-91EC-3F7A6963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2500 – 3000 Hz Band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60D2-296B-44C9-9B00-378E1E25D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5001 Input Layer Features</a:t>
            </a:r>
          </a:p>
          <a:p>
            <a:pPr marL="384048" lvl="1"/>
            <a:endParaRPr lang="en-US"/>
          </a:p>
        </p:txBody>
      </p:sp>
      <p:pic>
        <p:nvPicPr>
          <p:cNvPr id="7" name="Content Placeholder 6" descr="A picture containing black, tiled, air, white&#10;&#10;Description automatically generated">
            <a:extLst>
              <a:ext uri="{FF2B5EF4-FFF2-40B4-BE49-F238E27FC236}">
                <a16:creationId xmlns:a16="http://schemas.microsoft.com/office/drawing/2014/main" id="{430F70DE-6C6E-4B7A-80D8-B5D48B7BF5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0"/>
          <a:stretch/>
        </p:blipFill>
        <p:spPr>
          <a:xfrm>
            <a:off x="1023562" y="742911"/>
            <a:ext cx="5071256" cy="50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26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A749-FAE1-40C8-91EC-3F7A6963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3000 – 3500 Hz Band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60D2-296B-44C9-9B00-378E1E25D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5001 Input Layer Features</a:t>
            </a:r>
          </a:p>
          <a:p>
            <a:endParaRPr lang="en-US"/>
          </a:p>
          <a:p>
            <a:r>
              <a:rPr lang="en-US"/>
              <a:t>Values almost exclusive to 3 columns</a:t>
            </a:r>
          </a:p>
          <a:p>
            <a:pPr marL="384048" lvl="1"/>
            <a:r>
              <a:rPr lang="en-US"/>
              <a:t>1 = Salto Sax</a:t>
            </a:r>
          </a:p>
          <a:p>
            <a:pPr marL="384048" lvl="1"/>
            <a:r>
              <a:rPr lang="en-US"/>
              <a:t>12 = Oboe</a:t>
            </a:r>
          </a:p>
          <a:p>
            <a:pPr marL="384048" lvl="1"/>
            <a:r>
              <a:rPr lang="en-US"/>
              <a:t>18 = Violin</a:t>
            </a:r>
          </a:p>
          <a:p>
            <a:endParaRPr lang="en-US"/>
          </a:p>
          <a:p>
            <a:pPr marL="384048" lvl="1"/>
            <a:endParaRPr lang="en-US"/>
          </a:p>
        </p:txBody>
      </p:sp>
      <p:pic>
        <p:nvPicPr>
          <p:cNvPr id="8" name="Content Placeholder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DE0E06E-52B2-4EFB-A799-C9FEF2CE91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380"/>
          <a:stretch/>
        </p:blipFill>
        <p:spPr>
          <a:xfrm>
            <a:off x="1023562" y="742911"/>
            <a:ext cx="5071256" cy="50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07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A749-FAE1-40C8-91EC-3F7A6963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3500 – 4000 Hz Band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60D2-296B-44C9-9B00-378E1E25D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5001 Input Layer Features</a:t>
            </a:r>
          </a:p>
          <a:p>
            <a:endParaRPr lang="en-US"/>
          </a:p>
          <a:p>
            <a:r>
              <a:rPr lang="en-US"/>
              <a:t>Values almost exclusive to 3 columns</a:t>
            </a:r>
          </a:p>
          <a:p>
            <a:pPr marL="384048" lvl="1"/>
            <a:r>
              <a:rPr lang="en-US"/>
              <a:t>1 = Salto Sax</a:t>
            </a:r>
          </a:p>
          <a:p>
            <a:pPr marL="384048" lvl="1"/>
            <a:r>
              <a:rPr lang="en-US"/>
              <a:t>12 = Oboe</a:t>
            </a:r>
          </a:p>
          <a:p>
            <a:pPr marL="384048" lvl="1"/>
            <a:r>
              <a:rPr lang="en-US"/>
              <a:t>18 = Violin</a:t>
            </a:r>
          </a:p>
          <a:p>
            <a:pPr marL="384048" lvl="1"/>
            <a:endParaRPr lang="en-US"/>
          </a:p>
          <a:p>
            <a:r>
              <a:rPr lang="en-US"/>
              <a:t>Same columns as previous bands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043B50-91A2-402F-8260-7A128671EA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" b="378"/>
          <a:stretch/>
        </p:blipFill>
        <p:spPr>
          <a:xfrm>
            <a:off x="1023562" y="742911"/>
            <a:ext cx="5071256" cy="505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12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7230-45D8-4D3E-9A8F-7C652A2F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00FD-DDE6-43B4-85F9-C24967730D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Frequency Bands seem to have strong </a:t>
            </a:r>
            <a:r>
              <a:rPr lang="en-US" i="1" dirty="0"/>
              <a:t>columns</a:t>
            </a:r>
          </a:p>
          <a:p>
            <a:endParaRPr lang="en-US" i="1" dirty="0"/>
          </a:p>
          <a:p>
            <a:r>
              <a:rPr lang="en-US" dirty="0"/>
              <a:t>This means this classifier is constantly predicting the same few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E92D5-371B-4F17-AE26-FCAF72533B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Columns That Appear:</a:t>
            </a:r>
          </a:p>
          <a:p>
            <a:pPr lvl="1"/>
            <a:r>
              <a:rPr lang="en-US" dirty="0"/>
              <a:t>1 = Alto Sax</a:t>
            </a:r>
          </a:p>
          <a:p>
            <a:pPr lvl="1"/>
            <a:r>
              <a:rPr lang="en-US" dirty="0"/>
              <a:t>2 = Bass</a:t>
            </a:r>
          </a:p>
          <a:p>
            <a:pPr lvl="1"/>
            <a:r>
              <a:rPr lang="en-US" dirty="0"/>
              <a:t>8 = Cello</a:t>
            </a:r>
          </a:p>
          <a:p>
            <a:pPr lvl="1"/>
            <a:r>
              <a:rPr lang="en-US" dirty="0"/>
              <a:t>12 = Oboe</a:t>
            </a:r>
          </a:p>
          <a:p>
            <a:pPr lvl="1"/>
            <a:r>
              <a:rPr lang="en-US" dirty="0"/>
              <a:t>18 = Violin</a:t>
            </a:r>
          </a:p>
          <a:p>
            <a:pPr lvl="1"/>
            <a:endParaRPr lang="en-US" dirty="0"/>
          </a:p>
          <a:p>
            <a:r>
              <a:rPr lang="en-US" dirty="0"/>
              <a:t>All classifiers can find a Ten. </a:t>
            </a:r>
            <a:r>
              <a:rPr lang="en-US" dirty="0" err="1"/>
              <a:t>Tromb</a:t>
            </a:r>
            <a:r>
              <a:rPr lang="en-US" dirty="0"/>
              <a:t>. Consistently</a:t>
            </a:r>
          </a:p>
        </p:txBody>
      </p:sp>
    </p:spTree>
    <p:extLst>
      <p:ext uri="{BB962C8B-B14F-4D97-AF65-F5344CB8AC3E}">
        <p14:creationId xmlns:p14="http://schemas.microsoft.com/office/powerpoint/2010/main" val="566832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5C6C-D229-4785-BF99-47846F09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5F9D8-1B0F-4F8C-B21B-929C0EF693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Higher Bands:</a:t>
            </a:r>
          </a:p>
          <a:p>
            <a:pPr lvl="1"/>
            <a:r>
              <a:rPr lang="en-US" dirty="0"/>
              <a:t> Classifier predicts same three classes more often</a:t>
            </a:r>
          </a:p>
          <a:p>
            <a:pPr lvl="1"/>
            <a:r>
              <a:rPr lang="en-US" dirty="0"/>
              <a:t>Alto Sax, Oboe, Violin</a:t>
            </a:r>
          </a:p>
          <a:p>
            <a:pPr lvl="1"/>
            <a:endParaRPr lang="en-US" dirty="0"/>
          </a:p>
          <a:p>
            <a:r>
              <a:rPr lang="en-US" dirty="0"/>
              <a:t>For Lower Bands</a:t>
            </a:r>
          </a:p>
          <a:p>
            <a:pPr lvl="1"/>
            <a:r>
              <a:rPr lang="en-US" dirty="0"/>
              <a:t>Predictions are far More Chaotic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1BDC-A068-4848-8CCF-1D205CBC40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Good News</a:t>
            </a:r>
          </a:p>
          <a:p>
            <a:endParaRPr lang="en-US" dirty="0"/>
          </a:p>
          <a:p>
            <a:r>
              <a:rPr lang="en-US" dirty="0"/>
              <a:t>Main Diagonals Appear </a:t>
            </a:r>
            <a:r>
              <a:rPr lang="en-US" i="1" dirty="0"/>
              <a:t>slightly </a:t>
            </a:r>
            <a:r>
              <a:rPr lang="en-US" dirty="0"/>
              <a:t>in the 200 – 1500 Hz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This is where most instruments in this set lie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19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739-E09A-4544-82F2-5E9CD708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Where Do We Go 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F111B-EE56-4BAE-8DBB-F541BA6A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(Sweet Child)</a:t>
            </a:r>
          </a:p>
        </p:txBody>
      </p:sp>
    </p:spTree>
    <p:extLst>
      <p:ext uri="{BB962C8B-B14F-4D97-AF65-F5344CB8AC3E}">
        <p14:creationId xmlns:p14="http://schemas.microsoft.com/office/powerpoint/2010/main" val="882604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DAFE-2887-407F-8E66-410C5987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Idiot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B5281-8972-4477-9A67-859E54AF4F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is Arranged Properly when fed into classifier</a:t>
            </a:r>
          </a:p>
          <a:p>
            <a:pPr lvl="1"/>
            <a:r>
              <a:rPr lang="en-US" dirty="0" err="1"/>
              <a:t>N_samples</a:t>
            </a:r>
            <a:r>
              <a:rPr lang="en-US" dirty="0"/>
              <a:t> x </a:t>
            </a:r>
            <a:r>
              <a:rPr lang="en-US" dirty="0" err="1"/>
              <a:t>N_features</a:t>
            </a:r>
            <a:endParaRPr lang="en-US" dirty="0"/>
          </a:p>
          <a:p>
            <a:pPr lvl="1"/>
            <a:r>
              <a:rPr lang="en-US" dirty="0"/>
              <a:t>Labels Match accordingly</a:t>
            </a:r>
          </a:p>
          <a:p>
            <a:pPr lvl="1"/>
            <a:endParaRPr lang="en-US" dirty="0"/>
          </a:p>
          <a:p>
            <a:r>
              <a:rPr lang="en-US" dirty="0"/>
              <a:t>Test Classifier w/o </a:t>
            </a:r>
            <a:r>
              <a:rPr lang="en-US" dirty="0" err="1"/>
              <a:t>shuffeling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4DEC2-1D9E-464D-8CBC-CD3369A438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Classifier is used as per documentation</a:t>
            </a:r>
          </a:p>
          <a:p>
            <a:endParaRPr lang="en-US" dirty="0"/>
          </a:p>
          <a:p>
            <a:r>
              <a:rPr lang="en-US" dirty="0"/>
              <a:t>Confusion Matrix is used as per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478800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1CB2-A6C5-49C3-AEFF-69297E7C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Without Shuffling Data</a:t>
            </a:r>
          </a:p>
        </p:txBody>
      </p:sp>
      <p:pic>
        <p:nvPicPr>
          <p:cNvPr id="23" name="Picture 22" descr="A picture containing black, air, board, white&#10;&#10;Description automatically generated">
            <a:extLst>
              <a:ext uri="{FF2B5EF4-FFF2-40B4-BE49-F238E27FC236}">
                <a16:creationId xmlns:a16="http://schemas.microsoft.com/office/drawing/2014/main" id="{6C68E1C6-4F02-43B8-9CB0-6AB68AA2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56" y="1872809"/>
            <a:ext cx="2103120" cy="2103120"/>
          </a:xfrm>
          <a:prstGeom prst="rect">
            <a:avLst/>
          </a:prstGeom>
        </p:spPr>
      </p:pic>
      <p:pic>
        <p:nvPicPr>
          <p:cNvPr id="25" name="Picture 24" descr="A picture containing black, sitting, board, white&#10;&#10;Description automatically generated">
            <a:extLst>
              <a:ext uri="{FF2B5EF4-FFF2-40B4-BE49-F238E27FC236}">
                <a16:creationId xmlns:a16="http://schemas.microsoft.com/office/drawing/2014/main" id="{59CF6A26-5C93-4764-A07C-E7299D1C5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440" y="1872809"/>
            <a:ext cx="2103120" cy="2103120"/>
          </a:xfrm>
          <a:prstGeom prst="rect">
            <a:avLst/>
          </a:prstGeom>
        </p:spPr>
      </p:pic>
      <p:pic>
        <p:nvPicPr>
          <p:cNvPr id="27" name="Picture 26" descr="A picture containing black, sitting, white, board&#10;&#10;Description automatically generated">
            <a:extLst>
              <a:ext uri="{FF2B5EF4-FFF2-40B4-BE49-F238E27FC236}">
                <a16:creationId xmlns:a16="http://schemas.microsoft.com/office/drawing/2014/main" id="{8F2C23D2-16C1-4AF1-916E-33982C742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573" y="1900633"/>
            <a:ext cx="2103120" cy="2103120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AAD7943F-7824-46A4-80E0-6660C52FA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706" y="1900633"/>
            <a:ext cx="2103120" cy="2103120"/>
          </a:xfrm>
          <a:prstGeom prst="rect">
            <a:avLst/>
          </a:prstGeom>
        </p:spPr>
      </p:pic>
      <p:pic>
        <p:nvPicPr>
          <p:cNvPr id="31" name="Picture 30" descr="A picture containing black, board, air, jumping&#10;&#10;Description automatically generated">
            <a:extLst>
              <a:ext uri="{FF2B5EF4-FFF2-40B4-BE49-F238E27FC236}">
                <a16:creationId xmlns:a16="http://schemas.microsoft.com/office/drawing/2014/main" id="{118E5F87-AFFC-4B61-A840-B74F63593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026585"/>
            <a:ext cx="2103120" cy="21031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DD6B1B5-32DA-47C4-B73A-5FCC26A965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1856" y="4030565"/>
            <a:ext cx="2103120" cy="2103120"/>
          </a:xfrm>
          <a:prstGeom prst="rect">
            <a:avLst/>
          </a:prstGeom>
        </p:spPr>
      </p:pic>
      <p:pic>
        <p:nvPicPr>
          <p:cNvPr id="35" name="Picture 34" descr="A picture containing black, tiled, air, white&#10;&#10;Description automatically generated">
            <a:extLst>
              <a:ext uri="{FF2B5EF4-FFF2-40B4-BE49-F238E27FC236}">
                <a16:creationId xmlns:a16="http://schemas.microsoft.com/office/drawing/2014/main" id="{0F39E52C-F77A-4052-83A6-209CB9ECD5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4440" y="4030565"/>
            <a:ext cx="2103120" cy="210312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2792FF0-7A62-4700-8BBC-393F9BCE2E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7025" y="4030565"/>
            <a:ext cx="2103120" cy="21031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CC2213A-FDC9-4B82-81F1-9B29589A10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30145" y="4023360"/>
            <a:ext cx="21031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8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0A25AC1C-93A8-4F32-8BA0-8EF0ED643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6310" cy="6858000"/>
          </a:xfrm>
          <a:prstGeom prst="rect">
            <a:avLst/>
          </a:prstGeom>
          <a:solidFill>
            <a:srgbClr val="C6C7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71798-3B6D-43DD-9B91-E4A4B81B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93930"/>
            <a:ext cx="5690286" cy="5070142"/>
          </a:xfrm>
        </p:spPr>
        <p:txBody>
          <a:bodyPr anchor="b">
            <a:normAutofit/>
          </a:bodyPr>
          <a:lstStyle/>
          <a:p>
            <a:pPr algn="r"/>
            <a:r>
              <a:rPr lang="en-US" sz="7200">
                <a:solidFill>
                  <a:srgbClr val="000000"/>
                </a:solidFill>
              </a:rPr>
              <a:t>What Now?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D0F91D99-379D-4726-B7B3-8967FC44F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2908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39223A-E317-40B7-B86E-6EF7BC45F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508" y="0"/>
            <a:ext cx="498049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8F734-4BAF-41E8-912A-6DC97EA5E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893931"/>
            <a:ext cx="3656419" cy="507014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Best Guess: Confused by </a:t>
            </a:r>
            <a:r>
              <a:rPr lang="en-US" i="1">
                <a:solidFill>
                  <a:schemeClr val="tx1"/>
                </a:solidFill>
              </a:rPr>
              <a:t>position</a:t>
            </a:r>
            <a:r>
              <a:rPr lang="en-US">
                <a:solidFill>
                  <a:schemeClr val="tx1"/>
                </a:solidFill>
              </a:rPr>
              <a:t> of Spikes in the FFT Spectrum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Example: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Cello at A3 ~ Trombone at A3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Cello at Eb3 ≠ Cello at A4</a:t>
            </a:r>
          </a:p>
          <a:p>
            <a:pPr lvl="1"/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Some of Landon’s Possible Solutions :</a:t>
            </a:r>
          </a:p>
        </p:txBody>
      </p:sp>
    </p:spTree>
    <p:extLst>
      <p:ext uri="{BB962C8B-B14F-4D97-AF65-F5344CB8AC3E}">
        <p14:creationId xmlns:p14="http://schemas.microsoft.com/office/powerpoint/2010/main" val="907397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F4C1F-CE54-4E7F-8188-310C9A87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Raw Data Set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1E38-65E9-45B2-ABF5-875BEC095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Approximately 1050 raw ‘.aif’ audio file stored locally</a:t>
            </a:r>
          </a:p>
          <a:p>
            <a:endParaRPr lang="en-US" sz="1800"/>
          </a:p>
          <a:p>
            <a:r>
              <a:rPr lang="en-US" sz="1800"/>
              <a:t>Use MATLAB to read them, isolate L &amp; R channels</a:t>
            </a:r>
          </a:p>
          <a:p>
            <a:endParaRPr lang="en-US" sz="1800"/>
          </a:p>
          <a:p>
            <a:r>
              <a:rPr lang="en-US" sz="1800"/>
              <a:t>Rewrite them as L &amp; R Mono ‘.wav’ files</a:t>
            </a:r>
          </a:p>
          <a:p>
            <a:endParaRPr lang="en-US" sz="1800"/>
          </a:p>
          <a:p>
            <a:r>
              <a:rPr lang="en-US" sz="1800"/>
              <a:t>Now, 2100 raw ‘.wav’ files</a:t>
            </a:r>
          </a:p>
        </p:txBody>
      </p:sp>
    </p:spTree>
    <p:extLst>
      <p:ext uri="{BB962C8B-B14F-4D97-AF65-F5344CB8AC3E}">
        <p14:creationId xmlns:p14="http://schemas.microsoft.com/office/powerpoint/2010/main" val="5618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16AAD-D5F4-4B7A-82B2-A4A4D075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“Normalize” Frequencies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556C-0320-4122-BE31-1833BD61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Use a Shift command to roll the position of the frequency spikes</a:t>
            </a:r>
          </a:p>
          <a:p>
            <a:pPr lvl="1"/>
            <a:endParaRPr lang="en-US" sz="1800"/>
          </a:p>
          <a:p>
            <a:r>
              <a:rPr lang="en-US" sz="1800"/>
              <a:t>First spike lies at some frequency ‘</a:t>
            </a:r>
            <a:r>
              <a:rPr lang="en-US" sz="1800" i="1"/>
              <a:t>f’</a:t>
            </a:r>
          </a:p>
          <a:p>
            <a:pPr lvl="1"/>
            <a:r>
              <a:rPr lang="en-US" sz="1800"/>
              <a:t>Subsequent overtones remain at integer multiples of </a:t>
            </a:r>
            <a:r>
              <a:rPr lang="en-US" sz="1800" i="1"/>
              <a:t>f</a:t>
            </a:r>
          </a:p>
          <a:p>
            <a:pPr lvl="1"/>
            <a:endParaRPr lang="en-US" sz="1800" i="1"/>
          </a:p>
          <a:p>
            <a:r>
              <a:rPr lang="en-US" sz="1800"/>
              <a:t>Can be done before or after the separation of frequency bands</a:t>
            </a:r>
          </a:p>
        </p:txBody>
      </p:sp>
    </p:spTree>
    <p:extLst>
      <p:ext uri="{BB962C8B-B14F-4D97-AF65-F5344CB8AC3E}">
        <p14:creationId xmlns:p14="http://schemas.microsoft.com/office/powerpoint/2010/main" val="3506776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16AAD-D5F4-4B7A-82B2-A4A4D075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 Examine Individual Spikes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556C-0320-4122-BE31-1833BD61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Use a peak detection algorithm (scipy, numpy or from scratch)</a:t>
            </a:r>
          </a:p>
          <a:p>
            <a:pPr lvl="1"/>
            <a:r>
              <a:rPr lang="en-US" sz="1800"/>
              <a:t>Isolate arbitrary peaks in each FFT and use that shape as a basis</a:t>
            </a:r>
          </a:p>
          <a:p>
            <a:pPr lvl="1"/>
            <a:r>
              <a:rPr lang="en-US" sz="1800"/>
              <a:t>Shape to model, independent of exact pitch</a:t>
            </a:r>
          </a:p>
          <a:p>
            <a:pPr lvl="1"/>
            <a:endParaRPr lang="en-US" sz="1800"/>
          </a:p>
          <a:p>
            <a:r>
              <a:rPr lang="en-US" sz="1800"/>
              <a:t>Allows us to say </a:t>
            </a:r>
            <a:r>
              <a:rPr lang="en-US" sz="1800" i="1"/>
              <a:t>“Instrument A has a spike shaped like f(x) in frequency band B”</a:t>
            </a:r>
            <a:endParaRPr lang="en-US" sz="1800"/>
          </a:p>
          <a:p>
            <a:pPr lvl="1"/>
            <a:r>
              <a:rPr lang="en-US" sz="1800"/>
              <a:t>Eliminates bias of </a:t>
            </a:r>
            <a:r>
              <a:rPr lang="en-US" sz="1800" i="1"/>
              <a:t>location </a:t>
            </a:r>
            <a:r>
              <a:rPr lang="en-US" sz="1800"/>
              <a:t>of spike and prioritizes shape</a:t>
            </a:r>
          </a:p>
          <a:p>
            <a:pPr lvl="1"/>
            <a:r>
              <a:rPr lang="en-US" sz="1800"/>
              <a:t>Allows for adjusting of shape in different bands as well</a:t>
            </a:r>
          </a:p>
        </p:txBody>
      </p:sp>
    </p:spTree>
    <p:extLst>
      <p:ext uri="{BB962C8B-B14F-4D97-AF65-F5344CB8AC3E}">
        <p14:creationId xmlns:p14="http://schemas.microsoft.com/office/powerpoint/2010/main" val="1895686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16AAD-D5F4-4B7A-82B2-A4A4D075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Build a More General Classifier</a:t>
            </a:r>
            <a:endParaRPr lang="en-US" sz="5400" dirty="0">
              <a:solidFill>
                <a:schemeClr val="bg2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556C-0320-4122-BE31-1833BD61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Use Classification to Identity Families of instruments</a:t>
            </a:r>
          </a:p>
          <a:p>
            <a:pPr lvl="1"/>
            <a:r>
              <a:rPr lang="en-US" sz="1800"/>
              <a:t>Winds vs. Brass vs. Strings vs …</a:t>
            </a:r>
          </a:p>
          <a:p>
            <a:pPr lvl="1"/>
            <a:endParaRPr lang="en-US" sz="1800"/>
          </a:p>
          <a:p>
            <a:r>
              <a:rPr lang="en-US" sz="1800"/>
              <a:t>Allows for More General Identification into families</a:t>
            </a:r>
          </a:p>
          <a:p>
            <a:pPr lvl="1"/>
            <a:r>
              <a:rPr lang="en-US" sz="1800"/>
              <a:t>More specific parameters can be tested afterwards</a:t>
            </a:r>
          </a:p>
          <a:p>
            <a:pPr lvl="1"/>
            <a:r>
              <a:rPr lang="en-US" sz="1800"/>
              <a:t>Then identify a specific instrument in that category</a:t>
            </a:r>
          </a:p>
        </p:txBody>
      </p:sp>
    </p:spTree>
    <p:extLst>
      <p:ext uri="{BB962C8B-B14F-4D97-AF65-F5344CB8AC3E}">
        <p14:creationId xmlns:p14="http://schemas.microsoft.com/office/powerpoint/2010/main" val="1264161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16AAD-D5F4-4B7A-82B2-A4A4D075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Adjust Weighting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556C-0320-4122-BE31-1833BD61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Can Build a matrix to prioritize certain features</a:t>
            </a:r>
            <a:endParaRPr lang="en-US" sz="1800" dirty="0"/>
          </a:p>
          <a:p>
            <a:pPr lvl="1"/>
            <a:r>
              <a:rPr lang="en-US" sz="1800" dirty="0"/>
              <a:t>This would be tough to Code</a:t>
            </a:r>
          </a:p>
          <a:p>
            <a:pPr lvl="1"/>
            <a:r>
              <a:rPr lang="en-US" sz="1800" dirty="0"/>
              <a:t>Computationally expensive to implement</a:t>
            </a:r>
          </a:p>
          <a:p>
            <a:pPr lvl="1"/>
            <a:endParaRPr lang="en-US" sz="1800" dirty="0"/>
          </a:p>
          <a:p>
            <a:r>
              <a:rPr lang="en-US" sz="1800"/>
              <a:t>Each weighting matrix would be different for each sample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37756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16AAD-D5F4-4B7A-82B2-A4A4D075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000" dirty="0">
                <a:solidFill>
                  <a:schemeClr val="bg2"/>
                </a:solidFill>
              </a:rPr>
              <a:t>Alternate Classification Algorithm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556C-0320-4122-BE31-1833BD61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Stochastic Gradient Descent is among the most common methods</a:t>
            </a:r>
          </a:p>
          <a:p>
            <a:pPr lvl="1"/>
            <a:r>
              <a:rPr lang="en-US" sz="1800"/>
              <a:t>This will require a lot time – need to research these methods more</a:t>
            </a:r>
          </a:p>
          <a:p>
            <a:endParaRPr lang="en-US" sz="1800"/>
          </a:p>
          <a:p>
            <a:r>
              <a:rPr lang="en-US" sz="1800"/>
              <a:t>Possible Include Decision trees for certain parameters</a:t>
            </a:r>
          </a:p>
          <a:p>
            <a:pPr lvl="1"/>
            <a:r>
              <a:rPr lang="en-US" sz="1800"/>
              <a:t>Account for pitch range</a:t>
            </a:r>
          </a:p>
        </p:txBody>
      </p:sp>
    </p:spTree>
    <p:extLst>
      <p:ext uri="{BB962C8B-B14F-4D97-AF65-F5344CB8AC3E}">
        <p14:creationId xmlns:p14="http://schemas.microsoft.com/office/powerpoint/2010/main" val="3034478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16AAD-D5F4-4B7A-82B2-A4A4D075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One vs. One (</a:t>
            </a:r>
            <a:r>
              <a:rPr lang="en-US" sz="5400" i="1">
                <a:solidFill>
                  <a:schemeClr val="bg2"/>
                </a:solidFill>
              </a:rPr>
              <a:t>OvO</a:t>
            </a:r>
            <a:r>
              <a:rPr lang="en-US" sz="5400" dirty="0">
                <a:solidFill>
                  <a:schemeClr val="bg2"/>
                </a:solidFill>
              </a:rPr>
              <a:t>) Classifier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B556C-0320-4122-BE31-1833BD61A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6720" y="791570"/>
                <a:ext cx="4892308" cy="526239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800"/>
                  <a:t>Binary Classify each </a:t>
                </a:r>
                <a:r>
                  <a:rPr lang="en-US" sz="1800" i="1"/>
                  <a:t>Pair </a:t>
                </a:r>
                <a:r>
                  <a:rPr lang="en-US" sz="1800"/>
                  <a:t>of classes</a:t>
                </a:r>
              </a:p>
              <a:p>
                <a:pPr lvl="1"/>
                <a:r>
                  <a:rPr lang="en-US" sz="1800"/>
                  <a:t>For </a:t>
                </a:r>
                <a:r>
                  <a:rPr lang="en-US" sz="1800" i="1"/>
                  <a:t>N </a:t>
                </a:r>
                <a:r>
                  <a:rPr lang="en-US" sz="1800"/>
                  <a:t>Classes,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sz="1800"/>
                  <a:t> Required (171 Binary Classifiers)</a:t>
                </a:r>
              </a:p>
              <a:p>
                <a:pPr lvl="1"/>
                <a:endParaRPr lang="en-US" sz="1800"/>
              </a:p>
              <a:p>
                <a:r>
                  <a:rPr lang="en-US" sz="1800" i="1"/>
                  <a:t>Might </a:t>
                </a:r>
                <a:r>
                  <a:rPr lang="en-US" sz="1800"/>
                  <a:t>Produce more accurate results</a:t>
                </a:r>
              </a:p>
              <a:p>
                <a:pPr lvl="1"/>
                <a:r>
                  <a:rPr lang="en-US" sz="1800"/>
                  <a:t>Very Computationally Expensive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B556C-0320-4122-BE31-1833BD61A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6720" y="791570"/>
                <a:ext cx="4892308" cy="5262390"/>
              </a:xfrm>
              <a:blipFill>
                <a:blip r:embed="rId2"/>
                <a:stretch>
                  <a:fillRect l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428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16AAD-D5F4-4B7A-82B2-A4A4D075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K – Nearest Neighbors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556C-0320-4122-BE31-1833BD61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This would be best when combined with other methods</a:t>
            </a:r>
          </a:p>
          <a:p>
            <a:pPr lvl="1"/>
            <a:r>
              <a:rPr lang="en-US" sz="1800"/>
              <a:t>Use KNN of individual spikes</a:t>
            </a:r>
          </a:p>
          <a:p>
            <a:pPr marL="0" indent="0">
              <a:buNone/>
            </a:pPr>
            <a:endParaRPr lang="en-US" sz="1800"/>
          </a:p>
          <a:p>
            <a:r>
              <a:rPr lang="en-US" sz="1800"/>
              <a:t>Can help identify shapes and smaller spikes in the FFT domain</a:t>
            </a:r>
          </a:p>
          <a:p>
            <a:pPr lvl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68963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16AAD-D5F4-4B7A-82B2-A4A4D075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Other Data In the Waveform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556C-0320-4122-BE31-1833BD61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Use Time – Space data – Just the wave form</a:t>
            </a:r>
          </a:p>
          <a:p>
            <a:pPr lvl="1"/>
            <a:r>
              <a:rPr lang="en-US" sz="1800"/>
              <a:t>This is going to be too volatile, even normalized</a:t>
            </a:r>
          </a:p>
          <a:p>
            <a:pPr lvl="1"/>
            <a:r>
              <a:rPr lang="en-US" sz="1800"/>
              <a:t>Phase, length, Dead noise, etc. </a:t>
            </a:r>
          </a:p>
          <a:p>
            <a:pPr lvl="1"/>
            <a:endParaRPr lang="en-US" sz="1800"/>
          </a:p>
          <a:p>
            <a:r>
              <a:rPr lang="en-US" sz="1800"/>
              <a:t>Use Hilbert Transform to Build Amplitude envelope</a:t>
            </a:r>
          </a:p>
          <a:p>
            <a:pPr lvl="1"/>
            <a:r>
              <a:rPr lang="en-US" sz="1800"/>
              <a:t>Break into Attack, Decay, Sustain, Release</a:t>
            </a:r>
          </a:p>
          <a:p>
            <a:pPr lvl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66684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81BA-5747-405B-A342-9BF70262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Current Plan – A 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4B5C-0A00-48C2-945C-C8126699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 Frequency spectrum</a:t>
            </a:r>
          </a:p>
          <a:p>
            <a:pPr lvl="1"/>
            <a:r>
              <a:rPr lang="en-US" dirty="0"/>
              <a:t>Eliminates Bias based on </a:t>
            </a:r>
            <a:r>
              <a:rPr lang="en-US" i="1" dirty="0"/>
              <a:t>position </a:t>
            </a:r>
            <a:r>
              <a:rPr lang="en-US" dirty="0"/>
              <a:t>of spike</a:t>
            </a:r>
          </a:p>
          <a:p>
            <a:pPr lvl="1"/>
            <a:r>
              <a:rPr lang="en-US" dirty="0"/>
              <a:t>Favors shape of Spike</a:t>
            </a:r>
          </a:p>
          <a:p>
            <a:pPr lvl="1"/>
            <a:endParaRPr lang="en-US" dirty="0"/>
          </a:p>
          <a:p>
            <a:r>
              <a:rPr lang="en-US" dirty="0"/>
              <a:t>Examine Individual Spikes</a:t>
            </a:r>
          </a:p>
          <a:p>
            <a:pPr lvl="1"/>
            <a:r>
              <a:rPr lang="en-US" dirty="0"/>
              <a:t>Use KNN to test shape of each spike</a:t>
            </a:r>
          </a:p>
          <a:p>
            <a:pPr lvl="1"/>
            <a:r>
              <a:rPr lang="en-US" dirty="0"/>
              <a:t>Also forces to favor the spike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89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D5A3-40F1-4F2F-8110-2F8C512C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98C1-0AE1-484A-BFAC-0A67988581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Stage of Frequency Classifier</a:t>
            </a:r>
          </a:p>
          <a:p>
            <a:endParaRPr lang="en-US" dirty="0"/>
          </a:p>
          <a:p>
            <a:r>
              <a:rPr lang="en-US" dirty="0"/>
              <a:t>Test for shapes in FFT spectrum</a:t>
            </a:r>
          </a:p>
          <a:p>
            <a:endParaRPr lang="en-US" dirty="0"/>
          </a:p>
          <a:p>
            <a:r>
              <a:rPr lang="en-US" dirty="0"/>
              <a:t>Remove position-based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07338-DC72-4429-89BB-A87267D7B8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Finer parameters in </a:t>
            </a:r>
            <a:r>
              <a:rPr lang="en-US" dirty="0" err="1"/>
              <a:t>Scipy’s</a:t>
            </a:r>
            <a:r>
              <a:rPr lang="en-US" dirty="0"/>
              <a:t> SGD Classifier</a:t>
            </a:r>
          </a:p>
          <a:p>
            <a:endParaRPr lang="en-US" dirty="0"/>
          </a:p>
          <a:p>
            <a:r>
              <a:rPr lang="en-US" dirty="0"/>
              <a:t>Alternate test Methods</a:t>
            </a:r>
          </a:p>
        </p:txBody>
      </p:sp>
    </p:spTree>
    <p:extLst>
      <p:ext uri="{BB962C8B-B14F-4D97-AF65-F5344CB8AC3E}">
        <p14:creationId xmlns:p14="http://schemas.microsoft.com/office/powerpoint/2010/main" val="158657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623A3-339F-4EA8-A8DE-479E7D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The Goal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E2A7-5A16-4702-BDF9-5807C56B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/>
              <a:t>Build a Stochastic Gradient Descent Classifier Object</a:t>
            </a:r>
          </a:p>
          <a:p>
            <a:endParaRPr lang="en-US" sz="1800"/>
          </a:p>
          <a:p>
            <a:r>
              <a:rPr lang="en-US" sz="1800"/>
              <a:t>Classify any arbitrary waveform into one of 19 instrument classes</a:t>
            </a:r>
          </a:p>
          <a:p>
            <a:endParaRPr lang="en-US" sz="1800"/>
          </a:p>
          <a:p>
            <a:r>
              <a:rPr lang="en-US" sz="1800"/>
              <a:t>Classes are labeled 0 - 18</a:t>
            </a:r>
          </a:p>
        </p:txBody>
      </p:sp>
    </p:spTree>
    <p:extLst>
      <p:ext uri="{BB962C8B-B14F-4D97-AF65-F5344CB8AC3E}">
        <p14:creationId xmlns:p14="http://schemas.microsoft.com/office/powerpoint/2010/main" val="26593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E6B177-04D2-461C-861B-72429A40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Labeled Data Sets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843D710-6C3F-4DA6-A1A0-55D9B998A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265202"/>
              </p:ext>
            </p:extLst>
          </p:nvPr>
        </p:nvGraphicFramePr>
        <p:xfrm>
          <a:off x="1066800" y="2286000"/>
          <a:ext cx="10058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595850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1093615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65824511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820951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3306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Alto Flute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099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Alto Saxophone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21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547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Bass Clarinet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Soprano Saxophone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7680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Bass Flute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Tenor Trombone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507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Bassoon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Trumpet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740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Bass Trombone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6846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Bb Clarinet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96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Violin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2943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Eb Clarinet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651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42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581C-8FC9-4B4D-8B9C-C2B9E5E9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961B4-4D97-48A2-9BC2-88A0581C7B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Python program reads through all ~2100 files</a:t>
            </a:r>
          </a:p>
          <a:p>
            <a:pPr lvl="1"/>
            <a:r>
              <a:rPr lang="en-US" dirty="0"/>
              <a:t>Compute Discrete FFT</a:t>
            </a:r>
          </a:p>
          <a:p>
            <a:pPr lvl="1"/>
            <a:r>
              <a:rPr lang="en-US" dirty="0"/>
              <a:t>Stepped by 1/10 Hz</a:t>
            </a:r>
          </a:p>
          <a:p>
            <a:pPr lvl="1"/>
            <a:r>
              <a:rPr lang="en-US" dirty="0"/>
              <a:t>Normalized Amplitude</a:t>
            </a:r>
          </a:p>
          <a:p>
            <a:pPr lvl="1"/>
            <a:endParaRPr lang="en-US" dirty="0"/>
          </a:p>
          <a:p>
            <a:r>
              <a:rPr lang="en-US" dirty="0"/>
              <a:t>Divide up each FFT into </a:t>
            </a:r>
            <a:r>
              <a:rPr lang="en-US" i="1" dirty="0"/>
              <a:t>N</a:t>
            </a:r>
            <a:r>
              <a:rPr lang="en-US" dirty="0"/>
              <a:t> bands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72652-F84B-44F1-872B-0F89ED6D6B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Establish Frequency bands</a:t>
            </a:r>
          </a:p>
          <a:p>
            <a:pPr lvl="1"/>
            <a:r>
              <a:rPr lang="en-US" dirty="0"/>
              <a:t>Hardcoded in for now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out to respective CSV file for each Band</a:t>
            </a:r>
          </a:p>
          <a:p>
            <a:pPr lvl="1"/>
            <a:r>
              <a:rPr lang="en-US" dirty="0"/>
              <a:t>One CSV file contains:</a:t>
            </a:r>
          </a:p>
          <a:p>
            <a:pPr lvl="1"/>
            <a:r>
              <a:rPr lang="en-US" dirty="0"/>
              <a:t>2100 rows x </a:t>
            </a:r>
            <a:r>
              <a:rPr lang="en-US" i="1" dirty="0"/>
              <a:t>M </a:t>
            </a:r>
            <a:r>
              <a:rPr lang="en-US" dirty="0"/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335872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5738-C99C-4E5C-8244-EA191F2B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Bands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7A1BDD-D337-4200-8B7D-510CB6C4B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530765"/>
              </p:ext>
            </p:extLst>
          </p:nvPr>
        </p:nvGraphicFramePr>
        <p:xfrm>
          <a:off x="1371600" y="2286000"/>
          <a:ext cx="9601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6700409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295973573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569776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Name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Frequency [Hz]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Frequency [Hz]</a:t>
                      </a:r>
                    </a:p>
                  </a:txBody>
                  <a:tcPr marL="86343" marR="86343" anchor="ctr"/>
                </a:tc>
                <a:extLst>
                  <a:ext uri="{0D108BD9-81ED-4DB2-BD59-A6C34878D82A}">
                    <a16:rowId xmlns:a16="http://schemas.microsoft.com/office/drawing/2014/main" val="299466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1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marL="86343" marR="86343" anchor="ctr"/>
                </a:tc>
                <a:extLst>
                  <a:ext uri="{0D108BD9-81ED-4DB2-BD59-A6C34878D82A}">
                    <a16:rowId xmlns:a16="http://schemas.microsoft.com/office/drawing/2014/main" val="38502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2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marL="86343" marR="86343" anchor="ctr"/>
                </a:tc>
                <a:extLst>
                  <a:ext uri="{0D108BD9-81ED-4DB2-BD59-A6C34878D82A}">
                    <a16:rowId xmlns:a16="http://schemas.microsoft.com/office/drawing/2014/main" val="405098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3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marL="86343" marR="86343" anchor="ctr"/>
                </a:tc>
                <a:extLst>
                  <a:ext uri="{0D108BD9-81ED-4DB2-BD59-A6C34878D82A}">
                    <a16:rowId xmlns:a16="http://schemas.microsoft.com/office/drawing/2014/main" val="166299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4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 marL="86343" marR="86343" anchor="ctr"/>
                </a:tc>
                <a:extLst>
                  <a:ext uri="{0D108BD9-81ED-4DB2-BD59-A6C34878D82A}">
                    <a16:rowId xmlns:a16="http://schemas.microsoft.com/office/drawing/2014/main" val="384476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5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 marL="86343" marR="86343" anchor="ctr"/>
                </a:tc>
                <a:extLst>
                  <a:ext uri="{0D108BD9-81ED-4DB2-BD59-A6C34878D82A}">
                    <a16:rowId xmlns:a16="http://schemas.microsoft.com/office/drawing/2014/main" val="225348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6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</a:t>
                      </a:r>
                    </a:p>
                  </a:txBody>
                  <a:tcPr marL="86343" marR="86343" anchor="ctr"/>
                </a:tc>
                <a:extLst>
                  <a:ext uri="{0D108BD9-81ED-4DB2-BD59-A6C34878D82A}">
                    <a16:rowId xmlns:a16="http://schemas.microsoft.com/office/drawing/2014/main" val="12929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7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 marL="86343" marR="86343" anchor="ctr"/>
                </a:tc>
                <a:extLst>
                  <a:ext uri="{0D108BD9-81ED-4DB2-BD59-A6C34878D82A}">
                    <a16:rowId xmlns:a16="http://schemas.microsoft.com/office/drawing/2014/main" val="150461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8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3500</a:t>
                      </a:r>
                    </a:p>
                  </a:txBody>
                  <a:tcPr marL="86343" marR="86343" anchor="ctr"/>
                </a:tc>
                <a:extLst>
                  <a:ext uri="{0D108BD9-81ED-4DB2-BD59-A6C34878D82A}">
                    <a16:rowId xmlns:a16="http://schemas.microsoft.com/office/drawing/2014/main" val="387937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 9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3500</a:t>
                      </a:r>
                    </a:p>
                  </a:txBody>
                  <a:tcPr marL="86343" marR="863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 marL="86343" marR="86343" anchor="ctr"/>
                </a:tc>
                <a:extLst>
                  <a:ext uri="{0D108BD9-81ED-4DB2-BD59-A6C34878D82A}">
                    <a16:rowId xmlns:a16="http://schemas.microsoft.com/office/drawing/2014/main" val="2169483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56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7A10-91A0-4E33-8EFA-167E18C9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Finished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AB1E-3E84-4CED-96E1-2B254BAB0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Each </a:t>
            </a:r>
            <a:r>
              <a:rPr lang="en-US" sz="1700" i="1" dirty="0"/>
              <a:t>row </a:t>
            </a:r>
            <a:r>
              <a:rPr lang="en-US" sz="1700" dirty="0"/>
              <a:t>is a file – a </a:t>
            </a:r>
            <a:r>
              <a:rPr lang="en-US" sz="1700" i="1" dirty="0"/>
              <a:t>sample</a:t>
            </a:r>
          </a:p>
          <a:p>
            <a:endParaRPr lang="en-US" sz="1700" i="1" dirty="0"/>
          </a:p>
          <a:p>
            <a:r>
              <a:rPr lang="en-US" sz="1700" dirty="0"/>
              <a:t>Each column is a </a:t>
            </a:r>
            <a:r>
              <a:rPr lang="en-US" sz="1700" i="1" dirty="0"/>
              <a:t>power spectrum value</a:t>
            </a:r>
            <a:r>
              <a:rPr lang="en-US" sz="1700" dirty="0"/>
              <a:t> – a </a:t>
            </a:r>
            <a:r>
              <a:rPr lang="en-US" sz="1700" i="1" dirty="0"/>
              <a:t>feature</a:t>
            </a:r>
          </a:p>
          <a:p>
            <a:endParaRPr lang="en-US" sz="1700" i="1" dirty="0"/>
          </a:p>
          <a:p>
            <a:r>
              <a:rPr lang="en-US" sz="1700" dirty="0"/>
              <a:t>This is a common convention</a:t>
            </a:r>
          </a:p>
          <a:p>
            <a:pPr marL="384048" lvl="1"/>
            <a:r>
              <a:rPr lang="en-US" sz="1700" dirty="0"/>
              <a:t>N samples x M features</a:t>
            </a:r>
            <a:endParaRPr lang="en-US" sz="1700"/>
          </a:p>
          <a:p>
            <a:pPr marL="384048" lvl="1"/>
            <a:r>
              <a:rPr lang="en-US" sz="1700" dirty="0"/>
              <a:t>Ready to be used by </a:t>
            </a:r>
            <a:r>
              <a:rPr lang="en-US" sz="1700"/>
              <a:t>scikit</a:t>
            </a:r>
            <a:r>
              <a:rPr lang="en-US" sz="1700" dirty="0"/>
              <a:t> learn</a:t>
            </a:r>
            <a:endParaRPr lang="en-US" sz="170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9F2757-0625-42E7-9109-45A85E16118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7360539"/>
              </p:ext>
            </p:extLst>
          </p:nvPr>
        </p:nvGraphicFramePr>
        <p:xfrm>
          <a:off x="5031467" y="871352"/>
          <a:ext cx="6517069" cy="47952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5452">
                  <a:extLst>
                    <a:ext uri="{9D8B030D-6E8A-4147-A177-3AD203B41FA5}">
                      <a16:colId xmlns:a16="http://schemas.microsoft.com/office/drawing/2014/main" val="3423861241"/>
                    </a:ext>
                  </a:extLst>
                </a:gridCol>
                <a:gridCol w="1324646">
                  <a:extLst>
                    <a:ext uri="{9D8B030D-6E8A-4147-A177-3AD203B41FA5}">
                      <a16:colId xmlns:a16="http://schemas.microsoft.com/office/drawing/2014/main" val="2949854474"/>
                    </a:ext>
                  </a:extLst>
                </a:gridCol>
                <a:gridCol w="656474">
                  <a:extLst>
                    <a:ext uri="{9D8B030D-6E8A-4147-A177-3AD203B41FA5}">
                      <a16:colId xmlns:a16="http://schemas.microsoft.com/office/drawing/2014/main" val="1340553725"/>
                    </a:ext>
                  </a:extLst>
                </a:gridCol>
                <a:gridCol w="656474">
                  <a:extLst>
                    <a:ext uri="{9D8B030D-6E8A-4147-A177-3AD203B41FA5}">
                      <a16:colId xmlns:a16="http://schemas.microsoft.com/office/drawing/2014/main" val="1429899374"/>
                    </a:ext>
                  </a:extLst>
                </a:gridCol>
                <a:gridCol w="656474">
                  <a:extLst>
                    <a:ext uri="{9D8B030D-6E8A-4147-A177-3AD203B41FA5}">
                      <a16:colId xmlns:a16="http://schemas.microsoft.com/office/drawing/2014/main" val="1676956533"/>
                    </a:ext>
                  </a:extLst>
                </a:gridCol>
                <a:gridCol w="656474">
                  <a:extLst>
                    <a:ext uri="{9D8B030D-6E8A-4147-A177-3AD203B41FA5}">
                      <a16:colId xmlns:a16="http://schemas.microsoft.com/office/drawing/2014/main" val="2886568227"/>
                    </a:ext>
                  </a:extLst>
                </a:gridCol>
                <a:gridCol w="1371075">
                  <a:extLst>
                    <a:ext uri="{9D8B030D-6E8A-4147-A177-3AD203B41FA5}">
                      <a16:colId xmlns:a16="http://schemas.microsoft.com/office/drawing/2014/main" val="2328482146"/>
                    </a:ext>
                  </a:extLst>
                </a:gridCol>
              </a:tblGrid>
              <a:tr h="952685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-</a:t>
                      </a:r>
                      <a:endParaRPr lang="en-US" sz="1700" b="1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Low Freq</a:t>
                      </a:r>
                    </a:p>
                    <a:p>
                      <a:pPr algn="ctr"/>
                      <a:r>
                        <a:rPr lang="en-US" sz="1700"/>
                        <a:t>[Hz]</a:t>
                      </a:r>
                      <a:endParaRPr lang="en-US" sz="1700" b="1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b="1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b="1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b="1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b="1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High Freq</a:t>
                      </a:r>
                    </a:p>
                    <a:p>
                      <a:pPr algn="ctr"/>
                      <a:r>
                        <a:rPr lang="en-US" sz="1700"/>
                        <a:t>[Hz]</a:t>
                      </a:r>
                    </a:p>
                    <a:p>
                      <a:pPr algn="ctr"/>
                      <a:endParaRPr lang="en-US" sz="1700" b="1"/>
                    </a:p>
                  </a:txBody>
                  <a:tcPr marL="150393" marR="150393" marT="75197" marB="75197" anchor="ctr"/>
                </a:tc>
                <a:extLst>
                  <a:ext uri="{0D108BD9-81ED-4DB2-BD59-A6C34878D82A}">
                    <a16:rowId xmlns:a16="http://schemas.microsoft.com/office/drawing/2014/main" val="495330168"/>
                  </a:ext>
                </a:extLst>
              </a:tr>
              <a:tr h="448831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File#1 L</a:t>
                      </a:r>
                      <a:endParaRPr lang="en-US" sz="1700" b="1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150393" marR="150393" marT="75197" marB="75197" anchor="ctr"/>
                </a:tc>
                <a:extLst>
                  <a:ext uri="{0D108BD9-81ED-4DB2-BD59-A6C34878D82A}">
                    <a16:rowId xmlns:a16="http://schemas.microsoft.com/office/drawing/2014/main" val="3423214770"/>
                  </a:ext>
                </a:extLst>
              </a:tr>
              <a:tr h="700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File#1 R</a:t>
                      </a:r>
                    </a:p>
                    <a:p>
                      <a:pPr algn="ctr"/>
                      <a:endParaRPr lang="en-US" sz="1700" b="1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150393" marR="150393" marT="75197" marB="75197" anchor="ctr"/>
                </a:tc>
                <a:extLst>
                  <a:ext uri="{0D108BD9-81ED-4DB2-BD59-A6C34878D82A}">
                    <a16:rowId xmlns:a16="http://schemas.microsoft.com/office/drawing/2014/main" val="306914517"/>
                  </a:ext>
                </a:extLst>
              </a:tr>
              <a:tr h="448831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File#2 L</a:t>
                      </a:r>
                      <a:endParaRPr lang="en-US" sz="1700" b="1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150393" marR="150393" marT="75197" marB="75197" anchor="ctr"/>
                </a:tc>
                <a:extLst>
                  <a:ext uri="{0D108BD9-81ED-4DB2-BD59-A6C34878D82A}">
                    <a16:rowId xmlns:a16="http://schemas.microsoft.com/office/drawing/2014/main" val="2036746746"/>
                  </a:ext>
                </a:extLst>
              </a:tr>
              <a:tr h="448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File#2 R</a:t>
                      </a:r>
                      <a:endParaRPr lang="en-US" sz="1700" b="1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150393" marR="150393" marT="75197" marB="75197" anchor="ctr"/>
                </a:tc>
                <a:extLst>
                  <a:ext uri="{0D108BD9-81ED-4DB2-BD59-A6C34878D82A}">
                    <a16:rowId xmlns:a16="http://schemas.microsoft.com/office/drawing/2014/main" val="3572599244"/>
                  </a:ext>
                </a:extLst>
              </a:tr>
              <a:tr h="448831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b="1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</a:p>
                  </a:txBody>
                  <a:tcPr marL="150393" marR="150393" marT="75197" marB="75197" anchor="ctr"/>
                </a:tc>
                <a:extLst>
                  <a:ext uri="{0D108BD9-81ED-4DB2-BD59-A6C34878D82A}">
                    <a16:rowId xmlns:a16="http://schemas.microsoft.com/office/drawing/2014/main" val="1405545305"/>
                  </a:ext>
                </a:extLst>
              </a:tr>
              <a:tr h="448831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b="1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</a:p>
                  </a:txBody>
                  <a:tcPr marL="150393" marR="150393" marT="75197" marB="75197" anchor="ctr"/>
                </a:tc>
                <a:extLst>
                  <a:ext uri="{0D108BD9-81ED-4DB2-BD59-A6C34878D82A}">
                    <a16:rowId xmlns:a16="http://schemas.microsoft.com/office/drawing/2014/main" val="926585187"/>
                  </a:ext>
                </a:extLst>
              </a:tr>
              <a:tr h="448831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File#N L</a:t>
                      </a:r>
                      <a:endParaRPr lang="en-US" sz="1700" b="1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150393" marR="150393" marT="75197" marB="75197" anchor="ctr"/>
                </a:tc>
                <a:extLst>
                  <a:ext uri="{0D108BD9-81ED-4DB2-BD59-A6C34878D82A}">
                    <a16:rowId xmlns:a16="http://schemas.microsoft.com/office/drawing/2014/main" val="1142755154"/>
                  </a:ext>
                </a:extLst>
              </a:tr>
              <a:tr h="448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File#N R</a:t>
                      </a:r>
                      <a:endParaRPr lang="en-US" sz="1700" b="1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150393" marR="150393" marT="75197" marB="7519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150393" marR="150393" marT="75197" marB="75197" anchor="ctr"/>
                </a:tc>
                <a:extLst>
                  <a:ext uri="{0D108BD9-81ED-4DB2-BD59-A6C34878D82A}">
                    <a16:rowId xmlns:a16="http://schemas.microsoft.com/office/drawing/2014/main" val="725137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87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2973-8D40-4083-A0FB-39062DD8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Each Band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2B6FC-64F4-4B3F-8B19-0D817CCF7AC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i="1" dirty="0"/>
                  <a:t>1 x N </a:t>
                </a:r>
                <a:r>
                  <a:rPr lang="en-US" dirty="0"/>
                  <a:t>vector of labels is loaded in (only done once)</a:t>
                </a:r>
              </a:p>
              <a:p>
                <a:pPr lvl="1"/>
                <a:r>
                  <a:rPr lang="en-US" dirty="0"/>
                  <a:t>Usually called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Each </a:t>
                </a:r>
                <a:r>
                  <a:rPr lang="en-US" i="1" dirty="0"/>
                  <a:t>N x M </a:t>
                </a:r>
                <a:r>
                  <a:rPr lang="en-US" dirty="0"/>
                  <a:t>matrix is read into Python</a:t>
                </a:r>
              </a:p>
              <a:p>
                <a:pPr lvl="1"/>
                <a:r>
                  <a:rPr lang="en-US" dirty="0"/>
                  <a:t>Usually called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2B6FC-64F4-4B3F-8B19-0D817CCF7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 r="-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BEEAD-66D1-4A2A-806E-5967917522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is shuffled accordingly</a:t>
            </a:r>
          </a:p>
          <a:p>
            <a:pPr lvl="1"/>
            <a:r>
              <a:rPr lang="en-US" dirty="0"/>
              <a:t>Random or Stratified</a:t>
            </a:r>
          </a:p>
          <a:p>
            <a:pPr lvl="1"/>
            <a:r>
              <a:rPr lang="en-US" dirty="0"/>
              <a:t>Broken into Train/Test sets</a:t>
            </a:r>
          </a:p>
          <a:p>
            <a:endParaRPr lang="en-US" dirty="0"/>
          </a:p>
          <a:p>
            <a:r>
              <a:rPr lang="en-US" dirty="0"/>
              <a:t>Data is them “fit” to the classifier object</a:t>
            </a:r>
          </a:p>
        </p:txBody>
      </p:sp>
    </p:spTree>
    <p:extLst>
      <p:ext uri="{BB962C8B-B14F-4D97-AF65-F5344CB8AC3E}">
        <p14:creationId xmlns:p14="http://schemas.microsoft.com/office/powerpoint/2010/main" val="23068928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1346</Words>
  <Application>Microsoft Office PowerPoint</Application>
  <PresentationFormat>Widescreen</PresentationFormat>
  <Paragraphs>378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Cambria Math</vt:lpstr>
      <vt:lpstr>Franklin Gothic Book</vt:lpstr>
      <vt:lpstr>Crop</vt:lpstr>
      <vt:lpstr>Classification through  Frequency Bands</vt:lpstr>
      <vt:lpstr>Preliminaries</vt:lpstr>
      <vt:lpstr>Raw Data Set</vt:lpstr>
      <vt:lpstr>The Goal</vt:lpstr>
      <vt:lpstr>Labeled Data Sets</vt:lpstr>
      <vt:lpstr>Assembling the Data</vt:lpstr>
      <vt:lpstr>Frequency Bands</vt:lpstr>
      <vt:lpstr>Finished Data set</vt:lpstr>
      <vt:lpstr>Training Each Band Classifier</vt:lpstr>
      <vt:lpstr>One vs. All (OvA) Classifier</vt:lpstr>
      <vt:lpstr>Confusion Matrix</vt:lpstr>
      <vt:lpstr>Confusion Matrix (Cont.)</vt:lpstr>
      <vt:lpstr>Confusion Matrices</vt:lpstr>
      <vt:lpstr>Results of Initial Attempt</vt:lpstr>
      <vt:lpstr>0 – 200 Hz Band</vt:lpstr>
      <vt:lpstr>200 – 500 Hz Band</vt:lpstr>
      <vt:lpstr>500 – 1000 Hz Band</vt:lpstr>
      <vt:lpstr>1000 – 1500 Hz Band</vt:lpstr>
      <vt:lpstr>1500 – 2000 Hz Band</vt:lpstr>
      <vt:lpstr>2000 – 2500 Hz Band</vt:lpstr>
      <vt:lpstr>2500 – 3000 Hz Band</vt:lpstr>
      <vt:lpstr>3000 – 3500 Hz Band</vt:lpstr>
      <vt:lpstr>3500 – 4000 Hz Band</vt:lpstr>
      <vt:lpstr>Analysis</vt:lpstr>
      <vt:lpstr>Analysis (cont.)</vt:lpstr>
      <vt:lpstr>Where Do We Go Now?</vt:lpstr>
      <vt:lpstr>The Idiot Checks</vt:lpstr>
      <vt:lpstr>Test Without Shuffling Data</vt:lpstr>
      <vt:lpstr>What Now?</vt:lpstr>
      <vt:lpstr>“Normalize” Frequencies</vt:lpstr>
      <vt:lpstr> Examine Individual Spikes</vt:lpstr>
      <vt:lpstr>Build a More General Classifier</vt:lpstr>
      <vt:lpstr>Adjust Weighting Matrix</vt:lpstr>
      <vt:lpstr>Alternate Classification Algorithm</vt:lpstr>
      <vt:lpstr>One vs. One (OvO) Classifier</vt:lpstr>
      <vt:lpstr>K – Nearest Neighbors</vt:lpstr>
      <vt:lpstr>Other Data In the Waveform</vt:lpstr>
      <vt:lpstr>The Current Plan – A Combination</vt:lpstr>
      <vt:lpstr>Next Meeting…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through  Frequency Bands</dc:title>
  <dc:creator>Landon Buell</dc:creator>
  <cp:lastModifiedBy>Landon Buell</cp:lastModifiedBy>
  <cp:revision>1</cp:revision>
  <dcterms:created xsi:type="dcterms:W3CDTF">2020-01-08T03:33:24Z</dcterms:created>
  <dcterms:modified xsi:type="dcterms:W3CDTF">2020-01-08T03:33:29Z</dcterms:modified>
</cp:coreProperties>
</file>