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8" r:id="rId7"/>
    <p:sldId id="257" r:id="rId8"/>
    <p:sldId id="258" r:id="rId9"/>
    <p:sldId id="260" r:id="rId10"/>
    <p:sldId id="261" r:id="rId11"/>
    <p:sldId id="266" r:id="rId12"/>
    <p:sldId id="267" r:id="rId13"/>
    <p:sldId id="270" r:id="rId14"/>
    <p:sldId id="271" r:id="rId15"/>
    <p:sldId id="272" r:id="rId16"/>
    <p:sldId id="259" r:id="rId17"/>
    <p:sldId id="269" r:id="rId18"/>
    <p:sldId id="274" r:id="rId19"/>
    <p:sldId id="275" r:id="rId20"/>
    <p:sldId id="273"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96"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C4C9E6-9927-4714-8C11-A4B548CAB0AC}"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FFEC725-0715-490A-8B2F-94D8A6A46753}">
      <dgm:prSet/>
      <dgm:spPr/>
      <dgm:t>
        <a:bodyPr/>
        <a:lstStyle/>
        <a:p>
          <a:pPr>
            <a:defRPr cap="all"/>
          </a:pPr>
          <a:r>
            <a:rPr lang="en-US"/>
            <a:t>Divide a waveform into segments</a:t>
          </a:r>
        </a:p>
      </dgm:t>
    </dgm:pt>
    <dgm:pt modelId="{016005E9-5028-4065-8638-44CCA219E6A9}" type="parTrans" cxnId="{03D2AA53-2D13-46E8-9FD2-A7D9BB27718A}">
      <dgm:prSet/>
      <dgm:spPr/>
      <dgm:t>
        <a:bodyPr/>
        <a:lstStyle/>
        <a:p>
          <a:endParaRPr lang="en-US"/>
        </a:p>
      </dgm:t>
    </dgm:pt>
    <dgm:pt modelId="{0AE0FDCA-8A66-4AFC-BD6C-4D3A7F2BD96C}" type="sibTrans" cxnId="{03D2AA53-2D13-46E8-9FD2-A7D9BB27718A}">
      <dgm:prSet/>
      <dgm:spPr/>
      <dgm:t>
        <a:bodyPr/>
        <a:lstStyle/>
        <a:p>
          <a:endParaRPr lang="en-US"/>
        </a:p>
      </dgm:t>
    </dgm:pt>
    <dgm:pt modelId="{34B22E8C-CDFD-4355-B04C-53A447882E98}">
      <dgm:prSet/>
      <dgm:spPr/>
      <dgm:t>
        <a:bodyPr/>
        <a:lstStyle/>
        <a:p>
          <a:pPr>
            <a:defRPr cap="all"/>
          </a:pPr>
          <a:r>
            <a:rPr lang="en-US"/>
            <a:t>Combine integer number of samples to make “frame”</a:t>
          </a:r>
        </a:p>
      </dgm:t>
    </dgm:pt>
    <dgm:pt modelId="{B60D2101-1679-4DEE-88FC-165844EB53A8}" type="parTrans" cxnId="{6FD2CEA5-2F71-4294-8628-9E2986D6969F}">
      <dgm:prSet/>
      <dgm:spPr/>
      <dgm:t>
        <a:bodyPr/>
        <a:lstStyle/>
        <a:p>
          <a:endParaRPr lang="en-US"/>
        </a:p>
      </dgm:t>
    </dgm:pt>
    <dgm:pt modelId="{17C06D80-C96D-4F41-B742-367B5B4B822F}" type="sibTrans" cxnId="{6FD2CEA5-2F71-4294-8628-9E2986D6969F}">
      <dgm:prSet/>
      <dgm:spPr/>
      <dgm:t>
        <a:bodyPr/>
        <a:lstStyle/>
        <a:p>
          <a:endParaRPr lang="en-US"/>
        </a:p>
      </dgm:t>
    </dgm:pt>
    <dgm:pt modelId="{1D806C44-7797-4151-BD3C-C4976D8FE037}">
      <dgm:prSet/>
      <dgm:spPr/>
      <dgm:t>
        <a:bodyPr/>
        <a:lstStyle/>
        <a:p>
          <a:pPr>
            <a:defRPr cap="all"/>
          </a:pPr>
          <a:r>
            <a:rPr lang="en-US"/>
            <a:t>Slice of audio ~10 - 40 ms long</a:t>
          </a:r>
        </a:p>
      </dgm:t>
    </dgm:pt>
    <dgm:pt modelId="{FFEFD293-3484-493E-8106-B6CFCEF19189}" type="parTrans" cxnId="{504D9F6D-3162-4820-A0CA-CD89E4000AC3}">
      <dgm:prSet/>
      <dgm:spPr/>
      <dgm:t>
        <a:bodyPr/>
        <a:lstStyle/>
        <a:p>
          <a:endParaRPr lang="en-US"/>
        </a:p>
      </dgm:t>
    </dgm:pt>
    <dgm:pt modelId="{F5BF18AB-EA49-4B80-BDD2-380A7B10A0CA}" type="sibTrans" cxnId="{504D9F6D-3162-4820-A0CA-CD89E4000AC3}">
      <dgm:prSet/>
      <dgm:spPr/>
      <dgm:t>
        <a:bodyPr/>
        <a:lstStyle/>
        <a:p>
          <a:endParaRPr lang="en-US"/>
        </a:p>
      </dgm:t>
    </dgm:pt>
    <dgm:pt modelId="{D556F07B-4B69-4266-AFEC-5839615F9426}">
      <dgm:prSet/>
      <dgm:spPr/>
      <dgm:t>
        <a:bodyPr/>
        <a:lstStyle/>
        <a:p>
          <a:pPr>
            <a:defRPr cap="all"/>
          </a:pPr>
          <a:r>
            <a:rPr lang="en-US"/>
            <a:t>Allows to compute “energy” of frame</a:t>
          </a:r>
        </a:p>
      </dgm:t>
    </dgm:pt>
    <dgm:pt modelId="{E7F3C5CA-7AAD-4C72-95F8-3B21F7E995B8}" type="parTrans" cxnId="{6D18AF53-3566-4C2F-9406-D0A0ED41E1DD}">
      <dgm:prSet/>
      <dgm:spPr/>
      <dgm:t>
        <a:bodyPr/>
        <a:lstStyle/>
        <a:p>
          <a:endParaRPr lang="en-US"/>
        </a:p>
      </dgm:t>
    </dgm:pt>
    <dgm:pt modelId="{A97BE05A-4402-473A-AC45-B503617E90E2}" type="sibTrans" cxnId="{6D18AF53-3566-4C2F-9406-D0A0ED41E1DD}">
      <dgm:prSet/>
      <dgm:spPr/>
      <dgm:t>
        <a:bodyPr/>
        <a:lstStyle/>
        <a:p>
          <a:endParaRPr lang="en-US"/>
        </a:p>
      </dgm:t>
    </dgm:pt>
    <dgm:pt modelId="{37BEE3C9-E5A8-4241-A95F-1D5D4A43540F}" type="pres">
      <dgm:prSet presAssocID="{19C4C9E6-9927-4714-8C11-A4B548CAB0AC}" presName="root" presStyleCnt="0">
        <dgm:presLayoutVars>
          <dgm:dir/>
          <dgm:resizeHandles val="exact"/>
        </dgm:presLayoutVars>
      </dgm:prSet>
      <dgm:spPr/>
    </dgm:pt>
    <dgm:pt modelId="{19B31F0B-CE57-47D0-92A2-83026014B30C}" type="pres">
      <dgm:prSet presAssocID="{EFFEC725-0715-490A-8B2F-94D8A6A46753}" presName="compNode" presStyleCnt="0"/>
      <dgm:spPr/>
    </dgm:pt>
    <dgm:pt modelId="{EC2A0CB5-8673-41ED-9596-92FBC0BDC550}" type="pres">
      <dgm:prSet presAssocID="{EFFEC725-0715-490A-8B2F-94D8A6A46753}" presName="iconBgRect" presStyleLbl="bgShp" presStyleIdx="0" presStyleCnt="4"/>
      <dgm:spPr/>
    </dgm:pt>
    <dgm:pt modelId="{5DC44B17-0CF3-4518-9711-AE8CE09577DC}" type="pres">
      <dgm:prSet presAssocID="{EFFEC725-0715-490A-8B2F-94D8A6A467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82AC742D-D42B-45B5-8DA4-8E16F94E2E98}" type="pres">
      <dgm:prSet presAssocID="{EFFEC725-0715-490A-8B2F-94D8A6A46753}" presName="spaceRect" presStyleCnt="0"/>
      <dgm:spPr/>
    </dgm:pt>
    <dgm:pt modelId="{D7139968-62F6-4DA9-A85B-9F5B401C3932}" type="pres">
      <dgm:prSet presAssocID="{EFFEC725-0715-490A-8B2F-94D8A6A46753}" presName="textRect" presStyleLbl="revTx" presStyleIdx="0" presStyleCnt="4">
        <dgm:presLayoutVars>
          <dgm:chMax val="1"/>
          <dgm:chPref val="1"/>
        </dgm:presLayoutVars>
      </dgm:prSet>
      <dgm:spPr/>
    </dgm:pt>
    <dgm:pt modelId="{1DB50F35-D694-49AD-9C28-AFA159CA69E9}" type="pres">
      <dgm:prSet presAssocID="{0AE0FDCA-8A66-4AFC-BD6C-4D3A7F2BD96C}" presName="sibTrans" presStyleCnt="0"/>
      <dgm:spPr/>
    </dgm:pt>
    <dgm:pt modelId="{DDE60E37-C9C6-4149-BDFE-5B4F5CDE9261}" type="pres">
      <dgm:prSet presAssocID="{34B22E8C-CDFD-4355-B04C-53A447882E98}" presName="compNode" presStyleCnt="0"/>
      <dgm:spPr/>
    </dgm:pt>
    <dgm:pt modelId="{4807B64E-8D63-4093-A48C-5D94A80417B2}" type="pres">
      <dgm:prSet presAssocID="{34B22E8C-CDFD-4355-B04C-53A447882E98}" presName="iconBgRect" presStyleLbl="bgShp" presStyleIdx="1" presStyleCnt="4"/>
      <dgm:spPr/>
    </dgm:pt>
    <dgm:pt modelId="{821376AD-102B-4D73-BB81-F812C5121AE3}" type="pres">
      <dgm:prSet presAssocID="{34B22E8C-CDFD-4355-B04C-53A447882E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AFE2E84-0B2F-442D-8245-443792872AAC}" type="pres">
      <dgm:prSet presAssocID="{34B22E8C-CDFD-4355-B04C-53A447882E98}" presName="spaceRect" presStyleCnt="0"/>
      <dgm:spPr/>
    </dgm:pt>
    <dgm:pt modelId="{09456500-8A7D-4B57-BA7F-13F5D8D7075E}" type="pres">
      <dgm:prSet presAssocID="{34B22E8C-CDFD-4355-B04C-53A447882E98}" presName="textRect" presStyleLbl="revTx" presStyleIdx="1" presStyleCnt="4">
        <dgm:presLayoutVars>
          <dgm:chMax val="1"/>
          <dgm:chPref val="1"/>
        </dgm:presLayoutVars>
      </dgm:prSet>
      <dgm:spPr/>
    </dgm:pt>
    <dgm:pt modelId="{7ACBFBA3-968B-4301-AA42-9C3BDEEEE211}" type="pres">
      <dgm:prSet presAssocID="{17C06D80-C96D-4F41-B742-367B5B4B822F}" presName="sibTrans" presStyleCnt="0"/>
      <dgm:spPr/>
    </dgm:pt>
    <dgm:pt modelId="{C1FD8172-A84E-4DC7-A51A-57359BED5EB1}" type="pres">
      <dgm:prSet presAssocID="{1D806C44-7797-4151-BD3C-C4976D8FE037}" presName="compNode" presStyleCnt="0"/>
      <dgm:spPr/>
    </dgm:pt>
    <dgm:pt modelId="{0694CD0D-FF7E-4184-9F3A-2C3F078CF86D}" type="pres">
      <dgm:prSet presAssocID="{1D806C44-7797-4151-BD3C-C4976D8FE037}" presName="iconBgRect" presStyleLbl="bgShp" presStyleIdx="2" presStyleCnt="4"/>
      <dgm:spPr/>
    </dgm:pt>
    <dgm:pt modelId="{6686D78A-CD50-4BE3-B675-64D18FE6DAF2}" type="pres">
      <dgm:prSet presAssocID="{1D806C44-7797-4151-BD3C-C4976D8FE0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agraphSquiggle3"/>
        </a:ext>
      </dgm:extLst>
    </dgm:pt>
    <dgm:pt modelId="{232FA370-FCE5-4671-A65B-122976D65D80}" type="pres">
      <dgm:prSet presAssocID="{1D806C44-7797-4151-BD3C-C4976D8FE037}" presName="spaceRect" presStyleCnt="0"/>
      <dgm:spPr/>
    </dgm:pt>
    <dgm:pt modelId="{77FC8DB7-BA55-4BB1-974D-FED519AF0A3D}" type="pres">
      <dgm:prSet presAssocID="{1D806C44-7797-4151-BD3C-C4976D8FE037}" presName="textRect" presStyleLbl="revTx" presStyleIdx="2" presStyleCnt="4">
        <dgm:presLayoutVars>
          <dgm:chMax val="1"/>
          <dgm:chPref val="1"/>
        </dgm:presLayoutVars>
      </dgm:prSet>
      <dgm:spPr/>
    </dgm:pt>
    <dgm:pt modelId="{825937E2-BDAD-4CFA-9649-C1EF0941F00C}" type="pres">
      <dgm:prSet presAssocID="{F5BF18AB-EA49-4B80-BDD2-380A7B10A0CA}" presName="sibTrans" presStyleCnt="0"/>
      <dgm:spPr/>
    </dgm:pt>
    <dgm:pt modelId="{9E8EB554-516C-4E3B-BB60-6A5007D45410}" type="pres">
      <dgm:prSet presAssocID="{D556F07B-4B69-4266-AFEC-5839615F9426}" presName="compNode" presStyleCnt="0"/>
      <dgm:spPr/>
    </dgm:pt>
    <dgm:pt modelId="{922BA018-54D0-4BD2-999E-D0C7710CC9DC}" type="pres">
      <dgm:prSet presAssocID="{D556F07B-4B69-4266-AFEC-5839615F9426}" presName="iconBgRect" presStyleLbl="bgShp" presStyleIdx="3" presStyleCnt="4"/>
      <dgm:spPr/>
    </dgm:pt>
    <dgm:pt modelId="{AD8510BC-D891-43C0-AA67-26261B743C31}" type="pres">
      <dgm:prSet presAssocID="{D556F07B-4B69-4266-AFEC-5839615F94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01E83D08-B0B4-46D2-8814-6FC9F0E5C24A}" type="pres">
      <dgm:prSet presAssocID="{D556F07B-4B69-4266-AFEC-5839615F9426}" presName="spaceRect" presStyleCnt="0"/>
      <dgm:spPr/>
    </dgm:pt>
    <dgm:pt modelId="{EA868038-BD3D-4C5C-893C-9B5CA15CDA1A}" type="pres">
      <dgm:prSet presAssocID="{D556F07B-4B69-4266-AFEC-5839615F9426}" presName="textRect" presStyleLbl="revTx" presStyleIdx="3" presStyleCnt="4">
        <dgm:presLayoutVars>
          <dgm:chMax val="1"/>
          <dgm:chPref val="1"/>
        </dgm:presLayoutVars>
      </dgm:prSet>
      <dgm:spPr/>
    </dgm:pt>
  </dgm:ptLst>
  <dgm:cxnLst>
    <dgm:cxn modelId="{B86A5B38-8FF6-4B01-A591-43FE21A87514}" type="presOf" srcId="{1D806C44-7797-4151-BD3C-C4976D8FE037}" destId="{77FC8DB7-BA55-4BB1-974D-FED519AF0A3D}" srcOrd="0" destOrd="0" presId="urn:microsoft.com/office/officeart/2018/5/layout/IconCircleLabelList"/>
    <dgm:cxn modelId="{504D9F6D-3162-4820-A0CA-CD89E4000AC3}" srcId="{19C4C9E6-9927-4714-8C11-A4B548CAB0AC}" destId="{1D806C44-7797-4151-BD3C-C4976D8FE037}" srcOrd="2" destOrd="0" parTransId="{FFEFD293-3484-493E-8106-B6CFCEF19189}" sibTransId="{F5BF18AB-EA49-4B80-BDD2-380A7B10A0CA}"/>
    <dgm:cxn modelId="{03D2AA53-2D13-46E8-9FD2-A7D9BB27718A}" srcId="{19C4C9E6-9927-4714-8C11-A4B548CAB0AC}" destId="{EFFEC725-0715-490A-8B2F-94D8A6A46753}" srcOrd="0" destOrd="0" parTransId="{016005E9-5028-4065-8638-44CCA219E6A9}" sibTransId="{0AE0FDCA-8A66-4AFC-BD6C-4D3A7F2BD96C}"/>
    <dgm:cxn modelId="{6D18AF53-3566-4C2F-9406-D0A0ED41E1DD}" srcId="{19C4C9E6-9927-4714-8C11-A4B548CAB0AC}" destId="{D556F07B-4B69-4266-AFEC-5839615F9426}" srcOrd="3" destOrd="0" parTransId="{E7F3C5CA-7AAD-4C72-95F8-3B21F7E995B8}" sibTransId="{A97BE05A-4402-473A-AC45-B503617E90E2}"/>
    <dgm:cxn modelId="{92BBB78A-071A-44E4-88B0-B25B194B0345}" type="presOf" srcId="{19C4C9E6-9927-4714-8C11-A4B548CAB0AC}" destId="{37BEE3C9-E5A8-4241-A95F-1D5D4A43540F}" srcOrd="0" destOrd="0" presId="urn:microsoft.com/office/officeart/2018/5/layout/IconCircleLabelList"/>
    <dgm:cxn modelId="{EEF6F58C-5D45-4847-81C7-6136C56ECCA0}" type="presOf" srcId="{EFFEC725-0715-490A-8B2F-94D8A6A46753}" destId="{D7139968-62F6-4DA9-A85B-9F5B401C3932}" srcOrd="0" destOrd="0" presId="urn:microsoft.com/office/officeart/2018/5/layout/IconCircleLabelList"/>
    <dgm:cxn modelId="{55D89A99-B77A-4F0C-8628-F5FA88D816FA}" type="presOf" srcId="{D556F07B-4B69-4266-AFEC-5839615F9426}" destId="{EA868038-BD3D-4C5C-893C-9B5CA15CDA1A}" srcOrd="0" destOrd="0" presId="urn:microsoft.com/office/officeart/2018/5/layout/IconCircleLabelList"/>
    <dgm:cxn modelId="{6FD2CEA5-2F71-4294-8628-9E2986D6969F}" srcId="{19C4C9E6-9927-4714-8C11-A4B548CAB0AC}" destId="{34B22E8C-CDFD-4355-B04C-53A447882E98}" srcOrd="1" destOrd="0" parTransId="{B60D2101-1679-4DEE-88FC-165844EB53A8}" sibTransId="{17C06D80-C96D-4F41-B742-367B5B4B822F}"/>
    <dgm:cxn modelId="{33F392E8-665E-4942-B070-FE10FECCF893}" type="presOf" srcId="{34B22E8C-CDFD-4355-B04C-53A447882E98}" destId="{09456500-8A7D-4B57-BA7F-13F5D8D7075E}" srcOrd="0" destOrd="0" presId="urn:microsoft.com/office/officeart/2018/5/layout/IconCircleLabelList"/>
    <dgm:cxn modelId="{3C022407-2DF1-4F8A-861C-525FB831E1E9}" type="presParOf" srcId="{37BEE3C9-E5A8-4241-A95F-1D5D4A43540F}" destId="{19B31F0B-CE57-47D0-92A2-83026014B30C}" srcOrd="0" destOrd="0" presId="urn:microsoft.com/office/officeart/2018/5/layout/IconCircleLabelList"/>
    <dgm:cxn modelId="{94A4B157-F0EB-49B7-B9E1-C5BB77075D05}" type="presParOf" srcId="{19B31F0B-CE57-47D0-92A2-83026014B30C}" destId="{EC2A0CB5-8673-41ED-9596-92FBC0BDC550}" srcOrd="0" destOrd="0" presId="urn:microsoft.com/office/officeart/2018/5/layout/IconCircleLabelList"/>
    <dgm:cxn modelId="{5D82969B-0AD5-4E1D-8487-8FC412EB66EB}" type="presParOf" srcId="{19B31F0B-CE57-47D0-92A2-83026014B30C}" destId="{5DC44B17-0CF3-4518-9711-AE8CE09577DC}" srcOrd="1" destOrd="0" presId="urn:microsoft.com/office/officeart/2018/5/layout/IconCircleLabelList"/>
    <dgm:cxn modelId="{434A40D2-8F67-4E73-BCD0-CD6FDB745274}" type="presParOf" srcId="{19B31F0B-CE57-47D0-92A2-83026014B30C}" destId="{82AC742D-D42B-45B5-8DA4-8E16F94E2E98}" srcOrd="2" destOrd="0" presId="urn:microsoft.com/office/officeart/2018/5/layout/IconCircleLabelList"/>
    <dgm:cxn modelId="{51A887C3-6973-416C-B03B-D1DF7AC52FF6}" type="presParOf" srcId="{19B31F0B-CE57-47D0-92A2-83026014B30C}" destId="{D7139968-62F6-4DA9-A85B-9F5B401C3932}" srcOrd="3" destOrd="0" presId="urn:microsoft.com/office/officeart/2018/5/layout/IconCircleLabelList"/>
    <dgm:cxn modelId="{E0A8D99C-E1C7-4F1B-9DBC-DD20E9EFBFEC}" type="presParOf" srcId="{37BEE3C9-E5A8-4241-A95F-1D5D4A43540F}" destId="{1DB50F35-D694-49AD-9C28-AFA159CA69E9}" srcOrd="1" destOrd="0" presId="urn:microsoft.com/office/officeart/2018/5/layout/IconCircleLabelList"/>
    <dgm:cxn modelId="{DE59F4F7-87A6-4A25-B033-F443C683D086}" type="presParOf" srcId="{37BEE3C9-E5A8-4241-A95F-1D5D4A43540F}" destId="{DDE60E37-C9C6-4149-BDFE-5B4F5CDE9261}" srcOrd="2" destOrd="0" presId="urn:microsoft.com/office/officeart/2018/5/layout/IconCircleLabelList"/>
    <dgm:cxn modelId="{FD4DA47D-8D87-432D-92A0-70011C6928C5}" type="presParOf" srcId="{DDE60E37-C9C6-4149-BDFE-5B4F5CDE9261}" destId="{4807B64E-8D63-4093-A48C-5D94A80417B2}" srcOrd="0" destOrd="0" presId="urn:microsoft.com/office/officeart/2018/5/layout/IconCircleLabelList"/>
    <dgm:cxn modelId="{9AF9E07E-E2EE-4ED1-8E45-3E8266358B6C}" type="presParOf" srcId="{DDE60E37-C9C6-4149-BDFE-5B4F5CDE9261}" destId="{821376AD-102B-4D73-BB81-F812C5121AE3}" srcOrd="1" destOrd="0" presId="urn:microsoft.com/office/officeart/2018/5/layout/IconCircleLabelList"/>
    <dgm:cxn modelId="{B4119A06-DBD7-4D79-BBAD-616AFB6888DD}" type="presParOf" srcId="{DDE60E37-C9C6-4149-BDFE-5B4F5CDE9261}" destId="{8AFE2E84-0B2F-442D-8245-443792872AAC}" srcOrd="2" destOrd="0" presId="urn:microsoft.com/office/officeart/2018/5/layout/IconCircleLabelList"/>
    <dgm:cxn modelId="{5CA385E3-B4C7-43A4-A54A-4C94D222CBA5}" type="presParOf" srcId="{DDE60E37-C9C6-4149-BDFE-5B4F5CDE9261}" destId="{09456500-8A7D-4B57-BA7F-13F5D8D7075E}" srcOrd="3" destOrd="0" presId="urn:microsoft.com/office/officeart/2018/5/layout/IconCircleLabelList"/>
    <dgm:cxn modelId="{0389D34C-99D8-4069-8533-A68154574427}" type="presParOf" srcId="{37BEE3C9-E5A8-4241-A95F-1D5D4A43540F}" destId="{7ACBFBA3-968B-4301-AA42-9C3BDEEEE211}" srcOrd="3" destOrd="0" presId="urn:microsoft.com/office/officeart/2018/5/layout/IconCircleLabelList"/>
    <dgm:cxn modelId="{8B91D7C7-CC92-4ED9-A368-1DB1341B41C6}" type="presParOf" srcId="{37BEE3C9-E5A8-4241-A95F-1D5D4A43540F}" destId="{C1FD8172-A84E-4DC7-A51A-57359BED5EB1}" srcOrd="4" destOrd="0" presId="urn:microsoft.com/office/officeart/2018/5/layout/IconCircleLabelList"/>
    <dgm:cxn modelId="{C7567FF9-572F-41C8-BA06-91E4C66C1985}" type="presParOf" srcId="{C1FD8172-A84E-4DC7-A51A-57359BED5EB1}" destId="{0694CD0D-FF7E-4184-9F3A-2C3F078CF86D}" srcOrd="0" destOrd="0" presId="urn:microsoft.com/office/officeart/2018/5/layout/IconCircleLabelList"/>
    <dgm:cxn modelId="{9C16E174-5A5C-47ED-8795-2EFF5A5A4A83}" type="presParOf" srcId="{C1FD8172-A84E-4DC7-A51A-57359BED5EB1}" destId="{6686D78A-CD50-4BE3-B675-64D18FE6DAF2}" srcOrd="1" destOrd="0" presId="urn:microsoft.com/office/officeart/2018/5/layout/IconCircleLabelList"/>
    <dgm:cxn modelId="{3F2B4E34-EE7E-4501-B452-886B358B8789}" type="presParOf" srcId="{C1FD8172-A84E-4DC7-A51A-57359BED5EB1}" destId="{232FA370-FCE5-4671-A65B-122976D65D80}" srcOrd="2" destOrd="0" presId="urn:microsoft.com/office/officeart/2018/5/layout/IconCircleLabelList"/>
    <dgm:cxn modelId="{DAFF9C1F-6BB9-4258-8484-91B4122413F4}" type="presParOf" srcId="{C1FD8172-A84E-4DC7-A51A-57359BED5EB1}" destId="{77FC8DB7-BA55-4BB1-974D-FED519AF0A3D}" srcOrd="3" destOrd="0" presId="urn:microsoft.com/office/officeart/2018/5/layout/IconCircleLabelList"/>
    <dgm:cxn modelId="{52D74309-F142-4442-94C3-CEB62F06ACDB}" type="presParOf" srcId="{37BEE3C9-E5A8-4241-A95F-1D5D4A43540F}" destId="{825937E2-BDAD-4CFA-9649-C1EF0941F00C}" srcOrd="5" destOrd="0" presId="urn:microsoft.com/office/officeart/2018/5/layout/IconCircleLabelList"/>
    <dgm:cxn modelId="{574EB6E9-0E09-4C03-8242-870577EC8E76}" type="presParOf" srcId="{37BEE3C9-E5A8-4241-A95F-1D5D4A43540F}" destId="{9E8EB554-516C-4E3B-BB60-6A5007D45410}" srcOrd="6" destOrd="0" presId="urn:microsoft.com/office/officeart/2018/5/layout/IconCircleLabelList"/>
    <dgm:cxn modelId="{36618A3C-01D5-48A4-9B3B-2021A42C8E45}" type="presParOf" srcId="{9E8EB554-516C-4E3B-BB60-6A5007D45410}" destId="{922BA018-54D0-4BD2-999E-D0C7710CC9DC}" srcOrd="0" destOrd="0" presId="urn:microsoft.com/office/officeart/2018/5/layout/IconCircleLabelList"/>
    <dgm:cxn modelId="{2FF3B7C1-6010-4305-9155-8AF578809BAE}" type="presParOf" srcId="{9E8EB554-516C-4E3B-BB60-6A5007D45410}" destId="{AD8510BC-D891-43C0-AA67-26261B743C31}" srcOrd="1" destOrd="0" presId="urn:microsoft.com/office/officeart/2018/5/layout/IconCircleLabelList"/>
    <dgm:cxn modelId="{E8971F9D-0530-4E15-BC27-B18A8F415415}" type="presParOf" srcId="{9E8EB554-516C-4E3B-BB60-6A5007D45410}" destId="{01E83D08-B0B4-46D2-8814-6FC9F0E5C24A}" srcOrd="2" destOrd="0" presId="urn:microsoft.com/office/officeart/2018/5/layout/IconCircleLabelList"/>
    <dgm:cxn modelId="{D143CFA1-B55C-403B-A2F3-BFCC0B6E6B60}" type="presParOf" srcId="{9E8EB554-516C-4E3B-BB60-6A5007D45410}" destId="{EA868038-BD3D-4C5C-893C-9B5CA15CDA1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E81EFD-9EE5-4349-B949-FF91B37A1ED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0008C59-BABF-4FB1-A349-FF6A1FBE9C8E}">
      <dgm:prSet/>
      <dgm:spPr/>
      <dgm:t>
        <a:bodyPr/>
        <a:lstStyle/>
        <a:p>
          <a:pPr>
            <a:defRPr cap="all"/>
          </a:pPr>
          <a:r>
            <a:rPr lang="en-US"/>
            <a:t>Some instruments have more overtones than other</a:t>
          </a:r>
        </a:p>
      </dgm:t>
    </dgm:pt>
    <dgm:pt modelId="{93366661-54EB-4601-98CB-3C11F0B5FB14}" type="parTrans" cxnId="{CE7608BD-D3FF-4A37-BA8C-30E0FF147406}">
      <dgm:prSet/>
      <dgm:spPr/>
      <dgm:t>
        <a:bodyPr/>
        <a:lstStyle/>
        <a:p>
          <a:endParaRPr lang="en-US"/>
        </a:p>
      </dgm:t>
    </dgm:pt>
    <dgm:pt modelId="{1F10CF61-451B-4E7D-BE69-3307C97F526B}" type="sibTrans" cxnId="{CE7608BD-D3FF-4A37-BA8C-30E0FF147406}">
      <dgm:prSet/>
      <dgm:spPr/>
      <dgm:t>
        <a:bodyPr/>
        <a:lstStyle/>
        <a:p>
          <a:endParaRPr lang="en-US"/>
        </a:p>
      </dgm:t>
    </dgm:pt>
    <dgm:pt modelId="{8A2AA42E-83EB-485A-AFB8-7B2AD88D2BE4}">
      <dgm:prSet/>
      <dgm:spPr/>
      <dgm:t>
        <a:bodyPr/>
        <a:lstStyle/>
        <a:p>
          <a:pPr>
            <a:defRPr cap="all"/>
          </a:pPr>
          <a:r>
            <a:rPr lang="en-US"/>
            <a:t>Number of overtones can depend frequency of fundamental</a:t>
          </a:r>
        </a:p>
      </dgm:t>
    </dgm:pt>
    <dgm:pt modelId="{088DDB94-C3E9-4E39-9F62-F129280E2597}" type="parTrans" cxnId="{9BABAD64-D904-4259-9D11-6EC9932A72ED}">
      <dgm:prSet/>
      <dgm:spPr/>
      <dgm:t>
        <a:bodyPr/>
        <a:lstStyle/>
        <a:p>
          <a:endParaRPr lang="en-US"/>
        </a:p>
      </dgm:t>
    </dgm:pt>
    <dgm:pt modelId="{B857F466-FD9A-40E4-9A08-6E6003FFA934}" type="sibTrans" cxnId="{9BABAD64-D904-4259-9D11-6EC9932A72ED}">
      <dgm:prSet/>
      <dgm:spPr/>
      <dgm:t>
        <a:bodyPr/>
        <a:lstStyle/>
        <a:p>
          <a:endParaRPr lang="en-US"/>
        </a:p>
      </dgm:t>
    </dgm:pt>
    <dgm:pt modelId="{4F77CDDB-3B87-4804-A743-B1A81261CA48}">
      <dgm:prSet/>
      <dgm:spPr/>
      <dgm:t>
        <a:bodyPr/>
        <a:lstStyle/>
        <a:p>
          <a:pPr>
            <a:defRPr cap="all"/>
          </a:pPr>
          <a:r>
            <a:rPr lang="en-US"/>
            <a:t>Can be used as classification feature</a:t>
          </a:r>
        </a:p>
      </dgm:t>
    </dgm:pt>
    <dgm:pt modelId="{6F4EE1D2-8F52-4A38-9CFC-01C90FE00E4E}" type="parTrans" cxnId="{E7B798AF-7C78-4789-BD7E-7F2D61883FCA}">
      <dgm:prSet/>
      <dgm:spPr/>
      <dgm:t>
        <a:bodyPr/>
        <a:lstStyle/>
        <a:p>
          <a:endParaRPr lang="en-US"/>
        </a:p>
      </dgm:t>
    </dgm:pt>
    <dgm:pt modelId="{EDAED164-001B-45A5-95CF-80FDE54359A1}" type="sibTrans" cxnId="{E7B798AF-7C78-4789-BD7E-7F2D61883FCA}">
      <dgm:prSet/>
      <dgm:spPr/>
      <dgm:t>
        <a:bodyPr/>
        <a:lstStyle/>
        <a:p>
          <a:endParaRPr lang="en-US"/>
        </a:p>
      </dgm:t>
    </dgm:pt>
    <dgm:pt modelId="{21BB2C3E-1713-40FA-9F72-8E3B165D343C}" type="pres">
      <dgm:prSet presAssocID="{E6E81EFD-9EE5-4349-B949-FF91B37A1EDB}" presName="root" presStyleCnt="0">
        <dgm:presLayoutVars>
          <dgm:dir/>
          <dgm:resizeHandles val="exact"/>
        </dgm:presLayoutVars>
      </dgm:prSet>
      <dgm:spPr/>
    </dgm:pt>
    <dgm:pt modelId="{73506055-3389-4EF5-8408-E770D7274ECF}" type="pres">
      <dgm:prSet presAssocID="{90008C59-BABF-4FB1-A349-FF6A1FBE9C8E}" presName="compNode" presStyleCnt="0"/>
      <dgm:spPr/>
    </dgm:pt>
    <dgm:pt modelId="{22EAE61A-08EC-4B2E-9BEA-A6202AC13321}" type="pres">
      <dgm:prSet presAssocID="{90008C59-BABF-4FB1-A349-FF6A1FBE9C8E}" presName="iconBgRect" presStyleLbl="bgShp" presStyleIdx="0" presStyleCnt="3"/>
      <dgm:spPr/>
    </dgm:pt>
    <dgm:pt modelId="{3E57F238-1C36-4D23-A444-3E99AB9B4A8E}" type="pres">
      <dgm:prSet presAssocID="{90008C59-BABF-4FB1-A349-FF6A1FBE9C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Xylophone"/>
        </a:ext>
      </dgm:extLst>
    </dgm:pt>
    <dgm:pt modelId="{5BD60BD0-92D2-4D67-B8FA-C1B1AA91ED3A}" type="pres">
      <dgm:prSet presAssocID="{90008C59-BABF-4FB1-A349-FF6A1FBE9C8E}" presName="spaceRect" presStyleCnt="0"/>
      <dgm:spPr/>
    </dgm:pt>
    <dgm:pt modelId="{AABCFED0-AA37-429F-B302-A06A3FD65065}" type="pres">
      <dgm:prSet presAssocID="{90008C59-BABF-4FB1-A349-FF6A1FBE9C8E}" presName="textRect" presStyleLbl="revTx" presStyleIdx="0" presStyleCnt="3">
        <dgm:presLayoutVars>
          <dgm:chMax val="1"/>
          <dgm:chPref val="1"/>
        </dgm:presLayoutVars>
      </dgm:prSet>
      <dgm:spPr/>
    </dgm:pt>
    <dgm:pt modelId="{23216FA3-AB3F-456D-8AAF-C7CC65C9E1F2}" type="pres">
      <dgm:prSet presAssocID="{1F10CF61-451B-4E7D-BE69-3307C97F526B}" presName="sibTrans" presStyleCnt="0"/>
      <dgm:spPr/>
    </dgm:pt>
    <dgm:pt modelId="{36BD921A-883B-4165-99F2-C557732EBBAB}" type="pres">
      <dgm:prSet presAssocID="{8A2AA42E-83EB-485A-AFB8-7B2AD88D2BE4}" presName="compNode" presStyleCnt="0"/>
      <dgm:spPr/>
    </dgm:pt>
    <dgm:pt modelId="{DCBD9594-42C9-468A-805B-387A343C67ED}" type="pres">
      <dgm:prSet presAssocID="{8A2AA42E-83EB-485A-AFB8-7B2AD88D2BE4}" presName="iconBgRect" presStyleLbl="bgShp" presStyleIdx="1" presStyleCnt="3"/>
      <dgm:spPr/>
    </dgm:pt>
    <dgm:pt modelId="{79CFD36B-F55D-4938-98A3-D5BF83BD4924}" type="pres">
      <dgm:prSet presAssocID="{8A2AA42E-83EB-485A-AFB8-7B2AD88D2B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03E75A52-2558-4E0D-88CC-2D6CD853188F}" type="pres">
      <dgm:prSet presAssocID="{8A2AA42E-83EB-485A-AFB8-7B2AD88D2BE4}" presName="spaceRect" presStyleCnt="0"/>
      <dgm:spPr/>
    </dgm:pt>
    <dgm:pt modelId="{7A41FF74-4E5C-4057-A1C6-16A42DE1D62F}" type="pres">
      <dgm:prSet presAssocID="{8A2AA42E-83EB-485A-AFB8-7B2AD88D2BE4}" presName="textRect" presStyleLbl="revTx" presStyleIdx="1" presStyleCnt="3">
        <dgm:presLayoutVars>
          <dgm:chMax val="1"/>
          <dgm:chPref val="1"/>
        </dgm:presLayoutVars>
      </dgm:prSet>
      <dgm:spPr/>
    </dgm:pt>
    <dgm:pt modelId="{222A49D0-21D3-4F31-9F42-73383AA2B9F3}" type="pres">
      <dgm:prSet presAssocID="{B857F466-FD9A-40E4-9A08-6E6003FFA934}" presName="sibTrans" presStyleCnt="0"/>
      <dgm:spPr/>
    </dgm:pt>
    <dgm:pt modelId="{632B576D-CFF2-47CA-AFD0-37E71D7000DC}" type="pres">
      <dgm:prSet presAssocID="{4F77CDDB-3B87-4804-A743-B1A81261CA48}" presName="compNode" presStyleCnt="0"/>
      <dgm:spPr/>
    </dgm:pt>
    <dgm:pt modelId="{5A3309EC-D019-4911-AFB9-480A0CD2F2DE}" type="pres">
      <dgm:prSet presAssocID="{4F77CDDB-3B87-4804-A743-B1A81261CA48}" presName="iconBgRect" presStyleLbl="bgShp" presStyleIdx="2" presStyleCnt="3"/>
      <dgm:spPr/>
    </dgm:pt>
    <dgm:pt modelId="{BF63D47E-EEEC-4E8E-870E-DDEFE8A432FB}" type="pres">
      <dgm:prSet presAssocID="{4F77CDDB-3B87-4804-A743-B1A81261CA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7991E29B-FB52-4B3D-A33F-823741151BC3}" type="pres">
      <dgm:prSet presAssocID="{4F77CDDB-3B87-4804-A743-B1A81261CA48}" presName="spaceRect" presStyleCnt="0"/>
      <dgm:spPr/>
    </dgm:pt>
    <dgm:pt modelId="{9C66EB51-6F74-4042-A0E4-E0E67F9EC780}" type="pres">
      <dgm:prSet presAssocID="{4F77CDDB-3B87-4804-A743-B1A81261CA48}" presName="textRect" presStyleLbl="revTx" presStyleIdx="2" presStyleCnt="3">
        <dgm:presLayoutVars>
          <dgm:chMax val="1"/>
          <dgm:chPref val="1"/>
        </dgm:presLayoutVars>
      </dgm:prSet>
      <dgm:spPr/>
    </dgm:pt>
  </dgm:ptLst>
  <dgm:cxnLst>
    <dgm:cxn modelId="{9BABAD64-D904-4259-9D11-6EC9932A72ED}" srcId="{E6E81EFD-9EE5-4349-B949-FF91B37A1EDB}" destId="{8A2AA42E-83EB-485A-AFB8-7B2AD88D2BE4}" srcOrd="1" destOrd="0" parTransId="{088DDB94-C3E9-4E39-9F62-F129280E2597}" sibTransId="{B857F466-FD9A-40E4-9A08-6E6003FFA934}"/>
    <dgm:cxn modelId="{0FE4FE9A-2E36-4CA2-B011-73DC6A6962A5}" type="presOf" srcId="{8A2AA42E-83EB-485A-AFB8-7B2AD88D2BE4}" destId="{7A41FF74-4E5C-4057-A1C6-16A42DE1D62F}" srcOrd="0" destOrd="0" presId="urn:microsoft.com/office/officeart/2018/5/layout/IconCircleLabelList"/>
    <dgm:cxn modelId="{7FBAF7A0-C151-4E3D-83CE-39F91310EAF2}" type="presOf" srcId="{90008C59-BABF-4FB1-A349-FF6A1FBE9C8E}" destId="{AABCFED0-AA37-429F-B302-A06A3FD65065}" srcOrd="0" destOrd="0" presId="urn:microsoft.com/office/officeart/2018/5/layout/IconCircleLabelList"/>
    <dgm:cxn modelId="{E7B798AF-7C78-4789-BD7E-7F2D61883FCA}" srcId="{E6E81EFD-9EE5-4349-B949-FF91B37A1EDB}" destId="{4F77CDDB-3B87-4804-A743-B1A81261CA48}" srcOrd="2" destOrd="0" parTransId="{6F4EE1D2-8F52-4A38-9CFC-01C90FE00E4E}" sibTransId="{EDAED164-001B-45A5-95CF-80FDE54359A1}"/>
    <dgm:cxn modelId="{CE7608BD-D3FF-4A37-BA8C-30E0FF147406}" srcId="{E6E81EFD-9EE5-4349-B949-FF91B37A1EDB}" destId="{90008C59-BABF-4FB1-A349-FF6A1FBE9C8E}" srcOrd="0" destOrd="0" parTransId="{93366661-54EB-4601-98CB-3C11F0B5FB14}" sibTransId="{1F10CF61-451B-4E7D-BE69-3307C97F526B}"/>
    <dgm:cxn modelId="{64FF49F5-1784-4919-A613-7FCDAF2FB555}" type="presOf" srcId="{E6E81EFD-9EE5-4349-B949-FF91B37A1EDB}" destId="{21BB2C3E-1713-40FA-9F72-8E3B165D343C}" srcOrd="0" destOrd="0" presId="urn:microsoft.com/office/officeart/2018/5/layout/IconCircleLabelList"/>
    <dgm:cxn modelId="{07BCADFE-6ECC-423C-8B91-B98A8BA19D10}" type="presOf" srcId="{4F77CDDB-3B87-4804-A743-B1A81261CA48}" destId="{9C66EB51-6F74-4042-A0E4-E0E67F9EC780}" srcOrd="0" destOrd="0" presId="urn:microsoft.com/office/officeart/2018/5/layout/IconCircleLabelList"/>
    <dgm:cxn modelId="{68C959B8-A59F-4438-8A50-4A48D3EB6C85}" type="presParOf" srcId="{21BB2C3E-1713-40FA-9F72-8E3B165D343C}" destId="{73506055-3389-4EF5-8408-E770D7274ECF}" srcOrd="0" destOrd="0" presId="urn:microsoft.com/office/officeart/2018/5/layout/IconCircleLabelList"/>
    <dgm:cxn modelId="{BA26CB99-4071-4022-AA12-FF398EB5CD6E}" type="presParOf" srcId="{73506055-3389-4EF5-8408-E770D7274ECF}" destId="{22EAE61A-08EC-4B2E-9BEA-A6202AC13321}" srcOrd="0" destOrd="0" presId="urn:microsoft.com/office/officeart/2018/5/layout/IconCircleLabelList"/>
    <dgm:cxn modelId="{7D46C684-68C7-4937-A30D-B8D0B27D2E4E}" type="presParOf" srcId="{73506055-3389-4EF5-8408-E770D7274ECF}" destId="{3E57F238-1C36-4D23-A444-3E99AB9B4A8E}" srcOrd="1" destOrd="0" presId="urn:microsoft.com/office/officeart/2018/5/layout/IconCircleLabelList"/>
    <dgm:cxn modelId="{1F931D0D-213C-4C0C-8DBA-A7657E410D8A}" type="presParOf" srcId="{73506055-3389-4EF5-8408-E770D7274ECF}" destId="{5BD60BD0-92D2-4D67-B8FA-C1B1AA91ED3A}" srcOrd="2" destOrd="0" presId="urn:microsoft.com/office/officeart/2018/5/layout/IconCircleLabelList"/>
    <dgm:cxn modelId="{8A4C32F8-0410-46EC-A794-41670E2835F1}" type="presParOf" srcId="{73506055-3389-4EF5-8408-E770D7274ECF}" destId="{AABCFED0-AA37-429F-B302-A06A3FD65065}" srcOrd="3" destOrd="0" presId="urn:microsoft.com/office/officeart/2018/5/layout/IconCircleLabelList"/>
    <dgm:cxn modelId="{29FED9BA-EF9C-486F-B6CF-E75954204BE7}" type="presParOf" srcId="{21BB2C3E-1713-40FA-9F72-8E3B165D343C}" destId="{23216FA3-AB3F-456D-8AAF-C7CC65C9E1F2}" srcOrd="1" destOrd="0" presId="urn:microsoft.com/office/officeart/2018/5/layout/IconCircleLabelList"/>
    <dgm:cxn modelId="{9698225B-892F-4666-88BF-4B904A9A89EF}" type="presParOf" srcId="{21BB2C3E-1713-40FA-9F72-8E3B165D343C}" destId="{36BD921A-883B-4165-99F2-C557732EBBAB}" srcOrd="2" destOrd="0" presId="urn:microsoft.com/office/officeart/2018/5/layout/IconCircleLabelList"/>
    <dgm:cxn modelId="{372D3736-EE30-4B89-B67F-1D146C63747E}" type="presParOf" srcId="{36BD921A-883B-4165-99F2-C557732EBBAB}" destId="{DCBD9594-42C9-468A-805B-387A343C67ED}" srcOrd="0" destOrd="0" presId="urn:microsoft.com/office/officeart/2018/5/layout/IconCircleLabelList"/>
    <dgm:cxn modelId="{52FF42EF-30EF-492A-9D1C-56C081ECDA5B}" type="presParOf" srcId="{36BD921A-883B-4165-99F2-C557732EBBAB}" destId="{79CFD36B-F55D-4938-98A3-D5BF83BD4924}" srcOrd="1" destOrd="0" presId="urn:microsoft.com/office/officeart/2018/5/layout/IconCircleLabelList"/>
    <dgm:cxn modelId="{830FE1FB-454C-4539-9A50-A8FF5C14171F}" type="presParOf" srcId="{36BD921A-883B-4165-99F2-C557732EBBAB}" destId="{03E75A52-2558-4E0D-88CC-2D6CD853188F}" srcOrd="2" destOrd="0" presId="urn:microsoft.com/office/officeart/2018/5/layout/IconCircleLabelList"/>
    <dgm:cxn modelId="{F79B4F91-D2F8-4A2B-8E22-3CED5FEF4F55}" type="presParOf" srcId="{36BD921A-883B-4165-99F2-C557732EBBAB}" destId="{7A41FF74-4E5C-4057-A1C6-16A42DE1D62F}" srcOrd="3" destOrd="0" presId="urn:microsoft.com/office/officeart/2018/5/layout/IconCircleLabelList"/>
    <dgm:cxn modelId="{D4AEE95B-3FCA-4DA7-9DD4-A2977A97B051}" type="presParOf" srcId="{21BB2C3E-1713-40FA-9F72-8E3B165D343C}" destId="{222A49D0-21D3-4F31-9F42-73383AA2B9F3}" srcOrd="3" destOrd="0" presId="urn:microsoft.com/office/officeart/2018/5/layout/IconCircleLabelList"/>
    <dgm:cxn modelId="{CAF54D30-6596-41A4-BBED-A8A077F34AAF}" type="presParOf" srcId="{21BB2C3E-1713-40FA-9F72-8E3B165D343C}" destId="{632B576D-CFF2-47CA-AFD0-37E71D7000DC}" srcOrd="4" destOrd="0" presId="urn:microsoft.com/office/officeart/2018/5/layout/IconCircleLabelList"/>
    <dgm:cxn modelId="{D7E44F1E-8C44-495E-A014-DCE95CA7839A}" type="presParOf" srcId="{632B576D-CFF2-47CA-AFD0-37E71D7000DC}" destId="{5A3309EC-D019-4911-AFB9-480A0CD2F2DE}" srcOrd="0" destOrd="0" presId="urn:microsoft.com/office/officeart/2018/5/layout/IconCircleLabelList"/>
    <dgm:cxn modelId="{F9548F97-D572-4312-8B97-47817B9C47C7}" type="presParOf" srcId="{632B576D-CFF2-47CA-AFD0-37E71D7000DC}" destId="{BF63D47E-EEEC-4E8E-870E-DDEFE8A432FB}" srcOrd="1" destOrd="0" presId="urn:microsoft.com/office/officeart/2018/5/layout/IconCircleLabelList"/>
    <dgm:cxn modelId="{B465529B-B7F1-436D-9FD3-050BFD3503C8}" type="presParOf" srcId="{632B576D-CFF2-47CA-AFD0-37E71D7000DC}" destId="{7991E29B-FB52-4B3D-A33F-823741151BC3}" srcOrd="2" destOrd="0" presId="urn:microsoft.com/office/officeart/2018/5/layout/IconCircleLabelList"/>
    <dgm:cxn modelId="{074FF04F-A795-439E-AFC0-229D38AB4E8B}" type="presParOf" srcId="{632B576D-CFF2-47CA-AFD0-37E71D7000DC}" destId="{9C66EB51-6F74-4042-A0E4-E0E67F9EC78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E8F0CB-D2D8-4D6F-AFFC-23DA7F2A963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6AFC57-B746-4DA8-979A-F452B2D7CBDC}">
      <dgm:prSet/>
      <dgm:spPr/>
      <dgm:t>
        <a:bodyPr/>
        <a:lstStyle/>
        <a:p>
          <a:r>
            <a:rPr lang="en-US"/>
            <a:t>Overtones tend to decrease in strength</a:t>
          </a:r>
        </a:p>
      </dgm:t>
    </dgm:pt>
    <dgm:pt modelId="{58AE6753-40AD-4F2B-9B84-7E96A88B9907}" type="parTrans" cxnId="{607C87A3-5302-4FDF-B17A-839B5A6D96D0}">
      <dgm:prSet/>
      <dgm:spPr/>
      <dgm:t>
        <a:bodyPr/>
        <a:lstStyle/>
        <a:p>
          <a:endParaRPr lang="en-US"/>
        </a:p>
      </dgm:t>
    </dgm:pt>
    <dgm:pt modelId="{8CA08FCA-8DA0-488B-ACD1-5959ACE26AF1}" type="sibTrans" cxnId="{607C87A3-5302-4FDF-B17A-839B5A6D96D0}">
      <dgm:prSet/>
      <dgm:spPr/>
      <dgm:t>
        <a:bodyPr/>
        <a:lstStyle/>
        <a:p>
          <a:endParaRPr lang="en-US"/>
        </a:p>
      </dgm:t>
    </dgm:pt>
    <dgm:pt modelId="{689543D8-0422-4DC0-9E3B-6C09B81A5E9E}">
      <dgm:prSet/>
      <dgm:spPr/>
      <dgm:t>
        <a:bodyPr/>
        <a:lstStyle/>
        <a:p>
          <a:r>
            <a:rPr lang="en-US"/>
            <a:t>Ratio of decreasing values could give rough indication of timbre</a:t>
          </a:r>
        </a:p>
      </dgm:t>
    </dgm:pt>
    <dgm:pt modelId="{0D8DC3F2-3D94-4B72-B6AD-685A0BAC5DBE}" type="parTrans" cxnId="{30646B4C-A8C3-45A2-8FAA-FD89D4D63210}">
      <dgm:prSet/>
      <dgm:spPr/>
      <dgm:t>
        <a:bodyPr/>
        <a:lstStyle/>
        <a:p>
          <a:endParaRPr lang="en-US"/>
        </a:p>
      </dgm:t>
    </dgm:pt>
    <dgm:pt modelId="{002A1F21-0DCB-43B9-A585-AE2B88CF7ADD}" type="sibTrans" cxnId="{30646B4C-A8C3-45A2-8FAA-FD89D4D63210}">
      <dgm:prSet/>
      <dgm:spPr/>
      <dgm:t>
        <a:bodyPr/>
        <a:lstStyle/>
        <a:p>
          <a:endParaRPr lang="en-US"/>
        </a:p>
      </dgm:t>
    </dgm:pt>
    <dgm:pt modelId="{7FB8C644-5393-4D4D-8DA0-A10C6EE561A1}">
      <dgm:prSet/>
      <dgm:spPr/>
      <dgm:t>
        <a:bodyPr/>
        <a:lstStyle/>
        <a:p>
          <a:r>
            <a:rPr lang="en-US"/>
            <a:t>Essentially a “power envelope” in frequency spectrum</a:t>
          </a:r>
        </a:p>
      </dgm:t>
    </dgm:pt>
    <dgm:pt modelId="{CAC8E6AE-216F-49BF-89B1-0D80763A7594}" type="parTrans" cxnId="{609B8EB1-86FC-4C91-ADF9-BDDEAB83B3F3}">
      <dgm:prSet/>
      <dgm:spPr/>
      <dgm:t>
        <a:bodyPr/>
        <a:lstStyle/>
        <a:p>
          <a:endParaRPr lang="en-US"/>
        </a:p>
      </dgm:t>
    </dgm:pt>
    <dgm:pt modelId="{877DBB9F-1EBB-4883-BECF-FD176EF288B9}" type="sibTrans" cxnId="{609B8EB1-86FC-4C91-ADF9-BDDEAB83B3F3}">
      <dgm:prSet/>
      <dgm:spPr/>
      <dgm:t>
        <a:bodyPr/>
        <a:lstStyle/>
        <a:p>
          <a:endParaRPr lang="en-US"/>
        </a:p>
      </dgm:t>
    </dgm:pt>
    <dgm:pt modelId="{5BF1172D-FA0B-45B3-8A97-5342317AAAA1}" type="pres">
      <dgm:prSet presAssocID="{5DE8F0CB-D2D8-4D6F-AFFC-23DA7F2A9639}" presName="root" presStyleCnt="0">
        <dgm:presLayoutVars>
          <dgm:dir/>
          <dgm:resizeHandles val="exact"/>
        </dgm:presLayoutVars>
      </dgm:prSet>
      <dgm:spPr/>
    </dgm:pt>
    <dgm:pt modelId="{151CAE62-1FA4-44A1-B263-BCE6725E171E}" type="pres">
      <dgm:prSet presAssocID="{A36AFC57-B746-4DA8-979A-F452B2D7CBDC}" presName="compNode" presStyleCnt="0"/>
      <dgm:spPr/>
    </dgm:pt>
    <dgm:pt modelId="{7176540A-9F2A-44A4-A35E-935F3872B874}" type="pres">
      <dgm:prSet presAssocID="{A36AFC57-B746-4DA8-979A-F452B2D7CBDC}" presName="bgRect" presStyleLbl="bgShp" presStyleIdx="0" presStyleCnt="3"/>
      <dgm:spPr/>
    </dgm:pt>
    <dgm:pt modelId="{CAAC09FB-2576-4FD7-9008-77B6AA9B2632}" type="pres">
      <dgm:prSet presAssocID="{A36AFC57-B746-4DA8-979A-F452B2D7CB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mize"/>
        </a:ext>
      </dgm:extLst>
    </dgm:pt>
    <dgm:pt modelId="{7D0E8DBC-F414-4F3A-8435-CB3D32C9D14C}" type="pres">
      <dgm:prSet presAssocID="{A36AFC57-B746-4DA8-979A-F452B2D7CBDC}" presName="spaceRect" presStyleCnt="0"/>
      <dgm:spPr/>
    </dgm:pt>
    <dgm:pt modelId="{93034B61-E799-4A48-8E83-8F83324F04C7}" type="pres">
      <dgm:prSet presAssocID="{A36AFC57-B746-4DA8-979A-F452B2D7CBDC}" presName="parTx" presStyleLbl="revTx" presStyleIdx="0" presStyleCnt="3">
        <dgm:presLayoutVars>
          <dgm:chMax val="0"/>
          <dgm:chPref val="0"/>
        </dgm:presLayoutVars>
      </dgm:prSet>
      <dgm:spPr/>
    </dgm:pt>
    <dgm:pt modelId="{DB183AE0-0819-474E-9456-C1935C0423D6}" type="pres">
      <dgm:prSet presAssocID="{8CA08FCA-8DA0-488B-ACD1-5959ACE26AF1}" presName="sibTrans" presStyleCnt="0"/>
      <dgm:spPr/>
    </dgm:pt>
    <dgm:pt modelId="{00629F2A-707D-4D91-82D4-B5B4E45ADA15}" type="pres">
      <dgm:prSet presAssocID="{689543D8-0422-4DC0-9E3B-6C09B81A5E9E}" presName="compNode" presStyleCnt="0"/>
      <dgm:spPr/>
    </dgm:pt>
    <dgm:pt modelId="{3BD58170-4640-40FC-85CC-59690B189CC9}" type="pres">
      <dgm:prSet presAssocID="{689543D8-0422-4DC0-9E3B-6C09B81A5E9E}" presName="bgRect" presStyleLbl="bgShp" presStyleIdx="1" presStyleCnt="3"/>
      <dgm:spPr/>
    </dgm:pt>
    <dgm:pt modelId="{EA1F0A65-5380-486C-92E4-7BE9E47C3899}" type="pres">
      <dgm:prSet presAssocID="{689543D8-0422-4DC0-9E3B-6C09B81A5E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6ED4F694-2C21-428F-A796-F29283CD2BEB}" type="pres">
      <dgm:prSet presAssocID="{689543D8-0422-4DC0-9E3B-6C09B81A5E9E}" presName="spaceRect" presStyleCnt="0"/>
      <dgm:spPr/>
    </dgm:pt>
    <dgm:pt modelId="{65CE4157-3B0D-4239-B3D5-B0C22EAC4F1B}" type="pres">
      <dgm:prSet presAssocID="{689543D8-0422-4DC0-9E3B-6C09B81A5E9E}" presName="parTx" presStyleLbl="revTx" presStyleIdx="1" presStyleCnt="3">
        <dgm:presLayoutVars>
          <dgm:chMax val="0"/>
          <dgm:chPref val="0"/>
        </dgm:presLayoutVars>
      </dgm:prSet>
      <dgm:spPr/>
    </dgm:pt>
    <dgm:pt modelId="{E8CB2234-2F8B-41F7-818A-B2EEF7F912DE}" type="pres">
      <dgm:prSet presAssocID="{002A1F21-0DCB-43B9-A585-AE2B88CF7ADD}" presName="sibTrans" presStyleCnt="0"/>
      <dgm:spPr/>
    </dgm:pt>
    <dgm:pt modelId="{E1F45CB4-E179-4C1F-B820-061823059FF8}" type="pres">
      <dgm:prSet presAssocID="{7FB8C644-5393-4D4D-8DA0-A10C6EE561A1}" presName="compNode" presStyleCnt="0"/>
      <dgm:spPr/>
    </dgm:pt>
    <dgm:pt modelId="{27012EF9-3402-4B84-B47E-C2204C87E932}" type="pres">
      <dgm:prSet presAssocID="{7FB8C644-5393-4D4D-8DA0-A10C6EE561A1}" presName="bgRect" presStyleLbl="bgShp" presStyleIdx="2" presStyleCnt="3"/>
      <dgm:spPr/>
    </dgm:pt>
    <dgm:pt modelId="{0517A913-4EA3-4E2B-901F-1400EF6DFF83}" type="pres">
      <dgm:prSet presAssocID="{7FB8C644-5393-4D4D-8DA0-A10C6EE561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AEAE9F78-5CF7-41B5-9468-EF0E33098EFC}" type="pres">
      <dgm:prSet presAssocID="{7FB8C644-5393-4D4D-8DA0-A10C6EE561A1}" presName="spaceRect" presStyleCnt="0"/>
      <dgm:spPr/>
    </dgm:pt>
    <dgm:pt modelId="{EBF07F0C-6AD7-44F0-BA4B-0344BE866A37}" type="pres">
      <dgm:prSet presAssocID="{7FB8C644-5393-4D4D-8DA0-A10C6EE561A1}" presName="parTx" presStyleLbl="revTx" presStyleIdx="2" presStyleCnt="3">
        <dgm:presLayoutVars>
          <dgm:chMax val="0"/>
          <dgm:chPref val="0"/>
        </dgm:presLayoutVars>
      </dgm:prSet>
      <dgm:spPr/>
    </dgm:pt>
  </dgm:ptLst>
  <dgm:cxnLst>
    <dgm:cxn modelId="{EDE42423-E566-4192-830F-0A7207F33D01}" type="presOf" srcId="{A36AFC57-B746-4DA8-979A-F452B2D7CBDC}" destId="{93034B61-E799-4A48-8E83-8F83324F04C7}" srcOrd="0" destOrd="0" presId="urn:microsoft.com/office/officeart/2018/2/layout/IconVerticalSolidList"/>
    <dgm:cxn modelId="{46244434-A9F3-46D7-8DA9-943F76072BC8}" type="presOf" srcId="{689543D8-0422-4DC0-9E3B-6C09B81A5E9E}" destId="{65CE4157-3B0D-4239-B3D5-B0C22EAC4F1B}" srcOrd="0" destOrd="0" presId="urn:microsoft.com/office/officeart/2018/2/layout/IconVerticalSolidList"/>
    <dgm:cxn modelId="{30646B4C-A8C3-45A2-8FAA-FD89D4D63210}" srcId="{5DE8F0CB-D2D8-4D6F-AFFC-23DA7F2A9639}" destId="{689543D8-0422-4DC0-9E3B-6C09B81A5E9E}" srcOrd="1" destOrd="0" parTransId="{0D8DC3F2-3D94-4B72-B6AD-685A0BAC5DBE}" sibTransId="{002A1F21-0DCB-43B9-A585-AE2B88CF7ADD}"/>
    <dgm:cxn modelId="{B4E82085-6323-43F3-918C-D2B9CAF780CC}" type="presOf" srcId="{7FB8C644-5393-4D4D-8DA0-A10C6EE561A1}" destId="{EBF07F0C-6AD7-44F0-BA4B-0344BE866A37}" srcOrd="0" destOrd="0" presId="urn:microsoft.com/office/officeart/2018/2/layout/IconVerticalSolidList"/>
    <dgm:cxn modelId="{607C87A3-5302-4FDF-B17A-839B5A6D96D0}" srcId="{5DE8F0CB-D2D8-4D6F-AFFC-23DA7F2A9639}" destId="{A36AFC57-B746-4DA8-979A-F452B2D7CBDC}" srcOrd="0" destOrd="0" parTransId="{58AE6753-40AD-4F2B-9B84-7E96A88B9907}" sibTransId="{8CA08FCA-8DA0-488B-ACD1-5959ACE26AF1}"/>
    <dgm:cxn modelId="{609B8EB1-86FC-4C91-ADF9-BDDEAB83B3F3}" srcId="{5DE8F0CB-D2D8-4D6F-AFFC-23DA7F2A9639}" destId="{7FB8C644-5393-4D4D-8DA0-A10C6EE561A1}" srcOrd="2" destOrd="0" parTransId="{CAC8E6AE-216F-49BF-89B1-0D80763A7594}" sibTransId="{877DBB9F-1EBB-4883-BECF-FD176EF288B9}"/>
    <dgm:cxn modelId="{AC2B48F7-8C9B-4FFB-9F7C-80E7B922A7F6}" type="presOf" srcId="{5DE8F0CB-D2D8-4D6F-AFFC-23DA7F2A9639}" destId="{5BF1172D-FA0B-45B3-8A97-5342317AAAA1}" srcOrd="0" destOrd="0" presId="urn:microsoft.com/office/officeart/2018/2/layout/IconVerticalSolidList"/>
    <dgm:cxn modelId="{B16154D0-F068-46DA-8A05-823D24B93E58}" type="presParOf" srcId="{5BF1172D-FA0B-45B3-8A97-5342317AAAA1}" destId="{151CAE62-1FA4-44A1-B263-BCE6725E171E}" srcOrd="0" destOrd="0" presId="urn:microsoft.com/office/officeart/2018/2/layout/IconVerticalSolidList"/>
    <dgm:cxn modelId="{FA435927-9B88-4796-B6BF-EF35068CC62B}" type="presParOf" srcId="{151CAE62-1FA4-44A1-B263-BCE6725E171E}" destId="{7176540A-9F2A-44A4-A35E-935F3872B874}" srcOrd="0" destOrd="0" presId="urn:microsoft.com/office/officeart/2018/2/layout/IconVerticalSolidList"/>
    <dgm:cxn modelId="{4E3482EA-D236-46F5-9DD5-9DFF847BC312}" type="presParOf" srcId="{151CAE62-1FA4-44A1-B263-BCE6725E171E}" destId="{CAAC09FB-2576-4FD7-9008-77B6AA9B2632}" srcOrd="1" destOrd="0" presId="urn:microsoft.com/office/officeart/2018/2/layout/IconVerticalSolidList"/>
    <dgm:cxn modelId="{79E7BA11-669E-4226-877A-30703ECAF2F4}" type="presParOf" srcId="{151CAE62-1FA4-44A1-B263-BCE6725E171E}" destId="{7D0E8DBC-F414-4F3A-8435-CB3D32C9D14C}" srcOrd="2" destOrd="0" presId="urn:microsoft.com/office/officeart/2018/2/layout/IconVerticalSolidList"/>
    <dgm:cxn modelId="{C4C34BDD-A616-461F-8CC1-764BB77E02BC}" type="presParOf" srcId="{151CAE62-1FA4-44A1-B263-BCE6725E171E}" destId="{93034B61-E799-4A48-8E83-8F83324F04C7}" srcOrd="3" destOrd="0" presId="urn:microsoft.com/office/officeart/2018/2/layout/IconVerticalSolidList"/>
    <dgm:cxn modelId="{3F8EC293-409C-4BE1-99AD-BF367303D8FB}" type="presParOf" srcId="{5BF1172D-FA0B-45B3-8A97-5342317AAAA1}" destId="{DB183AE0-0819-474E-9456-C1935C0423D6}" srcOrd="1" destOrd="0" presId="urn:microsoft.com/office/officeart/2018/2/layout/IconVerticalSolidList"/>
    <dgm:cxn modelId="{8EC2D5F2-D145-46E0-9391-9080F798D135}" type="presParOf" srcId="{5BF1172D-FA0B-45B3-8A97-5342317AAAA1}" destId="{00629F2A-707D-4D91-82D4-B5B4E45ADA15}" srcOrd="2" destOrd="0" presId="urn:microsoft.com/office/officeart/2018/2/layout/IconVerticalSolidList"/>
    <dgm:cxn modelId="{69EA17FB-C5A3-466E-913F-7304D472E234}" type="presParOf" srcId="{00629F2A-707D-4D91-82D4-B5B4E45ADA15}" destId="{3BD58170-4640-40FC-85CC-59690B189CC9}" srcOrd="0" destOrd="0" presId="urn:microsoft.com/office/officeart/2018/2/layout/IconVerticalSolidList"/>
    <dgm:cxn modelId="{9908D018-8B81-4DEB-8BB7-691F26D53E15}" type="presParOf" srcId="{00629F2A-707D-4D91-82D4-B5B4E45ADA15}" destId="{EA1F0A65-5380-486C-92E4-7BE9E47C3899}" srcOrd="1" destOrd="0" presId="urn:microsoft.com/office/officeart/2018/2/layout/IconVerticalSolidList"/>
    <dgm:cxn modelId="{3FC4CA4F-B51B-4008-B284-D61B7C234D4C}" type="presParOf" srcId="{00629F2A-707D-4D91-82D4-B5B4E45ADA15}" destId="{6ED4F694-2C21-428F-A796-F29283CD2BEB}" srcOrd="2" destOrd="0" presId="urn:microsoft.com/office/officeart/2018/2/layout/IconVerticalSolidList"/>
    <dgm:cxn modelId="{6F568265-6053-4A24-9F73-C6C8BA75EDA1}" type="presParOf" srcId="{00629F2A-707D-4D91-82D4-B5B4E45ADA15}" destId="{65CE4157-3B0D-4239-B3D5-B0C22EAC4F1B}" srcOrd="3" destOrd="0" presId="urn:microsoft.com/office/officeart/2018/2/layout/IconVerticalSolidList"/>
    <dgm:cxn modelId="{5B64B038-0DC1-4A7C-8D3D-FE3567B85275}" type="presParOf" srcId="{5BF1172D-FA0B-45B3-8A97-5342317AAAA1}" destId="{E8CB2234-2F8B-41F7-818A-B2EEF7F912DE}" srcOrd="3" destOrd="0" presId="urn:microsoft.com/office/officeart/2018/2/layout/IconVerticalSolidList"/>
    <dgm:cxn modelId="{13B39091-C2E2-4A5F-8F1D-2DE274B08CF9}" type="presParOf" srcId="{5BF1172D-FA0B-45B3-8A97-5342317AAAA1}" destId="{E1F45CB4-E179-4C1F-B820-061823059FF8}" srcOrd="4" destOrd="0" presId="urn:microsoft.com/office/officeart/2018/2/layout/IconVerticalSolidList"/>
    <dgm:cxn modelId="{E78562A2-2C86-4B00-9ACA-21A6987CFDB7}" type="presParOf" srcId="{E1F45CB4-E179-4C1F-B820-061823059FF8}" destId="{27012EF9-3402-4B84-B47E-C2204C87E932}" srcOrd="0" destOrd="0" presId="urn:microsoft.com/office/officeart/2018/2/layout/IconVerticalSolidList"/>
    <dgm:cxn modelId="{9F76A089-65E0-4534-BF69-4D831DB552B2}" type="presParOf" srcId="{E1F45CB4-E179-4C1F-B820-061823059FF8}" destId="{0517A913-4EA3-4E2B-901F-1400EF6DFF83}" srcOrd="1" destOrd="0" presId="urn:microsoft.com/office/officeart/2018/2/layout/IconVerticalSolidList"/>
    <dgm:cxn modelId="{D6627BBE-0F46-4D5F-9CC5-575C478DA4DB}" type="presParOf" srcId="{E1F45CB4-E179-4C1F-B820-061823059FF8}" destId="{AEAE9F78-5CF7-41B5-9468-EF0E33098EFC}" srcOrd="2" destOrd="0" presId="urn:microsoft.com/office/officeart/2018/2/layout/IconVerticalSolidList"/>
    <dgm:cxn modelId="{C36B16FB-4F27-4380-8575-308366B999A4}" type="presParOf" srcId="{E1F45CB4-E179-4C1F-B820-061823059FF8}" destId="{EBF07F0C-6AD7-44F0-BA4B-0344BE866A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AC7926-A323-4A9D-ADE2-E75D203C790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12DA369-A624-4F82-AE7C-DF92937E738B}">
      <dgm:prSet/>
      <dgm:spPr/>
      <dgm:t>
        <a:bodyPr/>
        <a:lstStyle/>
        <a:p>
          <a:r>
            <a:rPr lang="en-US"/>
            <a:t>Combines time &amp; frequency domains to build more features</a:t>
          </a:r>
        </a:p>
      </dgm:t>
    </dgm:pt>
    <dgm:pt modelId="{305D02CE-AF66-48B6-B43F-E725E0AC1345}" type="parTrans" cxnId="{5E631C4C-45CF-4D1F-9AEF-3B9047EC2F8D}">
      <dgm:prSet/>
      <dgm:spPr/>
      <dgm:t>
        <a:bodyPr/>
        <a:lstStyle/>
        <a:p>
          <a:endParaRPr lang="en-US"/>
        </a:p>
      </dgm:t>
    </dgm:pt>
    <dgm:pt modelId="{26FB9F5B-F0F4-40E6-83AE-AB3451A3892F}" type="sibTrans" cxnId="{5E631C4C-45CF-4D1F-9AEF-3B9047EC2F8D}">
      <dgm:prSet/>
      <dgm:spPr/>
      <dgm:t>
        <a:bodyPr/>
        <a:lstStyle/>
        <a:p>
          <a:endParaRPr lang="en-US"/>
        </a:p>
      </dgm:t>
    </dgm:pt>
    <dgm:pt modelId="{8DB002B6-0A12-449C-803A-D0157FF37F89}">
      <dgm:prSet/>
      <dgm:spPr/>
      <dgm:t>
        <a:bodyPr/>
        <a:lstStyle/>
        <a:p>
          <a:r>
            <a:rPr lang="en-US"/>
            <a:t>Track number of overtones in signal w.r.t time of signal</a:t>
          </a:r>
        </a:p>
      </dgm:t>
    </dgm:pt>
    <dgm:pt modelId="{CB7ED559-2EEB-492B-86B2-8D6C8D5F3BCA}" type="parTrans" cxnId="{C801C3C7-3F38-457F-83E1-79EC529834DA}">
      <dgm:prSet/>
      <dgm:spPr/>
      <dgm:t>
        <a:bodyPr/>
        <a:lstStyle/>
        <a:p>
          <a:endParaRPr lang="en-US"/>
        </a:p>
      </dgm:t>
    </dgm:pt>
    <dgm:pt modelId="{B4380F6B-88C1-4D4A-BF9D-792B3442ABA0}" type="sibTrans" cxnId="{C801C3C7-3F38-457F-83E1-79EC529834DA}">
      <dgm:prSet/>
      <dgm:spPr/>
      <dgm:t>
        <a:bodyPr/>
        <a:lstStyle/>
        <a:p>
          <a:endParaRPr lang="en-US"/>
        </a:p>
      </dgm:t>
    </dgm:pt>
    <dgm:pt modelId="{2252E365-15E0-47A2-8552-8E105CD06B99}">
      <dgm:prSet/>
      <dgm:spPr/>
      <dgm:t>
        <a:bodyPr/>
        <a:lstStyle/>
        <a:p>
          <a:r>
            <a:rPr lang="en-US"/>
            <a:t>Potential for many features in frequency vs. time domain</a:t>
          </a:r>
        </a:p>
      </dgm:t>
    </dgm:pt>
    <dgm:pt modelId="{9E1E28BA-3487-489F-A267-D9FF4456A2C1}" type="parTrans" cxnId="{B224DF08-C57A-40E3-8B14-1F99E1936F7B}">
      <dgm:prSet/>
      <dgm:spPr/>
      <dgm:t>
        <a:bodyPr/>
        <a:lstStyle/>
        <a:p>
          <a:endParaRPr lang="en-US"/>
        </a:p>
      </dgm:t>
    </dgm:pt>
    <dgm:pt modelId="{2AF79EAE-5711-4CED-A8F5-27E8E0C6DCE8}" type="sibTrans" cxnId="{B224DF08-C57A-40E3-8B14-1F99E1936F7B}">
      <dgm:prSet/>
      <dgm:spPr/>
      <dgm:t>
        <a:bodyPr/>
        <a:lstStyle/>
        <a:p>
          <a:endParaRPr lang="en-US"/>
        </a:p>
      </dgm:t>
    </dgm:pt>
    <dgm:pt modelId="{5D4A6EAD-56A3-4412-8A45-8BBF94B26027}" type="pres">
      <dgm:prSet presAssocID="{19AC7926-A323-4A9D-ADE2-E75D203C7903}" presName="hierChild1" presStyleCnt="0">
        <dgm:presLayoutVars>
          <dgm:chPref val="1"/>
          <dgm:dir/>
          <dgm:animOne val="branch"/>
          <dgm:animLvl val="lvl"/>
          <dgm:resizeHandles/>
        </dgm:presLayoutVars>
      </dgm:prSet>
      <dgm:spPr/>
    </dgm:pt>
    <dgm:pt modelId="{E737182B-31C5-471B-B58F-3D62E74D3667}" type="pres">
      <dgm:prSet presAssocID="{412DA369-A624-4F82-AE7C-DF92937E738B}" presName="hierRoot1" presStyleCnt="0"/>
      <dgm:spPr/>
    </dgm:pt>
    <dgm:pt modelId="{678E9CEA-E4E0-404E-8326-96FECD75A630}" type="pres">
      <dgm:prSet presAssocID="{412DA369-A624-4F82-AE7C-DF92937E738B}" presName="composite" presStyleCnt="0"/>
      <dgm:spPr/>
    </dgm:pt>
    <dgm:pt modelId="{D3C2EA98-78B7-4636-92BF-114F4F4902B6}" type="pres">
      <dgm:prSet presAssocID="{412DA369-A624-4F82-AE7C-DF92937E738B}" presName="background" presStyleLbl="node0" presStyleIdx="0" presStyleCnt="3"/>
      <dgm:spPr/>
    </dgm:pt>
    <dgm:pt modelId="{C1F6F352-23CE-4D6B-9179-AAEB4AB8D898}" type="pres">
      <dgm:prSet presAssocID="{412DA369-A624-4F82-AE7C-DF92937E738B}" presName="text" presStyleLbl="fgAcc0" presStyleIdx="0" presStyleCnt="3">
        <dgm:presLayoutVars>
          <dgm:chPref val="3"/>
        </dgm:presLayoutVars>
      </dgm:prSet>
      <dgm:spPr/>
    </dgm:pt>
    <dgm:pt modelId="{B395218D-A1FF-4DDF-AB00-14A470535445}" type="pres">
      <dgm:prSet presAssocID="{412DA369-A624-4F82-AE7C-DF92937E738B}" presName="hierChild2" presStyleCnt="0"/>
      <dgm:spPr/>
    </dgm:pt>
    <dgm:pt modelId="{68CF9564-BCB2-4D6D-8980-60D923B344A7}" type="pres">
      <dgm:prSet presAssocID="{8DB002B6-0A12-449C-803A-D0157FF37F89}" presName="hierRoot1" presStyleCnt="0"/>
      <dgm:spPr/>
    </dgm:pt>
    <dgm:pt modelId="{97A661AB-04F7-46A5-910A-6BCB76D8EB7A}" type="pres">
      <dgm:prSet presAssocID="{8DB002B6-0A12-449C-803A-D0157FF37F89}" presName="composite" presStyleCnt="0"/>
      <dgm:spPr/>
    </dgm:pt>
    <dgm:pt modelId="{9A0F0351-FEA4-46EF-9064-B7608765EC79}" type="pres">
      <dgm:prSet presAssocID="{8DB002B6-0A12-449C-803A-D0157FF37F89}" presName="background" presStyleLbl="node0" presStyleIdx="1" presStyleCnt="3"/>
      <dgm:spPr/>
    </dgm:pt>
    <dgm:pt modelId="{20A430E3-6DB7-4B23-953D-4ACDE78B93C1}" type="pres">
      <dgm:prSet presAssocID="{8DB002B6-0A12-449C-803A-D0157FF37F89}" presName="text" presStyleLbl="fgAcc0" presStyleIdx="1" presStyleCnt="3">
        <dgm:presLayoutVars>
          <dgm:chPref val="3"/>
        </dgm:presLayoutVars>
      </dgm:prSet>
      <dgm:spPr/>
    </dgm:pt>
    <dgm:pt modelId="{09AA4410-8189-4251-8C55-717ED4B454A2}" type="pres">
      <dgm:prSet presAssocID="{8DB002B6-0A12-449C-803A-D0157FF37F89}" presName="hierChild2" presStyleCnt="0"/>
      <dgm:spPr/>
    </dgm:pt>
    <dgm:pt modelId="{B00E1C61-F2A9-45EA-BF56-147CE655D52E}" type="pres">
      <dgm:prSet presAssocID="{2252E365-15E0-47A2-8552-8E105CD06B99}" presName="hierRoot1" presStyleCnt="0"/>
      <dgm:spPr/>
    </dgm:pt>
    <dgm:pt modelId="{0799CA1E-95F7-46D0-B46F-D9C812F6EBCE}" type="pres">
      <dgm:prSet presAssocID="{2252E365-15E0-47A2-8552-8E105CD06B99}" presName="composite" presStyleCnt="0"/>
      <dgm:spPr/>
    </dgm:pt>
    <dgm:pt modelId="{F1C292E0-3C35-4C1A-AABF-F03C9A7EBE9C}" type="pres">
      <dgm:prSet presAssocID="{2252E365-15E0-47A2-8552-8E105CD06B99}" presName="background" presStyleLbl="node0" presStyleIdx="2" presStyleCnt="3"/>
      <dgm:spPr/>
    </dgm:pt>
    <dgm:pt modelId="{3732E53D-C2BB-4A65-A3FB-919DB155B66D}" type="pres">
      <dgm:prSet presAssocID="{2252E365-15E0-47A2-8552-8E105CD06B99}" presName="text" presStyleLbl="fgAcc0" presStyleIdx="2" presStyleCnt="3">
        <dgm:presLayoutVars>
          <dgm:chPref val="3"/>
        </dgm:presLayoutVars>
      </dgm:prSet>
      <dgm:spPr/>
    </dgm:pt>
    <dgm:pt modelId="{284E4AA2-CEFD-407A-AB86-4C21E9142A4A}" type="pres">
      <dgm:prSet presAssocID="{2252E365-15E0-47A2-8552-8E105CD06B99}" presName="hierChild2" presStyleCnt="0"/>
      <dgm:spPr/>
    </dgm:pt>
  </dgm:ptLst>
  <dgm:cxnLst>
    <dgm:cxn modelId="{B224DF08-C57A-40E3-8B14-1F99E1936F7B}" srcId="{19AC7926-A323-4A9D-ADE2-E75D203C7903}" destId="{2252E365-15E0-47A2-8552-8E105CD06B99}" srcOrd="2" destOrd="0" parTransId="{9E1E28BA-3487-489F-A267-D9FF4456A2C1}" sibTransId="{2AF79EAE-5711-4CED-A8F5-27E8E0C6DCE8}"/>
    <dgm:cxn modelId="{1A8D261B-9AD5-416A-B16A-383C07A73425}" type="presOf" srcId="{8DB002B6-0A12-449C-803A-D0157FF37F89}" destId="{20A430E3-6DB7-4B23-953D-4ACDE78B93C1}" srcOrd="0" destOrd="0" presId="urn:microsoft.com/office/officeart/2005/8/layout/hierarchy1"/>
    <dgm:cxn modelId="{5E631C4C-45CF-4D1F-9AEF-3B9047EC2F8D}" srcId="{19AC7926-A323-4A9D-ADE2-E75D203C7903}" destId="{412DA369-A624-4F82-AE7C-DF92937E738B}" srcOrd="0" destOrd="0" parTransId="{305D02CE-AF66-48B6-B43F-E725E0AC1345}" sibTransId="{26FB9F5B-F0F4-40E6-83AE-AB3451A3892F}"/>
    <dgm:cxn modelId="{C7A5014E-2231-4572-B512-1C426A0F838B}" type="presOf" srcId="{19AC7926-A323-4A9D-ADE2-E75D203C7903}" destId="{5D4A6EAD-56A3-4412-8A45-8BBF94B26027}" srcOrd="0" destOrd="0" presId="urn:microsoft.com/office/officeart/2005/8/layout/hierarchy1"/>
    <dgm:cxn modelId="{9394C854-A219-49D4-A5C2-3CD8CEAF2D68}" type="presOf" srcId="{412DA369-A624-4F82-AE7C-DF92937E738B}" destId="{C1F6F352-23CE-4D6B-9179-AAEB4AB8D898}" srcOrd="0" destOrd="0" presId="urn:microsoft.com/office/officeart/2005/8/layout/hierarchy1"/>
    <dgm:cxn modelId="{E2D07397-5817-42DB-9E3E-864DB920D0E8}" type="presOf" srcId="{2252E365-15E0-47A2-8552-8E105CD06B99}" destId="{3732E53D-C2BB-4A65-A3FB-919DB155B66D}" srcOrd="0" destOrd="0" presId="urn:microsoft.com/office/officeart/2005/8/layout/hierarchy1"/>
    <dgm:cxn modelId="{C801C3C7-3F38-457F-83E1-79EC529834DA}" srcId="{19AC7926-A323-4A9D-ADE2-E75D203C7903}" destId="{8DB002B6-0A12-449C-803A-D0157FF37F89}" srcOrd="1" destOrd="0" parTransId="{CB7ED559-2EEB-492B-86B2-8D6C8D5F3BCA}" sibTransId="{B4380F6B-88C1-4D4A-BF9D-792B3442ABA0}"/>
    <dgm:cxn modelId="{BFC439B6-9FAF-4419-8A0B-200E4BCBF285}" type="presParOf" srcId="{5D4A6EAD-56A3-4412-8A45-8BBF94B26027}" destId="{E737182B-31C5-471B-B58F-3D62E74D3667}" srcOrd="0" destOrd="0" presId="urn:microsoft.com/office/officeart/2005/8/layout/hierarchy1"/>
    <dgm:cxn modelId="{8886757E-6904-428B-ACD8-C9BDC8785F3F}" type="presParOf" srcId="{E737182B-31C5-471B-B58F-3D62E74D3667}" destId="{678E9CEA-E4E0-404E-8326-96FECD75A630}" srcOrd="0" destOrd="0" presId="urn:microsoft.com/office/officeart/2005/8/layout/hierarchy1"/>
    <dgm:cxn modelId="{D1D06753-7657-4ADC-8336-D46CCF8CB693}" type="presParOf" srcId="{678E9CEA-E4E0-404E-8326-96FECD75A630}" destId="{D3C2EA98-78B7-4636-92BF-114F4F4902B6}" srcOrd="0" destOrd="0" presId="urn:microsoft.com/office/officeart/2005/8/layout/hierarchy1"/>
    <dgm:cxn modelId="{40E7E261-B2EB-4C33-B399-B913C8CF1A0E}" type="presParOf" srcId="{678E9CEA-E4E0-404E-8326-96FECD75A630}" destId="{C1F6F352-23CE-4D6B-9179-AAEB4AB8D898}" srcOrd="1" destOrd="0" presId="urn:microsoft.com/office/officeart/2005/8/layout/hierarchy1"/>
    <dgm:cxn modelId="{62EF0279-9CD4-4438-AF93-F133B78B89AA}" type="presParOf" srcId="{E737182B-31C5-471B-B58F-3D62E74D3667}" destId="{B395218D-A1FF-4DDF-AB00-14A470535445}" srcOrd="1" destOrd="0" presId="urn:microsoft.com/office/officeart/2005/8/layout/hierarchy1"/>
    <dgm:cxn modelId="{86770621-4A35-4EFA-9EF4-CCDB10A0D1CF}" type="presParOf" srcId="{5D4A6EAD-56A3-4412-8A45-8BBF94B26027}" destId="{68CF9564-BCB2-4D6D-8980-60D923B344A7}" srcOrd="1" destOrd="0" presId="urn:microsoft.com/office/officeart/2005/8/layout/hierarchy1"/>
    <dgm:cxn modelId="{CAA5F857-A6C6-4829-BBCC-9CD11ED9E335}" type="presParOf" srcId="{68CF9564-BCB2-4D6D-8980-60D923B344A7}" destId="{97A661AB-04F7-46A5-910A-6BCB76D8EB7A}" srcOrd="0" destOrd="0" presId="urn:microsoft.com/office/officeart/2005/8/layout/hierarchy1"/>
    <dgm:cxn modelId="{D28E59A4-0981-486B-ABE3-068C8CA3AF84}" type="presParOf" srcId="{97A661AB-04F7-46A5-910A-6BCB76D8EB7A}" destId="{9A0F0351-FEA4-46EF-9064-B7608765EC79}" srcOrd="0" destOrd="0" presId="urn:microsoft.com/office/officeart/2005/8/layout/hierarchy1"/>
    <dgm:cxn modelId="{D6038E42-7ECD-403E-8A01-1E0C81089575}" type="presParOf" srcId="{97A661AB-04F7-46A5-910A-6BCB76D8EB7A}" destId="{20A430E3-6DB7-4B23-953D-4ACDE78B93C1}" srcOrd="1" destOrd="0" presId="urn:microsoft.com/office/officeart/2005/8/layout/hierarchy1"/>
    <dgm:cxn modelId="{393995F5-43F5-4605-9CDE-AC0D89EEF8B2}" type="presParOf" srcId="{68CF9564-BCB2-4D6D-8980-60D923B344A7}" destId="{09AA4410-8189-4251-8C55-717ED4B454A2}" srcOrd="1" destOrd="0" presId="urn:microsoft.com/office/officeart/2005/8/layout/hierarchy1"/>
    <dgm:cxn modelId="{92EB4898-C95C-4BF3-B545-B79FB64C21B9}" type="presParOf" srcId="{5D4A6EAD-56A3-4412-8A45-8BBF94B26027}" destId="{B00E1C61-F2A9-45EA-BF56-147CE655D52E}" srcOrd="2" destOrd="0" presId="urn:microsoft.com/office/officeart/2005/8/layout/hierarchy1"/>
    <dgm:cxn modelId="{F6E8D36A-059B-40C3-B28B-40B7D5855F7E}" type="presParOf" srcId="{B00E1C61-F2A9-45EA-BF56-147CE655D52E}" destId="{0799CA1E-95F7-46D0-B46F-D9C812F6EBCE}" srcOrd="0" destOrd="0" presId="urn:microsoft.com/office/officeart/2005/8/layout/hierarchy1"/>
    <dgm:cxn modelId="{9CE153C8-043C-48C0-93FE-C5079FF43585}" type="presParOf" srcId="{0799CA1E-95F7-46D0-B46F-D9C812F6EBCE}" destId="{F1C292E0-3C35-4C1A-AABF-F03C9A7EBE9C}" srcOrd="0" destOrd="0" presId="urn:microsoft.com/office/officeart/2005/8/layout/hierarchy1"/>
    <dgm:cxn modelId="{0A1E461B-3CBB-4BA5-B30E-99A079367303}" type="presParOf" srcId="{0799CA1E-95F7-46D0-B46F-D9C812F6EBCE}" destId="{3732E53D-C2BB-4A65-A3FB-919DB155B66D}" srcOrd="1" destOrd="0" presId="urn:microsoft.com/office/officeart/2005/8/layout/hierarchy1"/>
    <dgm:cxn modelId="{37F3EA2C-0E5E-478E-B050-B96AD51C7EC2}" type="presParOf" srcId="{B00E1C61-F2A9-45EA-BF56-147CE655D52E}" destId="{284E4AA2-CEFD-407A-AB86-4C21E9142A4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2BE550-93F2-4B08-9DDE-9DF99C03220E}"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F6E221ED-4A09-4DFC-B35E-229BEEC929A6}">
      <dgm:prSet/>
      <dgm:spPr/>
      <dgm:t>
        <a:bodyPr/>
        <a:lstStyle/>
        <a:p>
          <a:r>
            <a:rPr lang="en-US" dirty="0"/>
            <a:t>Modifying features – exponentiation, combining, can reveal clearer decision boundaries</a:t>
          </a:r>
        </a:p>
      </dgm:t>
    </dgm:pt>
    <dgm:pt modelId="{46D2A179-6714-48E1-A8D4-EF94599BE0E3}" type="parTrans" cxnId="{B17BF483-35B4-4018-A07D-BADF3E57886D}">
      <dgm:prSet/>
      <dgm:spPr/>
      <dgm:t>
        <a:bodyPr/>
        <a:lstStyle/>
        <a:p>
          <a:endParaRPr lang="en-US"/>
        </a:p>
      </dgm:t>
    </dgm:pt>
    <dgm:pt modelId="{DAB191D1-6C28-4DE1-B591-86DA3BCB093E}" type="sibTrans" cxnId="{B17BF483-35B4-4018-A07D-BADF3E57886D}">
      <dgm:prSet phldrT="1" phldr="0"/>
      <dgm:spPr/>
      <dgm:t>
        <a:bodyPr/>
        <a:lstStyle/>
        <a:p>
          <a:r>
            <a:rPr lang="en-US"/>
            <a:t>1</a:t>
          </a:r>
        </a:p>
      </dgm:t>
    </dgm:pt>
    <dgm:pt modelId="{890BB673-3E95-480F-BD3D-DA7B81273D2B}">
      <dgm:prSet/>
      <dgm:spPr/>
      <dgm:t>
        <a:bodyPr/>
        <a:lstStyle/>
        <a:p>
          <a:r>
            <a:rPr lang="en-US"/>
            <a:t>Standard Scaling – Center Design matrix (Almost a necessity w/ NN)</a:t>
          </a:r>
        </a:p>
      </dgm:t>
    </dgm:pt>
    <dgm:pt modelId="{0CDC4A6D-6C6B-40F5-90CE-FC4F4F205121}" type="parTrans" cxnId="{F485773B-DF4B-4416-8608-35F4A457E70C}">
      <dgm:prSet/>
      <dgm:spPr/>
      <dgm:t>
        <a:bodyPr/>
        <a:lstStyle/>
        <a:p>
          <a:endParaRPr lang="en-US"/>
        </a:p>
      </dgm:t>
    </dgm:pt>
    <dgm:pt modelId="{762CB5E2-8779-4E29-BD50-1BD3286C602A}" type="sibTrans" cxnId="{F485773B-DF4B-4416-8608-35F4A457E70C}">
      <dgm:prSet phldrT="2" phldr="0"/>
      <dgm:spPr/>
      <dgm:t>
        <a:bodyPr/>
        <a:lstStyle/>
        <a:p>
          <a:r>
            <a:rPr lang="en-US"/>
            <a:t>2</a:t>
          </a:r>
        </a:p>
      </dgm:t>
    </dgm:pt>
    <dgm:pt modelId="{1302CE4A-4F12-4D3F-80BB-9D5B6D12D256}">
      <dgm:prSet/>
      <dgm:spPr/>
      <dgm:t>
        <a:bodyPr/>
        <a:lstStyle/>
        <a:p>
          <a:r>
            <a:rPr lang="en-US"/>
            <a:t>Mean = 0 ,  Variance = 1</a:t>
          </a:r>
        </a:p>
      </dgm:t>
    </dgm:pt>
    <dgm:pt modelId="{7A1EF96D-67C0-467E-915B-77037C9F9E60}" type="parTrans" cxnId="{2C4DD392-9467-4B27-8999-F43F53ED2B20}">
      <dgm:prSet/>
      <dgm:spPr/>
      <dgm:t>
        <a:bodyPr/>
        <a:lstStyle/>
        <a:p>
          <a:endParaRPr lang="en-US"/>
        </a:p>
      </dgm:t>
    </dgm:pt>
    <dgm:pt modelId="{9FEB4038-4985-44BE-8ADB-303F5888A033}" type="sibTrans" cxnId="{2C4DD392-9467-4B27-8999-F43F53ED2B20}">
      <dgm:prSet/>
      <dgm:spPr/>
      <dgm:t>
        <a:bodyPr/>
        <a:lstStyle/>
        <a:p>
          <a:endParaRPr lang="en-US"/>
        </a:p>
      </dgm:t>
    </dgm:pt>
    <dgm:pt modelId="{93A8F07A-466D-4CED-B3CF-BAAC1E82B7F8}" type="pres">
      <dgm:prSet presAssocID="{DD2BE550-93F2-4B08-9DDE-9DF99C03220E}" presName="Name0" presStyleCnt="0">
        <dgm:presLayoutVars>
          <dgm:animLvl val="lvl"/>
          <dgm:resizeHandles val="exact"/>
        </dgm:presLayoutVars>
      </dgm:prSet>
      <dgm:spPr/>
    </dgm:pt>
    <dgm:pt modelId="{82D02071-1A99-479C-A55C-217863E7031D}" type="pres">
      <dgm:prSet presAssocID="{F6E221ED-4A09-4DFC-B35E-229BEEC929A6}" presName="compositeNode" presStyleCnt="0">
        <dgm:presLayoutVars>
          <dgm:bulletEnabled val="1"/>
        </dgm:presLayoutVars>
      </dgm:prSet>
      <dgm:spPr/>
    </dgm:pt>
    <dgm:pt modelId="{52E19A4E-CA55-46FF-8FF4-13982B239C51}" type="pres">
      <dgm:prSet presAssocID="{F6E221ED-4A09-4DFC-B35E-229BEEC929A6}" presName="bgRect" presStyleLbl="bgAccFollowNode1" presStyleIdx="0" presStyleCnt="2"/>
      <dgm:spPr/>
    </dgm:pt>
    <dgm:pt modelId="{2361C212-2ED7-4A28-95A0-9EB097C20CEF}" type="pres">
      <dgm:prSet presAssocID="{DAB191D1-6C28-4DE1-B591-86DA3BCB093E}" presName="sibTransNodeCircle" presStyleLbl="alignNode1" presStyleIdx="0" presStyleCnt="4">
        <dgm:presLayoutVars>
          <dgm:chMax val="0"/>
          <dgm:bulletEnabled/>
        </dgm:presLayoutVars>
      </dgm:prSet>
      <dgm:spPr/>
    </dgm:pt>
    <dgm:pt modelId="{A5D9F154-CD63-4A88-8260-1245178839F5}" type="pres">
      <dgm:prSet presAssocID="{F6E221ED-4A09-4DFC-B35E-229BEEC929A6}" presName="bottomLine" presStyleLbl="alignNode1" presStyleIdx="1" presStyleCnt="4">
        <dgm:presLayoutVars/>
      </dgm:prSet>
      <dgm:spPr/>
    </dgm:pt>
    <dgm:pt modelId="{2F9C70C3-1F0A-4356-A5D2-3FDBE849A795}" type="pres">
      <dgm:prSet presAssocID="{F6E221ED-4A09-4DFC-B35E-229BEEC929A6}" presName="nodeText" presStyleLbl="bgAccFollowNode1" presStyleIdx="0" presStyleCnt="2">
        <dgm:presLayoutVars>
          <dgm:bulletEnabled val="1"/>
        </dgm:presLayoutVars>
      </dgm:prSet>
      <dgm:spPr/>
    </dgm:pt>
    <dgm:pt modelId="{0F58CDEE-32C7-4939-9874-DC7563E2C925}" type="pres">
      <dgm:prSet presAssocID="{DAB191D1-6C28-4DE1-B591-86DA3BCB093E}" presName="sibTrans" presStyleCnt="0"/>
      <dgm:spPr/>
    </dgm:pt>
    <dgm:pt modelId="{91BEE851-46AE-4753-B01D-8313AC648979}" type="pres">
      <dgm:prSet presAssocID="{890BB673-3E95-480F-BD3D-DA7B81273D2B}" presName="compositeNode" presStyleCnt="0">
        <dgm:presLayoutVars>
          <dgm:bulletEnabled val="1"/>
        </dgm:presLayoutVars>
      </dgm:prSet>
      <dgm:spPr/>
    </dgm:pt>
    <dgm:pt modelId="{DE31E37A-8CCA-4EC0-B5E0-A4923812CCEE}" type="pres">
      <dgm:prSet presAssocID="{890BB673-3E95-480F-BD3D-DA7B81273D2B}" presName="bgRect" presStyleLbl="bgAccFollowNode1" presStyleIdx="1" presStyleCnt="2"/>
      <dgm:spPr/>
    </dgm:pt>
    <dgm:pt modelId="{DD7BAFD0-C8B8-45CF-8608-FC873087F300}" type="pres">
      <dgm:prSet presAssocID="{762CB5E2-8779-4E29-BD50-1BD3286C602A}" presName="sibTransNodeCircle" presStyleLbl="alignNode1" presStyleIdx="2" presStyleCnt="4">
        <dgm:presLayoutVars>
          <dgm:chMax val="0"/>
          <dgm:bulletEnabled/>
        </dgm:presLayoutVars>
      </dgm:prSet>
      <dgm:spPr/>
    </dgm:pt>
    <dgm:pt modelId="{EF6BF83C-C255-455F-B28B-3D1D0DDD9817}" type="pres">
      <dgm:prSet presAssocID="{890BB673-3E95-480F-BD3D-DA7B81273D2B}" presName="bottomLine" presStyleLbl="alignNode1" presStyleIdx="3" presStyleCnt="4">
        <dgm:presLayoutVars/>
      </dgm:prSet>
      <dgm:spPr/>
    </dgm:pt>
    <dgm:pt modelId="{0215F92D-C615-471F-8E31-3B13762BF4A7}" type="pres">
      <dgm:prSet presAssocID="{890BB673-3E95-480F-BD3D-DA7B81273D2B}" presName="nodeText" presStyleLbl="bgAccFollowNode1" presStyleIdx="1" presStyleCnt="2">
        <dgm:presLayoutVars>
          <dgm:bulletEnabled val="1"/>
        </dgm:presLayoutVars>
      </dgm:prSet>
      <dgm:spPr/>
    </dgm:pt>
  </dgm:ptLst>
  <dgm:cxnLst>
    <dgm:cxn modelId="{64ECE216-0CD7-4BDB-96D7-1BEAA123674A}" type="presOf" srcId="{890BB673-3E95-480F-BD3D-DA7B81273D2B}" destId="{DE31E37A-8CCA-4EC0-B5E0-A4923812CCEE}" srcOrd="0" destOrd="0" presId="urn:microsoft.com/office/officeart/2016/7/layout/BasicLinearProcessNumbered"/>
    <dgm:cxn modelId="{3CAC431D-2725-49E5-A4C3-DA810E373043}" type="presOf" srcId="{DD2BE550-93F2-4B08-9DDE-9DF99C03220E}" destId="{93A8F07A-466D-4CED-B3CF-BAAC1E82B7F8}" srcOrd="0" destOrd="0" presId="urn:microsoft.com/office/officeart/2016/7/layout/BasicLinearProcessNumbered"/>
    <dgm:cxn modelId="{BAA3D629-9FD2-4092-8E90-F26F750049EA}" type="presOf" srcId="{F6E221ED-4A09-4DFC-B35E-229BEEC929A6}" destId="{52E19A4E-CA55-46FF-8FF4-13982B239C51}" srcOrd="0" destOrd="0" presId="urn:microsoft.com/office/officeart/2016/7/layout/BasicLinearProcessNumbered"/>
    <dgm:cxn modelId="{F485773B-DF4B-4416-8608-35F4A457E70C}" srcId="{DD2BE550-93F2-4B08-9DDE-9DF99C03220E}" destId="{890BB673-3E95-480F-BD3D-DA7B81273D2B}" srcOrd="1" destOrd="0" parTransId="{0CDC4A6D-6C6B-40F5-90CE-FC4F4F205121}" sibTransId="{762CB5E2-8779-4E29-BD50-1BD3286C602A}"/>
    <dgm:cxn modelId="{132E7A5D-597B-443D-B38A-5FF3097FA40C}" type="presOf" srcId="{762CB5E2-8779-4E29-BD50-1BD3286C602A}" destId="{DD7BAFD0-C8B8-45CF-8608-FC873087F300}" srcOrd="0" destOrd="0" presId="urn:microsoft.com/office/officeart/2016/7/layout/BasicLinearProcessNumbered"/>
    <dgm:cxn modelId="{0C78E07D-43B9-48C3-88F1-03F91AC4728E}" type="presOf" srcId="{890BB673-3E95-480F-BD3D-DA7B81273D2B}" destId="{0215F92D-C615-471F-8E31-3B13762BF4A7}" srcOrd="1" destOrd="0" presId="urn:microsoft.com/office/officeart/2016/7/layout/BasicLinearProcessNumbered"/>
    <dgm:cxn modelId="{B17BF483-35B4-4018-A07D-BADF3E57886D}" srcId="{DD2BE550-93F2-4B08-9DDE-9DF99C03220E}" destId="{F6E221ED-4A09-4DFC-B35E-229BEEC929A6}" srcOrd="0" destOrd="0" parTransId="{46D2A179-6714-48E1-A8D4-EF94599BE0E3}" sibTransId="{DAB191D1-6C28-4DE1-B591-86DA3BCB093E}"/>
    <dgm:cxn modelId="{2C4DD392-9467-4B27-8999-F43F53ED2B20}" srcId="{890BB673-3E95-480F-BD3D-DA7B81273D2B}" destId="{1302CE4A-4F12-4D3F-80BB-9D5B6D12D256}" srcOrd="0" destOrd="0" parTransId="{7A1EF96D-67C0-467E-915B-77037C9F9E60}" sibTransId="{9FEB4038-4985-44BE-8ADB-303F5888A033}"/>
    <dgm:cxn modelId="{3A81EBA0-49D2-4E3E-8431-DFA90225F15A}" type="presOf" srcId="{DAB191D1-6C28-4DE1-B591-86DA3BCB093E}" destId="{2361C212-2ED7-4A28-95A0-9EB097C20CEF}" srcOrd="0" destOrd="0" presId="urn:microsoft.com/office/officeart/2016/7/layout/BasicLinearProcessNumbered"/>
    <dgm:cxn modelId="{A134CACB-98FC-4424-BC5A-43BB6CE26DCE}" type="presOf" srcId="{F6E221ED-4A09-4DFC-B35E-229BEEC929A6}" destId="{2F9C70C3-1F0A-4356-A5D2-3FDBE849A795}" srcOrd="1" destOrd="0" presId="urn:microsoft.com/office/officeart/2016/7/layout/BasicLinearProcessNumbered"/>
    <dgm:cxn modelId="{6919F6D5-3EDF-4B31-8BE4-710C5067F8A6}" type="presOf" srcId="{1302CE4A-4F12-4D3F-80BB-9D5B6D12D256}" destId="{0215F92D-C615-471F-8E31-3B13762BF4A7}" srcOrd="0" destOrd="1" presId="urn:microsoft.com/office/officeart/2016/7/layout/BasicLinearProcessNumbered"/>
    <dgm:cxn modelId="{793EBD0D-062B-4517-A0F6-D10736DE4245}" type="presParOf" srcId="{93A8F07A-466D-4CED-B3CF-BAAC1E82B7F8}" destId="{82D02071-1A99-479C-A55C-217863E7031D}" srcOrd="0" destOrd="0" presId="urn:microsoft.com/office/officeart/2016/7/layout/BasicLinearProcessNumbered"/>
    <dgm:cxn modelId="{3845C30E-48A6-486A-9A5D-0C4D792F6029}" type="presParOf" srcId="{82D02071-1A99-479C-A55C-217863E7031D}" destId="{52E19A4E-CA55-46FF-8FF4-13982B239C51}" srcOrd="0" destOrd="0" presId="urn:microsoft.com/office/officeart/2016/7/layout/BasicLinearProcessNumbered"/>
    <dgm:cxn modelId="{34F1CF21-4A37-45AD-8FED-585A699AD362}" type="presParOf" srcId="{82D02071-1A99-479C-A55C-217863E7031D}" destId="{2361C212-2ED7-4A28-95A0-9EB097C20CEF}" srcOrd="1" destOrd="0" presId="urn:microsoft.com/office/officeart/2016/7/layout/BasicLinearProcessNumbered"/>
    <dgm:cxn modelId="{E3C2C337-B997-4908-8CD9-326569FB5B70}" type="presParOf" srcId="{82D02071-1A99-479C-A55C-217863E7031D}" destId="{A5D9F154-CD63-4A88-8260-1245178839F5}" srcOrd="2" destOrd="0" presId="urn:microsoft.com/office/officeart/2016/7/layout/BasicLinearProcessNumbered"/>
    <dgm:cxn modelId="{C4840186-B115-43AF-8199-58963CA701C5}" type="presParOf" srcId="{82D02071-1A99-479C-A55C-217863E7031D}" destId="{2F9C70C3-1F0A-4356-A5D2-3FDBE849A795}" srcOrd="3" destOrd="0" presId="urn:microsoft.com/office/officeart/2016/7/layout/BasicLinearProcessNumbered"/>
    <dgm:cxn modelId="{56277BAB-FFAC-4197-B57B-122E5BD51E0F}" type="presParOf" srcId="{93A8F07A-466D-4CED-B3CF-BAAC1E82B7F8}" destId="{0F58CDEE-32C7-4939-9874-DC7563E2C925}" srcOrd="1" destOrd="0" presId="urn:microsoft.com/office/officeart/2016/7/layout/BasicLinearProcessNumbered"/>
    <dgm:cxn modelId="{07BB1F40-50C7-41DF-AA9D-9F904B5255F2}" type="presParOf" srcId="{93A8F07A-466D-4CED-B3CF-BAAC1E82B7F8}" destId="{91BEE851-46AE-4753-B01D-8313AC648979}" srcOrd="2" destOrd="0" presId="urn:microsoft.com/office/officeart/2016/7/layout/BasicLinearProcessNumbered"/>
    <dgm:cxn modelId="{C2D59A09-31E1-4E83-BA7F-72E799504FCF}" type="presParOf" srcId="{91BEE851-46AE-4753-B01D-8313AC648979}" destId="{DE31E37A-8CCA-4EC0-B5E0-A4923812CCEE}" srcOrd="0" destOrd="0" presId="urn:microsoft.com/office/officeart/2016/7/layout/BasicLinearProcessNumbered"/>
    <dgm:cxn modelId="{443C1C3A-0014-4BBD-8A12-F3D4DBEDD0EB}" type="presParOf" srcId="{91BEE851-46AE-4753-B01D-8313AC648979}" destId="{DD7BAFD0-C8B8-45CF-8608-FC873087F300}" srcOrd="1" destOrd="0" presId="urn:microsoft.com/office/officeart/2016/7/layout/BasicLinearProcessNumbered"/>
    <dgm:cxn modelId="{F8419973-0BD0-4B57-8232-7FDA1E4D80DF}" type="presParOf" srcId="{91BEE851-46AE-4753-B01D-8313AC648979}" destId="{EF6BF83C-C255-455F-B28B-3D1D0DDD9817}" srcOrd="2" destOrd="0" presId="urn:microsoft.com/office/officeart/2016/7/layout/BasicLinearProcessNumbered"/>
    <dgm:cxn modelId="{103AE54F-CE4D-4856-A5F7-A557825ADA01}" type="presParOf" srcId="{91BEE851-46AE-4753-B01D-8313AC648979}" destId="{0215F92D-C615-471F-8E31-3B13762BF4A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A0CB5-8673-41ED-9596-92FBC0BDC550}">
      <dsp:nvSpPr>
        <dsp:cNvPr id="0" name=""/>
        <dsp:cNvSpPr/>
      </dsp:nvSpPr>
      <dsp:spPr>
        <a:xfrm>
          <a:off x="600792" y="528370"/>
          <a:ext cx="1449891" cy="14498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44B17-0CF3-4518-9711-AE8CE09577DC}">
      <dsp:nvSpPr>
        <dsp:cNvPr id="0" name=""/>
        <dsp:cNvSpPr/>
      </dsp:nvSpPr>
      <dsp:spPr>
        <a:xfrm>
          <a:off x="909785" y="837363"/>
          <a:ext cx="831905" cy="831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39968-62F6-4DA9-A85B-9F5B401C3932}">
      <dsp:nvSpPr>
        <dsp:cNvPr id="0" name=""/>
        <dsp:cNvSpPr/>
      </dsp:nvSpPr>
      <dsp:spPr>
        <a:xfrm>
          <a:off x="137302" y="2429867"/>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Divide a waveform into segments</a:t>
          </a:r>
        </a:p>
      </dsp:txBody>
      <dsp:txXfrm>
        <a:off x="137302" y="2429867"/>
        <a:ext cx="2376871" cy="720000"/>
      </dsp:txXfrm>
    </dsp:sp>
    <dsp:sp modelId="{4807B64E-8D63-4093-A48C-5D94A80417B2}">
      <dsp:nvSpPr>
        <dsp:cNvPr id="0" name=""/>
        <dsp:cNvSpPr/>
      </dsp:nvSpPr>
      <dsp:spPr>
        <a:xfrm>
          <a:off x="3393616" y="528370"/>
          <a:ext cx="1449891" cy="14498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376AD-102B-4D73-BB81-F812C5121AE3}">
      <dsp:nvSpPr>
        <dsp:cNvPr id="0" name=""/>
        <dsp:cNvSpPr/>
      </dsp:nvSpPr>
      <dsp:spPr>
        <a:xfrm>
          <a:off x="3702610" y="837363"/>
          <a:ext cx="831905" cy="831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456500-8A7D-4B57-BA7F-13F5D8D7075E}">
      <dsp:nvSpPr>
        <dsp:cNvPr id="0" name=""/>
        <dsp:cNvSpPr/>
      </dsp:nvSpPr>
      <dsp:spPr>
        <a:xfrm>
          <a:off x="2930126" y="2429867"/>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Combine integer number of samples to make “frame”</a:t>
          </a:r>
        </a:p>
      </dsp:txBody>
      <dsp:txXfrm>
        <a:off x="2930126" y="2429867"/>
        <a:ext cx="2376871" cy="720000"/>
      </dsp:txXfrm>
    </dsp:sp>
    <dsp:sp modelId="{0694CD0D-FF7E-4184-9F3A-2C3F078CF86D}">
      <dsp:nvSpPr>
        <dsp:cNvPr id="0" name=""/>
        <dsp:cNvSpPr/>
      </dsp:nvSpPr>
      <dsp:spPr>
        <a:xfrm>
          <a:off x="6186441" y="528370"/>
          <a:ext cx="1449891" cy="14498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6D78A-CD50-4BE3-B675-64D18FE6DAF2}">
      <dsp:nvSpPr>
        <dsp:cNvPr id="0" name=""/>
        <dsp:cNvSpPr/>
      </dsp:nvSpPr>
      <dsp:spPr>
        <a:xfrm>
          <a:off x="6495434" y="837363"/>
          <a:ext cx="831905" cy="831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FC8DB7-BA55-4BB1-974D-FED519AF0A3D}">
      <dsp:nvSpPr>
        <dsp:cNvPr id="0" name=""/>
        <dsp:cNvSpPr/>
      </dsp:nvSpPr>
      <dsp:spPr>
        <a:xfrm>
          <a:off x="5722951" y="2429867"/>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Slice of audio ~10 - 40 ms long</a:t>
          </a:r>
        </a:p>
      </dsp:txBody>
      <dsp:txXfrm>
        <a:off x="5722951" y="2429867"/>
        <a:ext cx="2376871" cy="720000"/>
      </dsp:txXfrm>
    </dsp:sp>
    <dsp:sp modelId="{922BA018-54D0-4BD2-999E-D0C7710CC9DC}">
      <dsp:nvSpPr>
        <dsp:cNvPr id="0" name=""/>
        <dsp:cNvSpPr/>
      </dsp:nvSpPr>
      <dsp:spPr>
        <a:xfrm>
          <a:off x="8979265" y="528370"/>
          <a:ext cx="1449891" cy="14498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510BC-D891-43C0-AA67-26261B743C31}">
      <dsp:nvSpPr>
        <dsp:cNvPr id="0" name=""/>
        <dsp:cNvSpPr/>
      </dsp:nvSpPr>
      <dsp:spPr>
        <a:xfrm>
          <a:off x="9288259" y="837363"/>
          <a:ext cx="831905" cy="831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868038-BD3D-4C5C-893C-9B5CA15CDA1A}">
      <dsp:nvSpPr>
        <dsp:cNvPr id="0" name=""/>
        <dsp:cNvSpPr/>
      </dsp:nvSpPr>
      <dsp:spPr>
        <a:xfrm>
          <a:off x="8515775" y="2429867"/>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Allows to compute “energy” of frame</a:t>
          </a:r>
        </a:p>
      </dsp:txBody>
      <dsp:txXfrm>
        <a:off x="8515775" y="2429867"/>
        <a:ext cx="237687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AE61A-08EC-4B2E-9BEA-A6202AC13321}">
      <dsp:nvSpPr>
        <dsp:cNvPr id="0" name=""/>
        <dsp:cNvSpPr/>
      </dsp:nvSpPr>
      <dsp:spPr>
        <a:xfrm>
          <a:off x="425934" y="1162065"/>
          <a:ext cx="1269562" cy="1269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7F238-1C36-4D23-A444-3E99AB9B4A8E}">
      <dsp:nvSpPr>
        <dsp:cNvPr id="0" name=""/>
        <dsp:cNvSpPr/>
      </dsp:nvSpPr>
      <dsp:spPr>
        <a:xfrm>
          <a:off x="696497" y="1432628"/>
          <a:ext cx="728437" cy="728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BCFED0-AA37-429F-B302-A06A3FD65065}">
      <dsp:nvSpPr>
        <dsp:cNvPr id="0" name=""/>
        <dsp:cNvSpPr/>
      </dsp:nvSpPr>
      <dsp:spPr>
        <a:xfrm>
          <a:off x="20091" y="2827065"/>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Some instruments have more overtones than other</a:t>
          </a:r>
        </a:p>
      </dsp:txBody>
      <dsp:txXfrm>
        <a:off x="20091" y="2827065"/>
        <a:ext cx="2081250" cy="720000"/>
      </dsp:txXfrm>
    </dsp:sp>
    <dsp:sp modelId="{DCBD9594-42C9-468A-805B-387A343C67ED}">
      <dsp:nvSpPr>
        <dsp:cNvPr id="0" name=""/>
        <dsp:cNvSpPr/>
      </dsp:nvSpPr>
      <dsp:spPr>
        <a:xfrm>
          <a:off x="2871403" y="1162065"/>
          <a:ext cx="1269562" cy="1269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FD36B-F55D-4938-98A3-D5BF83BD4924}">
      <dsp:nvSpPr>
        <dsp:cNvPr id="0" name=""/>
        <dsp:cNvSpPr/>
      </dsp:nvSpPr>
      <dsp:spPr>
        <a:xfrm>
          <a:off x="3141966" y="1432628"/>
          <a:ext cx="728437" cy="728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41FF74-4E5C-4057-A1C6-16A42DE1D62F}">
      <dsp:nvSpPr>
        <dsp:cNvPr id="0" name=""/>
        <dsp:cNvSpPr/>
      </dsp:nvSpPr>
      <dsp:spPr>
        <a:xfrm>
          <a:off x="2465560" y="2827065"/>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Number of overtones can depend frequency of fundamental</a:t>
          </a:r>
        </a:p>
      </dsp:txBody>
      <dsp:txXfrm>
        <a:off x="2465560" y="2827065"/>
        <a:ext cx="2081250" cy="720000"/>
      </dsp:txXfrm>
    </dsp:sp>
    <dsp:sp modelId="{5A3309EC-D019-4911-AFB9-480A0CD2F2DE}">
      <dsp:nvSpPr>
        <dsp:cNvPr id="0" name=""/>
        <dsp:cNvSpPr/>
      </dsp:nvSpPr>
      <dsp:spPr>
        <a:xfrm>
          <a:off x="5316872" y="1162065"/>
          <a:ext cx="1269562" cy="1269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3D47E-EEEC-4E8E-870E-DDEFE8A432FB}">
      <dsp:nvSpPr>
        <dsp:cNvPr id="0" name=""/>
        <dsp:cNvSpPr/>
      </dsp:nvSpPr>
      <dsp:spPr>
        <a:xfrm>
          <a:off x="5587435" y="1432628"/>
          <a:ext cx="728437" cy="728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66EB51-6F74-4042-A0E4-E0E67F9EC780}">
      <dsp:nvSpPr>
        <dsp:cNvPr id="0" name=""/>
        <dsp:cNvSpPr/>
      </dsp:nvSpPr>
      <dsp:spPr>
        <a:xfrm>
          <a:off x="4911028" y="2827065"/>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Can be used as classification feature</a:t>
          </a:r>
        </a:p>
      </dsp:txBody>
      <dsp:txXfrm>
        <a:off x="4911028" y="2827065"/>
        <a:ext cx="20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6540A-9F2A-44A4-A35E-935F3872B874}">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C09FB-2576-4FD7-9008-77B6AA9B2632}">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034B61-E799-4A48-8E83-8F83324F04C7}">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Overtones tend to decrease in strength</a:t>
          </a:r>
        </a:p>
      </dsp:txBody>
      <dsp:txXfrm>
        <a:off x="1553633" y="574"/>
        <a:ext cx="5458736" cy="1345137"/>
      </dsp:txXfrm>
    </dsp:sp>
    <dsp:sp modelId="{3BD58170-4640-40FC-85CC-59690B189CC9}">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F0A65-5380-486C-92E4-7BE9E47C3899}">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CE4157-3B0D-4239-B3D5-B0C22EAC4F1B}">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Ratio of decreasing values could give rough indication of timbre</a:t>
          </a:r>
        </a:p>
      </dsp:txBody>
      <dsp:txXfrm>
        <a:off x="1553633" y="1681996"/>
        <a:ext cx="5458736" cy="1345137"/>
      </dsp:txXfrm>
    </dsp:sp>
    <dsp:sp modelId="{27012EF9-3402-4B84-B47E-C2204C87E932}">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7A913-4EA3-4E2B-901F-1400EF6DFF83}">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F07F0C-6AD7-44F0-BA4B-0344BE866A37}">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Essentially a “power envelope” in frequency spectrum</a:t>
          </a:r>
        </a:p>
      </dsp:txBody>
      <dsp:txXfrm>
        <a:off x="1553633" y="3363418"/>
        <a:ext cx="5458736" cy="13451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2EA98-78B7-4636-92BF-114F4F4902B6}">
      <dsp:nvSpPr>
        <dsp:cNvPr id="0" name=""/>
        <dsp:cNvSpPr/>
      </dsp:nvSpPr>
      <dsp:spPr>
        <a:xfrm>
          <a:off x="0" y="844831"/>
          <a:ext cx="3067347" cy="194776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6F352-23CE-4D6B-9179-AAEB4AB8D898}">
      <dsp:nvSpPr>
        <dsp:cNvPr id="0" name=""/>
        <dsp:cNvSpPr/>
      </dsp:nvSpPr>
      <dsp:spPr>
        <a:xfrm>
          <a:off x="340816" y="1168607"/>
          <a:ext cx="3067347" cy="194776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Combines time &amp; frequency domains to build more features</a:t>
          </a:r>
        </a:p>
      </dsp:txBody>
      <dsp:txXfrm>
        <a:off x="397864" y="1225655"/>
        <a:ext cx="2953251" cy="1833669"/>
      </dsp:txXfrm>
    </dsp:sp>
    <dsp:sp modelId="{9A0F0351-FEA4-46EF-9064-B7608765EC79}">
      <dsp:nvSpPr>
        <dsp:cNvPr id="0" name=""/>
        <dsp:cNvSpPr/>
      </dsp:nvSpPr>
      <dsp:spPr>
        <a:xfrm>
          <a:off x="3748980" y="844831"/>
          <a:ext cx="3067347" cy="194776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430E3-6DB7-4B23-953D-4ACDE78B93C1}">
      <dsp:nvSpPr>
        <dsp:cNvPr id="0" name=""/>
        <dsp:cNvSpPr/>
      </dsp:nvSpPr>
      <dsp:spPr>
        <a:xfrm>
          <a:off x="4089796" y="1168607"/>
          <a:ext cx="3067347" cy="194776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Track number of overtones in signal w.r.t time of signal</a:t>
          </a:r>
        </a:p>
      </dsp:txBody>
      <dsp:txXfrm>
        <a:off x="4146844" y="1225655"/>
        <a:ext cx="2953251" cy="1833669"/>
      </dsp:txXfrm>
    </dsp:sp>
    <dsp:sp modelId="{F1C292E0-3C35-4C1A-AABF-F03C9A7EBE9C}">
      <dsp:nvSpPr>
        <dsp:cNvPr id="0" name=""/>
        <dsp:cNvSpPr/>
      </dsp:nvSpPr>
      <dsp:spPr>
        <a:xfrm>
          <a:off x="7497960" y="844831"/>
          <a:ext cx="3067347" cy="194776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2E53D-C2BB-4A65-A3FB-919DB155B66D}">
      <dsp:nvSpPr>
        <dsp:cNvPr id="0" name=""/>
        <dsp:cNvSpPr/>
      </dsp:nvSpPr>
      <dsp:spPr>
        <a:xfrm>
          <a:off x="7838777" y="1168607"/>
          <a:ext cx="3067347" cy="194776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Potential for many features in frequency vs. time domain</a:t>
          </a:r>
        </a:p>
      </dsp:txBody>
      <dsp:txXfrm>
        <a:off x="7895825" y="1225655"/>
        <a:ext cx="2953251" cy="18336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19A4E-CA55-46FF-8FF4-13982B239C51}">
      <dsp:nvSpPr>
        <dsp:cNvPr id="0" name=""/>
        <dsp:cNvSpPr/>
      </dsp:nvSpPr>
      <dsp:spPr>
        <a:xfrm>
          <a:off x="1331" y="0"/>
          <a:ext cx="5192124" cy="3961205"/>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4798" tIns="330200" rIns="404798" bIns="330200" numCol="1" spcCol="1270" anchor="t" anchorCtr="0">
          <a:noAutofit/>
        </a:bodyPr>
        <a:lstStyle/>
        <a:p>
          <a:pPr marL="0" lvl="0" indent="0" algn="l" defTabSz="1155700">
            <a:lnSpc>
              <a:spcPct val="90000"/>
            </a:lnSpc>
            <a:spcBef>
              <a:spcPct val="0"/>
            </a:spcBef>
            <a:spcAft>
              <a:spcPct val="35000"/>
            </a:spcAft>
            <a:buNone/>
          </a:pPr>
          <a:r>
            <a:rPr lang="en-US" sz="2600" kern="1200" dirty="0"/>
            <a:t>Modifying features – exponentiation, combining, can reveal clearer decision boundaries</a:t>
          </a:r>
        </a:p>
      </dsp:txBody>
      <dsp:txXfrm>
        <a:off x="1331" y="1505257"/>
        <a:ext cx="5192124" cy="2376723"/>
      </dsp:txXfrm>
    </dsp:sp>
    <dsp:sp modelId="{2361C212-2ED7-4A28-95A0-9EB097C20CEF}">
      <dsp:nvSpPr>
        <dsp:cNvPr id="0" name=""/>
        <dsp:cNvSpPr/>
      </dsp:nvSpPr>
      <dsp:spPr>
        <a:xfrm>
          <a:off x="2003213" y="396120"/>
          <a:ext cx="1188361" cy="1188361"/>
        </a:xfrm>
        <a:prstGeom prst="ellips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49" tIns="12700" rIns="9264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177244" y="570151"/>
        <a:ext cx="840299" cy="840299"/>
      </dsp:txXfrm>
    </dsp:sp>
    <dsp:sp modelId="{A5D9F154-CD63-4A88-8260-1245178839F5}">
      <dsp:nvSpPr>
        <dsp:cNvPr id="0" name=""/>
        <dsp:cNvSpPr/>
      </dsp:nvSpPr>
      <dsp:spPr>
        <a:xfrm>
          <a:off x="1331" y="3961133"/>
          <a:ext cx="5192124" cy="72"/>
        </a:xfrm>
        <a:prstGeom prst="rect">
          <a:avLst/>
        </a:prstGeom>
        <a:solidFill>
          <a:schemeClr val="accent2">
            <a:hueOff val="397245"/>
            <a:satOff val="2304"/>
            <a:lumOff val="2288"/>
            <a:alphaOff val="0"/>
          </a:schemeClr>
        </a:solidFill>
        <a:ln w="22225" cap="rnd" cmpd="sng" algn="ctr">
          <a:solidFill>
            <a:schemeClr val="accent2">
              <a:hueOff val="397245"/>
              <a:satOff val="2304"/>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1E37A-8CCA-4EC0-B5E0-A4923812CCEE}">
      <dsp:nvSpPr>
        <dsp:cNvPr id="0" name=""/>
        <dsp:cNvSpPr/>
      </dsp:nvSpPr>
      <dsp:spPr>
        <a:xfrm>
          <a:off x="5712668" y="0"/>
          <a:ext cx="5192124" cy="3961205"/>
        </a:xfrm>
        <a:prstGeom prst="rect">
          <a:avLst/>
        </a:prstGeom>
        <a:solidFill>
          <a:schemeClr val="accent2">
            <a:tint val="40000"/>
            <a:alpha val="90000"/>
            <a:hueOff val="1044789"/>
            <a:satOff val="13446"/>
            <a:lumOff val="1751"/>
            <a:alphaOff val="0"/>
          </a:schemeClr>
        </a:solidFill>
        <a:ln w="22225" cap="rnd" cmpd="sng" algn="ctr">
          <a:solidFill>
            <a:schemeClr val="accent2">
              <a:tint val="40000"/>
              <a:alpha val="90000"/>
              <a:hueOff val="1044789"/>
              <a:satOff val="13446"/>
              <a:lumOff val="1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4798" tIns="330200" rIns="404798" bIns="330200" numCol="1" spcCol="1270" anchor="t" anchorCtr="0">
          <a:noAutofit/>
        </a:bodyPr>
        <a:lstStyle/>
        <a:p>
          <a:pPr marL="0" lvl="0" indent="0" algn="l" defTabSz="1155700">
            <a:lnSpc>
              <a:spcPct val="90000"/>
            </a:lnSpc>
            <a:spcBef>
              <a:spcPct val="0"/>
            </a:spcBef>
            <a:spcAft>
              <a:spcPct val="35000"/>
            </a:spcAft>
            <a:buNone/>
          </a:pPr>
          <a:r>
            <a:rPr lang="en-US" sz="2600" kern="1200"/>
            <a:t>Standard Scaling – Center Design matrix (Almost a necessity w/ NN)</a:t>
          </a:r>
        </a:p>
        <a:p>
          <a:pPr marL="228600" lvl="1" indent="-228600" algn="l" defTabSz="889000">
            <a:lnSpc>
              <a:spcPct val="90000"/>
            </a:lnSpc>
            <a:spcBef>
              <a:spcPct val="0"/>
            </a:spcBef>
            <a:spcAft>
              <a:spcPct val="15000"/>
            </a:spcAft>
            <a:buChar char="•"/>
          </a:pPr>
          <a:r>
            <a:rPr lang="en-US" sz="2000" kern="1200"/>
            <a:t>Mean = 0 ,  Variance = 1</a:t>
          </a:r>
        </a:p>
      </dsp:txBody>
      <dsp:txXfrm>
        <a:off x="5712668" y="1505257"/>
        <a:ext cx="5192124" cy="2376723"/>
      </dsp:txXfrm>
    </dsp:sp>
    <dsp:sp modelId="{DD7BAFD0-C8B8-45CF-8608-FC873087F300}">
      <dsp:nvSpPr>
        <dsp:cNvPr id="0" name=""/>
        <dsp:cNvSpPr/>
      </dsp:nvSpPr>
      <dsp:spPr>
        <a:xfrm>
          <a:off x="7714550" y="396120"/>
          <a:ext cx="1188361" cy="1188361"/>
        </a:xfrm>
        <a:prstGeom prst="ellipse">
          <a:avLst/>
        </a:prstGeom>
        <a:solidFill>
          <a:schemeClr val="accent2">
            <a:hueOff val="794490"/>
            <a:satOff val="4609"/>
            <a:lumOff val="4576"/>
            <a:alphaOff val="0"/>
          </a:schemeClr>
        </a:solidFill>
        <a:ln w="22225" cap="rnd" cmpd="sng" algn="ctr">
          <a:solidFill>
            <a:schemeClr val="accent2">
              <a:hueOff val="794490"/>
              <a:satOff val="4609"/>
              <a:lumOff val="45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49" tIns="12700" rIns="9264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888581" y="570151"/>
        <a:ext cx="840299" cy="840299"/>
      </dsp:txXfrm>
    </dsp:sp>
    <dsp:sp modelId="{EF6BF83C-C255-455F-B28B-3D1D0DDD9817}">
      <dsp:nvSpPr>
        <dsp:cNvPr id="0" name=""/>
        <dsp:cNvSpPr/>
      </dsp:nvSpPr>
      <dsp:spPr>
        <a:xfrm>
          <a:off x="5712668" y="3961133"/>
          <a:ext cx="5192124" cy="72"/>
        </a:xfrm>
        <a:prstGeom prst="rect">
          <a:avLst/>
        </a:prstGeom>
        <a:solidFill>
          <a:schemeClr val="accent2">
            <a:hueOff val="1191735"/>
            <a:satOff val="6913"/>
            <a:lumOff val="6864"/>
            <a:alphaOff val="0"/>
          </a:schemeClr>
        </a:solidFill>
        <a:ln w="22225" cap="rnd" cmpd="sng" algn="ctr">
          <a:solidFill>
            <a:schemeClr val="accent2">
              <a:hueOff val="1191735"/>
              <a:satOff val="6913"/>
              <a:lumOff val="68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5/4/2020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5/4/2020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794CF-2F37-494A-9D00-62693AEF94C1}"/>
              </a:ext>
            </a:extLst>
          </p:cNvPr>
          <p:cNvSpPr>
            <a:spLocks noGrp="1"/>
          </p:cNvSpPr>
          <p:nvPr>
            <p:ph type="ctrTitle"/>
          </p:nvPr>
        </p:nvSpPr>
        <p:spPr>
          <a:xfrm>
            <a:off x="4449960" y="1507414"/>
            <a:ext cx="7295507" cy="3703320"/>
          </a:xfrm>
        </p:spPr>
        <p:txBody>
          <a:bodyPr anchor="ctr">
            <a:normAutofit/>
          </a:bodyPr>
          <a:lstStyle/>
          <a:p>
            <a:r>
              <a:rPr lang="en-US" sz="4800" dirty="0"/>
              <a:t>Musical Instrument Family Classification Features</a:t>
            </a:r>
          </a:p>
        </p:txBody>
      </p:sp>
      <p:sp>
        <p:nvSpPr>
          <p:cNvPr id="3" name="Subtitle 2">
            <a:extLst>
              <a:ext uri="{FF2B5EF4-FFF2-40B4-BE49-F238E27FC236}">
                <a16:creationId xmlns:a16="http://schemas.microsoft.com/office/drawing/2014/main" id="{6EBDB718-7F04-4520-B541-BC9C7EF199F3}"/>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a:t>Landon Buell</a:t>
            </a:r>
          </a:p>
          <a:p>
            <a:pPr algn="r"/>
            <a:r>
              <a:rPr lang="en-US" sz="2000"/>
              <a:t>4 May 2020</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8040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D7DE-C197-4957-B19F-62BD1C68CAF2}"/>
              </a:ext>
            </a:extLst>
          </p:cNvPr>
          <p:cNvSpPr>
            <a:spLocks noGrp="1"/>
          </p:cNvSpPr>
          <p:nvPr>
            <p:ph type="title"/>
          </p:nvPr>
        </p:nvSpPr>
        <p:spPr/>
        <p:txBody>
          <a:bodyPr/>
          <a:lstStyle/>
          <a:p>
            <a:r>
              <a:rPr lang="en-US" dirty="0"/>
              <a:t>RMS Energy of Frames</a:t>
            </a:r>
          </a:p>
        </p:txBody>
      </p:sp>
      <p:sp>
        <p:nvSpPr>
          <p:cNvPr id="3" name="Content Placeholder 2">
            <a:extLst>
              <a:ext uri="{FF2B5EF4-FFF2-40B4-BE49-F238E27FC236}">
                <a16:creationId xmlns:a16="http://schemas.microsoft.com/office/drawing/2014/main" id="{E15A9D49-C323-4C66-B470-F1351DF7115C}"/>
              </a:ext>
            </a:extLst>
          </p:cNvPr>
          <p:cNvSpPr>
            <a:spLocks noGrp="1"/>
          </p:cNvSpPr>
          <p:nvPr>
            <p:ph sz="half" idx="1"/>
          </p:nvPr>
        </p:nvSpPr>
        <p:spPr>
          <a:xfrm>
            <a:off x="581193" y="2228003"/>
            <a:ext cx="5422390" cy="4227739"/>
          </a:xfrm>
        </p:spPr>
        <p:txBody>
          <a:bodyPr/>
          <a:lstStyle/>
          <a:p>
            <a:r>
              <a:rPr lang="en-US" dirty="0"/>
              <a:t>Within each frame, we can loosely approximate energy</a:t>
            </a:r>
          </a:p>
          <a:p>
            <a:endParaRPr lang="en-US" dirty="0"/>
          </a:p>
          <a:p>
            <a:endParaRPr lang="en-US" dirty="0"/>
          </a:p>
          <a:p>
            <a:r>
              <a:rPr lang="en-US" dirty="0"/>
              <a:t>Energy ~ Amplitude-squared &amp; integrate over time</a:t>
            </a:r>
          </a:p>
          <a:p>
            <a:endParaRPr lang="en-US" dirty="0"/>
          </a:p>
          <a:p>
            <a:endParaRPr lang="en-US" dirty="0"/>
          </a:p>
          <a:p>
            <a:r>
              <a:rPr lang="en-US" dirty="0"/>
              <a:t>Used energy of each frame to compute RMS energy for waveform</a:t>
            </a:r>
          </a:p>
          <a:p>
            <a:endParaRPr lang="en-US" dirty="0"/>
          </a:p>
        </p:txBody>
      </p:sp>
      <p:sp>
        <p:nvSpPr>
          <p:cNvPr id="4" name="Content Placeholder 3">
            <a:extLst>
              <a:ext uri="{FF2B5EF4-FFF2-40B4-BE49-F238E27FC236}">
                <a16:creationId xmlns:a16="http://schemas.microsoft.com/office/drawing/2014/main" id="{8ED287C9-6D97-4841-AC46-076C05A5354D}"/>
              </a:ext>
            </a:extLst>
          </p:cNvPr>
          <p:cNvSpPr>
            <a:spLocks noGrp="1"/>
          </p:cNvSpPr>
          <p:nvPr>
            <p:ph sz="half" idx="2"/>
          </p:nvPr>
        </p:nvSpPr>
        <p:spPr/>
        <p:txBody>
          <a:bodyPr/>
          <a:lstStyle/>
          <a:p>
            <a:pPr marL="0" indent="0">
              <a:buNone/>
            </a:pPr>
            <a:endParaRPr lang="en-US" dirty="0"/>
          </a:p>
          <a:p>
            <a:r>
              <a:rPr lang="en-US" dirty="0"/>
              <a:t>Used as a rough energy metric, normalized by waveforms’ length</a:t>
            </a:r>
          </a:p>
          <a:p>
            <a:endParaRPr lang="en-US" dirty="0"/>
          </a:p>
          <a:p>
            <a:endParaRPr lang="en-US" dirty="0"/>
          </a:p>
          <a:p>
            <a:endParaRPr lang="en-US" dirty="0"/>
          </a:p>
          <a:p>
            <a:r>
              <a:rPr lang="en-US" dirty="0"/>
              <a:t>Bigger RMS ~ greater volume/time ratio</a:t>
            </a:r>
          </a:p>
          <a:p>
            <a:endParaRPr lang="en-US" dirty="0"/>
          </a:p>
          <a:p>
            <a:endParaRPr lang="en-US" dirty="0"/>
          </a:p>
          <a:p>
            <a:endParaRPr lang="en-US" dirty="0"/>
          </a:p>
        </p:txBody>
      </p:sp>
    </p:spTree>
    <p:extLst>
      <p:ext uri="{BB962C8B-B14F-4D97-AF65-F5344CB8AC3E}">
        <p14:creationId xmlns:p14="http://schemas.microsoft.com/office/powerpoint/2010/main" val="400585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703F77-D718-412A-B138-89ECEE378A89}"/>
              </a:ext>
            </a:extLst>
          </p:cNvPr>
          <p:cNvSpPr>
            <a:spLocks noGrp="1"/>
          </p:cNvSpPr>
          <p:nvPr>
            <p:ph type="title"/>
          </p:nvPr>
        </p:nvSpPr>
        <p:spPr>
          <a:xfrm>
            <a:off x="764110" y="826346"/>
            <a:ext cx="3171905" cy="1013800"/>
          </a:xfrm>
        </p:spPr>
        <p:txBody>
          <a:bodyPr vert="horz" lIns="91440" tIns="45720" rIns="91440" bIns="45720" rtlCol="0" anchor="b">
            <a:normAutofit/>
          </a:bodyPr>
          <a:lstStyle/>
          <a:p>
            <a:pPr>
              <a:lnSpc>
                <a:spcPct val="90000"/>
              </a:lnSpc>
            </a:pPr>
            <a:r>
              <a:rPr lang="en-US" sz="2200" dirty="0">
                <a:solidFill>
                  <a:srgbClr val="FFFFFF"/>
                </a:solidFill>
              </a:rPr>
              <a:t>RMS Energy / Frames with &lt; 10% of RMS Energy</a:t>
            </a:r>
          </a:p>
        </p:txBody>
      </p:sp>
      <p:grpSp>
        <p:nvGrpSpPr>
          <p:cNvPr id="33" name="Group 2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77FEC2A3-08BC-453B-A141-47343519A95F}"/>
              </a:ext>
            </a:extLst>
          </p:cNvPr>
          <p:cNvSpPr>
            <a:spLocks noGrp="1"/>
          </p:cNvSpPr>
          <p:nvPr>
            <p:ph sz="half" idx="1"/>
          </p:nvPr>
        </p:nvSpPr>
        <p:spPr>
          <a:xfrm>
            <a:off x="764110" y="2052084"/>
            <a:ext cx="3033249" cy="3856229"/>
          </a:xfrm>
        </p:spPr>
        <p:txBody>
          <a:bodyPr vert="horz" lIns="91440" tIns="45720" rIns="91440" bIns="45720" rtlCol="0" anchor="t">
            <a:normAutofit/>
          </a:bodyPr>
          <a:lstStyle/>
          <a:p>
            <a:pPr>
              <a:lnSpc>
                <a:spcPct val="90000"/>
              </a:lnSpc>
            </a:pPr>
            <a:r>
              <a:rPr lang="en-US" sz="1500" dirty="0">
                <a:solidFill>
                  <a:srgbClr val="FFFFFF"/>
                </a:solidFill>
              </a:rPr>
              <a:t>RMS Energy of frames vs. Number of frames with energy less than 10% of RMS</a:t>
            </a:r>
          </a:p>
          <a:p>
            <a:pPr>
              <a:lnSpc>
                <a:spcPct val="90000"/>
              </a:lnSpc>
            </a:pPr>
            <a:endParaRPr lang="en-US" sz="1500" dirty="0">
              <a:solidFill>
                <a:srgbClr val="FFFFFF"/>
              </a:solidFill>
            </a:endParaRPr>
          </a:p>
          <a:p>
            <a:pPr>
              <a:lnSpc>
                <a:spcPct val="90000"/>
              </a:lnSpc>
            </a:pPr>
            <a:r>
              <a:rPr lang="en-US" sz="1500" dirty="0">
                <a:solidFill>
                  <a:srgbClr val="FFFFFF"/>
                </a:solidFill>
              </a:rPr>
              <a:t>Ex: Red = Brass</a:t>
            </a:r>
          </a:p>
          <a:p>
            <a:pPr lvl="1">
              <a:lnSpc>
                <a:spcPct val="90000"/>
              </a:lnSpc>
            </a:pPr>
            <a:r>
              <a:rPr lang="en-US" sz="1500" dirty="0">
                <a:solidFill>
                  <a:srgbClr val="FFFFFF"/>
                </a:solidFill>
              </a:rPr>
              <a:t>About 90% of frames have less than 10% of RMS energy</a:t>
            </a:r>
          </a:p>
          <a:p>
            <a:pPr lvl="1">
              <a:lnSpc>
                <a:spcPct val="90000"/>
              </a:lnSpc>
            </a:pPr>
            <a:r>
              <a:rPr lang="en-US" sz="1500" dirty="0">
                <a:solidFill>
                  <a:srgbClr val="FFFFFF"/>
                </a:solidFill>
              </a:rPr>
              <a:t>Indicates low vol/time ratio</a:t>
            </a:r>
          </a:p>
          <a:p>
            <a:pPr marL="324000" lvl="1" indent="0">
              <a:lnSpc>
                <a:spcPct val="90000"/>
              </a:lnSpc>
            </a:pPr>
            <a:endParaRPr lang="en-US" sz="1500" dirty="0">
              <a:solidFill>
                <a:srgbClr val="FFFFFF"/>
              </a:solidFill>
            </a:endParaRPr>
          </a:p>
          <a:p>
            <a:pPr>
              <a:lnSpc>
                <a:spcPct val="90000"/>
              </a:lnSpc>
            </a:pPr>
            <a:r>
              <a:rPr lang="en-US" sz="1500" dirty="0">
                <a:solidFill>
                  <a:srgbClr val="FFFFFF"/>
                </a:solidFill>
              </a:rPr>
              <a:t>Ex: Purple = Strings</a:t>
            </a:r>
          </a:p>
          <a:p>
            <a:pPr lvl="1">
              <a:lnSpc>
                <a:spcPct val="90000"/>
              </a:lnSpc>
            </a:pPr>
            <a:r>
              <a:rPr lang="en-US" sz="1500" dirty="0">
                <a:solidFill>
                  <a:srgbClr val="FFFFFF"/>
                </a:solidFill>
              </a:rPr>
              <a:t>Lower RMS energy than other classes</a:t>
            </a:r>
          </a:p>
          <a:p>
            <a:pPr lvl="1">
              <a:lnSpc>
                <a:spcPct val="90000"/>
              </a:lnSpc>
            </a:pPr>
            <a:r>
              <a:rPr lang="en-US" sz="1500" dirty="0">
                <a:solidFill>
                  <a:srgbClr val="FFFFFF"/>
                </a:solidFill>
              </a:rPr>
              <a:t>Longer sustain?</a:t>
            </a:r>
          </a:p>
          <a:p>
            <a:pPr>
              <a:lnSpc>
                <a:spcPct val="90000"/>
              </a:lnSpc>
            </a:pPr>
            <a:endParaRPr lang="en-US" sz="1500" dirty="0">
              <a:solidFill>
                <a:srgbClr val="FFFFFF"/>
              </a:solidFill>
            </a:endParaRPr>
          </a:p>
          <a:p>
            <a:pPr>
              <a:lnSpc>
                <a:spcPct val="90000"/>
              </a:lnSpc>
            </a:pPr>
            <a:endParaRPr lang="en-US" sz="1500" dirty="0">
              <a:solidFill>
                <a:srgbClr val="FFFFFF"/>
              </a:solidFill>
            </a:endParaRPr>
          </a:p>
        </p:txBody>
      </p:sp>
      <p:pic>
        <p:nvPicPr>
          <p:cNvPr id="6" name="Content Placeholder 5" descr="A close up of text on a white background&#10;&#10;Description automatically generated">
            <a:extLst>
              <a:ext uri="{FF2B5EF4-FFF2-40B4-BE49-F238E27FC236}">
                <a16:creationId xmlns:a16="http://schemas.microsoft.com/office/drawing/2014/main" id="{CBBA7533-90CE-4813-A7DF-797B0E916B14}"/>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358708278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D1F313-E1D8-4CC9-86FA-AF1F06CE3E7F}"/>
              </a:ext>
            </a:extLst>
          </p:cNvPr>
          <p:cNvSpPr>
            <a:spLocks noGrp="1"/>
          </p:cNvSpPr>
          <p:nvPr>
            <p:ph type="title"/>
          </p:nvPr>
        </p:nvSpPr>
        <p:spPr>
          <a:xfrm>
            <a:off x="764110" y="826346"/>
            <a:ext cx="3171905" cy="1013800"/>
          </a:xfrm>
        </p:spPr>
        <p:txBody>
          <a:bodyPr vert="horz" lIns="91440" tIns="45720" rIns="91440" bIns="45720" rtlCol="0" anchor="b">
            <a:normAutofit/>
          </a:bodyPr>
          <a:lstStyle/>
          <a:p>
            <a:pPr>
              <a:lnSpc>
                <a:spcPct val="90000"/>
              </a:lnSpc>
            </a:pPr>
            <a:r>
              <a:rPr lang="en-US" sz="2200">
                <a:solidFill>
                  <a:srgbClr val="FFFFFF"/>
                </a:solidFill>
              </a:rPr>
              <a:t>RMS Energy / Frames with &lt; 25% of RMS Energy</a:t>
            </a:r>
          </a:p>
        </p:txBody>
      </p:sp>
      <p:grpSp>
        <p:nvGrpSpPr>
          <p:cNvPr id="23" name="Group 2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CDFE7411-D55F-4CE0-BDEA-1F3544029A3D}"/>
              </a:ext>
            </a:extLst>
          </p:cNvPr>
          <p:cNvSpPr>
            <a:spLocks noGrp="1"/>
          </p:cNvSpPr>
          <p:nvPr>
            <p:ph sz="half" idx="1"/>
          </p:nvPr>
        </p:nvSpPr>
        <p:spPr>
          <a:xfrm>
            <a:off x="764110" y="2052084"/>
            <a:ext cx="3033249" cy="3856229"/>
          </a:xfrm>
        </p:spPr>
        <p:txBody>
          <a:bodyPr vert="horz" lIns="91440" tIns="45720" rIns="91440" bIns="45720" rtlCol="0" anchor="t">
            <a:normAutofit/>
          </a:bodyPr>
          <a:lstStyle/>
          <a:p>
            <a:pPr>
              <a:lnSpc>
                <a:spcPct val="90000"/>
              </a:lnSpc>
            </a:pPr>
            <a:r>
              <a:rPr lang="en-US" sz="1500" dirty="0">
                <a:solidFill>
                  <a:srgbClr val="FFFFFF"/>
                </a:solidFill>
              </a:rPr>
              <a:t>RMS Energy of frames vs. Number of frames with energy less than 25% of RMS</a:t>
            </a:r>
          </a:p>
          <a:p>
            <a:pPr>
              <a:lnSpc>
                <a:spcPct val="90000"/>
              </a:lnSpc>
            </a:pPr>
            <a:endParaRPr lang="en-US" sz="1500" dirty="0">
              <a:solidFill>
                <a:srgbClr val="FFFFFF"/>
              </a:solidFill>
            </a:endParaRPr>
          </a:p>
          <a:p>
            <a:pPr>
              <a:lnSpc>
                <a:spcPct val="90000"/>
              </a:lnSpc>
            </a:pPr>
            <a:r>
              <a:rPr lang="en-US" sz="1500" dirty="0">
                <a:solidFill>
                  <a:srgbClr val="FFFFFF"/>
                </a:solidFill>
              </a:rPr>
              <a:t>Very similar to previous metric</a:t>
            </a:r>
          </a:p>
          <a:p>
            <a:pPr marL="324000" lvl="1" indent="0">
              <a:lnSpc>
                <a:spcPct val="90000"/>
              </a:lnSpc>
            </a:pPr>
            <a:endParaRPr lang="en-US" sz="1500" dirty="0">
              <a:solidFill>
                <a:srgbClr val="FFFFFF"/>
              </a:solidFill>
            </a:endParaRPr>
          </a:p>
          <a:p>
            <a:pPr>
              <a:lnSpc>
                <a:spcPct val="90000"/>
              </a:lnSpc>
            </a:pPr>
            <a:r>
              <a:rPr lang="en-US" sz="1500" dirty="0">
                <a:solidFill>
                  <a:srgbClr val="FFFFFF"/>
                </a:solidFill>
              </a:rPr>
              <a:t>Slightly lower variance</a:t>
            </a:r>
          </a:p>
        </p:txBody>
      </p:sp>
      <p:pic>
        <p:nvPicPr>
          <p:cNvPr id="6" name="Content Placeholder 5">
            <a:extLst>
              <a:ext uri="{FF2B5EF4-FFF2-40B4-BE49-F238E27FC236}">
                <a16:creationId xmlns:a16="http://schemas.microsoft.com/office/drawing/2014/main" id="{285D7142-6AE3-44A6-A1C4-A5A3D4274DC9}"/>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240415916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113FAD-5B9E-4CB3-8F91-4528E4260568}"/>
              </a:ext>
            </a:extLst>
          </p:cNvPr>
          <p:cNvSpPr>
            <a:spLocks noGrp="1"/>
          </p:cNvSpPr>
          <p:nvPr>
            <p:ph type="title"/>
          </p:nvPr>
        </p:nvSpPr>
        <p:spPr>
          <a:xfrm>
            <a:off x="764110" y="826346"/>
            <a:ext cx="3171905" cy="1013800"/>
          </a:xfrm>
        </p:spPr>
        <p:txBody>
          <a:bodyPr vert="horz" lIns="91440" tIns="45720" rIns="91440" bIns="45720" rtlCol="0" anchor="b">
            <a:normAutofit/>
          </a:bodyPr>
          <a:lstStyle/>
          <a:p>
            <a:pPr>
              <a:lnSpc>
                <a:spcPct val="90000"/>
              </a:lnSpc>
            </a:pPr>
            <a:r>
              <a:rPr lang="en-US" sz="2200" dirty="0">
                <a:solidFill>
                  <a:srgbClr val="FFFFFF"/>
                </a:solidFill>
              </a:rPr>
              <a:t>RMS Energy / Frames with &lt; 50% of RMS Energy</a:t>
            </a:r>
          </a:p>
        </p:txBody>
      </p:sp>
      <p:grpSp>
        <p:nvGrpSpPr>
          <p:cNvPr id="23" name="Group 2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7483E017-5FF2-40AD-8AA5-079F95E3B28F}"/>
              </a:ext>
            </a:extLst>
          </p:cNvPr>
          <p:cNvSpPr>
            <a:spLocks noGrp="1"/>
          </p:cNvSpPr>
          <p:nvPr>
            <p:ph sz="half" idx="1"/>
          </p:nvPr>
        </p:nvSpPr>
        <p:spPr>
          <a:xfrm>
            <a:off x="764110" y="2052084"/>
            <a:ext cx="3033249" cy="3856229"/>
          </a:xfrm>
        </p:spPr>
        <p:txBody>
          <a:bodyPr vert="horz" lIns="91440" tIns="45720" rIns="91440" bIns="45720" rtlCol="0" anchor="t">
            <a:normAutofit/>
          </a:bodyPr>
          <a:lstStyle/>
          <a:p>
            <a:r>
              <a:rPr lang="en-US" sz="1600" dirty="0">
                <a:solidFill>
                  <a:srgbClr val="FFFFFF"/>
                </a:solidFill>
              </a:rPr>
              <a:t>RMS Energy of frames vs. Number of frames with energy less than 50% of RMS</a:t>
            </a:r>
          </a:p>
          <a:p>
            <a:endParaRPr lang="en-US" sz="1600" dirty="0">
              <a:solidFill>
                <a:srgbClr val="FFFFFF"/>
              </a:solidFill>
            </a:endParaRPr>
          </a:p>
          <a:p>
            <a:r>
              <a:rPr lang="en-US" sz="1600" dirty="0">
                <a:solidFill>
                  <a:srgbClr val="FFFFFF"/>
                </a:solidFill>
              </a:rPr>
              <a:t>Notice how tend line shifts down</a:t>
            </a:r>
          </a:p>
          <a:p>
            <a:pPr lvl="1"/>
            <a:r>
              <a:rPr lang="en-US" sz="1400" dirty="0">
                <a:solidFill>
                  <a:srgbClr val="FFFFFF"/>
                </a:solidFill>
              </a:rPr>
              <a:t>Less frames/sample have RMS &gt; 50% of RMS</a:t>
            </a:r>
          </a:p>
        </p:txBody>
      </p:sp>
      <p:pic>
        <p:nvPicPr>
          <p:cNvPr id="6" name="Content Placeholder 5" descr="A screenshot of a cell phone&#10;&#10;Description automatically generated">
            <a:extLst>
              <a:ext uri="{FF2B5EF4-FFF2-40B4-BE49-F238E27FC236}">
                <a16:creationId xmlns:a16="http://schemas.microsoft.com/office/drawing/2014/main" id="{955781D3-8CA1-4D70-9251-CB278630A738}"/>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93501934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5E6E64-3630-4A0E-8076-09955A8E15E6}"/>
              </a:ext>
            </a:extLst>
          </p:cNvPr>
          <p:cNvSpPr>
            <a:spLocks noGrp="1"/>
          </p:cNvSpPr>
          <p:nvPr>
            <p:ph type="title"/>
          </p:nvPr>
        </p:nvSpPr>
        <p:spPr>
          <a:xfrm>
            <a:off x="764110" y="826346"/>
            <a:ext cx="3171905" cy="1013800"/>
          </a:xfrm>
        </p:spPr>
        <p:txBody>
          <a:bodyPr vert="horz" lIns="91440" tIns="45720" rIns="91440" bIns="45720" rtlCol="0" anchor="b">
            <a:normAutofit/>
          </a:bodyPr>
          <a:lstStyle/>
          <a:p>
            <a:pPr>
              <a:lnSpc>
                <a:spcPct val="90000"/>
              </a:lnSpc>
            </a:pPr>
            <a:r>
              <a:rPr lang="en-US" sz="2200" dirty="0">
                <a:solidFill>
                  <a:srgbClr val="FFFFFF"/>
                </a:solidFill>
              </a:rPr>
              <a:t>RMS Energy / Frames with &lt; 75% of RMS Energy</a:t>
            </a:r>
          </a:p>
        </p:txBody>
      </p:sp>
      <p:grpSp>
        <p:nvGrpSpPr>
          <p:cNvPr id="23" name="Group 22">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CCF075F0-BAD0-492F-9928-FC7288D333C3}"/>
              </a:ext>
            </a:extLst>
          </p:cNvPr>
          <p:cNvSpPr>
            <a:spLocks noGrp="1"/>
          </p:cNvSpPr>
          <p:nvPr>
            <p:ph sz="half" idx="1"/>
          </p:nvPr>
        </p:nvSpPr>
        <p:spPr>
          <a:xfrm>
            <a:off x="764110" y="2052084"/>
            <a:ext cx="3033249" cy="3856229"/>
          </a:xfrm>
        </p:spPr>
        <p:txBody>
          <a:bodyPr vert="horz" lIns="91440" tIns="45720" rIns="91440" bIns="45720" rtlCol="0" anchor="t">
            <a:normAutofit/>
          </a:bodyPr>
          <a:lstStyle/>
          <a:p>
            <a:r>
              <a:rPr lang="en-US" sz="1600" dirty="0">
                <a:solidFill>
                  <a:srgbClr val="FFFFFF"/>
                </a:solidFill>
              </a:rPr>
              <a:t>RMS Energy of frames vs. Number of frames with energy less than 50% of RMS</a:t>
            </a:r>
          </a:p>
          <a:p>
            <a:endParaRPr lang="en-US" sz="1600" dirty="0">
              <a:solidFill>
                <a:srgbClr val="FFFFFF"/>
              </a:solidFill>
            </a:endParaRPr>
          </a:p>
          <a:p>
            <a:r>
              <a:rPr lang="en-US" sz="1600" dirty="0">
                <a:solidFill>
                  <a:srgbClr val="FFFFFF"/>
                </a:solidFill>
              </a:rPr>
              <a:t>Trend continues! – See last 3 slides</a:t>
            </a:r>
          </a:p>
          <a:p>
            <a:endParaRPr lang="en-US" sz="1600" dirty="0">
              <a:solidFill>
                <a:srgbClr val="FFFFFF"/>
              </a:solidFill>
            </a:endParaRPr>
          </a:p>
          <a:p>
            <a:r>
              <a:rPr lang="en-US" sz="1600" dirty="0">
                <a:solidFill>
                  <a:srgbClr val="FFFFFF"/>
                </a:solidFill>
              </a:rPr>
              <a:t>Possible decision boundary can be observed?</a:t>
            </a:r>
          </a:p>
          <a:p>
            <a:endParaRPr lang="en-US" sz="1600" dirty="0">
              <a:solidFill>
                <a:srgbClr val="FFFFFF"/>
              </a:solidFill>
            </a:endParaRPr>
          </a:p>
          <a:p>
            <a:r>
              <a:rPr lang="en-US" sz="1600" dirty="0">
                <a:solidFill>
                  <a:srgbClr val="FFFFFF"/>
                </a:solidFill>
              </a:rPr>
              <a:t>Strings have fewer frames &lt;75%, greater sustain!</a:t>
            </a:r>
          </a:p>
        </p:txBody>
      </p:sp>
      <p:pic>
        <p:nvPicPr>
          <p:cNvPr id="6" name="Content Placeholder 5" descr="A close up of a map&#10;&#10;Description automatically generated">
            <a:extLst>
              <a:ext uri="{FF2B5EF4-FFF2-40B4-BE49-F238E27FC236}">
                <a16:creationId xmlns:a16="http://schemas.microsoft.com/office/drawing/2014/main" id="{52A0CFD7-09AB-4F7D-960B-3B598D26DCCF}"/>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273046528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B909-C554-411C-8EEC-1FA706D3CF2D}"/>
              </a:ext>
            </a:extLst>
          </p:cNvPr>
          <p:cNvSpPr>
            <a:spLocks noGrp="1"/>
          </p:cNvSpPr>
          <p:nvPr>
            <p:ph type="title"/>
          </p:nvPr>
        </p:nvSpPr>
        <p:spPr/>
        <p:txBody>
          <a:bodyPr/>
          <a:lstStyle/>
          <a:p>
            <a:r>
              <a:rPr lang="en-US" dirty="0"/>
              <a:t>Average Time Spectral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9FAF8-68F5-4F2A-AC6C-6995162E256C}"/>
                  </a:ext>
                </a:extLst>
              </p:cNvPr>
              <p:cNvSpPr>
                <a:spLocks noGrp="1"/>
              </p:cNvSpPr>
              <p:nvPr>
                <p:ph idx="1"/>
              </p:nvPr>
            </p:nvSpPr>
            <p:spPr/>
            <p:txBody>
              <a:bodyPr/>
              <a:lstStyle/>
              <a:p>
                <a:r>
                  <a:rPr lang="en-US" dirty="0"/>
                  <a:t>TSF : Idea introduced by Kahn &amp; </a:t>
                </a:r>
                <a:r>
                  <a:rPr lang="en-US" dirty="0" err="1"/>
                  <a:t>Wasfi</a:t>
                </a:r>
                <a:r>
                  <a:rPr lang="en-US" dirty="0"/>
                  <a:t> (No  Visualization Yet) , Spectral Flux :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i="1">
                                <a:latin typeface="Cambria Math" panose="02040503050406030204" pitchFamily="18" charset="0"/>
                              </a:rPr>
                              <m:t>+1</m:t>
                            </m:r>
                          </m:sub>
                        </m:sSub>
                      </m:e>
                    </m:d>
                  </m:oMath>
                </a14:m>
                <a:endParaRPr lang="en-US" dirty="0"/>
              </a:p>
              <a:p>
                <a:pPr marL="0" indent="0">
                  <a:buNone/>
                </a:pPr>
                <a:endParaRPr lang="en-US" dirty="0"/>
              </a:p>
              <a:p>
                <a:r>
                  <a:rPr lang="en-US" dirty="0"/>
                  <a:t>Used to compute difference of energy between adjacent frames, roughly akin 1</a:t>
                </a:r>
                <a:r>
                  <a:rPr lang="en-US" baseline="30000" dirty="0"/>
                  <a:t>st</a:t>
                </a:r>
                <a:r>
                  <a:rPr lang="en-US" dirty="0"/>
                  <a:t> derivative</a:t>
                </a:r>
              </a:p>
              <a:p>
                <a:endParaRPr lang="en-US" dirty="0"/>
              </a:p>
              <a:p>
                <a:r>
                  <a:rPr lang="en-US" dirty="0"/>
                  <a:t>Averaged over number of frames</a:t>
                </a:r>
              </a:p>
              <a:p>
                <a:pPr marL="0" indent="0">
                  <a:buNone/>
                </a:pPr>
                <a:endParaRPr lang="en-US" dirty="0"/>
              </a:p>
              <a:p>
                <a:r>
                  <a:rPr lang="en-US" dirty="0"/>
                  <a:t>Great ATSF – More “volatile” and dynamic Waveform (ex: tremolo) </a:t>
                </a:r>
              </a:p>
            </p:txBody>
          </p:sp>
        </mc:Choice>
        <mc:Fallback xmlns="">
          <p:sp>
            <p:nvSpPr>
              <p:cNvPr id="3" name="Content Placeholder 2">
                <a:extLst>
                  <a:ext uri="{FF2B5EF4-FFF2-40B4-BE49-F238E27FC236}">
                    <a16:creationId xmlns:a16="http://schemas.microsoft.com/office/drawing/2014/main" id="{E219FAF8-68F5-4F2A-AC6C-6995162E256C}"/>
                  </a:ext>
                </a:extLst>
              </p:cNvPr>
              <p:cNvSpPr>
                <a:spLocks noGrp="1" noRot="1" noChangeAspect="1" noMove="1" noResize="1" noEditPoints="1" noAdjustHandles="1" noChangeArrowheads="1" noChangeShapeType="1" noTextEdit="1"/>
              </p:cNvSpPr>
              <p:nvPr>
                <p:ph idx="1"/>
              </p:nvPr>
            </p:nvSpPr>
            <p:spPr>
              <a:blipFill>
                <a:blip r:embed="rId2"/>
                <a:stretch>
                  <a:fillRect l="-221"/>
                </a:stretch>
              </a:blipFill>
            </p:spPr>
            <p:txBody>
              <a:bodyPr/>
              <a:lstStyle/>
              <a:p>
                <a:r>
                  <a:rPr lang="en-US">
                    <a:noFill/>
                  </a:rPr>
                  <a:t> </a:t>
                </a:r>
              </a:p>
            </p:txBody>
          </p:sp>
        </mc:Fallback>
      </mc:AlternateContent>
    </p:spTree>
    <p:extLst>
      <p:ext uri="{BB962C8B-B14F-4D97-AF65-F5344CB8AC3E}">
        <p14:creationId xmlns:p14="http://schemas.microsoft.com/office/powerpoint/2010/main" val="152597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F080-F21B-435D-8273-12A1DBA7A2E0}"/>
              </a:ext>
            </a:extLst>
          </p:cNvPr>
          <p:cNvSpPr>
            <a:spLocks noGrp="1"/>
          </p:cNvSpPr>
          <p:nvPr>
            <p:ph type="title"/>
          </p:nvPr>
        </p:nvSpPr>
        <p:spPr>
          <a:xfrm>
            <a:off x="581193" y="1507414"/>
            <a:ext cx="5952037" cy="3703320"/>
          </a:xfrm>
        </p:spPr>
        <p:txBody>
          <a:bodyPr vert="horz" lIns="91440" tIns="45720" rIns="91440" bIns="45720" rtlCol="0" anchor="b">
            <a:normAutofit/>
          </a:bodyPr>
          <a:lstStyle/>
          <a:p>
            <a:r>
              <a:rPr lang="en-US" sz="4800" dirty="0"/>
              <a:t>Frequency – Domain Features</a:t>
            </a:r>
          </a:p>
        </p:txBody>
      </p:sp>
      <p:sp>
        <p:nvSpPr>
          <p:cNvPr id="3" name="Text Placeholder 2">
            <a:extLst>
              <a:ext uri="{FF2B5EF4-FFF2-40B4-BE49-F238E27FC236}">
                <a16:creationId xmlns:a16="http://schemas.microsoft.com/office/drawing/2014/main" id="{CDF44461-1D0F-454E-9158-2A57DE228932}"/>
              </a:ext>
            </a:extLst>
          </p:cNvPr>
          <p:cNvSpPr>
            <a:spLocks noGrp="1"/>
          </p:cNvSpPr>
          <p:nvPr>
            <p:ph type="body" idx="1"/>
          </p:nvPr>
        </p:nvSpPr>
        <p:spPr>
          <a:xfrm>
            <a:off x="8483600" y="1507414"/>
            <a:ext cx="3247118" cy="3703320"/>
          </a:xfrm>
          <a:ln w="57150">
            <a:noFill/>
          </a:ln>
        </p:spPr>
        <p:txBody>
          <a:bodyPr vert="horz" lIns="91440" tIns="45720" rIns="91440" bIns="45720" rtlCol="0" anchor="t">
            <a:normAutofit/>
          </a:bodyPr>
          <a:lstStyle/>
          <a:p>
            <a:r>
              <a:rPr lang="en-US" sz="2400"/>
              <a:t>Not Yet Implemented</a:t>
            </a:r>
          </a:p>
        </p:txBody>
      </p:sp>
      <p:sp>
        <p:nvSpPr>
          <p:cNvPr id="18" name="Rectangle 17">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987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F6E7C-1EC7-47E5-8561-91E617E76122}"/>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Number of Distinct Peaks in power Spectrum</a:t>
            </a: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1B0D226-279A-4F6E-897B-FDD0EC80C0E2}"/>
              </a:ext>
            </a:extLst>
          </p:cNvPr>
          <p:cNvGraphicFramePr>
            <a:graphicFrameLocks noGrp="1"/>
          </p:cNvGraphicFramePr>
          <p:nvPr>
            <p:ph idx="1"/>
            <p:extLst>
              <p:ext uri="{D42A27DB-BD31-4B8C-83A1-F6EECF244321}">
                <p14:modId xmlns:p14="http://schemas.microsoft.com/office/powerpoint/2010/main" val="1489514852"/>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34595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216E5-56F0-4021-8A58-4D76DCFBFA98}"/>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Power of Successive Overtones</a:t>
            </a: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7B19408-E42A-461E-B2C2-85183E080DF5}"/>
              </a:ext>
            </a:extLst>
          </p:cNvPr>
          <p:cNvGraphicFramePr>
            <a:graphicFrameLocks noGrp="1"/>
          </p:cNvGraphicFramePr>
          <p:nvPr>
            <p:ph idx="1"/>
            <p:extLst>
              <p:ext uri="{D42A27DB-BD31-4B8C-83A1-F6EECF244321}">
                <p14:modId xmlns:p14="http://schemas.microsoft.com/office/powerpoint/2010/main" val="95742462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02259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8B7554-4452-4A83-9362-9079FC3C1D9B}"/>
              </a:ext>
            </a:extLst>
          </p:cNvPr>
          <p:cNvSpPr>
            <a:spLocks noGrp="1"/>
          </p:cNvSpPr>
          <p:nvPr>
            <p:ph type="title"/>
          </p:nvPr>
        </p:nvSpPr>
        <p:spPr>
          <a:xfrm>
            <a:off x="581192" y="5264487"/>
            <a:ext cx="11029616" cy="718870"/>
          </a:xfrm>
        </p:spPr>
        <p:txBody>
          <a:bodyPr>
            <a:normAutofit/>
          </a:bodyPr>
          <a:lstStyle/>
          <a:p>
            <a:r>
              <a:rPr lang="en-US">
                <a:solidFill>
                  <a:srgbClr val="FFFEFF"/>
                </a:solidFill>
              </a:rPr>
              <a:t>Spectrogram Information</a:t>
            </a:r>
          </a:p>
        </p:txBody>
      </p:sp>
      <p:graphicFrame>
        <p:nvGraphicFramePr>
          <p:cNvPr id="5" name="Content Placeholder 2">
            <a:extLst>
              <a:ext uri="{FF2B5EF4-FFF2-40B4-BE49-F238E27FC236}">
                <a16:creationId xmlns:a16="http://schemas.microsoft.com/office/drawing/2014/main" id="{D16B5A1B-7386-473E-8159-79728B8598B8}"/>
              </a:ext>
            </a:extLst>
          </p:cNvPr>
          <p:cNvGraphicFramePr>
            <a:graphicFrameLocks noGrp="1"/>
          </p:cNvGraphicFramePr>
          <p:nvPr>
            <p:ph idx="1"/>
            <p:extLst>
              <p:ext uri="{D42A27DB-BD31-4B8C-83A1-F6EECF244321}">
                <p14:modId xmlns:p14="http://schemas.microsoft.com/office/powerpoint/2010/main" val="4037033471"/>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42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B84A-F3B3-4481-9091-D1AF6BB298BB}"/>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845540A6-1E41-465A-A8AF-DD9BF03B474E}"/>
              </a:ext>
            </a:extLst>
          </p:cNvPr>
          <p:cNvSpPr>
            <a:spLocks noGrp="1"/>
          </p:cNvSpPr>
          <p:nvPr>
            <p:ph idx="1"/>
          </p:nvPr>
        </p:nvSpPr>
        <p:spPr/>
        <p:txBody>
          <a:bodyPr/>
          <a:lstStyle/>
          <a:p>
            <a:r>
              <a:rPr lang="en-US" dirty="0"/>
              <a:t>Reorganized &amp; Consolidated Flow of Main program</a:t>
            </a:r>
          </a:p>
          <a:p>
            <a:endParaRPr lang="en-US" dirty="0"/>
          </a:p>
          <a:p>
            <a:r>
              <a:rPr lang="en-US" dirty="0"/>
              <a:t>Attempting to build “Course” level classifier</a:t>
            </a:r>
          </a:p>
          <a:p>
            <a:endParaRPr lang="en-US" dirty="0"/>
          </a:p>
          <a:p>
            <a:r>
              <a:rPr lang="en-US" dirty="0"/>
              <a:t>Classify Soundwaves according to </a:t>
            </a:r>
            <a:r>
              <a:rPr lang="en-US" i="1" dirty="0"/>
              <a:t>family</a:t>
            </a:r>
          </a:p>
          <a:p>
            <a:endParaRPr lang="en-US" i="1" dirty="0"/>
          </a:p>
          <a:p>
            <a:r>
              <a:rPr lang="en-US" dirty="0"/>
              <a:t>Collapses 19 classes into 4 classes</a:t>
            </a:r>
          </a:p>
          <a:p>
            <a:endParaRPr lang="en-US" dirty="0"/>
          </a:p>
        </p:txBody>
      </p:sp>
    </p:spTree>
    <p:extLst>
      <p:ext uri="{BB962C8B-B14F-4D97-AF65-F5344CB8AC3E}">
        <p14:creationId xmlns:p14="http://schemas.microsoft.com/office/powerpoint/2010/main" val="183910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30DCA-105D-46C1-AD9C-0379041609DA}"/>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a:t>Next work</a:t>
            </a:r>
          </a:p>
        </p:txBody>
      </p:sp>
      <p:sp>
        <p:nvSpPr>
          <p:cNvPr id="3" name="Text Placeholder 2">
            <a:extLst>
              <a:ext uri="{FF2B5EF4-FFF2-40B4-BE49-F238E27FC236}">
                <a16:creationId xmlns:a16="http://schemas.microsoft.com/office/drawing/2014/main" id="{697782CF-35E7-4EF6-9A55-88E30967021B}"/>
              </a:ext>
            </a:extLst>
          </p:cNvPr>
          <p:cNvSpPr>
            <a:spLocks noGrp="1"/>
          </p:cNvSpPr>
          <p:nvPr>
            <p:ph type="body" idx="1"/>
          </p:nvPr>
        </p:nvSpPr>
        <p:spPr>
          <a:xfrm>
            <a:off x="444342" y="1507414"/>
            <a:ext cx="3330781" cy="3703320"/>
          </a:xfrm>
          <a:ln w="57150">
            <a:noFill/>
          </a:ln>
        </p:spPr>
        <p:txBody>
          <a:bodyPr vert="horz" lIns="91440" tIns="45720" rIns="91440" bIns="45720" rtlCol="0" anchor="ctr">
            <a:normAutofit/>
          </a:bodyPr>
          <a:lstStyle/>
          <a:p>
            <a:pPr algn="r"/>
            <a:r>
              <a:rPr lang="en-US" sz="2000"/>
              <a:t>May , June</a:t>
            </a:r>
          </a:p>
        </p:txBody>
      </p:sp>
      <p:sp>
        <p:nvSpPr>
          <p:cNvPr id="18" name="Rectangle 17">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41468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E74F0A6-4090-4003-ADCC-F39190098C76}"/>
              </a:ext>
            </a:extLst>
          </p:cNvPr>
          <p:cNvSpPr>
            <a:spLocks noGrp="1"/>
          </p:cNvSpPr>
          <p:nvPr>
            <p:ph type="title"/>
          </p:nvPr>
        </p:nvSpPr>
        <p:spPr>
          <a:xfrm>
            <a:off x="581192" y="5264487"/>
            <a:ext cx="11029616" cy="718870"/>
          </a:xfrm>
        </p:spPr>
        <p:txBody>
          <a:bodyPr>
            <a:normAutofit/>
          </a:bodyPr>
          <a:lstStyle/>
          <a:p>
            <a:r>
              <a:rPr lang="en-US">
                <a:solidFill>
                  <a:srgbClr val="FFFEFF"/>
                </a:solidFill>
              </a:rPr>
              <a:t>Feature Scaling</a:t>
            </a:r>
          </a:p>
        </p:txBody>
      </p:sp>
      <p:graphicFrame>
        <p:nvGraphicFramePr>
          <p:cNvPr id="5" name="Content Placeholder 2">
            <a:extLst>
              <a:ext uri="{FF2B5EF4-FFF2-40B4-BE49-F238E27FC236}">
                <a16:creationId xmlns:a16="http://schemas.microsoft.com/office/drawing/2014/main" id="{59FFC06B-9F8A-4957-82FA-175A1D2751B0}"/>
              </a:ext>
            </a:extLst>
          </p:cNvPr>
          <p:cNvGraphicFramePr>
            <a:graphicFrameLocks noGrp="1"/>
          </p:cNvGraphicFramePr>
          <p:nvPr>
            <p:ph idx="1"/>
            <p:extLst>
              <p:ext uri="{D42A27DB-BD31-4B8C-83A1-F6EECF244321}">
                <p14:modId xmlns:p14="http://schemas.microsoft.com/office/powerpoint/2010/main" val="13195725"/>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59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3CAF-1615-4C7E-A820-F07A766BA71E}"/>
              </a:ext>
            </a:extLst>
          </p:cNvPr>
          <p:cNvSpPr>
            <a:spLocks noGrp="1"/>
          </p:cNvSpPr>
          <p:nvPr>
            <p:ph type="title"/>
          </p:nvPr>
        </p:nvSpPr>
        <p:spPr/>
        <p:txBody>
          <a:bodyPr/>
          <a:lstStyle/>
          <a:p>
            <a:r>
              <a:rPr lang="en-US" dirty="0"/>
              <a:t>Next Machine learning Models</a:t>
            </a:r>
          </a:p>
        </p:txBody>
      </p:sp>
      <p:sp>
        <p:nvSpPr>
          <p:cNvPr id="3" name="Content Placeholder 2">
            <a:extLst>
              <a:ext uri="{FF2B5EF4-FFF2-40B4-BE49-F238E27FC236}">
                <a16:creationId xmlns:a16="http://schemas.microsoft.com/office/drawing/2014/main" id="{D2C9BE0E-B621-401F-AE84-B9286C9F10AE}"/>
              </a:ext>
            </a:extLst>
          </p:cNvPr>
          <p:cNvSpPr>
            <a:spLocks noGrp="1"/>
          </p:cNvSpPr>
          <p:nvPr>
            <p:ph idx="1"/>
          </p:nvPr>
        </p:nvSpPr>
        <p:spPr/>
        <p:txBody>
          <a:bodyPr/>
          <a:lstStyle/>
          <a:p>
            <a:r>
              <a:rPr lang="en-US" dirty="0"/>
              <a:t>It is unlikely that a single algorithm will suffice</a:t>
            </a:r>
          </a:p>
          <a:p>
            <a:endParaRPr lang="en-US" dirty="0"/>
          </a:p>
          <a:p>
            <a:r>
              <a:rPr lang="en-US" dirty="0"/>
              <a:t>Framework is built around a “Course Classifier” – Need to adapt to increase number of features?</a:t>
            </a:r>
          </a:p>
          <a:p>
            <a:endParaRPr lang="en-US" dirty="0"/>
          </a:p>
          <a:p>
            <a:r>
              <a:rPr lang="en-US" dirty="0"/>
              <a:t>Thorough Mathematical understanding of how MLP works, move on to new ML methods?</a:t>
            </a:r>
          </a:p>
        </p:txBody>
      </p:sp>
    </p:spTree>
    <p:extLst>
      <p:ext uri="{BB962C8B-B14F-4D97-AF65-F5344CB8AC3E}">
        <p14:creationId xmlns:p14="http://schemas.microsoft.com/office/powerpoint/2010/main" val="39803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CB5C-F25F-4570-99B6-C4D37C513A93}"/>
              </a:ext>
            </a:extLst>
          </p:cNvPr>
          <p:cNvSpPr>
            <a:spLocks noGrp="1"/>
          </p:cNvSpPr>
          <p:nvPr>
            <p:ph type="title"/>
          </p:nvPr>
        </p:nvSpPr>
        <p:spPr/>
        <p:txBody>
          <a:bodyPr/>
          <a:lstStyle/>
          <a:p>
            <a:r>
              <a:rPr lang="en-US" dirty="0"/>
              <a:t>Instrument Classes</a:t>
            </a:r>
          </a:p>
        </p:txBody>
      </p:sp>
      <p:sp>
        <p:nvSpPr>
          <p:cNvPr id="3" name="Content Placeholder 2">
            <a:extLst>
              <a:ext uri="{FF2B5EF4-FFF2-40B4-BE49-F238E27FC236}">
                <a16:creationId xmlns:a16="http://schemas.microsoft.com/office/drawing/2014/main" id="{87EC459A-9AA7-4D42-8809-F1AC16CF98B2}"/>
              </a:ext>
            </a:extLst>
          </p:cNvPr>
          <p:cNvSpPr>
            <a:spLocks noGrp="1"/>
          </p:cNvSpPr>
          <p:nvPr>
            <p:ph idx="1"/>
          </p:nvPr>
        </p:nvSpPr>
        <p:spPr/>
        <p:txBody>
          <a:bodyPr/>
          <a:lstStyle/>
          <a:p>
            <a:r>
              <a:rPr lang="en-US" dirty="0"/>
              <a:t>Class 0 – Brass Instruments (Red)</a:t>
            </a:r>
          </a:p>
          <a:p>
            <a:endParaRPr lang="en-US" dirty="0"/>
          </a:p>
          <a:p>
            <a:r>
              <a:rPr lang="en-US" dirty="0"/>
              <a:t>Class 1 – Stringed Instruments (Purple)</a:t>
            </a:r>
          </a:p>
          <a:p>
            <a:endParaRPr lang="en-US" dirty="0"/>
          </a:p>
          <a:p>
            <a:r>
              <a:rPr lang="en-US" dirty="0"/>
              <a:t>Class 2 – High Woodwinds (Brown)</a:t>
            </a:r>
          </a:p>
          <a:p>
            <a:endParaRPr lang="en-US" dirty="0"/>
          </a:p>
          <a:p>
            <a:r>
              <a:rPr lang="en-US" dirty="0"/>
              <a:t>Class 3 – Low Woodwinds (Gray)</a:t>
            </a:r>
          </a:p>
        </p:txBody>
      </p:sp>
    </p:spTree>
    <p:extLst>
      <p:ext uri="{BB962C8B-B14F-4D97-AF65-F5344CB8AC3E}">
        <p14:creationId xmlns:p14="http://schemas.microsoft.com/office/powerpoint/2010/main" val="259948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4B0D-5390-4898-B37D-2ED09F0EC123}"/>
              </a:ext>
            </a:extLst>
          </p:cNvPr>
          <p:cNvSpPr>
            <a:spLocks noGrp="1"/>
          </p:cNvSpPr>
          <p:nvPr>
            <p:ph type="title"/>
          </p:nvPr>
        </p:nvSpPr>
        <p:spPr/>
        <p:txBody>
          <a:bodyPr/>
          <a:lstStyle/>
          <a:p>
            <a:r>
              <a:rPr lang="en-US" dirty="0"/>
              <a:t>Progress with MLP</a:t>
            </a:r>
          </a:p>
        </p:txBody>
      </p:sp>
      <p:sp>
        <p:nvSpPr>
          <p:cNvPr id="3" name="Content Placeholder 2">
            <a:extLst>
              <a:ext uri="{FF2B5EF4-FFF2-40B4-BE49-F238E27FC236}">
                <a16:creationId xmlns:a16="http://schemas.microsoft.com/office/drawing/2014/main" id="{669C8160-955D-43BF-9D07-ED6B2D272374}"/>
              </a:ext>
            </a:extLst>
          </p:cNvPr>
          <p:cNvSpPr>
            <a:spLocks noGrp="1"/>
          </p:cNvSpPr>
          <p:nvPr>
            <p:ph idx="1"/>
          </p:nvPr>
        </p:nvSpPr>
        <p:spPr/>
        <p:txBody>
          <a:bodyPr/>
          <a:lstStyle/>
          <a:p>
            <a:r>
              <a:rPr lang="en-US" dirty="0"/>
              <a:t>Successful construction of mathematical foundation of Multilayer Perceptron Model</a:t>
            </a:r>
          </a:p>
          <a:p>
            <a:endParaRPr lang="en-US" dirty="0"/>
          </a:p>
          <a:p>
            <a:r>
              <a:rPr lang="en-US" dirty="0"/>
              <a:t>Convolutional Network Might be useful for Comparisons in Frequency-Spectrum</a:t>
            </a:r>
          </a:p>
          <a:p>
            <a:endParaRPr lang="en-US" dirty="0"/>
          </a:p>
          <a:p>
            <a:r>
              <a:rPr lang="en-US" dirty="0"/>
              <a:t>Move To </a:t>
            </a:r>
            <a:r>
              <a:rPr lang="en-US" dirty="0" err="1"/>
              <a:t>Keras</a:t>
            </a:r>
            <a:r>
              <a:rPr lang="en-US" dirty="0"/>
              <a:t>/TF for more advanced models?</a:t>
            </a:r>
          </a:p>
          <a:p>
            <a:endParaRPr lang="en-US" dirty="0"/>
          </a:p>
          <a:p>
            <a:r>
              <a:rPr lang="en-US" dirty="0"/>
              <a:t>Shift Focus to SVM?</a:t>
            </a:r>
          </a:p>
        </p:txBody>
      </p:sp>
    </p:spTree>
    <p:extLst>
      <p:ext uri="{BB962C8B-B14F-4D97-AF65-F5344CB8AC3E}">
        <p14:creationId xmlns:p14="http://schemas.microsoft.com/office/powerpoint/2010/main" val="283307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D7834585-F49B-43A2-9226-38EBB9CE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DCEF53A-688F-4F3C-8A00-40B06CCBA2D7}"/>
              </a:ext>
            </a:extLst>
          </p:cNvPr>
          <p:cNvSpPr>
            <a:spLocks noGrp="1"/>
          </p:cNvSpPr>
          <p:nvPr>
            <p:ph type="title"/>
          </p:nvPr>
        </p:nvSpPr>
        <p:spPr>
          <a:xfrm>
            <a:off x="2156346" y="1097109"/>
            <a:ext cx="5439267" cy="4576358"/>
          </a:xfrm>
        </p:spPr>
        <p:txBody>
          <a:bodyPr vert="horz" lIns="91440" tIns="45720" rIns="91440" bIns="45720" rtlCol="0" anchor="ctr">
            <a:normAutofit/>
          </a:bodyPr>
          <a:lstStyle/>
          <a:p>
            <a:r>
              <a:rPr lang="en-US">
                <a:solidFill>
                  <a:schemeClr val="tx2">
                    <a:lumMod val="75000"/>
                  </a:schemeClr>
                </a:solidFill>
              </a:rPr>
              <a:t>Current Goal</a:t>
            </a:r>
          </a:p>
        </p:txBody>
      </p:sp>
      <p:sp>
        <p:nvSpPr>
          <p:cNvPr id="20" name="Rectangle 19">
            <a:extLst>
              <a:ext uri="{FF2B5EF4-FFF2-40B4-BE49-F238E27FC236}">
                <a16:creationId xmlns:a16="http://schemas.microsoft.com/office/drawing/2014/main" id="{A94003D5-55DD-4968-8D94-E9705D54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69" y="453642"/>
            <a:ext cx="3625597"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 name="Text Placeholder 4">
            <a:extLst>
              <a:ext uri="{FF2B5EF4-FFF2-40B4-BE49-F238E27FC236}">
                <a16:creationId xmlns:a16="http://schemas.microsoft.com/office/drawing/2014/main" id="{604FC105-12F1-409A-AA2A-BFA28E9F4273}"/>
              </a:ext>
            </a:extLst>
          </p:cNvPr>
          <p:cNvSpPr>
            <a:spLocks noGrp="1"/>
          </p:cNvSpPr>
          <p:nvPr>
            <p:ph type="body" idx="1"/>
          </p:nvPr>
        </p:nvSpPr>
        <p:spPr>
          <a:xfrm>
            <a:off x="8394799" y="1097109"/>
            <a:ext cx="3072530" cy="4576358"/>
          </a:xfrm>
        </p:spPr>
        <p:txBody>
          <a:bodyPr vert="horz" lIns="91440" tIns="45720" rIns="91440" bIns="45720" rtlCol="0" anchor="ctr">
            <a:normAutofit/>
          </a:bodyPr>
          <a:lstStyle/>
          <a:p>
            <a:r>
              <a:rPr lang="en-US" sz="2800">
                <a:solidFill>
                  <a:srgbClr val="FFFFFF"/>
                </a:solidFill>
              </a:rPr>
              <a:t>Find Classification Features derived from Waveform</a:t>
            </a:r>
          </a:p>
        </p:txBody>
      </p:sp>
      <p:sp>
        <p:nvSpPr>
          <p:cNvPr id="22" name="Rectangle 21">
            <a:extLst>
              <a:ext uri="{FF2B5EF4-FFF2-40B4-BE49-F238E27FC236}">
                <a16:creationId xmlns:a16="http://schemas.microsoft.com/office/drawing/2014/main" id="{F5549486-A8CA-4D47-92EC-B95E900CA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5788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B7DE-9D01-472B-9E0B-FA37B50370E0}"/>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CD1098A3-55B9-4CB9-B2D3-3B123D2E2FE6}"/>
              </a:ext>
            </a:extLst>
          </p:cNvPr>
          <p:cNvSpPr>
            <a:spLocks noGrp="1"/>
          </p:cNvSpPr>
          <p:nvPr>
            <p:ph idx="1"/>
          </p:nvPr>
        </p:nvSpPr>
        <p:spPr/>
        <p:txBody>
          <a:bodyPr/>
          <a:lstStyle/>
          <a:p>
            <a:pPr marL="0" indent="0">
              <a:buNone/>
            </a:pPr>
            <a:r>
              <a:rPr lang="en-US" dirty="0"/>
              <a:t>“The ﬁrst step in a classiﬁcation problem is typically data reduction. The data reduction stage which is also called feature extraction, consists of discovering a few important facts about each class. </a:t>
            </a:r>
            <a:r>
              <a:rPr lang="en-US" b="1" dirty="0"/>
              <a:t>The choice of features is critical as it greatly affects the accuracy of audio classiﬁcation. </a:t>
            </a:r>
            <a:r>
              <a:rPr lang="en-US" dirty="0"/>
              <a:t>The selected features must reﬂect the signiﬁcant characteristics of each class of audio signals. In order to better discriminate different classes of audio, we consider features that are related to the temporal and spectral domains.” </a:t>
            </a:r>
          </a:p>
        </p:txBody>
      </p:sp>
      <p:sp>
        <p:nvSpPr>
          <p:cNvPr id="4" name="Text Placeholder 3">
            <a:extLst>
              <a:ext uri="{FF2B5EF4-FFF2-40B4-BE49-F238E27FC236}">
                <a16:creationId xmlns:a16="http://schemas.microsoft.com/office/drawing/2014/main" id="{DB0F3386-7A1B-459B-B32F-2AB0754977E0}"/>
              </a:ext>
            </a:extLst>
          </p:cNvPr>
          <p:cNvSpPr>
            <a:spLocks noGrp="1"/>
          </p:cNvSpPr>
          <p:nvPr>
            <p:ph type="body" sz="half" idx="2"/>
          </p:nvPr>
        </p:nvSpPr>
        <p:spPr/>
        <p:txBody>
          <a:bodyPr/>
          <a:lstStyle/>
          <a:p>
            <a:r>
              <a:rPr lang="en-US" dirty="0"/>
              <a:t>Khan, M. Kashif Saeed, and </a:t>
            </a:r>
            <a:r>
              <a:rPr lang="en-US" dirty="0" err="1"/>
              <a:t>Wasfi</a:t>
            </a:r>
            <a:r>
              <a:rPr lang="en-US" dirty="0"/>
              <a:t> G. Al-Khatib. “Machine-Learning Based Classification of Speech and Music.” Multimedia Systems, vol. 12, no. 1, 2006, pp. 55–67., doi:10.1007/s00530-006-0034-0.</a:t>
            </a:r>
          </a:p>
          <a:p>
            <a:endParaRPr lang="en-US" dirty="0"/>
          </a:p>
        </p:txBody>
      </p:sp>
    </p:spTree>
    <p:extLst>
      <p:ext uri="{BB962C8B-B14F-4D97-AF65-F5344CB8AC3E}">
        <p14:creationId xmlns:p14="http://schemas.microsoft.com/office/powerpoint/2010/main" val="76919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5D1CF-D6A5-4158-A61A-0FD32ACC8A29}"/>
              </a:ext>
            </a:extLst>
          </p:cNvPr>
          <p:cNvSpPr>
            <a:spLocks noGrp="1"/>
          </p:cNvSpPr>
          <p:nvPr>
            <p:ph type="title"/>
          </p:nvPr>
        </p:nvSpPr>
        <p:spPr>
          <a:xfrm>
            <a:off x="581193" y="1507414"/>
            <a:ext cx="5952037" cy="3703320"/>
          </a:xfrm>
        </p:spPr>
        <p:txBody>
          <a:bodyPr vert="horz" lIns="91440" tIns="45720" rIns="91440" bIns="45720" rtlCol="0" anchor="b">
            <a:normAutofit/>
          </a:bodyPr>
          <a:lstStyle/>
          <a:p>
            <a:r>
              <a:rPr lang="en-US" sz="4800"/>
              <a:t>Time - Domain Features</a:t>
            </a:r>
          </a:p>
        </p:txBody>
      </p:sp>
      <p:sp>
        <p:nvSpPr>
          <p:cNvPr id="3" name="Text Placeholder 2">
            <a:extLst>
              <a:ext uri="{FF2B5EF4-FFF2-40B4-BE49-F238E27FC236}">
                <a16:creationId xmlns:a16="http://schemas.microsoft.com/office/drawing/2014/main" id="{AA3FDA37-581E-41BC-9352-A7DAD9198125}"/>
              </a:ext>
            </a:extLst>
          </p:cNvPr>
          <p:cNvSpPr>
            <a:spLocks noGrp="1"/>
          </p:cNvSpPr>
          <p:nvPr>
            <p:ph type="body" idx="1"/>
          </p:nvPr>
        </p:nvSpPr>
        <p:spPr>
          <a:xfrm>
            <a:off x="8483600" y="1507414"/>
            <a:ext cx="3247118" cy="3703320"/>
          </a:xfrm>
          <a:ln w="57150">
            <a:noFill/>
          </a:ln>
        </p:spPr>
        <p:txBody>
          <a:bodyPr vert="horz" lIns="91440" tIns="45720" rIns="91440" bIns="45720" rtlCol="0" anchor="t">
            <a:normAutofit/>
          </a:bodyPr>
          <a:lstStyle/>
          <a:p>
            <a:r>
              <a:rPr lang="en-US" sz="2400"/>
              <a:t>Currently implemented</a:t>
            </a:r>
          </a:p>
        </p:txBody>
      </p:sp>
      <p:sp>
        <p:nvSpPr>
          <p:cNvPr id="18" name="Rectangle 17">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4575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43CBE8B8-7A25-4D33-B23D-E44EFBC857BD}"/>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Rise / Decay Time</a:t>
            </a:r>
          </a:p>
        </p:txBody>
      </p:sp>
      <p:grpSp>
        <p:nvGrpSpPr>
          <p:cNvPr id="29" name="Group 2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0" name="Rectangle 2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5" name="Content Placeholder 4">
            <a:extLst>
              <a:ext uri="{FF2B5EF4-FFF2-40B4-BE49-F238E27FC236}">
                <a16:creationId xmlns:a16="http://schemas.microsoft.com/office/drawing/2014/main" id="{9F0DCE1C-0FAA-4663-A3DE-AF9E241748B8}"/>
              </a:ext>
            </a:extLst>
          </p:cNvPr>
          <p:cNvSpPr>
            <a:spLocks noGrp="1"/>
          </p:cNvSpPr>
          <p:nvPr>
            <p:ph sz="half" idx="1"/>
          </p:nvPr>
        </p:nvSpPr>
        <p:spPr>
          <a:xfrm>
            <a:off x="764110" y="2052084"/>
            <a:ext cx="3033249" cy="3856229"/>
          </a:xfrm>
        </p:spPr>
        <p:txBody>
          <a:bodyPr vert="horz" lIns="91440" tIns="45720" rIns="91440" bIns="45720" rtlCol="0" anchor="t">
            <a:normAutofit/>
          </a:bodyPr>
          <a:lstStyle/>
          <a:p>
            <a:r>
              <a:rPr lang="en-US" sz="1600">
                <a:solidFill>
                  <a:srgbClr val="FFFFFF"/>
                </a:solidFill>
              </a:rPr>
              <a:t>Rise: 10% - 90% of amplitude</a:t>
            </a:r>
          </a:p>
          <a:p>
            <a:endParaRPr lang="en-US" sz="1600">
              <a:solidFill>
                <a:srgbClr val="FFFFFF"/>
              </a:solidFill>
            </a:endParaRPr>
          </a:p>
          <a:p>
            <a:r>
              <a:rPr lang="en-US" sz="1600">
                <a:solidFill>
                  <a:srgbClr val="FFFFFF"/>
                </a:solidFill>
              </a:rPr>
              <a:t>Decay: 90% to 10% of amplitude</a:t>
            </a:r>
          </a:p>
          <a:p>
            <a:endParaRPr lang="en-US" sz="1600">
              <a:solidFill>
                <a:srgbClr val="FFFFFF"/>
              </a:solidFill>
            </a:endParaRPr>
          </a:p>
          <a:p>
            <a:r>
              <a:rPr lang="en-US" sz="1600">
                <a:solidFill>
                  <a:srgbClr val="FFFFFF"/>
                </a:solidFill>
              </a:rPr>
              <a:t>Normalized to account for length of file</a:t>
            </a:r>
          </a:p>
        </p:txBody>
      </p:sp>
      <p:pic>
        <p:nvPicPr>
          <p:cNvPr id="12" name="Content Placeholder 11" descr="A close up of a map&#10;&#10;Description automatically generated">
            <a:extLst>
              <a:ext uri="{FF2B5EF4-FFF2-40B4-BE49-F238E27FC236}">
                <a16:creationId xmlns:a16="http://schemas.microsoft.com/office/drawing/2014/main" id="{8A1CF823-5FD5-4C81-BA62-9AC257ACC05E}"/>
              </a:ext>
            </a:extLst>
          </p:cNvPr>
          <p:cNvPicPr>
            <a:picLocks noGrp="1" noChangeAspect="1"/>
          </p:cNvPicPr>
          <p:nvPr>
            <p:ph sz="half" idx="2"/>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30703623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BF14-F00D-4E87-92B4-84454F84FF31}"/>
              </a:ext>
            </a:extLst>
          </p:cNvPr>
          <p:cNvSpPr>
            <a:spLocks noGrp="1"/>
          </p:cNvSpPr>
          <p:nvPr>
            <p:ph type="title"/>
          </p:nvPr>
        </p:nvSpPr>
        <p:spPr>
          <a:xfrm>
            <a:off x="581192" y="702156"/>
            <a:ext cx="11029616" cy="1013800"/>
          </a:xfrm>
        </p:spPr>
        <p:txBody>
          <a:bodyPr>
            <a:normAutofit/>
          </a:bodyPr>
          <a:lstStyle/>
          <a:p>
            <a:r>
              <a:rPr lang="en-US">
                <a:solidFill>
                  <a:srgbClr val="FFFEFF"/>
                </a:solidFill>
              </a:rPr>
              <a:t>Constructing “Frames”</a:t>
            </a:r>
          </a:p>
        </p:txBody>
      </p:sp>
      <p:graphicFrame>
        <p:nvGraphicFramePr>
          <p:cNvPr id="5" name="Content Placeholder 2">
            <a:extLst>
              <a:ext uri="{FF2B5EF4-FFF2-40B4-BE49-F238E27FC236}">
                <a16:creationId xmlns:a16="http://schemas.microsoft.com/office/drawing/2014/main" id="{10C0AB64-6BEC-4048-A72C-349DDAC6BBBD}"/>
              </a:ext>
            </a:extLst>
          </p:cNvPr>
          <p:cNvGraphicFramePr>
            <a:graphicFrameLocks noGrp="1"/>
          </p:cNvGraphicFramePr>
          <p:nvPr>
            <p:ph idx="1"/>
            <p:extLst>
              <p:ext uri="{D42A27DB-BD31-4B8C-83A1-F6EECF244321}">
                <p14:modId xmlns:p14="http://schemas.microsoft.com/office/powerpoint/2010/main" val="395608431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3989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79</TotalTime>
  <Words>816</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Cambria Math</vt:lpstr>
      <vt:lpstr>Gill Sans MT</vt:lpstr>
      <vt:lpstr>Wingdings 2</vt:lpstr>
      <vt:lpstr>Dividend</vt:lpstr>
      <vt:lpstr>Musical Instrument Family Classification Features</vt:lpstr>
      <vt:lpstr>Updates</vt:lpstr>
      <vt:lpstr>Instrument Classes</vt:lpstr>
      <vt:lpstr>Progress with MLP</vt:lpstr>
      <vt:lpstr>Current Goal</vt:lpstr>
      <vt:lpstr>Inspiration</vt:lpstr>
      <vt:lpstr>Time - Domain Features</vt:lpstr>
      <vt:lpstr>Rise / Decay Time</vt:lpstr>
      <vt:lpstr>Constructing “Frames”</vt:lpstr>
      <vt:lpstr>RMS Energy of Frames</vt:lpstr>
      <vt:lpstr>RMS Energy / Frames with &lt; 10% of RMS Energy</vt:lpstr>
      <vt:lpstr>RMS Energy / Frames with &lt; 25% of RMS Energy</vt:lpstr>
      <vt:lpstr>RMS Energy / Frames with &lt; 50% of RMS Energy</vt:lpstr>
      <vt:lpstr>RMS Energy / Frames with &lt; 75% of RMS Energy</vt:lpstr>
      <vt:lpstr>Average Time Spectral Flux</vt:lpstr>
      <vt:lpstr>Frequency – Domain Features</vt:lpstr>
      <vt:lpstr>Number of Distinct Peaks in power Spectrum</vt:lpstr>
      <vt:lpstr>Power of Successive Overtones</vt:lpstr>
      <vt:lpstr>Spectrogram Information</vt:lpstr>
      <vt:lpstr>Next work</vt:lpstr>
      <vt:lpstr>Feature Scaling</vt:lpstr>
      <vt:lpstr>Next Machine learning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Musical Instrument Family Classifier Features</dc:title>
  <dc:creator>Landon Buell</dc:creator>
  <cp:lastModifiedBy>Landon Buell</cp:lastModifiedBy>
  <cp:revision>4</cp:revision>
  <dcterms:created xsi:type="dcterms:W3CDTF">2020-05-04T05:03:35Z</dcterms:created>
  <dcterms:modified xsi:type="dcterms:W3CDTF">2020-05-04T18:23:43Z</dcterms:modified>
</cp:coreProperties>
</file>