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8" r:id="rId3"/>
    <p:sldId id="259" r:id="rId4"/>
    <p:sldId id="260" r:id="rId5"/>
    <p:sldId id="261" r:id="rId6"/>
    <p:sldId id="262" r:id="rId7"/>
    <p:sldId id="263" r:id="rId8"/>
    <p:sldId id="269" r:id="rId9"/>
    <p:sldId id="270" r:id="rId10"/>
    <p:sldId id="272" r:id="rId11"/>
    <p:sldId id="264" r:id="rId12"/>
    <p:sldId id="266" r:id="rId13"/>
    <p:sldId id="273" r:id="rId14"/>
    <p:sldId id="267" r:id="rId15"/>
    <p:sldId id="274" r:id="rId16"/>
    <p:sldId id="265" r:id="rId17"/>
    <p:sldId id="268"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p:cViewPr varScale="1">
        <p:scale>
          <a:sx n="162" d="100"/>
          <a:sy n="162" d="100"/>
        </p:scale>
        <p:origin x="96" y="14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6CAA26-9D9C-4392-A69B-7E6C67370422}"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2886011A-3822-42C2-9C10-5AE8F4081245}">
      <dgm:prSet/>
      <dgm:spPr/>
      <dgm:t>
        <a:bodyPr/>
        <a:lstStyle/>
        <a:p>
          <a:pPr>
            <a:defRPr b="1"/>
          </a:pPr>
          <a:r>
            <a:rPr lang="en-US"/>
            <a:t>We map a set of inputs to a qualitative output</a:t>
          </a:r>
        </a:p>
      </dgm:t>
    </dgm:pt>
    <dgm:pt modelId="{6430EDD1-252B-4E13-A94E-18D211BC0A54}" type="parTrans" cxnId="{DBF4FEF6-777A-4BA4-A02C-63E9DD1C66C5}">
      <dgm:prSet/>
      <dgm:spPr/>
      <dgm:t>
        <a:bodyPr/>
        <a:lstStyle/>
        <a:p>
          <a:endParaRPr lang="en-US"/>
        </a:p>
      </dgm:t>
    </dgm:pt>
    <dgm:pt modelId="{EB8E95D0-4FCC-43C5-9A96-B6CB5A46FE3F}" type="sibTrans" cxnId="{DBF4FEF6-777A-4BA4-A02C-63E9DD1C66C5}">
      <dgm:prSet/>
      <dgm:spPr/>
      <dgm:t>
        <a:bodyPr/>
        <a:lstStyle/>
        <a:p>
          <a:endParaRPr lang="en-US"/>
        </a:p>
      </dgm:t>
    </dgm:pt>
    <dgm:pt modelId="{B3BE7AC7-18F9-4D07-97B7-A795F1256111}">
      <dgm:prSet/>
      <dgm:spPr/>
      <dgm:t>
        <a:bodyPr/>
        <a:lstStyle/>
        <a:p>
          <a:pPr>
            <a:defRPr b="1"/>
          </a:pPr>
          <a:r>
            <a:rPr lang="en-US"/>
            <a:t>We seek to “group” similar inputs </a:t>
          </a:r>
        </a:p>
      </dgm:t>
    </dgm:pt>
    <dgm:pt modelId="{65626D71-EB0C-4D5D-961C-3CBBC868FD35}" type="parTrans" cxnId="{F22E6E4B-D807-418B-8A58-AA564F8A55C3}">
      <dgm:prSet/>
      <dgm:spPr/>
      <dgm:t>
        <a:bodyPr/>
        <a:lstStyle/>
        <a:p>
          <a:endParaRPr lang="en-US"/>
        </a:p>
      </dgm:t>
    </dgm:pt>
    <dgm:pt modelId="{A27F571A-F94C-4786-B09F-FFC435B7B184}" type="sibTrans" cxnId="{F22E6E4B-D807-418B-8A58-AA564F8A55C3}">
      <dgm:prSet/>
      <dgm:spPr/>
      <dgm:t>
        <a:bodyPr/>
        <a:lstStyle/>
        <a:p>
          <a:endParaRPr lang="en-US"/>
        </a:p>
      </dgm:t>
    </dgm:pt>
    <dgm:pt modelId="{C43372CB-99E2-49A1-9B56-9A6B536D0040}">
      <dgm:prSet/>
      <dgm:spPr/>
      <dgm:t>
        <a:bodyPr/>
        <a:lstStyle/>
        <a:p>
          <a:r>
            <a:rPr lang="en-US"/>
            <a:t>Place them into 1 of </a:t>
          </a:r>
          <a:r>
            <a:rPr lang="en-US" i="1"/>
            <a:t>K </a:t>
          </a:r>
          <a:r>
            <a:rPr lang="en-US"/>
            <a:t>classes</a:t>
          </a:r>
        </a:p>
      </dgm:t>
    </dgm:pt>
    <dgm:pt modelId="{AAEA73B7-671D-48E2-94F8-8A16AF846D88}" type="parTrans" cxnId="{366217A8-FAF0-44DB-AFCE-2B2F90244610}">
      <dgm:prSet/>
      <dgm:spPr/>
      <dgm:t>
        <a:bodyPr/>
        <a:lstStyle/>
        <a:p>
          <a:endParaRPr lang="en-US"/>
        </a:p>
      </dgm:t>
    </dgm:pt>
    <dgm:pt modelId="{B01443FE-702F-4802-9032-76EBCBB89E0F}" type="sibTrans" cxnId="{366217A8-FAF0-44DB-AFCE-2B2F90244610}">
      <dgm:prSet/>
      <dgm:spPr/>
      <dgm:t>
        <a:bodyPr/>
        <a:lstStyle/>
        <a:p>
          <a:endParaRPr lang="en-US"/>
        </a:p>
      </dgm:t>
    </dgm:pt>
    <dgm:pt modelId="{824D55BF-A321-490C-99CA-38C8B70F0977}">
      <dgm:prSet/>
      <dgm:spPr/>
      <dgm:t>
        <a:bodyPr/>
        <a:lstStyle/>
        <a:p>
          <a:pPr>
            <a:defRPr b="1"/>
          </a:pPr>
          <a:r>
            <a:rPr lang="en-US" dirty="0"/>
            <a:t>This model is called a classifier</a:t>
          </a:r>
        </a:p>
      </dgm:t>
    </dgm:pt>
    <dgm:pt modelId="{58FD63B1-1CEF-4E58-99AD-EDE0DDB37AFF}" type="parTrans" cxnId="{F7D9F8BF-9511-44DF-93DD-1C3C0DB08DAD}">
      <dgm:prSet/>
      <dgm:spPr/>
      <dgm:t>
        <a:bodyPr/>
        <a:lstStyle/>
        <a:p>
          <a:endParaRPr lang="en-US"/>
        </a:p>
      </dgm:t>
    </dgm:pt>
    <dgm:pt modelId="{17489F60-AAEC-43C6-8772-541301EE5F3C}" type="sibTrans" cxnId="{F7D9F8BF-9511-44DF-93DD-1C3C0DB08DAD}">
      <dgm:prSet/>
      <dgm:spPr/>
      <dgm:t>
        <a:bodyPr/>
        <a:lstStyle/>
        <a:p>
          <a:endParaRPr lang="en-US"/>
        </a:p>
      </dgm:t>
    </dgm:pt>
    <dgm:pt modelId="{58F03394-4F90-4456-9399-8B13851A660C}" type="pres">
      <dgm:prSet presAssocID="{846CAA26-9D9C-4392-A69B-7E6C67370422}" presName="root" presStyleCnt="0">
        <dgm:presLayoutVars>
          <dgm:dir/>
          <dgm:resizeHandles val="exact"/>
        </dgm:presLayoutVars>
      </dgm:prSet>
      <dgm:spPr/>
    </dgm:pt>
    <dgm:pt modelId="{C8539A93-D715-4264-AAF8-51DBE404F558}" type="pres">
      <dgm:prSet presAssocID="{2886011A-3822-42C2-9C10-5AE8F4081245}" presName="compNode" presStyleCnt="0"/>
      <dgm:spPr/>
    </dgm:pt>
    <dgm:pt modelId="{375C86DA-8C51-46CE-AF98-3408EC55D1F2}" type="pres">
      <dgm:prSet presAssocID="{2886011A-3822-42C2-9C10-5AE8F40812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30909B8-35C1-4675-9AD5-B3C63F4AB08B}" type="pres">
      <dgm:prSet presAssocID="{2886011A-3822-42C2-9C10-5AE8F4081245}" presName="iconSpace" presStyleCnt="0"/>
      <dgm:spPr/>
    </dgm:pt>
    <dgm:pt modelId="{296BD7C2-7676-454A-87EF-B4F00B70C0AC}" type="pres">
      <dgm:prSet presAssocID="{2886011A-3822-42C2-9C10-5AE8F4081245}" presName="parTx" presStyleLbl="revTx" presStyleIdx="0" presStyleCnt="6">
        <dgm:presLayoutVars>
          <dgm:chMax val="0"/>
          <dgm:chPref val="0"/>
        </dgm:presLayoutVars>
      </dgm:prSet>
      <dgm:spPr/>
    </dgm:pt>
    <dgm:pt modelId="{E3E7CC82-6C51-438E-BBE9-0B814EFEAB5A}" type="pres">
      <dgm:prSet presAssocID="{2886011A-3822-42C2-9C10-5AE8F4081245}" presName="txSpace" presStyleCnt="0"/>
      <dgm:spPr/>
    </dgm:pt>
    <dgm:pt modelId="{DD86F229-0CCC-4ABE-9473-13B85CA98D3F}" type="pres">
      <dgm:prSet presAssocID="{2886011A-3822-42C2-9C10-5AE8F4081245}" presName="desTx" presStyleLbl="revTx" presStyleIdx="1" presStyleCnt="6">
        <dgm:presLayoutVars/>
      </dgm:prSet>
      <dgm:spPr/>
    </dgm:pt>
    <dgm:pt modelId="{34E60C9F-C0EB-443B-844D-6D5FE8E10185}" type="pres">
      <dgm:prSet presAssocID="{EB8E95D0-4FCC-43C5-9A96-B6CB5A46FE3F}" presName="sibTrans" presStyleCnt="0"/>
      <dgm:spPr/>
    </dgm:pt>
    <dgm:pt modelId="{F5BF9DBF-2900-4CB5-9773-A993B207024A}" type="pres">
      <dgm:prSet presAssocID="{B3BE7AC7-18F9-4D07-97B7-A795F1256111}" presName="compNode" presStyleCnt="0"/>
      <dgm:spPr/>
    </dgm:pt>
    <dgm:pt modelId="{F76D16AC-B5DD-432C-A7CA-FD79E96D0180}" type="pres">
      <dgm:prSet presAssocID="{B3BE7AC7-18F9-4D07-97B7-A795F12561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C91947C1-6FBA-4D97-9BAC-08093FE80A52}" type="pres">
      <dgm:prSet presAssocID="{B3BE7AC7-18F9-4D07-97B7-A795F1256111}" presName="iconSpace" presStyleCnt="0"/>
      <dgm:spPr/>
    </dgm:pt>
    <dgm:pt modelId="{18D35961-A102-482F-9084-E0A44F65637B}" type="pres">
      <dgm:prSet presAssocID="{B3BE7AC7-18F9-4D07-97B7-A795F1256111}" presName="parTx" presStyleLbl="revTx" presStyleIdx="2" presStyleCnt="6">
        <dgm:presLayoutVars>
          <dgm:chMax val="0"/>
          <dgm:chPref val="0"/>
        </dgm:presLayoutVars>
      </dgm:prSet>
      <dgm:spPr/>
    </dgm:pt>
    <dgm:pt modelId="{E79031BE-B2A6-4631-8C66-63602EB884DA}" type="pres">
      <dgm:prSet presAssocID="{B3BE7AC7-18F9-4D07-97B7-A795F1256111}" presName="txSpace" presStyleCnt="0"/>
      <dgm:spPr/>
    </dgm:pt>
    <dgm:pt modelId="{F18B81AD-92C4-45CD-9101-FF02246535A5}" type="pres">
      <dgm:prSet presAssocID="{B3BE7AC7-18F9-4D07-97B7-A795F1256111}" presName="desTx" presStyleLbl="revTx" presStyleIdx="3" presStyleCnt="6">
        <dgm:presLayoutVars/>
      </dgm:prSet>
      <dgm:spPr/>
    </dgm:pt>
    <dgm:pt modelId="{5F120E0E-3A35-48E9-A8A2-ACB7D9447997}" type="pres">
      <dgm:prSet presAssocID="{A27F571A-F94C-4786-B09F-FFC435B7B184}" presName="sibTrans" presStyleCnt="0"/>
      <dgm:spPr/>
    </dgm:pt>
    <dgm:pt modelId="{6C887FE2-F8B5-497D-A257-5481A2D616AF}" type="pres">
      <dgm:prSet presAssocID="{824D55BF-A321-490C-99CA-38C8B70F0977}" presName="compNode" presStyleCnt="0"/>
      <dgm:spPr/>
    </dgm:pt>
    <dgm:pt modelId="{9879BAE5-E34F-48AA-AC64-AF314DC973C1}" type="pres">
      <dgm:prSet presAssocID="{824D55BF-A321-490C-99CA-38C8B70F09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anagement"/>
        </a:ext>
      </dgm:extLst>
    </dgm:pt>
    <dgm:pt modelId="{28E8AD31-9A8E-4C88-99BD-7C7A094C5C2F}" type="pres">
      <dgm:prSet presAssocID="{824D55BF-A321-490C-99CA-38C8B70F0977}" presName="iconSpace" presStyleCnt="0"/>
      <dgm:spPr/>
    </dgm:pt>
    <dgm:pt modelId="{3260E351-45D0-41E5-8D2D-23AEC2502671}" type="pres">
      <dgm:prSet presAssocID="{824D55BF-A321-490C-99CA-38C8B70F0977}" presName="parTx" presStyleLbl="revTx" presStyleIdx="4" presStyleCnt="6">
        <dgm:presLayoutVars>
          <dgm:chMax val="0"/>
          <dgm:chPref val="0"/>
        </dgm:presLayoutVars>
      </dgm:prSet>
      <dgm:spPr/>
    </dgm:pt>
    <dgm:pt modelId="{61BF69C7-C04A-40C8-87BC-71A9DA38D098}" type="pres">
      <dgm:prSet presAssocID="{824D55BF-A321-490C-99CA-38C8B70F0977}" presName="txSpace" presStyleCnt="0"/>
      <dgm:spPr/>
    </dgm:pt>
    <dgm:pt modelId="{EA9D1990-C1E9-4F34-8ED1-ABD7FB4F619B}" type="pres">
      <dgm:prSet presAssocID="{824D55BF-A321-490C-99CA-38C8B70F0977}" presName="desTx" presStyleLbl="revTx" presStyleIdx="5" presStyleCnt="6">
        <dgm:presLayoutVars/>
      </dgm:prSet>
      <dgm:spPr/>
    </dgm:pt>
  </dgm:ptLst>
  <dgm:cxnLst>
    <dgm:cxn modelId="{832DE51C-5880-472C-AE0D-899035A2D024}" type="presOf" srcId="{846CAA26-9D9C-4392-A69B-7E6C67370422}" destId="{58F03394-4F90-4456-9399-8B13851A660C}" srcOrd="0" destOrd="0" presId="urn:microsoft.com/office/officeart/2018/2/layout/IconLabelDescriptionList"/>
    <dgm:cxn modelId="{B61A6561-522F-41F2-9C4E-CA68075D5996}" type="presOf" srcId="{B3BE7AC7-18F9-4D07-97B7-A795F1256111}" destId="{18D35961-A102-482F-9084-E0A44F65637B}" srcOrd="0" destOrd="0" presId="urn:microsoft.com/office/officeart/2018/2/layout/IconLabelDescriptionList"/>
    <dgm:cxn modelId="{800E2C45-E9FF-41E1-B494-3A8898AE6A86}" type="presOf" srcId="{2886011A-3822-42C2-9C10-5AE8F4081245}" destId="{296BD7C2-7676-454A-87EF-B4F00B70C0AC}" srcOrd="0" destOrd="0" presId="urn:microsoft.com/office/officeart/2018/2/layout/IconLabelDescriptionList"/>
    <dgm:cxn modelId="{F22E6E4B-D807-418B-8A58-AA564F8A55C3}" srcId="{846CAA26-9D9C-4392-A69B-7E6C67370422}" destId="{B3BE7AC7-18F9-4D07-97B7-A795F1256111}" srcOrd="1" destOrd="0" parTransId="{65626D71-EB0C-4D5D-961C-3CBBC868FD35}" sibTransId="{A27F571A-F94C-4786-B09F-FFC435B7B184}"/>
    <dgm:cxn modelId="{9530A08F-74B0-4081-B7BC-F4B8CF6B56B3}" type="presOf" srcId="{824D55BF-A321-490C-99CA-38C8B70F0977}" destId="{3260E351-45D0-41E5-8D2D-23AEC2502671}" srcOrd="0" destOrd="0" presId="urn:microsoft.com/office/officeart/2018/2/layout/IconLabelDescriptionList"/>
    <dgm:cxn modelId="{366217A8-FAF0-44DB-AFCE-2B2F90244610}" srcId="{B3BE7AC7-18F9-4D07-97B7-A795F1256111}" destId="{C43372CB-99E2-49A1-9B56-9A6B536D0040}" srcOrd="0" destOrd="0" parTransId="{AAEA73B7-671D-48E2-94F8-8A16AF846D88}" sibTransId="{B01443FE-702F-4802-9032-76EBCBB89E0F}"/>
    <dgm:cxn modelId="{F7D9F8BF-9511-44DF-93DD-1C3C0DB08DAD}" srcId="{846CAA26-9D9C-4392-A69B-7E6C67370422}" destId="{824D55BF-A321-490C-99CA-38C8B70F0977}" srcOrd="2" destOrd="0" parTransId="{58FD63B1-1CEF-4E58-99AD-EDE0DDB37AFF}" sibTransId="{17489F60-AAEC-43C6-8772-541301EE5F3C}"/>
    <dgm:cxn modelId="{8E2F98C2-7634-4020-B891-9F523CC961DF}" type="presOf" srcId="{C43372CB-99E2-49A1-9B56-9A6B536D0040}" destId="{F18B81AD-92C4-45CD-9101-FF02246535A5}" srcOrd="0" destOrd="0" presId="urn:microsoft.com/office/officeart/2018/2/layout/IconLabelDescriptionList"/>
    <dgm:cxn modelId="{DBF4FEF6-777A-4BA4-A02C-63E9DD1C66C5}" srcId="{846CAA26-9D9C-4392-A69B-7E6C67370422}" destId="{2886011A-3822-42C2-9C10-5AE8F4081245}" srcOrd="0" destOrd="0" parTransId="{6430EDD1-252B-4E13-A94E-18D211BC0A54}" sibTransId="{EB8E95D0-4FCC-43C5-9A96-B6CB5A46FE3F}"/>
    <dgm:cxn modelId="{04BC50D8-B077-4890-87C9-A779FD521555}" type="presParOf" srcId="{58F03394-4F90-4456-9399-8B13851A660C}" destId="{C8539A93-D715-4264-AAF8-51DBE404F558}" srcOrd="0" destOrd="0" presId="urn:microsoft.com/office/officeart/2018/2/layout/IconLabelDescriptionList"/>
    <dgm:cxn modelId="{935DDC81-845F-405A-AE7D-A1DB1454EAD8}" type="presParOf" srcId="{C8539A93-D715-4264-AAF8-51DBE404F558}" destId="{375C86DA-8C51-46CE-AF98-3408EC55D1F2}" srcOrd="0" destOrd="0" presId="urn:microsoft.com/office/officeart/2018/2/layout/IconLabelDescriptionList"/>
    <dgm:cxn modelId="{B41F4FE2-1DD0-4E7D-A80B-C2985D8E3F80}" type="presParOf" srcId="{C8539A93-D715-4264-AAF8-51DBE404F558}" destId="{030909B8-35C1-4675-9AD5-B3C63F4AB08B}" srcOrd="1" destOrd="0" presId="urn:microsoft.com/office/officeart/2018/2/layout/IconLabelDescriptionList"/>
    <dgm:cxn modelId="{CC708BA8-6F9C-4FEC-AD39-0073639E1C6B}" type="presParOf" srcId="{C8539A93-D715-4264-AAF8-51DBE404F558}" destId="{296BD7C2-7676-454A-87EF-B4F00B70C0AC}" srcOrd="2" destOrd="0" presId="urn:microsoft.com/office/officeart/2018/2/layout/IconLabelDescriptionList"/>
    <dgm:cxn modelId="{D1A78718-4980-4FAD-B678-F77E0EB6E5AD}" type="presParOf" srcId="{C8539A93-D715-4264-AAF8-51DBE404F558}" destId="{E3E7CC82-6C51-438E-BBE9-0B814EFEAB5A}" srcOrd="3" destOrd="0" presId="urn:microsoft.com/office/officeart/2018/2/layout/IconLabelDescriptionList"/>
    <dgm:cxn modelId="{97FAC98D-E303-498E-A10F-4FBDD266DDC4}" type="presParOf" srcId="{C8539A93-D715-4264-AAF8-51DBE404F558}" destId="{DD86F229-0CCC-4ABE-9473-13B85CA98D3F}" srcOrd="4" destOrd="0" presId="urn:microsoft.com/office/officeart/2018/2/layout/IconLabelDescriptionList"/>
    <dgm:cxn modelId="{A71D0BE5-BB29-4508-A1A8-6850256E8F74}" type="presParOf" srcId="{58F03394-4F90-4456-9399-8B13851A660C}" destId="{34E60C9F-C0EB-443B-844D-6D5FE8E10185}" srcOrd="1" destOrd="0" presId="urn:microsoft.com/office/officeart/2018/2/layout/IconLabelDescriptionList"/>
    <dgm:cxn modelId="{E7E95A05-5EC4-46D8-9B56-5520AEB7D656}" type="presParOf" srcId="{58F03394-4F90-4456-9399-8B13851A660C}" destId="{F5BF9DBF-2900-4CB5-9773-A993B207024A}" srcOrd="2" destOrd="0" presId="urn:microsoft.com/office/officeart/2018/2/layout/IconLabelDescriptionList"/>
    <dgm:cxn modelId="{B72F2D4B-B9B4-4D04-815B-DC311E4CBFDF}" type="presParOf" srcId="{F5BF9DBF-2900-4CB5-9773-A993B207024A}" destId="{F76D16AC-B5DD-432C-A7CA-FD79E96D0180}" srcOrd="0" destOrd="0" presId="urn:microsoft.com/office/officeart/2018/2/layout/IconLabelDescriptionList"/>
    <dgm:cxn modelId="{96FEFD9E-F2C8-4A5F-A39A-9F4734455A13}" type="presParOf" srcId="{F5BF9DBF-2900-4CB5-9773-A993B207024A}" destId="{C91947C1-6FBA-4D97-9BAC-08093FE80A52}" srcOrd="1" destOrd="0" presId="urn:microsoft.com/office/officeart/2018/2/layout/IconLabelDescriptionList"/>
    <dgm:cxn modelId="{F8315895-B530-419D-A54A-8A17CCF8A621}" type="presParOf" srcId="{F5BF9DBF-2900-4CB5-9773-A993B207024A}" destId="{18D35961-A102-482F-9084-E0A44F65637B}" srcOrd="2" destOrd="0" presId="urn:microsoft.com/office/officeart/2018/2/layout/IconLabelDescriptionList"/>
    <dgm:cxn modelId="{EA58487A-93F0-463B-AA3D-48BE2A274D8C}" type="presParOf" srcId="{F5BF9DBF-2900-4CB5-9773-A993B207024A}" destId="{E79031BE-B2A6-4631-8C66-63602EB884DA}" srcOrd="3" destOrd="0" presId="urn:microsoft.com/office/officeart/2018/2/layout/IconLabelDescriptionList"/>
    <dgm:cxn modelId="{3A2B4092-E251-442D-9567-B24D0A2DEEFB}" type="presParOf" srcId="{F5BF9DBF-2900-4CB5-9773-A993B207024A}" destId="{F18B81AD-92C4-45CD-9101-FF02246535A5}" srcOrd="4" destOrd="0" presId="urn:microsoft.com/office/officeart/2018/2/layout/IconLabelDescriptionList"/>
    <dgm:cxn modelId="{2CD59C6C-0C37-41FA-9D56-274147FE9B98}" type="presParOf" srcId="{58F03394-4F90-4456-9399-8B13851A660C}" destId="{5F120E0E-3A35-48E9-A8A2-ACB7D9447997}" srcOrd="3" destOrd="0" presId="urn:microsoft.com/office/officeart/2018/2/layout/IconLabelDescriptionList"/>
    <dgm:cxn modelId="{68493367-C022-44ED-AACF-7A19617450EE}" type="presParOf" srcId="{58F03394-4F90-4456-9399-8B13851A660C}" destId="{6C887FE2-F8B5-497D-A257-5481A2D616AF}" srcOrd="4" destOrd="0" presId="urn:microsoft.com/office/officeart/2018/2/layout/IconLabelDescriptionList"/>
    <dgm:cxn modelId="{3E63118F-9D25-47D9-BEDA-E6F83FF6047D}" type="presParOf" srcId="{6C887FE2-F8B5-497D-A257-5481A2D616AF}" destId="{9879BAE5-E34F-48AA-AC64-AF314DC973C1}" srcOrd="0" destOrd="0" presId="urn:microsoft.com/office/officeart/2018/2/layout/IconLabelDescriptionList"/>
    <dgm:cxn modelId="{DC701C3E-D1FE-47AB-97D8-5591B11AD823}" type="presParOf" srcId="{6C887FE2-F8B5-497D-A257-5481A2D616AF}" destId="{28E8AD31-9A8E-4C88-99BD-7C7A094C5C2F}" srcOrd="1" destOrd="0" presId="urn:microsoft.com/office/officeart/2018/2/layout/IconLabelDescriptionList"/>
    <dgm:cxn modelId="{0947A0AD-8AA6-4B5D-8B3D-F53FDC225282}" type="presParOf" srcId="{6C887FE2-F8B5-497D-A257-5481A2D616AF}" destId="{3260E351-45D0-41E5-8D2D-23AEC2502671}" srcOrd="2" destOrd="0" presId="urn:microsoft.com/office/officeart/2018/2/layout/IconLabelDescriptionList"/>
    <dgm:cxn modelId="{D4B77D95-F930-4ACA-B51F-2118A8D2A162}" type="presParOf" srcId="{6C887FE2-F8B5-497D-A257-5481A2D616AF}" destId="{61BF69C7-C04A-40C8-87BC-71A9DA38D098}" srcOrd="3" destOrd="0" presId="urn:microsoft.com/office/officeart/2018/2/layout/IconLabelDescriptionList"/>
    <dgm:cxn modelId="{77DB22A3-D550-43E7-90A8-20D5FBF9C487}" type="presParOf" srcId="{6C887FE2-F8B5-497D-A257-5481A2D616AF}" destId="{EA9D1990-C1E9-4F34-8ED1-ABD7FB4F619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323B8E-DFC4-4323-864D-C626CE0FFDE2}"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55E9625C-F1F1-49B1-B977-D016D2F9981A}">
      <dgm:prSet/>
      <dgm:spPr/>
      <dgm:t>
        <a:bodyPr/>
        <a:lstStyle/>
        <a:p>
          <a:pPr>
            <a:lnSpc>
              <a:spcPct val="100000"/>
            </a:lnSpc>
          </a:pPr>
          <a:r>
            <a:rPr lang="en-US" dirty="0">
              <a:solidFill>
                <a:schemeClr val="bg1"/>
              </a:solidFill>
            </a:rPr>
            <a:t>Choose parameters to minimize the objective function</a:t>
          </a:r>
        </a:p>
      </dgm:t>
    </dgm:pt>
    <dgm:pt modelId="{6A650FD7-AFDC-4C8C-9699-FDAC458F7279}" type="parTrans" cxnId="{B903A0A4-B5C7-4B95-9462-614834F9C00E}">
      <dgm:prSet/>
      <dgm:spPr/>
      <dgm:t>
        <a:bodyPr/>
        <a:lstStyle/>
        <a:p>
          <a:endParaRPr lang="en-US"/>
        </a:p>
      </dgm:t>
    </dgm:pt>
    <dgm:pt modelId="{E91A498F-721C-4E67-B28A-5C1456D5C710}" type="sibTrans" cxnId="{B903A0A4-B5C7-4B95-9462-614834F9C00E}">
      <dgm:prSet/>
      <dgm:spPr/>
      <dgm:t>
        <a:bodyPr/>
        <a:lstStyle/>
        <a:p>
          <a:endParaRPr lang="en-US"/>
        </a:p>
      </dgm:t>
    </dgm:pt>
    <dgm:pt modelId="{C55D7D7B-455B-44D0-8A9B-27D5793AFD24}">
      <dgm:prSet/>
      <dgm:spPr/>
      <dgm:t>
        <a:bodyPr/>
        <a:lstStyle/>
        <a:p>
          <a:pPr>
            <a:lnSpc>
              <a:spcPct val="100000"/>
            </a:lnSpc>
          </a:pPr>
          <a:r>
            <a:rPr lang="en-US" dirty="0">
              <a:solidFill>
                <a:schemeClr val="bg1"/>
              </a:solidFill>
            </a:rPr>
            <a:t>We do not “train” a neural network</a:t>
          </a:r>
        </a:p>
      </dgm:t>
    </dgm:pt>
    <dgm:pt modelId="{B19C4FA4-66F8-4D98-9624-3B9B8FD6A2B3}" type="parTrans" cxnId="{714E9AD1-83E8-46D0-8698-84309DB6B27F}">
      <dgm:prSet/>
      <dgm:spPr/>
      <dgm:t>
        <a:bodyPr/>
        <a:lstStyle/>
        <a:p>
          <a:endParaRPr lang="en-US"/>
        </a:p>
      </dgm:t>
    </dgm:pt>
    <dgm:pt modelId="{C23FEA0E-3E7A-45C7-9546-11D8918E44F1}" type="sibTrans" cxnId="{714E9AD1-83E8-46D0-8698-84309DB6B27F}">
      <dgm:prSet/>
      <dgm:spPr/>
      <dgm:t>
        <a:bodyPr/>
        <a:lstStyle/>
        <a:p>
          <a:endParaRPr lang="en-US"/>
        </a:p>
      </dgm:t>
    </dgm:pt>
    <dgm:pt modelId="{F46F1C4F-788B-4FCE-95CA-7291176371F4}">
      <dgm:prSet/>
      <dgm:spPr/>
      <dgm:t>
        <a:bodyPr/>
        <a:lstStyle/>
        <a:p>
          <a:pPr>
            <a:lnSpc>
              <a:spcPct val="100000"/>
            </a:lnSpc>
          </a:pPr>
          <a:r>
            <a:rPr lang="en-US" dirty="0">
              <a:solidFill>
                <a:schemeClr val="bg1"/>
              </a:solidFill>
            </a:rPr>
            <a:t>We </a:t>
          </a:r>
          <a:r>
            <a:rPr lang="en-US" i="1" dirty="0">
              <a:solidFill>
                <a:schemeClr val="bg1"/>
              </a:solidFill>
            </a:rPr>
            <a:t>Optimize</a:t>
          </a:r>
          <a:r>
            <a:rPr lang="en-US" dirty="0">
              <a:solidFill>
                <a:schemeClr val="bg1"/>
              </a:solidFill>
            </a:rPr>
            <a:t> a Neural Network</a:t>
          </a:r>
        </a:p>
      </dgm:t>
    </dgm:pt>
    <dgm:pt modelId="{EC168C01-9496-4FD4-BDB4-EAE248F494D5}" type="parTrans" cxnId="{67D7C0E3-33D3-41E6-898B-60C7983C92A4}">
      <dgm:prSet/>
      <dgm:spPr/>
      <dgm:t>
        <a:bodyPr/>
        <a:lstStyle/>
        <a:p>
          <a:endParaRPr lang="en-US"/>
        </a:p>
      </dgm:t>
    </dgm:pt>
    <dgm:pt modelId="{BB6733DF-92DF-4F04-A8BB-1E3068BFE47F}" type="sibTrans" cxnId="{67D7C0E3-33D3-41E6-898B-60C7983C92A4}">
      <dgm:prSet/>
      <dgm:spPr/>
      <dgm:t>
        <a:bodyPr/>
        <a:lstStyle/>
        <a:p>
          <a:endParaRPr lang="en-US"/>
        </a:p>
      </dgm:t>
    </dgm:pt>
    <dgm:pt modelId="{146C0FDC-6D23-44F7-98CE-DE1167D3F235}" type="pres">
      <dgm:prSet presAssocID="{92323B8E-DFC4-4323-864D-C626CE0FFDE2}" presName="root" presStyleCnt="0">
        <dgm:presLayoutVars>
          <dgm:dir/>
          <dgm:resizeHandles val="exact"/>
        </dgm:presLayoutVars>
      </dgm:prSet>
      <dgm:spPr/>
    </dgm:pt>
    <dgm:pt modelId="{B5C4F67F-1467-44CF-BA99-731F4FA7AE3B}" type="pres">
      <dgm:prSet presAssocID="{55E9625C-F1F1-49B1-B977-D016D2F9981A}" presName="compNode" presStyleCnt="0"/>
      <dgm:spPr/>
    </dgm:pt>
    <dgm:pt modelId="{292242AD-FF61-4216-B659-1BB831C85042}" type="pres">
      <dgm:prSet presAssocID="{55E9625C-F1F1-49B1-B977-D016D2F9981A}" presName="bgRect" presStyleLbl="bgShp" presStyleIdx="0" presStyleCnt="3"/>
      <dgm:spPr/>
    </dgm:pt>
    <dgm:pt modelId="{95F58589-9712-4454-9BFD-FD6CAED45C6E}" type="pres">
      <dgm:prSet presAssocID="{55E9625C-F1F1-49B1-B977-D016D2F998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02A2C674-6FE2-4C92-BE58-DBB9F36ED766}" type="pres">
      <dgm:prSet presAssocID="{55E9625C-F1F1-49B1-B977-D016D2F9981A}" presName="spaceRect" presStyleCnt="0"/>
      <dgm:spPr/>
    </dgm:pt>
    <dgm:pt modelId="{7E6EB30D-CD13-426C-B58A-B36BAFA2307F}" type="pres">
      <dgm:prSet presAssocID="{55E9625C-F1F1-49B1-B977-D016D2F9981A}" presName="parTx" presStyleLbl="revTx" presStyleIdx="0" presStyleCnt="3">
        <dgm:presLayoutVars>
          <dgm:chMax val="0"/>
          <dgm:chPref val="0"/>
        </dgm:presLayoutVars>
      </dgm:prSet>
      <dgm:spPr/>
    </dgm:pt>
    <dgm:pt modelId="{3F8A02BA-D648-4012-A9BA-40E3B050406A}" type="pres">
      <dgm:prSet presAssocID="{E91A498F-721C-4E67-B28A-5C1456D5C710}" presName="sibTrans" presStyleCnt="0"/>
      <dgm:spPr/>
    </dgm:pt>
    <dgm:pt modelId="{B6ECF521-A5D5-4299-A601-D9366BA45C86}" type="pres">
      <dgm:prSet presAssocID="{C55D7D7B-455B-44D0-8A9B-27D5793AFD24}" presName="compNode" presStyleCnt="0"/>
      <dgm:spPr/>
    </dgm:pt>
    <dgm:pt modelId="{C7D822CA-C4FF-43EB-97C9-3957A1B34C91}" type="pres">
      <dgm:prSet presAssocID="{C55D7D7B-455B-44D0-8A9B-27D5793AFD24}" presName="bgRect" presStyleLbl="bgShp" presStyleIdx="1" presStyleCnt="3"/>
      <dgm:spPr/>
    </dgm:pt>
    <dgm:pt modelId="{192976B9-7FD1-4CFB-BA22-D90A547F2A2D}" type="pres">
      <dgm:prSet presAssocID="{C55D7D7B-455B-44D0-8A9B-27D5793AFD2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in in head"/>
        </a:ext>
      </dgm:extLst>
    </dgm:pt>
    <dgm:pt modelId="{D0DBBE72-D38B-437B-AE6C-CE608B4DBE7E}" type="pres">
      <dgm:prSet presAssocID="{C55D7D7B-455B-44D0-8A9B-27D5793AFD24}" presName="spaceRect" presStyleCnt="0"/>
      <dgm:spPr/>
    </dgm:pt>
    <dgm:pt modelId="{7ADEE424-9284-48B9-879C-D002AA67A8E2}" type="pres">
      <dgm:prSet presAssocID="{C55D7D7B-455B-44D0-8A9B-27D5793AFD24}" presName="parTx" presStyleLbl="revTx" presStyleIdx="1" presStyleCnt="3">
        <dgm:presLayoutVars>
          <dgm:chMax val="0"/>
          <dgm:chPref val="0"/>
        </dgm:presLayoutVars>
      </dgm:prSet>
      <dgm:spPr/>
    </dgm:pt>
    <dgm:pt modelId="{E41BEEC5-7C05-4914-861D-2C5F40D68179}" type="pres">
      <dgm:prSet presAssocID="{C23FEA0E-3E7A-45C7-9546-11D8918E44F1}" presName="sibTrans" presStyleCnt="0"/>
      <dgm:spPr/>
    </dgm:pt>
    <dgm:pt modelId="{41FAED26-0555-4C28-A654-7D0E2639A3DA}" type="pres">
      <dgm:prSet presAssocID="{F46F1C4F-788B-4FCE-95CA-7291176371F4}" presName="compNode" presStyleCnt="0"/>
      <dgm:spPr/>
    </dgm:pt>
    <dgm:pt modelId="{4D704669-4DF4-4296-8594-313245A25DE6}" type="pres">
      <dgm:prSet presAssocID="{F46F1C4F-788B-4FCE-95CA-7291176371F4}" presName="bgRect" presStyleLbl="bgShp" presStyleIdx="2" presStyleCnt="3" custLinFactNeighborX="-22594" custLinFactNeighborY="5020"/>
      <dgm:spPr/>
    </dgm:pt>
    <dgm:pt modelId="{00654C7D-3997-4C25-961E-C15206912944}" type="pres">
      <dgm:prSet presAssocID="{F46F1C4F-788B-4FCE-95CA-7291176371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88B639EF-9D01-415E-840D-ABFA16581A7A}" type="pres">
      <dgm:prSet presAssocID="{F46F1C4F-788B-4FCE-95CA-7291176371F4}" presName="spaceRect" presStyleCnt="0"/>
      <dgm:spPr/>
    </dgm:pt>
    <dgm:pt modelId="{30CCCACB-246F-418F-9136-A3C9433C56AD}" type="pres">
      <dgm:prSet presAssocID="{F46F1C4F-788B-4FCE-95CA-7291176371F4}" presName="parTx" presStyleLbl="revTx" presStyleIdx="2" presStyleCnt="3">
        <dgm:presLayoutVars>
          <dgm:chMax val="0"/>
          <dgm:chPref val="0"/>
        </dgm:presLayoutVars>
      </dgm:prSet>
      <dgm:spPr/>
    </dgm:pt>
  </dgm:ptLst>
  <dgm:cxnLst>
    <dgm:cxn modelId="{1BA85F20-EE33-48BD-8756-0CB7D3EE78E3}" type="presOf" srcId="{F46F1C4F-788B-4FCE-95CA-7291176371F4}" destId="{30CCCACB-246F-418F-9136-A3C9433C56AD}" srcOrd="0" destOrd="0" presId="urn:microsoft.com/office/officeart/2018/2/layout/IconVerticalSolidList"/>
    <dgm:cxn modelId="{C5ABA141-FA79-4E27-887A-E65B32E5AFC4}" type="presOf" srcId="{55E9625C-F1F1-49B1-B977-D016D2F9981A}" destId="{7E6EB30D-CD13-426C-B58A-B36BAFA2307F}" srcOrd="0" destOrd="0" presId="urn:microsoft.com/office/officeart/2018/2/layout/IconVerticalSolidList"/>
    <dgm:cxn modelId="{B903A0A4-B5C7-4B95-9462-614834F9C00E}" srcId="{92323B8E-DFC4-4323-864D-C626CE0FFDE2}" destId="{55E9625C-F1F1-49B1-B977-D016D2F9981A}" srcOrd="0" destOrd="0" parTransId="{6A650FD7-AFDC-4C8C-9699-FDAC458F7279}" sibTransId="{E91A498F-721C-4E67-B28A-5C1456D5C710}"/>
    <dgm:cxn modelId="{714E9AD1-83E8-46D0-8698-84309DB6B27F}" srcId="{92323B8E-DFC4-4323-864D-C626CE0FFDE2}" destId="{C55D7D7B-455B-44D0-8A9B-27D5793AFD24}" srcOrd="1" destOrd="0" parTransId="{B19C4FA4-66F8-4D98-9624-3B9B8FD6A2B3}" sibTransId="{C23FEA0E-3E7A-45C7-9546-11D8918E44F1}"/>
    <dgm:cxn modelId="{1D5BDAD4-2456-4C09-B937-B3373BF85FFC}" type="presOf" srcId="{C55D7D7B-455B-44D0-8A9B-27D5793AFD24}" destId="{7ADEE424-9284-48B9-879C-D002AA67A8E2}" srcOrd="0" destOrd="0" presId="urn:microsoft.com/office/officeart/2018/2/layout/IconVerticalSolidList"/>
    <dgm:cxn modelId="{BA24F9DD-DB98-4207-9D70-17B30D926A78}" type="presOf" srcId="{92323B8E-DFC4-4323-864D-C626CE0FFDE2}" destId="{146C0FDC-6D23-44F7-98CE-DE1167D3F235}" srcOrd="0" destOrd="0" presId="urn:microsoft.com/office/officeart/2018/2/layout/IconVerticalSolidList"/>
    <dgm:cxn modelId="{67D7C0E3-33D3-41E6-898B-60C7983C92A4}" srcId="{92323B8E-DFC4-4323-864D-C626CE0FFDE2}" destId="{F46F1C4F-788B-4FCE-95CA-7291176371F4}" srcOrd="2" destOrd="0" parTransId="{EC168C01-9496-4FD4-BDB4-EAE248F494D5}" sibTransId="{BB6733DF-92DF-4F04-A8BB-1E3068BFE47F}"/>
    <dgm:cxn modelId="{0DD06AF3-0EB7-4CA1-A04C-3A1FA6411D87}" type="presParOf" srcId="{146C0FDC-6D23-44F7-98CE-DE1167D3F235}" destId="{B5C4F67F-1467-44CF-BA99-731F4FA7AE3B}" srcOrd="0" destOrd="0" presId="urn:microsoft.com/office/officeart/2018/2/layout/IconVerticalSolidList"/>
    <dgm:cxn modelId="{E590F3F1-9236-47B1-A936-E006D4BB9765}" type="presParOf" srcId="{B5C4F67F-1467-44CF-BA99-731F4FA7AE3B}" destId="{292242AD-FF61-4216-B659-1BB831C85042}" srcOrd="0" destOrd="0" presId="urn:microsoft.com/office/officeart/2018/2/layout/IconVerticalSolidList"/>
    <dgm:cxn modelId="{873D1F17-10C8-4C8E-80AD-95952C914528}" type="presParOf" srcId="{B5C4F67F-1467-44CF-BA99-731F4FA7AE3B}" destId="{95F58589-9712-4454-9BFD-FD6CAED45C6E}" srcOrd="1" destOrd="0" presId="urn:microsoft.com/office/officeart/2018/2/layout/IconVerticalSolidList"/>
    <dgm:cxn modelId="{9887EBD1-1B0F-42BD-AFD8-5BD0F0119251}" type="presParOf" srcId="{B5C4F67F-1467-44CF-BA99-731F4FA7AE3B}" destId="{02A2C674-6FE2-4C92-BE58-DBB9F36ED766}" srcOrd="2" destOrd="0" presId="urn:microsoft.com/office/officeart/2018/2/layout/IconVerticalSolidList"/>
    <dgm:cxn modelId="{4D097BDC-C56E-4ADC-B384-20EB22240554}" type="presParOf" srcId="{B5C4F67F-1467-44CF-BA99-731F4FA7AE3B}" destId="{7E6EB30D-CD13-426C-B58A-B36BAFA2307F}" srcOrd="3" destOrd="0" presId="urn:microsoft.com/office/officeart/2018/2/layout/IconVerticalSolidList"/>
    <dgm:cxn modelId="{BAF2CE89-62B6-4E0D-A831-3DB4E54D606D}" type="presParOf" srcId="{146C0FDC-6D23-44F7-98CE-DE1167D3F235}" destId="{3F8A02BA-D648-4012-A9BA-40E3B050406A}" srcOrd="1" destOrd="0" presId="urn:microsoft.com/office/officeart/2018/2/layout/IconVerticalSolidList"/>
    <dgm:cxn modelId="{60AF8495-6687-4043-AE11-565D3AA39B0D}" type="presParOf" srcId="{146C0FDC-6D23-44F7-98CE-DE1167D3F235}" destId="{B6ECF521-A5D5-4299-A601-D9366BA45C86}" srcOrd="2" destOrd="0" presId="urn:microsoft.com/office/officeart/2018/2/layout/IconVerticalSolidList"/>
    <dgm:cxn modelId="{06AE4C2D-39D3-46DE-9A36-5FFF727FECF1}" type="presParOf" srcId="{B6ECF521-A5D5-4299-A601-D9366BA45C86}" destId="{C7D822CA-C4FF-43EB-97C9-3957A1B34C91}" srcOrd="0" destOrd="0" presId="urn:microsoft.com/office/officeart/2018/2/layout/IconVerticalSolidList"/>
    <dgm:cxn modelId="{27E26BF3-9841-4B48-93E5-F10D3A5A6885}" type="presParOf" srcId="{B6ECF521-A5D5-4299-A601-D9366BA45C86}" destId="{192976B9-7FD1-4CFB-BA22-D90A547F2A2D}" srcOrd="1" destOrd="0" presId="urn:microsoft.com/office/officeart/2018/2/layout/IconVerticalSolidList"/>
    <dgm:cxn modelId="{F8AD0677-53DF-46A2-B00E-182CE224CC04}" type="presParOf" srcId="{B6ECF521-A5D5-4299-A601-D9366BA45C86}" destId="{D0DBBE72-D38B-437B-AE6C-CE608B4DBE7E}" srcOrd="2" destOrd="0" presId="urn:microsoft.com/office/officeart/2018/2/layout/IconVerticalSolidList"/>
    <dgm:cxn modelId="{26DA4A11-D9F0-4200-92B5-430780329EF1}" type="presParOf" srcId="{B6ECF521-A5D5-4299-A601-D9366BA45C86}" destId="{7ADEE424-9284-48B9-879C-D002AA67A8E2}" srcOrd="3" destOrd="0" presId="urn:microsoft.com/office/officeart/2018/2/layout/IconVerticalSolidList"/>
    <dgm:cxn modelId="{78B7BDA1-8837-44EA-95AE-C2F1282BEBF3}" type="presParOf" srcId="{146C0FDC-6D23-44F7-98CE-DE1167D3F235}" destId="{E41BEEC5-7C05-4914-861D-2C5F40D68179}" srcOrd="3" destOrd="0" presId="urn:microsoft.com/office/officeart/2018/2/layout/IconVerticalSolidList"/>
    <dgm:cxn modelId="{65061732-FAEB-4910-BCAD-E233BB03132D}" type="presParOf" srcId="{146C0FDC-6D23-44F7-98CE-DE1167D3F235}" destId="{41FAED26-0555-4C28-A654-7D0E2639A3DA}" srcOrd="4" destOrd="0" presId="urn:microsoft.com/office/officeart/2018/2/layout/IconVerticalSolidList"/>
    <dgm:cxn modelId="{4753E866-D025-435C-9712-1EF56C05041F}" type="presParOf" srcId="{41FAED26-0555-4C28-A654-7D0E2639A3DA}" destId="{4D704669-4DF4-4296-8594-313245A25DE6}" srcOrd="0" destOrd="0" presId="urn:microsoft.com/office/officeart/2018/2/layout/IconVerticalSolidList"/>
    <dgm:cxn modelId="{751D036D-2FEC-4B7A-9D43-15DC410F5E66}" type="presParOf" srcId="{41FAED26-0555-4C28-A654-7D0E2639A3DA}" destId="{00654C7D-3997-4C25-961E-C15206912944}" srcOrd="1" destOrd="0" presId="urn:microsoft.com/office/officeart/2018/2/layout/IconVerticalSolidList"/>
    <dgm:cxn modelId="{8BC261C4-F165-4C15-B69D-6FED3CB9C9A1}" type="presParOf" srcId="{41FAED26-0555-4C28-A654-7D0E2639A3DA}" destId="{88B639EF-9D01-415E-840D-ABFA16581A7A}" srcOrd="2" destOrd="0" presId="urn:microsoft.com/office/officeart/2018/2/layout/IconVerticalSolidList"/>
    <dgm:cxn modelId="{B4E9CA3E-88B2-4CB8-9103-3BB1DFA68E2E}" type="presParOf" srcId="{41FAED26-0555-4C28-A654-7D0E2639A3DA}" destId="{30CCCACB-246F-418F-9136-A3C9433C56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C86DA-8C51-46CE-AF98-3408EC55D1F2}">
      <dsp:nvSpPr>
        <dsp:cNvPr id="0" name=""/>
        <dsp:cNvSpPr/>
      </dsp:nvSpPr>
      <dsp:spPr>
        <a:xfrm>
          <a:off x="35" y="1173479"/>
          <a:ext cx="955335" cy="955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6BD7C2-7676-454A-87EF-B4F00B70C0AC}">
      <dsp:nvSpPr>
        <dsp:cNvPr id="0" name=""/>
        <dsp:cNvSpPr/>
      </dsp:nvSpPr>
      <dsp:spPr>
        <a:xfrm>
          <a:off x="35" y="2211386"/>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We map a set of inputs to a qualitative output</a:t>
          </a:r>
        </a:p>
      </dsp:txBody>
      <dsp:txXfrm>
        <a:off x="35" y="2211386"/>
        <a:ext cx="2729531" cy="409429"/>
      </dsp:txXfrm>
    </dsp:sp>
    <dsp:sp modelId="{DD86F229-0CCC-4ABE-9473-13B85CA98D3F}">
      <dsp:nvSpPr>
        <dsp:cNvPr id="0" name=""/>
        <dsp:cNvSpPr/>
      </dsp:nvSpPr>
      <dsp:spPr>
        <a:xfrm>
          <a:off x="35" y="2659220"/>
          <a:ext cx="2729531" cy="434499"/>
        </a:xfrm>
        <a:prstGeom prst="rect">
          <a:avLst/>
        </a:prstGeom>
        <a:noFill/>
        <a:ln>
          <a:noFill/>
        </a:ln>
        <a:effectLst/>
      </dsp:spPr>
      <dsp:style>
        <a:lnRef idx="0">
          <a:scrgbClr r="0" g="0" b="0"/>
        </a:lnRef>
        <a:fillRef idx="0">
          <a:scrgbClr r="0" g="0" b="0"/>
        </a:fillRef>
        <a:effectRef idx="0">
          <a:scrgbClr r="0" g="0" b="0"/>
        </a:effectRef>
        <a:fontRef idx="minor"/>
      </dsp:style>
    </dsp:sp>
    <dsp:sp modelId="{F76D16AC-B5DD-432C-A7CA-FD79E96D0180}">
      <dsp:nvSpPr>
        <dsp:cNvPr id="0" name=""/>
        <dsp:cNvSpPr/>
      </dsp:nvSpPr>
      <dsp:spPr>
        <a:xfrm>
          <a:off x="3207234" y="1173479"/>
          <a:ext cx="955335" cy="955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D35961-A102-482F-9084-E0A44F65637B}">
      <dsp:nvSpPr>
        <dsp:cNvPr id="0" name=""/>
        <dsp:cNvSpPr/>
      </dsp:nvSpPr>
      <dsp:spPr>
        <a:xfrm>
          <a:off x="3207234" y="2211386"/>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We seek to “group” similar inputs </a:t>
          </a:r>
        </a:p>
      </dsp:txBody>
      <dsp:txXfrm>
        <a:off x="3207234" y="2211386"/>
        <a:ext cx="2729531" cy="409429"/>
      </dsp:txXfrm>
    </dsp:sp>
    <dsp:sp modelId="{F18B81AD-92C4-45CD-9101-FF02246535A5}">
      <dsp:nvSpPr>
        <dsp:cNvPr id="0" name=""/>
        <dsp:cNvSpPr/>
      </dsp:nvSpPr>
      <dsp:spPr>
        <a:xfrm>
          <a:off x="3207234" y="2659220"/>
          <a:ext cx="2729531" cy="43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Place them into 1 of </a:t>
          </a:r>
          <a:r>
            <a:rPr lang="en-US" sz="1100" i="1" kern="1200"/>
            <a:t>K </a:t>
          </a:r>
          <a:r>
            <a:rPr lang="en-US" sz="1100" kern="1200"/>
            <a:t>classes</a:t>
          </a:r>
        </a:p>
      </dsp:txBody>
      <dsp:txXfrm>
        <a:off x="3207234" y="2659220"/>
        <a:ext cx="2729531" cy="434499"/>
      </dsp:txXfrm>
    </dsp:sp>
    <dsp:sp modelId="{9879BAE5-E34F-48AA-AC64-AF314DC973C1}">
      <dsp:nvSpPr>
        <dsp:cNvPr id="0" name=""/>
        <dsp:cNvSpPr/>
      </dsp:nvSpPr>
      <dsp:spPr>
        <a:xfrm>
          <a:off x="6414433" y="1173479"/>
          <a:ext cx="955335" cy="9553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0E351-45D0-41E5-8D2D-23AEC2502671}">
      <dsp:nvSpPr>
        <dsp:cNvPr id="0" name=""/>
        <dsp:cNvSpPr/>
      </dsp:nvSpPr>
      <dsp:spPr>
        <a:xfrm>
          <a:off x="6414433" y="2211386"/>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This model is called a classifier</a:t>
          </a:r>
        </a:p>
      </dsp:txBody>
      <dsp:txXfrm>
        <a:off x="6414433" y="2211386"/>
        <a:ext cx="2729531" cy="409429"/>
      </dsp:txXfrm>
    </dsp:sp>
    <dsp:sp modelId="{EA9D1990-C1E9-4F34-8ED1-ABD7FB4F619B}">
      <dsp:nvSpPr>
        <dsp:cNvPr id="0" name=""/>
        <dsp:cNvSpPr/>
      </dsp:nvSpPr>
      <dsp:spPr>
        <a:xfrm>
          <a:off x="6414433" y="2659220"/>
          <a:ext cx="2729531" cy="43449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242AD-FF61-4216-B659-1BB831C85042}">
      <dsp:nvSpPr>
        <dsp:cNvPr id="0" name=""/>
        <dsp:cNvSpPr/>
      </dsp:nvSpPr>
      <dsp:spPr>
        <a:xfrm>
          <a:off x="0" y="651"/>
          <a:ext cx="6400800" cy="152362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F58589-9712-4454-9BFD-FD6CAED45C6E}">
      <dsp:nvSpPr>
        <dsp:cNvPr id="0" name=""/>
        <dsp:cNvSpPr/>
      </dsp:nvSpPr>
      <dsp:spPr>
        <a:xfrm>
          <a:off x="460897" y="343467"/>
          <a:ext cx="837995" cy="837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6EB30D-CD13-426C-B58A-B36BAFA2307F}">
      <dsp:nvSpPr>
        <dsp:cNvPr id="0" name=""/>
        <dsp:cNvSpPr/>
      </dsp:nvSpPr>
      <dsp:spPr>
        <a:xfrm>
          <a:off x="1759790" y="651"/>
          <a:ext cx="46410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solidFill>
            </a:rPr>
            <a:t>Choose parameters to minimize the objective function</a:t>
          </a:r>
        </a:p>
      </dsp:txBody>
      <dsp:txXfrm>
        <a:off x="1759790" y="651"/>
        <a:ext cx="4641009" cy="1523627"/>
      </dsp:txXfrm>
    </dsp:sp>
    <dsp:sp modelId="{C7D822CA-C4FF-43EB-97C9-3957A1B34C91}">
      <dsp:nvSpPr>
        <dsp:cNvPr id="0" name=""/>
        <dsp:cNvSpPr/>
      </dsp:nvSpPr>
      <dsp:spPr>
        <a:xfrm>
          <a:off x="0" y="1905186"/>
          <a:ext cx="6400800" cy="152362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976B9-7FD1-4CFB-BA22-D90A547F2A2D}">
      <dsp:nvSpPr>
        <dsp:cNvPr id="0" name=""/>
        <dsp:cNvSpPr/>
      </dsp:nvSpPr>
      <dsp:spPr>
        <a:xfrm>
          <a:off x="460897" y="2248002"/>
          <a:ext cx="837995" cy="837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DEE424-9284-48B9-879C-D002AA67A8E2}">
      <dsp:nvSpPr>
        <dsp:cNvPr id="0" name=""/>
        <dsp:cNvSpPr/>
      </dsp:nvSpPr>
      <dsp:spPr>
        <a:xfrm>
          <a:off x="1759790" y="1905186"/>
          <a:ext cx="46410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solidFill>
            </a:rPr>
            <a:t>We do not “train” a neural network</a:t>
          </a:r>
        </a:p>
      </dsp:txBody>
      <dsp:txXfrm>
        <a:off x="1759790" y="1905186"/>
        <a:ext cx="4641009" cy="1523627"/>
      </dsp:txXfrm>
    </dsp:sp>
    <dsp:sp modelId="{4D704669-4DF4-4296-8594-313245A25DE6}">
      <dsp:nvSpPr>
        <dsp:cNvPr id="0" name=""/>
        <dsp:cNvSpPr/>
      </dsp:nvSpPr>
      <dsp:spPr>
        <a:xfrm>
          <a:off x="0" y="3810372"/>
          <a:ext cx="6400800" cy="152362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654C7D-3997-4C25-961E-C15206912944}">
      <dsp:nvSpPr>
        <dsp:cNvPr id="0" name=""/>
        <dsp:cNvSpPr/>
      </dsp:nvSpPr>
      <dsp:spPr>
        <a:xfrm>
          <a:off x="460897" y="4152537"/>
          <a:ext cx="837995" cy="837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CCACB-246F-418F-9136-A3C9433C56AD}">
      <dsp:nvSpPr>
        <dsp:cNvPr id="0" name=""/>
        <dsp:cNvSpPr/>
      </dsp:nvSpPr>
      <dsp:spPr>
        <a:xfrm>
          <a:off x="1759790" y="3809720"/>
          <a:ext cx="46410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solidFill>
            </a:rPr>
            <a:t>We </a:t>
          </a:r>
          <a:r>
            <a:rPr lang="en-US" sz="2500" i="1" kern="1200" dirty="0">
              <a:solidFill>
                <a:schemeClr val="bg1"/>
              </a:solidFill>
            </a:rPr>
            <a:t>Optimize</a:t>
          </a:r>
          <a:r>
            <a:rPr lang="en-US" sz="2500" kern="1200" dirty="0">
              <a:solidFill>
                <a:schemeClr val="bg1"/>
              </a:solidFill>
            </a:rPr>
            <a:t> a Neural Network</a:t>
          </a:r>
        </a:p>
      </dsp:txBody>
      <dsp:txXfrm>
        <a:off x="1759790" y="3809720"/>
        <a:ext cx="4641009" cy="152362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11/30/2020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11/30/2020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11/30/2020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11/30/2020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11/30/2020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11/30/2020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11/30/2020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11/30/2020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11/30/2020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11/30/2020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11/30/2020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11/30/2020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t>Classifying Chaotic Synthesizers with a Multimodal Neural Network</a:t>
            </a:r>
            <a:endParaRPr sz="4800" dirty="0"/>
          </a:p>
        </p:txBody>
      </p:sp>
      <p:sp>
        <p:nvSpPr>
          <p:cNvPr id="3" name="Subtitle 2"/>
          <p:cNvSpPr>
            <a:spLocks noGrp="1"/>
          </p:cNvSpPr>
          <p:nvPr>
            <p:ph type="subTitle" idx="1"/>
          </p:nvPr>
        </p:nvSpPr>
        <p:spPr/>
        <p:txBody>
          <a:bodyPr/>
          <a:lstStyle/>
          <a:p>
            <a:r>
              <a:rPr lang="en-US" dirty="0"/>
              <a:t>Landon Buell </a:t>
            </a:r>
          </a:p>
          <a:p>
            <a:r>
              <a:rPr lang="en-US" dirty="0"/>
              <a:t>4 Dec 2020</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C733-646D-4D5E-A742-5A8E3D3B5EA1}"/>
              </a:ext>
            </a:extLst>
          </p:cNvPr>
          <p:cNvSpPr>
            <a:spLocks noGrp="1"/>
          </p:cNvSpPr>
          <p:nvPr>
            <p:ph type="title"/>
          </p:nvPr>
        </p:nvSpPr>
        <p:spPr/>
        <p:txBody>
          <a:bodyPr/>
          <a:lstStyle/>
          <a:p>
            <a:r>
              <a:rPr lang="en-US" dirty="0"/>
              <a:t>Optimization (Cont.)</a:t>
            </a:r>
          </a:p>
        </p:txBody>
      </p:sp>
      <p:sp>
        <p:nvSpPr>
          <p:cNvPr id="9" name="Content Placeholder 8">
            <a:extLst>
              <a:ext uri="{FF2B5EF4-FFF2-40B4-BE49-F238E27FC236}">
                <a16:creationId xmlns:a16="http://schemas.microsoft.com/office/drawing/2014/main" id="{3197CA5C-B926-42BF-9393-E9E3D343DE8E}"/>
              </a:ext>
            </a:extLst>
          </p:cNvPr>
          <p:cNvSpPr>
            <a:spLocks noGrp="1"/>
          </p:cNvSpPr>
          <p:nvPr>
            <p:ph sz="half" idx="1"/>
          </p:nvPr>
        </p:nvSpPr>
        <p:spPr>
          <a:xfrm>
            <a:off x="6324600" y="1825624"/>
            <a:ext cx="4343400" cy="4270375"/>
          </a:xfrm>
        </p:spPr>
        <p:txBody>
          <a:bodyPr/>
          <a:lstStyle/>
          <a:p>
            <a:endParaRPr lang="en-US" dirty="0"/>
          </a:p>
          <a:p>
            <a:endParaRPr lang="en-US" dirty="0"/>
          </a:p>
        </p:txBody>
      </p:sp>
      <p:sp>
        <p:nvSpPr>
          <p:cNvPr id="4" name="Content Placeholder 3">
            <a:extLst>
              <a:ext uri="{FF2B5EF4-FFF2-40B4-BE49-F238E27FC236}">
                <a16:creationId xmlns:a16="http://schemas.microsoft.com/office/drawing/2014/main" id="{01A39B9C-DABB-4F96-8286-A4CDA766D77F}"/>
              </a:ext>
            </a:extLst>
          </p:cNvPr>
          <p:cNvSpPr>
            <a:spLocks noGrp="1"/>
          </p:cNvSpPr>
          <p:nvPr>
            <p:ph sz="half" idx="2"/>
          </p:nvPr>
        </p:nvSpPr>
        <p:spPr/>
        <p:txBody>
          <a:bodyPr/>
          <a:lstStyle/>
          <a:p>
            <a:endParaRPr lang="en-US" dirty="0"/>
          </a:p>
          <a:p>
            <a:r>
              <a:rPr lang="en-US" dirty="0"/>
              <a:t>“Adaptive-Moments” Optimizer</a:t>
            </a:r>
          </a:p>
          <a:p>
            <a:pPr lvl="1"/>
            <a:r>
              <a:rPr lang="en-US" dirty="0"/>
              <a:t>Powerful, Robust, Stable</a:t>
            </a:r>
          </a:p>
          <a:p>
            <a:pPr lvl="1"/>
            <a:endParaRPr lang="en-US" dirty="0"/>
          </a:p>
          <a:p>
            <a:r>
              <a:rPr lang="en-US" dirty="0"/>
              <a:t>Adjust each </a:t>
            </a:r>
            <a:r>
              <a:rPr lang="en-US" dirty="0" err="1"/>
              <a:t>each</a:t>
            </a:r>
            <a:r>
              <a:rPr lang="en-US" dirty="0"/>
              <a:t> parameter to minimize cost function</a:t>
            </a:r>
          </a:p>
          <a:p>
            <a:pPr lvl="1"/>
            <a:endParaRPr lang="en-US" dirty="0"/>
          </a:p>
          <a:p>
            <a:r>
              <a:rPr lang="en-US" dirty="0"/>
              <a:t>Based on Gradient Descent</a:t>
            </a:r>
          </a:p>
          <a:p>
            <a:pPr lvl="1"/>
            <a:r>
              <a:rPr lang="en-US" dirty="0"/>
              <a:t>Compute gradient w.r.t cost function</a:t>
            </a:r>
          </a:p>
          <a:p>
            <a:endParaRPr lang="en-US" dirty="0"/>
          </a:p>
        </p:txBody>
      </p:sp>
      <p:pic>
        <p:nvPicPr>
          <p:cNvPr id="6" name="Picture 5" descr="A picture containing indoor, sitting, green, front&#10;&#10;Description automatically generated">
            <a:extLst>
              <a:ext uri="{FF2B5EF4-FFF2-40B4-BE49-F238E27FC236}">
                <a16:creationId xmlns:a16="http://schemas.microsoft.com/office/drawing/2014/main" id="{A79C29C4-D5A5-4BD9-A68A-F44CA13A4B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291" y="2743200"/>
            <a:ext cx="5092110" cy="2705608"/>
          </a:xfrm>
          <a:prstGeom prst="rect">
            <a:avLst/>
          </a:prstGeom>
        </p:spPr>
      </p:pic>
    </p:spTree>
    <p:extLst>
      <p:ext uri="{BB962C8B-B14F-4D97-AF65-F5344CB8AC3E}">
        <p14:creationId xmlns:p14="http://schemas.microsoft.com/office/powerpoint/2010/main" val="4167631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5FA5-1622-40FD-9D94-81D541C99921}"/>
              </a:ext>
            </a:extLst>
          </p:cNvPr>
          <p:cNvSpPr>
            <a:spLocks noGrp="1"/>
          </p:cNvSpPr>
          <p:nvPr>
            <p:ph type="title"/>
          </p:nvPr>
        </p:nvSpPr>
        <p:spPr/>
        <p:txBody>
          <a:bodyPr/>
          <a:lstStyle/>
          <a:p>
            <a:r>
              <a:rPr lang="en-US" dirty="0"/>
              <a:t>Features Used</a:t>
            </a:r>
          </a:p>
        </p:txBody>
      </p:sp>
      <p:sp>
        <p:nvSpPr>
          <p:cNvPr id="3" name="Text Placeholder 2">
            <a:extLst>
              <a:ext uri="{FF2B5EF4-FFF2-40B4-BE49-F238E27FC236}">
                <a16:creationId xmlns:a16="http://schemas.microsoft.com/office/drawing/2014/main" id="{9E3E6FB2-8A7C-415C-AD06-11B9D555E23B}"/>
              </a:ext>
            </a:extLst>
          </p:cNvPr>
          <p:cNvSpPr>
            <a:spLocks noGrp="1"/>
          </p:cNvSpPr>
          <p:nvPr>
            <p:ph type="body" idx="1"/>
          </p:nvPr>
        </p:nvSpPr>
        <p:spPr/>
        <p:txBody>
          <a:bodyPr/>
          <a:lstStyle/>
          <a:p>
            <a:r>
              <a:rPr lang="en-US" dirty="0"/>
              <a:t>Spectrogram / Time-Series / Frequency Series</a:t>
            </a:r>
          </a:p>
        </p:txBody>
      </p:sp>
    </p:spTree>
    <p:extLst>
      <p:ext uri="{BB962C8B-B14F-4D97-AF65-F5344CB8AC3E}">
        <p14:creationId xmlns:p14="http://schemas.microsoft.com/office/powerpoint/2010/main" val="2955635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944C-5319-4BD3-BB9F-600570F9723B}"/>
              </a:ext>
            </a:extLst>
          </p:cNvPr>
          <p:cNvSpPr>
            <a:spLocks noGrp="1"/>
          </p:cNvSpPr>
          <p:nvPr>
            <p:ph type="title"/>
          </p:nvPr>
        </p:nvSpPr>
        <p:spPr/>
        <p:txBody>
          <a:bodyPr/>
          <a:lstStyle/>
          <a:p>
            <a:r>
              <a:rPr lang="en-US" dirty="0"/>
              <a:t>Why Features?</a:t>
            </a:r>
          </a:p>
        </p:txBody>
      </p:sp>
      <p:sp>
        <p:nvSpPr>
          <p:cNvPr id="3" name="Content Placeholder 2">
            <a:extLst>
              <a:ext uri="{FF2B5EF4-FFF2-40B4-BE49-F238E27FC236}">
                <a16:creationId xmlns:a16="http://schemas.microsoft.com/office/drawing/2014/main" id="{08DFA4C9-21FE-47BD-BDCE-2B855A0F655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“The data reduction stage which is also called feature extraction, consists of discovering a few important facts about each class. The choice of features is critical as it greatly affects the accuracy of audio classification.”</a:t>
            </a:r>
          </a:p>
          <a:p>
            <a:pPr marL="0" indent="0">
              <a:buNone/>
            </a:pPr>
            <a:r>
              <a:rPr lang="en-US" dirty="0"/>
              <a:t>	- M. Kashif Saeed Khan , Machine Learning 	Researcher</a:t>
            </a:r>
          </a:p>
        </p:txBody>
      </p:sp>
      <p:sp>
        <p:nvSpPr>
          <p:cNvPr id="4" name="Text Placeholder 3">
            <a:extLst>
              <a:ext uri="{FF2B5EF4-FFF2-40B4-BE49-F238E27FC236}">
                <a16:creationId xmlns:a16="http://schemas.microsoft.com/office/drawing/2014/main" id="{A48FEA7F-25DB-4491-BF65-1472A56B9DFF}"/>
              </a:ext>
            </a:extLst>
          </p:cNvPr>
          <p:cNvSpPr>
            <a:spLocks noGrp="1"/>
          </p:cNvSpPr>
          <p:nvPr>
            <p:ph type="body" sz="half" idx="2"/>
          </p:nvPr>
        </p:nvSpPr>
        <p:spPr/>
        <p:txBody>
          <a:bodyPr/>
          <a:lstStyle/>
          <a:p>
            <a:endParaRPr lang="en-US" dirty="0"/>
          </a:p>
          <a:p>
            <a:r>
              <a:rPr lang="en-US" dirty="0"/>
              <a:t>Features are </a:t>
            </a:r>
            <a:r>
              <a:rPr lang="en-US" i="1" dirty="0"/>
              <a:t>inputs</a:t>
            </a:r>
            <a:r>
              <a:rPr lang="en-US" dirty="0"/>
              <a:t> that we provide to the neural network</a:t>
            </a:r>
          </a:p>
          <a:p>
            <a:endParaRPr lang="en-US" dirty="0"/>
          </a:p>
          <a:p>
            <a:endParaRPr lang="en-US" dirty="0"/>
          </a:p>
          <a:p>
            <a:endParaRPr lang="en-US" dirty="0"/>
          </a:p>
        </p:txBody>
      </p:sp>
    </p:spTree>
    <p:extLst>
      <p:ext uri="{BB962C8B-B14F-4D97-AF65-F5344CB8AC3E}">
        <p14:creationId xmlns:p14="http://schemas.microsoft.com/office/powerpoint/2010/main" val="350302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16F3-AE1E-44C6-A8CD-E20D86BE9985}"/>
              </a:ext>
            </a:extLst>
          </p:cNvPr>
          <p:cNvSpPr>
            <a:spLocks noGrp="1"/>
          </p:cNvSpPr>
          <p:nvPr>
            <p:ph type="title"/>
          </p:nvPr>
        </p:nvSpPr>
        <p:spPr/>
        <p:txBody>
          <a:bodyPr/>
          <a:lstStyle/>
          <a:p>
            <a:r>
              <a:rPr lang="en-US" dirty="0"/>
              <a:t>Consider The Task</a:t>
            </a:r>
          </a:p>
        </p:txBody>
      </p:sp>
      <p:sp>
        <p:nvSpPr>
          <p:cNvPr id="3" name="Content Placeholder 2">
            <a:extLst>
              <a:ext uri="{FF2B5EF4-FFF2-40B4-BE49-F238E27FC236}">
                <a16:creationId xmlns:a16="http://schemas.microsoft.com/office/drawing/2014/main" id="{444C7747-633B-4747-BBC9-2FF12797CC78}"/>
              </a:ext>
            </a:extLst>
          </p:cNvPr>
          <p:cNvSpPr>
            <a:spLocks noGrp="1"/>
          </p:cNvSpPr>
          <p:nvPr>
            <p:ph idx="1"/>
          </p:nvPr>
        </p:nvSpPr>
        <p:spPr/>
        <p:txBody>
          <a:bodyPr/>
          <a:lstStyle/>
          <a:p>
            <a:r>
              <a:rPr lang="en-US" dirty="0"/>
              <a:t>Consider Making a binary classifier model</a:t>
            </a:r>
          </a:p>
          <a:p>
            <a:pPr lvl="1"/>
            <a:r>
              <a:rPr lang="en-US" dirty="0"/>
              <a:t>Been to space vs. have not been to space</a:t>
            </a:r>
          </a:p>
          <a:p>
            <a:pPr lvl="1"/>
            <a:endParaRPr lang="en-US" dirty="0"/>
          </a:p>
          <a:p>
            <a:r>
              <a:rPr lang="en-US" dirty="0"/>
              <a:t>Consider the features</a:t>
            </a:r>
          </a:p>
          <a:p>
            <a:pPr lvl="1"/>
            <a:r>
              <a:rPr lang="en-US" dirty="0"/>
              <a:t>Date of Birth</a:t>
            </a:r>
          </a:p>
          <a:p>
            <a:pPr lvl="1"/>
            <a:r>
              <a:rPr lang="en-US" dirty="0"/>
              <a:t>Eye Color</a:t>
            </a:r>
          </a:p>
          <a:p>
            <a:pPr lvl="1"/>
            <a:r>
              <a:rPr lang="en-US" dirty="0"/>
              <a:t>Country of Birth</a:t>
            </a:r>
          </a:p>
          <a:p>
            <a:pPr lvl="1"/>
            <a:endParaRPr lang="en-US" dirty="0"/>
          </a:p>
          <a:p>
            <a:pPr lvl="1"/>
            <a:endParaRPr lang="en-US" dirty="0"/>
          </a:p>
        </p:txBody>
      </p:sp>
      <p:sp>
        <p:nvSpPr>
          <p:cNvPr id="4" name="Text Placeholder 3">
            <a:extLst>
              <a:ext uri="{FF2B5EF4-FFF2-40B4-BE49-F238E27FC236}">
                <a16:creationId xmlns:a16="http://schemas.microsoft.com/office/drawing/2014/main" id="{E3D6B6A0-E7F1-48AE-8E7E-C7B1A3EF434C}"/>
              </a:ext>
            </a:extLst>
          </p:cNvPr>
          <p:cNvSpPr>
            <a:spLocks noGrp="1"/>
          </p:cNvSpPr>
          <p:nvPr>
            <p:ph type="body" sz="half" idx="2"/>
          </p:nvPr>
        </p:nvSpPr>
        <p:spPr/>
        <p:txBody>
          <a:bodyPr/>
          <a:lstStyle/>
          <a:p>
            <a:endParaRPr lang="en-US" dirty="0"/>
          </a:p>
          <a:p>
            <a:r>
              <a:rPr lang="en-US" dirty="0"/>
              <a:t>Which are useful? Which are not?</a:t>
            </a:r>
          </a:p>
        </p:txBody>
      </p:sp>
    </p:spTree>
    <p:extLst>
      <p:ext uri="{BB962C8B-B14F-4D97-AF65-F5344CB8AC3E}">
        <p14:creationId xmlns:p14="http://schemas.microsoft.com/office/powerpoint/2010/main" val="3730803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2304-FB08-4F0F-842B-35A98D108395}"/>
              </a:ext>
            </a:extLst>
          </p:cNvPr>
          <p:cNvSpPr>
            <a:spLocks noGrp="1"/>
          </p:cNvSpPr>
          <p:nvPr>
            <p:ph type="title"/>
          </p:nvPr>
        </p:nvSpPr>
        <p:spPr/>
        <p:txBody>
          <a:bodyPr/>
          <a:lstStyle/>
          <a:p>
            <a:r>
              <a:rPr lang="en-US" dirty="0"/>
              <a:t>How are Features Chosen?</a:t>
            </a:r>
          </a:p>
        </p:txBody>
      </p:sp>
      <p:sp>
        <p:nvSpPr>
          <p:cNvPr id="3" name="Content Placeholder 2">
            <a:extLst>
              <a:ext uri="{FF2B5EF4-FFF2-40B4-BE49-F238E27FC236}">
                <a16:creationId xmlns:a16="http://schemas.microsoft.com/office/drawing/2014/main" id="{E0F7D609-DEDC-4309-ADD8-4825FA3BD95E}"/>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“For recognition algorithms, the necessary property of the acoustic features is low variability among features extracted from examples assigned to the same class, and at the same time high variability allowing distinction between features extracted from examples assigned to different classes”</a:t>
            </a:r>
          </a:p>
          <a:p>
            <a:pPr marL="0" indent="0">
              <a:buNone/>
            </a:pPr>
            <a:r>
              <a:rPr lang="en-US" dirty="0"/>
              <a:t>	- </a:t>
            </a:r>
            <a:r>
              <a:rPr lang="en-US" dirty="0" err="1"/>
              <a:t>Tuomas</a:t>
            </a:r>
            <a:r>
              <a:rPr lang="en-US" dirty="0"/>
              <a:t> Virtanen, Machine Learning &amp; Audio 	Engineer</a:t>
            </a:r>
          </a:p>
        </p:txBody>
      </p:sp>
      <p:sp>
        <p:nvSpPr>
          <p:cNvPr id="4" name="Text Placeholder 3">
            <a:extLst>
              <a:ext uri="{FF2B5EF4-FFF2-40B4-BE49-F238E27FC236}">
                <a16:creationId xmlns:a16="http://schemas.microsoft.com/office/drawing/2014/main" id="{AF8A60B9-3A19-4AFE-B744-7CD425E2F91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78267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704E-FF07-4E4F-9C69-ABE19B4CB770}"/>
              </a:ext>
            </a:extLst>
          </p:cNvPr>
          <p:cNvSpPr>
            <a:spLocks noGrp="1"/>
          </p:cNvSpPr>
          <p:nvPr>
            <p:ph type="title"/>
          </p:nvPr>
        </p:nvSpPr>
        <p:spPr/>
        <p:txBody>
          <a:bodyPr/>
          <a:lstStyle/>
          <a:p>
            <a:r>
              <a:rPr lang="en-US" dirty="0"/>
              <a:t>Decision Boundaries</a:t>
            </a:r>
          </a:p>
        </p:txBody>
      </p:sp>
      <p:sp>
        <p:nvSpPr>
          <p:cNvPr id="3" name="Text Placeholder 2">
            <a:extLst>
              <a:ext uri="{FF2B5EF4-FFF2-40B4-BE49-F238E27FC236}">
                <a16:creationId xmlns:a16="http://schemas.microsoft.com/office/drawing/2014/main" id="{1997D637-D4EB-4CC9-A5D7-E124AD51AA3F}"/>
              </a:ext>
            </a:extLst>
          </p:cNvPr>
          <p:cNvSpPr>
            <a:spLocks noGrp="1"/>
          </p:cNvSpPr>
          <p:nvPr>
            <p:ph type="body" idx="1"/>
          </p:nvPr>
        </p:nvSpPr>
        <p:spPr>
          <a:xfrm>
            <a:off x="457199" y="1828800"/>
            <a:ext cx="5413249" cy="685800"/>
          </a:xfrm>
        </p:spPr>
        <p:txBody>
          <a:bodyPr/>
          <a:lstStyle/>
          <a:p>
            <a:r>
              <a:rPr lang="en-US" dirty="0"/>
              <a:t>Separable</a:t>
            </a:r>
          </a:p>
        </p:txBody>
      </p:sp>
      <p:pic>
        <p:nvPicPr>
          <p:cNvPr id="8" name="Content Placeholder 7" descr="Chart, scatter chart&#10;&#10;Description automatically generated">
            <a:extLst>
              <a:ext uri="{FF2B5EF4-FFF2-40B4-BE49-F238E27FC236}">
                <a16:creationId xmlns:a16="http://schemas.microsoft.com/office/drawing/2014/main" id="{0BC6FAB9-F7A1-437E-AD90-E16C26279939}"/>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57199" y="2514600"/>
            <a:ext cx="4971201" cy="2590800"/>
          </a:xfrm>
        </p:spPr>
      </p:pic>
      <p:sp>
        <p:nvSpPr>
          <p:cNvPr id="5" name="Text Placeholder 4">
            <a:extLst>
              <a:ext uri="{FF2B5EF4-FFF2-40B4-BE49-F238E27FC236}">
                <a16:creationId xmlns:a16="http://schemas.microsoft.com/office/drawing/2014/main" id="{DDFC2A11-D414-4BA0-956E-614C36193B66}"/>
              </a:ext>
            </a:extLst>
          </p:cNvPr>
          <p:cNvSpPr>
            <a:spLocks noGrp="1"/>
          </p:cNvSpPr>
          <p:nvPr>
            <p:ph type="body" sz="quarter" idx="3"/>
          </p:nvPr>
        </p:nvSpPr>
        <p:spPr/>
        <p:txBody>
          <a:bodyPr/>
          <a:lstStyle/>
          <a:p>
            <a:r>
              <a:rPr lang="en-US" dirty="0"/>
              <a:t>Non-Separable</a:t>
            </a:r>
          </a:p>
        </p:txBody>
      </p:sp>
      <p:pic>
        <p:nvPicPr>
          <p:cNvPr id="10" name="Content Placeholder 9" descr="Chart, scatter chart&#10;&#10;Description automatically generated">
            <a:extLst>
              <a:ext uri="{FF2B5EF4-FFF2-40B4-BE49-F238E27FC236}">
                <a16:creationId xmlns:a16="http://schemas.microsoft.com/office/drawing/2014/main" id="{507E246A-EA50-4A7D-870C-CFDEDC1F52D6}"/>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466223" y="2438400"/>
            <a:ext cx="5029200" cy="2620150"/>
          </a:xfrm>
        </p:spPr>
      </p:pic>
    </p:spTree>
    <p:extLst>
      <p:ext uri="{BB962C8B-B14F-4D97-AF65-F5344CB8AC3E}">
        <p14:creationId xmlns:p14="http://schemas.microsoft.com/office/powerpoint/2010/main" val="187531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6861-121A-406E-AB06-061356006C06}"/>
              </a:ext>
            </a:extLst>
          </p:cNvPr>
          <p:cNvSpPr>
            <a:spLocks noGrp="1"/>
          </p:cNvSpPr>
          <p:nvPr>
            <p:ph type="title"/>
          </p:nvPr>
        </p:nvSpPr>
        <p:spPr/>
        <p:txBody>
          <a:bodyPr/>
          <a:lstStyle/>
          <a:p>
            <a:r>
              <a:rPr lang="en-US" dirty="0"/>
              <a:t>The Spectrogram</a:t>
            </a:r>
          </a:p>
        </p:txBody>
      </p:sp>
      <p:sp>
        <p:nvSpPr>
          <p:cNvPr id="3" name="Content Placeholder 2">
            <a:extLst>
              <a:ext uri="{FF2B5EF4-FFF2-40B4-BE49-F238E27FC236}">
                <a16:creationId xmlns:a16="http://schemas.microsoft.com/office/drawing/2014/main" id="{57CF9785-CB88-4D46-A0D5-A0815E4A8D74}"/>
              </a:ext>
            </a:extLst>
          </p:cNvPr>
          <p:cNvSpPr>
            <a:spLocks noGrp="1"/>
          </p:cNvSpPr>
          <p:nvPr>
            <p:ph sz="half" idx="1"/>
          </p:nvPr>
        </p:nvSpPr>
        <p:spPr/>
        <p:txBody>
          <a:bodyPr/>
          <a:lstStyle/>
          <a:p>
            <a:endParaRPr lang="en-US" dirty="0"/>
          </a:p>
          <a:p>
            <a:r>
              <a:rPr lang="en-US" dirty="0"/>
              <a:t>Provides a 2D image-like representation of a waveform</a:t>
            </a:r>
          </a:p>
          <a:p>
            <a:endParaRPr lang="en-US" dirty="0"/>
          </a:p>
          <a:p>
            <a:endParaRPr lang="en-US" dirty="0"/>
          </a:p>
          <a:p>
            <a:r>
              <a:rPr lang="en-US" dirty="0"/>
              <a:t>Maps energy over frequency and time</a:t>
            </a:r>
          </a:p>
          <a:p>
            <a:pPr lvl="1"/>
            <a:r>
              <a:rPr lang="en-US" dirty="0"/>
              <a:t>Time passes on X-axis</a:t>
            </a:r>
          </a:p>
          <a:p>
            <a:pPr lvl="1"/>
            <a:r>
              <a:rPr lang="en-US" dirty="0"/>
              <a:t>Frequency on Y-axis</a:t>
            </a:r>
          </a:p>
        </p:txBody>
      </p:sp>
      <p:sp>
        <p:nvSpPr>
          <p:cNvPr id="4" name="Content Placeholder 3">
            <a:extLst>
              <a:ext uri="{FF2B5EF4-FFF2-40B4-BE49-F238E27FC236}">
                <a16:creationId xmlns:a16="http://schemas.microsoft.com/office/drawing/2014/main" id="{3D10970E-0FF3-4966-9515-CB84F42762A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974611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78A7-0366-468F-A72B-5BE604E02C5D}"/>
              </a:ext>
            </a:extLst>
          </p:cNvPr>
          <p:cNvSpPr>
            <a:spLocks noGrp="1"/>
          </p:cNvSpPr>
          <p:nvPr>
            <p:ph type="title"/>
          </p:nvPr>
        </p:nvSpPr>
        <p:spPr/>
        <p:txBody>
          <a:bodyPr/>
          <a:lstStyle/>
          <a:p>
            <a:r>
              <a:rPr lang="en-US" dirty="0"/>
              <a:t>More Spectrograms</a:t>
            </a:r>
          </a:p>
        </p:txBody>
      </p:sp>
      <p:sp>
        <p:nvSpPr>
          <p:cNvPr id="3" name="Content Placeholder 2">
            <a:extLst>
              <a:ext uri="{FF2B5EF4-FFF2-40B4-BE49-F238E27FC236}">
                <a16:creationId xmlns:a16="http://schemas.microsoft.com/office/drawing/2014/main" id="{33223AE7-B606-4479-8F5E-401A7C5C633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FBBE66C-C4A9-4470-8188-8E64347E377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580390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F63E-2452-4314-9786-67AC9F6598CB}"/>
              </a:ext>
            </a:extLst>
          </p:cNvPr>
          <p:cNvSpPr>
            <a:spLocks noGrp="1"/>
          </p:cNvSpPr>
          <p:nvPr>
            <p:ph type="title"/>
          </p:nvPr>
        </p:nvSpPr>
        <p:spPr/>
        <p:txBody>
          <a:bodyPr/>
          <a:lstStyle/>
          <a:p>
            <a:pPr algn="r"/>
            <a:r>
              <a:rPr lang="en-US" dirty="0"/>
              <a:t>Time Domain Envelope</a:t>
            </a:r>
          </a:p>
        </p:txBody>
      </p:sp>
      <p:sp>
        <p:nvSpPr>
          <p:cNvPr id="3" name="Content Placeholder 2">
            <a:extLst>
              <a:ext uri="{FF2B5EF4-FFF2-40B4-BE49-F238E27FC236}">
                <a16:creationId xmlns:a16="http://schemas.microsoft.com/office/drawing/2014/main" id="{165A7B68-9917-444C-922B-6A91AEFA2528}"/>
              </a:ext>
            </a:extLst>
          </p:cNvPr>
          <p:cNvSpPr>
            <a:spLocks noGrp="1"/>
          </p:cNvSpPr>
          <p:nvPr>
            <p:ph sz="half" idx="1"/>
          </p:nvPr>
        </p:nvSpPr>
        <p:spPr/>
        <p:txBody>
          <a:bodyPr/>
          <a:lstStyle/>
          <a:p>
            <a:r>
              <a:rPr lang="en-US" dirty="0"/>
              <a:t>Estimate Energy in Time-Domain </a:t>
            </a:r>
          </a:p>
          <a:p>
            <a:endParaRPr lang="en-US" dirty="0"/>
          </a:p>
          <a:p>
            <a:r>
              <a:rPr lang="en-US" dirty="0"/>
              <a:t>Divide waveform into 5 sections</a:t>
            </a:r>
          </a:p>
          <a:p>
            <a:endParaRPr lang="en-US" dirty="0"/>
          </a:p>
          <a:p>
            <a:r>
              <a:rPr lang="en-US" dirty="0"/>
              <a:t>Compute TDE for each, use as features</a:t>
            </a:r>
          </a:p>
        </p:txBody>
      </p:sp>
      <p:sp>
        <p:nvSpPr>
          <p:cNvPr id="4" name="Content Placeholder 3">
            <a:extLst>
              <a:ext uri="{FF2B5EF4-FFF2-40B4-BE49-F238E27FC236}">
                <a16:creationId xmlns:a16="http://schemas.microsoft.com/office/drawing/2014/main" id="{23A9EEDE-4CE0-4D97-8AA6-C88AF41C1ED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839079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BA3B-60F5-4647-9490-D6B38FF15E40}"/>
              </a:ext>
            </a:extLst>
          </p:cNvPr>
          <p:cNvSpPr>
            <a:spLocks noGrp="1"/>
          </p:cNvSpPr>
          <p:nvPr>
            <p:ph type="title"/>
          </p:nvPr>
        </p:nvSpPr>
        <p:spPr/>
        <p:txBody>
          <a:bodyPr/>
          <a:lstStyle/>
          <a:p>
            <a:r>
              <a:rPr lang="en-US" dirty="0"/>
              <a:t>Zero Crossing Rate</a:t>
            </a:r>
          </a:p>
        </p:txBody>
      </p:sp>
      <p:sp>
        <p:nvSpPr>
          <p:cNvPr id="3" name="Content Placeholder 2">
            <a:extLst>
              <a:ext uri="{FF2B5EF4-FFF2-40B4-BE49-F238E27FC236}">
                <a16:creationId xmlns:a16="http://schemas.microsoft.com/office/drawing/2014/main" id="{E56D1340-B884-4C7B-849B-E339EC3E72A3}"/>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B0AD92B4-A82E-4F8B-8A20-68542868E33D}"/>
              </a:ext>
            </a:extLst>
          </p:cNvPr>
          <p:cNvSpPr>
            <a:spLocks noGrp="1"/>
          </p:cNvSpPr>
          <p:nvPr>
            <p:ph sz="half" idx="2"/>
          </p:nvPr>
        </p:nvSpPr>
        <p:spPr/>
        <p:txBody>
          <a:bodyPr/>
          <a:lstStyle/>
          <a:p>
            <a:endParaRPr lang="en-US" dirty="0"/>
          </a:p>
          <a:p>
            <a:r>
              <a:rPr lang="en-US" dirty="0"/>
              <a:t>Number of times a waveform crosses equilibrium</a:t>
            </a:r>
          </a:p>
          <a:p>
            <a:endParaRPr lang="en-US" dirty="0"/>
          </a:p>
          <a:p>
            <a:r>
              <a:rPr lang="en-US" dirty="0"/>
              <a:t>Often used in Speech vs. Music Detection</a:t>
            </a:r>
          </a:p>
          <a:p>
            <a:endParaRPr lang="en-US" dirty="0"/>
          </a:p>
          <a:p>
            <a:r>
              <a:rPr lang="en-US" dirty="0"/>
              <a:t>Identifies Jagged vs. periodic waveforms</a:t>
            </a:r>
          </a:p>
        </p:txBody>
      </p:sp>
    </p:spTree>
    <p:extLst>
      <p:ext uri="{BB962C8B-B14F-4D97-AF65-F5344CB8AC3E}">
        <p14:creationId xmlns:p14="http://schemas.microsoft.com/office/powerpoint/2010/main" val="24459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AE01-0501-4D0A-8DD0-5C3D7341F5FE}"/>
              </a:ext>
            </a:extLst>
          </p:cNvPr>
          <p:cNvSpPr>
            <a:spLocks noGrp="1"/>
          </p:cNvSpPr>
          <p:nvPr>
            <p:ph type="title"/>
          </p:nvPr>
        </p:nvSpPr>
        <p:spPr/>
        <p:txBody>
          <a:bodyPr/>
          <a:lstStyle/>
          <a:p>
            <a:r>
              <a:rPr lang="en-US" dirty="0"/>
              <a:t>Lets Play a Game</a:t>
            </a:r>
          </a:p>
        </p:txBody>
      </p:sp>
      <p:sp>
        <p:nvSpPr>
          <p:cNvPr id="3" name="Text Placeholder 2">
            <a:extLst>
              <a:ext uri="{FF2B5EF4-FFF2-40B4-BE49-F238E27FC236}">
                <a16:creationId xmlns:a16="http://schemas.microsoft.com/office/drawing/2014/main" id="{745B31D9-4AA6-45C8-899B-3DE854CCB2B6}"/>
              </a:ext>
            </a:extLst>
          </p:cNvPr>
          <p:cNvSpPr>
            <a:spLocks noGrp="1"/>
          </p:cNvSpPr>
          <p:nvPr>
            <p:ph type="body" idx="1"/>
          </p:nvPr>
        </p:nvSpPr>
        <p:spPr/>
        <p:txBody>
          <a:bodyPr/>
          <a:lstStyle/>
          <a:p>
            <a:r>
              <a:rPr lang="en-US" dirty="0"/>
              <a:t>What made the Sound being Played?</a:t>
            </a:r>
          </a:p>
        </p:txBody>
      </p:sp>
    </p:spTree>
    <p:extLst>
      <p:ext uri="{BB962C8B-B14F-4D97-AF65-F5344CB8AC3E}">
        <p14:creationId xmlns:p14="http://schemas.microsoft.com/office/powerpoint/2010/main" val="3060856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92CC-092D-49B7-A4D3-EE50716DEEF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9D4A64-7182-47E4-BF57-ACBDEB0DB2A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F94EA20-BC79-4DCF-ABA2-EFC5ECD55D95}"/>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920899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0C38-56F0-46B9-9B9A-78CFF9D41F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3B760A-5B7D-4FA2-BB9C-77A40ED232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3657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27D5-7B64-4AB0-8F30-3D13EA2B1A72}"/>
              </a:ext>
            </a:extLst>
          </p:cNvPr>
          <p:cNvSpPr>
            <a:spLocks noGrp="1"/>
          </p:cNvSpPr>
          <p:nvPr>
            <p:ph type="title"/>
          </p:nvPr>
        </p:nvSpPr>
        <p:spPr/>
        <p:txBody>
          <a:bodyPr/>
          <a:lstStyle/>
          <a:p>
            <a:r>
              <a:rPr lang="en-US" dirty="0"/>
              <a:t>The Neural Network</a:t>
            </a:r>
          </a:p>
        </p:txBody>
      </p:sp>
      <p:sp>
        <p:nvSpPr>
          <p:cNvPr id="3" name="Text Placeholder 2">
            <a:extLst>
              <a:ext uri="{FF2B5EF4-FFF2-40B4-BE49-F238E27FC236}">
                <a16:creationId xmlns:a16="http://schemas.microsoft.com/office/drawing/2014/main" id="{155ADE3E-D766-492D-BEB4-ABE972492FE0}"/>
              </a:ext>
            </a:extLst>
          </p:cNvPr>
          <p:cNvSpPr>
            <a:spLocks noGrp="1"/>
          </p:cNvSpPr>
          <p:nvPr>
            <p:ph type="body" idx="1"/>
          </p:nvPr>
        </p:nvSpPr>
        <p:spPr/>
        <p:txBody>
          <a:bodyPr/>
          <a:lstStyle/>
          <a:p>
            <a:r>
              <a:rPr lang="en-US" dirty="0"/>
              <a:t>Introduction / Function / Training</a:t>
            </a:r>
          </a:p>
        </p:txBody>
      </p:sp>
    </p:spTree>
    <p:extLst>
      <p:ext uri="{BB962C8B-B14F-4D97-AF65-F5344CB8AC3E}">
        <p14:creationId xmlns:p14="http://schemas.microsoft.com/office/powerpoint/2010/main" val="253004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4F8F-FE39-4E17-B6F7-215BAB8D7363}"/>
              </a:ext>
            </a:extLst>
          </p:cNvPr>
          <p:cNvSpPr>
            <a:spLocks noGrp="1"/>
          </p:cNvSpPr>
          <p:nvPr>
            <p:ph type="title"/>
          </p:nvPr>
        </p:nvSpPr>
        <p:spPr>
          <a:xfrm>
            <a:off x="8002587" y="1600200"/>
            <a:ext cx="3122613" cy="1828800"/>
          </a:xfrm>
        </p:spPr>
        <p:txBody>
          <a:bodyPr anchor="b">
            <a:normAutofit/>
          </a:bodyPr>
          <a:lstStyle/>
          <a:p>
            <a:r>
              <a:rPr lang="en-US" dirty="0"/>
              <a:t>What is a Neural Network?</a:t>
            </a:r>
            <a:endParaRPr lang="en-US"/>
          </a:p>
        </p:txBody>
      </p:sp>
      <p:pic>
        <p:nvPicPr>
          <p:cNvPr id="6" name="Content Placeholder 5">
            <a:extLst>
              <a:ext uri="{FF2B5EF4-FFF2-40B4-BE49-F238E27FC236}">
                <a16:creationId xmlns:a16="http://schemas.microsoft.com/office/drawing/2014/main" id="{3165382D-468E-4E9C-BAD0-1F5906FB568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412" y="1828800"/>
            <a:ext cx="6400800" cy="3200400"/>
          </a:xfrm>
        </p:spPr>
      </p:pic>
      <p:sp>
        <p:nvSpPr>
          <p:cNvPr id="3" name="Content Placeholder 2">
            <a:extLst>
              <a:ext uri="{FF2B5EF4-FFF2-40B4-BE49-F238E27FC236}">
                <a16:creationId xmlns:a16="http://schemas.microsoft.com/office/drawing/2014/main" id="{A8FA1F3A-E621-4EF6-B89B-DAF5F330EDC5}"/>
              </a:ext>
            </a:extLst>
          </p:cNvPr>
          <p:cNvSpPr>
            <a:spLocks noGrp="1"/>
          </p:cNvSpPr>
          <p:nvPr>
            <p:ph type="body" sz="half" idx="2"/>
          </p:nvPr>
        </p:nvSpPr>
        <p:spPr>
          <a:xfrm>
            <a:off x="8001039" y="3429000"/>
            <a:ext cx="3124161" cy="1828800"/>
          </a:xfrm>
        </p:spPr>
        <p:txBody>
          <a:bodyPr>
            <a:normAutofit/>
          </a:bodyPr>
          <a:lstStyle/>
          <a:p>
            <a:pPr>
              <a:spcAft>
                <a:spcPts val="600"/>
              </a:spcAft>
            </a:pPr>
            <a:endParaRPr lang="en-US" sz="1100"/>
          </a:p>
          <a:p>
            <a:pPr>
              <a:spcAft>
                <a:spcPts val="600"/>
              </a:spcAft>
            </a:pPr>
            <a:r>
              <a:rPr lang="en-US" sz="1100"/>
              <a:t>A Neural network is a mathematical function</a:t>
            </a:r>
          </a:p>
          <a:p>
            <a:pPr>
              <a:spcAft>
                <a:spcPts val="600"/>
              </a:spcAft>
            </a:pPr>
            <a:endParaRPr lang="en-US" sz="1100"/>
          </a:p>
          <a:p>
            <a:pPr>
              <a:spcAft>
                <a:spcPts val="600"/>
              </a:spcAft>
            </a:pPr>
            <a:r>
              <a:rPr lang="en-US" sz="1100"/>
              <a:t>Composed of Layers, with “trainable” Parameters</a:t>
            </a:r>
          </a:p>
          <a:p>
            <a:pPr>
              <a:spcAft>
                <a:spcPts val="600"/>
              </a:spcAft>
            </a:pPr>
            <a:endParaRPr lang="en-US" sz="1100"/>
          </a:p>
          <a:p>
            <a:pPr>
              <a:spcAft>
                <a:spcPts val="600"/>
              </a:spcAft>
            </a:pPr>
            <a:r>
              <a:rPr lang="en-US" sz="1100"/>
              <a:t>Transform an Input Array into an Output Array</a:t>
            </a:r>
          </a:p>
          <a:p>
            <a:pPr>
              <a:spcAft>
                <a:spcPts val="600"/>
              </a:spcAft>
            </a:pPr>
            <a:endParaRPr lang="en-US" sz="1100"/>
          </a:p>
          <a:p>
            <a:pPr marL="0" indent="0">
              <a:spcAft>
                <a:spcPts val="600"/>
              </a:spcAft>
              <a:buNone/>
            </a:pPr>
            <a:endParaRPr lang="en-US" sz="1100"/>
          </a:p>
        </p:txBody>
      </p:sp>
    </p:spTree>
    <p:extLst>
      <p:ext uri="{BB962C8B-B14F-4D97-AF65-F5344CB8AC3E}">
        <p14:creationId xmlns:p14="http://schemas.microsoft.com/office/powerpoint/2010/main" val="178785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5DDF-53AF-4CF8-A7B6-37F825C6FD6E}"/>
              </a:ext>
            </a:extLst>
          </p:cNvPr>
          <p:cNvSpPr>
            <a:spLocks noGrp="1"/>
          </p:cNvSpPr>
          <p:nvPr>
            <p:ph type="title"/>
          </p:nvPr>
        </p:nvSpPr>
        <p:spPr>
          <a:xfrm>
            <a:off x="1524000" y="457200"/>
            <a:ext cx="9144000" cy="1143000"/>
          </a:xfrm>
        </p:spPr>
        <p:txBody>
          <a:bodyPr anchor="b">
            <a:normAutofit/>
          </a:bodyPr>
          <a:lstStyle/>
          <a:p>
            <a:r>
              <a:rPr lang="en-US" dirty="0"/>
              <a:t>A Classification Model</a:t>
            </a:r>
          </a:p>
        </p:txBody>
      </p:sp>
      <p:graphicFrame>
        <p:nvGraphicFramePr>
          <p:cNvPr id="6" name="Content Placeholder 3">
            <a:extLst>
              <a:ext uri="{FF2B5EF4-FFF2-40B4-BE49-F238E27FC236}">
                <a16:creationId xmlns:a16="http://schemas.microsoft.com/office/drawing/2014/main" id="{3F10C4FC-B12F-4807-812D-1AB77803E280}"/>
              </a:ext>
            </a:extLst>
          </p:cNvPr>
          <p:cNvGraphicFramePr>
            <a:graphicFrameLocks noGrp="1"/>
          </p:cNvGraphicFramePr>
          <p:nvPr>
            <p:ph idx="1"/>
            <p:extLst>
              <p:ext uri="{D42A27DB-BD31-4B8C-83A1-F6EECF244321}">
                <p14:modId xmlns:p14="http://schemas.microsoft.com/office/powerpoint/2010/main" val="499856532"/>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484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9622-64FE-4C4D-B7D6-69EF9443A1E0}"/>
              </a:ext>
            </a:extLst>
          </p:cNvPr>
          <p:cNvSpPr>
            <a:spLocks noGrp="1"/>
          </p:cNvSpPr>
          <p:nvPr>
            <p:ph type="title"/>
          </p:nvPr>
        </p:nvSpPr>
        <p:spPr/>
        <p:txBody>
          <a:bodyPr/>
          <a:lstStyle/>
          <a:p>
            <a:pPr algn="r"/>
            <a:r>
              <a:rPr lang="en-US" dirty="0"/>
              <a:t>Making Predictions</a:t>
            </a:r>
          </a:p>
        </p:txBody>
      </p:sp>
      <p:sp>
        <p:nvSpPr>
          <p:cNvPr id="3" name="Content Placeholder 2">
            <a:extLst>
              <a:ext uri="{FF2B5EF4-FFF2-40B4-BE49-F238E27FC236}">
                <a16:creationId xmlns:a16="http://schemas.microsoft.com/office/drawing/2014/main" id="{AEBCC46A-C25B-47D7-A6C3-36A7CD3EE502}"/>
              </a:ext>
            </a:extLst>
          </p:cNvPr>
          <p:cNvSpPr>
            <a:spLocks noGrp="1"/>
          </p:cNvSpPr>
          <p:nvPr>
            <p:ph sz="half" idx="1"/>
          </p:nvPr>
        </p:nvSpPr>
        <p:spPr/>
        <p:txBody>
          <a:bodyPr/>
          <a:lstStyle/>
          <a:p>
            <a:endParaRPr lang="en-US" dirty="0"/>
          </a:p>
          <a:p>
            <a:r>
              <a:rPr lang="en-US" dirty="0"/>
              <a:t>Input is transformed through repeated calling of layer functions</a:t>
            </a:r>
          </a:p>
          <a:p>
            <a:endParaRPr lang="en-US" dirty="0"/>
          </a:p>
          <a:p>
            <a:r>
              <a:rPr lang="en-US" dirty="0"/>
              <a:t>The output of final layer is the network’s “prediction”</a:t>
            </a:r>
          </a:p>
          <a:p>
            <a:endParaRPr lang="en-US" dirty="0"/>
          </a:p>
          <a:p>
            <a:r>
              <a:rPr lang="en-US" dirty="0"/>
              <a:t>Encode output as a probability distribution over the classes</a:t>
            </a:r>
          </a:p>
        </p:txBody>
      </p:sp>
      <p:sp>
        <p:nvSpPr>
          <p:cNvPr id="4" name="Content Placeholder 3">
            <a:extLst>
              <a:ext uri="{FF2B5EF4-FFF2-40B4-BE49-F238E27FC236}">
                <a16:creationId xmlns:a16="http://schemas.microsoft.com/office/drawing/2014/main" id="{17EBF052-BA61-452C-8DD7-BD37BEBE9BC0}"/>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180954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B196-7625-4202-A62C-876327F84B08}"/>
              </a:ext>
            </a:extLst>
          </p:cNvPr>
          <p:cNvSpPr>
            <a:spLocks noGrp="1"/>
          </p:cNvSpPr>
          <p:nvPr>
            <p:ph type="title"/>
          </p:nvPr>
        </p:nvSpPr>
        <p:spPr/>
        <p:txBody>
          <a:bodyPr/>
          <a:lstStyle/>
          <a:p>
            <a:r>
              <a:rPr lang="en-US" dirty="0"/>
              <a:t>Training A Network</a:t>
            </a:r>
          </a:p>
        </p:txBody>
      </p:sp>
      <p:sp>
        <p:nvSpPr>
          <p:cNvPr id="3" name="Content Placeholder 2">
            <a:extLst>
              <a:ext uri="{FF2B5EF4-FFF2-40B4-BE49-F238E27FC236}">
                <a16:creationId xmlns:a16="http://schemas.microsoft.com/office/drawing/2014/main" id="{B98ECD82-CD96-4DCF-97A5-309F8B69726F}"/>
              </a:ext>
            </a:extLst>
          </p:cNvPr>
          <p:cNvSpPr>
            <a:spLocks noGrp="1"/>
          </p:cNvSpPr>
          <p:nvPr>
            <p:ph sz="half" idx="1"/>
          </p:nvPr>
        </p:nvSpPr>
        <p:spPr>
          <a:xfrm>
            <a:off x="609600" y="2286000"/>
            <a:ext cx="5105400" cy="457200"/>
          </a:xfrm>
        </p:spPr>
        <p:txBody>
          <a:bodyPr/>
          <a:lstStyle/>
          <a:p>
            <a:pPr marL="0" indent="0">
              <a:buNone/>
            </a:pPr>
            <a:r>
              <a:rPr lang="en-US" dirty="0"/>
              <a:t>Categorical Cross Entropy</a:t>
            </a:r>
          </a:p>
        </p:txBody>
      </p:sp>
      <p:sp>
        <p:nvSpPr>
          <p:cNvPr id="4" name="Content Placeholder 3">
            <a:extLst>
              <a:ext uri="{FF2B5EF4-FFF2-40B4-BE49-F238E27FC236}">
                <a16:creationId xmlns:a16="http://schemas.microsoft.com/office/drawing/2014/main" id="{91157336-CCEB-44D9-B080-2E99B1057895}"/>
              </a:ext>
            </a:extLst>
          </p:cNvPr>
          <p:cNvSpPr>
            <a:spLocks noGrp="1"/>
          </p:cNvSpPr>
          <p:nvPr>
            <p:ph sz="half" idx="2"/>
          </p:nvPr>
        </p:nvSpPr>
        <p:spPr/>
        <p:txBody>
          <a:bodyPr/>
          <a:lstStyle/>
          <a:p>
            <a:endParaRPr lang="en-US"/>
          </a:p>
          <a:p>
            <a:r>
              <a:rPr lang="en-US"/>
              <a:t>Provide the model with labeled training samples</a:t>
            </a:r>
          </a:p>
          <a:p>
            <a:endParaRPr lang="en-US"/>
          </a:p>
          <a:p>
            <a:r>
              <a:rPr lang="en-US"/>
              <a:t>The model makes a prediction</a:t>
            </a:r>
          </a:p>
          <a:p>
            <a:pPr lvl="1"/>
            <a:r>
              <a:rPr lang="en-US"/>
              <a:t>For an untrained network, this is likely to be </a:t>
            </a:r>
            <a:r>
              <a:rPr lang="en-US" i="1"/>
              <a:t>very poor</a:t>
            </a:r>
            <a:endParaRPr lang="en-US"/>
          </a:p>
          <a:p>
            <a:pPr lvl="1"/>
            <a:endParaRPr lang="en-US"/>
          </a:p>
          <a:p>
            <a:r>
              <a:rPr lang="en-US"/>
              <a:t>We quantify the error with an </a:t>
            </a:r>
            <a:r>
              <a:rPr lang="en-US" i="1"/>
              <a:t>Objective Function</a:t>
            </a:r>
            <a:endParaRPr lang="en-US"/>
          </a:p>
          <a:p>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CFFA9B-980B-4941-B0DF-9B7F94178F73}"/>
                  </a:ext>
                </a:extLst>
              </p:cNvPr>
              <p:cNvSpPr txBox="1"/>
              <p:nvPr/>
            </p:nvSpPr>
            <p:spPr>
              <a:xfrm>
                <a:off x="914400" y="4887843"/>
                <a:ext cx="4953000" cy="10388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smtClean="0">
                          <a:latin typeface="Cambria Math" panose="02040503050406030204" pitchFamily="18" charset="0"/>
                        </a:rPr>
                        <m:t>C</m:t>
                      </m:r>
                      <m:r>
                        <m:rPr>
                          <m:sty m:val="p"/>
                        </m:rPr>
                        <a:rPr lang="en-US" sz="2400" b="0" i="0" smtClean="0">
                          <a:latin typeface="Cambria Math" panose="02040503050406030204" pitchFamily="18" charset="0"/>
                        </a:rPr>
                        <m:t>XE</m:t>
                      </m:r>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y</m:t>
                          </m:r>
                          <m:r>
                            <a:rPr lang="en-US" sz="2400" b="0" i="0" smtClean="0">
                              <a:latin typeface="Cambria Math" panose="02040503050406030204" pitchFamily="18" charset="0"/>
                            </a:rPr>
                            <m:t>,</m:t>
                          </m:r>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y</m:t>
                              </m:r>
                            </m:e>
                            <m:sup>
                              <m:r>
                                <a:rPr lang="en-US" sz="2400" b="0" i="0" smtClean="0">
                                  <a:latin typeface="Cambria Math" panose="02040503050406030204" pitchFamily="18" charset="0"/>
                                </a:rPr>
                                <m:t>∗</m:t>
                              </m:r>
                            </m:sup>
                          </m:sSup>
                        </m:e>
                      </m:d>
                      <m:r>
                        <a:rPr lang="en-US" sz="2400" b="0" i="0" smtClean="0">
                          <a:latin typeface="Cambria Math" panose="02040503050406030204" pitchFamily="18" charset="0"/>
                        </a:rPr>
                        <m:t>= </m:t>
                      </m:r>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𝐾</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m:rPr>
                              <m:sty m:val="p"/>
                            </m:rPr>
                            <a:rPr lang="en-US" sz="2400" b="0" i="0" smtClean="0">
                              <a:latin typeface="Cambria Math" panose="02040503050406030204" pitchFamily="18" charset="0"/>
                            </a:rPr>
                            <m:t>log</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e>
                      </m:nary>
                    </m:oMath>
                  </m:oMathPara>
                </a14:m>
                <a:endParaRPr lang="en-US" sz="2400" dirty="0"/>
              </a:p>
            </p:txBody>
          </p:sp>
        </mc:Choice>
        <mc:Fallback xmlns="">
          <p:sp>
            <p:nvSpPr>
              <p:cNvPr id="9" name="TextBox 8">
                <a:extLst>
                  <a:ext uri="{FF2B5EF4-FFF2-40B4-BE49-F238E27FC236}">
                    <a16:creationId xmlns:a16="http://schemas.microsoft.com/office/drawing/2014/main" id="{B2CFFA9B-980B-4941-B0DF-9B7F94178F73}"/>
                  </a:ext>
                </a:extLst>
              </p:cNvPr>
              <p:cNvSpPr txBox="1">
                <a:spLocks noRot="1" noChangeAspect="1" noMove="1" noResize="1" noEditPoints="1" noAdjustHandles="1" noChangeArrowheads="1" noChangeShapeType="1" noTextEdit="1"/>
              </p:cNvSpPr>
              <p:nvPr/>
            </p:nvSpPr>
            <p:spPr>
              <a:xfrm>
                <a:off x="914400" y="4887843"/>
                <a:ext cx="4953000" cy="1038811"/>
              </a:xfrm>
              <a:prstGeom prst="rect">
                <a:avLst/>
              </a:prstGeom>
              <a:blipFill>
                <a:blip r:embed="rId2"/>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3168194-B0C0-4080-8133-B62CC0B2381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09599" y="2908479"/>
            <a:ext cx="5257801" cy="175260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6158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C733-646D-4D5E-A742-5A8E3D3B5EA1}"/>
              </a:ext>
            </a:extLst>
          </p:cNvPr>
          <p:cNvSpPr>
            <a:spLocks noGrp="1"/>
          </p:cNvSpPr>
          <p:nvPr>
            <p:ph type="title"/>
          </p:nvPr>
        </p:nvSpPr>
        <p:spPr>
          <a:xfrm>
            <a:off x="8002587" y="1600200"/>
            <a:ext cx="3122613" cy="1828800"/>
          </a:xfrm>
        </p:spPr>
        <p:txBody>
          <a:bodyPr anchor="b">
            <a:normAutofit/>
          </a:bodyPr>
          <a:lstStyle/>
          <a:p>
            <a:r>
              <a:rPr lang="en-US"/>
              <a:t>Optimization</a:t>
            </a:r>
          </a:p>
        </p:txBody>
      </p:sp>
      <p:sp>
        <p:nvSpPr>
          <p:cNvPr id="4" name="Content Placeholder 3">
            <a:extLst>
              <a:ext uri="{FF2B5EF4-FFF2-40B4-BE49-F238E27FC236}">
                <a16:creationId xmlns:a16="http://schemas.microsoft.com/office/drawing/2014/main" id="{01A39B9C-DABB-4F96-8286-A4CDA766D77F}"/>
              </a:ext>
            </a:extLst>
          </p:cNvPr>
          <p:cNvSpPr>
            <a:spLocks noGrp="1"/>
          </p:cNvSpPr>
          <p:nvPr>
            <p:ph type="body" sz="half" idx="2"/>
          </p:nvPr>
        </p:nvSpPr>
        <p:spPr>
          <a:xfrm>
            <a:off x="8001039" y="3429000"/>
            <a:ext cx="3124161" cy="1828800"/>
          </a:xfrm>
        </p:spPr>
        <p:txBody>
          <a:bodyPr>
            <a:normAutofit/>
          </a:bodyPr>
          <a:lstStyle/>
          <a:p>
            <a:pPr>
              <a:spcAft>
                <a:spcPts val="600"/>
              </a:spcAft>
            </a:pPr>
            <a:endParaRPr lang="en-US"/>
          </a:p>
          <a:p>
            <a:pPr marL="0" indent="0">
              <a:spcAft>
                <a:spcPts val="600"/>
              </a:spcAft>
              <a:buNone/>
            </a:pPr>
            <a:endParaRPr lang="en-US"/>
          </a:p>
        </p:txBody>
      </p:sp>
      <p:graphicFrame>
        <p:nvGraphicFramePr>
          <p:cNvPr id="6" name="Content Placeholder 2">
            <a:extLst>
              <a:ext uri="{FF2B5EF4-FFF2-40B4-BE49-F238E27FC236}">
                <a16:creationId xmlns:a16="http://schemas.microsoft.com/office/drawing/2014/main" id="{E8732D5F-2264-42AE-804B-6319B5989AD5}"/>
              </a:ext>
            </a:extLst>
          </p:cNvPr>
          <p:cNvGraphicFramePr>
            <a:graphicFrameLocks noGrp="1"/>
          </p:cNvGraphicFramePr>
          <p:nvPr>
            <p:ph idx="1"/>
            <p:extLst>
              <p:ext uri="{D42A27DB-BD31-4B8C-83A1-F6EECF244321}">
                <p14:modId xmlns:p14="http://schemas.microsoft.com/office/powerpoint/2010/main" val="3855695356"/>
              </p:ext>
            </p:extLst>
          </p:nvPr>
        </p:nvGraphicFramePr>
        <p:xfrm>
          <a:off x="760412" y="762000"/>
          <a:ext cx="6400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855754"/>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469</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Cambria Math</vt:lpstr>
      <vt:lpstr>Candara</vt:lpstr>
      <vt:lpstr>Consolas</vt:lpstr>
      <vt:lpstr>Tech Computer 16x9</vt:lpstr>
      <vt:lpstr>Classifying Chaotic Synthesizers with a Multimodal Neural Network</vt:lpstr>
      <vt:lpstr>Lets Play a Game</vt:lpstr>
      <vt:lpstr>PowerPoint Presentation</vt:lpstr>
      <vt:lpstr>The Neural Network</vt:lpstr>
      <vt:lpstr>What is a Neural Network?</vt:lpstr>
      <vt:lpstr>A Classification Model</vt:lpstr>
      <vt:lpstr>Making Predictions</vt:lpstr>
      <vt:lpstr>Training A Network</vt:lpstr>
      <vt:lpstr>Optimization</vt:lpstr>
      <vt:lpstr>Optimization (Cont.)</vt:lpstr>
      <vt:lpstr>Features Used</vt:lpstr>
      <vt:lpstr>Why Features?</vt:lpstr>
      <vt:lpstr>Consider The Task</vt:lpstr>
      <vt:lpstr>How are Features Chosen?</vt:lpstr>
      <vt:lpstr>Decision Boundaries</vt:lpstr>
      <vt:lpstr>The Spectrogram</vt:lpstr>
      <vt:lpstr>More Spectrograms</vt:lpstr>
      <vt:lpstr>Time Domain Envelope</vt:lpstr>
      <vt:lpstr>Zero Crossing Rate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Chaotic Synthesizers with a Multimodal Neural Network</dc:title>
  <dc:creator>Landon Buell</dc:creator>
  <cp:lastModifiedBy>Landon Buell</cp:lastModifiedBy>
  <cp:revision>7</cp:revision>
  <dcterms:created xsi:type="dcterms:W3CDTF">2020-11-30T06:21:29Z</dcterms:created>
  <dcterms:modified xsi:type="dcterms:W3CDTF">2020-11-30T17:58:03Z</dcterms:modified>
</cp:coreProperties>
</file>