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8" r:id="rId3"/>
    <p:sldId id="259" r:id="rId4"/>
    <p:sldId id="278" r:id="rId5"/>
    <p:sldId id="260" r:id="rId6"/>
    <p:sldId id="280" r:id="rId7"/>
    <p:sldId id="261" r:id="rId8"/>
    <p:sldId id="262" r:id="rId9"/>
    <p:sldId id="269" r:id="rId10"/>
    <p:sldId id="270" r:id="rId11"/>
    <p:sldId id="272" r:id="rId12"/>
    <p:sldId id="264" r:id="rId13"/>
    <p:sldId id="267" r:id="rId14"/>
    <p:sldId id="265" r:id="rId15"/>
    <p:sldId id="281" r:id="rId16"/>
    <p:sldId id="282" r:id="rId17"/>
    <p:sldId id="279" r:id="rId18"/>
    <p:sldId id="283" r:id="rId19"/>
    <p:sldId id="284" r:id="rId20"/>
    <p:sldId id="285" r:id="rId21"/>
    <p:sldId id="286" r:id="rId22"/>
    <p:sldId id="289" r:id="rId23"/>
    <p:sldId id="288" r:id="rId24"/>
    <p:sldId id="290" r:id="rId25"/>
    <p:sldId id="291" r:id="rId26"/>
    <p:sldId id="292"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94" d="100"/>
          <a:sy n="94" d="100"/>
        </p:scale>
        <p:origin x="78" y="29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1534F9-84BC-4293-A037-E2E0AAE9031A}"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49D8173D-FBB1-47ED-BF7F-ED3C1C01CA3F}">
      <dgm:prSet/>
      <dgm:spPr/>
      <dgm:t>
        <a:bodyPr/>
        <a:lstStyle/>
        <a:p>
          <a:r>
            <a:rPr lang="en-US"/>
            <a:t>Humans good at mapping sounds to sources</a:t>
          </a:r>
        </a:p>
      </dgm:t>
    </dgm:pt>
    <dgm:pt modelId="{294BEDB8-B617-47FF-9298-1D01DD1F8022}" type="parTrans" cxnId="{D07226B5-65A2-4648-A99F-2C30BD802365}">
      <dgm:prSet/>
      <dgm:spPr/>
      <dgm:t>
        <a:bodyPr/>
        <a:lstStyle/>
        <a:p>
          <a:endParaRPr lang="en-US"/>
        </a:p>
      </dgm:t>
    </dgm:pt>
    <dgm:pt modelId="{34E5BFE8-788E-41E6-87DE-4E5B82062D00}" type="sibTrans" cxnId="{D07226B5-65A2-4648-A99F-2C30BD802365}">
      <dgm:prSet/>
      <dgm:spPr/>
      <dgm:t>
        <a:bodyPr/>
        <a:lstStyle/>
        <a:p>
          <a:endParaRPr lang="en-US"/>
        </a:p>
      </dgm:t>
    </dgm:pt>
    <dgm:pt modelId="{20AAF017-8E3B-4501-BB71-2A1116D957FC}">
      <dgm:prSet/>
      <dgm:spPr/>
      <dgm:t>
        <a:bodyPr/>
        <a:lstStyle/>
        <a:p>
          <a:r>
            <a:rPr lang="en-US"/>
            <a:t>Can we “teach” a computer to do it?</a:t>
          </a:r>
        </a:p>
      </dgm:t>
    </dgm:pt>
    <dgm:pt modelId="{DE2C0639-0BE8-4750-981D-BBCB41DF4C54}" type="parTrans" cxnId="{1B3D1FF1-DF89-46B3-979D-5888746C51BE}">
      <dgm:prSet/>
      <dgm:spPr/>
      <dgm:t>
        <a:bodyPr/>
        <a:lstStyle/>
        <a:p>
          <a:endParaRPr lang="en-US"/>
        </a:p>
      </dgm:t>
    </dgm:pt>
    <dgm:pt modelId="{D86DB1B4-F256-408C-8B4E-28074678582D}" type="sibTrans" cxnId="{1B3D1FF1-DF89-46B3-979D-5888746C51BE}">
      <dgm:prSet/>
      <dgm:spPr/>
      <dgm:t>
        <a:bodyPr/>
        <a:lstStyle/>
        <a:p>
          <a:endParaRPr lang="en-US"/>
        </a:p>
      </dgm:t>
    </dgm:pt>
    <dgm:pt modelId="{89269B45-D19C-4610-8915-CDEF2B9F6F75}">
      <dgm:prSet/>
      <dgm:spPr/>
      <dgm:t>
        <a:bodyPr/>
        <a:lstStyle/>
        <a:p>
          <a:r>
            <a:rPr lang="en-US"/>
            <a:t>Practical Example: Classifying Synthesizers </a:t>
          </a:r>
        </a:p>
      </dgm:t>
    </dgm:pt>
    <dgm:pt modelId="{A3732B71-9B65-4E6F-ADC2-F97CB9C37597}" type="parTrans" cxnId="{6EE57EB7-749F-43D2-8D88-E6EA4CA34194}">
      <dgm:prSet/>
      <dgm:spPr/>
      <dgm:t>
        <a:bodyPr/>
        <a:lstStyle/>
        <a:p>
          <a:endParaRPr lang="en-US"/>
        </a:p>
      </dgm:t>
    </dgm:pt>
    <dgm:pt modelId="{DDFE65E0-A4C3-473B-9F2D-577977E23EAC}" type="sibTrans" cxnId="{6EE57EB7-749F-43D2-8D88-E6EA4CA34194}">
      <dgm:prSet/>
      <dgm:spPr/>
      <dgm:t>
        <a:bodyPr/>
        <a:lstStyle/>
        <a:p>
          <a:endParaRPr lang="en-US"/>
        </a:p>
      </dgm:t>
    </dgm:pt>
    <dgm:pt modelId="{957FA50D-3B6D-4C5E-880D-4ACCE91D0ECE}" type="pres">
      <dgm:prSet presAssocID="{801534F9-84BC-4293-A037-E2E0AAE9031A}" presName="hierChild1" presStyleCnt="0">
        <dgm:presLayoutVars>
          <dgm:chPref val="1"/>
          <dgm:dir/>
          <dgm:animOne val="branch"/>
          <dgm:animLvl val="lvl"/>
          <dgm:resizeHandles/>
        </dgm:presLayoutVars>
      </dgm:prSet>
      <dgm:spPr/>
    </dgm:pt>
    <dgm:pt modelId="{3462FC34-EB36-4273-AB1A-FE91BA6E49DD}" type="pres">
      <dgm:prSet presAssocID="{49D8173D-FBB1-47ED-BF7F-ED3C1C01CA3F}" presName="hierRoot1" presStyleCnt="0"/>
      <dgm:spPr/>
    </dgm:pt>
    <dgm:pt modelId="{8523AA1F-F5E6-4BE7-A275-215C8E0D58F6}" type="pres">
      <dgm:prSet presAssocID="{49D8173D-FBB1-47ED-BF7F-ED3C1C01CA3F}" presName="composite" presStyleCnt="0"/>
      <dgm:spPr/>
    </dgm:pt>
    <dgm:pt modelId="{E38C68CA-2F6D-47B1-B115-99EA7C2C83D8}" type="pres">
      <dgm:prSet presAssocID="{49D8173D-FBB1-47ED-BF7F-ED3C1C01CA3F}" presName="background" presStyleLbl="node0" presStyleIdx="0" presStyleCnt="3"/>
      <dgm:spPr/>
    </dgm:pt>
    <dgm:pt modelId="{A2CA2D5E-7B86-47DF-802B-B4C4C54D7D5E}" type="pres">
      <dgm:prSet presAssocID="{49D8173D-FBB1-47ED-BF7F-ED3C1C01CA3F}" presName="text" presStyleLbl="fgAcc0" presStyleIdx="0" presStyleCnt="3">
        <dgm:presLayoutVars>
          <dgm:chPref val="3"/>
        </dgm:presLayoutVars>
      </dgm:prSet>
      <dgm:spPr/>
    </dgm:pt>
    <dgm:pt modelId="{0B5425D5-4BF1-4A34-8718-F00114004C55}" type="pres">
      <dgm:prSet presAssocID="{49D8173D-FBB1-47ED-BF7F-ED3C1C01CA3F}" presName="hierChild2" presStyleCnt="0"/>
      <dgm:spPr/>
    </dgm:pt>
    <dgm:pt modelId="{7D7EABDB-B362-4FB2-BB42-FD8AF5814BBC}" type="pres">
      <dgm:prSet presAssocID="{20AAF017-8E3B-4501-BB71-2A1116D957FC}" presName="hierRoot1" presStyleCnt="0"/>
      <dgm:spPr/>
    </dgm:pt>
    <dgm:pt modelId="{14752F6F-B014-4467-919A-24269AD4AC5B}" type="pres">
      <dgm:prSet presAssocID="{20AAF017-8E3B-4501-BB71-2A1116D957FC}" presName="composite" presStyleCnt="0"/>
      <dgm:spPr/>
    </dgm:pt>
    <dgm:pt modelId="{5BEFD625-1E39-4291-8C7E-1AEEFD74F738}" type="pres">
      <dgm:prSet presAssocID="{20AAF017-8E3B-4501-BB71-2A1116D957FC}" presName="background" presStyleLbl="node0" presStyleIdx="1" presStyleCnt="3"/>
      <dgm:spPr/>
    </dgm:pt>
    <dgm:pt modelId="{74E38AD3-1DD3-41EC-8649-788F34D15FDB}" type="pres">
      <dgm:prSet presAssocID="{20AAF017-8E3B-4501-BB71-2A1116D957FC}" presName="text" presStyleLbl="fgAcc0" presStyleIdx="1" presStyleCnt="3">
        <dgm:presLayoutVars>
          <dgm:chPref val="3"/>
        </dgm:presLayoutVars>
      </dgm:prSet>
      <dgm:spPr/>
    </dgm:pt>
    <dgm:pt modelId="{E165DC49-5ADA-4C39-909F-F44BA1B598CF}" type="pres">
      <dgm:prSet presAssocID="{20AAF017-8E3B-4501-BB71-2A1116D957FC}" presName="hierChild2" presStyleCnt="0"/>
      <dgm:spPr/>
    </dgm:pt>
    <dgm:pt modelId="{514C6E64-316F-47A0-810B-E3B3440DF82E}" type="pres">
      <dgm:prSet presAssocID="{89269B45-D19C-4610-8915-CDEF2B9F6F75}" presName="hierRoot1" presStyleCnt="0"/>
      <dgm:spPr/>
    </dgm:pt>
    <dgm:pt modelId="{6CFC233B-8B94-4394-BB61-06C779465827}" type="pres">
      <dgm:prSet presAssocID="{89269B45-D19C-4610-8915-CDEF2B9F6F75}" presName="composite" presStyleCnt="0"/>
      <dgm:spPr/>
    </dgm:pt>
    <dgm:pt modelId="{1D23D255-B99F-48C5-8009-C34B2BCA5221}" type="pres">
      <dgm:prSet presAssocID="{89269B45-D19C-4610-8915-CDEF2B9F6F75}" presName="background" presStyleLbl="node0" presStyleIdx="2" presStyleCnt="3"/>
      <dgm:spPr/>
    </dgm:pt>
    <dgm:pt modelId="{3DF72740-2F20-48D1-992D-A4023643B306}" type="pres">
      <dgm:prSet presAssocID="{89269B45-D19C-4610-8915-CDEF2B9F6F75}" presName="text" presStyleLbl="fgAcc0" presStyleIdx="2" presStyleCnt="3">
        <dgm:presLayoutVars>
          <dgm:chPref val="3"/>
        </dgm:presLayoutVars>
      </dgm:prSet>
      <dgm:spPr/>
    </dgm:pt>
    <dgm:pt modelId="{080950DC-23CB-443B-9B3A-DCFF81A88825}" type="pres">
      <dgm:prSet presAssocID="{89269B45-D19C-4610-8915-CDEF2B9F6F75}" presName="hierChild2" presStyleCnt="0"/>
      <dgm:spPr/>
    </dgm:pt>
  </dgm:ptLst>
  <dgm:cxnLst>
    <dgm:cxn modelId="{BBC62C36-2E1B-4CE4-AEF0-4662126B4E82}" type="presOf" srcId="{89269B45-D19C-4610-8915-CDEF2B9F6F75}" destId="{3DF72740-2F20-48D1-992D-A4023643B306}" srcOrd="0" destOrd="0" presId="urn:microsoft.com/office/officeart/2005/8/layout/hierarchy1"/>
    <dgm:cxn modelId="{6771674E-CBCB-45FF-82D0-EE69B85B269C}" type="presOf" srcId="{20AAF017-8E3B-4501-BB71-2A1116D957FC}" destId="{74E38AD3-1DD3-41EC-8649-788F34D15FDB}" srcOrd="0" destOrd="0" presId="urn:microsoft.com/office/officeart/2005/8/layout/hierarchy1"/>
    <dgm:cxn modelId="{360661B1-1220-43AD-B9F3-0AEE1EF9625C}" type="presOf" srcId="{49D8173D-FBB1-47ED-BF7F-ED3C1C01CA3F}" destId="{A2CA2D5E-7B86-47DF-802B-B4C4C54D7D5E}" srcOrd="0" destOrd="0" presId="urn:microsoft.com/office/officeart/2005/8/layout/hierarchy1"/>
    <dgm:cxn modelId="{D07226B5-65A2-4648-A99F-2C30BD802365}" srcId="{801534F9-84BC-4293-A037-E2E0AAE9031A}" destId="{49D8173D-FBB1-47ED-BF7F-ED3C1C01CA3F}" srcOrd="0" destOrd="0" parTransId="{294BEDB8-B617-47FF-9298-1D01DD1F8022}" sibTransId="{34E5BFE8-788E-41E6-87DE-4E5B82062D00}"/>
    <dgm:cxn modelId="{6EE57EB7-749F-43D2-8D88-E6EA4CA34194}" srcId="{801534F9-84BC-4293-A037-E2E0AAE9031A}" destId="{89269B45-D19C-4610-8915-CDEF2B9F6F75}" srcOrd="2" destOrd="0" parTransId="{A3732B71-9B65-4E6F-ADC2-F97CB9C37597}" sibTransId="{DDFE65E0-A4C3-473B-9F2D-577977E23EAC}"/>
    <dgm:cxn modelId="{E77F08BC-6243-4D21-B6DC-2C1A72984278}" type="presOf" srcId="{801534F9-84BC-4293-A037-E2E0AAE9031A}" destId="{957FA50D-3B6D-4C5E-880D-4ACCE91D0ECE}" srcOrd="0" destOrd="0" presId="urn:microsoft.com/office/officeart/2005/8/layout/hierarchy1"/>
    <dgm:cxn modelId="{1B3D1FF1-DF89-46B3-979D-5888746C51BE}" srcId="{801534F9-84BC-4293-A037-E2E0AAE9031A}" destId="{20AAF017-8E3B-4501-BB71-2A1116D957FC}" srcOrd="1" destOrd="0" parTransId="{DE2C0639-0BE8-4750-981D-BBCB41DF4C54}" sibTransId="{D86DB1B4-F256-408C-8B4E-28074678582D}"/>
    <dgm:cxn modelId="{3A5A4229-C97D-4921-AFE1-7735EABCAFAD}" type="presParOf" srcId="{957FA50D-3B6D-4C5E-880D-4ACCE91D0ECE}" destId="{3462FC34-EB36-4273-AB1A-FE91BA6E49DD}" srcOrd="0" destOrd="0" presId="urn:microsoft.com/office/officeart/2005/8/layout/hierarchy1"/>
    <dgm:cxn modelId="{D1300A1B-E8A9-40AD-8071-57B70C33CFB6}" type="presParOf" srcId="{3462FC34-EB36-4273-AB1A-FE91BA6E49DD}" destId="{8523AA1F-F5E6-4BE7-A275-215C8E0D58F6}" srcOrd="0" destOrd="0" presId="urn:microsoft.com/office/officeart/2005/8/layout/hierarchy1"/>
    <dgm:cxn modelId="{F56C1845-8A6F-495C-A1E3-C6FF03E97940}" type="presParOf" srcId="{8523AA1F-F5E6-4BE7-A275-215C8E0D58F6}" destId="{E38C68CA-2F6D-47B1-B115-99EA7C2C83D8}" srcOrd="0" destOrd="0" presId="urn:microsoft.com/office/officeart/2005/8/layout/hierarchy1"/>
    <dgm:cxn modelId="{4C2A3CD2-A18D-4E35-BEBD-0311D26E11D2}" type="presParOf" srcId="{8523AA1F-F5E6-4BE7-A275-215C8E0D58F6}" destId="{A2CA2D5E-7B86-47DF-802B-B4C4C54D7D5E}" srcOrd="1" destOrd="0" presId="urn:microsoft.com/office/officeart/2005/8/layout/hierarchy1"/>
    <dgm:cxn modelId="{C71C9E8A-292D-4333-90C6-046FBA80DD9F}" type="presParOf" srcId="{3462FC34-EB36-4273-AB1A-FE91BA6E49DD}" destId="{0B5425D5-4BF1-4A34-8718-F00114004C55}" srcOrd="1" destOrd="0" presId="urn:microsoft.com/office/officeart/2005/8/layout/hierarchy1"/>
    <dgm:cxn modelId="{F4AF77CF-E01C-4223-8A8A-454D89551F09}" type="presParOf" srcId="{957FA50D-3B6D-4C5E-880D-4ACCE91D0ECE}" destId="{7D7EABDB-B362-4FB2-BB42-FD8AF5814BBC}" srcOrd="1" destOrd="0" presId="urn:microsoft.com/office/officeart/2005/8/layout/hierarchy1"/>
    <dgm:cxn modelId="{9A850E79-BDE8-4237-978C-BB1F486D2867}" type="presParOf" srcId="{7D7EABDB-B362-4FB2-BB42-FD8AF5814BBC}" destId="{14752F6F-B014-4467-919A-24269AD4AC5B}" srcOrd="0" destOrd="0" presId="urn:microsoft.com/office/officeart/2005/8/layout/hierarchy1"/>
    <dgm:cxn modelId="{F96B9E37-24FB-4C20-B9AD-1E4C4BFF1392}" type="presParOf" srcId="{14752F6F-B014-4467-919A-24269AD4AC5B}" destId="{5BEFD625-1E39-4291-8C7E-1AEEFD74F738}" srcOrd="0" destOrd="0" presId="urn:microsoft.com/office/officeart/2005/8/layout/hierarchy1"/>
    <dgm:cxn modelId="{3FE1B4DE-7CAE-4A8F-AF0E-D732478CB589}" type="presParOf" srcId="{14752F6F-B014-4467-919A-24269AD4AC5B}" destId="{74E38AD3-1DD3-41EC-8649-788F34D15FDB}" srcOrd="1" destOrd="0" presId="urn:microsoft.com/office/officeart/2005/8/layout/hierarchy1"/>
    <dgm:cxn modelId="{85AAB123-FDC0-4D81-98BC-F1DB7AA9E1B8}" type="presParOf" srcId="{7D7EABDB-B362-4FB2-BB42-FD8AF5814BBC}" destId="{E165DC49-5ADA-4C39-909F-F44BA1B598CF}" srcOrd="1" destOrd="0" presId="urn:microsoft.com/office/officeart/2005/8/layout/hierarchy1"/>
    <dgm:cxn modelId="{370978D1-FBF3-4760-82C3-2CA973A841FD}" type="presParOf" srcId="{957FA50D-3B6D-4C5E-880D-4ACCE91D0ECE}" destId="{514C6E64-316F-47A0-810B-E3B3440DF82E}" srcOrd="2" destOrd="0" presId="urn:microsoft.com/office/officeart/2005/8/layout/hierarchy1"/>
    <dgm:cxn modelId="{49814706-ECDC-4079-9B98-677F31C289E7}" type="presParOf" srcId="{514C6E64-316F-47A0-810B-E3B3440DF82E}" destId="{6CFC233B-8B94-4394-BB61-06C779465827}" srcOrd="0" destOrd="0" presId="urn:microsoft.com/office/officeart/2005/8/layout/hierarchy1"/>
    <dgm:cxn modelId="{05497796-13F4-4B85-A7BE-3F72789A7FC4}" type="presParOf" srcId="{6CFC233B-8B94-4394-BB61-06C779465827}" destId="{1D23D255-B99F-48C5-8009-C34B2BCA5221}" srcOrd="0" destOrd="0" presId="urn:microsoft.com/office/officeart/2005/8/layout/hierarchy1"/>
    <dgm:cxn modelId="{CA32B584-14E1-4D2C-B912-2D45A67C9B87}" type="presParOf" srcId="{6CFC233B-8B94-4394-BB61-06C779465827}" destId="{3DF72740-2F20-48D1-992D-A4023643B306}" srcOrd="1" destOrd="0" presId="urn:microsoft.com/office/officeart/2005/8/layout/hierarchy1"/>
    <dgm:cxn modelId="{85FDBBE7-7716-4863-93D5-827BE988739A}" type="presParOf" srcId="{514C6E64-316F-47A0-810B-E3B3440DF82E}" destId="{080950DC-23CB-443B-9B3A-DCFF81A888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4042E2-73A9-4EC7-968D-139D4418E255}"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84944A23-F470-4E87-A110-2F32A7C380EA}">
      <dgm:prSet/>
      <dgm:spPr/>
      <dgm:t>
        <a:bodyPr/>
        <a:lstStyle/>
        <a:p>
          <a:pPr>
            <a:defRPr cap="all"/>
          </a:pPr>
          <a:r>
            <a:rPr lang="en-US"/>
            <a:t>A Neural network is a mathematical function</a:t>
          </a:r>
        </a:p>
      </dgm:t>
    </dgm:pt>
    <dgm:pt modelId="{484C9837-A473-4F5A-B838-A94EF2BE6D74}" type="parTrans" cxnId="{2D2D4FB2-B35C-4126-A68C-E4C63A9E19B3}">
      <dgm:prSet/>
      <dgm:spPr/>
      <dgm:t>
        <a:bodyPr/>
        <a:lstStyle/>
        <a:p>
          <a:endParaRPr lang="en-US"/>
        </a:p>
      </dgm:t>
    </dgm:pt>
    <dgm:pt modelId="{2BC85E16-1766-4D7C-A2F6-15CC3916DF5F}" type="sibTrans" cxnId="{2D2D4FB2-B35C-4126-A68C-E4C63A9E19B3}">
      <dgm:prSet/>
      <dgm:spPr/>
      <dgm:t>
        <a:bodyPr/>
        <a:lstStyle/>
        <a:p>
          <a:endParaRPr lang="en-US"/>
        </a:p>
      </dgm:t>
    </dgm:pt>
    <dgm:pt modelId="{B2FFC570-3FF6-4ED9-8D85-DC14426E7169}">
      <dgm:prSet/>
      <dgm:spPr/>
      <dgm:t>
        <a:bodyPr/>
        <a:lstStyle/>
        <a:p>
          <a:pPr>
            <a:defRPr cap="all"/>
          </a:pPr>
          <a:r>
            <a:rPr lang="en-US"/>
            <a:t>Composed of Layers, with “trainable” Parameters</a:t>
          </a:r>
        </a:p>
      </dgm:t>
    </dgm:pt>
    <dgm:pt modelId="{23B631B7-6E50-4AC0-BCB1-E90C8D40C11D}" type="parTrans" cxnId="{FE3AC09C-4440-4557-8E0C-A5111C27CB8D}">
      <dgm:prSet/>
      <dgm:spPr/>
      <dgm:t>
        <a:bodyPr/>
        <a:lstStyle/>
        <a:p>
          <a:endParaRPr lang="en-US"/>
        </a:p>
      </dgm:t>
    </dgm:pt>
    <dgm:pt modelId="{B3A390BA-B80E-408F-9CA8-81E87D6DD69A}" type="sibTrans" cxnId="{FE3AC09C-4440-4557-8E0C-A5111C27CB8D}">
      <dgm:prSet/>
      <dgm:spPr/>
      <dgm:t>
        <a:bodyPr/>
        <a:lstStyle/>
        <a:p>
          <a:endParaRPr lang="en-US"/>
        </a:p>
      </dgm:t>
    </dgm:pt>
    <dgm:pt modelId="{0E9A7A0C-9F91-4BB9-814A-6D6E75FABDF2}">
      <dgm:prSet/>
      <dgm:spPr/>
      <dgm:t>
        <a:bodyPr/>
        <a:lstStyle/>
        <a:p>
          <a:pPr>
            <a:defRPr cap="all"/>
          </a:pPr>
          <a:r>
            <a:rPr lang="en-US"/>
            <a:t>Transform an Input Array into an Output Array</a:t>
          </a:r>
        </a:p>
      </dgm:t>
    </dgm:pt>
    <dgm:pt modelId="{A96533A9-5496-4335-8C10-9C3EBC8AD6F2}" type="parTrans" cxnId="{62F93E93-73F1-4594-874B-7B5408F310C9}">
      <dgm:prSet/>
      <dgm:spPr/>
      <dgm:t>
        <a:bodyPr/>
        <a:lstStyle/>
        <a:p>
          <a:endParaRPr lang="en-US"/>
        </a:p>
      </dgm:t>
    </dgm:pt>
    <dgm:pt modelId="{94749ACD-8FE8-4742-95F8-4A13A51EB44A}" type="sibTrans" cxnId="{62F93E93-73F1-4594-874B-7B5408F310C9}">
      <dgm:prSet/>
      <dgm:spPr/>
      <dgm:t>
        <a:bodyPr/>
        <a:lstStyle/>
        <a:p>
          <a:endParaRPr lang="en-US"/>
        </a:p>
      </dgm:t>
    </dgm:pt>
    <dgm:pt modelId="{7EB63995-B37E-4641-823C-7D1382528A47}" type="pres">
      <dgm:prSet presAssocID="{D54042E2-73A9-4EC7-968D-139D4418E255}" presName="root" presStyleCnt="0">
        <dgm:presLayoutVars>
          <dgm:dir/>
          <dgm:resizeHandles val="exact"/>
        </dgm:presLayoutVars>
      </dgm:prSet>
      <dgm:spPr/>
    </dgm:pt>
    <dgm:pt modelId="{34C6D9A5-0063-48E8-B5CF-E04C087FE562}" type="pres">
      <dgm:prSet presAssocID="{84944A23-F470-4E87-A110-2F32A7C380EA}" presName="compNode" presStyleCnt="0"/>
      <dgm:spPr/>
    </dgm:pt>
    <dgm:pt modelId="{A87509F2-7161-4307-A877-DA8D51E95FF6}" type="pres">
      <dgm:prSet presAssocID="{84944A23-F470-4E87-A110-2F32A7C380EA}" presName="iconBgRect" presStyleLbl="bgShp" presStyleIdx="0" presStyleCnt="3"/>
      <dgm:spPr/>
    </dgm:pt>
    <dgm:pt modelId="{60AD965A-9292-4565-8C34-90C33F0D5A7B}" type="pres">
      <dgm:prSet presAssocID="{84944A23-F470-4E87-A110-2F32A7C380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rtificial Intelligence"/>
        </a:ext>
      </dgm:extLst>
    </dgm:pt>
    <dgm:pt modelId="{4AFCCF8E-4962-431F-85A7-37E00915C793}" type="pres">
      <dgm:prSet presAssocID="{84944A23-F470-4E87-A110-2F32A7C380EA}" presName="spaceRect" presStyleCnt="0"/>
      <dgm:spPr/>
    </dgm:pt>
    <dgm:pt modelId="{34F035C7-C13D-446F-B929-B34622CDA4BA}" type="pres">
      <dgm:prSet presAssocID="{84944A23-F470-4E87-A110-2F32A7C380EA}" presName="textRect" presStyleLbl="revTx" presStyleIdx="0" presStyleCnt="3">
        <dgm:presLayoutVars>
          <dgm:chMax val="1"/>
          <dgm:chPref val="1"/>
        </dgm:presLayoutVars>
      </dgm:prSet>
      <dgm:spPr/>
    </dgm:pt>
    <dgm:pt modelId="{E2E7CEA1-F5FB-4946-A686-D767A08BBC40}" type="pres">
      <dgm:prSet presAssocID="{2BC85E16-1766-4D7C-A2F6-15CC3916DF5F}" presName="sibTrans" presStyleCnt="0"/>
      <dgm:spPr/>
    </dgm:pt>
    <dgm:pt modelId="{F21DE5AD-6FC1-4CEE-8EF6-DE1D167E829F}" type="pres">
      <dgm:prSet presAssocID="{B2FFC570-3FF6-4ED9-8D85-DC14426E7169}" presName="compNode" presStyleCnt="0"/>
      <dgm:spPr/>
    </dgm:pt>
    <dgm:pt modelId="{DB632D0B-A0BC-44E4-BBD2-272601A49F69}" type="pres">
      <dgm:prSet presAssocID="{B2FFC570-3FF6-4ED9-8D85-DC14426E7169}" presName="iconBgRect" presStyleLbl="bgShp" presStyleIdx="1" presStyleCnt="3"/>
      <dgm:spPr/>
    </dgm:pt>
    <dgm:pt modelId="{CE3215C6-EE21-4573-8E8A-96AD510AC65D}" type="pres">
      <dgm:prSet presAssocID="{B2FFC570-3FF6-4ED9-8D85-DC14426E71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Lines"/>
        </a:ext>
      </dgm:extLst>
    </dgm:pt>
    <dgm:pt modelId="{64F8791A-7F2A-49EF-9BC7-43E24B08B599}" type="pres">
      <dgm:prSet presAssocID="{B2FFC570-3FF6-4ED9-8D85-DC14426E7169}" presName="spaceRect" presStyleCnt="0"/>
      <dgm:spPr/>
    </dgm:pt>
    <dgm:pt modelId="{80CF7720-CBE6-4FCE-80A7-8A35F170D63C}" type="pres">
      <dgm:prSet presAssocID="{B2FFC570-3FF6-4ED9-8D85-DC14426E7169}" presName="textRect" presStyleLbl="revTx" presStyleIdx="1" presStyleCnt="3">
        <dgm:presLayoutVars>
          <dgm:chMax val="1"/>
          <dgm:chPref val="1"/>
        </dgm:presLayoutVars>
      </dgm:prSet>
      <dgm:spPr/>
    </dgm:pt>
    <dgm:pt modelId="{0FA35887-9092-427A-A556-8C99AAFDED8F}" type="pres">
      <dgm:prSet presAssocID="{B3A390BA-B80E-408F-9CA8-81E87D6DD69A}" presName="sibTrans" presStyleCnt="0"/>
      <dgm:spPr/>
    </dgm:pt>
    <dgm:pt modelId="{E978518E-C78B-4DA9-8E21-A65A784FB894}" type="pres">
      <dgm:prSet presAssocID="{0E9A7A0C-9F91-4BB9-814A-6D6E75FABDF2}" presName="compNode" presStyleCnt="0"/>
      <dgm:spPr/>
    </dgm:pt>
    <dgm:pt modelId="{0730B19F-6C21-48A6-943B-3D7C16E32321}" type="pres">
      <dgm:prSet presAssocID="{0E9A7A0C-9F91-4BB9-814A-6D6E75FABDF2}" presName="iconBgRect" presStyleLbl="bgShp" presStyleIdx="2" presStyleCnt="3"/>
      <dgm:spPr/>
    </dgm:pt>
    <dgm:pt modelId="{02A8A14C-6396-48FB-AC57-4576A34CCA88}" type="pres">
      <dgm:prSet presAssocID="{0E9A7A0C-9F91-4BB9-814A-6D6E75FABD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0012620-03DD-473F-906B-E44646F8D7AA}" type="pres">
      <dgm:prSet presAssocID="{0E9A7A0C-9F91-4BB9-814A-6D6E75FABDF2}" presName="spaceRect" presStyleCnt="0"/>
      <dgm:spPr/>
    </dgm:pt>
    <dgm:pt modelId="{85FBFC7C-B154-4660-AE5E-8CCAAC871B18}" type="pres">
      <dgm:prSet presAssocID="{0E9A7A0C-9F91-4BB9-814A-6D6E75FABDF2}" presName="textRect" presStyleLbl="revTx" presStyleIdx="2" presStyleCnt="3">
        <dgm:presLayoutVars>
          <dgm:chMax val="1"/>
          <dgm:chPref val="1"/>
        </dgm:presLayoutVars>
      </dgm:prSet>
      <dgm:spPr/>
    </dgm:pt>
  </dgm:ptLst>
  <dgm:cxnLst>
    <dgm:cxn modelId="{C7CD9027-5874-4686-AB5F-A53B7E4FDE72}" type="presOf" srcId="{84944A23-F470-4E87-A110-2F32A7C380EA}" destId="{34F035C7-C13D-446F-B929-B34622CDA4BA}" srcOrd="0" destOrd="0" presId="urn:microsoft.com/office/officeart/2018/5/layout/IconCircleLabelList"/>
    <dgm:cxn modelId="{17C4FA46-D09B-4FD4-8B33-2F3BD3139087}" type="presOf" srcId="{D54042E2-73A9-4EC7-968D-139D4418E255}" destId="{7EB63995-B37E-4641-823C-7D1382528A47}" srcOrd="0" destOrd="0" presId="urn:microsoft.com/office/officeart/2018/5/layout/IconCircleLabelList"/>
    <dgm:cxn modelId="{62F93E93-73F1-4594-874B-7B5408F310C9}" srcId="{D54042E2-73A9-4EC7-968D-139D4418E255}" destId="{0E9A7A0C-9F91-4BB9-814A-6D6E75FABDF2}" srcOrd="2" destOrd="0" parTransId="{A96533A9-5496-4335-8C10-9C3EBC8AD6F2}" sibTransId="{94749ACD-8FE8-4742-95F8-4A13A51EB44A}"/>
    <dgm:cxn modelId="{FE3AC09C-4440-4557-8E0C-A5111C27CB8D}" srcId="{D54042E2-73A9-4EC7-968D-139D4418E255}" destId="{B2FFC570-3FF6-4ED9-8D85-DC14426E7169}" srcOrd="1" destOrd="0" parTransId="{23B631B7-6E50-4AC0-BCB1-E90C8D40C11D}" sibTransId="{B3A390BA-B80E-408F-9CA8-81E87D6DD69A}"/>
    <dgm:cxn modelId="{2D2D4FB2-B35C-4126-A68C-E4C63A9E19B3}" srcId="{D54042E2-73A9-4EC7-968D-139D4418E255}" destId="{84944A23-F470-4E87-A110-2F32A7C380EA}" srcOrd="0" destOrd="0" parTransId="{484C9837-A473-4F5A-B838-A94EF2BE6D74}" sibTransId="{2BC85E16-1766-4D7C-A2F6-15CC3916DF5F}"/>
    <dgm:cxn modelId="{6C8E9DB9-8629-44E0-9D51-91F3BFBCE787}" type="presOf" srcId="{0E9A7A0C-9F91-4BB9-814A-6D6E75FABDF2}" destId="{85FBFC7C-B154-4660-AE5E-8CCAAC871B18}" srcOrd="0" destOrd="0" presId="urn:microsoft.com/office/officeart/2018/5/layout/IconCircleLabelList"/>
    <dgm:cxn modelId="{FC3949D5-227F-4C74-A574-8C37FB7CF79F}" type="presOf" srcId="{B2FFC570-3FF6-4ED9-8D85-DC14426E7169}" destId="{80CF7720-CBE6-4FCE-80A7-8A35F170D63C}" srcOrd="0" destOrd="0" presId="urn:microsoft.com/office/officeart/2018/5/layout/IconCircleLabelList"/>
    <dgm:cxn modelId="{4E355260-35FB-4EBE-B48F-01806C1048EA}" type="presParOf" srcId="{7EB63995-B37E-4641-823C-7D1382528A47}" destId="{34C6D9A5-0063-48E8-B5CF-E04C087FE562}" srcOrd="0" destOrd="0" presId="urn:microsoft.com/office/officeart/2018/5/layout/IconCircleLabelList"/>
    <dgm:cxn modelId="{78081456-7D75-4B2E-AA85-DC856AADCCB7}" type="presParOf" srcId="{34C6D9A5-0063-48E8-B5CF-E04C087FE562}" destId="{A87509F2-7161-4307-A877-DA8D51E95FF6}" srcOrd="0" destOrd="0" presId="urn:microsoft.com/office/officeart/2018/5/layout/IconCircleLabelList"/>
    <dgm:cxn modelId="{9E978AEC-73C9-497A-8691-6C07EB7C8EFC}" type="presParOf" srcId="{34C6D9A5-0063-48E8-B5CF-E04C087FE562}" destId="{60AD965A-9292-4565-8C34-90C33F0D5A7B}" srcOrd="1" destOrd="0" presId="urn:microsoft.com/office/officeart/2018/5/layout/IconCircleLabelList"/>
    <dgm:cxn modelId="{61150DE6-2C63-4F14-8BF9-D25A67DEFB23}" type="presParOf" srcId="{34C6D9A5-0063-48E8-B5CF-E04C087FE562}" destId="{4AFCCF8E-4962-431F-85A7-37E00915C793}" srcOrd="2" destOrd="0" presId="urn:microsoft.com/office/officeart/2018/5/layout/IconCircleLabelList"/>
    <dgm:cxn modelId="{E85584DC-2B33-4056-8879-7453DAD5211E}" type="presParOf" srcId="{34C6D9A5-0063-48E8-B5CF-E04C087FE562}" destId="{34F035C7-C13D-446F-B929-B34622CDA4BA}" srcOrd="3" destOrd="0" presId="urn:microsoft.com/office/officeart/2018/5/layout/IconCircleLabelList"/>
    <dgm:cxn modelId="{6D540E31-FB20-4EC9-AEE5-C8ACCF512F50}" type="presParOf" srcId="{7EB63995-B37E-4641-823C-7D1382528A47}" destId="{E2E7CEA1-F5FB-4946-A686-D767A08BBC40}" srcOrd="1" destOrd="0" presId="urn:microsoft.com/office/officeart/2018/5/layout/IconCircleLabelList"/>
    <dgm:cxn modelId="{7836C27B-5290-4C31-9A15-C9972EA8D674}" type="presParOf" srcId="{7EB63995-B37E-4641-823C-7D1382528A47}" destId="{F21DE5AD-6FC1-4CEE-8EF6-DE1D167E829F}" srcOrd="2" destOrd="0" presId="urn:microsoft.com/office/officeart/2018/5/layout/IconCircleLabelList"/>
    <dgm:cxn modelId="{1D2FF7E3-F35B-4AA9-B4DF-B17AA9AA1D6F}" type="presParOf" srcId="{F21DE5AD-6FC1-4CEE-8EF6-DE1D167E829F}" destId="{DB632D0B-A0BC-44E4-BBD2-272601A49F69}" srcOrd="0" destOrd="0" presId="urn:microsoft.com/office/officeart/2018/5/layout/IconCircleLabelList"/>
    <dgm:cxn modelId="{91A674B0-B90C-4FB0-B825-EA679D4704BF}" type="presParOf" srcId="{F21DE5AD-6FC1-4CEE-8EF6-DE1D167E829F}" destId="{CE3215C6-EE21-4573-8E8A-96AD510AC65D}" srcOrd="1" destOrd="0" presId="urn:microsoft.com/office/officeart/2018/5/layout/IconCircleLabelList"/>
    <dgm:cxn modelId="{1C3F4617-95B2-4579-8367-EAAA56EB3EDF}" type="presParOf" srcId="{F21DE5AD-6FC1-4CEE-8EF6-DE1D167E829F}" destId="{64F8791A-7F2A-49EF-9BC7-43E24B08B599}" srcOrd="2" destOrd="0" presId="urn:microsoft.com/office/officeart/2018/5/layout/IconCircleLabelList"/>
    <dgm:cxn modelId="{7AE8D476-9CC5-412E-A6C5-ADF74240E015}" type="presParOf" srcId="{F21DE5AD-6FC1-4CEE-8EF6-DE1D167E829F}" destId="{80CF7720-CBE6-4FCE-80A7-8A35F170D63C}" srcOrd="3" destOrd="0" presId="urn:microsoft.com/office/officeart/2018/5/layout/IconCircleLabelList"/>
    <dgm:cxn modelId="{9716BD1B-01E7-49E2-BE89-59A68C7FEAA6}" type="presParOf" srcId="{7EB63995-B37E-4641-823C-7D1382528A47}" destId="{0FA35887-9092-427A-A556-8C99AAFDED8F}" srcOrd="3" destOrd="0" presId="urn:microsoft.com/office/officeart/2018/5/layout/IconCircleLabelList"/>
    <dgm:cxn modelId="{C7934DD4-D35C-49FD-9B69-14BC6E351856}" type="presParOf" srcId="{7EB63995-B37E-4641-823C-7D1382528A47}" destId="{E978518E-C78B-4DA9-8E21-A65A784FB894}" srcOrd="4" destOrd="0" presId="urn:microsoft.com/office/officeart/2018/5/layout/IconCircleLabelList"/>
    <dgm:cxn modelId="{13A1B646-E9F5-41A4-A545-6555D93B2DCD}" type="presParOf" srcId="{E978518E-C78B-4DA9-8E21-A65A784FB894}" destId="{0730B19F-6C21-48A6-943B-3D7C16E32321}" srcOrd="0" destOrd="0" presId="urn:microsoft.com/office/officeart/2018/5/layout/IconCircleLabelList"/>
    <dgm:cxn modelId="{EA9760A7-E35E-49B0-A6BC-82E2CF6C8EFA}" type="presParOf" srcId="{E978518E-C78B-4DA9-8E21-A65A784FB894}" destId="{02A8A14C-6396-48FB-AC57-4576A34CCA88}" srcOrd="1" destOrd="0" presId="urn:microsoft.com/office/officeart/2018/5/layout/IconCircleLabelList"/>
    <dgm:cxn modelId="{CF6B63DE-722A-44DC-B4B9-13698E0EAC93}" type="presParOf" srcId="{E978518E-C78B-4DA9-8E21-A65A784FB894}" destId="{A0012620-03DD-473F-906B-E44646F8D7AA}" srcOrd="2" destOrd="0" presId="urn:microsoft.com/office/officeart/2018/5/layout/IconCircleLabelList"/>
    <dgm:cxn modelId="{30E3262E-D5E9-4F6E-B282-E3F69120E326}" type="presParOf" srcId="{E978518E-C78B-4DA9-8E21-A65A784FB894}" destId="{85FBFC7C-B154-4660-AE5E-8CCAAC871B1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6CAA26-9D9C-4392-A69B-7E6C67370422}"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2886011A-3822-42C2-9C10-5AE8F4081245}">
      <dgm:prSet/>
      <dgm:spPr/>
      <dgm:t>
        <a:bodyPr/>
        <a:lstStyle/>
        <a:p>
          <a:pPr>
            <a:defRPr b="1"/>
          </a:pPr>
          <a:r>
            <a:rPr lang="en-US"/>
            <a:t>We map a set of inputs to a qualitative output</a:t>
          </a:r>
        </a:p>
      </dgm:t>
    </dgm:pt>
    <dgm:pt modelId="{6430EDD1-252B-4E13-A94E-18D211BC0A54}" type="parTrans" cxnId="{DBF4FEF6-777A-4BA4-A02C-63E9DD1C66C5}">
      <dgm:prSet/>
      <dgm:spPr/>
      <dgm:t>
        <a:bodyPr/>
        <a:lstStyle/>
        <a:p>
          <a:endParaRPr lang="en-US"/>
        </a:p>
      </dgm:t>
    </dgm:pt>
    <dgm:pt modelId="{EB8E95D0-4FCC-43C5-9A96-B6CB5A46FE3F}" type="sibTrans" cxnId="{DBF4FEF6-777A-4BA4-A02C-63E9DD1C66C5}">
      <dgm:prSet/>
      <dgm:spPr/>
      <dgm:t>
        <a:bodyPr/>
        <a:lstStyle/>
        <a:p>
          <a:endParaRPr lang="en-US"/>
        </a:p>
      </dgm:t>
    </dgm:pt>
    <dgm:pt modelId="{B3BE7AC7-18F9-4D07-97B7-A795F1256111}">
      <dgm:prSet/>
      <dgm:spPr/>
      <dgm:t>
        <a:bodyPr/>
        <a:lstStyle/>
        <a:p>
          <a:pPr>
            <a:defRPr b="1"/>
          </a:pPr>
          <a:r>
            <a:rPr lang="en-US"/>
            <a:t>We seek to “group” similar inputs </a:t>
          </a:r>
        </a:p>
      </dgm:t>
    </dgm:pt>
    <dgm:pt modelId="{65626D71-EB0C-4D5D-961C-3CBBC868FD35}" type="parTrans" cxnId="{F22E6E4B-D807-418B-8A58-AA564F8A55C3}">
      <dgm:prSet/>
      <dgm:spPr/>
      <dgm:t>
        <a:bodyPr/>
        <a:lstStyle/>
        <a:p>
          <a:endParaRPr lang="en-US"/>
        </a:p>
      </dgm:t>
    </dgm:pt>
    <dgm:pt modelId="{A27F571A-F94C-4786-B09F-FFC435B7B184}" type="sibTrans" cxnId="{F22E6E4B-D807-418B-8A58-AA564F8A55C3}">
      <dgm:prSet/>
      <dgm:spPr/>
      <dgm:t>
        <a:bodyPr/>
        <a:lstStyle/>
        <a:p>
          <a:endParaRPr lang="en-US"/>
        </a:p>
      </dgm:t>
    </dgm:pt>
    <dgm:pt modelId="{C43372CB-99E2-49A1-9B56-9A6B536D0040}">
      <dgm:prSet/>
      <dgm:spPr/>
      <dgm:t>
        <a:bodyPr/>
        <a:lstStyle/>
        <a:p>
          <a:endParaRPr lang="en-US" dirty="0"/>
        </a:p>
      </dgm:t>
    </dgm:pt>
    <dgm:pt modelId="{AAEA73B7-671D-48E2-94F8-8A16AF846D88}" type="parTrans" cxnId="{366217A8-FAF0-44DB-AFCE-2B2F90244610}">
      <dgm:prSet/>
      <dgm:spPr/>
      <dgm:t>
        <a:bodyPr/>
        <a:lstStyle/>
        <a:p>
          <a:endParaRPr lang="en-US"/>
        </a:p>
      </dgm:t>
    </dgm:pt>
    <dgm:pt modelId="{B01443FE-702F-4802-9032-76EBCBB89E0F}" type="sibTrans" cxnId="{366217A8-FAF0-44DB-AFCE-2B2F90244610}">
      <dgm:prSet/>
      <dgm:spPr/>
      <dgm:t>
        <a:bodyPr/>
        <a:lstStyle/>
        <a:p>
          <a:endParaRPr lang="en-US"/>
        </a:p>
      </dgm:t>
    </dgm:pt>
    <dgm:pt modelId="{824D55BF-A321-490C-99CA-38C8B70F0977}">
      <dgm:prSet/>
      <dgm:spPr/>
      <dgm:t>
        <a:bodyPr/>
        <a:lstStyle/>
        <a:p>
          <a:pPr>
            <a:defRPr b="1"/>
          </a:pPr>
          <a:r>
            <a:rPr lang="en-US" dirty="0"/>
            <a:t>This model is called a classifier</a:t>
          </a:r>
        </a:p>
      </dgm:t>
    </dgm:pt>
    <dgm:pt modelId="{58FD63B1-1CEF-4E58-99AD-EDE0DDB37AFF}" type="parTrans" cxnId="{F7D9F8BF-9511-44DF-93DD-1C3C0DB08DAD}">
      <dgm:prSet/>
      <dgm:spPr/>
      <dgm:t>
        <a:bodyPr/>
        <a:lstStyle/>
        <a:p>
          <a:endParaRPr lang="en-US"/>
        </a:p>
      </dgm:t>
    </dgm:pt>
    <dgm:pt modelId="{17489F60-AAEC-43C6-8772-541301EE5F3C}" type="sibTrans" cxnId="{F7D9F8BF-9511-44DF-93DD-1C3C0DB08DAD}">
      <dgm:prSet/>
      <dgm:spPr/>
      <dgm:t>
        <a:bodyPr/>
        <a:lstStyle/>
        <a:p>
          <a:endParaRPr lang="en-US"/>
        </a:p>
      </dgm:t>
    </dgm:pt>
    <dgm:pt modelId="{58F03394-4F90-4456-9399-8B13851A660C}" type="pres">
      <dgm:prSet presAssocID="{846CAA26-9D9C-4392-A69B-7E6C67370422}" presName="root" presStyleCnt="0">
        <dgm:presLayoutVars>
          <dgm:dir/>
          <dgm:resizeHandles val="exact"/>
        </dgm:presLayoutVars>
      </dgm:prSet>
      <dgm:spPr/>
    </dgm:pt>
    <dgm:pt modelId="{C8539A93-D715-4264-AAF8-51DBE404F558}" type="pres">
      <dgm:prSet presAssocID="{2886011A-3822-42C2-9C10-5AE8F4081245}" presName="compNode" presStyleCnt="0"/>
      <dgm:spPr/>
    </dgm:pt>
    <dgm:pt modelId="{375C86DA-8C51-46CE-AF98-3408EC55D1F2}" type="pres">
      <dgm:prSet presAssocID="{2886011A-3822-42C2-9C10-5AE8F40812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30909B8-35C1-4675-9AD5-B3C63F4AB08B}" type="pres">
      <dgm:prSet presAssocID="{2886011A-3822-42C2-9C10-5AE8F4081245}" presName="iconSpace" presStyleCnt="0"/>
      <dgm:spPr/>
    </dgm:pt>
    <dgm:pt modelId="{296BD7C2-7676-454A-87EF-B4F00B70C0AC}" type="pres">
      <dgm:prSet presAssocID="{2886011A-3822-42C2-9C10-5AE8F4081245}" presName="parTx" presStyleLbl="revTx" presStyleIdx="0" presStyleCnt="6">
        <dgm:presLayoutVars>
          <dgm:chMax val="0"/>
          <dgm:chPref val="0"/>
        </dgm:presLayoutVars>
      </dgm:prSet>
      <dgm:spPr/>
    </dgm:pt>
    <dgm:pt modelId="{E3E7CC82-6C51-438E-BBE9-0B814EFEAB5A}" type="pres">
      <dgm:prSet presAssocID="{2886011A-3822-42C2-9C10-5AE8F4081245}" presName="txSpace" presStyleCnt="0"/>
      <dgm:spPr/>
    </dgm:pt>
    <dgm:pt modelId="{DD86F229-0CCC-4ABE-9473-13B85CA98D3F}" type="pres">
      <dgm:prSet presAssocID="{2886011A-3822-42C2-9C10-5AE8F4081245}" presName="desTx" presStyleLbl="revTx" presStyleIdx="1" presStyleCnt="6">
        <dgm:presLayoutVars/>
      </dgm:prSet>
      <dgm:spPr/>
    </dgm:pt>
    <dgm:pt modelId="{34E60C9F-C0EB-443B-844D-6D5FE8E10185}" type="pres">
      <dgm:prSet presAssocID="{EB8E95D0-4FCC-43C5-9A96-B6CB5A46FE3F}" presName="sibTrans" presStyleCnt="0"/>
      <dgm:spPr/>
    </dgm:pt>
    <dgm:pt modelId="{F5BF9DBF-2900-4CB5-9773-A993B207024A}" type="pres">
      <dgm:prSet presAssocID="{B3BE7AC7-18F9-4D07-97B7-A795F1256111}" presName="compNode" presStyleCnt="0"/>
      <dgm:spPr/>
    </dgm:pt>
    <dgm:pt modelId="{F76D16AC-B5DD-432C-A7CA-FD79E96D0180}" type="pres">
      <dgm:prSet presAssocID="{B3BE7AC7-18F9-4D07-97B7-A795F12561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ble"/>
        </a:ext>
      </dgm:extLst>
    </dgm:pt>
    <dgm:pt modelId="{C91947C1-6FBA-4D97-9BAC-08093FE80A52}" type="pres">
      <dgm:prSet presAssocID="{B3BE7AC7-18F9-4D07-97B7-A795F1256111}" presName="iconSpace" presStyleCnt="0"/>
      <dgm:spPr/>
    </dgm:pt>
    <dgm:pt modelId="{18D35961-A102-482F-9084-E0A44F65637B}" type="pres">
      <dgm:prSet presAssocID="{B3BE7AC7-18F9-4D07-97B7-A795F1256111}" presName="parTx" presStyleLbl="revTx" presStyleIdx="2" presStyleCnt="6">
        <dgm:presLayoutVars>
          <dgm:chMax val="0"/>
          <dgm:chPref val="0"/>
        </dgm:presLayoutVars>
      </dgm:prSet>
      <dgm:spPr/>
    </dgm:pt>
    <dgm:pt modelId="{E79031BE-B2A6-4631-8C66-63602EB884DA}" type="pres">
      <dgm:prSet presAssocID="{B3BE7AC7-18F9-4D07-97B7-A795F1256111}" presName="txSpace" presStyleCnt="0"/>
      <dgm:spPr/>
    </dgm:pt>
    <dgm:pt modelId="{F18B81AD-92C4-45CD-9101-FF02246535A5}" type="pres">
      <dgm:prSet presAssocID="{B3BE7AC7-18F9-4D07-97B7-A795F1256111}" presName="desTx" presStyleLbl="revTx" presStyleIdx="3" presStyleCnt="6">
        <dgm:presLayoutVars/>
      </dgm:prSet>
      <dgm:spPr/>
    </dgm:pt>
    <dgm:pt modelId="{5F120E0E-3A35-48E9-A8A2-ACB7D9447997}" type="pres">
      <dgm:prSet presAssocID="{A27F571A-F94C-4786-B09F-FFC435B7B184}" presName="sibTrans" presStyleCnt="0"/>
      <dgm:spPr/>
    </dgm:pt>
    <dgm:pt modelId="{6C887FE2-F8B5-497D-A257-5481A2D616AF}" type="pres">
      <dgm:prSet presAssocID="{824D55BF-A321-490C-99CA-38C8B70F0977}" presName="compNode" presStyleCnt="0"/>
      <dgm:spPr/>
    </dgm:pt>
    <dgm:pt modelId="{9879BAE5-E34F-48AA-AC64-AF314DC973C1}" type="pres">
      <dgm:prSet presAssocID="{824D55BF-A321-490C-99CA-38C8B70F09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nagement"/>
        </a:ext>
      </dgm:extLst>
    </dgm:pt>
    <dgm:pt modelId="{28E8AD31-9A8E-4C88-99BD-7C7A094C5C2F}" type="pres">
      <dgm:prSet presAssocID="{824D55BF-A321-490C-99CA-38C8B70F0977}" presName="iconSpace" presStyleCnt="0"/>
      <dgm:spPr/>
    </dgm:pt>
    <dgm:pt modelId="{3260E351-45D0-41E5-8D2D-23AEC2502671}" type="pres">
      <dgm:prSet presAssocID="{824D55BF-A321-490C-99CA-38C8B70F0977}" presName="parTx" presStyleLbl="revTx" presStyleIdx="4" presStyleCnt="6">
        <dgm:presLayoutVars>
          <dgm:chMax val="0"/>
          <dgm:chPref val="0"/>
        </dgm:presLayoutVars>
      </dgm:prSet>
      <dgm:spPr/>
    </dgm:pt>
    <dgm:pt modelId="{61BF69C7-C04A-40C8-87BC-71A9DA38D098}" type="pres">
      <dgm:prSet presAssocID="{824D55BF-A321-490C-99CA-38C8B70F0977}" presName="txSpace" presStyleCnt="0"/>
      <dgm:spPr/>
    </dgm:pt>
    <dgm:pt modelId="{EA9D1990-C1E9-4F34-8ED1-ABD7FB4F619B}" type="pres">
      <dgm:prSet presAssocID="{824D55BF-A321-490C-99CA-38C8B70F0977}" presName="desTx" presStyleLbl="revTx" presStyleIdx="5" presStyleCnt="6">
        <dgm:presLayoutVars/>
      </dgm:prSet>
      <dgm:spPr/>
    </dgm:pt>
  </dgm:ptLst>
  <dgm:cxnLst>
    <dgm:cxn modelId="{832DE51C-5880-472C-AE0D-899035A2D024}" type="presOf" srcId="{846CAA26-9D9C-4392-A69B-7E6C67370422}" destId="{58F03394-4F90-4456-9399-8B13851A660C}" srcOrd="0" destOrd="0" presId="urn:microsoft.com/office/officeart/2018/2/layout/IconLabelDescriptionList"/>
    <dgm:cxn modelId="{B61A6561-522F-41F2-9C4E-CA68075D5996}" type="presOf" srcId="{B3BE7AC7-18F9-4D07-97B7-A795F1256111}" destId="{18D35961-A102-482F-9084-E0A44F65637B}" srcOrd="0" destOrd="0" presId="urn:microsoft.com/office/officeart/2018/2/layout/IconLabelDescriptionList"/>
    <dgm:cxn modelId="{800E2C45-E9FF-41E1-B494-3A8898AE6A86}" type="presOf" srcId="{2886011A-3822-42C2-9C10-5AE8F4081245}" destId="{296BD7C2-7676-454A-87EF-B4F00B70C0AC}" srcOrd="0" destOrd="0" presId="urn:microsoft.com/office/officeart/2018/2/layout/IconLabelDescriptionList"/>
    <dgm:cxn modelId="{F22E6E4B-D807-418B-8A58-AA564F8A55C3}" srcId="{846CAA26-9D9C-4392-A69B-7E6C67370422}" destId="{B3BE7AC7-18F9-4D07-97B7-A795F1256111}" srcOrd="1" destOrd="0" parTransId="{65626D71-EB0C-4D5D-961C-3CBBC868FD35}" sibTransId="{A27F571A-F94C-4786-B09F-FFC435B7B184}"/>
    <dgm:cxn modelId="{9530A08F-74B0-4081-B7BC-F4B8CF6B56B3}" type="presOf" srcId="{824D55BF-A321-490C-99CA-38C8B70F0977}" destId="{3260E351-45D0-41E5-8D2D-23AEC2502671}" srcOrd="0" destOrd="0" presId="urn:microsoft.com/office/officeart/2018/2/layout/IconLabelDescriptionList"/>
    <dgm:cxn modelId="{366217A8-FAF0-44DB-AFCE-2B2F90244610}" srcId="{B3BE7AC7-18F9-4D07-97B7-A795F1256111}" destId="{C43372CB-99E2-49A1-9B56-9A6B536D0040}" srcOrd="0" destOrd="0" parTransId="{AAEA73B7-671D-48E2-94F8-8A16AF846D88}" sibTransId="{B01443FE-702F-4802-9032-76EBCBB89E0F}"/>
    <dgm:cxn modelId="{F7D9F8BF-9511-44DF-93DD-1C3C0DB08DAD}" srcId="{846CAA26-9D9C-4392-A69B-7E6C67370422}" destId="{824D55BF-A321-490C-99CA-38C8B70F0977}" srcOrd="2" destOrd="0" parTransId="{58FD63B1-1CEF-4E58-99AD-EDE0DDB37AFF}" sibTransId="{17489F60-AAEC-43C6-8772-541301EE5F3C}"/>
    <dgm:cxn modelId="{8E2F98C2-7634-4020-B891-9F523CC961DF}" type="presOf" srcId="{C43372CB-99E2-49A1-9B56-9A6B536D0040}" destId="{F18B81AD-92C4-45CD-9101-FF02246535A5}" srcOrd="0" destOrd="0" presId="urn:microsoft.com/office/officeart/2018/2/layout/IconLabelDescriptionList"/>
    <dgm:cxn modelId="{DBF4FEF6-777A-4BA4-A02C-63E9DD1C66C5}" srcId="{846CAA26-9D9C-4392-A69B-7E6C67370422}" destId="{2886011A-3822-42C2-9C10-5AE8F4081245}" srcOrd="0" destOrd="0" parTransId="{6430EDD1-252B-4E13-A94E-18D211BC0A54}" sibTransId="{EB8E95D0-4FCC-43C5-9A96-B6CB5A46FE3F}"/>
    <dgm:cxn modelId="{04BC50D8-B077-4890-87C9-A779FD521555}" type="presParOf" srcId="{58F03394-4F90-4456-9399-8B13851A660C}" destId="{C8539A93-D715-4264-AAF8-51DBE404F558}" srcOrd="0" destOrd="0" presId="urn:microsoft.com/office/officeart/2018/2/layout/IconLabelDescriptionList"/>
    <dgm:cxn modelId="{935DDC81-845F-405A-AE7D-A1DB1454EAD8}" type="presParOf" srcId="{C8539A93-D715-4264-AAF8-51DBE404F558}" destId="{375C86DA-8C51-46CE-AF98-3408EC55D1F2}" srcOrd="0" destOrd="0" presId="urn:microsoft.com/office/officeart/2018/2/layout/IconLabelDescriptionList"/>
    <dgm:cxn modelId="{B41F4FE2-1DD0-4E7D-A80B-C2985D8E3F80}" type="presParOf" srcId="{C8539A93-D715-4264-AAF8-51DBE404F558}" destId="{030909B8-35C1-4675-9AD5-B3C63F4AB08B}" srcOrd="1" destOrd="0" presId="urn:microsoft.com/office/officeart/2018/2/layout/IconLabelDescriptionList"/>
    <dgm:cxn modelId="{CC708BA8-6F9C-4FEC-AD39-0073639E1C6B}" type="presParOf" srcId="{C8539A93-D715-4264-AAF8-51DBE404F558}" destId="{296BD7C2-7676-454A-87EF-B4F00B70C0AC}" srcOrd="2" destOrd="0" presId="urn:microsoft.com/office/officeart/2018/2/layout/IconLabelDescriptionList"/>
    <dgm:cxn modelId="{D1A78718-4980-4FAD-B678-F77E0EB6E5AD}" type="presParOf" srcId="{C8539A93-D715-4264-AAF8-51DBE404F558}" destId="{E3E7CC82-6C51-438E-BBE9-0B814EFEAB5A}" srcOrd="3" destOrd="0" presId="urn:microsoft.com/office/officeart/2018/2/layout/IconLabelDescriptionList"/>
    <dgm:cxn modelId="{97FAC98D-E303-498E-A10F-4FBDD266DDC4}" type="presParOf" srcId="{C8539A93-D715-4264-AAF8-51DBE404F558}" destId="{DD86F229-0CCC-4ABE-9473-13B85CA98D3F}" srcOrd="4" destOrd="0" presId="urn:microsoft.com/office/officeart/2018/2/layout/IconLabelDescriptionList"/>
    <dgm:cxn modelId="{A71D0BE5-BB29-4508-A1A8-6850256E8F74}" type="presParOf" srcId="{58F03394-4F90-4456-9399-8B13851A660C}" destId="{34E60C9F-C0EB-443B-844D-6D5FE8E10185}" srcOrd="1" destOrd="0" presId="urn:microsoft.com/office/officeart/2018/2/layout/IconLabelDescriptionList"/>
    <dgm:cxn modelId="{E7E95A05-5EC4-46D8-9B56-5520AEB7D656}" type="presParOf" srcId="{58F03394-4F90-4456-9399-8B13851A660C}" destId="{F5BF9DBF-2900-4CB5-9773-A993B207024A}" srcOrd="2" destOrd="0" presId="urn:microsoft.com/office/officeart/2018/2/layout/IconLabelDescriptionList"/>
    <dgm:cxn modelId="{B72F2D4B-B9B4-4D04-815B-DC311E4CBFDF}" type="presParOf" srcId="{F5BF9DBF-2900-4CB5-9773-A993B207024A}" destId="{F76D16AC-B5DD-432C-A7CA-FD79E96D0180}" srcOrd="0" destOrd="0" presId="urn:microsoft.com/office/officeart/2018/2/layout/IconLabelDescriptionList"/>
    <dgm:cxn modelId="{96FEFD9E-F2C8-4A5F-A39A-9F4734455A13}" type="presParOf" srcId="{F5BF9DBF-2900-4CB5-9773-A993B207024A}" destId="{C91947C1-6FBA-4D97-9BAC-08093FE80A52}" srcOrd="1" destOrd="0" presId="urn:microsoft.com/office/officeart/2018/2/layout/IconLabelDescriptionList"/>
    <dgm:cxn modelId="{F8315895-B530-419D-A54A-8A17CCF8A621}" type="presParOf" srcId="{F5BF9DBF-2900-4CB5-9773-A993B207024A}" destId="{18D35961-A102-482F-9084-E0A44F65637B}" srcOrd="2" destOrd="0" presId="urn:microsoft.com/office/officeart/2018/2/layout/IconLabelDescriptionList"/>
    <dgm:cxn modelId="{EA58487A-93F0-463B-AA3D-48BE2A274D8C}" type="presParOf" srcId="{F5BF9DBF-2900-4CB5-9773-A993B207024A}" destId="{E79031BE-B2A6-4631-8C66-63602EB884DA}" srcOrd="3" destOrd="0" presId="urn:microsoft.com/office/officeart/2018/2/layout/IconLabelDescriptionList"/>
    <dgm:cxn modelId="{3A2B4092-E251-442D-9567-B24D0A2DEEFB}" type="presParOf" srcId="{F5BF9DBF-2900-4CB5-9773-A993B207024A}" destId="{F18B81AD-92C4-45CD-9101-FF02246535A5}" srcOrd="4" destOrd="0" presId="urn:microsoft.com/office/officeart/2018/2/layout/IconLabelDescriptionList"/>
    <dgm:cxn modelId="{2CD59C6C-0C37-41FA-9D56-274147FE9B98}" type="presParOf" srcId="{58F03394-4F90-4456-9399-8B13851A660C}" destId="{5F120E0E-3A35-48E9-A8A2-ACB7D9447997}" srcOrd="3" destOrd="0" presId="urn:microsoft.com/office/officeart/2018/2/layout/IconLabelDescriptionList"/>
    <dgm:cxn modelId="{68493367-C022-44ED-AACF-7A19617450EE}" type="presParOf" srcId="{58F03394-4F90-4456-9399-8B13851A660C}" destId="{6C887FE2-F8B5-497D-A257-5481A2D616AF}" srcOrd="4" destOrd="0" presId="urn:microsoft.com/office/officeart/2018/2/layout/IconLabelDescriptionList"/>
    <dgm:cxn modelId="{3E63118F-9D25-47D9-BEDA-E6F83FF6047D}" type="presParOf" srcId="{6C887FE2-F8B5-497D-A257-5481A2D616AF}" destId="{9879BAE5-E34F-48AA-AC64-AF314DC973C1}" srcOrd="0" destOrd="0" presId="urn:microsoft.com/office/officeart/2018/2/layout/IconLabelDescriptionList"/>
    <dgm:cxn modelId="{DC701C3E-D1FE-47AB-97D8-5591B11AD823}" type="presParOf" srcId="{6C887FE2-F8B5-497D-A257-5481A2D616AF}" destId="{28E8AD31-9A8E-4C88-99BD-7C7A094C5C2F}" srcOrd="1" destOrd="0" presId="urn:microsoft.com/office/officeart/2018/2/layout/IconLabelDescriptionList"/>
    <dgm:cxn modelId="{0947A0AD-8AA6-4B5D-8B3D-F53FDC225282}" type="presParOf" srcId="{6C887FE2-F8B5-497D-A257-5481A2D616AF}" destId="{3260E351-45D0-41E5-8D2D-23AEC2502671}" srcOrd="2" destOrd="0" presId="urn:microsoft.com/office/officeart/2018/2/layout/IconLabelDescriptionList"/>
    <dgm:cxn modelId="{D4B77D95-F930-4ACA-B51F-2118A8D2A162}" type="presParOf" srcId="{6C887FE2-F8B5-497D-A257-5481A2D616AF}" destId="{61BF69C7-C04A-40C8-87BC-71A9DA38D098}" srcOrd="3" destOrd="0" presId="urn:microsoft.com/office/officeart/2018/2/layout/IconLabelDescriptionList"/>
    <dgm:cxn modelId="{77DB22A3-D550-43E7-90A8-20D5FBF9C487}" type="presParOf" srcId="{6C887FE2-F8B5-497D-A257-5481A2D616AF}" destId="{EA9D1990-C1E9-4F34-8ED1-ABD7FB4F619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323B8E-DFC4-4323-864D-C626CE0FFDE2}"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55E9625C-F1F1-49B1-B977-D016D2F9981A}">
      <dgm:prSet/>
      <dgm:spPr/>
      <dgm:t>
        <a:bodyPr/>
        <a:lstStyle/>
        <a:p>
          <a:pPr>
            <a:lnSpc>
              <a:spcPct val="100000"/>
            </a:lnSpc>
          </a:pPr>
          <a:r>
            <a:rPr lang="en-US" dirty="0">
              <a:solidFill>
                <a:schemeClr val="bg1"/>
              </a:solidFill>
            </a:rPr>
            <a:t>Choose parameters to minimize the objective function</a:t>
          </a:r>
        </a:p>
      </dgm:t>
    </dgm:pt>
    <dgm:pt modelId="{6A650FD7-AFDC-4C8C-9699-FDAC458F7279}" type="parTrans" cxnId="{B903A0A4-B5C7-4B95-9462-614834F9C00E}">
      <dgm:prSet/>
      <dgm:spPr/>
      <dgm:t>
        <a:bodyPr/>
        <a:lstStyle/>
        <a:p>
          <a:endParaRPr lang="en-US"/>
        </a:p>
      </dgm:t>
    </dgm:pt>
    <dgm:pt modelId="{E91A498F-721C-4E67-B28A-5C1456D5C710}" type="sibTrans" cxnId="{B903A0A4-B5C7-4B95-9462-614834F9C00E}">
      <dgm:prSet/>
      <dgm:spPr/>
      <dgm:t>
        <a:bodyPr/>
        <a:lstStyle/>
        <a:p>
          <a:endParaRPr lang="en-US"/>
        </a:p>
      </dgm:t>
    </dgm:pt>
    <dgm:pt modelId="{C55D7D7B-455B-44D0-8A9B-27D5793AFD24}">
      <dgm:prSet/>
      <dgm:spPr/>
      <dgm:t>
        <a:bodyPr/>
        <a:lstStyle/>
        <a:p>
          <a:pPr>
            <a:lnSpc>
              <a:spcPct val="100000"/>
            </a:lnSpc>
          </a:pPr>
          <a:r>
            <a:rPr lang="en-US" dirty="0">
              <a:solidFill>
                <a:schemeClr val="bg1"/>
              </a:solidFill>
            </a:rPr>
            <a:t>Do we </a:t>
          </a:r>
          <a:r>
            <a:rPr lang="en-US" i="1" dirty="0">
              <a:solidFill>
                <a:schemeClr val="bg1"/>
              </a:solidFill>
            </a:rPr>
            <a:t>Train </a:t>
          </a:r>
          <a:r>
            <a:rPr lang="en-US" i="0" dirty="0">
              <a:solidFill>
                <a:schemeClr val="bg1"/>
              </a:solidFill>
            </a:rPr>
            <a:t>a Neural Network?</a:t>
          </a:r>
          <a:endParaRPr lang="en-US" dirty="0">
            <a:solidFill>
              <a:schemeClr val="bg1"/>
            </a:solidFill>
          </a:endParaRPr>
        </a:p>
      </dgm:t>
    </dgm:pt>
    <dgm:pt modelId="{B19C4FA4-66F8-4D98-9624-3B9B8FD6A2B3}" type="parTrans" cxnId="{714E9AD1-83E8-46D0-8698-84309DB6B27F}">
      <dgm:prSet/>
      <dgm:spPr/>
      <dgm:t>
        <a:bodyPr/>
        <a:lstStyle/>
        <a:p>
          <a:endParaRPr lang="en-US"/>
        </a:p>
      </dgm:t>
    </dgm:pt>
    <dgm:pt modelId="{C23FEA0E-3E7A-45C7-9546-11D8918E44F1}" type="sibTrans" cxnId="{714E9AD1-83E8-46D0-8698-84309DB6B27F}">
      <dgm:prSet/>
      <dgm:spPr/>
      <dgm:t>
        <a:bodyPr/>
        <a:lstStyle/>
        <a:p>
          <a:endParaRPr lang="en-US"/>
        </a:p>
      </dgm:t>
    </dgm:pt>
    <dgm:pt modelId="{F46F1C4F-788B-4FCE-95CA-7291176371F4}">
      <dgm:prSet/>
      <dgm:spPr/>
      <dgm:t>
        <a:bodyPr/>
        <a:lstStyle/>
        <a:p>
          <a:pPr>
            <a:lnSpc>
              <a:spcPct val="100000"/>
            </a:lnSpc>
          </a:pPr>
          <a:r>
            <a:rPr lang="en-US" dirty="0">
              <a:solidFill>
                <a:schemeClr val="bg1"/>
              </a:solidFill>
            </a:rPr>
            <a:t>Do wee </a:t>
          </a:r>
          <a:r>
            <a:rPr lang="en-US" i="1" dirty="0">
              <a:solidFill>
                <a:schemeClr val="bg1"/>
              </a:solidFill>
            </a:rPr>
            <a:t>Optimize</a:t>
          </a:r>
          <a:r>
            <a:rPr lang="en-US" dirty="0">
              <a:solidFill>
                <a:schemeClr val="bg1"/>
              </a:solidFill>
            </a:rPr>
            <a:t> a Neural Network?</a:t>
          </a:r>
        </a:p>
      </dgm:t>
    </dgm:pt>
    <dgm:pt modelId="{EC168C01-9496-4FD4-BDB4-EAE248F494D5}" type="parTrans" cxnId="{67D7C0E3-33D3-41E6-898B-60C7983C92A4}">
      <dgm:prSet/>
      <dgm:spPr/>
      <dgm:t>
        <a:bodyPr/>
        <a:lstStyle/>
        <a:p>
          <a:endParaRPr lang="en-US"/>
        </a:p>
      </dgm:t>
    </dgm:pt>
    <dgm:pt modelId="{BB6733DF-92DF-4F04-A8BB-1E3068BFE47F}" type="sibTrans" cxnId="{67D7C0E3-33D3-41E6-898B-60C7983C92A4}">
      <dgm:prSet/>
      <dgm:spPr/>
      <dgm:t>
        <a:bodyPr/>
        <a:lstStyle/>
        <a:p>
          <a:endParaRPr lang="en-US"/>
        </a:p>
      </dgm:t>
    </dgm:pt>
    <dgm:pt modelId="{146C0FDC-6D23-44F7-98CE-DE1167D3F235}" type="pres">
      <dgm:prSet presAssocID="{92323B8E-DFC4-4323-864D-C626CE0FFDE2}" presName="root" presStyleCnt="0">
        <dgm:presLayoutVars>
          <dgm:dir/>
          <dgm:resizeHandles val="exact"/>
        </dgm:presLayoutVars>
      </dgm:prSet>
      <dgm:spPr/>
    </dgm:pt>
    <dgm:pt modelId="{B5C4F67F-1467-44CF-BA99-731F4FA7AE3B}" type="pres">
      <dgm:prSet presAssocID="{55E9625C-F1F1-49B1-B977-D016D2F9981A}" presName="compNode" presStyleCnt="0"/>
      <dgm:spPr/>
    </dgm:pt>
    <dgm:pt modelId="{292242AD-FF61-4216-B659-1BB831C85042}" type="pres">
      <dgm:prSet presAssocID="{55E9625C-F1F1-49B1-B977-D016D2F9981A}" presName="bgRect" presStyleLbl="bgShp" presStyleIdx="0" presStyleCnt="3"/>
      <dgm:spPr/>
    </dgm:pt>
    <dgm:pt modelId="{95F58589-9712-4454-9BFD-FD6CAED45C6E}" type="pres">
      <dgm:prSet presAssocID="{55E9625C-F1F1-49B1-B977-D016D2F998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02A2C674-6FE2-4C92-BE58-DBB9F36ED766}" type="pres">
      <dgm:prSet presAssocID="{55E9625C-F1F1-49B1-B977-D016D2F9981A}" presName="spaceRect" presStyleCnt="0"/>
      <dgm:spPr/>
    </dgm:pt>
    <dgm:pt modelId="{7E6EB30D-CD13-426C-B58A-B36BAFA2307F}" type="pres">
      <dgm:prSet presAssocID="{55E9625C-F1F1-49B1-B977-D016D2F9981A}" presName="parTx" presStyleLbl="revTx" presStyleIdx="0" presStyleCnt="3">
        <dgm:presLayoutVars>
          <dgm:chMax val="0"/>
          <dgm:chPref val="0"/>
        </dgm:presLayoutVars>
      </dgm:prSet>
      <dgm:spPr/>
    </dgm:pt>
    <dgm:pt modelId="{3F8A02BA-D648-4012-A9BA-40E3B050406A}" type="pres">
      <dgm:prSet presAssocID="{E91A498F-721C-4E67-B28A-5C1456D5C710}" presName="sibTrans" presStyleCnt="0"/>
      <dgm:spPr/>
    </dgm:pt>
    <dgm:pt modelId="{B6ECF521-A5D5-4299-A601-D9366BA45C86}" type="pres">
      <dgm:prSet presAssocID="{C55D7D7B-455B-44D0-8A9B-27D5793AFD24}" presName="compNode" presStyleCnt="0"/>
      <dgm:spPr/>
    </dgm:pt>
    <dgm:pt modelId="{C7D822CA-C4FF-43EB-97C9-3957A1B34C91}" type="pres">
      <dgm:prSet presAssocID="{C55D7D7B-455B-44D0-8A9B-27D5793AFD24}" presName="bgRect" presStyleLbl="bgShp" presStyleIdx="1" presStyleCnt="3"/>
      <dgm:spPr/>
    </dgm:pt>
    <dgm:pt modelId="{192976B9-7FD1-4CFB-BA22-D90A547F2A2D}" type="pres">
      <dgm:prSet presAssocID="{C55D7D7B-455B-44D0-8A9B-27D5793AFD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D0DBBE72-D38B-437B-AE6C-CE608B4DBE7E}" type="pres">
      <dgm:prSet presAssocID="{C55D7D7B-455B-44D0-8A9B-27D5793AFD24}" presName="spaceRect" presStyleCnt="0"/>
      <dgm:spPr/>
    </dgm:pt>
    <dgm:pt modelId="{7ADEE424-9284-48B9-879C-D002AA67A8E2}" type="pres">
      <dgm:prSet presAssocID="{C55D7D7B-455B-44D0-8A9B-27D5793AFD24}" presName="parTx" presStyleLbl="revTx" presStyleIdx="1" presStyleCnt="3">
        <dgm:presLayoutVars>
          <dgm:chMax val="0"/>
          <dgm:chPref val="0"/>
        </dgm:presLayoutVars>
      </dgm:prSet>
      <dgm:spPr/>
    </dgm:pt>
    <dgm:pt modelId="{E41BEEC5-7C05-4914-861D-2C5F40D68179}" type="pres">
      <dgm:prSet presAssocID="{C23FEA0E-3E7A-45C7-9546-11D8918E44F1}" presName="sibTrans" presStyleCnt="0"/>
      <dgm:spPr/>
    </dgm:pt>
    <dgm:pt modelId="{41FAED26-0555-4C28-A654-7D0E2639A3DA}" type="pres">
      <dgm:prSet presAssocID="{F46F1C4F-788B-4FCE-95CA-7291176371F4}" presName="compNode" presStyleCnt="0"/>
      <dgm:spPr/>
    </dgm:pt>
    <dgm:pt modelId="{4D704669-4DF4-4296-8594-313245A25DE6}" type="pres">
      <dgm:prSet presAssocID="{F46F1C4F-788B-4FCE-95CA-7291176371F4}" presName="bgRect" presStyleLbl="bgShp" presStyleIdx="2" presStyleCnt="3" custLinFactNeighborX="-22594" custLinFactNeighborY="5020"/>
      <dgm:spPr/>
    </dgm:pt>
    <dgm:pt modelId="{00654C7D-3997-4C25-961E-C15206912944}" type="pres">
      <dgm:prSet presAssocID="{F46F1C4F-788B-4FCE-95CA-7291176371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88B639EF-9D01-415E-840D-ABFA16581A7A}" type="pres">
      <dgm:prSet presAssocID="{F46F1C4F-788B-4FCE-95CA-7291176371F4}" presName="spaceRect" presStyleCnt="0"/>
      <dgm:spPr/>
    </dgm:pt>
    <dgm:pt modelId="{30CCCACB-246F-418F-9136-A3C9433C56AD}" type="pres">
      <dgm:prSet presAssocID="{F46F1C4F-788B-4FCE-95CA-7291176371F4}" presName="parTx" presStyleLbl="revTx" presStyleIdx="2" presStyleCnt="3">
        <dgm:presLayoutVars>
          <dgm:chMax val="0"/>
          <dgm:chPref val="0"/>
        </dgm:presLayoutVars>
      </dgm:prSet>
      <dgm:spPr/>
    </dgm:pt>
  </dgm:ptLst>
  <dgm:cxnLst>
    <dgm:cxn modelId="{1BA85F20-EE33-48BD-8756-0CB7D3EE78E3}" type="presOf" srcId="{F46F1C4F-788B-4FCE-95CA-7291176371F4}" destId="{30CCCACB-246F-418F-9136-A3C9433C56AD}" srcOrd="0" destOrd="0" presId="urn:microsoft.com/office/officeart/2018/2/layout/IconVerticalSolidList"/>
    <dgm:cxn modelId="{C5ABA141-FA79-4E27-887A-E65B32E5AFC4}" type="presOf" srcId="{55E9625C-F1F1-49B1-B977-D016D2F9981A}" destId="{7E6EB30D-CD13-426C-B58A-B36BAFA2307F}" srcOrd="0" destOrd="0" presId="urn:microsoft.com/office/officeart/2018/2/layout/IconVerticalSolidList"/>
    <dgm:cxn modelId="{B903A0A4-B5C7-4B95-9462-614834F9C00E}" srcId="{92323B8E-DFC4-4323-864D-C626CE0FFDE2}" destId="{55E9625C-F1F1-49B1-B977-D016D2F9981A}" srcOrd="0" destOrd="0" parTransId="{6A650FD7-AFDC-4C8C-9699-FDAC458F7279}" sibTransId="{E91A498F-721C-4E67-B28A-5C1456D5C710}"/>
    <dgm:cxn modelId="{714E9AD1-83E8-46D0-8698-84309DB6B27F}" srcId="{92323B8E-DFC4-4323-864D-C626CE0FFDE2}" destId="{C55D7D7B-455B-44D0-8A9B-27D5793AFD24}" srcOrd="1" destOrd="0" parTransId="{B19C4FA4-66F8-4D98-9624-3B9B8FD6A2B3}" sibTransId="{C23FEA0E-3E7A-45C7-9546-11D8918E44F1}"/>
    <dgm:cxn modelId="{1D5BDAD4-2456-4C09-B937-B3373BF85FFC}" type="presOf" srcId="{C55D7D7B-455B-44D0-8A9B-27D5793AFD24}" destId="{7ADEE424-9284-48B9-879C-D002AA67A8E2}" srcOrd="0" destOrd="0" presId="urn:microsoft.com/office/officeart/2018/2/layout/IconVerticalSolidList"/>
    <dgm:cxn modelId="{BA24F9DD-DB98-4207-9D70-17B30D926A78}" type="presOf" srcId="{92323B8E-DFC4-4323-864D-C626CE0FFDE2}" destId="{146C0FDC-6D23-44F7-98CE-DE1167D3F235}" srcOrd="0" destOrd="0" presId="urn:microsoft.com/office/officeart/2018/2/layout/IconVerticalSolidList"/>
    <dgm:cxn modelId="{67D7C0E3-33D3-41E6-898B-60C7983C92A4}" srcId="{92323B8E-DFC4-4323-864D-C626CE0FFDE2}" destId="{F46F1C4F-788B-4FCE-95CA-7291176371F4}" srcOrd="2" destOrd="0" parTransId="{EC168C01-9496-4FD4-BDB4-EAE248F494D5}" sibTransId="{BB6733DF-92DF-4F04-A8BB-1E3068BFE47F}"/>
    <dgm:cxn modelId="{0DD06AF3-0EB7-4CA1-A04C-3A1FA6411D87}" type="presParOf" srcId="{146C0FDC-6D23-44F7-98CE-DE1167D3F235}" destId="{B5C4F67F-1467-44CF-BA99-731F4FA7AE3B}" srcOrd="0" destOrd="0" presId="urn:microsoft.com/office/officeart/2018/2/layout/IconVerticalSolidList"/>
    <dgm:cxn modelId="{E590F3F1-9236-47B1-A936-E006D4BB9765}" type="presParOf" srcId="{B5C4F67F-1467-44CF-BA99-731F4FA7AE3B}" destId="{292242AD-FF61-4216-B659-1BB831C85042}" srcOrd="0" destOrd="0" presId="urn:microsoft.com/office/officeart/2018/2/layout/IconVerticalSolidList"/>
    <dgm:cxn modelId="{873D1F17-10C8-4C8E-80AD-95952C914528}" type="presParOf" srcId="{B5C4F67F-1467-44CF-BA99-731F4FA7AE3B}" destId="{95F58589-9712-4454-9BFD-FD6CAED45C6E}" srcOrd="1" destOrd="0" presId="urn:microsoft.com/office/officeart/2018/2/layout/IconVerticalSolidList"/>
    <dgm:cxn modelId="{9887EBD1-1B0F-42BD-AFD8-5BD0F0119251}" type="presParOf" srcId="{B5C4F67F-1467-44CF-BA99-731F4FA7AE3B}" destId="{02A2C674-6FE2-4C92-BE58-DBB9F36ED766}" srcOrd="2" destOrd="0" presId="urn:microsoft.com/office/officeart/2018/2/layout/IconVerticalSolidList"/>
    <dgm:cxn modelId="{4D097BDC-C56E-4ADC-B384-20EB22240554}" type="presParOf" srcId="{B5C4F67F-1467-44CF-BA99-731F4FA7AE3B}" destId="{7E6EB30D-CD13-426C-B58A-B36BAFA2307F}" srcOrd="3" destOrd="0" presId="urn:microsoft.com/office/officeart/2018/2/layout/IconVerticalSolidList"/>
    <dgm:cxn modelId="{BAF2CE89-62B6-4E0D-A831-3DB4E54D606D}" type="presParOf" srcId="{146C0FDC-6D23-44F7-98CE-DE1167D3F235}" destId="{3F8A02BA-D648-4012-A9BA-40E3B050406A}" srcOrd="1" destOrd="0" presId="urn:microsoft.com/office/officeart/2018/2/layout/IconVerticalSolidList"/>
    <dgm:cxn modelId="{60AF8495-6687-4043-AE11-565D3AA39B0D}" type="presParOf" srcId="{146C0FDC-6D23-44F7-98CE-DE1167D3F235}" destId="{B6ECF521-A5D5-4299-A601-D9366BA45C86}" srcOrd="2" destOrd="0" presId="urn:microsoft.com/office/officeart/2018/2/layout/IconVerticalSolidList"/>
    <dgm:cxn modelId="{06AE4C2D-39D3-46DE-9A36-5FFF727FECF1}" type="presParOf" srcId="{B6ECF521-A5D5-4299-A601-D9366BA45C86}" destId="{C7D822CA-C4FF-43EB-97C9-3957A1B34C91}" srcOrd="0" destOrd="0" presId="urn:microsoft.com/office/officeart/2018/2/layout/IconVerticalSolidList"/>
    <dgm:cxn modelId="{27E26BF3-9841-4B48-93E5-F10D3A5A6885}" type="presParOf" srcId="{B6ECF521-A5D5-4299-A601-D9366BA45C86}" destId="{192976B9-7FD1-4CFB-BA22-D90A547F2A2D}" srcOrd="1" destOrd="0" presId="urn:microsoft.com/office/officeart/2018/2/layout/IconVerticalSolidList"/>
    <dgm:cxn modelId="{F8AD0677-53DF-46A2-B00E-182CE224CC04}" type="presParOf" srcId="{B6ECF521-A5D5-4299-A601-D9366BA45C86}" destId="{D0DBBE72-D38B-437B-AE6C-CE608B4DBE7E}" srcOrd="2" destOrd="0" presId="urn:microsoft.com/office/officeart/2018/2/layout/IconVerticalSolidList"/>
    <dgm:cxn modelId="{26DA4A11-D9F0-4200-92B5-430780329EF1}" type="presParOf" srcId="{B6ECF521-A5D5-4299-A601-D9366BA45C86}" destId="{7ADEE424-9284-48B9-879C-D002AA67A8E2}" srcOrd="3" destOrd="0" presId="urn:microsoft.com/office/officeart/2018/2/layout/IconVerticalSolidList"/>
    <dgm:cxn modelId="{78B7BDA1-8837-44EA-95AE-C2F1282BEBF3}" type="presParOf" srcId="{146C0FDC-6D23-44F7-98CE-DE1167D3F235}" destId="{E41BEEC5-7C05-4914-861D-2C5F40D68179}" srcOrd="3" destOrd="0" presId="urn:microsoft.com/office/officeart/2018/2/layout/IconVerticalSolidList"/>
    <dgm:cxn modelId="{65061732-FAEB-4910-BCAD-E233BB03132D}" type="presParOf" srcId="{146C0FDC-6D23-44F7-98CE-DE1167D3F235}" destId="{41FAED26-0555-4C28-A654-7D0E2639A3DA}" srcOrd="4" destOrd="0" presId="urn:microsoft.com/office/officeart/2018/2/layout/IconVerticalSolidList"/>
    <dgm:cxn modelId="{4753E866-D025-435C-9712-1EF56C05041F}" type="presParOf" srcId="{41FAED26-0555-4C28-A654-7D0E2639A3DA}" destId="{4D704669-4DF4-4296-8594-313245A25DE6}" srcOrd="0" destOrd="0" presId="urn:microsoft.com/office/officeart/2018/2/layout/IconVerticalSolidList"/>
    <dgm:cxn modelId="{751D036D-2FEC-4B7A-9D43-15DC410F5E66}" type="presParOf" srcId="{41FAED26-0555-4C28-A654-7D0E2639A3DA}" destId="{00654C7D-3997-4C25-961E-C15206912944}" srcOrd="1" destOrd="0" presId="urn:microsoft.com/office/officeart/2018/2/layout/IconVerticalSolidList"/>
    <dgm:cxn modelId="{8BC261C4-F165-4C15-B69D-6FED3CB9C9A1}" type="presParOf" srcId="{41FAED26-0555-4C28-A654-7D0E2639A3DA}" destId="{88B639EF-9D01-415E-840D-ABFA16581A7A}" srcOrd="2" destOrd="0" presId="urn:microsoft.com/office/officeart/2018/2/layout/IconVerticalSolidList"/>
    <dgm:cxn modelId="{B4E9CA3E-88B2-4CB8-9103-3BB1DFA68E2E}" type="presParOf" srcId="{41FAED26-0555-4C28-A654-7D0E2639A3DA}" destId="{30CCCACB-246F-418F-9136-A3C9433C56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9571C9-5269-4D96-A62C-07E84FEB6E2A}"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977FBDE3-EFED-434E-854D-0A1B6FF42FB2}">
      <dgm:prSet/>
      <dgm:spPr/>
      <dgm:t>
        <a:bodyPr/>
        <a:lstStyle/>
        <a:p>
          <a:r>
            <a:rPr lang="en-US"/>
            <a:t>2D Spectrogram vs. 1D Feature Vector</a:t>
          </a:r>
        </a:p>
      </dgm:t>
    </dgm:pt>
    <dgm:pt modelId="{AACBF54A-AAD9-441D-B84B-FA60142C9890}" type="parTrans" cxnId="{F8F5B673-3628-45EB-A7E3-A1D1E146BAF2}">
      <dgm:prSet/>
      <dgm:spPr/>
      <dgm:t>
        <a:bodyPr/>
        <a:lstStyle/>
        <a:p>
          <a:endParaRPr lang="en-US"/>
        </a:p>
      </dgm:t>
    </dgm:pt>
    <dgm:pt modelId="{5B4A5504-66FE-472A-817B-0455070D31EF}" type="sibTrans" cxnId="{F8F5B673-3628-45EB-A7E3-A1D1E146BAF2}">
      <dgm:prSet/>
      <dgm:spPr/>
      <dgm:t>
        <a:bodyPr/>
        <a:lstStyle/>
        <a:p>
          <a:endParaRPr lang="en-US"/>
        </a:p>
      </dgm:t>
    </dgm:pt>
    <dgm:pt modelId="{73A5A0E8-A0FB-48A5-8B97-6B156A6A0748}">
      <dgm:prSet/>
      <dgm:spPr/>
      <dgm:t>
        <a:bodyPr/>
        <a:lstStyle/>
        <a:p>
          <a:r>
            <a:rPr lang="en-US"/>
            <a:t>Two </a:t>
          </a:r>
          <a:r>
            <a:rPr lang="en-US" i="1"/>
            <a:t>modes</a:t>
          </a:r>
          <a:r>
            <a:rPr lang="en-US"/>
            <a:t> – convey the same information</a:t>
          </a:r>
        </a:p>
      </dgm:t>
    </dgm:pt>
    <dgm:pt modelId="{F5BCB284-DC9B-4287-B0A8-5F9AC11B0B5B}" type="parTrans" cxnId="{6108EFB9-F5B4-4A06-9533-499F7AD18FD4}">
      <dgm:prSet/>
      <dgm:spPr/>
      <dgm:t>
        <a:bodyPr/>
        <a:lstStyle/>
        <a:p>
          <a:endParaRPr lang="en-US"/>
        </a:p>
      </dgm:t>
    </dgm:pt>
    <dgm:pt modelId="{8BB0E666-0AB2-41F7-AA5E-1FD6C2ECE858}" type="sibTrans" cxnId="{6108EFB9-F5B4-4A06-9533-499F7AD18FD4}">
      <dgm:prSet/>
      <dgm:spPr/>
      <dgm:t>
        <a:bodyPr/>
        <a:lstStyle/>
        <a:p>
          <a:endParaRPr lang="en-US"/>
        </a:p>
      </dgm:t>
    </dgm:pt>
    <dgm:pt modelId="{4BABBE58-B3A4-4CBC-8247-5F31CBD6F5BA}">
      <dgm:prSet/>
      <dgm:spPr/>
      <dgm:t>
        <a:bodyPr/>
        <a:lstStyle/>
        <a:p>
          <a:r>
            <a:rPr lang="en-US"/>
            <a:t>Compare to human cardinal senses</a:t>
          </a:r>
        </a:p>
      </dgm:t>
    </dgm:pt>
    <dgm:pt modelId="{0C0A9302-E30E-474F-849A-18698E9B8C66}" type="parTrans" cxnId="{197212A6-7B45-44D3-8815-F9ED72ACF79B}">
      <dgm:prSet/>
      <dgm:spPr/>
      <dgm:t>
        <a:bodyPr/>
        <a:lstStyle/>
        <a:p>
          <a:endParaRPr lang="en-US"/>
        </a:p>
      </dgm:t>
    </dgm:pt>
    <dgm:pt modelId="{DBA672B4-F98B-4CCF-8517-2E7BAC467830}" type="sibTrans" cxnId="{197212A6-7B45-44D3-8815-F9ED72ACF79B}">
      <dgm:prSet/>
      <dgm:spPr/>
      <dgm:t>
        <a:bodyPr/>
        <a:lstStyle/>
        <a:p>
          <a:endParaRPr lang="en-US"/>
        </a:p>
      </dgm:t>
    </dgm:pt>
    <dgm:pt modelId="{DB71755D-1577-43E4-8CB6-7FB59E870687}" type="pres">
      <dgm:prSet presAssocID="{419571C9-5269-4D96-A62C-07E84FEB6E2A}" presName="outerComposite" presStyleCnt="0">
        <dgm:presLayoutVars>
          <dgm:chMax val="5"/>
          <dgm:dir/>
          <dgm:resizeHandles val="exact"/>
        </dgm:presLayoutVars>
      </dgm:prSet>
      <dgm:spPr/>
    </dgm:pt>
    <dgm:pt modelId="{5A4B5EDB-3BE2-4C8F-81B5-D9ED9C767A6A}" type="pres">
      <dgm:prSet presAssocID="{419571C9-5269-4D96-A62C-07E84FEB6E2A}" presName="dummyMaxCanvas" presStyleCnt="0">
        <dgm:presLayoutVars/>
      </dgm:prSet>
      <dgm:spPr/>
    </dgm:pt>
    <dgm:pt modelId="{CEBC24A3-B3DA-4DA0-A47A-39F155779D9A}" type="pres">
      <dgm:prSet presAssocID="{419571C9-5269-4D96-A62C-07E84FEB6E2A}" presName="ThreeNodes_1" presStyleLbl="node1" presStyleIdx="0" presStyleCnt="3">
        <dgm:presLayoutVars>
          <dgm:bulletEnabled val="1"/>
        </dgm:presLayoutVars>
      </dgm:prSet>
      <dgm:spPr/>
    </dgm:pt>
    <dgm:pt modelId="{307484D1-CDAE-4B19-9BD8-F311C2E684A3}" type="pres">
      <dgm:prSet presAssocID="{419571C9-5269-4D96-A62C-07E84FEB6E2A}" presName="ThreeNodes_2" presStyleLbl="node1" presStyleIdx="1" presStyleCnt="3">
        <dgm:presLayoutVars>
          <dgm:bulletEnabled val="1"/>
        </dgm:presLayoutVars>
      </dgm:prSet>
      <dgm:spPr/>
    </dgm:pt>
    <dgm:pt modelId="{2C25BA70-507C-4A0F-86B4-0490401572E2}" type="pres">
      <dgm:prSet presAssocID="{419571C9-5269-4D96-A62C-07E84FEB6E2A}" presName="ThreeNodes_3" presStyleLbl="node1" presStyleIdx="2" presStyleCnt="3">
        <dgm:presLayoutVars>
          <dgm:bulletEnabled val="1"/>
        </dgm:presLayoutVars>
      </dgm:prSet>
      <dgm:spPr/>
    </dgm:pt>
    <dgm:pt modelId="{236DA042-725D-496A-BF40-2D075549A5B1}" type="pres">
      <dgm:prSet presAssocID="{419571C9-5269-4D96-A62C-07E84FEB6E2A}" presName="ThreeConn_1-2" presStyleLbl="fgAccFollowNode1" presStyleIdx="0" presStyleCnt="2">
        <dgm:presLayoutVars>
          <dgm:bulletEnabled val="1"/>
        </dgm:presLayoutVars>
      </dgm:prSet>
      <dgm:spPr/>
    </dgm:pt>
    <dgm:pt modelId="{8CAA2381-D357-403D-AD93-4329F53A2261}" type="pres">
      <dgm:prSet presAssocID="{419571C9-5269-4D96-A62C-07E84FEB6E2A}" presName="ThreeConn_2-3" presStyleLbl="fgAccFollowNode1" presStyleIdx="1" presStyleCnt="2">
        <dgm:presLayoutVars>
          <dgm:bulletEnabled val="1"/>
        </dgm:presLayoutVars>
      </dgm:prSet>
      <dgm:spPr/>
    </dgm:pt>
    <dgm:pt modelId="{F3C0BAD4-097C-411D-98D4-09E4B721B98F}" type="pres">
      <dgm:prSet presAssocID="{419571C9-5269-4D96-A62C-07E84FEB6E2A}" presName="ThreeNodes_1_text" presStyleLbl="node1" presStyleIdx="2" presStyleCnt="3">
        <dgm:presLayoutVars>
          <dgm:bulletEnabled val="1"/>
        </dgm:presLayoutVars>
      </dgm:prSet>
      <dgm:spPr/>
    </dgm:pt>
    <dgm:pt modelId="{59BC3FA2-6B4C-4055-8F33-5877DCAD23C1}" type="pres">
      <dgm:prSet presAssocID="{419571C9-5269-4D96-A62C-07E84FEB6E2A}" presName="ThreeNodes_2_text" presStyleLbl="node1" presStyleIdx="2" presStyleCnt="3">
        <dgm:presLayoutVars>
          <dgm:bulletEnabled val="1"/>
        </dgm:presLayoutVars>
      </dgm:prSet>
      <dgm:spPr/>
    </dgm:pt>
    <dgm:pt modelId="{601A2D8C-612D-43FD-9E80-43B82ADDEF50}" type="pres">
      <dgm:prSet presAssocID="{419571C9-5269-4D96-A62C-07E84FEB6E2A}" presName="ThreeNodes_3_text" presStyleLbl="node1" presStyleIdx="2" presStyleCnt="3">
        <dgm:presLayoutVars>
          <dgm:bulletEnabled val="1"/>
        </dgm:presLayoutVars>
      </dgm:prSet>
      <dgm:spPr/>
    </dgm:pt>
  </dgm:ptLst>
  <dgm:cxnLst>
    <dgm:cxn modelId="{7D6AD400-F1A7-4523-9AE2-66DB9359C7D1}" type="presOf" srcId="{977FBDE3-EFED-434E-854D-0A1B6FF42FB2}" destId="{F3C0BAD4-097C-411D-98D4-09E4B721B98F}" srcOrd="1" destOrd="0" presId="urn:microsoft.com/office/officeart/2005/8/layout/vProcess5"/>
    <dgm:cxn modelId="{A7EF791A-E3D3-4069-B450-D047E568DE77}" type="presOf" srcId="{73A5A0E8-A0FB-48A5-8B97-6B156A6A0748}" destId="{307484D1-CDAE-4B19-9BD8-F311C2E684A3}" srcOrd="0" destOrd="0" presId="urn:microsoft.com/office/officeart/2005/8/layout/vProcess5"/>
    <dgm:cxn modelId="{F8F5B673-3628-45EB-A7E3-A1D1E146BAF2}" srcId="{419571C9-5269-4D96-A62C-07E84FEB6E2A}" destId="{977FBDE3-EFED-434E-854D-0A1B6FF42FB2}" srcOrd="0" destOrd="0" parTransId="{AACBF54A-AAD9-441D-B84B-FA60142C9890}" sibTransId="{5B4A5504-66FE-472A-817B-0455070D31EF}"/>
    <dgm:cxn modelId="{4E70E756-9608-4D07-93A3-704BE1CAB83B}" type="presOf" srcId="{5B4A5504-66FE-472A-817B-0455070D31EF}" destId="{236DA042-725D-496A-BF40-2D075549A5B1}" srcOrd="0" destOrd="0" presId="urn:microsoft.com/office/officeart/2005/8/layout/vProcess5"/>
    <dgm:cxn modelId="{1DB8317F-1AD5-433C-9F67-1EC13582852C}" type="presOf" srcId="{419571C9-5269-4D96-A62C-07E84FEB6E2A}" destId="{DB71755D-1577-43E4-8CB6-7FB59E870687}" srcOrd="0" destOrd="0" presId="urn:microsoft.com/office/officeart/2005/8/layout/vProcess5"/>
    <dgm:cxn modelId="{8B7E3488-5B88-4383-A01F-8DC70E0CDEAF}" type="presOf" srcId="{4BABBE58-B3A4-4CBC-8247-5F31CBD6F5BA}" destId="{2C25BA70-507C-4A0F-86B4-0490401572E2}" srcOrd="0" destOrd="0" presId="urn:microsoft.com/office/officeart/2005/8/layout/vProcess5"/>
    <dgm:cxn modelId="{BBD4C48F-0AA3-4CBF-A4AC-0812BA9E7CC0}" type="presOf" srcId="{977FBDE3-EFED-434E-854D-0A1B6FF42FB2}" destId="{CEBC24A3-B3DA-4DA0-A47A-39F155779D9A}" srcOrd="0" destOrd="0" presId="urn:microsoft.com/office/officeart/2005/8/layout/vProcess5"/>
    <dgm:cxn modelId="{FD206B96-8755-48D3-AD0E-96E04D0984B0}" type="presOf" srcId="{73A5A0E8-A0FB-48A5-8B97-6B156A6A0748}" destId="{59BC3FA2-6B4C-4055-8F33-5877DCAD23C1}" srcOrd="1" destOrd="0" presId="urn:microsoft.com/office/officeart/2005/8/layout/vProcess5"/>
    <dgm:cxn modelId="{15A9949E-80C1-482B-B3EE-6A3A9C32737E}" type="presOf" srcId="{4BABBE58-B3A4-4CBC-8247-5F31CBD6F5BA}" destId="{601A2D8C-612D-43FD-9E80-43B82ADDEF50}" srcOrd="1" destOrd="0" presId="urn:microsoft.com/office/officeart/2005/8/layout/vProcess5"/>
    <dgm:cxn modelId="{197212A6-7B45-44D3-8815-F9ED72ACF79B}" srcId="{419571C9-5269-4D96-A62C-07E84FEB6E2A}" destId="{4BABBE58-B3A4-4CBC-8247-5F31CBD6F5BA}" srcOrd="2" destOrd="0" parTransId="{0C0A9302-E30E-474F-849A-18698E9B8C66}" sibTransId="{DBA672B4-F98B-4CCF-8517-2E7BAC467830}"/>
    <dgm:cxn modelId="{6108EFB9-F5B4-4A06-9533-499F7AD18FD4}" srcId="{419571C9-5269-4D96-A62C-07E84FEB6E2A}" destId="{73A5A0E8-A0FB-48A5-8B97-6B156A6A0748}" srcOrd="1" destOrd="0" parTransId="{F5BCB284-DC9B-4287-B0A8-5F9AC11B0B5B}" sibTransId="{8BB0E666-0AB2-41F7-AA5E-1FD6C2ECE858}"/>
    <dgm:cxn modelId="{CA0194E7-95E0-4A09-BF63-7CC03EA0E204}" type="presOf" srcId="{8BB0E666-0AB2-41F7-AA5E-1FD6C2ECE858}" destId="{8CAA2381-D357-403D-AD93-4329F53A2261}" srcOrd="0" destOrd="0" presId="urn:microsoft.com/office/officeart/2005/8/layout/vProcess5"/>
    <dgm:cxn modelId="{F05A1C46-4024-4BCA-9DB4-E58B47BD2D5B}" type="presParOf" srcId="{DB71755D-1577-43E4-8CB6-7FB59E870687}" destId="{5A4B5EDB-3BE2-4C8F-81B5-D9ED9C767A6A}" srcOrd="0" destOrd="0" presId="urn:microsoft.com/office/officeart/2005/8/layout/vProcess5"/>
    <dgm:cxn modelId="{7D1FB6FB-5D2E-4FBB-B691-62FC4CADDA8C}" type="presParOf" srcId="{DB71755D-1577-43E4-8CB6-7FB59E870687}" destId="{CEBC24A3-B3DA-4DA0-A47A-39F155779D9A}" srcOrd="1" destOrd="0" presId="urn:microsoft.com/office/officeart/2005/8/layout/vProcess5"/>
    <dgm:cxn modelId="{2AAE8D38-3652-4E0D-8B1D-C729A6125A52}" type="presParOf" srcId="{DB71755D-1577-43E4-8CB6-7FB59E870687}" destId="{307484D1-CDAE-4B19-9BD8-F311C2E684A3}" srcOrd="2" destOrd="0" presId="urn:microsoft.com/office/officeart/2005/8/layout/vProcess5"/>
    <dgm:cxn modelId="{FA86B680-97EC-40F5-8AB5-AB7602A5BA25}" type="presParOf" srcId="{DB71755D-1577-43E4-8CB6-7FB59E870687}" destId="{2C25BA70-507C-4A0F-86B4-0490401572E2}" srcOrd="3" destOrd="0" presId="urn:microsoft.com/office/officeart/2005/8/layout/vProcess5"/>
    <dgm:cxn modelId="{B2FA7449-111F-4710-93C6-12DEA87CE13C}" type="presParOf" srcId="{DB71755D-1577-43E4-8CB6-7FB59E870687}" destId="{236DA042-725D-496A-BF40-2D075549A5B1}" srcOrd="4" destOrd="0" presId="urn:microsoft.com/office/officeart/2005/8/layout/vProcess5"/>
    <dgm:cxn modelId="{0C04FFF2-6BC5-4C17-BE19-10FDC2D09825}" type="presParOf" srcId="{DB71755D-1577-43E4-8CB6-7FB59E870687}" destId="{8CAA2381-D357-403D-AD93-4329F53A2261}" srcOrd="5" destOrd="0" presId="urn:microsoft.com/office/officeart/2005/8/layout/vProcess5"/>
    <dgm:cxn modelId="{74853269-4712-45F2-80E3-EDFE470B7B2E}" type="presParOf" srcId="{DB71755D-1577-43E4-8CB6-7FB59E870687}" destId="{F3C0BAD4-097C-411D-98D4-09E4B721B98F}" srcOrd="6" destOrd="0" presId="urn:microsoft.com/office/officeart/2005/8/layout/vProcess5"/>
    <dgm:cxn modelId="{7CF74354-7777-459E-9065-FC3D8FD4B026}" type="presParOf" srcId="{DB71755D-1577-43E4-8CB6-7FB59E870687}" destId="{59BC3FA2-6B4C-4055-8F33-5877DCAD23C1}" srcOrd="7" destOrd="0" presId="urn:microsoft.com/office/officeart/2005/8/layout/vProcess5"/>
    <dgm:cxn modelId="{0448F0B3-BBFF-405D-B0AB-59919469A044}" type="presParOf" srcId="{DB71755D-1577-43E4-8CB6-7FB59E870687}" destId="{601A2D8C-612D-43FD-9E80-43B82ADDEF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C68CA-2F6D-47B1-B115-99EA7C2C83D8}">
      <dsp:nvSpPr>
        <dsp:cNvPr id="0" name=""/>
        <dsp:cNvSpPr/>
      </dsp:nvSpPr>
      <dsp:spPr>
        <a:xfrm>
          <a:off x="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2CA2D5E-7B86-47DF-802B-B4C4C54D7D5E}">
      <dsp:nvSpPr>
        <dsp:cNvPr id="0" name=""/>
        <dsp:cNvSpPr/>
      </dsp:nvSpPr>
      <dsp:spPr>
        <a:xfrm>
          <a:off x="28575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Humans good at mapping sounds to sources</a:t>
          </a:r>
        </a:p>
      </dsp:txBody>
      <dsp:txXfrm>
        <a:off x="333581" y="1500631"/>
        <a:ext cx="2476087" cy="1537399"/>
      </dsp:txXfrm>
    </dsp:sp>
    <dsp:sp modelId="{5BEFD625-1E39-4291-8C7E-1AEEFD74F738}">
      <dsp:nvSpPr>
        <dsp:cNvPr id="0" name=""/>
        <dsp:cNvSpPr/>
      </dsp:nvSpPr>
      <dsp:spPr>
        <a:xfrm>
          <a:off x="314325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4E38AD3-1DD3-41EC-8649-788F34D15FDB}">
      <dsp:nvSpPr>
        <dsp:cNvPr id="0" name=""/>
        <dsp:cNvSpPr/>
      </dsp:nvSpPr>
      <dsp:spPr>
        <a:xfrm>
          <a:off x="342900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Can we “teach” a computer to do it?</a:t>
          </a:r>
        </a:p>
      </dsp:txBody>
      <dsp:txXfrm>
        <a:off x="3476831" y="1500631"/>
        <a:ext cx="2476087" cy="1537399"/>
      </dsp:txXfrm>
    </dsp:sp>
    <dsp:sp modelId="{1D23D255-B99F-48C5-8009-C34B2BCA5221}">
      <dsp:nvSpPr>
        <dsp:cNvPr id="0" name=""/>
        <dsp:cNvSpPr/>
      </dsp:nvSpPr>
      <dsp:spPr>
        <a:xfrm>
          <a:off x="628650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DF72740-2F20-48D1-992D-A4023643B306}">
      <dsp:nvSpPr>
        <dsp:cNvPr id="0" name=""/>
        <dsp:cNvSpPr/>
      </dsp:nvSpPr>
      <dsp:spPr>
        <a:xfrm>
          <a:off x="657225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Practical Example: Classifying Synthesizers </a:t>
          </a:r>
        </a:p>
      </dsp:txBody>
      <dsp:txXfrm>
        <a:off x="6620081" y="1500631"/>
        <a:ext cx="2476087" cy="1537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509F2-7161-4307-A877-DA8D51E95FF6}">
      <dsp:nvSpPr>
        <dsp:cNvPr id="0" name=""/>
        <dsp:cNvSpPr/>
      </dsp:nvSpPr>
      <dsp:spPr>
        <a:xfrm>
          <a:off x="575999"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D965A-9292-4565-8C34-90C33F0D5A7B}">
      <dsp:nvSpPr>
        <dsp:cNvPr id="0" name=""/>
        <dsp:cNvSpPr/>
      </dsp:nvSpPr>
      <dsp:spPr>
        <a:xfrm>
          <a:off x="927000" y="1044600"/>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F035C7-C13D-446F-B929-B34622CDA4BA}">
      <dsp:nvSpPr>
        <dsp:cNvPr id="0" name=""/>
        <dsp:cNvSpPr/>
      </dsp:nvSpPr>
      <dsp:spPr>
        <a:xfrm>
          <a:off x="49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 Neural network is a mathematical function</a:t>
          </a:r>
        </a:p>
      </dsp:txBody>
      <dsp:txXfrm>
        <a:off x="49500" y="2853600"/>
        <a:ext cx="2700000" cy="720000"/>
      </dsp:txXfrm>
    </dsp:sp>
    <dsp:sp modelId="{DB632D0B-A0BC-44E4-BBD2-272601A49F69}">
      <dsp:nvSpPr>
        <dsp:cNvPr id="0" name=""/>
        <dsp:cNvSpPr/>
      </dsp:nvSpPr>
      <dsp:spPr>
        <a:xfrm>
          <a:off x="3748500"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215C6-EE21-4573-8E8A-96AD510AC65D}">
      <dsp:nvSpPr>
        <dsp:cNvPr id="0" name=""/>
        <dsp:cNvSpPr/>
      </dsp:nvSpPr>
      <dsp:spPr>
        <a:xfrm>
          <a:off x="4099500" y="1044600"/>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CF7720-CBE6-4FCE-80A7-8A35F170D63C}">
      <dsp:nvSpPr>
        <dsp:cNvPr id="0" name=""/>
        <dsp:cNvSpPr/>
      </dsp:nvSpPr>
      <dsp:spPr>
        <a:xfrm>
          <a:off x="32220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Composed of Layers, with “trainable” Parameters</a:t>
          </a:r>
        </a:p>
      </dsp:txBody>
      <dsp:txXfrm>
        <a:off x="3222000" y="2853600"/>
        <a:ext cx="2700000" cy="720000"/>
      </dsp:txXfrm>
    </dsp:sp>
    <dsp:sp modelId="{0730B19F-6C21-48A6-943B-3D7C16E32321}">
      <dsp:nvSpPr>
        <dsp:cNvPr id="0" name=""/>
        <dsp:cNvSpPr/>
      </dsp:nvSpPr>
      <dsp:spPr>
        <a:xfrm>
          <a:off x="6921000"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8A14C-6396-48FB-AC57-4576A34CCA88}">
      <dsp:nvSpPr>
        <dsp:cNvPr id="0" name=""/>
        <dsp:cNvSpPr/>
      </dsp:nvSpPr>
      <dsp:spPr>
        <a:xfrm>
          <a:off x="7272000" y="1044600"/>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BFC7C-B154-4660-AE5E-8CCAAC871B18}">
      <dsp:nvSpPr>
        <dsp:cNvPr id="0" name=""/>
        <dsp:cNvSpPr/>
      </dsp:nvSpPr>
      <dsp:spPr>
        <a:xfrm>
          <a:off x="6394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Transform an Input Array into an Output Array</a:t>
          </a:r>
        </a:p>
      </dsp:txBody>
      <dsp:txXfrm>
        <a:off x="6394500" y="2853600"/>
        <a:ext cx="27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C86DA-8C51-46CE-AF98-3408EC55D1F2}">
      <dsp:nvSpPr>
        <dsp:cNvPr id="0" name=""/>
        <dsp:cNvSpPr/>
      </dsp:nvSpPr>
      <dsp:spPr>
        <a:xfrm>
          <a:off x="35" y="1173479"/>
          <a:ext cx="955335" cy="955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BD7C2-7676-454A-87EF-B4F00B70C0AC}">
      <dsp:nvSpPr>
        <dsp:cNvPr id="0" name=""/>
        <dsp:cNvSpPr/>
      </dsp:nvSpPr>
      <dsp:spPr>
        <a:xfrm>
          <a:off x="35"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map a set of inputs to a qualitative output</a:t>
          </a:r>
        </a:p>
      </dsp:txBody>
      <dsp:txXfrm>
        <a:off x="35" y="2211386"/>
        <a:ext cx="2729531" cy="409429"/>
      </dsp:txXfrm>
    </dsp:sp>
    <dsp:sp modelId="{DD86F229-0CCC-4ABE-9473-13B85CA98D3F}">
      <dsp:nvSpPr>
        <dsp:cNvPr id="0" name=""/>
        <dsp:cNvSpPr/>
      </dsp:nvSpPr>
      <dsp:spPr>
        <a:xfrm>
          <a:off x="35"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 modelId="{F76D16AC-B5DD-432C-A7CA-FD79E96D0180}">
      <dsp:nvSpPr>
        <dsp:cNvPr id="0" name=""/>
        <dsp:cNvSpPr/>
      </dsp:nvSpPr>
      <dsp:spPr>
        <a:xfrm>
          <a:off x="3207234" y="1173479"/>
          <a:ext cx="955335" cy="955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35961-A102-482F-9084-E0A44F65637B}">
      <dsp:nvSpPr>
        <dsp:cNvPr id="0" name=""/>
        <dsp:cNvSpPr/>
      </dsp:nvSpPr>
      <dsp:spPr>
        <a:xfrm>
          <a:off x="3207234"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seek to “group” similar inputs </a:t>
          </a:r>
        </a:p>
      </dsp:txBody>
      <dsp:txXfrm>
        <a:off x="3207234" y="2211386"/>
        <a:ext cx="2729531" cy="409429"/>
      </dsp:txXfrm>
    </dsp:sp>
    <dsp:sp modelId="{F18B81AD-92C4-45CD-9101-FF02246535A5}">
      <dsp:nvSpPr>
        <dsp:cNvPr id="0" name=""/>
        <dsp:cNvSpPr/>
      </dsp:nvSpPr>
      <dsp:spPr>
        <a:xfrm>
          <a:off x="3207234"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endParaRPr lang="en-US" sz="1100" kern="1200" dirty="0"/>
        </a:p>
      </dsp:txBody>
      <dsp:txXfrm>
        <a:off x="3207234" y="2659220"/>
        <a:ext cx="2729531" cy="434499"/>
      </dsp:txXfrm>
    </dsp:sp>
    <dsp:sp modelId="{9879BAE5-E34F-48AA-AC64-AF314DC973C1}">
      <dsp:nvSpPr>
        <dsp:cNvPr id="0" name=""/>
        <dsp:cNvSpPr/>
      </dsp:nvSpPr>
      <dsp:spPr>
        <a:xfrm>
          <a:off x="6414433" y="1173479"/>
          <a:ext cx="955335" cy="955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0E351-45D0-41E5-8D2D-23AEC2502671}">
      <dsp:nvSpPr>
        <dsp:cNvPr id="0" name=""/>
        <dsp:cNvSpPr/>
      </dsp:nvSpPr>
      <dsp:spPr>
        <a:xfrm>
          <a:off x="6414433"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This model is called a classifier</a:t>
          </a:r>
        </a:p>
      </dsp:txBody>
      <dsp:txXfrm>
        <a:off x="6414433" y="2211386"/>
        <a:ext cx="2729531" cy="409429"/>
      </dsp:txXfrm>
    </dsp:sp>
    <dsp:sp modelId="{EA9D1990-C1E9-4F34-8ED1-ABD7FB4F619B}">
      <dsp:nvSpPr>
        <dsp:cNvPr id="0" name=""/>
        <dsp:cNvSpPr/>
      </dsp:nvSpPr>
      <dsp:spPr>
        <a:xfrm>
          <a:off x="6414433"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242AD-FF61-4216-B659-1BB831C85042}">
      <dsp:nvSpPr>
        <dsp:cNvPr id="0" name=""/>
        <dsp:cNvSpPr/>
      </dsp:nvSpPr>
      <dsp:spPr>
        <a:xfrm>
          <a:off x="0" y="651"/>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58589-9712-4454-9BFD-FD6CAED45C6E}">
      <dsp:nvSpPr>
        <dsp:cNvPr id="0" name=""/>
        <dsp:cNvSpPr/>
      </dsp:nvSpPr>
      <dsp:spPr>
        <a:xfrm>
          <a:off x="460897" y="343467"/>
          <a:ext cx="837995" cy="837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EB30D-CD13-426C-B58A-B36BAFA2307F}">
      <dsp:nvSpPr>
        <dsp:cNvPr id="0" name=""/>
        <dsp:cNvSpPr/>
      </dsp:nvSpPr>
      <dsp:spPr>
        <a:xfrm>
          <a:off x="1759790" y="651"/>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Choose parameters to minimize the objective function</a:t>
          </a:r>
        </a:p>
      </dsp:txBody>
      <dsp:txXfrm>
        <a:off x="1759790" y="651"/>
        <a:ext cx="4641009" cy="1523627"/>
      </dsp:txXfrm>
    </dsp:sp>
    <dsp:sp modelId="{C7D822CA-C4FF-43EB-97C9-3957A1B34C91}">
      <dsp:nvSpPr>
        <dsp:cNvPr id="0" name=""/>
        <dsp:cNvSpPr/>
      </dsp:nvSpPr>
      <dsp:spPr>
        <a:xfrm>
          <a:off x="0" y="1905186"/>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976B9-7FD1-4CFB-BA22-D90A547F2A2D}">
      <dsp:nvSpPr>
        <dsp:cNvPr id="0" name=""/>
        <dsp:cNvSpPr/>
      </dsp:nvSpPr>
      <dsp:spPr>
        <a:xfrm>
          <a:off x="460897" y="2248002"/>
          <a:ext cx="837995" cy="837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DEE424-9284-48B9-879C-D002AA67A8E2}">
      <dsp:nvSpPr>
        <dsp:cNvPr id="0" name=""/>
        <dsp:cNvSpPr/>
      </dsp:nvSpPr>
      <dsp:spPr>
        <a:xfrm>
          <a:off x="1759790" y="1905186"/>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Do we </a:t>
          </a:r>
          <a:r>
            <a:rPr lang="en-US" sz="2500" i="1" kern="1200" dirty="0">
              <a:solidFill>
                <a:schemeClr val="bg1"/>
              </a:solidFill>
            </a:rPr>
            <a:t>Train </a:t>
          </a:r>
          <a:r>
            <a:rPr lang="en-US" sz="2500" i="0" kern="1200" dirty="0">
              <a:solidFill>
                <a:schemeClr val="bg1"/>
              </a:solidFill>
            </a:rPr>
            <a:t>a Neural Network?</a:t>
          </a:r>
          <a:endParaRPr lang="en-US" sz="2500" kern="1200" dirty="0">
            <a:solidFill>
              <a:schemeClr val="bg1"/>
            </a:solidFill>
          </a:endParaRPr>
        </a:p>
      </dsp:txBody>
      <dsp:txXfrm>
        <a:off x="1759790" y="1905186"/>
        <a:ext cx="4641009" cy="1523627"/>
      </dsp:txXfrm>
    </dsp:sp>
    <dsp:sp modelId="{4D704669-4DF4-4296-8594-313245A25DE6}">
      <dsp:nvSpPr>
        <dsp:cNvPr id="0" name=""/>
        <dsp:cNvSpPr/>
      </dsp:nvSpPr>
      <dsp:spPr>
        <a:xfrm>
          <a:off x="0" y="3810372"/>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54C7D-3997-4C25-961E-C15206912944}">
      <dsp:nvSpPr>
        <dsp:cNvPr id="0" name=""/>
        <dsp:cNvSpPr/>
      </dsp:nvSpPr>
      <dsp:spPr>
        <a:xfrm>
          <a:off x="460897" y="4152537"/>
          <a:ext cx="837995" cy="837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CCACB-246F-418F-9136-A3C9433C56AD}">
      <dsp:nvSpPr>
        <dsp:cNvPr id="0" name=""/>
        <dsp:cNvSpPr/>
      </dsp:nvSpPr>
      <dsp:spPr>
        <a:xfrm>
          <a:off x="1759790" y="3809720"/>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Do wee </a:t>
          </a:r>
          <a:r>
            <a:rPr lang="en-US" sz="2500" i="1" kern="1200" dirty="0">
              <a:solidFill>
                <a:schemeClr val="bg1"/>
              </a:solidFill>
            </a:rPr>
            <a:t>Optimize</a:t>
          </a:r>
          <a:r>
            <a:rPr lang="en-US" sz="2500" kern="1200" dirty="0">
              <a:solidFill>
                <a:schemeClr val="bg1"/>
              </a:solidFill>
            </a:rPr>
            <a:t> a Neural Network?</a:t>
          </a:r>
        </a:p>
      </dsp:txBody>
      <dsp:txXfrm>
        <a:off x="1759790" y="3809720"/>
        <a:ext cx="4641009" cy="1523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C24A3-B3DA-4DA0-A47A-39F155779D9A}">
      <dsp:nvSpPr>
        <dsp:cNvPr id="0" name=""/>
        <dsp:cNvSpPr/>
      </dsp:nvSpPr>
      <dsp:spPr>
        <a:xfrm>
          <a:off x="0" y="0"/>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2D Spectrogram vs. 1D Feature Vector</a:t>
          </a:r>
        </a:p>
      </dsp:txBody>
      <dsp:txXfrm>
        <a:off x="46868" y="46868"/>
        <a:ext cx="3713939" cy="1506464"/>
      </dsp:txXfrm>
    </dsp:sp>
    <dsp:sp modelId="{307484D1-CDAE-4B19-9BD8-F311C2E684A3}">
      <dsp:nvSpPr>
        <dsp:cNvPr id="0" name=""/>
        <dsp:cNvSpPr/>
      </dsp:nvSpPr>
      <dsp:spPr>
        <a:xfrm>
          <a:off x="480059" y="1866899"/>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Two </a:t>
          </a:r>
          <a:r>
            <a:rPr lang="en-US" sz="3100" i="1" kern="1200"/>
            <a:t>modes</a:t>
          </a:r>
          <a:r>
            <a:rPr lang="en-US" sz="3100" kern="1200"/>
            <a:t> – convey the same information</a:t>
          </a:r>
        </a:p>
      </dsp:txBody>
      <dsp:txXfrm>
        <a:off x="526927" y="1913767"/>
        <a:ext cx="3826754" cy="1506464"/>
      </dsp:txXfrm>
    </dsp:sp>
    <dsp:sp modelId="{2C25BA70-507C-4A0F-86B4-0490401572E2}">
      <dsp:nvSpPr>
        <dsp:cNvPr id="0" name=""/>
        <dsp:cNvSpPr/>
      </dsp:nvSpPr>
      <dsp:spPr>
        <a:xfrm>
          <a:off x="960119" y="3733799"/>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Compare to human cardinal senses</a:t>
          </a:r>
        </a:p>
      </dsp:txBody>
      <dsp:txXfrm>
        <a:off x="1006987" y="3780667"/>
        <a:ext cx="3826754" cy="1506464"/>
      </dsp:txXfrm>
    </dsp:sp>
    <dsp:sp modelId="{236DA042-725D-496A-BF40-2D075549A5B1}">
      <dsp:nvSpPr>
        <dsp:cNvPr id="0" name=""/>
        <dsp:cNvSpPr/>
      </dsp:nvSpPr>
      <dsp:spPr>
        <a:xfrm>
          <a:off x="4400550" y="1213485"/>
          <a:ext cx="1040130" cy="10401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4579" y="1213485"/>
        <a:ext cx="572072" cy="782698"/>
      </dsp:txXfrm>
    </dsp:sp>
    <dsp:sp modelId="{8CAA2381-D357-403D-AD93-4329F53A2261}">
      <dsp:nvSpPr>
        <dsp:cNvPr id="0" name=""/>
        <dsp:cNvSpPr/>
      </dsp:nvSpPr>
      <dsp:spPr>
        <a:xfrm>
          <a:off x="4880610" y="3069717"/>
          <a:ext cx="1040130" cy="10401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4639" y="3069717"/>
        <a:ext cx="572072" cy="7826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12/2/2020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12/2/2020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12/2/2020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12/2/2020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10" Type="http://schemas.openxmlformats.org/officeDocument/2006/relationships/image" Target="../media/image2.png"/><Relationship Id="rId4" Type="http://schemas.openxmlformats.org/officeDocument/2006/relationships/audio" Target="../media/media2.wav"/><Relationship Id="rId9"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Mapping Synthesizers to Real-World Instruments </a:t>
            </a:r>
            <a:endParaRPr sz="4800" dirty="0"/>
          </a:p>
        </p:txBody>
      </p:sp>
      <p:sp>
        <p:nvSpPr>
          <p:cNvPr id="3" name="Subtitle 2"/>
          <p:cNvSpPr>
            <a:spLocks noGrp="1"/>
          </p:cNvSpPr>
          <p:nvPr>
            <p:ph type="subTitle" idx="1"/>
          </p:nvPr>
        </p:nvSpPr>
        <p:spPr/>
        <p:txBody>
          <a:bodyPr/>
          <a:lstStyle/>
          <a:p>
            <a:r>
              <a:rPr lang="en-US" dirty="0"/>
              <a:t>Landon Buell </a:t>
            </a:r>
          </a:p>
          <a:p>
            <a:r>
              <a:rPr lang="en-US" dirty="0"/>
              <a:t>4 Dec 2020</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C733-646D-4D5E-A742-5A8E3D3B5EA1}"/>
              </a:ext>
            </a:extLst>
          </p:cNvPr>
          <p:cNvSpPr>
            <a:spLocks noGrp="1"/>
          </p:cNvSpPr>
          <p:nvPr>
            <p:ph type="title"/>
          </p:nvPr>
        </p:nvSpPr>
        <p:spPr>
          <a:xfrm>
            <a:off x="8002587" y="1600200"/>
            <a:ext cx="3122613" cy="1828800"/>
          </a:xfrm>
        </p:spPr>
        <p:txBody>
          <a:bodyPr anchor="b">
            <a:normAutofit/>
          </a:bodyPr>
          <a:lstStyle/>
          <a:p>
            <a:r>
              <a:rPr lang="en-US"/>
              <a:t>Optimization</a:t>
            </a:r>
          </a:p>
        </p:txBody>
      </p:sp>
      <p:sp>
        <p:nvSpPr>
          <p:cNvPr id="4" name="Content Placeholder 3">
            <a:extLst>
              <a:ext uri="{FF2B5EF4-FFF2-40B4-BE49-F238E27FC236}">
                <a16:creationId xmlns:a16="http://schemas.microsoft.com/office/drawing/2014/main" id="{01A39B9C-DABB-4F96-8286-A4CDA766D77F}"/>
              </a:ext>
            </a:extLst>
          </p:cNvPr>
          <p:cNvSpPr>
            <a:spLocks noGrp="1"/>
          </p:cNvSpPr>
          <p:nvPr>
            <p:ph type="body" sz="half" idx="2"/>
          </p:nvPr>
        </p:nvSpPr>
        <p:spPr>
          <a:xfrm>
            <a:off x="8001039" y="3429000"/>
            <a:ext cx="3124161" cy="1828800"/>
          </a:xfrm>
        </p:spPr>
        <p:txBody>
          <a:bodyPr>
            <a:normAutofit/>
          </a:bodyPr>
          <a:lstStyle/>
          <a:p>
            <a:pPr>
              <a:spcAft>
                <a:spcPts val="600"/>
              </a:spcAft>
            </a:pPr>
            <a:endParaRPr lang="en-US"/>
          </a:p>
          <a:p>
            <a:pPr marL="0" indent="0">
              <a:spcAft>
                <a:spcPts val="600"/>
              </a:spcAft>
              <a:buNone/>
            </a:pPr>
            <a:endParaRPr lang="en-US"/>
          </a:p>
        </p:txBody>
      </p:sp>
      <p:graphicFrame>
        <p:nvGraphicFramePr>
          <p:cNvPr id="6" name="Content Placeholder 2">
            <a:extLst>
              <a:ext uri="{FF2B5EF4-FFF2-40B4-BE49-F238E27FC236}">
                <a16:creationId xmlns:a16="http://schemas.microsoft.com/office/drawing/2014/main" id="{E8732D5F-2264-42AE-804B-6319B5989AD5}"/>
              </a:ext>
            </a:extLst>
          </p:cNvPr>
          <p:cNvGraphicFramePr>
            <a:graphicFrameLocks noGrp="1"/>
          </p:cNvGraphicFramePr>
          <p:nvPr>
            <p:ph idx="1"/>
            <p:extLst>
              <p:ext uri="{D42A27DB-BD31-4B8C-83A1-F6EECF244321}">
                <p14:modId xmlns:p14="http://schemas.microsoft.com/office/powerpoint/2010/main" val="856024489"/>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85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C733-646D-4D5E-A742-5A8E3D3B5EA1}"/>
              </a:ext>
            </a:extLst>
          </p:cNvPr>
          <p:cNvSpPr>
            <a:spLocks noGrp="1"/>
          </p:cNvSpPr>
          <p:nvPr>
            <p:ph type="title"/>
          </p:nvPr>
        </p:nvSpPr>
        <p:spPr/>
        <p:txBody>
          <a:bodyPr/>
          <a:lstStyle/>
          <a:p>
            <a:r>
              <a:rPr lang="en-US" dirty="0"/>
              <a:t>Optimization (Cont.)</a:t>
            </a:r>
          </a:p>
        </p:txBody>
      </p:sp>
      <p:sp>
        <p:nvSpPr>
          <p:cNvPr id="9" name="Content Placeholder 8">
            <a:extLst>
              <a:ext uri="{FF2B5EF4-FFF2-40B4-BE49-F238E27FC236}">
                <a16:creationId xmlns:a16="http://schemas.microsoft.com/office/drawing/2014/main" id="{3197CA5C-B926-42BF-9393-E9E3D343DE8E}"/>
              </a:ext>
            </a:extLst>
          </p:cNvPr>
          <p:cNvSpPr>
            <a:spLocks noGrp="1"/>
          </p:cNvSpPr>
          <p:nvPr>
            <p:ph sz="half" idx="1"/>
          </p:nvPr>
        </p:nvSpPr>
        <p:spPr>
          <a:xfrm>
            <a:off x="6324600" y="1825624"/>
            <a:ext cx="4343400" cy="4270375"/>
          </a:xfrm>
        </p:spPr>
        <p:txBody>
          <a:bodyPr>
            <a:normAutofit/>
          </a:bodyPr>
          <a:lstStyle/>
          <a:p>
            <a:endParaRPr lang="en-US" dirty="0"/>
          </a:p>
          <a:p>
            <a:endParaRPr lang="en-US" dirty="0"/>
          </a:p>
        </p:txBody>
      </p:sp>
      <p:sp>
        <p:nvSpPr>
          <p:cNvPr id="4" name="Content Placeholder 3">
            <a:extLst>
              <a:ext uri="{FF2B5EF4-FFF2-40B4-BE49-F238E27FC236}">
                <a16:creationId xmlns:a16="http://schemas.microsoft.com/office/drawing/2014/main" id="{01A39B9C-DABB-4F96-8286-A4CDA766D77F}"/>
              </a:ext>
            </a:extLst>
          </p:cNvPr>
          <p:cNvSpPr>
            <a:spLocks noGrp="1"/>
          </p:cNvSpPr>
          <p:nvPr>
            <p:ph sz="half" idx="2"/>
          </p:nvPr>
        </p:nvSpPr>
        <p:spPr/>
        <p:txBody>
          <a:bodyPr>
            <a:normAutofit/>
          </a:bodyPr>
          <a:lstStyle/>
          <a:p>
            <a:endParaRPr lang="en-US" dirty="0"/>
          </a:p>
          <a:p>
            <a:r>
              <a:rPr lang="en-US" dirty="0"/>
              <a:t>“Adaptive-Moments” Optimizer</a:t>
            </a:r>
          </a:p>
          <a:p>
            <a:pPr lvl="1"/>
            <a:r>
              <a:rPr lang="en-US" dirty="0"/>
              <a:t>Gradient Descent Method</a:t>
            </a:r>
          </a:p>
          <a:p>
            <a:pPr lvl="1"/>
            <a:r>
              <a:rPr lang="en-US" dirty="0"/>
              <a:t>Powerful, Robust, Stable</a:t>
            </a:r>
          </a:p>
          <a:p>
            <a:pPr marL="365760" lvl="1" indent="0">
              <a:buNone/>
            </a:pPr>
            <a:endParaRPr lang="en-US" dirty="0"/>
          </a:p>
          <a:p>
            <a:pPr lvl="1"/>
            <a:endParaRPr lang="en-US" dirty="0"/>
          </a:p>
          <a:p>
            <a:r>
              <a:rPr lang="en-US" dirty="0"/>
              <a:t>Adjust each parameter to minimize cost function</a:t>
            </a:r>
          </a:p>
          <a:p>
            <a:pPr marL="365760" lvl="1" indent="0">
              <a:buNone/>
            </a:pPr>
            <a:endParaRPr lang="en-US" dirty="0"/>
          </a:p>
          <a:p>
            <a:endParaRPr lang="en-US" dirty="0"/>
          </a:p>
        </p:txBody>
      </p:sp>
      <p:pic>
        <p:nvPicPr>
          <p:cNvPr id="6" name="Picture 5" descr="A picture containing indoor, sitting, green, front&#10;&#10;Description automatically generated">
            <a:extLst>
              <a:ext uri="{FF2B5EF4-FFF2-40B4-BE49-F238E27FC236}">
                <a16:creationId xmlns:a16="http://schemas.microsoft.com/office/drawing/2014/main" id="{A79C29C4-D5A5-4BD9-A68A-F44CA13A4B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1" y="2743200"/>
            <a:ext cx="5092110" cy="2705608"/>
          </a:xfrm>
          <a:prstGeom prst="rect">
            <a:avLst/>
          </a:prstGeom>
        </p:spPr>
      </p:pic>
    </p:spTree>
    <p:extLst>
      <p:ext uri="{BB962C8B-B14F-4D97-AF65-F5344CB8AC3E}">
        <p14:creationId xmlns:p14="http://schemas.microsoft.com/office/powerpoint/2010/main" val="416763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5FA5-1622-40FD-9D94-81D541C99921}"/>
              </a:ext>
            </a:extLst>
          </p:cNvPr>
          <p:cNvSpPr>
            <a:spLocks noGrp="1"/>
          </p:cNvSpPr>
          <p:nvPr>
            <p:ph type="title"/>
          </p:nvPr>
        </p:nvSpPr>
        <p:spPr/>
        <p:txBody>
          <a:bodyPr/>
          <a:lstStyle/>
          <a:p>
            <a:r>
              <a:rPr lang="en-US" dirty="0"/>
              <a:t>Features Used</a:t>
            </a:r>
          </a:p>
        </p:txBody>
      </p:sp>
      <p:sp>
        <p:nvSpPr>
          <p:cNvPr id="3" name="Text Placeholder 2">
            <a:extLst>
              <a:ext uri="{FF2B5EF4-FFF2-40B4-BE49-F238E27FC236}">
                <a16:creationId xmlns:a16="http://schemas.microsoft.com/office/drawing/2014/main" id="{9E3E6FB2-8A7C-415C-AD06-11B9D555E23B}"/>
              </a:ext>
            </a:extLst>
          </p:cNvPr>
          <p:cNvSpPr>
            <a:spLocks noGrp="1"/>
          </p:cNvSpPr>
          <p:nvPr>
            <p:ph type="body" idx="1"/>
          </p:nvPr>
        </p:nvSpPr>
        <p:spPr/>
        <p:txBody>
          <a:bodyPr/>
          <a:lstStyle/>
          <a:p>
            <a:r>
              <a:rPr lang="en-US" dirty="0"/>
              <a:t>Spectrogram / Time-Series / Frequency Series</a:t>
            </a:r>
          </a:p>
        </p:txBody>
      </p:sp>
    </p:spTree>
    <p:extLst>
      <p:ext uri="{BB962C8B-B14F-4D97-AF65-F5344CB8AC3E}">
        <p14:creationId xmlns:p14="http://schemas.microsoft.com/office/powerpoint/2010/main" val="295563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2304-FB08-4F0F-842B-35A98D108395}"/>
              </a:ext>
            </a:extLst>
          </p:cNvPr>
          <p:cNvSpPr>
            <a:spLocks noGrp="1"/>
          </p:cNvSpPr>
          <p:nvPr>
            <p:ph type="title"/>
          </p:nvPr>
        </p:nvSpPr>
        <p:spPr/>
        <p:txBody>
          <a:bodyPr/>
          <a:lstStyle/>
          <a:p>
            <a:r>
              <a:rPr lang="en-US" dirty="0"/>
              <a:t>How are Features Chosen?</a:t>
            </a:r>
          </a:p>
        </p:txBody>
      </p:sp>
      <p:sp>
        <p:nvSpPr>
          <p:cNvPr id="3" name="Content Placeholder 2">
            <a:extLst>
              <a:ext uri="{FF2B5EF4-FFF2-40B4-BE49-F238E27FC236}">
                <a16:creationId xmlns:a16="http://schemas.microsoft.com/office/drawing/2014/main" id="{E0F7D609-DEDC-4309-ADD8-4825FA3BD95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“For recognition algorithms, the necessary property of the acoustic features is low variability among features extracted from examples assigned to the same class, and at the same time high variability allowing distinction between features extracted from examples assigned to different classes”</a:t>
            </a:r>
          </a:p>
          <a:p>
            <a:pPr marL="0" indent="0">
              <a:buNone/>
            </a:pPr>
            <a:r>
              <a:rPr lang="en-US" dirty="0"/>
              <a:t>	- </a:t>
            </a:r>
            <a:r>
              <a:rPr lang="en-US" dirty="0" err="1"/>
              <a:t>Tuomas</a:t>
            </a:r>
            <a:r>
              <a:rPr lang="en-US" dirty="0"/>
              <a:t> Virtanen, Machine Learning &amp; Audio 	Engineer</a:t>
            </a:r>
          </a:p>
        </p:txBody>
      </p:sp>
      <p:sp>
        <p:nvSpPr>
          <p:cNvPr id="4" name="Text Placeholder 3">
            <a:extLst>
              <a:ext uri="{FF2B5EF4-FFF2-40B4-BE49-F238E27FC236}">
                <a16:creationId xmlns:a16="http://schemas.microsoft.com/office/drawing/2014/main" id="{AF8A60B9-3A19-4AFE-B744-7CD425E2F91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7826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6861-121A-406E-AB06-061356006C06}"/>
              </a:ext>
            </a:extLst>
          </p:cNvPr>
          <p:cNvSpPr>
            <a:spLocks noGrp="1"/>
          </p:cNvSpPr>
          <p:nvPr>
            <p:ph type="title"/>
          </p:nvPr>
        </p:nvSpPr>
        <p:spPr/>
        <p:txBody>
          <a:bodyPr/>
          <a:lstStyle/>
          <a:p>
            <a:r>
              <a:rPr lang="en-US" dirty="0"/>
              <a:t>The Spectrogram</a:t>
            </a:r>
          </a:p>
        </p:txBody>
      </p:sp>
      <p:sp>
        <p:nvSpPr>
          <p:cNvPr id="3" name="Content Placeholder 2">
            <a:extLst>
              <a:ext uri="{FF2B5EF4-FFF2-40B4-BE49-F238E27FC236}">
                <a16:creationId xmlns:a16="http://schemas.microsoft.com/office/drawing/2014/main" id="{57CF9785-CB88-4D46-A0D5-A0815E4A8D74}"/>
              </a:ext>
            </a:extLst>
          </p:cNvPr>
          <p:cNvSpPr>
            <a:spLocks noGrp="1"/>
          </p:cNvSpPr>
          <p:nvPr>
            <p:ph sz="half" idx="1"/>
          </p:nvPr>
        </p:nvSpPr>
        <p:spPr/>
        <p:txBody>
          <a:bodyPr/>
          <a:lstStyle/>
          <a:p>
            <a:endParaRPr lang="en-US" dirty="0"/>
          </a:p>
          <a:p>
            <a:r>
              <a:rPr lang="en-US" dirty="0"/>
              <a:t>Provides a 2D image-like representation of a waveform</a:t>
            </a:r>
          </a:p>
          <a:p>
            <a:endParaRPr lang="en-US" dirty="0"/>
          </a:p>
          <a:p>
            <a:endParaRPr lang="en-US" dirty="0"/>
          </a:p>
          <a:p>
            <a:r>
              <a:rPr lang="en-US" dirty="0"/>
              <a:t>Maps energy over frequency and time</a:t>
            </a:r>
          </a:p>
          <a:p>
            <a:pPr lvl="1"/>
            <a:r>
              <a:rPr lang="en-US" dirty="0"/>
              <a:t>Time passes on X-axis</a:t>
            </a:r>
          </a:p>
          <a:p>
            <a:pPr lvl="1"/>
            <a:r>
              <a:rPr lang="en-US" dirty="0"/>
              <a:t>Frequency on Y-axis</a:t>
            </a:r>
          </a:p>
        </p:txBody>
      </p:sp>
      <p:sp>
        <p:nvSpPr>
          <p:cNvPr id="13" name="TextBox 12">
            <a:extLst>
              <a:ext uri="{FF2B5EF4-FFF2-40B4-BE49-F238E27FC236}">
                <a16:creationId xmlns:a16="http://schemas.microsoft.com/office/drawing/2014/main" id="{4D3A0DD1-AB2F-4E7D-B863-E99F1AF85E86}"/>
              </a:ext>
            </a:extLst>
          </p:cNvPr>
          <p:cNvSpPr txBox="1"/>
          <p:nvPr/>
        </p:nvSpPr>
        <p:spPr>
          <a:xfrm>
            <a:off x="5794470" y="5726668"/>
            <a:ext cx="2926080" cy="369332"/>
          </a:xfrm>
          <a:prstGeom prst="rect">
            <a:avLst/>
          </a:prstGeom>
          <a:noFill/>
        </p:spPr>
        <p:txBody>
          <a:bodyPr wrap="square" rtlCol="0">
            <a:spAutoFit/>
          </a:bodyPr>
          <a:lstStyle/>
          <a:p>
            <a:r>
              <a:rPr lang="en-US" dirty="0"/>
              <a:t>Bb Trumpet – B3</a:t>
            </a:r>
          </a:p>
        </p:txBody>
      </p:sp>
      <p:sp>
        <p:nvSpPr>
          <p:cNvPr id="16" name="TextBox 15">
            <a:extLst>
              <a:ext uri="{FF2B5EF4-FFF2-40B4-BE49-F238E27FC236}">
                <a16:creationId xmlns:a16="http://schemas.microsoft.com/office/drawing/2014/main" id="{C2B2FC69-CA15-4F8F-8C02-8004F7A5C89D}"/>
              </a:ext>
            </a:extLst>
          </p:cNvPr>
          <p:cNvSpPr txBox="1"/>
          <p:nvPr/>
        </p:nvSpPr>
        <p:spPr>
          <a:xfrm>
            <a:off x="5794470" y="2940470"/>
            <a:ext cx="2926080" cy="369332"/>
          </a:xfrm>
          <a:prstGeom prst="rect">
            <a:avLst/>
          </a:prstGeom>
          <a:noFill/>
        </p:spPr>
        <p:txBody>
          <a:bodyPr wrap="square" rtlCol="0">
            <a:spAutoFit/>
          </a:bodyPr>
          <a:lstStyle/>
          <a:p>
            <a:r>
              <a:rPr lang="en-US" dirty="0"/>
              <a:t>Alto Saxophone – A4</a:t>
            </a:r>
          </a:p>
        </p:txBody>
      </p:sp>
      <p:sp>
        <p:nvSpPr>
          <p:cNvPr id="17" name="TextBox 16">
            <a:extLst>
              <a:ext uri="{FF2B5EF4-FFF2-40B4-BE49-F238E27FC236}">
                <a16:creationId xmlns:a16="http://schemas.microsoft.com/office/drawing/2014/main" id="{01F8818D-F9C3-47F3-B75F-FDBF1E258FB8}"/>
              </a:ext>
            </a:extLst>
          </p:cNvPr>
          <p:cNvSpPr txBox="1"/>
          <p:nvPr/>
        </p:nvSpPr>
        <p:spPr>
          <a:xfrm>
            <a:off x="8915400" y="5731684"/>
            <a:ext cx="2926080" cy="369332"/>
          </a:xfrm>
          <a:prstGeom prst="rect">
            <a:avLst/>
          </a:prstGeom>
          <a:noFill/>
        </p:spPr>
        <p:txBody>
          <a:bodyPr wrap="square" rtlCol="0">
            <a:spAutoFit/>
          </a:bodyPr>
          <a:lstStyle/>
          <a:p>
            <a:r>
              <a:rPr lang="en-US" dirty="0"/>
              <a:t>Violin – G4</a:t>
            </a:r>
          </a:p>
        </p:txBody>
      </p:sp>
      <p:sp>
        <p:nvSpPr>
          <p:cNvPr id="18" name="TextBox 17">
            <a:extLst>
              <a:ext uri="{FF2B5EF4-FFF2-40B4-BE49-F238E27FC236}">
                <a16:creationId xmlns:a16="http://schemas.microsoft.com/office/drawing/2014/main" id="{487C4362-F785-4AFB-A8F4-276A163DECB6}"/>
              </a:ext>
            </a:extLst>
          </p:cNvPr>
          <p:cNvSpPr txBox="1"/>
          <p:nvPr/>
        </p:nvSpPr>
        <p:spPr>
          <a:xfrm>
            <a:off x="8915400" y="2909074"/>
            <a:ext cx="2926080" cy="369332"/>
          </a:xfrm>
          <a:prstGeom prst="rect">
            <a:avLst/>
          </a:prstGeom>
          <a:noFill/>
        </p:spPr>
        <p:txBody>
          <a:bodyPr wrap="square" rtlCol="0">
            <a:spAutoFit/>
          </a:bodyPr>
          <a:lstStyle/>
          <a:p>
            <a:r>
              <a:rPr lang="en-US" dirty="0"/>
              <a:t>Pure Sine – 220 Hz</a:t>
            </a:r>
          </a:p>
        </p:txBody>
      </p:sp>
      <p:pic>
        <p:nvPicPr>
          <p:cNvPr id="14" name="Picture 13" descr="A picture containing text, screen, curtain&#10;&#10;Description automatically generated">
            <a:extLst>
              <a:ext uri="{FF2B5EF4-FFF2-40B4-BE49-F238E27FC236}">
                <a16:creationId xmlns:a16="http://schemas.microsoft.com/office/drawing/2014/main" id="{DB5A1163-5100-484B-A567-BBBF9079F3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413" y="745910"/>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descr="A picture containing text, indoor&#10;&#10;Description automatically generated">
            <a:extLst>
              <a:ext uri="{FF2B5EF4-FFF2-40B4-BE49-F238E27FC236}">
                <a16:creationId xmlns:a16="http://schemas.microsoft.com/office/drawing/2014/main" id="{70BA713C-6B53-440E-A489-CC9E78FE5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3961" y="756984"/>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descr="Background pattern&#10;&#10;Description automatically generated">
            <a:extLst>
              <a:ext uri="{FF2B5EF4-FFF2-40B4-BE49-F238E27FC236}">
                <a16:creationId xmlns:a16="http://schemas.microsoft.com/office/drawing/2014/main" id="{C5974136-5C04-4AD4-9793-67ED0B1D27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4470" y="3581400"/>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descr="A picture containing text, monitor, screen&#10;&#10;Description automatically generated">
            <a:extLst>
              <a:ext uri="{FF2B5EF4-FFF2-40B4-BE49-F238E27FC236}">
                <a16:creationId xmlns:a16="http://schemas.microsoft.com/office/drawing/2014/main" id="{DE77CD16-8A20-42E6-BC58-4E0D4B1E41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3961" y="3579595"/>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61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D90A-E108-49B2-BB54-CF6E9EA24075}"/>
              </a:ext>
            </a:extLst>
          </p:cNvPr>
          <p:cNvSpPr>
            <a:spLocks noGrp="1"/>
          </p:cNvSpPr>
          <p:nvPr>
            <p:ph type="title"/>
          </p:nvPr>
        </p:nvSpPr>
        <p:spPr/>
        <p:txBody>
          <a:bodyPr/>
          <a:lstStyle/>
          <a:p>
            <a:r>
              <a:rPr lang="en-US" dirty="0"/>
              <a:t>Time–Space Features</a:t>
            </a:r>
          </a:p>
        </p:txBody>
      </p:sp>
      <p:sp>
        <p:nvSpPr>
          <p:cNvPr id="5" name="Text Placeholder 4">
            <a:extLst>
              <a:ext uri="{FF2B5EF4-FFF2-40B4-BE49-F238E27FC236}">
                <a16:creationId xmlns:a16="http://schemas.microsoft.com/office/drawing/2014/main" id="{255E6976-6B7E-43C2-B8AF-D34EC091998F}"/>
              </a:ext>
            </a:extLst>
          </p:cNvPr>
          <p:cNvSpPr>
            <a:spLocks noGrp="1"/>
          </p:cNvSpPr>
          <p:nvPr>
            <p:ph type="body" idx="1"/>
          </p:nvPr>
        </p:nvSpPr>
        <p:spPr/>
        <p:txBody>
          <a:bodyPr/>
          <a:lstStyle/>
          <a:p>
            <a:r>
              <a:rPr lang="en-US" b="1" dirty="0"/>
              <a:t>Time Domain Envelope (x5)</a:t>
            </a:r>
          </a:p>
        </p:txBody>
      </p:sp>
      <p:sp>
        <p:nvSpPr>
          <p:cNvPr id="6" name="Content Placeholder 5">
            <a:extLst>
              <a:ext uri="{FF2B5EF4-FFF2-40B4-BE49-F238E27FC236}">
                <a16:creationId xmlns:a16="http://schemas.microsoft.com/office/drawing/2014/main" id="{199610CE-5190-4529-8D23-80CE33DA67F3}"/>
              </a:ext>
            </a:extLst>
          </p:cNvPr>
          <p:cNvSpPr>
            <a:spLocks noGrp="1"/>
          </p:cNvSpPr>
          <p:nvPr>
            <p:ph sz="half" idx="2"/>
          </p:nvPr>
        </p:nvSpPr>
        <p:spPr/>
        <p:txBody>
          <a:bodyPr/>
          <a:lstStyle/>
          <a:p>
            <a:endParaRPr lang="en-US" dirty="0"/>
          </a:p>
          <a:p>
            <a:endParaRPr lang="en-US" dirty="0"/>
          </a:p>
          <a:p>
            <a:r>
              <a:rPr lang="en-US" dirty="0"/>
              <a:t>Divide waveform into 5 sections</a:t>
            </a:r>
          </a:p>
          <a:p>
            <a:pPr lvl="1"/>
            <a:r>
              <a:rPr lang="en-US" dirty="0"/>
              <a:t>Approximated energy time domain</a:t>
            </a:r>
          </a:p>
          <a:p>
            <a:endParaRPr lang="en-US" dirty="0"/>
          </a:p>
          <a:p>
            <a:r>
              <a:rPr lang="en-US" dirty="0"/>
              <a:t>Compute TDE for each, use as features</a:t>
            </a:r>
          </a:p>
          <a:p>
            <a:endParaRPr lang="en-US" dirty="0"/>
          </a:p>
        </p:txBody>
      </p:sp>
      <p:sp>
        <p:nvSpPr>
          <p:cNvPr id="7" name="Text Placeholder 6">
            <a:extLst>
              <a:ext uri="{FF2B5EF4-FFF2-40B4-BE49-F238E27FC236}">
                <a16:creationId xmlns:a16="http://schemas.microsoft.com/office/drawing/2014/main" id="{C1C52E73-E3DA-4BF4-A251-2D78539E4838}"/>
              </a:ext>
            </a:extLst>
          </p:cNvPr>
          <p:cNvSpPr>
            <a:spLocks noGrp="1"/>
          </p:cNvSpPr>
          <p:nvPr>
            <p:ph type="body" sz="quarter" idx="3"/>
          </p:nvPr>
        </p:nvSpPr>
        <p:spPr/>
        <p:txBody>
          <a:bodyPr/>
          <a:lstStyle/>
          <a:p>
            <a:r>
              <a:rPr lang="en-US" b="1" dirty="0"/>
              <a:t>Zero Crossing Rate</a:t>
            </a:r>
          </a:p>
        </p:txBody>
      </p:sp>
      <p:sp>
        <p:nvSpPr>
          <p:cNvPr id="8" name="Content Placeholder 7">
            <a:extLst>
              <a:ext uri="{FF2B5EF4-FFF2-40B4-BE49-F238E27FC236}">
                <a16:creationId xmlns:a16="http://schemas.microsoft.com/office/drawing/2014/main" id="{0377C377-37A9-46B3-A4B9-CD09169D8A43}"/>
              </a:ext>
            </a:extLst>
          </p:cNvPr>
          <p:cNvSpPr>
            <a:spLocks noGrp="1"/>
          </p:cNvSpPr>
          <p:nvPr>
            <p:ph sz="quarter" idx="4"/>
          </p:nvPr>
        </p:nvSpPr>
        <p:spPr/>
        <p:txBody>
          <a:bodyPr/>
          <a:lstStyle/>
          <a:p>
            <a:endParaRPr lang="en-US" dirty="0"/>
          </a:p>
          <a:p>
            <a:endParaRPr lang="en-US" dirty="0"/>
          </a:p>
          <a:p>
            <a:r>
              <a:rPr lang="en-US" dirty="0"/>
              <a:t>Number of times a waveform crosses equilibrium</a:t>
            </a:r>
          </a:p>
          <a:p>
            <a:endParaRPr lang="en-US" dirty="0"/>
          </a:p>
          <a:p>
            <a:r>
              <a:rPr lang="en-US" dirty="0"/>
              <a:t>Identifies Jagged vs. periodic waveforms</a:t>
            </a:r>
          </a:p>
          <a:p>
            <a:endParaRPr lang="en-US" dirty="0"/>
          </a:p>
        </p:txBody>
      </p:sp>
    </p:spTree>
    <p:extLst>
      <p:ext uri="{BB962C8B-B14F-4D97-AF65-F5344CB8AC3E}">
        <p14:creationId xmlns:p14="http://schemas.microsoft.com/office/powerpoint/2010/main" val="255678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6862-5AB6-417C-AA48-C04A0EC03A30}"/>
              </a:ext>
            </a:extLst>
          </p:cNvPr>
          <p:cNvSpPr>
            <a:spLocks noGrp="1"/>
          </p:cNvSpPr>
          <p:nvPr>
            <p:ph type="title"/>
          </p:nvPr>
        </p:nvSpPr>
        <p:spPr/>
        <p:txBody>
          <a:bodyPr/>
          <a:lstStyle/>
          <a:p>
            <a:r>
              <a:rPr lang="en-US" dirty="0"/>
              <a:t>Time-Space Features (Cont.)</a:t>
            </a:r>
          </a:p>
        </p:txBody>
      </p:sp>
      <p:sp>
        <p:nvSpPr>
          <p:cNvPr id="3" name="Text Placeholder 2">
            <a:extLst>
              <a:ext uri="{FF2B5EF4-FFF2-40B4-BE49-F238E27FC236}">
                <a16:creationId xmlns:a16="http://schemas.microsoft.com/office/drawing/2014/main" id="{CEC4403B-9F55-4FD4-8633-3B6FCA132809}"/>
              </a:ext>
            </a:extLst>
          </p:cNvPr>
          <p:cNvSpPr>
            <a:spLocks noGrp="1"/>
          </p:cNvSpPr>
          <p:nvPr>
            <p:ph type="body" idx="1"/>
          </p:nvPr>
        </p:nvSpPr>
        <p:spPr/>
        <p:txBody>
          <a:bodyPr/>
          <a:lstStyle/>
          <a:p>
            <a:r>
              <a:rPr lang="en-US" b="1" dirty="0"/>
              <a:t>Temporal Center of Mass</a:t>
            </a:r>
          </a:p>
        </p:txBody>
      </p:sp>
      <p:sp>
        <p:nvSpPr>
          <p:cNvPr id="4" name="Content Placeholder 3">
            <a:extLst>
              <a:ext uri="{FF2B5EF4-FFF2-40B4-BE49-F238E27FC236}">
                <a16:creationId xmlns:a16="http://schemas.microsoft.com/office/drawing/2014/main" id="{0A62BC40-14F6-4CC4-B327-EA23A187D304}"/>
              </a:ext>
            </a:extLst>
          </p:cNvPr>
          <p:cNvSpPr>
            <a:spLocks noGrp="1"/>
          </p:cNvSpPr>
          <p:nvPr>
            <p:ph sz="half" idx="2"/>
          </p:nvPr>
        </p:nvSpPr>
        <p:spPr/>
        <p:txBody>
          <a:bodyPr/>
          <a:lstStyle/>
          <a:p>
            <a:endParaRPr lang="en-US" dirty="0"/>
          </a:p>
          <a:p>
            <a:endParaRPr lang="en-US" dirty="0"/>
          </a:p>
          <a:p>
            <a:r>
              <a:rPr lang="en-US" dirty="0"/>
              <a:t>Treat waveform as 1D mass-distribution</a:t>
            </a:r>
          </a:p>
          <a:p>
            <a:endParaRPr lang="en-US" dirty="0"/>
          </a:p>
          <a:p>
            <a:r>
              <a:rPr lang="en-US" dirty="0"/>
              <a:t>Short sustains vs. long sustains</a:t>
            </a:r>
          </a:p>
          <a:p>
            <a:endParaRPr lang="en-US" dirty="0"/>
          </a:p>
        </p:txBody>
      </p:sp>
      <p:sp>
        <p:nvSpPr>
          <p:cNvPr id="5" name="Text Placeholder 4">
            <a:extLst>
              <a:ext uri="{FF2B5EF4-FFF2-40B4-BE49-F238E27FC236}">
                <a16:creationId xmlns:a16="http://schemas.microsoft.com/office/drawing/2014/main" id="{55EB235A-9FB6-4251-9B43-585673BD3ECF}"/>
              </a:ext>
            </a:extLst>
          </p:cNvPr>
          <p:cNvSpPr>
            <a:spLocks noGrp="1"/>
          </p:cNvSpPr>
          <p:nvPr>
            <p:ph type="body" sz="quarter" idx="3"/>
          </p:nvPr>
        </p:nvSpPr>
        <p:spPr/>
        <p:txBody>
          <a:bodyPr/>
          <a:lstStyle/>
          <a:p>
            <a:r>
              <a:rPr lang="en-US" b="1" dirty="0"/>
              <a:t>Auto Correlation Coefficients (x4)</a:t>
            </a:r>
          </a:p>
        </p:txBody>
      </p:sp>
      <p:sp>
        <p:nvSpPr>
          <p:cNvPr id="6" name="Content Placeholder 5">
            <a:extLst>
              <a:ext uri="{FF2B5EF4-FFF2-40B4-BE49-F238E27FC236}">
                <a16:creationId xmlns:a16="http://schemas.microsoft.com/office/drawing/2014/main" id="{FDD582A7-0576-439D-9307-F4094E986B70}"/>
              </a:ext>
            </a:extLst>
          </p:cNvPr>
          <p:cNvSpPr>
            <a:spLocks noGrp="1"/>
          </p:cNvSpPr>
          <p:nvPr>
            <p:ph sz="quarter" idx="4"/>
          </p:nvPr>
        </p:nvSpPr>
        <p:spPr/>
        <p:txBody>
          <a:bodyPr/>
          <a:lstStyle/>
          <a:p>
            <a:endParaRPr lang="en-US" dirty="0"/>
          </a:p>
          <a:p>
            <a:endParaRPr lang="en-US" dirty="0"/>
          </a:p>
          <a:p>
            <a:r>
              <a:rPr lang="en-US" dirty="0"/>
              <a:t>Dotting a signal to a time-delayed version of itself</a:t>
            </a:r>
          </a:p>
          <a:p>
            <a:endParaRPr lang="en-US" dirty="0"/>
          </a:p>
          <a:p>
            <a:r>
              <a:rPr lang="en-US" dirty="0"/>
              <a:t>Useful for detecting periodicity</a:t>
            </a:r>
          </a:p>
        </p:txBody>
      </p:sp>
    </p:spTree>
    <p:extLst>
      <p:ext uri="{BB962C8B-B14F-4D97-AF65-F5344CB8AC3E}">
        <p14:creationId xmlns:p14="http://schemas.microsoft.com/office/powerpoint/2010/main" val="194874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E51D-3917-4712-A089-1367DF7E8D2A}"/>
              </a:ext>
            </a:extLst>
          </p:cNvPr>
          <p:cNvSpPr>
            <a:spLocks noGrp="1"/>
          </p:cNvSpPr>
          <p:nvPr>
            <p:ph type="title"/>
          </p:nvPr>
        </p:nvSpPr>
        <p:spPr/>
        <p:txBody>
          <a:bodyPr/>
          <a:lstStyle/>
          <a:p>
            <a:r>
              <a:rPr lang="en-US" dirty="0"/>
              <a:t>Frequency-Space Features</a:t>
            </a:r>
          </a:p>
        </p:txBody>
      </p:sp>
      <p:sp>
        <p:nvSpPr>
          <p:cNvPr id="5" name="Text Placeholder 4">
            <a:extLst>
              <a:ext uri="{FF2B5EF4-FFF2-40B4-BE49-F238E27FC236}">
                <a16:creationId xmlns:a16="http://schemas.microsoft.com/office/drawing/2014/main" id="{F502C553-EC2B-41E9-9F01-B3EB4A4EECA8}"/>
              </a:ext>
            </a:extLst>
          </p:cNvPr>
          <p:cNvSpPr>
            <a:spLocks noGrp="1"/>
          </p:cNvSpPr>
          <p:nvPr>
            <p:ph type="body" idx="1"/>
          </p:nvPr>
        </p:nvSpPr>
        <p:spPr/>
        <p:txBody>
          <a:bodyPr>
            <a:normAutofit lnSpcReduction="10000"/>
          </a:bodyPr>
          <a:lstStyle/>
          <a:p>
            <a:r>
              <a:rPr lang="en-US" b="1" dirty="0"/>
              <a:t>Mel Frequency </a:t>
            </a:r>
            <a:r>
              <a:rPr lang="en-US" b="1" dirty="0" err="1"/>
              <a:t>Cepstrum</a:t>
            </a:r>
            <a:r>
              <a:rPr lang="en-US" b="1" dirty="0"/>
              <a:t> Coefficients</a:t>
            </a:r>
          </a:p>
        </p:txBody>
      </p:sp>
      <p:sp>
        <p:nvSpPr>
          <p:cNvPr id="6" name="Content Placeholder 5">
            <a:extLst>
              <a:ext uri="{FF2B5EF4-FFF2-40B4-BE49-F238E27FC236}">
                <a16:creationId xmlns:a16="http://schemas.microsoft.com/office/drawing/2014/main" id="{04EDF16B-D1EE-4A88-B577-69976F389E59}"/>
              </a:ext>
            </a:extLst>
          </p:cNvPr>
          <p:cNvSpPr>
            <a:spLocks noGrp="1"/>
          </p:cNvSpPr>
          <p:nvPr>
            <p:ph sz="half" idx="2"/>
          </p:nvPr>
        </p:nvSpPr>
        <p:spPr/>
        <p:txBody>
          <a:bodyPr/>
          <a:lstStyle/>
          <a:p>
            <a:endParaRPr lang="en-US" dirty="0"/>
          </a:p>
          <a:p>
            <a:r>
              <a:rPr lang="en-US" dirty="0"/>
              <a:t>Detect periodicity in frequency spectrum</a:t>
            </a:r>
          </a:p>
          <a:p>
            <a:endParaRPr lang="en-US" dirty="0"/>
          </a:p>
          <a:p>
            <a:r>
              <a:rPr lang="en-US" dirty="0"/>
              <a:t>Computed using </a:t>
            </a:r>
            <a:r>
              <a:rPr lang="en-US" i="1" dirty="0"/>
              <a:t>Mel </a:t>
            </a:r>
            <a:r>
              <a:rPr lang="en-US" i="1" dirty="0" err="1"/>
              <a:t>Filterbank</a:t>
            </a:r>
            <a:r>
              <a:rPr lang="en-US" i="1" dirty="0"/>
              <a:t> Energies</a:t>
            </a:r>
            <a:endParaRPr lang="en-US" dirty="0"/>
          </a:p>
          <a:p>
            <a:pPr lvl="1"/>
            <a:r>
              <a:rPr lang="en-US" dirty="0"/>
              <a:t>Dot the frequency spectrum with overlapping triangular filters</a:t>
            </a:r>
          </a:p>
          <a:p>
            <a:endParaRPr lang="en-US" dirty="0"/>
          </a:p>
        </p:txBody>
      </p:sp>
      <p:sp>
        <p:nvSpPr>
          <p:cNvPr id="7" name="Text Placeholder 6">
            <a:extLst>
              <a:ext uri="{FF2B5EF4-FFF2-40B4-BE49-F238E27FC236}">
                <a16:creationId xmlns:a16="http://schemas.microsoft.com/office/drawing/2014/main" id="{F52E8C4C-C9D9-426E-A08E-6ADA2A28E94E}"/>
              </a:ext>
            </a:extLst>
          </p:cNvPr>
          <p:cNvSpPr>
            <a:spLocks noGrp="1"/>
          </p:cNvSpPr>
          <p:nvPr>
            <p:ph type="body" sz="quarter" idx="3"/>
          </p:nvPr>
        </p:nvSpPr>
        <p:spPr/>
        <p:txBody>
          <a:bodyPr>
            <a:normAutofit lnSpcReduction="10000"/>
          </a:bodyPr>
          <a:lstStyle/>
          <a:p>
            <a:r>
              <a:rPr lang="en-US" b="1" dirty="0"/>
              <a:t>Frequency Center of Mass</a:t>
            </a:r>
          </a:p>
        </p:txBody>
      </p:sp>
      <p:sp>
        <p:nvSpPr>
          <p:cNvPr id="8" name="Content Placeholder 7">
            <a:extLst>
              <a:ext uri="{FF2B5EF4-FFF2-40B4-BE49-F238E27FC236}">
                <a16:creationId xmlns:a16="http://schemas.microsoft.com/office/drawing/2014/main" id="{10289456-E617-4BDD-8E4C-4DFD29E61A21}"/>
              </a:ext>
            </a:extLst>
          </p:cNvPr>
          <p:cNvSpPr>
            <a:spLocks noGrp="1"/>
          </p:cNvSpPr>
          <p:nvPr>
            <p:ph sz="quarter" idx="4"/>
          </p:nvPr>
        </p:nvSpPr>
        <p:spPr/>
        <p:txBody>
          <a:bodyPr/>
          <a:lstStyle/>
          <a:p>
            <a:endParaRPr lang="en-US" dirty="0"/>
          </a:p>
          <a:p>
            <a:r>
              <a:rPr lang="en-US" dirty="0"/>
              <a:t>Treat frequency spectrum as 1D mass distribution</a:t>
            </a:r>
          </a:p>
          <a:p>
            <a:endParaRPr lang="en-US" dirty="0"/>
          </a:p>
          <a:p>
            <a:r>
              <a:rPr lang="en-US" dirty="0"/>
              <a:t>Lower Instruments vs. Higher Instruments</a:t>
            </a:r>
          </a:p>
        </p:txBody>
      </p:sp>
    </p:spTree>
    <p:extLst>
      <p:ext uri="{BB962C8B-B14F-4D97-AF65-F5344CB8AC3E}">
        <p14:creationId xmlns:p14="http://schemas.microsoft.com/office/powerpoint/2010/main" val="75971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4BAEA-CBF0-471F-B723-147D30CEFCC8}"/>
              </a:ext>
            </a:extLst>
          </p:cNvPr>
          <p:cNvSpPr>
            <a:spLocks noGrp="1"/>
          </p:cNvSpPr>
          <p:nvPr>
            <p:ph type="title"/>
          </p:nvPr>
        </p:nvSpPr>
        <p:spPr/>
        <p:txBody>
          <a:bodyPr/>
          <a:lstStyle/>
          <a:p>
            <a:r>
              <a:rPr lang="en-US" dirty="0"/>
              <a:t>Network Architecture</a:t>
            </a:r>
          </a:p>
        </p:txBody>
      </p:sp>
      <p:sp>
        <p:nvSpPr>
          <p:cNvPr id="5" name="Text Placeholder 4">
            <a:extLst>
              <a:ext uri="{FF2B5EF4-FFF2-40B4-BE49-F238E27FC236}">
                <a16:creationId xmlns:a16="http://schemas.microsoft.com/office/drawing/2014/main" id="{9E723EA5-E5BE-4BA0-BD51-027440C2F49D}"/>
              </a:ext>
            </a:extLst>
          </p:cNvPr>
          <p:cNvSpPr>
            <a:spLocks noGrp="1"/>
          </p:cNvSpPr>
          <p:nvPr>
            <p:ph type="body" idx="1"/>
          </p:nvPr>
        </p:nvSpPr>
        <p:spPr/>
        <p:txBody>
          <a:bodyPr/>
          <a:lstStyle/>
          <a:p>
            <a:r>
              <a:rPr lang="en-US" dirty="0"/>
              <a:t>What do we do with our features?</a:t>
            </a:r>
          </a:p>
        </p:txBody>
      </p:sp>
    </p:spTree>
    <p:extLst>
      <p:ext uri="{BB962C8B-B14F-4D97-AF65-F5344CB8AC3E}">
        <p14:creationId xmlns:p14="http://schemas.microsoft.com/office/powerpoint/2010/main" val="215627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9AA0-70C4-4DFB-A1CF-1195BE4F477D}"/>
              </a:ext>
            </a:extLst>
          </p:cNvPr>
          <p:cNvSpPr>
            <a:spLocks noGrp="1"/>
          </p:cNvSpPr>
          <p:nvPr>
            <p:ph type="title"/>
          </p:nvPr>
        </p:nvSpPr>
        <p:spPr>
          <a:xfrm>
            <a:off x="8002587" y="1600200"/>
            <a:ext cx="3122613" cy="1828800"/>
          </a:xfrm>
        </p:spPr>
        <p:txBody>
          <a:bodyPr anchor="b">
            <a:normAutofit/>
          </a:bodyPr>
          <a:lstStyle/>
          <a:p>
            <a:r>
              <a:rPr lang="en-US" dirty="0"/>
              <a:t>Dual Modalities</a:t>
            </a:r>
          </a:p>
        </p:txBody>
      </p:sp>
      <p:sp>
        <p:nvSpPr>
          <p:cNvPr id="9" name="Text Placeholder 3">
            <a:extLst>
              <a:ext uri="{FF2B5EF4-FFF2-40B4-BE49-F238E27FC236}">
                <a16:creationId xmlns:a16="http://schemas.microsoft.com/office/drawing/2014/main" id="{92B93175-717B-4D72-B87B-4743D2BB0619}"/>
              </a:ext>
            </a:extLst>
          </p:cNvPr>
          <p:cNvSpPr>
            <a:spLocks noGrp="1"/>
          </p:cNvSpPr>
          <p:nvPr>
            <p:ph type="body" sz="half" idx="2"/>
          </p:nvPr>
        </p:nvSpPr>
        <p:spPr>
          <a:xfrm>
            <a:off x="8001039" y="3429000"/>
            <a:ext cx="3124161" cy="1828800"/>
          </a:xfrm>
        </p:spPr>
        <p:txBody>
          <a:bodyPr/>
          <a:lstStyle/>
          <a:p>
            <a:endParaRPr lang="en-US"/>
          </a:p>
        </p:txBody>
      </p:sp>
      <p:graphicFrame>
        <p:nvGraphicFramePr>
          <p:cNvPr id="5" name="Content Placeholder 2">
            <a:extLst>
              <a:ext uri="{FF2B5EF4-FFF2-40B4-BE49-F238E27FC236}">
                <a16:creationId xmlns:a16="http://schemas.microsoft.com/office/drawing/2014/main" id="{3A1566D7-AC1B-48CF-AAAD-CA34F71E74CB}"/>
              </a:ext>
            </a:extLst>
          </p:cNvPr>
          <p:cNvGraphicFramePr>
            <a:graphicFrameLocks noGrp="1"/>
          </p:cNvGraphicFramePr>
          <p:nvPr>
            <p:ph idx="1"/>
            <p:extLst>
              <p:ext uri="{D42A27DB-BD31-4B8C-83A1-F6EECF244321}">
                <p14:modId xmlns:p14="http://schemas.microsoft.com/office/powerpoint/2010/main" val="2945829138"/>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12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AE01-0501-4D0A-8DD0-5C3D7341F5FE}"/>
              </a:ext>
            </a:extLst>
          </p:cNvPr>
          <p:cNvSpPr>
            <a:spLocks noGrp="1"/>
          </p:cNvSpPr>
          <p:nvPr>
            <p:ph type="title"/>
          </p:nvPr>
        </p:nvSpPr>
        <p:spPr/>
        <p:txBody>
          <a:bodyPr/>
          <a:lstStyle/>
          <a:p>
            <a:r>
              <a:rPr lang="en-US" dirty="0"/>
              <a:t>Let’s Play a Game</a:t>
            </a:r>
          </a:p>
        </p:txBody>
      </p:sp>
      <p:sp>
        <p:nvSpPr>
          <p:cNvPr id="3" name="Text Placeholder 2">
            <a:extLst>
              <a:ext uri="{FF2B5EF4-FFF2-40B4-BE49-F238E27FC236}">
                <a16:creationId xmlns:a16="http://schemas.microsoft.com/office/drawing/2014/main" id="{745B31D9-4AA6-45C8-899B-3DE854CCB2B6}"/>
              </a:ext>
            </a:extLst>
          </p:cNvPr>
          <p:cNvSpPr>
            <a:spLocks noGrp="1"/>
          </p:cNvSpPr>
          <p:nvPr>
            <p:ph type="body" idx="1"/>
          </p:nvPr>
        </p:nvSpPr>
        <p:spPr/>
        <p:txBody>
          <a:bodyPr/>
          <a:lstStyle/>
          <a:p>
            <a:r>
              <a:rPr lang="en-US" dirty="0"/>
              <a:t>What made the sound being played?</a:t>
            </a:r>
          </a:p>
        </p:txBody>
      </p:sp>
    </p:spTree>
    <p:extLst>
      <p:ext uri="{BB962C8B-B14F-4D97-AF65-F5344CB8AC3E}">
        <p14:creationId xmlns:p14="http://schemas.microsoft.com/office/powerpoint/2010/main" val="306085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7F43-EF61-4E7C-819A-BB876ABB5616}"/>
              </a:ext>
            </a:extLst>
          </p:cNvPr>
          <p:cNvSpPr>
            <a:spLocks noGrp="1"/>
          </p:cNvSpPr>
          <p:nvPr>
            <p:ph type="title"/>
          </p:nvPr>
        </p:nvSpPr>
        <p:spPr>
          <a:xfrm>
            <a:off x="8002587" y="1600200"/>
            <a:ext cx="3122613" cy="1828800"/>
          </a:xfrm>
        </p:spPr>
        <p:txBody>
          <a:bodyPr anchor="b">
            <a:normAutofit/>
          </a:bodyPr>
          <a:lstStyle/>
          <a:p>
            <a:r>
              <a:rPr lang="en-US" dirty="0"/>
              <a:t>A Hybrid Neural Network</a:t>
            </a:r>
          </a:p>
        </p:txBody>
      </p:sp>
      <p:pic>
        <p:nvPicPr>
          <p:cNvPr id="15" name="Picture 14" descr="Diagram, schematic&#10;&#10;Description automatically generated">
            <a:extLst>
              <a:ext uri="{FF2B5EF4-FFF2-40B4-BE49-F238E27FC236}">
                <a16:creationId xmlns:a16="http://schemas.microsoft.com/office/drawing/2014/main" id="{A9F1E7F4-996B-4390-97D8-43AEAC7DCC8F}"/>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990600" y="228600"/>
            <a:ext cx="5264658" cy="6400800"/>
          </a:xfrm>
          <a:prstGeom prst="rect">
            <a:avLst/>
          </a:prstGeom>
          <a:noFill/>
        </p:spPr>
      </p:pic>
      <p:sp>
        <p:nvSpPr>
          <p:cNvPr id="3" name="Content Placeholder 2">
            <a:extLst>
              <a:ext uri="{FF2B5EF4-FFF2-40B4-BE49-F238E27FC236}">
                <a16:creationId xmlns:a16="http://schemas.microsoft.com/office/drawing/2014/main" id="{1E382CF1-843A-46D4-94DD-2F0F177B8AF5}"/>
              </a:ext>
            </a:extLst>
          </p:cNvPr>
          <p:cNvSpPr>
            <a:spLocks noGrp="1"/>
          </p:cNvSpPr>
          <p:nvPr>
            <p:ph type="body" sz="half" idx="2"/>
          </p:nvPr>
        </p:nvSpPr>
        <p:spPr>
          <a:xfrm>
            <a:off x="8001039" y="3429000"/>
            <a:ext cx="3124161" cy="1828800"/>
          </a:xfrm>
        </p:spPr>
        <p:txBody>
          <a:bodyPr>
            <a:normAutofit/>
          </a:bodyPr>
          <a:lstStyle/>
          <a:p>
            <a:pPr marL="0" indent="0">
              <a:spcAft>
                <a:spcPts val="600"/>
              </a:spcAft>
              <a:buNone/>
            </a:pPr>
            <a:endParaRPr lang="en-US" sz="1100" dirty="0"/>
          </a:p>
          <a:p>
            <a:pPr>
              <a:spcAft>
                <a:spcPts val="600"/>
              </a:spcAft>
            </a:pPr>
            <a:r>
              <a:rPr lang="en-US" sz="1100" dirty="0"/>
              <a:t>Image is Processed with a </a:t>
            </a:r>
            <a:r>
              <a:rPr lang="en-US" sz="1100" i="1" dirty="0"/>
              <a:t>Convolutional Neural Network</a:t>
            </a:r>
            <a:endParaRPr lang="en-US" sz="1100" dirty="0"/>
          </a:p>
          <a:p>
            <a:pPr>
              <a:spcAft>
                <a:spcPts val="600"/>
              </a:spcAft>
            </a:pPr>
            <a:endParaRPr lang="en-US" sz="1100" dirty="0"/>
          </a:p>
          <a:p>
            <a:pPr>
              <a:spcAft>
                <a:spcPts val="600"/>
              </a:spcAft>
            </a:pPr>
            <a:r>
              <a:rPr lang="en-US" sz="1100" dirty="0"/>
              <a:t>Vector is Processed with a </a:t>
            </a:r>
            <a:r>
              <a:rPr lang="en-US" sz="1100" i="1" dirty="0" err="1"/>
              <a:t>Mulitlayer</a:t>
            </a:r>
            <a:r>
              <a:rPr lang="en-US" sz="1100" i="1" dirty="0"/>
              <a:t> Perceptron</a:t>
            </a:r>
          </a:p>
          <a:p>
            <a:pPr>
              <a:spcAft>
                <a:spcPts val="600"/>
              </a:spcAft>
            </a:pPr>
            <a:endParaRPr lang="en-US" sz="1100" dirty="0"/>
          </a:p>
          <a:p>
            <a:pPr>
              <a:spcAft>
                <a:spcPts val="600"/>
              </a:spcAft>
            </a:pPr>
            <a:r>
              <a:rPr lang="en-US" sz="1100" dirty="0"/>
              <a:t>Results are Merged to form a single prediction based on </a:t>
            </a:r>
            <a:r>
              <a:rPr lang="en-US" sz="1100" i="1" dirty="0"/>
              <a:t>both </a:t>
            </a:r>
            <a:r>
              <a:rPr lang="en-US" sz="1100" dirty="0"/>
              <a:t>inputs</a:t>
            </a:r>
          </a:p>
        </p:txBody>
      </p:sp>
    </p:spTree>
    <p:extLst>
      <p:ext uri="{BB962C8B-B14F-4D97-AF65-F5344CB8AC3E}">
        <p14:creationId xmlns:p14="http://schemas.microsoft.com/office/powerpoint/2010/main" val="86587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C764-C2D9-481E-AD96-44CEBE682968}"/>
              </a:ext>
            </a:extLst>
          </p:cNvPr>
          <p:cNvSpPr>
            <a:spLocks noGrp="1"/>
          </p:cNvSpPr>
          <p:nvPr>
            <p:ph type="title"/>
          </p:nvPr>
        </p:nvSpPr>
        <p:spPr/>
        <p:txBody>
          <a:bodyPr/>
          <a:lstStyle/>
          <a:p>
            <a:r>
              <a:rPr lang="en-US" dirty="0"/>
              <a:t>Does it Work?</a:t>
            </a:r>
          </a:p>
        </p:txBody>
      </p:sp>
      <p:sp>
        <p:nvSpPr>
          <p:cNvPr id="3" name="Text Placeholder 2">
            <a:extLst>
              <a:ext uri="{FF2B5EF4-FFF2-40B4-BE49-F238E27FC236}">
                <a16:creationId xmlns:a16="http://schemas.microsoft.com/office/drawing/2014/main" id="{2792FDB3-4821-4C29-9394-FB47E7B623B0}"/>
              </a:ext>
            </a:extLst>
          </p:cNvPr>
          <p:cNvSpPr>
            <a:spLocks noGrp="1"/>
          </p:cNvSpPr>
          <p:nvPr>
            <p:ph type="body" idx="1"/>
          </p:nvPr>
        </p:nvSpPr>
        <p:spPr/>
        <p:txBody>
          <a:bodyPr/>
          <a:lstStyle/>
          <a:p>
            <a:r>
              <a:rPr lang="en-US" dirty="0"/>
              <a:t>Can we trust the model?</a:t>
            </a:r>
          </a:p>
        </p:txBody>
      </p:sp>
    </p:spTree>
    <p:extLst>
      <p:ext uri="{BB962C8B-B14F-4D97-AF65-F5344CB8AC3E}">
        <p14:creationId xmlns:p14="http://schemas.microsoft.com/office/powerpoint/2010/main" val="2878592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4C17-0BB2-4AB4-8A41-7FA95D1DA156}"/>
              </a:ext>
            </a:extLst>
          </p:cNvPr>
          <p:cNvSpPr>
            <a:spLocks noGrp="1"/>
          </p:cNvSpPr>
          <p:nvPr>
            <p:ph type="title"/>
          </p:nvPr>
        </p:nvSpPr>
        <p:spPr/>
        <p:txBody>
          <a:bodyPr/>
          <a:lstStyle/>
          <a:p>
            <a:r>
              <a:rPr lang="en-US" dirty="0"/>
              <a:t>The Confusion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C2D10-0464-4457-B44F-BA39E92E9456}"/>
                  </a:ext>
                </a:extLst>
              </p:cNvPr>
              <p:cNvSpPr>
                <a:spLocks noGrp="1"/>
              </p:cNvSpPr>
              <p:nvPr>
                <p:ph sz="half" idx="1"/>
              </p:nvPr>
            </p:nvSpPr>
            <p:spPr/>
            <p:txBody>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b="0" dirty="0">
                    <a:latin typeface="Cambria Math" panose="02040503050406030204" pitchFamily="18" charset="0"/>
                  </a:rPr>
                  <a:t> matrix used to show performance</a:t>
                </a:r>
              </a:p>
              <a:p>
                <a:pPr marL="0" indent="0">
                  <a:buNone/>
                </a:pPr>
                <a:endParaRPr lang="en-US" b="0" i="1" dirty="0">
                  <a:latin typeface="Cambria Math" panose="02040503050406030204" pitchFamily="18" charset="0"/>
                </a:endParaRP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oMath>
                </a14:m>
                <a:r>
                  <a:rPr lang="en-US" b="0" dirty="0"/>
                  <a:t> is the number of samples that belong to class </a:t>
                </a:r>
                <a:r>
                  <a:rPr lang="en-US" i="1" dirty="0" err="1"/>
                  <a:t>i</a:t>
                </a:r>
                <a:r>
                  <a:rPr lang="en-US" dirty="0"/>
                  <a:t> and were predicted to be in class </a:t>
                </a:r>
                <a:r>
                  <a:rPr lang="en-US" i="1" u="sng" dirty="0"/>
                  <a:t>j</a:t>
                </a:r>
                <a:endParaRPr lang="en-US" u="sng" dirty="0"/>
              </a:p>
              <a:p>
                <a:pPr marL="0" indent="0">
                  <a:buNone/>
                </a:pPr>
                <a:r>
                  <a:rPr lang="en-US" b="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CEC2D10-0464-4457-B44F-BA39E92E9456}"/>
                  </a:ext>
                </a:extLst>
              </p:cNvPr>
              <p:cNvSpPr>
                <a:spLocks noGrp="1" noRot="1" noChangeAspect="1" noMove="1" noResize="1" noEditPoints="1" noAdjustHandles="1" noChangeArrowheads="1" noChangeShapeType="1" noTextEdit="1"/>
              </p:cNvSpPr>
              <p:nvPr>
                <p:ph sz="half" idx="1"/>
              </p:nvPr>
            </p:nvSpPr>
            <p:spPr>
              <a:blipFill>
                <a:blip r:embed="rId2"/>
                <a:stretch>
                  <a:fillRect l="-1262" r="-2525"/>
                </a:stretch>
              </a:blipFill>
            </p:spPr>
            <p:txBody>
              <a:bodyPr/>
              <a:lstStyle/>
              <a:p>
                <a:r>
                  <a:rPr lang="en-US">
                    <a:noFill/>
                  </a:rPr>
                  <a:t> </a:t>
                </a:r>
              </a:p>
            </p:txBody>
          </p:sp>
        </mc:Fallback>
      </mc:AlternateContent>
      <p:pic>
        <p:nvPicPr>
          <p:cNvPr id="6" name="Content Placeholder 5" descr="A picture containing Teams&#10;&#10;Description automatically generated">
            <a:extLst>
              <a:ext uri="{FF2B5EF4-FFF2-40B4-BE49-F238E27FC236}">
                <a16:creationId xmlns:a16="http://schemas.microsoft.com/office/drawing/2014/main" id="{6679A9FD-E44B-41C1-9B09-5841C2D9EB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77000" y="1600200"/>
            <a:ext cx="2286000" cy="2286000"/>
          </a:xfrm>
          <a:prstGeom prst="roundRect">
            <a:avLst>
              <a:gd name="adj" fmla="val 8594"/>
            </a:avLst>
          </a:prstGeom>
          <a:solidFill>
            <a:srgbClr val="FFFFFF">
              <a:shade val="85000"/>
            </a:srgbClr>
          </a:solidFill>
          <a:ln>
            <a:noFill/>
          </a:ln>
          <a:effectLst/>
        </p:spPr>
      </p:pic>
      <p:pic>
        <p:nvPicPr>
          <p:cNvPr id="8" name="Picture 7" descr="A picture containing Teams&#10;&#10;Description automatically generated">
            <a:extLst>
              <a:ext uri="{FF2B5EF4-FFF2-40B4-BE49-F238E27FC236}">
                <a16:creationId xmlns:a16="http://schemas.microsoft.com/office/drawing/2014/main" id="{D978259D-EC39-480F-B6E6-CFC112F6BC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000" y="3901244"/>
            <a:ext cx="2286000" cy="2286000"/>
          </a:xfrm>
          <a:prstGeom prst="roundRect">
            <a:avLst>
              <a:gd name="adj" fmla="val 8594"/>
            </a:avLst>
          </a:prstGeom>
          <a:solidFill>
            <a:srgbClr val="FFFFFF">
              <a:shade val="85000"/>
            </a:srgbClr>
          </a:solidFill>
          <a:ln>
            <a:noFill/>
          </a:ln>
          <a:effectLst/>
        </p:spPr>
      </p:pic>
      <p:sp>
        <p:nvSpPr>
          <p:cNvPr id="9" name="TextBox 8">
            <a:extLst>
              <a:ext uri="{FF2B5EF4-FFF2-40B4-BE49-F238E27FC236}">
                <a16:creationId xmlns:a16="http://schemas.microsoft.com/office/drawing/2014/main" id="{78C259C8-3E16-4894-B166-881CC553189D}"/>
              </a:ext>
            </a:extLst>
          </p:cNvPr>
          <p:cNvSpPr txBox="1"/>
          <p:nvPr/>
        </p:nvSpPr>
        <p:spPr>
          <a:xfrm>
            <a:off x="8839200" y="2362200"/>
            <a:ext cx="3089307" cy="646331"/>
          </a:xfrm>
          <a:prstGeom prst="rect">
            <a:avLst/>
          </a:prstGeom>
          <a:noFill/>
        </p:spPr>
        <p:txBody>
          <a:bodyPr wrap="none" rtlCol="0">
            <a:spAutoFit/>
          </a:bodyPr>
          <a:lstStyle/>
          <a:p>
            <a:r>
              <a:rPr lang="en-US" dirty="0"/>
              <a:t>Diagonal dominance indicates</a:t>
            </a:r>
          </a:p>
          <a:p>
            <a:r>
              <a:rPr lang="en-US" dirty="0"/>
              <a:t>a stronger model</a:t>
            </a:r>
          </a:p>
        </p:txBody>
      </p:sp>
      <p:sp>
        <p:nvSpPr>
          <p:cNvPr id="10" name="TextBox 9">
            <a:extLst>
              <a:ext uri="{FF2B5EF4-FFF2-40B4-BE49-F238E27FC236}">
                <a16:creationId xmlns:a16="http://schemas.microsoft.com/office/drawing/2014/main" id="{8603C034-70B9-4E6D-A87D-A931B5BB8BB4}"/>
              </a:ext>
            </a:extLst>
          </p:cNvPr>
          <p:cNvSpPr txBox="1"/>
          <p:nvPr/>
        </p:nvSpPr>
        <p:spPr>
          <a:xfrm>
            <a:off x="8777063" y="4572000"/>
            <a:ext cx="3400290" cy="646331"/>
          </a:xfrm>
          <a:prstGeom prst="rect">
            <a:avLst/>
          </a:prstGeom>
          <a:noFill/>
        </p:spPr>
        <p:txBody>
          <a:bodyPr wrap="none" rtlCol="0">
            <a:spAutoFit/>
          </a:bodyPr>
          <a:lstStyle/>
          <a:p>
            <a:r>
              <a:rPr lang="en-US" dirty="0"/>
              <a:t>No diagonal dominance indicates</a:t>
            </a:r>
          </a:p>
          <a:p>
            <a:r>
              <a:rPr lang="en-US" dirty="0"/>
              <a:t>a weaker model</a:t>
            </a:r>
          </a:p>
        </p:txBody>
      </p:sp>
    </p:spTree>
    <p:extLst>
      <p:ext uri="{BB962C8B-B14F-4D97-AF65-F5344CB8AC3E}">
        <p14:creationId xmlns:p14="http://schemas.microsoft.com/office/powerpoint/2010/main" val="424535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B26-2C09-479F-A7FE-0DDBEF315E3D}"/>
              </a:ext>
            </a:extLst>
          </p:cNvPr>
          <p:cNvSpPr>
            <a:spLocks noGrp="1"/>
          </p:cNvSpPr>
          <p:nvPr>
            <p:ph type="title"/>
          </p:nvPr>
        </p:nvSpPr>
        <p:spPr>
          <a:xfrm>
            <a:off x="8002587" y="1600200"/>
            <a:ext cx="3122613" cy="1828800"/>
          </a:xfrm>
        </p:spPr>
        <p:txBody>
          <a:bodyPr anchor="b">
            <a:normAutofit/>
          </a:bodyPr>
          <a:lstStyle/>
          <a:p>
            <a:r>
              <a:rPr lang="en-US" dirty="0"/>
              <a:t>The Standard Confusion Matrix</a:t>
            </a:r>
          </a:p>
        </p:txBody>
      </p:sp>
      <p:pic>
        <p:nvPicPr>
          <p:cNvPr id="6" name="Picture Placeholder 5" descr="Chart, scatter chart&#10;&#10;Description automatically generated">
            <a:extLst>
              <a:ext uri="{FF2B5EF4-FFF2-40B4-BE49-F238E27FC236}">
                <a16:creationId xmlns:a16="http://schemas.microsoft.com/office/drawing/2014/main" id="{481FE3CB-4C0F-4F1E-A223-F7E06E539E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3812" y="762000"/>
            <a:ext cx="5334000" cy="5334000"/>
          </a:xfrm>
          <a:noFill/>
        </p:spPr>
      </p:pic>
      <p:sp>
        <p:nvSpPr>
          <p:cNvPr id="17" name="Text Placeholder 3">
            <a:extLst>
              <a:ext uri="{FF2B5EF4-FFF2-40B4-BE49-F238E27FC236}">
                <a16:creationId xmlns:a16="http://schemas.microsoft.com/office/drawing/2014/main" id="{77A8C300-BA66-46E8-B7CC-AC88E088D7AE}"/>
              </a:ext>
            </a:extLst>
          </p:cNvPr>
          <p:cNvSpPr>
            <a:spLocks noGrp="1"/>
          </p:cNvSpPr>
          <p:nvPr>
            <p:ph type="body" sz="half" idx="2"/>
          </p:nvPr>
        </p:nvSpPr>
        <p:spPr>
          <a:xfrm>
            <a:off x="8001039" y="3429000"/>
            <a:ext cx="3124161" cy="1828800"/>
          </a:xfrm>
        </p:spPr>
        <p:txBody>
          <a:bodyPr/>
          <a:lstStyle/>
          <a:p>
            <a:endParaRPr lang="en-US" dirty="0"/>
          </a:p>
          <a:p>
            <a:r>
              <a:rPr lang="en-US" dirty="0"/>
              <a:t>Averaged over K=10 Folds Cross Validation</a:t>
            </a:r>
          </a:p>
        </p:txBody>
      </p:sp>
    </p:spTree>
    <p:extLst>
      <p:ext uri="{BB962C8B-B14F-4D97-AF65-F5344CB8AC3E}">
        <p14:creationId xmlns:p14="http://schemas.microsoft.com/office/powerpoint/2010/main" val="2532092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B26-2C09-479F-A7FE-0DDBEF315E3D}"/>
              </a:ext>
            </a:extLst>
          </p:cNvPr>
          <p:cNvSpPr>
            <a:spLocks noGrp="1"/>
          </p:cNvSpPr>
          <p:nvPr>
            <p:ph type="title"/>
          </p:nvPr>
        </p:nvSpPr>
        <p:spPr>
          <a:xfrm>
            <a:off x="8002587" y="1600200"/>
            <a:ext cx="3122613" cy="1828800"/>
          </a:xfrm>
        </p:spPr>
        <p:txBody>
          <a:bodyPr anchor="b">
            <a:normAutofit fontScale="90000"/>
          </a:bodyPr>
          <a:lstStyle/>
          <a:p>
            <a:r>
              <a:rPr lang="en-US" dirty="0"/>
              <a:t>The Hits Weighted Confusion Matrix</a:t>
            </a:r>
          </a:p>
        </p:txBody>
      </p:sp>
      <p:pic>
        <p:nvPicPr>
          <p:cNvPr id="6" name="Picture Placeholder 5">
            <a:extLst>
              <a:ext uri="{FF2B5EF4-FFF2-40B4-BE49-F238E27FC236}">
                <a16:creationId xmlns:a16="http://schemas.microsoft.com/office/drawing/2014/main" id="{481FE3CB-4C0F-4F1E-A223-F7E06E539E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293812" y="762000"/>
            <a:ext cx="5334000" cy="5334000"/>
          </a:xfrm>
          <a:noFill/>
        </p:spPr>
      </p:pic>
      <p:sp>
        <p:nvSpPr>
          <p:cNvPr id="17" name="Text Placeholder 3">
            <a:extLst>
              <a:ext uri="{FF2B5EF4-FFF2-40B4-BE49-F238E27FC236}">
                <a16:creationId xmlns:a16="http://schemas.microsoft.com/office/drawing/2014/main" id="{77A8C300-BA66-46E8-B7CC-AC88E088D7AE}"/>
              </a:ext>
            </a:extLst>
          </p:cNvPr>
          <p:cNvSpPr>
            <a:spLocks noGrp="1"/>
          </p:cNvSpPr>
          <p:nvPr>
            <p:ph type="body" sz="half" idx="2"/>
          </p:nvPr>
        </p:nvSpPr>
        <p:spPr>
          <a:xfrm>
            <a:off x="8001039" y="3429000"/>
            <a:ext cx="3124161" cy="1828800"/>
          </a:xfrm>
        </p:spPr>
        <p:txBody>
          <a:bodyPr/>
          <a:lstStyle/>
          <a:p>
            <a:endParaRPr lang="en-US" dirty="0"/>
          </a:p>
          <a:p>
            <a:r>
              <a:rPr lang="en-US" dirty="0"/>
              <a:t>Averaged over K=10 Folds Cross Validation</a:t>
            </a:r>
          </a:p>
          <a:p>
            <a:endParaRPr lang="en-US" dirty="0"/>
          </a:p>
          <a:p>
            <a:endParaRPr lang="en-US" dirty="0"/>
          </a:p>
          <a:p>
            <a:r>
              <a:rPr lang="en-US" dirty="0"/>
              <a:t>Account for occurrence of each class</a:t>
            </a:r>
          </a:p>
        </p:txBody>
      </p:sp>
    </p:spTree>
    <p:extLst>
      <p:ext uri="{BB962C8B-B14F-4D97-AF65-F5344CB8AC3E}">
        <p14:creationId xmlns:p14="http://schemas.microsoft.com/office/powerpoint/2010/main" val="2660236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F24D-800A-47BA-9327-900E7A71934F}"/>
              </a:ext>
            </a:extLst>
          </p:cNvPr>
          <p:cNvSpPr>
            <a:spLocks noGrp="1"/>
          </p:cNvSpPr>
          <p:nvPr>
            <p:ph type="title"/>
          </p:nvPr>
        </p:nvSpPr>
        <p:spPr/>
        <p:txBody>
          <a:bodyPr/>
          <a:lstStyle/>
          <a:p>
            <a:r>
              <a:rPr lang="en-US" dirty="0"/>
              <a:t>Quicker Metrics</a:t>
            </a:r>
          </a:p>
        </p:txBody>
      </p:sp>
      <p:sp>
        <p:nvSpPr>
          <p:cNvPr id="3" name="Text Placeholder 2">
            <a:extLst>
              <a:ext uri="{FF2B5EF4-FFF2-40B4-BE49-F238E27FC236}">
                <a16:creationId xmlns:a16="http://schemas.microsoft.com/office/drawing/2014/main" id="{58EA22D9-A364-475A-80C8-0A63966AC2E9}"/>
              </a:ext>
            </a:extLst>
          </p:cNvPr>
          <p:cNvSpPr>
            <a:spLocks noGrp="1"/>
          </p:cNvSpPr>
          <p:nvPr>
            <p:ph type="body" idx="1"/>
          </p:nvPr>
        </p:nvSpPr>
        <p:spPr/>
        <p:txBody>
          <a:bodyPr/>
          <a:lstStyle/>
          <a:p>
            <a:r>
              <a:rPr lang="en-US" b="1" dirty="0"/>
              <a:t>Precision / Specificity Score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3A44C14-11B5-49CE-A779-A1F040F4A257}"/>
                  </a:ext>
                </a:extLst>
              </p:cNvPr>
              <p:cNvSpPr>
                <a:spLocks noGrp="1"/>
              </p:cNvSpPr>
              <p:nvPr>
                <p:ph sz="half" idx="2"/>
              </p:nvPr>
            </p:nvSpPr>
            <p:spPr/>
            <p:txBody>
              <a:bodyPr>
                <a:normAutofit/>
              </a:bodyPr>
              <a:lstStyle/>
              <a:p>
                <a:endParaRPr lang="en-US" dirty="0"/>
              </a:p>
              <a:p>
                <a:r>
                  <a:rPr lang="en-US" dirty="0"/>
                  <a:t>How </a:t>
                </a:r>
                <a:r>
                  <a:rPr lang="en-US" i="1" dirty="0"/>
                  <a:t>specific </a:t>
                </a:r>
                <a:r>
                  <a:rPr lang="en-US" dirty="0"/>
                  <a:t>is the model?</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𝑃𝑟𝑒𝑐𝑖𝑠𝑖𝑜𝑛</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𝑇𝑃</m:t>
                          </m:r>
                        </m:num>
                        <m:den>
                          <m:r>
                            <a:rPr lang="en-US" sz="2800" b="0" i="1" smtClean="0">
                              <a:latin typeface="Cambria Math" panose="02040503050406030204" pitchFamily="18" charset="0"/>
                            </a:rPr>
                            <m:t>𝑇𝑃</m:t>
                          </m:r>
                          <m:r>
                            <a:rPr lang="en-US" sz="2800" b="0" i="1" smtClean="0">
                              <a:latin typeface="Cambria Math" panose="02040503050406030204" pitchFamily="18" charset="0"/>
                            </a:rPr>
                            <m:t>+</m:t>
                          </m:r>
                          <m:r>
                            <a:rPr lang="en-US" sz="2800" b="0" i="1" smtClean="0">
                              <a:latin typeface="Cambria Math" panose="02040503050406030204" pitchFamily="18" charset="0"/>
                            </a:rPr>
                            <m:t>𝐹𝑃</m:t>
                          </m:r>
                        </m:den>
                      </m:f>
                    </m:oMath>
                  </m:oMathPara>
                </a14:m>
                <a:endParaRPr lang="en-US" sz="1600" dirty="0"/>
              </a:p>
              <a:p>
                <a:pPr marL="0" indent="0">
                  <a:buNone/>
                </a:pPr>
                <a:endParaRPr lang="en-US" dirty="0"/>
              </a:p>
              <a:p>
                <a:r>
                  <a:rPr lang="en-US" dirty="0"/>
                  <a:t>“How many selected items are relevant to the problem?”</a:t>
                </a:r>
              </a:p>
            </p:txBody>
          </p:sp>
        </mc:Choice>
        <mc:Fallback xmlns="">
          <p:sp>
            <p:nvSpPr>
              <p:cNvPr id="4" name="Content Placeholder 3">
                <a:extLst>
                  <a:ext uri="{FF2B5EF4-FFF2-40B4-BE49-F238E27FC236}">
                    <a16:creationId xmlns:a16="http://schemas.microsoft.com/office/drawing/2014/main" id="{43A44C14-11B5-49CE-A779-A1F040F4A257}"/>
                  </a:ext>
                </a:extLst>
              </p:cNvPr>
              <p:cNvSpPr>
                <a:spLocks noGrp="1" noRot="1" noChangeAspect="1" noMove="1" noResize="1" noEditPoints="1" noAdjustHandles="1" noChangeArrowheads="1" noChangeShapeType="1" noTextEdit="1"/>
              </p:cNvSpPr>
              <p:nvPr>
                <p:ph sz="half" idx="2"/>
              </p:nvPr>
            </p:nvSpPr>
            <p:spPr>
              <a:blipFill>
                <a:blip r:embed="rId2"/>
                <a:stretch>
                  <a:fillRect l="-126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0EAC4D2-5B52-4DD7-B6F1-805CF2A7C669}"/>
              </a:ext>
            </a:extLst>
          </p:cNvPr>
          <p:cNvSpPr>
            <a:spLocks noGrp="1"/>
          </p:cNvSpPr>
          <p:nvPr>
            <p:ph type="body" sz="quarter" idx="3"/>
          </p:nvPr>
        </p:nvSpPr>
        <p:spPr/>
        <p:txBody>
          <a:bodyPr/>
          <a:lstStyle/>
          <a:p>
            <a:r>
              <a:rPr lang="en-US" b="1" dirty="0"/>
              <a:t>Recall / Sensitivity Score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ECAAA49-F4E9-426C-AEBB-192CBE549293}"/>
                  </a:ext>
                </a:extLst>
              </p:cNvPr>
              <p:cNvSpPr>
                <a:spLocks noGrp="1"/>
              </p:cNvSpPr>
              <p:nvPr>
                <p:ph sz="quarter" idx="4"/>
              </p:nvPr>
            </p:nvSpPr>
            <p:spPr/>
            <p:txBody>
              <a:bodyPr>
                <a:normAutofit/>
              </a:bodyPr>
              <a:lstStyle/>
              <a:p>
                <a:endParaRPr lang="en-US" dirty="0"/>
              </a:p>
              <a:p>
                <a:r>
                  <a:rPr lang="en-US" dirty="0"/>
                  <a:t>How </a:t>
                </a:r>
                <a:r>
                  <a:rPr lang="en-US" i="1" dirty="0"/>
                  <a:t>sensitive </a:t>
                </a:r>
                <a:r>
                  <a:rPr lang="en-US" dirty="0"/>
                  <a:t>is the model?</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𝑅𝑒𝑐𝑎𝑙𝑙</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𝑇𝑃</m:t>
                          </m:r>
                        </m:num>
                        <m:den>
                          <m:r>
                            <a:rPr lang="en-US" sz="2800" b="0" i="1" smtClean="0">
                              <a:latin typeface="Cambria Math" panose="02040503050406030204" pitchFamily="18" charset="0"/>
                            </a:rPr>
                            <m:t>𝑇𝑃</m:t>
                          </m:r>
                          <m:r>
                            <a:rPr lang="en-US" sz="2800" b="0" i="1" smtClean="0">
                              <a:latin typeface="Cambria Math" panose="02040503050406030204" pitchFamily="18" charset="0"/>
                            </a:rPr>
                            <m:t>+</m:t>
                          </m:r>
                          <m:r>
                            <a:rPr lang="en-US" sz="2800" b="0" i="1" smtClean="0">
                              <a:latin typeface="Cambria Math" panose="02040503050406030204" pitchFamily="18" charset="0"/>
                            </a:rPr>
                            <m:t>𝐹𝑁</m:t>
                          </m:r>
                        </m:den>
                      </m:f>
                    </m:oMath>
                  </m:oMathPara>
                </a14:m>
                <a:endParaRPr lang="en-US" sz="2800" dirty="0"/>
              </a:p>
              <a:p>
                <a:endParaRPr lang="en-US" dirty="0"/>
              </a:p>
              <a:p>
                <a:r>
                  <a:rPr lang="en-US" dirty="0"/>
                  <a:t>“How many relevant items to the problem were selected?”</a:t>
                </a:r>
              </a:p>
              <a:p>
                <a:endParaRPr lang="en-US" dirty="0"/>
              </a:p>
            </p:txBody>
          </p:sp>
        </mc:Choice>
        <mc:Fallback xmlns="">
          <p:sp>
            <p:nvSpPr>
              <p:cNvPr id="6" name="Content Placeholder 5">
                <a:extLst>
                  <a:ext uri="{FF2B5EF4-FFF2-40B4-BE49-F238E27FC236}">
                    <a16:creationId xmlns:a16="http://schemas.microsoft.com/office/drawing/2014/main" id="{0ECAAA49-F4E9-426C-AEBB-192CBE549293}"/>
                  </a:ext>
                </a:extLst>
              </p:cNvPr>
              <p:cNvSpPr>
                <a:spLocks noGrp="1" noRot="1" noChangeAspect="1" noMove="1" noResize="1" noEditPoints="1" noAdjustHandles="1" noChangeArrowheads="1" noChangeShapeType="1" noTextEdit="1"/>
              </p:cNvSpPr>
              <p:nvPr>
                <p:ph sz="quarter" idx="4"/>
              </p:nvPr>
            </p:nvSpPr>
            <p:spPr>
              <a:blipFill>
                <a:blip r:embed="rId3"/>
                <a:stretch>
                  <a:fillRect l="-1262"/>
                </a:stretch>
              </a:blipFill>
            </p:spPr>
            <p:txBody>
              <a:bodyPr/>
              <a:lstStyle/>
              <a:p>
                <a:r>
                  <a:rPr lang="en-US">
                    <a:noFill/>
                  </a:rPr>
                  <a:t> </a:t>
                </a:r>
              </a:p>
            </p:txBody>
          </p:sp>
        </mc:Fallback>
      </mc:AlternateContent>
    </p:spTree>
    <p:extLst>
      <p:ext uri="{BB962C8B-B14F-4D97-AF65-F5344CB8AC3E}">
        <p14:creationId xmlns:p14="http://schemas.microsoft.com/office/powerpoint/2010/main" val="3939635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528F-A08C-41E8-BE93-D6C4299A90E6}"/>
              </a:ext>
            </a:extLst>
          </p:cNvPr>
          <p:cNvSpPr>
            <a:spLocks noGrp="1"/>
          </p:cNvSpPr>
          <p:nvPr>
            <p:ph type="title"/>
          </p:nvPr>
        </p:nvSpPr>
        <p:spPr/>
        <p:txBody>
          <a:bodyPr/>
          <a:lstStyle/>
          <a:p>
            <a:r>
              <a:rPr lang="en-US" dirty="0"/>
              <a:t>So what?</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0B2ECCAF-A8C9-47DB-817F-EBFEAA4BB2C2}"/>
                  </a:ext>
                </a:extLst>
              </p:cNvPr>
              <p:cNvGraphicFramePr>
                <a:graphicFrameLocks noGrp="1"/>
              </p:cNvGraphicFramePr>
              <p:nvPr>
                <p:ph idx="1"/>
                <p:extLst>
                  <p:ext uri="{D42A27DB-BD31-4B8C-83A1-F6EECF244321}">
                    <p14:modId xmlns:p14="http://schemas.microsoft.com/office/powerpoint/2010/main" val="3256228634"/>
                  </p:ext>
                </p:extLst>
              </p:nvPr>
            </p:nvGraphicFramePr>
            <p:xfrm>
              <a:off x="761999" y="1371600"/>
              <a:ext cx="6400800" cy="457200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4009580105"/>
                        </a:ext>
                      </a:extLst>
                    </a:gridCol>
                    <a:gridCol w="1280160">
                      <a:extLst>
                        <a:ext uri="{9D8B030D-6E8A-4147-A177-3AD203B41FA5}">
                          <a16:colId xmlns:a16="http://schemas.microsoft.com/office/drawing/2014/main" val="3276782937"/>
                        </a:ext>
                      </a:extLst>
                    </a:gridCol>
                    <a:gridCol w="1280160">
                      <a:extLst>
                        <a:ext uri="{9D8B030D-6E8A-4147-A177-3AD203B41FA5}">
                          <a16:colId xmlns:a16="http://schemas.microsoft.com/office/drawing/2014/main" val="3734813379"/>
                        </a:ext>
                      </a:extLst>
                    </a:gridCol>
                    <a:gridCol w="1280160">
                      <a:extLst>
                        <a:ext uri="{9D8B030D-6E8A-4147-A177-3AD203B41FA5}">
                          <a16:colId xmlns:a16="http://schemas.microsoft.com/office/drawing/2014/main" val="1443744421"/>
                        </a:ext>
                      </a:extLst>
                    </a:gridCol>
                    <a:gridCol w="1280160">
                      <a:extLst>
                        <a:ext uri="{9D8B030D-6E8A-4147-A177-3AD203B41FA5}">
                          <a16:colId xmlns:a16="http://schemas.microsoft.com/office/drawing/2014/main" val="1039256635"/>
                        </a:ext>
                      </a:extLst>
                    </a:gridCol>
                  </a:tblGrid>
                  <a:tr h="914400">
                    <a:tc>
                      <a:txBody>
                        <a:bodyPr/>
                        <a:lstStyle/>
                        <a:p>
                          <a:pPr algn="ctr"/>
                          <a:endParaRPr lang="en-US" sz="2000" dirty="0"/>
                        </a:p>
                      </a:txBody>
                      <a:tcPr anchor="ctr"/>
                    </a:tc>
                    <a:tc>
                      <a:txBody>
                        <a:bodyPr/>
                        <a:lstStyle/>
                        <a:p>
                          <a:pPr algn="ctr"/>
                          <a:r>
                            <a:rPr lang="en-US" sz="2000" dirty="0"/>
                            <a:t>Accuracy</a:t>
                          </a:r>
                        </a:p>
                      </a:txBody>
                      <a:tcPr anchor="ctr"/>
                    </a:tc>
                    <a:tc>
                      <a:txBody>
                        <a:bodyPr/>
                        <a:lstStyle/>
                        <a:p>
                          <a:pPr algn="ctr"/>
                          <a:r>
                            <a:rPr lang="en-US" sz="2000" dirty="0"/>
                            <a:t>Precision</a:t>
                          </a:r>
                        </a:p>
                      </a:txBody>
                      <a:tcPr anchor="ctr"/>
                    </a:tc>
                    <a:tc>
                      <a:txBody>
                        <a:bodyPr/>
                        <a:lstStyle/>
                        <a:p>
                          <a:pPr algn="ctr"/>
                          <a:r>
                            <a:rPr lang="en-US" sz="2000" dirty="0"/>
                            <a:t>Recall</a:t>
                          </a:r>
                        </a:p>
                      </a:txBody>
                      <a:tcPr anchor="ctr"/>
                    </a:tc>
                    <a:tc>
                      <a:txBody>
                        <a:bodyPr/>
                        <a:lstStyle/>
                        <a:p>
                          <a:pPr algn="ctr"/>
                          <a:r>
                            <a:rPr lang="en-US" sz="2000" dirty="0"/>
                            <a:t>F1</a:t>
                          </a:r>
                        </a:p>
                      </a:txBody>
                      <a:tcPr anchor="ctr"/>
                    </a:tc>
                    <a:extLst>
                      <a:ext uri="{0D108BD9-81ED-4DB2-BD59-A6C34878D82A}">
                        <a16:rowId xmlns:a16="http://schemas.microsoft.com/office/drawing/2014/main" val="3282941011"/>
                      </a:ext>
                    </a:extLst>
                  </a:tr>
                  <a:tr h="914400">
                    <a:tc>
                      <a:txBody>
                        <a:bodyPr/>
                        <a:lstStyle/>
                        <a:p>
                          <a:pPr algn="ctr"/>
                          <a:r>
                            <a:rPr lang="en-US" sz="2000" dirty="0"/>
                            <a:t>Average</a:t>
                          </a:r>
                        </a:p>
                      </a:txBody>
                      <a:tcPr anchor="ctr"/>
                    </a:tc>
                    <a:tc>
                      <a:txBody>
                        <a:bodyPr/>
                        <a:lstStyle/>
                        <a:p>
                          <a:pPr algn="ctr"/>
                          <a:r>
                            <a:rPr lang="en-US" sz="2000" dirty="0"/>
                            <a:t>99%</a:t>
                          </a:r>
                        </a:p>
                      </a:txBody>
                      <a:tcPr anchor="ctr"/>
                    </a:tc>
                    <a:tc>
                      <a:txBody>
                        <a:bodyPr/>
                        <a:lstStyle/>
                        <a:p>
                          <a:pPr algn="ctr"/>
                          <a:r>
                            <a:rPr lang="en-US" sz="2000" dirty="0"/>
                            <a:t>86%</a:t>
                          </a:r>
                        </a:p>
                      </a:txBody>
                      <a:tcPr anchor="ctr"/>
                    </a:tc>
                    <a:tc>
                      <a:txBody>
                        <a:bodyPr/>
                        <a:lstStyle/>
                        <a:p>
                          <a:pPr algn="ctr"/>
                          <a:r>
                            <a:rPr lang="en-US" sz="2000" dirty="0"/>
                            <a:t>87%</a:t>
                          </a:r>
                        </a:p>
                      </a:txBody>
                      <a:tcPr anchor="ctr"/>
                    </a:tc>
                    <a:tc>
                      <a:txBody>
                        <a:bodyPr/>
                        <a:lstStyle/>
                        <a:p>
                          <a:pPr algn="ctr"/>
                          <a:r>
                            <a:rPr lang="en-US" sz="2000" dirty="0"/>
                            <a:t>85%</a:t>
                          </a:r>
                        </a:p>
                      </a:txBody>
                      <a:tcPr anchor="ctr"/>
                    </a:tc>
                    <a:extLst>
                      <a:ext uri="{0D108BD9-81ED-4DB2-BD59-A6C34878D82A}">
                        <a16:rowId xmlns:a16="http://schemas.microsoft.com/office/drawing/2014/main" val="1061077293"/>
                      </a:ext>
                    </a:extLst>
                  </a:tr>
                  <a:tr h="914400">
                    <a:tc>
                      <a:txBody>
                        <a:bodyPr/>
                        <a:lstStyle/>
                        <a:p>
                          <a:pPr algn="ctr"/>
                          <a:r>
                            <a:rPr lang="en-US" sz="2000" dirty="0"/>
                            <a:t>Low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99%</a:t>
                          </a:r>
                        </a:p>
                      </a:txBody>
                      <a:tcPr anchor="ctr"/>
                    </a:tc>
                    <a:tc>
                      <a:txBody>
                        <a:bodyPr/>
                        <a:lstStyle/>
                        <a:p>
                          <a:pPr algn="ctr"/>
                          <a:r>
                            <a:rPr lang="en-US" sz="2000" dirty="0"/>
                            <a:t>84%</a:t>
                          </a:r>
                        </a:p>
                      </a:txBody>
                      <a:tcPr anchor="ctr"/>
                    </a:tc>
                    <a:tc>
                      <a:txBody>
                        <a:bodyPr/>
                        <a:lstStyle/>
                        <a:p>
                          <a:pPr algn="ctr"/>
                          <a:r>
                            <a:rPr lang="en-US" sz="2000" dirty="0"/>
                            <a:t>84%</a:t>
                          </a:r>
                        </a:p>
                      </a:txBody>
                      <a:tcPr anchor="ctr"/>
                    </a:tc>
                    <a:tc>
                      <a:txBody>
                        <a:bodyPr/>
                        <a:lstStyle/>
                        <a:p>
                          <a:pPr algn="ctr"/>
                          <a:r>
                            <a:rPr lang="en-US" sz="2000" dirty="0"/>
                            <a:t>83%</a:t>
                          </a:r>
                        </a:p>
                      </a:txBody>
                      <a:tcPr anchor="ctr"/>
                    </a:tc>
                    <a:extLst>
                      <a:ext uri="{0D108BD9-81ED-4DB2-BD59-A6C34878D82A}">
                        <a16:rowId xmlns:a16="http://schemas.microsoft.com/office/drawing/2014/main" val="3258978186"/>
                      </a:ext>
                    </a:extLst>
                  </a:tr>
                  <a:tr h="914400">
                    <a:tc>
                      <a:txBody>
                        <a:bodyPr/>
                        <a:lstStyle/>
                        <a:p>
                          <a:pPr algn="ctr"/>
                          <a:r>
                            <a:rPr lang="en-US" sz="2000" dirty="0"/>
                            <a:t>High</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99%</a:t>
                          </a:r>
                        </a:p>
                      </a:txBody>
                      <a:tcPr anchor="ctr"/>
                    </a:tc>
                    <a:tc>
                      <a:txBody>
                        <a:bodyPr/>
                        <a:lstStyle/>
                        <a:p>
                          <a:pPr algn="ctr"/>
                          <a:r>
                            <a:rPr lang="en-US" sz="2000" dirty="0"/>
                            <a:t>89%</a:t>
                          </a:r>
                        </a:p>
                      </a:txBody>
                      <a:tcPr anchor="ctr"/>
                    </a:tc>
                    <a:tc>
                      <a:txBody>
                        <a:bodyPr/>
                        <a:lstStyle/>
                        <a:p>
                          <a:pPr algn="ctr"/>
                          <a:r>
                            <a:rPr lang="en-US" sz="2000" dirty="0"/>
                            <a:t>90%</a:t>
                          </a:r>
                        </a:p>
                      </a:txBody>
                      <a:tcPr anchor="ctr"/>
                    </a:tc>
                    <a:tc>
                      <a:txBody>
                        <a:bodyPr/>
                        <a:lstStyle/>
                        <a:p>
                          <a:pPr algn="ctr"/>
                          <a:r>
                            <a:rPr lang="en-US" sz="2000" dirty="0"/>
                            <a:t>88%</a:t>
                          </a:r>
                        </a:p>
                      </a:txBody>
                      <a:tcPr anchor="ctr"/>
                    </a:tc>
                    <a:extLst>
                      <a:ext uri="{0D108BD9-81ED-4DB2-BD59-A6C34878D82A}">
                        <a16:rowId xmlns:a16="http://schemas.microsoft.com/office/drawing/2014/main" val="3467709775"/>
                      </a:ext>
                    </a:extLst>
                  </a:tr>
                  <a:tr h="914400">
                    <a:tc>
                      <a:txBody>
                        <a:bodyPr/>
                        <a:lstStyle/>
                        <a:p>
                          <a:pPr algn="ctr"/>
                          <a:r>
                            <a:rPr lang="en-US" sz="2000" dirty="0"/>
                            <a:t>Var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2.9×</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−7</m:t>
                                    </m:r>
                                  </m:sup>
                                </m:sSup>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2.2×</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−4</m:t>
                                    </m:r>
                                  </m:sup>
                                </m:sSup>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3.7×</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−4</m:t>
                                    </m:r>
                                  </m:sup>
                                </m:sSup>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2.9×</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−4</m:t>
                                    </m:r>
                                  </m:sup>
                                </m:sSup>
                              </m:oMath>
                            </m:oMathPara>
                          </a14:m>
                          <a:endParaRPr lang="en-US" sz="1800" dirty="0"/>
                        </a:p>
                      </a:txBody>
                      <a:tcPr anchor="ctr"/>
                    </a:tc>
                    <a:extLst>
                      <a:ext uri="{0D108BD9-81ED-4DB2-BD59-A6C34878D82A}">
                        <a16:rowId xmlns:a16="http://schemas.microsoft.com/office/drawing/2014/main" val="1908144934"/>
                      </a:ext>
                    </a:extLst>
                  </a:tr>
                </a:tbl>
              </a:graphicData>
            </a:graphic>
          </p:graphicFrame>
        </mc:Choice>
        <mc:Fallback xmlns="">
          <p:graphicFrame>
            <p:nvGraphicFramePr>
              <p:cNvPr id="5" name="Table 5">
                <a:extLst>
                  <a:ext uri="{FF2B5EF4-FFF2-40B4-BE49-F238E27FC236}">
                    <a16:creationId xmlns:a16="http://schemas.microsoft.com/office/drawing/2014/main" id="{0B2ECCAF-A8C9-47DB-817F-EBFEAA4BB2C2}"/>
                  </a:ext>
                </a:extLst>
              </p:cNvPr>
              <p:cNvGraphicFramePr>
                <a:graphicFrameLocks noGrp="1"/>
              </p:cNvGraphicFramePr>
              <p:nvPr>
                <p:ph idx="1"/>
                <p:extLst>
                  <p:ext uri="{D42A27DB-BD31-4B8C-83A1-F6EECF244321}">
                    <p14:modId xmlns:p14="http://schemas.microsoft.com/office/powerpoint/2010/main" val="3256228634"/>
                  </p:ext>
                </p:extLst>
              </p:nvPr>
            </p:nvGraphicFramePr>
            <p:xfrm>
              <a:off x="761999" y="1371600"/>
              <a:ext cx="6400800" cy="457200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4009580105"/>
                        </a:ext>
                      </a:extLst>
                    </a:gridCol>
                    <a:gridCol w="1280160">
                      <a:extLst>
                        <a:ext uri="{9D8B030D-6E8A-4147-A177-3AD203B41FA5}">
                          <a16:colId xmlns:a16="http://schemas.microsoft.com/office/drawing/2014/main" val="3276782937"/>
                        </a:ext>
                      </a:extLst>
                    </a:gridCol>
                    <a:gridCol w="1280160">
                      <a:extLst>
                        <a:ext uri="{9D8B030D-6E8A-4147-A177-3AD203B41FA5}">
                          <a16:colId xmlns:a16="http://schemas.microsoft.com/office/drawing/2014/main" val="3734813379"/>
                        </a:ext>
                      </a:extLst>
                    </a:gridCol>
                    <a:gridCol w="1280160">
                      <a:extLst>
                        <a:ext uri="{9D8B030D-6E8A-4147-A177-3AD203B41FA5}">
                          <a16:colId xmlns:a16="http://schemas.microsoft.com/office/drawing/2014/main" val="1443744421"/>
                        </a:ext>
                      </a:extLst>
                    </a:gridCol>
                    <a:gridCol w="1280160">
                      <a:extLst>
                        <a:ext uri="{9D8B030D-6E8A-4147-A177-3AD203B41FA5}">
                          <a16:colId xmlns:a16="http://schemas.microsoft.com/office/drawing/2014/main" val="1039256635"/>
                        </a:ext>
                      </a:extLst>
                    </a:gridCol>
                  </a:tblGrid>
                  <a:tr h="914400">
                    <a:tc>
                      <a:txBody>
                        <a:bodyPr/>
                        <a:lstStyle/>
                        <a:p>
                          <a:pPr algn="ctr"/>
                          <a:endParaRPr lang="en-US" sz="2000" dirty="0"/>
                        </a:p>
                      </a:txBody>
                      <a:tcPr anchor="ctr"/>
                    </a:tc>
                    <a:tc>
                      <a:txBody>
                        <a:bodyPr/>
                        <a:lstStyle/>
                        <a:p>
                          <a:pPr algn="ctr"/>
                          <a:r>
                            <a:rPr lang="en-US" sz="2000" dirty="0"/>
                            <a:t>Accuracy</a:t>
                          </a:r>
                        </a:p>
                      </a:txBody>
                      <a:tcPr anchor="ctr"/>
                    </a:tc>
                    <a:tc>
                      <a:txBody>
                        <a:bodyPr/>
                        <a:lstStyle/>
                        <a:p>
                          <a:pPr algn="ctr"/>
                          <a:r>
                            <a:rPr lang="en-US" sz="2000" dirty="0"/>
                            <a:t>Precision</a:t>
                          </a:r>
                        </a:p>
                      </a:txBody>
                      <a:tcPr anchor="ctr"/>
                    </a:tc>
                    <a:tc>
                      <a:txBody>
                        <a:bodyPr/>
                        <a:lstStyle/>
                        <a:p>
                          <a:pPr algn="ctr"/>
                          <a:r>
                            <a:rPr lang="en-US" sz="2000" dirty="0"/>
                            <a:t>Recall</a:t>
                          </a:r>
                        </a:p>
                      </a:txBody>
                      <a:tcPr anchor="ctr"/>
                    </a:tc>
                    <a:tc>
                      <a:txBody>
                        <a:bodyPr/>
                        <a:lstStyle/>
                        <a:p>
                          <a:pPr algn="ctr"/>
                          <a:r>
                            <a:rPr lang="en-US" sz="2000" dirty="0"/>
                            <a:t>F1</a:t>
                          </a:r>
                        </a:p>
                      </a:txBody>
                      <a:tcPr anchor="ctr"/>
                    </a:tc>
                    <a:extLst>
                      <a:ext uri="{0D108BD9-81ED-4DB2-BD59-A6C34878D82A}">
                        <a16:rowId xmlns:a16="http://schemas.microsoft.com/office/drawing/2014/main" val="3282941011"/>
                      </a:ext>
                    </a:extLst>
                  </a:tr>
                  <a:tr h="914400">
                    <a:tc>
                      <a:txBody>
                        <a:bodyPr/>
                        <a:lstStyle/>
                        <a:p>
                          <a:pPr algn="ctr"/>
                          <a:r>
                            <a:rPr lang="en-US" sz="2000" dirty="0"/>
                            <a:t>Average</a:t>
                          </a:r>
                        </a:p>
                      </a:txBody>
                      <a:tcPr anchor="ctr"/>
                    </a:tc>
                    <a:tc>
                      <a:txBody>
                        <a:bodyPr/>
                        <a:lstStyle/>
                        <a:p>
                          <a:pPr algn="ctr"/>
                          <a:r>
                            <a:rPr lang="en-US" sz="2000" dirty="0"/>
                            <a:t>99%</a:t>
                          </a:r>
                        </a:p>
                      </a:txBody>
                      <a:tcPr anchor="ctr"/>
                    </a:tc>
                    <a:tc>
                      <a:txBody>
                        <a:bodyPr/>
                        <a:lstStyle/>
                        <a:p>
                          <a:pPr algn="ctr"/>
                          <a:r>
                            <a:rPr lang="en-US" sz="2000" dirty="0"/>
                            <a:t>86%</a:t>
                          </a:r>
                        </a:p>
                      </a:txBody>
                      <a:tcPr anchor="ctr"/>
                    </a:tc>
                    <a:tc>
                      <a:txBody>
                        <a:bodyPr/>
                        <a:lstStyle/>
                        <a:p>
                          <a:pPr algn="ctr"/>
                          <a:r>
                            <a:rPr lang="en-US" sz="2000" dirty="0"/>
                            <a:t>87%</a:t>
                          </a:r>
                        </a:p>
                      </a:txBody>
                      <a:tcPr anchor="ctr"/>
                    </a:tc>
                    <a:tc>
                      <a:txBody>
                        <a:bodyPr/>
                        <a:lstStyle/>
                        <a:p>
                          <a:pPr algn="ctr"/>
                          <a:r>
                            <a:rPr lang="en-US" sz="2000" dirty="0"/>
                            <a:t>85%</a:t>
                          </a:r>
                        </a:p>
                      </a:txBody>
                      <a:tcPr anchor="ctr"/>
                    </a:tc>
                    <a:extLst>
                      <a:ext uri="{0D108BD9-81ED-4DB2-BD59-A6C34878D82A}">
                        <a16:rowId xmlns:a16="http://schemas.microsoft.com/office/drawing/2014/main" val="1061077293"/>
                      </a:ext>
                    </a:extLst>
                  </a:tr>
                  <a:tr h="914400">
                    <a:tc>
                      <a:txBody>
                        <a:bodyPr/>
                        <a:lstStyle/>
                        <a:p>
                          <a:pPr algn="ctr"/>
                          <a:r>
                            <a:rPr lang="en-US" sz="2000" dirty="0"/>
                            <a:t>Low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99%</a:t>
                          </a:r>
                        </a:p>
                      </a:txBody>
                      <a:tcPr anchor="ctr"/>
                    </a:tc>
                    <a:tc>
                      <a:txBody>
                        <a:bodyPr/>
                        <a:lstStyle/>
                        <a:p>
                          <a:pPr algn="ctr"/>
                          <a:r>
                            <a:rPr lang="en-US" sz="2000" dirty="0"/>
                            <a:t>84%</a:t>
                          </a:r>
                        </a:p>
                      </a:txBody>
                      <a:tcPr anchor="ctr"/>
                    </a:tc>
                    <a:tc>
                      <a:txBody>
                        <a:bodyPr/>
                        <a:lstStyle/>
                        <a:p>
                          <a:pPr algn="ctr"/>
                          <a:r>
                            <a:rPr lang="en-US" sz="2000" dirty="0"/>
                            <a:t>84%</a:t>
                          </a:r>
                        </a:p>
                      </a:txBody>
                      <a:tcPr anchor="ctr"/>
                    </a:tc>
                    <a:tc>
                      <a:txBody>
                        <a:bodyPr/>
                        <a:lstStyle/>
                        <a:p>
                          <a:pPr algn="ctr"/>
                          <a:r>
                            <a:rPr lang="en-US" sz="2000" dirty="0"/>
                            <a:t>83%</a:t>
                          </a:r>
                        </a:p>
                      </a:txBody>
                      <a:tcPr anchor="ctr"/>
                    </a:tc>
                    <a:extLst>
                      <a:ext uri="{0D108BD9-81ED-4DB2-BD59-A6C34878D82A}">
                        <a16:rowId xmlns:a16="http://schemas.microsoft.com/office/drawing/2014/main" val="3258978186"/>
                      </a:ext>
                    </a:extLst>
                  </a:tr>
                  <a:tr h="914400">
                    <a:tc>
                      <a:txBody>
                        <a:bodyPr/>
                        <a:lstStyle/>
                        <a:p>
                          <a:pPr algn="ctr"/>
                          <a:r>
                            <a:rPr lang="en-US" sz="2000" dirty="0"/>
                            <a:t>High</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99%</a:t>
                          </a:r>
                        </a:p>
                      </a:txBody>
                      <a:tcPr anchor="ctr"/>
                    </a:tc>
                    <a:tc>
                      <a:txBody>
                        <a:bodyPr/>
                        <a:lstStyle/>
                        <a:p>
                          <a:pPr algn="ctr"/>
                          <a:r>
                            <a:rPr lang="en-US" sz="2000" dirty="0"/>
                            <a:t>89%</a:t>
                          </a:r>
                        </a:p>
                      </a:txBody>
                      <a:tcPr anchor="ctr"/>
                    </a:tc>
                    <a:tc>
                      <a:txBody>
                        <a:bodyPr/>
                        <a:lstStyle/>
                        <a:p>
                          <a:pPr algn="ctr"/>
                          <a:r>
                            <a:rPr lang="en-US" sz="2000" dirty="0"/>
                            <a:t>90%</a:t>
                          </a:r>
                        </a:p>
                      </a:txBody>
                      <a:tcPr anchor="ctr"/>
                    </a:tc>
                    <a:tc>
                      <a:txBody>
                        <a:bodyPr/>
                        <a:lstStyle/>
                        <a:p>
                          <a:pPr algn="ctr"/>
                          <a:r>
                            <a:rPr lang="en-US" sz="2000" dirty="0"/>
                            <a:t>88%</a:t>
                          </a:r>
                        </a:p>
                      </a:txBody>
                      <a:tcPr anchor="ctr"/>
                    </a:tc>
                    <a:extLst>
                      <a:ext uri="{0D108BD9-81ED-4DB2-BD59-A6C34878D82A}">
                        <a16:rowId xmlns:a16="http://schemas.microsoft.com/office/drawing/2014/main" val="3467709775"/>
                      </a:ext>
                    </a:extLst>
                  </a:tr>
                  <a:tr h="914400">
                    <a:tc>
                      <a:txBody>
                        <a:bodyPr/>
                        <a:lstStyle/>
                        <a:p>
                          <a:pPr algn="ctr"/>
                          <a:r>
                            <a:rPr lang="en-US" sz="2000" dirty="0"/>
                            <a:t>Var</a:t>
                          </a:r>
                        </a:p>
                      </a:txBody>
                      <a:tcPr anchor="ctr"/>
                    </a:tc>
                    <a:tc>
                      <a:txBody>
                        <a:bodyPr/>
                        <a:lstStyle/>
                        <a:p>
                          <a:endParaRPr lang="en-US"/>
                        </a:p>
                      </a:txBody>
                      <a:tcPr anchor="ctr">
                        <a:blipFill>
                          <a:blip r:embed="rId2"/>
                          <a:stretch>
                            <a:fillRect l="-100476" t="-401333" r="-302857" b="-2000"/>
                          </a:stretch>
                        </a:blipFill>
                      </a:tcPr>
                    </a:tc>
                    <a:tc>
                      <a:txBody>
                        <a:bodyPr/>
                        <a:lstStyle/>
                        <a:p>
                          <a:endParaRPr lang="en-US"/>
                        </a:p>
                      </a:txBody>
                      <a:tcPr anchor="ctr">
                        <a:blipFill>
                          <a:blip r:embed="rId2"/>
                          <a:stretch>
                            <a:fillRect l="-199526" t="-401333" r="-201422" b="-2000"/>
                          </a:stretch>
                        </a:blipFill>
                      </a:tcPr>
                    </a:tc>
                    <a:tc>
                      <a:txBody>
                        <a:bodyPr/>
                        <a:lstStyle/>
                        <a:p>
                          <a:endParaRPr lang="en-US"/>
                        </a:p>
                      </a:txBody>
                      <a:tcPr anchor="ctr">
                        <a:blipFill>
                          <a:blip r:embed="rId2"/>
                          <a:stretch>
                            <a:fillRect l="-300952" t="-401333" r="-102381" b="-2000"/>
                          </a:stretch>
                        </a:blipFill>
                      </a:tcPr>
                    </a:tc>
                    <a:tc>
                      <a:txBody>
                        <a:bodyPr/>
                        <a:lstStyle/>
                        <a:p>
                          <a:endParaRPr lang="en-US"/>
                        </a:p>
                      </a:txBody>
                      <a:tcPr anchor="ctr">
                        <a:blipFill>
                          <a:blip r:embed="rId2"/>
                          <a:stretch>
                            <a:fillRect l="-400952" t="-401333" r="-2381" b="-2000"/>
                          </a:stretch>
                        </a:blipFill>
                      </a:tcPr>
                    </a:tc>
                    <a:extLst>
                      <a:ext uri="{0D108BD9-81ED-4DB2-BD59-A6C34878D82A}">
                        <a16:rowId xmlns:a16="http://schemas.microsoft.com/office/drawing/2014/main" val="1908144934"/>
                      </a:ext>
                    </a:extLst>
                  </a:tr>
                </a:tbl>
              </a:graphicData>
            </a:graphic>
          </p:graphicFrame>
        </mc:Fallback>
      </mc:AlternateContent>
      <p:sp>
        <p:nvSpPr>
          <p:cNvPr id="4" name="Text Placeholder 3">
            <a:extLst>
              <a:ext uri="{FF2B5EF4-FFF2-40B4-BE49-F238E27FC236}">
                <a16:creationId xmlns:a16="http://schemas.microsoft.com/office/drawing/2014/main" id="{DADF7AF1-AD70-4CD3-89A1-ADE0EE4E1E3C}"/>
              </a:ext>
            </a:extLst>
          </p:cNvPr>
          <p:cNvSpPr>
            <a:spLocks noGrp="1"/>
          </p:cNvSpPr>
          <p:nvPr>
            <p:ph type="body" sz="half" idx="2"/>
          </p:nvPr>
        </p:nvSpPr>
        <p:spPr/>
        <p:txBody>
          <a:bodyPr/>
          <a:lstStyle/>
          <a:p>
            <a:endParaRPr lang="en-US" dirty="0"/>
          </a:p>
          <a:p>
            <a:endParaRPr lang="en-US" dirty="0"/>
          </a:p>
          <a:p>
            <a:r>
              <a:rPr lang="en-US" dirty="0"/>
              <a:t>When all is said and Done…</a:t>
            </a:r>
          </a:p>
          <a:p>
            <a:endParaRPr lang="en-US" dirty="0"/>
          </a:p>
          <a:p>
            <a:r>
              <a:rPr lang="en-US" dirty="0"/>
              <a:t>Averaged over 10 folds</a:t>
            </a:r>
          </a:p>
          <a:p>
            <a:endParaRPr lang="en-US" dirty="0"/>
          </a:p>
          <a:p>
            <a:r>
              <a:rPr lang="en-US" dirty="0"/>
              <a:t>Averaged Across 37 classes</a:t>
            </a:r>
          </a:p>
        </p:txBody>
      </p:sp>
    </p:spTree>
    <p:extLst>
      <p:ext uri="{BB962C8B-B14F-4D97-AF65-F5344CB8AC3E}">
        <p14:creationId xmlns:p14="http://schemas.microsoft.com/office/powerpoint/2010/main" val="3690145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0BA0-8839-407A-8163-946DED24D1C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353C2D4E-1E25-4A52-84F6-224156103CC1}"/>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45782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D76DE-3DF0-4276-B678-D96C4556A01E}"/>
              </a:ext>
            </a:extLst>
          </p:cNvPr>
          <p:cNvSpPr>
            <a:spLocks noGrp="1"/>
          </p:cNvSpPr>
          <p:nvPr>
            <p:ph type="title"/>
          </p:nvPr>
        </p:nvSpPr>
        <p:spPr/>
        <p:txBody>
          <a:bodyPr/>
          <a:lstStyle/>
          <a:p>
            <a:r>
              <a:rPr lang="en-US" dirty="0"/>
              <a:t>Name the Source of the Sound</a:t>
            </a:r>
          </a:p>
        </p:txBody>
      </p:sp>
      <p:sp>
        <p:nvSpPr>
          <p:cNvPr id="12" name="Content Placeholder 11">
            <a:extLst>
              <a:ext uri="{FF2B5EF4-FFF2-40B4-BE49-F238E27FC236}">
                <a16:creationId xmlns:a16="http://schemas.microsoft.com/office/drawing/2014/main" id="{B515B543-8280-4E07-9D9F-A42A6A9EAA7C}"/>
              </a:ext>
            </a:extLst>
          </p:cNvPr>
          <p:cNvSpPr>
            <a:spLocks noGrp="1"/>
          </p:cNvSpPr>
          <p:nvPr>
            <p:ph sz="half" idx="1"/>
          </p:nvPr>
        </p:nvSpPr>
        <p:spPr/>
        <p:txBody>
          <a:bodyPr>
            <a:normAutofit/>
          </a:bodyPr>
          <a:lstStyle/>
          <a:p>
            <a:endParaRPr lang="en-US" dirty="0"/>
          </a:p>
          <a:p>
            <a:r>
              <a:rPr lang="en-US" dirty="0"/>
              <a:t>Example 1:</a:t>
            </a:r>
          </a:p>
          <a:p>
            <a:pPr lvl="1"/>
            <a:r>
              <a:rPr lang="en-US" dirty="0"/>
              <a:t>Violin – G4</a:t>
            </a:r>
          </a:p>
          <a:p>
            <a:pPr marL="365760" lvl="1" indent="0">
              <a:buNone/>
            </a:pPr>
            <a:endParaRPr lang="en-US" dirty="0"/>
          </a:p>
          <a:p>
            <a:r>
              <a:rPr lang="en-US" dirty="0"/>
              <a:t>Example 2:</a:t>
            </a:r>
          </a:p>
          <a:p>
            <a:pPr lvl="1"/>
            <a:r>
              <a:rPr lang="en-US" dirty="0"/>
              <a:t>Guitar – B2</a:t>
            </a:r>
          </a:p>
          <a:p>
            <a:pPr lvl="1"/>
            <a:endParaRPr lang="en-US" dirty="0"/>
          </a:p>
        </p:txBody>
      </p:sp>
      <p:sp>
        <p:nvSpPr>
          <p:cNvPr id="15" name="Content Placeholder 14">
            <a:extLst>
              <a:ext uri="{FF2B5EF4-FFF2-40B4-BE49-F238E27FC236}">
                <a16:creationId xmlns:a16="http://schemas.microsoft.com/office/drawing/2014/main" id="{93EED9EA-DB60-49B4-8F78-8E77772CA2E9}"/>
              </a:ext>
            </a:extLst>
          </p:cNvPr>
          <p:cNvSpPr>
            <a:spLocks noGrp="1"/>
          </p:cNvSpPr>
          <p:nvPr>
            <p:ph sz="half" idx="2"/>
          </p:nvPr>
        </p:nvSpPr>
        <p:spPr/>
        <p:txBody>
          <a:bodyPr>
            <a:normAutofit/>
          </a:bodyPr>
          <a:lstStyle/>
          <a:p>
            <a:endParaRPr lang="en-US" dirty="0"/>
          </a:p>
          <a:p>
            <a:r>
              <a:rPr lang="en-US" dirty="0"/>
              <a:t>Example 3:</a:t>
            </a:r>
          </a:p>
          <a:p>
            <a:pPr lvl="1"/>
            <a:r>
              <a:rPr lang="en-US" dirty="0"/>
              <a:t>Clarinet – G#5	</a:t>
            </a:r>
          </a:p>
          <a:p>
            <a:endParaRPr lang="en-US" dirty="0"/>
          </a:p>
          <a:p>
            <a:r>
              <a:rPr lang="en-US" dirty="0"/>
              <a:t>Example 6:</a:t>
            </a:r>
          </a:p>
          <a:p>
            <a:pPr lvl="1"/>
            <a:r>
              <a:rPr lang="en-US" dirty="0"/>
              <a:t>Oboe – Bb4 	</a:t>
            </a:r>
          </a:p>
          <a:p>
            <a:endParaRPr lang="en-US" dirty="0"/>
          </a:p>
        </p:txBody>
      </p:sp>
      <p:pic>
        <p:nvPicPr>
          <p:cNvPr id="17" name="Violin.arco.sulD.G4.L">
            <a:hlinkClick r:id="" action="ppaction://media"/>
            <a:extLst>
              <a:ext uri="{FF2B5EF4-FFF2-40B4-BE49-F238E27FC236}">
                <a16:creationId xmlns:a16="http://schemas.microsoft.com/office/drawing/2014/main" id="{A0C7264C-E321-4CF2-9A12-1D37DE5F49A1}"/>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695700" y="2286000"/>
            <a:ext cx="406400" cy="406400"/>
          </a:xfrm>
          <a:prstGeom prst="rect">
            <a:avLst/>
          </a:prstGeom>
        </p:spPr>
      </p:pic>
      <p:pic>
        <p:nvPicPr>
          <p:cNvPr id="18" name="GUITAR.B2.verylong.forte.normal">
            <a:hlinkClick r:id="" action="ppaction://media"/>
            <a:extLst>
              <a:ext uri="{FF2B5EF4-FFF2-40B4-BE49-F238E27FC236}">
                <a16:creationId xmlns:a16="http://schemas.microsoft.com/office/drawing/2014/main" id="{59D93FDB-B4A9-47F6-9CA7-1EF7F16E5D09}"/>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3695700" y="3960812"/>
            <a:ext cx="406400" cy="406400"/>
          </a:xfrm>
          <a:prstGeom prst="rect">
            <a:avLst/>
          </a:prstGeom>
        </p:spPr>
      </p:pic>
      <p:pic>
        <p:nvPicPr>
          <p:cNvPr id="19" name="CLARINET.Gs5.1.fortissimo.normal">
            <a:hlinkClick r:id="" action="ppaction://media"/>
            <a:extLst>
              <a:ext uri="{FF2B5EF4-FFF2-40B4-BE49-F238E27FC236}">
                <a16:creationId xmlns:a16="http://schemas.microsoft.com/office/drawing/2014/main" id="{B208597B-50F1-433A-9457-A9CE80540703}"/>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8864600" y="2286000"/>
            <a:ext cx="406400" cy="406400"/>
          </a:xfrm>
          <a:prstGeom prst="rect">
            <a:avLst/>
          </a:prstGeom>
        </p:spPr>
      </p:pic>
      <p:pic>
        <p:nvPicPr>
          <p:cNvPr id="23" name="Oboe.Bb4.R">
            <a:hlinkClick r:id="" action="ppaction://media"/>
            <a:extLst>
              <a:ext uri="{FF2B5EF4-FFF2-40B4-BE49-F238E27FC236}">
                <a16:creationId xmlns:a16="http://schemas.microsoft.com/office/drawing/2014/main" id="{0C75A4EA-DF8F-40E1-8F57-CB03AC01B1A9}"/>
              </a:ext>
            </a:extLst>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8864600" y="3960812"/>
            <a:ext cx="406400" cy="406400"/>
          </a:xfrm>
          <a:prstGeom prst="rect">
            <a:avLst/>
          </a:prstGeom>
        </p:spPr>
      </p:pic>
    </p:spTree>
    <p:extLst>
      <p:ext uri="{BB962C8B-B14F-4D97-AF65-F5344CB8AC3E}">
        <p14:creationId xmlns:p14="http://schemas.microsoft.com/office/powerpoint/2010/main" val="153657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16" fill="hold"/>
                                        <p:tgtEl>
                                          <p:spTgt spid="1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283" fill="hold"/>
                                        <p:tgtEl>
                                          <p:spTgt spid="1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555" fill="hold"/>
                                        <p:tgtEl>
                                          <p:spTgt spid="19"/>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773"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17"/>
                </p:tgtEl>
              </p:cMediaNode>
            </p:audio>
            <p:audio>
              <p:cMediaNode vol="80000">
                <p:cTn id="20" fill="hold" display="0">
                  <p:stCondLst>
                    <p:cond delay="indefinite"/>
                  </p:stCondLst>
                  <p:endCondLst>
                    <p:cond evt="onStopAudio" delay="0">
                      <p:tgtEl>
                        <p:sldTgt/>
                      </p:tgtEl>
                    </p:cond>
                  </p:endCondLst>
                </p:cTn>
                <p:tgtEl>
                  <p:spTgt spid="18"/>
                </p:tgtEl>
              </p:cMediaNode>
            </p:audio>
            <p:audio>
              <p:cMediaNode vol="80000">
                <p:cTn id="21" fill="hold" display="0">
                  <p:stCondLst>
                    <p:cond delay="indefinite"/>
                  </p:stCondLst>
                  <p:endCondLst>
                    <p:cond evt="onStopAudio" delay="0">
                      <p:tgtEl>
                        <p:sldTgt/>
                      </p:tgtEl>
                    </p:cond>
                  </p:endCondLst>
                </p:cTn>
                <p:tgtEl>
                  <p:spTgt spid="19"/>
                </p:tgtEl>
              </p:cMediaNode>
            </p:audio>
            <p:audio>
              <p:cMediaNode vol="80000">
                <p:cTn id="22" fill="hold" display="0">
                  <p:stCondLst>
                    <p:cond delay="indefinite"/>
                  </p:stCondLst>
                  <p:endCondLst>
                    <p:cond evt="onStopAudio" delay="0">
                      <p:tgtEl>
                        <p:sldTgt/>
                      </p:tgtEl>
                    </p:cond>
                  </p:endCondLst>
                </p:cTn>
                <p:tgtEl>
                  <p:spTgt spid="2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2955-AC42-4D0F-8393-06586578313B}"/>
              </a:ext>
            </a:extLst>
          </p:cNvPr>
          <p:cNvSpPr>
            <a:spLocks noGrp="1"/>
          </p:cNvSpPr>
          <p:nvPr>
            <p:ph type="title"/>
          </p:nvPr>
        </p:nvSpPr>
        <p:spPr>
          <a:xfrm>
            <a:off x="1524000" y="457200"/>
            <a:ext cx="9144000" cy="1143000"/>
          </a:xfrm>
        </p:spPr>
        <p:txBody>
          <a:bodyPr anchor="b">
            <a:normAutofit/>
          </a:bodyPr>
          <a:lstStyle/>
          <a:p>
            <a:pPr algn="r"/>
            <a:r>
              <a:rPr lang="en-US" dirty="0"/>
              <a:t>How do you Know?</a:t>
            </a:r>
          </a:p>
        </p:txBody>
      </p:sp>
      <p:graphicFrame>
        <p:nvGraphicFramePr>
          <p:cNvPr id="6" name="Content Placeholder 2">
            <a:extLst>
              <a:ext uri="{FF2B5EF4-FFF2-40B4-BE49-F238E27FC236}">
                <a16:creationId xmlns:a16="http://schemas.microsoft.com/office/drawing/2014/main" id="{7DA42F89-E18E-4450-A58E-A883250797C7}"/>
              </a:ext>
            </a:extLst>
          </p:cNvPr>
          <p:cNvGraphicFramePr>
            <a:graphicFrameLocks noGrp="1"/>
          </p:cNvGraphicFramePr>
          <p:nvPr>
            <p:ph idx="1"/>
            <p:extLst>
              <p:ext uri="{D42A27DB-BD31-4B8C-83A1-F6EECF244321}">
                <p14:modId xmlns:p14="http://schemas.microsoft.com/office/powerpoint/2010/main" val="2939882358"/>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40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7D5-7B64-4AB0-8F30-3D13EA2B1A72}"/>
              </a:ext>
            </a:extLst>
          </p:cNvPr>
          <p:cNvSpPr>
            <a:spLocks noGrp="1"/>
          </p:cNvSpPr>
          <p:nvPr>
            <p:ph type="title"/>
          </p:nvPr>
        </p:nvSpPr>
        <p:spPr/>
        <p:txBody>
          <a:bodyPr/>
          <a:lstStyle/>
          <a:p>
            <a:r>
              <a:rPr lang="en-US" dirty="0"/>
              <a:t>The Neural Network</a:t>
            </a:r>
          </a:p>
        </p:txBody>
      </p:sp>
      <p:sp>
        <p:nvSpPr>
          <p:cNvPr id="3" name="Text Placeholder 2">
            <a:extLst>
              <a:ext uri="{FF2B5EF4-FFF2-40B4-BE49-F238E27FC236}">
                <a16:creationId xmlns:a16="http://schemas.microsoft.com/office/drawing/2014/main" id="{155ADE3E-D766-492D-BEB4-ABE972492FE0}"/>
              </a:ext>
            </a:extLst>
          </p:cNvPr>
          <p:cNvSpPr>
            <a:spLocks noGrp="1"/>
          </p:cNvSpPr>
          <p:nvPr>
            <p:ph type="body" idx="1"/>
          </p:nvPr>
        </p:nvSpPr>
        <p:spPr/>
        <p:txBody>
          <a:bodyPr/>
          <a:lstStyle/>
          <a:p>
            <a:r>
              <a:rPr lang="en-US" dirty="0"/>
              <a:t>Introduction / Function / Training</a:t>
            </a:r>
          </a:p>
        </p:txBody>
      </p:sp>
    </p:spTree>
    <p:extLst>
      <p:ext uri="{BB962C8B-B14F-4D97-AF65-F5344CB8AC3E}">
        <p14:creationId xmlns:p14="http://schemas.microsoft.com/office/powerpoint/2010/main" val="253004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AD1D-5D3A-4DFA-B3E5-D4AE0EA83B80}"/>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19368020-717B-4B35-8AA7-8820BFA67B1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“Birds inspired us to fly, burdock plants inspired </a:t>
            </a:r>
            <a:r>
              <a:rPr lang="en-US" dirty="0" err="1"/>
              <a:t>velcro</a:t>
            </a:r>
            <a:r>
              <a:rPr lang="en-US" dirty="0"/>
              <a:t> and nature has inspired many other inventions. It seems only logical, then, to look to the brain’s architecture for inspiration on how to build an intelligent machine.”</a:t>
            </a:r>
          </a:p>
          <a:p>
            <a:pPr marL="0" indent="0">
              <a:buNone/>
            </a:pPr>
            <a:r>
              <a:rPr lang="en-US" dirty="0"/>
              <a:t>	- </a:t>
            </a:r>
            <a:r>
              <a:rPr lang="en-US" dirty="0" err="1"/>
              <a:t>Aurelion</a:t>
            </a:r>
            <a:r>
              <a:rPr lang="en-US" dirty="0"/>
              <a:t> </a:t>
            </a:r>
            <a:r>
              <a:rPr lang="en-US" dirty="0" err="1"/>
              <a:t>Geron</a:t>
            </a:r>
            <a:r>
              <a:rPr lang="en-US" dirty="0"/>
              <a:t>, Former </a:t>
            </a:r>
            <a:r>
              <a:rPr lang="en-US" dirty="0" err="1"/>
              <a:t>Youtube</a:t>
            </a:r>
            <a:r>
              <a:rPr lang="en-US" dirty="0"/>
              <a:t> Video 	Classification lead</a:t>
            </a:r>
          </a:p>
        </p:txBody>
      </p:sp>
      <p:sp>
        <p:nvSpPr>
          <p:cNvPr id="4" name="Text Placeholder 3">
            <a:extLst>
              <a:ext uri="{FF2B5EF4-FFF2-40B4-BE49-F238E27FC236}">
                <a16:creationId xmlns:a16="http://schemas.microsoft.com/office/drawing/2014/main" id="{0B505737-A82D-43A4-B0C7-A4EC98DD167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7298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F8F-FE39-4E17-B6F7-215BAB8D7363}"/>
              </a:ext>
            </a:extLst>
          </p:cNvPr>
          <p:cNvSpPr>
            <a:spLocks noGrp="1"/>
          </p:cNvSpPr>
          <p:nvPr>
            <p:ph type="title"/>
          </p:nvPr>
        </p:nvSpPr>
        <p:spPr>
          <a:xfrm>
            <a:off x="1524000" y="457200"/>
            <a:ext cx="9144000" cy="1143000"/>
          </a:xfrm>
        </p:spPr>
        <p:txBody>
          <a:bodyPr anchor="b">
            <a:normAutofit/>
          </a:bodyPr>
          <a:lstStyle/>
          <a:p>
            <a:r>
              <a:rPr lang="en-US" dirty="0"/>
              <a:t>What is a Neural Network?</a:t>
            </a:r>
            <a:endParaRPr lang="en-US"/>
          </a:p>
        </p:txBody>
      </p:sp>
      <p:graphicFrame>
        <p:nvGraphicFramePr>
          <p:cNvPr id="7" name="Content Placeholder 2">
            <a:extLst>
              <a:ext uri="{FF2B5EF4-FFF2-40B4-BE49-F238E27FC236}">
                <a16:creationId xmlns:a16="http://schemas.microsoft.com/office/drawing/2014/main" id="{D34338C7-9067-40F9-A22F-F9701CA633CA}"/>
              </a:ext>
            </a:extLst>
          </p:cNvPr>
          <p:cNvGraphicFramePr/>
          <p:nvPr>
            <p:extLst>
              <p:ext uri="{D42A27DB-BD31-4B8C-83A1-F6EECF244321}">
                <p14:modId xmlns:p14="http://schemas.microsoft.com/office/powerpoint/2010/main" val="478174190"/>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85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5DDF-53AF-4CF8-A7B6-37F825C6FD6E}"/>
              </a:ext>
            </a:extLst>
          </p:cNvPr>
          <p:cNvSpPr>
            <a:spLocks noGrp="1"/>
          </p:cNvSpPr>
          <p:nvPr>
            <p:ph type="title"/>
          </p:nvPr>
        </p:nvSpPr>
        <p:spPr>
          <a:xfrm>
            <a:off x="1524000" y="457200"/>
            <a:ext cx="9144000" cy="1143000"/>
          </a:xfrm>
        </p:spPr>
        <p:txBody>
          <a:bodyPr anchor="b">
            <a:normAutofit/>
          </a:bodyPr>
          <a:lstStyle/>
          <a:p>
            <a:r>
              <a:rPr lang="en-US" dirty="0"/>
              <a:t>A Classification Model</a:t>
            </a:r>
          </a:p>
        </p:txBody>
      </p:sp>
      <p:graphicFrame>
        <p:nvGraphicFramePr>
          <p:cNvPr id="6" name="Content Placeholder 3">
            <a:extLst>
              <a:ext uri="{FF2B5EF4-FFF2-40B4-BE49-F238E27FC236}">
                <a16:creationId xmlns:a16="http://schemas.microsoft.com/office/drawing/2014/main" id="{3F10C4FC-B12F-4807-812D-1AB77803E280}"/>
              </a:ext>
            </a:extLst>
          </p:cNvPr>
          <p:cNvGraphicFramePr>
            <a:graphicFrameLocks noGrp="1"/>
          </p:cNvGraphicFramePr>
          <p:nvPr>
            <p:ph idx="1"/>
            <p:extLst>
              <p:ext uri="{D42A27DB-BD31-4B8C-83A1-F6EECF244321}">
                <p14:modId xmlns:p14="http://schemas.microsoft.com/office/powerpoint/2010/main" val="3150480097"/>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4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B196-7625-4202-A62C-876327F84B08}"/>
              </a:ext>
            </a:extLst>
          </p:cNvPr>
          <p:cNvSpPr>
            <a:spLocks noGrp="1"/>
          </p:cNvSpPr>
          <p:nvPr>
            <p:ph type="title"/>
          </p:nvPr>
        </p:nvSpPr>
        <p:spPr/>
        <p:txBody>
          <a:bodyPr/>
          <a:lstStyle/>
          <a:p>
            <a:r>
              <a:rPr lang="en-US" dirty="0"/>
              <a:t>Training A Network</a:t>
            </a:r>
          </a:p>
        </p:txBody>
      </p:sp>
      <p:sp>
        <p:nvSpPr>
          <p:cNvPr id="4" name="Content Placeholder 3">
            <a:extLst>
              <a:ext uri="{FF2B5EF4-FFF2-40B4-BE49-F238E27FC236}">
                <a16:creationId xmlns:a16="http://schemas.microsoft.com/office/drawing/2014/main" id="{91157336-CCEB-44D9-B080-2E99B1057895}"/>
              </a:ext>
            </a:extLst>
          </p:cNvPr>
          <p:cNvSpPr>
            <a:spLocks noGrp="1"/>
          </p:cNvSpPr>
          <p:nvPr>
            <p:ph sz="half" idx="2"/>
          </p:nvPr>
        </p:nvSpPr>
        <p:spPr/>
        <p:txBody>
          <a:bodyPr/>
          <a:lstStyle/>
          <a:p>
            <a:endParaRPr lang="en-US"/>
          </a:p>
          <a:p>
            <a:r>
              <a:rPr lang="en-US"/>
              <a:t>Provide the model with labeled training samples</a:t>
            </a:r>
          </a:p>
          <a:p>
            <a:endParaRPr lang="en-US"/>
          </a:p>
          <a:p>
            <a:r>
              <a:rPr lang="en-US"/>
              <a:t>The model makes a prediction</a:t>
            </a:r>
          </a:p>
          <a:p>
            <a:pPr lvl="1"/>
            <a:r>
              <a:rPr lang="en-US"/>
              <a:t>For an untrained network, this is likely to be </a:t>
            </a:r>
            <a:r>
              <a:rPr lang="en-US" i="1"/>
              <a:t>very poor</a:t>
            </a:r>
            <a:endParaRPr lang="en-US"/>
          </a:p>
          <a:p>
            <a:pPr lvl="1"/>
            <a:endParaRPr lang="en-US"/>
          </a:p>
          <a:p>
            <a:r>
              <a:rPr lang="en-US"/>
              <a:t>We quantify the error with an </a:t>
            </a:r>
            <a:r>
              <a:rPr lang="en-US" i="1"/>
              <a:t>Objective Function</a:t>
            </a:r>
            <a:endParaRPr lang="en-US"/>
          </a:p>
          <a:p>
            <a:endParaRPr lang="en-US" dirty="0"/>
          </a:p>
        </p:txBody>
      </p:sp>
      <p:sp>
        <p:nvSpPr>
          <p:cNvPr id="6" name="Content Placeholder 5">
            <a:extLst>
              <a:ext uri="{FF2B5EF4-FFF2-40B4-BE49-F238E27FC236}">
                <a16:creationId xmlns:a16="http://schemas.microsoft.com/office/drawing/2014/main" id="{9E304FCB-8806-467F-84E0-9F9AD5ED9613}"/>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406158320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779</Words>
  <Application>Microsoft Office PowerPoint</Application>
  <PresentationFormat>Widescreen</PresentationFormat>
  <Paragraphs>201</Paragraphs>
  <Slides>27</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Cambria Math</vt:lpstr>
      <vt:lpstr>Candara</vt:lpstr>
      <vt:lpstr>Consolas</vt:lpstr>
      <vt:lpstr>Tech Computer 16x9</vt:lpstr>
      <vt:lpstr>Mapping Synthesizers to Real-World Instruments </vt:lpstr>
      <vt:lpstr>Let’s Play a Game</vt:lpstr>
      <vt:lpstr>Name the Source of the Sound</vt:lpstr>
      <vt:lpstr>How do you Know?</vt:lpstr>
      <vt:lpstr>The Neural Network</vt:lpstr>
      <vt:lpstr>Neural Network?</vt:lpstr>
      <vt:lpstr>What is a Neural Network?</vt:lpstr>
      <vt:lpstr>A Classification Model</vt:lpstr>
      <vt:lpstr>Training A Network</vt:lpstr>
      <vt:lpstr>Optimization</vt:lpstr>
      <vt:lpstr>Optimization (Cont.)</vt:lpstr>
      <vt:lpstr>Features Used</vt:lpstr>
      <vt:lpstr>How are Features Chosen?</vt:lpstr>
      <vt:lpstr>The Spectrogram</vt:lpstr>
      <vt:lpstr>Time–Space Features</vt:lpstr>
      <vt:lpstr>Time-Space Features (Cont.)</vt:lpstr>
      <vt:lpstr>Frequency-Space Features</vt:lpstr>
      <vt:lpstr>Network Architecture</vt:lpstr>
      <vt:lpstr>Dual Modalities</vt:lpstr>
      <vt:lpstr>A Hybrid Neural Network</vt:lpstr>
      <vt:lpstr>Does it Work?</vt:lpstr>
      <vt:lpstr>The Confusion Matrix</vt:lpstr>
      <vt:lpstr>The Standard Confusion Matrix</vt:lpstr>
      <vt:lpstr>The Hits Weighted Confusion Matrix</vt:lpstr>
      <vt:lpstr>Quicker Metrics</vt:lpstr>
      <vt:lpstr>So what?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Chaotic Synthesizers with a Multimodal Neural Network</dc:title>
  <dc:creator>Landon Buell</dc:creator>
  <cp:lastModifiedBy>Landon Buell</cp:lastModifiedBy>
  <cp:revision>24</cp:revision>
  <dcterms:created xsi:type="dcterms:W3CDTF">2020-12-01T07:59:20Z</dcterms:created>
  <dcterms:modified xsi:type="dcterms:W3CDTF">2020-12-03T01:34:38Z</dcterms:modified>
</cp:coreProperties>
</file>