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9" r:id="rId1"/>
  </p:sldMasterIdLst>
  <p:sldIdLst>
    <p:sldId id="256" r:id="rId2"/>
    <p:sldId id="281" r:id="rId3"/>
    <p:sldId id="257" r:id="rId4"/>
    <p:sldId id="259" r:id="rId5"/>
    <p:sldId id="271" r:id="rId6"/>
    <p:sldId id="260" r:id="rId7"/>
    <p:sldId id="261" r:id="rId8"/>
    <p:sldId id="262" r:id="rId9"/>
    <p:sldId id="263" r:id="rId10"/>
    <p:sldId id="291" r:id="rId11"/>
    <p:sldId id="265" r:id="rId12"/>
    <p:sldId id="266" r:id="rId13"/>
    <p:sldId id="268" r:id="rId14"/>
    <p:sldId id="280" r:id="rId15"/>
    <p:sldId id="267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4" r:id="rId26"/>
    <p:sldId id="282" r:id="rId27"/>
    <p:sldId id="279" r:id="rId28"/>
    <p:sldId id="283" r:id="rId29"/>
    <p:sldId id="285" r:id="rId30"/>
    <p:sldId id="286" r:id="rId31"/>
    <p:sldId id="287" r:id="rId32"/>
    <p:sldId id="288" r:id="rId33"/>
    <p:sldId id="296" r:id="rId34"/>
    <p:sldId id="289" r:id="rId35"/>
    <p:sldId id="293" r:id="rId36"/>
    <p:sldId id="290" r:id="rId37"/>
    <p:sldId id="292" r:id="rId38"/>
    <p:sldId id="29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0220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7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6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5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64939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3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0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4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04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80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2906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42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940B1B-0FF4-44F2-BDA6-673FCD5029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65" r="23585" b="562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37F1EE-DDCC-4DA6-95DD-CA180736B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Classification through </a:t>
            </a:r>
            <a:br>
              <a:rPr lang="en-US" sz="4800"/>
            </a:br>
            <a:r>
              <a:rPr lang="en-US" sz="4800"/>
              <a:t>Frequency Bands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5529D-4247-43AE-8A5D-8891C0FD4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/>
              <a:t>Landon Buell - 8 January 2020</a:t>
            </a:r>
          </a:p>
        </p:txBody>
      </p:sp>
    </p:spTree>
    <p:extLst>
      <p:ext uri="{BB962C8B-B14F-4D97-AF65-F5344CB8AC3E}">
        <p14:creationId xmlns:p14="http://schemas.microsoft.com/office/powerpoint/2010/main" val="509429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6AAD-D5F4-4B7A-82B2-A4A4D0753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41832"/>
            <a:ext cx="10506456" cy="1901952"/>
          </a:xfrm>
        </p:spPr>
        <p:txBody>
          <a:bodyPr anchor="b">
            <a:normAutofit/>
          </a:bodyPr>
          <a:lstStyle/>
          <a:p>
            <a:r>
              <a:rPr lang="en-US" sz="5400" dirty="0"/>
              <a:t>One vs. All (</a:t>
            </a:r>
            <a:r>
              <a:rPr lang="en-US" sz="5400" dirty="0" err="1"/>
              <a:t>OvA</a:t>
            </a:r>
            <a:r>
              <a:rPr lang="en-US" sz="5400" dirty="0"/>
              <a:t>)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B556C-0320-4122-BE31-1833BD61A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668690"/>
            <a:ext cx="10509504" cy="2503510"/>
          </a:xfrm>
        </p:spPr>
        <p:txBody>
          <a:bodyPr>
            <a:normAutofit/>
          </a:bodyPr>
          <a:lstStyle/>
          <a:p>
            <a:r>
              <a:rPr lang="en-US" sz="2000"/>
              <a:t>Under the Hood: We have 19 binary Classifiers</a:t>
            </a:r>
          </a:p>
          <a:p>
            <a:pPr lvl="1"/>
            <a:r>
              <a:rPr lang="en-US" sz="2000"/>
              <a:t>Tests validity of one case against all other cases</a:t>
            </a:r>
          </a:p>
          <a:p>
            <a:pPr lvl="1"/>
            <a:endParaRPr lang="en-US" sz="2000"/>
          </a:p>
          <a:p>
            <a:r>
              <a:rPr lang="en-US" sz="2000"/>
              <a:t>Can use Decision function</a:t>
            </a:r>
          </a:p>
          <a:p>
            <a:pPr lvl="1"/>
            <a:r>
              <a:rPr lang="en-US" sz="2000"/>
              <a:t>Returns array of likelihoods of prediction</a:t>
            </a:r>
          </a:p>
          <a:p>
            <a:pPr lvl="1"/>
            <a:r>
              <a:rPr lang="en-US" sz="2000"/>
              <a:t>Can be normalized to determine % chance for each class</a:t>
            </a:r>
          </a:p>
          <a:p>
            <a:pPr lvl="1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54518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71216C-1748-463A-965E-96371BC5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05FCF63-09D9-488F-AB78-F53A874F3AF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Simple way to test a “</a:t>
                </a:r>
                <a:r>
                  <a:rPr lang="en-US" i="1" dirty="0"/>
                  <a:t>K- Classes</a:t>
                </a:r>
                <a:r>
                  <a:rPr lang="en-US" dirty="0"/>
                  <a:t>” Classifier</a:t>
                </a:r>
              </a:p>
              <a:p>
                <a:endParaRPr lang="en-US" dirty="0"/>
              </a:p>
              <a:p>
                <a:r>
                  <a:rPr lang="en-US" dirty="0"/>
                  <a:t>Matrix: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i="1" dirty="0" err="1"/>
                  <a:t>i</a:t>
                </a:r>
                <a:r>
                  <a:rPr lang="en-US" dirty="0"/>
                  <a:t> is the actual labeled class</a:t>
                </a:r>
              </a:p>
              <a:p>
                <a:pPr lvl="1" algn="just"/>
                <a:r>
                  <a:rPr lang="en-US" i="1" dirty="0"/>
                  <a:t>j </a:t>
                </a:r>
                <a:r>
                  <a:rPr lang="en-US" dirty="0"/>
                  <a:t>is the predicted class</a:t>
                </a:r>
              </a:p>
              <a:p>
                <a:pPr lvl="1" algn="just"/>
                <a:endParaRPr lang="en-US" i="1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05FCF63-09D9-488F-AB78-F53A874F3A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33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BEBCAB-32A7-4673-A24E-D575C6317F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 “Good” classifier has a </a:t>
            </a:r>
            <a:r>
              <a:rPr lang="en-US" i="1" dirty="0"/>
              <a:t>strong main diagonal</a:t>
            </a:r>
            <a:endParaRPr lang="en-US" dirty="0"/>
          </a:p>
          <a:p>
            <a:pPr lvl="1"/>
            <a:r>
              <a:rPr lang="en-US" dirty="0"/>
              <a:t>Large number of predictions match labels</a:t>
            </a:r>
          </a:p>
          <a:p>
            <a:pPr lvl="1"/>
            <a:r>
              <a:rPr lang="en-US" dirty="0"/>
              <a:t>Ideally weak off diagonals as well</a:t>
            </a:r>
          </a:p>
          <a:p>
            <a:pPr lvl="1"/>
            <a:r>
              <a:rPr lang="en-US" dirty="0"/>
              <a:t>Ideally “almost” symmetric</a:t>
            </a:r>
          </a:p>
          <a:p>
            <a:pPr lvl="1"/>
            <a:endParaRPr lang="en-US" dirty="0"/>
          </a:p>
          <a:p>
            <a:r>
              <a:rPr lang="en-US" dirty="0"/>
              <a:t>Great for figuring out what classes are often </a:t>
            </a:r>
            <a:r>
              <a:rPr lang="en-US" i="1" dirty="0"/>
              <a:t>confused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00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7103F4-AFE6-4DC5-8934-DA3F40003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37A68B-1C01-4B21-8F62-9F127D170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B1112-AAB9-4DF2-BBEB-14144F2CD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4400"/>
              <a:t>Confusion Matrix (Cont.)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A7BA3-79F7-46B0-9B24-ADDAED2AC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1" y="2764971"/>
            <a:ext cx="4010296" cy="3472543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endParaRPr lang="en-US" sz="1500"/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1500"/>
              <a:t>Quick Example for a “Good” 4-Classes Classifier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endParaRPr lang="en-US" sz="1500"/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1500"/>
              <a:t>Let all values be out of 1000 for example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endParaRPr lang="en-US" sz="15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BCBE98-69EA-40E7-B937-FCA553A58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CD31C4B-8934-4455-A4F9-B4764F75CF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8131906"/>
              </p:ext>
            </p:extLst>
          </p:nvPr>
        </p:nvGraphicFramePr>
        <p:xfrm>
          <a:off x="6167683" y="2380096"/>
          <a:ext cx="5384077" cy="210647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68821">
                  <a:extLst>
                    <a:ext uri="{9D8B030D-6E8A-4147-A177-3AD203B41FA5}">
                      <a16:colId xmlns:a16="http://schemas.microsoft.com/office/drawing/2014/main" val="2733304396"/>
                    </a:ext>
                  </a:extLst>
                </a:gridCol>
                <a:gridCol w="1178814">
                  <a:extLst>
                    <a:ext uri="{9D8B030D-6E8A-4147-A177-3AD203B41FA5}">
                      <a16:colId xmlns:a16="http://schemas.microsoft.com/office/drawing/2014/main" val="16583835"/>
                    </a:ext>
                  </a:extLst>
                </a:gridCol>
                <a:gridCol w="1178814">
                  <a:extLst>
                    <a:ext uri="{9D8B030D-6E8A-4147-A177-3AD203B41FA5}">
                      <a16:colId xmlns:a16="http://schemas.microsoft.com/office/drawing/2014/main" val="1004615395"/>
                    </a:ext>
                  </a:extLst>
                </a:gridCol>
                <a:gridCol w="1178814">
                  <a:extLst>
                    <a:ext uri="{9D8B030D-6E8A-4147-A177-3AD203B41FA5}">
                      <a16:colId xmlns:a16="http://schemas.microsoft.com/office/drawing/2014/main" val="2440637058"/>
                    </a:ext>
                  </a:extLst>
                </a:gridCol>
                <a:gridCol w="1178814">
                  <a:extLst>
                    <a:ext uri="{9D8B030D-6E8A-4147-A177-3AD203B41FA5}">
                      <a16:colId xmlns:a16="http://schemas.microsoft.com/office/drawing/2014/main" val="4226782525"/>
                    </a:ext>
                  </a:extLst>
                </a:gridCol>
              </a:tblGrid>
              <a:tr h="343991">
                <a:tc>
                  <a:txBody>
                    <a:bodyPr/>
                    <a:lstStyle/>
                    <a:p>
                      <a:pPr algn="ctr"/>
                      <a:endParaRPr lang="en-US" sz="1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31405" marR="98553" marT="65702" marB="6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Predicted 1</a:t>
                      </a:r>
                    </a:p>
                  </a:txBody>
                  <a:tcPr marL="131405" marR="98553" marT="65702" marB="6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Predicted 2</a:t>
                      </a:r>
                    </a:p>
                  </a:txBody>
                  <a:tcPr marL="131405" marR="98553" marT="65702" marB="6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Predicted 3</a:t>
                      </a:r>
                    </a:p>
                  </a:txBody>
                  <a:tcPr marL="131405" marR="98553" marT="65702" marB="6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Predicted 4</a:t>
                      </a:r>
                    </a:p>
                  </a:txBody>
                  <a:tcPr marL="131405" marR="98553" marT="65702" marB="65702" anchor="ctr"/>
                </a:tc>
                <a:extLst>
                  <a:ext uri="{0D108BD9-81ED-4DB2-BD59-A6C34878D82A}">
                    <a16:rowId xmlns:a16="http://schemas.microsoft.com/office/drawing/2014/main" val="3068268317"/>
                  </a:ext>
                </a:extLst>
              </a:tr>
              <a:tr h="440621"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Actual 1</a:t>
                      </a:r>
                    </a:p>
                  </a:txBody>
                  <a:tcPr marL="131405" marR="98553" marT="65702" marB="6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912</a:t>
                      </a:r>
                    </a:p>
                  </a:txBody>
                  <a:tcPr marL="131405" marR="98553" marT="65702" marB="6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215</a:t>
                      </a:r>
                    </a:p>
                  </a:txBody>
                  <a:tcPr marL="131405" marR="98553" marT="65702" marB="6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134</a:t>
                      </a:r>
                    </a:p>
                  </a:txBody>
                  <a:tcPr marL="131405" marR="98553" marT="65702" marB="6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</a:t>
                      </a:r>
                    </a:p>
                  </a:txBody>
                  <a:tcPr marL="131405" marR="98553" marT="65702" marB="65702" anchor="ctr"/>
                </a:tc>
                <a:extLst>
                  <a:ext uri="{0D108BD9-81ED-4DB2-BD59-A6C34878D82A}">
                    <a16:rowId xmlns:a16="http://schemas.microsoft.com/office/drawing/2014/main" val="438664690"/>
                  </a:ext>
                </a:extLst>
              </a:tr>
              <a:tr h="440621"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Actual 2</a:t>
                      </a:r>
                    </a:p>
                  </a:txBody>
                  <a:tcPr marL="131405" marR="98553" marT="65702" marB="6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134</a:t>
                      </a:r>
                    </a:p>
                  </a:txBody>
                  <a:tcPr marL="131405" marR="98553" marT="65702" marB="6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798</a:t>
                      </a:r>
                    </a:p>
                  </a:txBody>
                  <a:tcPr marL="131405" marR="98553" marT="65702" marB="6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401</a:t>
                      </a:r>
                    </a:p>
                  </a:txBody>
                  <a:tcPr marL="131405" marR="98553" marT="65702" marB="6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290</a:t>
                      </a:r>
                    </a:p>
                  </a:txBody>
                  <a:tcPr marL="131405" marR="98553" marT="65702" marB="65702" anchor="ctr"/>
                </a:tc>
                <a:extLst>
                  <a:ext uri="{0D108BD9-81ED-4DB2-BD59-A6C34878D82A}">
                    <a16:rowId xmlns:a16="http://schemas.microsoft.com/office/drawing/2014/main" val="1450598617"/>
                  </a:ext>
                </a:extLst>
              </a:tr>
              <a:tr h="440621"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Actual 3</a:t>
                      </a:r>
                    </a:p>
                  </a:txBody>
                  <a:tcPr marL="131405" marR="98553" marT="65702" marB="6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566</a:t>
                      </a:r>
                    </a:p>
                  </a:txBody>
                  <a:tcPr marL="131405" marR="98553" marT="65702" marB="6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423</a:t>
                      </a:r>
                    </a:p>
                  </a:txBody>
                  <a:tcPr marL="131405" marR="98553" marT="65702" marB="6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812</a:t>
                      </a:r>
                    </a:p>
                  </a:txBody>
                  <a:tcPr marL="131405" marR="98553" marT="65702" marB="6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64</a:t>
                      </a:r>
                    </a:p>
                  </a:txBody>
                  <a:tcPr marL="131405" marR="98553" marT="65702" marB="65702" anchor="ctr"/>
                </a:tc>
                <a:extLst>
                  <a:ext uri="{0D108BD9-81ED-4DB2-BD59-A6C34878D82A}">
                    <a16:rowId xmlns:a16="http://schemas.microsoft.com/office/drawing/2014/main" val="2096777493"/>
                  </a:ext>
                </a:extLst>
              </a:tr>
              <a:tr h="440621"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Actual 4</a:t>
                      </a:r>
                    </a:p>
                  </a:txBody>
                  <a:tcPr marL="131405" marR="98553" marT="65702" marB="6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243</a:t>
                      </a:r>
                    </a:p>
                  </a:txBody>
                  <a:tcPr marL="131405" marR="98553" marT="65702" marB="6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304</a:t>
                      </a:r>
                    </a:p>
                  </a:txBody>
                  <a:tcPr marL="131405" marR="98553" marT="65702" marB="6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98</a:t>
                      </a:r>
                    </a:p>
                  </a:txBody>
                  <a:tcPr marL="131405" marR="98553" marT="65702" marB="6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902</a:t>
                      </a:r>
                    </a:p>
                  </a:txBody>
                  <a:tcPr marL="131405" marR="98553" marT="65702" marB="65702" anchor="ctr"/>
                </a:tc>
                <a:extLst>
                  <a:ext uri="{0D108BD9-81ED-4DB2-BD59-A6C34878D82A}">
                    <a16:rowId xmlns:a16="http://schemas.microsoft.com/office/drawing/2014/main" val="3305571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538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F37C3-BCFD-4679-BF1C-783D31939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 dirty="0"/>
              <a:t>Confusion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2BD80-20B0-4A4E-BCC8-3B3B25A0E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2000" dirty="0"/>
              <a:t>Matrices for 9 different 19-Fold Classifiers</a:t>
            </a:r>
          </a:p>
          <a:p>
            <a:endParaRPr lang="en-US" sz="2000" dirty="0"/>
          </a:p>
          <a:p>
            <a:r>
              <a:rPr lang="en-US" sz="2000" dirty="0"/>
              <a:t>Colors Coded in Grayscale</a:t>
            </a:r>
          </a:p>
          <a:p>
            <a:pPr lvl="1"/>
            <a:r>
              <a:rPr lang="en-US" sz="1600" dirty="0"/>
              <a:t>White means higher value in entry</a:t>
            </a:r>
          </a:p>
          <a:p>
            <a:pPr lvl="1"/>
            <a:r>
              <a:rPr lang="en-US" sz="1600" dirty="0"/>
              <a:t>Black means lower value in entry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613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54A7-D9CD-4E44-B9B3-BEC876B4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Results of Initial Attempt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D3F6A-9EBA-483A-890B-93AD02FCB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/>
              <a:t>9 Frequency Bands</a:t>
            </a:r>
          </a:p>
        </p:txBody>
      </p:sp>
    </p:spTree>
    <p:extLst>
      <p:ext uri="{BB962C8B-B14F-4D97-AF65-F5344CB8AC3E}">
        <p14:creationId xmlns:p14="http://schemas.microsoft.com/office/powerpoint/2010/main" val="4013647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07103F4-AFE6-4DC5-8934-DA3F40003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52A749-FAE1-40C8-91EC-3F7A6963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0 – 200 Hz Band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4C3E1F-F848-429E-A6D6-86E45FBD3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 descr="A picture containing black, air, white, clock&#10;&#10;Description automatically generated">
            <a:extLst>
              <a:ext uri="{FF2B5EF4-FFF2-40B4-BE49-F238E27FC236}">
                <a16:creationId xmlns:a16="http://schemas.microsoft.com/office/drawing/2014/main" id="{595356B2-2788-4073-B7F1-5992EDD067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3" b="380"/>
          <a:stretch/>
        </p:blipFill>
        <p:spPr>
          <a:xfrm>
            <a:off x="1023562" y="742911"/>
            <a:ext cx="5071256" cy="5052136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DE68D6A-C0E3-4B54-A9E2-865700064A2A}"/>
              </a:ext>
            </a:extLst>
          </p:cNvPr>
          <p:cNvSpPr txBox="1">
            <a:spLocks/>
          </p:cNvSpPr>
          <p:nvPr/>
        </p:nvSpPr>
        <p:spPr>
          <a:xfrm>
            <a:off x="6389914" y="2286000"/>
            <a:ext cx="5127172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>
                <a:solidFill>
                  <a:schemeClr val="tx2"/>
                </a:solidFill>
              </a:rPr>
              <a:t>2001 Input Layer Features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>
              <a:solidFill>
                <a:schemeClr val="tx2"/>
              </a:solidFill>
            </a:endParaRPr>
          </a:p>
          <a:p>
            <a:pPr marL="384048" lvl="1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>
                <a:solidFill>
                  <a:schemeClr val="tx2"/>
                </a:solidFill>
              </a:rPr>
              <a:t>2 = Bass</a:t>
            </a:r>
          </a:p>
          <a:p>
            <a:pPr marL="384048" lvl="1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>
                <a:solidFill>
                  <a:schemeClr val="tx2"/>
                </a:solidFill>
              </a:rPr>
              <a:t>8 = Cello</a:t>
            </a:r>
          </a:p>
          <a:p>
            <a:pPr marL="384048" lvl="1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>
                <a:solidFill>
                  <a:schemeClr val="tx2"/>
                </a:solidFill>
              </a:rPr>
              <a:t>12 = Oboe</a:t>
            </a:r>
          </a:p>
          <a:p>
            <a:pPr marL="384048" lvl="1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>
                <a:solidFill>
                  <a:schemeClr val="tx2"/>
                </a:solidFill>
              </a:rPr>
              <a:t>17 Violin</a:t>
            </a:r>
          </a:p>
          <a:p>
            <a:pPr marL="384048" lvl="1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>
                <a:solidFill>
                  <a:schemeClr val="tx2"/>
                </a:solidFill>
              </a:rPr>
              <a:t>18 = Viola</a:t>
            </a:r>
          </a:p>
        </p:txBody>
      </p:sp>
    </p:spTree>
    <p:extLst>
      <p:ext uri="{BB962C8B-B14F-4D97-AF65-F5344CB8AC3E}">
        <p14:creationId xmlns:p14="http://schemas.microsoft.com/office/powerpoint/2010/main" val="3147105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07103F4-AFE6-4DC5-8934-DA3F40003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52A749-FAE1-40C8-91EC-3F7A6963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200 – 500 Hz Band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4C3E1F-F848-429E-A6D6-86E45FBD3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7" descr="A picture containing black, sitting, board, white&#10;&#10;Description automatically generated">
            <a:extLst>
              <a:ext uri="{FF2B5EF4-FFF2-40B4-BE49-F238E27FC236}">
                <a16:creationId xmlns:a16="http://schemas.microsoft.com/office/drawing/2014/main" id="{6E8F27A2-4215-4C85-8971-E04B000D36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" b="380"/>
          <a:stretch/>
        </p:blipFill>
        <p:spPr>
          <a:xfrm>
            <a:off x="1023562" y="742911"/>
            <a:ext cx="5071256" cy="50521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460D2-296B-44C9-9B00-378E1E25D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89914" y="2286000"/>
            <a:ext cx="5127172" cy="3581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3001 Input Layer Features</a:t>
            </a:r>
          </a:p>
          <a:p>
            <a:endParaRPr lang="en-US"/>
          </a:p>
          <a:p>
            <a:r>
              <a:rPr lang="en-US"/>
              <a:t>A Main Diagonal appears </a:t>
            </a:r>
            <a:r>
              <a:rPr lang="en-US" i="1"/>
              <a:t>slightly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04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B07103F4-AFE6-4DC5-8934-DA3F40003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52A749-FAE1-40C8-91EC-3F7A6963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500 – 1000 Hz Band</a:t>
            </a:r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1F4C3E1F-F848-429E-A6D6-86E45FBD3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 descr="A picture containing black, sitting, white, board&#10;&#10;Description automatically generated">
            <a:extLst>
              <a:ext uri="{FF2B5EF4-FFF2-40B4-BE49-F238E27FC236}">
                <a16:creationId xmlns:a16="http://schemas.microsoft.com/office/drawing/2014/main" id="{54E94326-6C5A-46A8-AD97-A0DE7070B7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" b="380"/>
          <a:stretch/>
        </p:blipFill>
        <p:spPr>
          <a:xfrm>
            <a:off x="1023562" y="742911"/>
            <a:ext cx="5071256" cy="50521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460D2-296B-44C9-9B00-378E1E25D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89914" y="2286000"/>
            <a:ext cx="5127172" cy="3581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5001 Input Layer Features</a:t>
            </a:r>
          </a:p>
          <a:p>
            <a:pPr marL="384048"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90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07103F4-AFE6-4DC5-8934-DA3F40003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52A749-FAE1-40C8-91EC-3F7A6963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1000 – 1500 Hz Band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4C3E1F-F848-429E-A6D6-86E45FBD3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6347B39D-0500-4E83-B792-4A744585F1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" b="380"/>
          <a:stretch/>
        </p:blipFill>
        <p:spPr>
          <a:xfrm>
            <a:off x="1023562" y="742911"/>
            <a:ext cx="5071256" cy="50521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460D2-296B-44C9-9B00-378E1E25D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89914" y="2286000"/>
            <a:ext cx="5127172" cy="3581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5001 Input Layer Features</a:t>
            </a:r>
          </a:p>
          <a:p>
            <a:pPr marL="384048"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43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07103F4-AFE6-4DC5-8934-DA3F40003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52A749-FAE1-40C8-91EC-3F7A6963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1500 – 2000 Hz Band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4C3E1F-F848-429E-A6D6-86E45FBD3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 descr="A picture containing black, board, air, jumping&#10;&#10;Description automatically generated">
            <a:extLst>
              <a:ext uri="{FF2B5EF4-FFF2-40B4-BE49-F238E27FC236}">
                <a16:creationId xmlns:a16="http://schemas.microsoft.com/office/drawing/2014/main" id="{A09127E1-2366-4367-A0CA-924761BE1E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" b="380"/>
          <a:stretch/>
        </p:blipFill>
        <p:spPr>
          <a:xfrm>
            <a:off x="1023562" y="742911"/>
            <a:ext cx="5071256" cy="50521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460D2-296B-44C9-9B00-378E1E25D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89914" y="2286000"/>
            <a:ext cx="5127172" cy="3581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5001 Input Layer Features</a:t>
            </a:r>
          </a:p>
          <a:p>
            <a:pPr marL="384048"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54A7-D9CD-4E44-B9B3-BEC876B4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1" y="1480930"/>
            <a:ext cx="5751537" cy="38485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100"/>
              <a:t>Preliminaries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D3F6A-9EBA-483A-890B-93AD02FCB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9870" y="1480929"/>
            <a:ext cx="2593610" cy="38485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2300" dirty="0"/>
              <a:t>Work &amp; Methodology</a:t>
            </a:r>
          </a:p>
        </p:txBody>
      </p:sp>
    </p:spTree>
    <p:extLst>
      <p:ext uri="{BB962C8B-B14F-4D97-AF65-F5344CB8AC3E}">
        <p14:creationId xmlns:p14="http://schemas.microsoft.com/office/powerpoint/2010/main" val="1136400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id="{B07103F4-AFE6-4DC5-8934-DA3F40003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52A749-FAE1-40C8-91EC-3F7A6963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2000 – 2500 Hz Band</a:t>
            </a: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1F4C3E1F-F848-429E-A6D6-86E45FBD3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4CC8367-5CEE-43A0-A980-5BDBA49D74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" b="380"/>
          <a:stretch/>
        </p:blipFill>
        <p:spPr>
          <a:xfrm>
            <a:off x="1023562" y="742911"/>
            <a:ext cx="5071256" cy="50521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460D2-296B-44C9-9B00-378E1E25D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89914" y="2286000"/>
            <a:ext cx="5127172" cy="3581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5001 Input Layer Features</a:t>
            </a:r>
          </a:p>
          <a:p>
            <a:endParaRPr lang="en-US"/>
          </a:p>
          <a:p>
            <a:r>
              <a:rPr lang="en-US"/>
              <a:t>A Main Diagonal appears </a:t>
            </a:r>
            <a:r>
              <a:rPr lang="en-US" i="1"/>
              <a:t>slightly</a:t>
            </a:r>
            <a:endParaRPr lang="en-US"/>
          </a:p>
          <a:p>
            <a:endParaRPr lang="en-US"/>
          </a:p>
          <a:p>
            <a:pPr marL="384048"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65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07103F4-AFE6-4DC5-8934-DA3F40003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52A749-FAE1-40C8-91EC-3F7A6963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2500 – 3000 Hz Band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4C3E1F-F848-429E-A6D6-86E45FBD3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 descr="A picture containing black, tiled, air, white&#10;&#10;Description automatically generated">
            <a:extLst>
              <a:ext uri="{FF2B5EF4-FFF2-40B4-BE49-F238E27FC236}">
                <a16:creationId xmlns:a16="http://schemas.microsoft.com/office/drawing/2014/main" id="{430F70DE-6C6E-4B7A-80D8-B5D48B7BF5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" b="380"/>
          <a:stretch/>
        </p:blipFill>
        <p:spPr>
          <a:xfrm>
            <a:off x="1023562" y="742911"/>
            <a:ext cx="5071256" cy="50521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460D2-296B-44C9-9B00-378E1E25D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89914" y="2286000"/>
            <a:ext cx="5127172" cy="3581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5001 Input Layer Features</a:t>
            </a:r>
          </a:p>
          <a:p>
            <a:pPr marL="384048"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26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07103F4-AFE6-4DC5-8934-DA3F40003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52A749-FAE1-40C8-91EC-3F7A6963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3000 – 3500 Hz Band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4C3E1F-F848-429E-A6D6-86E45FBD3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DE0E06E-52B2-4EFB-A799-C9FEF2CE91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" b="380"/>
          <a:stretch/>
        </p:blipFill>
        <p:spPr>
          <a:xfrm>
            <a:off x="1023562" y="742911"/>
            <a:ext cx="5071256" cy="50521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460D2-296B-44C9-9B00-378E1E25D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89914" y="2286000"/>
            <a:ext cx="5127172" cy="3581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5001 Input Layer Features</a:t>
            </a:r>
          </a:p>
          <a:p>
            <a:endParaRPr lang="en-US"/>
          </a:p>
          <a:p>
            <a:r>
              <a:rPr lang="en-US"/>
              <a:t>Values almost exclusive to 3 columns</a:t>
            </a:r>
          </a:p>
          <a:p>
            <a:pPr marL="384048" lvl="1"/>
            <a:r>
              <a:rPr lang="en-US"/>
              <a:t>1 = Salto Sax</a:t>
            </a:r>
          </a:p>
          <a:p>
            <a:pPr marL="384048" lvl="1"/>
            <a:r>
              <a:rPr lang="en-US"/>
              <a:t>12 = Oboe</a:t>
            </a:r>
          </a:p>
          <a:p>
            <a:pPr marL="384048" lvl="1"/>
            <a:r>
              <a:rPr lang="en-US"/>
              <a:t>18 = Violin</a:t>
            </a:r>
          </a:p>
          <a:p>
            <a:endParaRPr lang="en-US"/>
          </a:p>
          <a:p>
            <a:pPr marL="384048"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07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07103F4-AFE6-4DC5-8934-DA3F40003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52A749-FAE1-40C8-91EC-3F7A6963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3500 – 4000 Hz Band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4C3E1F-F848-429E-A6D6-86E45FBD3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9043B50-91A2-402F-8260-7A128671EA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1" b="378"/>
          <a:stretch/>
        </p:blipFill>
        <p:spPr>
          <a:xfrm>
            <a:off x="1023562" y="742911"/>
            <a:ext cx="5071256" cy="505213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460D2-296B-44C9-9B00-378E1E25D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89914" y="2286000"/>
            <a:ext cx="5127172" cy="3581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5001 Input Layer Features</a:t>
            </a:r>
          </a:p>
          <a:p>
            <a:endParaRPr lang="en-US"/>
          </a:p>
          <a:p>
            <a:r>
              <a:rPr lang="en-US"/>
              <a:t>Values almost exclusive to 3 columns</a:t>
            </a:r>
          </a:p>
          <a:p>
            <a:pPr marL="384048" lvl="1"/>
            <a:r>
              <a:rPr lang="en-US"/>
              <a:t>1 = Salto Sax</a:t>
            </a:r>
          </a:p>
          <a:p>
            <a:pPr marL="384048" lvl="1"/>
            <a:r>
              <a:rPr lang="en-US"/>
              <a:t>12 = Oboe</a:t>
            </a:r>
          </a:p>
          <a:p>
            <a:pPr marL="384048" lvl="1"/>
            <a:r>
              <a:rPr lang="en-US"/>
              <a:t>18 = Violin</a:t>
            </a:r>
          </a:p>
          <a:p>
            <a:pPr marL="384048" lvl="1"/>
            <a:endParaRPr lang="en-US"/>
          </a:p>
          <a:p>
            <a:r>
              <a:rPr lang="en-US"/>
              <a:t>Same columns as previous bands</a:t>
            </a:r>
          </a:p>
        </p:txBody>
      </p:sp>
    </p:spTree>
    <p:extLst>
      <p:ext uri="{BB962C8B-B14F-4D97-AF65-F5344CB8AC3E}">
        <p14:creationId xmlns:p14="http://schemas.microsoft.com/office/powerpoint/2010/main" val="3022212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7230-45D8-4D3E-9A8F-7C652A2F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E00FD-DDE6-43B4-85F9-C24967730D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Frequency Bands seem to have strong </a:t>
            </a:r>
            <a:r>
              <a:rPr lang="en-US" i="1" dirty="0"/>
              <a:t>columns</a:t>
            </a:r>
          </a:p>
          <a:p>
            <a:endParaRPr lang="en-US" i="1" dirty="0"/>
          </a:p>
          <a:p>
            <a:r>
              <a:rPr lang="en-US" dirty="0"/>
              <a:t>This means this classifier is constantly predicting the same few classes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E92D5-371B-4F17-AE26-FCAF72533B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Columns That Appear:</a:t>
            </a:r>
          </a:p>
          <a:p>
            <a:pPr lvl="1"/>
            <a:r>
              <a:rPr lang="en-US" dirty="0"/>
              <a:t>1 = Alto Sax</a:t>
            </a:r>
          </a:p>
          <a:p>
            <a:pPr lvl="1"/>
            <a:r>
              <a:rPr lang="en-US" dirty="0"/>
              <a:t>2 = Bass</a:t>
            </a:r>
          </a:p>
          <a:p>
            <a:pPr lvl="1"/>
            <a:r>
              <a:rPr lang="en-US" dirty="0"/>
              <a:t>8 = Cello</a:t>
            </a:r>
          </a:p>
          <a:p>
            <a:pPr lvl="1"/>
            <a:r>
              <a:rPr lang="en-US" dirty="0"/>
              <a:t>12 = Oboe</a:t>
            </a:r>
          </a:p>
          <a:p>
            <a:pPr lvl="1"/>
            <a:r>
              <a:rPr lang="en-US" dirty="0"/>
              <a:t>18 = Violin</a:t>
            </a:r>
          </a:p>
          <a:p>
            <a:pPr lvl="1"/>
            <a:endParaRPr lang="en-US" dirty="0"/>
          </a:p>
          <a:p>
            <a:r>
              <a:rPr lang="en-US" dirty="0"/>
              <a:t>All classifiers can find a Ten. </a:t>
            </a:r>
            <a:r>
              <a:rPr lang="en-US" dirty="0" err="1"/>
              <a:t>Tromb</a:t>
            </a:r>
            <a:r>
              <a:rPr lang="en-US" dirty="0"/>
              <a:t>. Consistently</a:t>
            </a:r>
          </a:p>
        </p:txBody>
      </p:sp>
    </p:spTree>
    <p:extLst>
      <p:ext uri="{BB962C8B-B14F-4D97-AF65-F5344CB8AC3E}">
        <p14:creationId xmlns:p14="http://schemas.microsoft.com/office/powerpoint/2010/main" val="566832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5C6C-D229-4785-BF99-47846F091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5F9D8-1B0F-4F8C-B21B-929C0EF693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Higher Bands:</a:t>
            </a:r>
          </a:p>
          <a:p>
            <a:pPr lvl="1"/>
            <a:r>
              <a:rPr lang="en-US" dirty="0"/>
              <a:t> Classifier predicts same three classes more often</a:t>
            </a:r>
          </a:p>
          <a:p>
            <a:pPr lvl="1"/>
            <a:r>
              <a:rPr lang="en-US" dirty="0"/>
              <a:t>Alto Sax, Oboe, Violin</a:t>
            </a:r>
          </a:p>
          <a:p>
            <a:pPr lvl="1"/>
            <a:endParaRPr lang="en-US" dirty="0"/>
          </a:p>
          <a:p>
            <a:r>
              <a:rPr lang="en-US" dirty="0"/>
              <a:t>For Lower Bands</a:t>
            </a:r>
          </a:p>
          <a:p>
            <a:pPr lvl="1"/>
            <a:r>
              <a:rPr lang="en-US" dirty="0"/>
              <a:t>Predictions are far More Chaotic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B1BDC-A068-4848-8CCF-1D205CBC40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Good News</a:t>
            </a:r>
          </a:p>
          <a:p>
            <a:endParaRPr lang="en-US" dirty="0"/>
          </a:p>
          <a:p>
            <a:r>
              <a:rPr lang="en-US" dirty="0"/>
              <a:t>Main Diagonals Appear </a:t>
            </a:r>
            <a:r>
              <a:rPr lang="en-US" i="1" dirty="0"/>
              <a:t>slightly </a:t>
            </a:r>
            <a:r>
              <a:rPr lang="en-US" dirty="0"/>
              <a:t>in the 200 – 1500 Hz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This is where most instruments in this set lie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19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8739-E09A-4544-82F2-5E9CD7082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Where Do We Go Now?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F111B-EE56-4BAE-8DBB-F541BA6A3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/>
              <a:t>(Sweet Child)</a:t>
            </a:r>
          </a:p>
        </p:txBody>
      </p:sp>
    </p:spTree>
    <p:extLst>
      <p:ext uri="{BB962C8B-B14F-4D97-AF65-F5344CB8AC3E}">
        <p14:creationId xmlns:p14="http://schemas.microsoft.com/office/powerpoint/2010/main" val="882604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DAFE-2887-407F-8E66-410C5987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Idiot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B5281-8972-4477-9A67-859E54AF4F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is Arranged Properly when fed into classifier</a:t>
            </a:r>
          </a:p>
          <a:p>
            <a:pPr lvl="1"/>
            <a:r>
              <a:rPr lang="en-US" dirty="0" err="1"/>
              <a:t>N_samples</a:t>
            </a:r>
            <a:r>
              <a:rPr lang="en-US" dirty="0"/>
              <a:t> x </a:t>
            </a:r>
            <a:r>
              <a:rPr lang="en-US" dirty="0" err="1"/>
              <a:t>N_features</a:t>
            </a:r>
            <a:endParaRPr lang="en-US" dirty="0"/>
          </a:p>
          <a:p>
            <a:pPr lvl="1"/>
            <a:r>
              <a:rPr lang="en-US" dirty="0"/>
              <a:t>Labels Match accordingly</a:t>
            </a:r>
          </a:p>
          <a:p>
            <a:pPr lvl="1"/>
            <a:endParaRPr lang="en-US" dirty="0"/>
          </a:p>
          <a:p>
            <a:r>
              <a:rPr lang="en-US" dirty="0"/>
              <a:t>Test Classifier w/o </a:t>
            </a:r>
            <a:r>
              <a:rPr lang="en-US" dirty="0" err="1"/>
              <a:t>shuffeling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4DEC2-1D9E-464D-8CBC-CD3369A438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Classifier is used as per documentation</a:t>
            </a:r>
          </a:p>
          <a:p>
            <a:endParaRPr lang="en-US" dirty="0"/>
          </a:p>
          <a:p>
            <a:r>
              <a:rPr lang="en-US" dirty="0"/>
              <a:t>Confusion Matrix is used as per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478800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31CB2-A6C5-49C3-AEFF-69297E7CE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Without Shuffling Data</a:t>
            </a:r>
          </a:p>
        </p:txBody>
      </p:sp>
      <p:pic>
        <p:nvPicPr>
          <p:cNvPr id="23" name="Picture 22" descr="A picture containing black, air, board, white&#10;&#10;Description automatically generated">
            <a:extLst>
              <a:ext uri="{FF2B5EF4-FFF2-40B4-BE49-F238E27FC236}">
                <a16:creationId xmlns:a16="http://schemas.microsoft.com/office/drawing/2014/main" id="{6C68E1C6-4F02-43B8-9CB0-6AB68AA27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856" y="1872809"/>
            <a:ext cx="2103120" cy="2103120"/>
          </a:xfrm>
          <a:prstGeom prst="rect">
            <a:avLst/>
          </a:prstGeom>
        </p:spPr>
      </p:pic>
      <p:pic>
        <p:nvPicPr>
          <p:cNvPr id="25" name="Picture 24" descr="A picture containing black, sitting, board, white&#10;&#10;Description automatically generated">
            <a:extLst>
              <a:ext uri="{FF2B5EF4-FFF2-40B4-BE49-F238E27FC236}">
                <a16:creationId xmlns:a16="http://schemas.microsoft.com/office/drawing/2014/main" id="{59CF6A26-5C93-4764-A07C-E7299D1C5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440" y="1872809"/>
            <a:ext cx="2103120" cy="2103120"/>
          </a:xfrm>
          <a:prstGeom prst="rect">
            <a:avLst/>
          </a:prstGeom>
        </p:spPr>
      </p:pic>
      <p:pic>
        <p:nvPicPr>
          <p:cNvPr id="27" name="Picture 26" descr="A picture containing black, sitting, white, board&#10;&#10;Description automatically generated">
            <a:extLst>
              <a:ext uri="{FF2B5EF4-FFF2-40B4-BE49-F238E27FC236}">
                <a16:creationId xmlns:a16="http://schemas.microsoft.com/office/drawing/2014/main" id="{8F2C23D2-16C1-4AF1-916E-33982C742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573" y="1900633"/>
            <a:ext cx="2103120" cy="2103120"/>
          </a:xfrm>
          <a:prstGeom prst="rect">
            <a:avLst/>
          </a:prstGeom>
        </p:spPr>
      </p:pic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AAD7943F-7824-46A4-80E0-6660C52FA4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8706" y="1900633"/>
            <a:ext cx="2103120" cy="2103120"/>
          </a:xfrm>
          <a:prstGeom prst="rect">
            <a:avLst/>
          </a:prstGeom>
        </p:spPr>
      </p:pic>
      <p:pic>
        <p:nvPicPr>
          <p:cNvPr id="31" name="Picture 30" descr="A picture containing black, board, air, jumping&#10;&#10;Description automatically generated">
            <a:extLst>
              <a:ext uri="{FF2B5EF4-FFF2-40B4-BE49-F238E27FC236}">
                <a16:creationId xmlns:a16="http://schemas.microsoft.com/office/drawing/2014/main" id="{118E5F87-AFFC-4B61-A840-B74F635934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026585"/>
            <a:ext cx="2103120" cy="210312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DD6B1B5-32DA-47C4-B73A-5FCC26A965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1856" y="4030565"/>
            <a:ext cx="2103120" cy="2103120"/>
          </a:xfrm>
          <a:prstGeom prst="rect">
            <a:avLst/>
          </a:prstGeom>
        </p:spPr>
      </p:pic>
      <p:pic>
        <p:nvPicPr>
          <p:cNvPr id="35" name="Picture 34" descr="A picture containing black, tiled, air, white&#10;&#10;Description automatically generated">
            <a:extLst>
              <a:ext uri="{FF2B5EF4-FFF2-40B4-BE49-F238E27FC236}">
                <a16:creationId xmlns:a16="http://schemas.microsoft.com/office/drawing/2014/main" id="{0F39E52C-F77A-4052-83A6-209CB9ECD5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4440" y="4030565"/>
            <a:ext cx="2103120" cy="2103120"/>
          </a:xfrm>
          <a:prstGeom prst="rect">
            <a:avLst/>
          </a:prstGeom>
        </p:spPr>
      </p:pic>
      <p:pic>
        <p:nvPicPr>
          <p:cNvPr id="37" name="Picture 3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2792FF0-7A62-4700-8BBC-393F9BCE2E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27025" y="4030565"/>
            <a:ext cx="2103120" cy="210312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CC2213A-FDC9-4B82-81F1-9B29589A10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30145" y="4023360"/>
            <a:ext cx="210312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18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1798-3B6D-43DD-9B91-E4A4B81BA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What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8F734-4BAF-41E8-912A-6DC97EA5E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2000" dirty="0"/>
              <a:t>Best Guess: Confused by </a:t>
            </a:r>
            <a:r>
              <a:rPr lang="en-US" sz="2000" i="1" dirty="0"/>
              <a:t>position</a:t>
            </a:r>
            <a:r>
              <a:rPr lang="en-US" sz="2000" dirty="0"/>
              <a:t> of Spikes in the FFT Spectrum</a:t>
            </a:r>
          </a:p>
          <a:p>
            <a:endParaRPr lang="en-US" sz="2000" dirty="0"/>
          </a:p>
          <a:p>
            <a:r>
              <a:rPr lang="en-US" sz="2000" dirty="0"/>
              <a:t>Example:</a:t>
            </a:r>
          </a:p>
          <a:p>
            <a:pPr lvl="1"/>
            <a:r>
              <a:rPr lang="en-US" sz="2000" dirty="0"/>
              <a:t>Cello at A3 ~ Trombone at A3</a:t>
            </a:r>
          </a:p>
          <a:p>
            <a:pPr lvl="1"/>
            <a:r>
              <a:rPr lang="en-US" sz="2000" dirty="0"/>
              <a:t>Cello at Eb3 ≠ Cello at A4</a:t>
            </a:r>
          </a:p>
          <a:p>
            <a:pPr lvl="1"/>
            <a:endParaRPr lang="en-US" sz="2000" dirty="0"/>
          </a:p>
          <a:p>
            <a:r>
              <a:rPr lang="en-US" sz="2400" dirty="0"/>
              <a:t>Some of Landon’s Possible Solutions :</a:t>
            </a:r>
          </a:p>
        </p:txBody>
      </p:sp>
    </p:spTree>
    <p:extLst>
      <p:ext uri="{BB962C8B-B14F-4D97-AF65-F5344CB8AC3E}">
        <p14:creationId xmlns:p14="http://schemas.microsoft.com/office/powerpoint/2010/main" val="907397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623A3-339F-4EA8-A8DE-479E7DD2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The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8E2A7-5A16-4702-BDF9-5807C56B0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2000"/>
              <a:t>Build a Stochastic Gradient Descent Classifier Object</a:t>
            </a:r>
          </a:p>
          <a:p>
            <a:endParaRPr lang="en-US" sz="2000"/>
          </a:p>
          <a:p>
            <a:r>
              <a:rPr lang="en-US" sz="2000"/>
              <a:t>Classify any arbitrary waveform into one of 19 instrument classes</a:t>
            </a:r>
          </a:p>
          <a:p>
            <a:endParaRPr lang="en-US" sz="2000"/>
          </a:p>
          <a:p>
            <a:r>
              <a:rPr lang="en-US" sz="2000"/>
              <a:t>Classes are labeled 0 - 18</a:t>
            </a:r>
          </a:p>
        </p:txBody>
      </p:sp>
    </p:spTree>
    <p:extLst>
      <p:ext uri="{BB962C8B-B14F-4D97-AF65-F5344CB8AC3E}">
        <p14:creationId xmlns:p14="http://schemas.microsoft.com/office/powerpoint/2010/main" val="265939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516AAD-D5F4-4B7A-82B2-A4A4D0753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>
                <a:solidFill>
                  <a:schemeClr val="bg2"/>
                </a:solidFill>
              </a:rPr>
              <a:t>“Normalize” Frequencies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B556C-0320-4122-BE31-1833BD61A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en-US" sz="1800"/>
              <a:t>Use a Shift command to roll the position of the frequency spikes</a:t>
            </a:r>
          </a:p>
          <a:p>
            <a:pPr lvl="1"/>
            <a:endParaRPr lang="en-US" sz="1800"/>
          </a:p>
          <a:p>
            <a:r>
              <a:rPr lang="en-US" sz="1800"/>
              <a:t>First spike lies at some frequency ‘</a:t>
            </a:r>
            <a:r>
              <a:rPr lang="en-US" sz="1800" i="1"/>
              <a:t>f’</a:t>
            </a:r>
          </a:p>
          <a:p>
            <a:pPr lvl="1"/>
            <a:r>
              <a:rPr lang="en-US" sz="1800"/>
              <a:t>Subsequent overtones remain at integer multiples of </a:t>
            </a:r>
            <a:r>
              <a:rPr lang="en-US" sz="1800" i="1"/>
              <a:t>f</a:t>
            </a:r>
          </a:p>
          <a:p>
            <a:pPr lvl="1"/>
            <a:endParaRPr lang="en-US" sz="1800" i="1"/>
          </a:p>
          <a:p>
            <a:r>
              <a:rPr lang="en-US" sz="1800"/>
              <a:t>Can be done before or after the separation of frequency bands</a:t>
            </a:r>
          </a:p>
        </p:txBody>
      </p:sp>
    </p:spTree>
    <p:extLst>
      <p:ext uri="{BB962C8B-B14F-4D97-AF65-F5344CB8AC3E}">
        <p14:creationId xmlns:p14="http://schemas.microsoft.com/office/powerpoint/2010/main" val="35067764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516AAD-D5F4-4B7A-82B2-A4A4D0753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>
                <a:solidFill>
                  <a:schemeClr val="bg2"/>
                </a:solidFill>
              </a:rPr>
              <a:t> Examine Individual Spikes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B556C-0320-4122-BE31-1833BD61A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en-US" sz="1800"/>
              <a:t>Use a peak detection algorithm (scipy, numpy or from scratch)</a:t>
            </a:r>
          </a:p>
          <a:p>
            <a:pPr lvl="1"/>
            <a:r>
              <a:rPr lang="en-US" sz="1800"/>
              <a:t>Isolate arbitrary peaks in each FFT and use that shape as a basis</a:t>
            </a:r>
          </a:p>
          <a:p>
            <a:pPr lvl="1"/>
            <a:r>
              <a:rPr lang="en-US" sz="1800"/>
              <a:t>Shape to model, independent of exact pitch</a:t>
            </a:r>
          </a:p>
          <a:p>
            <a:pPr lvl="1"/>
            <a:endParaRPr lang="en-US" sz="1800"/>
          </a:p>
          <a:p>
            <a:r>
              <a:rPr lang="en-US" sz="1800"/>
              <a:t>Allows us to say </a:t>
            </a:r>
            <a:r>
              <a:rPr lang="en-US" sz="1800" i="1"/>
              <a:t>“Instrument A has a spike shaped like f(x) in frequency band B”</a:t>
            </a:r>
            <a:endParaRPr lang="en-US" sz="1800"/>
          </a:p>
          <a:p>
            <a:pPr lvl="1"/>
            <a:r>
              <a:rPr lang="en-US" sz="1800"/>
              <a:t>Eliminates bias of </a:t>
            </a:r>
            <a:r>
              <a:rPr lang="en-US" sz="1800" i="1"/>
              <a:t>location </a:t>
            </a:r>
            <a:r>
              <a:rPr lang="en-US" sz="1800"/>
              <a:t>of spike and prioritizes shape</a:t>
            </a:r>
          </a:p>
          <a:p>
            <a:pPr lvl="1"/>
            <a:r>
              <a:rPr lang="en-US" sz="1800"/>
              <a:t>Allows for adjusting of shape in different bands as well</a:t>
            </a:r>
          </a:p>
        </p:txBody>
      </p:sp>
    </p:spTree>
    <p:extLst>
      <p:ext uri="{BB962C8B-B14F-4D97-AF65-F5344CB8AC3E}">
        <p14:creationId xmlns:p14="http://schemas.microsoft.com/office/powerpoint/2010/main" val="1895686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516AAD-D5F4-4B7A-82B2-A4A4D0753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>
                <a:solidFill>
                  <a:schemeClr val="bg2"/>
                </a:solidFill>
              </a:rPr>
              <a:t>Build a More General Classifier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B556C-0320-4122-BE31-1833BD61A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en-US" sz="1800"/>
              <a:t>Use Classification to Identity Families of instruments</a:t>
            </a:r>
          </a:p>
          <a:p>
            <a:pPr lvl="1"/>
            <a:r>
              <a:rPr lang="en-US" sz="1800" dirty="0"/>
              <a:t>Winds vs. Brass vs. Strings vs …</a:t>
            </a:r>
          </a:p>
          <a:p>
            <a:pPr lvl="1"/>
            <a:endParaRPr lang="en-US" sz="1800"/>
          </a:p>
          <a:p>
            <a:r>
              <a:rPr lang="en-US" sz="1800"/>
              <a:t>Allows for More General Identification into families</a:t>
            </a:r>
          </a:p>
          <a:p>
            <a:pPr lvl="1"/>
            <a:r>
              <a:rPr lang="en-US" sz="1800"/>
              <a:t>More specific parameters can be tested afterwards</a:t>
            </a:r>
          </a:p>
          <a:p>
            <a:pPr lvl="1"/>
            <a:r>
              <a:rPr lang="en-US" sz="1800"/>
              <a:t>Then identify a specific instrument in that category</a:t>
            </a:r>
          </a:p>
        </p:txBody>
      </p:sp>
    </p:spTree>
    <p:extLst>
      <p:ext uri="{BB962C8B-B14F-4D97-AF65-F5344CB8AC3E}">
        <p14:creationId xmlns:p14="http://schemas.microsoft.com/office/powerpoint/2010/main" val="1264161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516AAD-D5F4-4B7A-82B2-A4A4D0753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>
                <a:solidFill>
                  <a:schemeClr val="bg2"/>
                </a:solidFill>
              </a:rPr>
              <a:t>Adjust Weighting Matrix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B556C-0320-4122-BE31-1833BD61A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en-US" sz="1800"/>
              <a:t>Can Build a matrix to prioritize certain features</a:t>
            </a:r>
            <a:endParaRPr lang="en-US" sz="1800" dirty="0"/>
          </a:p>
          <a:p>
            <a:pPr lvl="1"/>
            <a:r>
              <a:rPr lang="en-US" sz="1800" dirty="0"/>
              <a:t>This would be tough to Code</a:t>
            </a:r>
          </a:p>
          <a:p>
            <a:pPr lvl="1"/>
            <a:r>
              <a:rPr lang="en-US" sz="1800" dirty="0"/>
              <a:t>Computationally expensive to implement</a:t>
            </a:r>
          </a:p>
          <a:p>
            <a:pPr lvl="1"/>
            <a:endParaRPr lang="en-US" sz="1800" dirty="0"/>
          </a:p>
          <a:p>
            <a:r>
              <a:rPr lang="en-US" sz="1800"/>
              <a:t>Each weighting matrix would be different for each sample</a:t>
            </a:r>
          </a:p>
          <a:p>
            <a:pPr marL="0" indent="0"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377563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516AAD-D5F4-4B7A-82B2-A4A4D0753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000" dirty="0">
                <a:solidFill>
                  <a:schemeClr val="bg2"/>
                </a:solidFill>
              </a:rPr>
              <a:t>Alternate Classification Algorithm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B556C-0320-4122-BE31-1833BD61A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en-US" sz="1800"/>
              <a:t>Stochastic Gradient Descent is among the most common methods</a:t>
            </a:r>
          </a:p>
          <a:p>
            <a:pPr lvl="1"/>
            <a:r>
              <a:rPr lang="en-US" sz="1800"/>
              <a:t>This will require a lot time – need to research these methods more</a:t>
            </a:r>
          </a:p>
          <a:p>
            <a:endParaRPr lang="en-US" sz="1800"/>
          </a:p>
          <a:p>
            <a:r>
              <a:rPr lang="en-US" sz="1800"/>
              <a:t>Possible Include Decision trees for certain parameters</a:t>
            </a:r>
          </a:p>
          <a:p>
            <a:pPr lvl="1"/>
            <a:r>
              <a:rPr lang="en-US" sz="1800"/>
              <a:t>Account for pitch range</a:t>
            </a:r>
          </a:p>
        </p:txBody>
      </p:sp>
    </p:spTree>
    <p:extLst>
      <p:ext uri="{BB962C8B-B14F-4D97-AF65-F5344CB8AC3E}">
        <p14:creationId xmlns:p14="http://schemas.microsoft.com/office/powerpoint/2010/main" val="3034478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516AAD-D5F4-4B7A-82B2-A4A4D0753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>
                <a:solidFill>
                  <a:schemeClr val="bg2"/>
                </a:solidFill>
              </a:rPr>
              <a:t>One vs. One (</a:t>
            </a:r>
            <a:r>
              <a:rPr lang="en-US" sz="5400" i="1" dirty="0" err="1">
                <a:solidFill>
                  <a:schemeClr val="bg2"/>
                </a:solidFill>
              </a:rPr>
              <a:t>OvO</a:t>
            </a:r>
            <a:r>
              <a:rPr lang="en-US" sz="5400" dirty="0">
                <a:solidFill>
                  <a:schemeClr val="bg2"/>
                </a:solidFill>
              </a:rPr>
              <a:t>) Classifier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DB556C-0320-4122-BE31-1833BD61A2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6720" y="791570"/>
                <a:ext cx="4892308" cy="5262390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1800"/>
                  <a:t>Binary Classify each </a:t>
                </a:r>
                <a:r>
                  <a:rPr lang="en-US" sz="1800" i="1"/>
                  <a:t>Pair </a:t>
                </a:r>
                <a:r>
                  <a:rPr lang="en-US" sz="1800"/>
                  <a:t>of classes</a:t>
                </a:r>
              </a:p>
              <a:p>
                <a:pPr lvl="1"/>
                <a:r>
                  <a:rPr lang="en-US" sz="1800"/>
                  <a:t>For </a:t>
                </a:r>
                <a:r>
                  <a:rPr lang="en-US" sz="1800" i="1"/>
                  <a:t>N </a:t>
                </a:r>
                <a:r>
                  <a:rPr lang="en-US" sz="1800"/>
                  <a:t>Classes,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en-US" sz="1800"/>
                  <a:t> Required (171 Binary Classifiers)</a:t>
                </a:r>
              </a:p>
              <a:p>
                <a:pPr lvl="1"/>
                <a:endParaRPr lang="en-US" sz="1800"/>
              </a:p>
              <a:p>
                <a:r>
                  <a:rPr lang="en-US" sz="1800" i="1"/>
                  <a:t>Might </a:t>
                </a:r>
                <a:r>
                  <a:rPr lang="en-US" sz="1800"/>
                  <a:t>Produce more accurate results</a:t>
                </a:r>
              </a:p>
              <a:p>
                <a:pPr lvl="1"/>
                <a:r>
                  <a:rPr lang="en-US" sz="1800"/>
                  <a:t>Very Computationally Expensive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DB556C-0320-4122-BE31-1833BD61A2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6720" y="791570"/>
                <a:ext cx="4892308" cy="5262390"/>
              </a:xfrm>
              <a:blipFill>
                <a:blip r:embed="rId2"/>
                <a:stretch>
                  <a:fillRect l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4282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516AAD-D5F4-4B7A-82B2-A4A4D0753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>
                <a:solidFill>
                  <a:schemeClr val="bg2"/>
                </a:solidFill>
              </a:rPr>
              <a:t>K – Nearest Neighbors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B556C-0320-4122-BE31-1833BD61A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en-US" sz="1800"/>
              <a:t>This would be best when combined with other methods</a:t>
            </a:r>
          </a:p>
          <a:p>
            <a:pPr lvl="1"/>
            <a:r>
              <a:rPr lang="en-US" sz="1800"/>
              <a:t>Use KNN of individual spikes</a:t>
            </a:r>
          </a:p>
          <a:p>
            <a:pPr marL="0" indent="0">
              <a:buNone/>
            </a:pPr>
            <a:endParaRPr lang="en-US" sz="1800"/>
          </a:p>
          <a:p>
            <a:r>
              <a:rPr lang="en-US" sz="1800"/>
              <a:t>Can help identify shapes and smaller spikes in the FFT domain</a:t>
            </a:r>
          </a:p>
          <a:p>
            <a:pPr lvl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689635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516AAD-D5F4-4B7A-82B2-A4A4D0753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>
                <a:solidFill>
                  <a:schemeClr val="bg2"/>
                </a:solidFill>
              </a:rPr>
              <a:t>Other Data In the Waveform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B556C-0320-4122-BE31-1833BD61A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en-US" sz="1800"/>
              <a:t>Use Time – Space data – Just the wave form</a:t>
            </a:r>
          </a:p>
          <a:p>
            <a:pPr lvl="1"/>
            <a:r>
              <a:rPr lang="en-US" sz="1800"/>
              <a:t>This is going to be too volatile, even normalized</a:t>
            </a:r>
          </a:p>
          <a:p>
            <a:pPr lvl="1"/>
            <a:r>
              <a:rPr lang="en-US" sz="1800"/>
              <a:t>Phase, length, Dead noise, etc. </a:t>
            </a:r>
          </a:p>
          <a:p>
            <a:pPr lvl="1"/>
            <a:endParaRPr lang="en-US" sz="1800"/>
          </a:p>
          <a:p>
            <a:r>
              <a:rPr lang="en-US" sz="1800"/>
              <a:t>Use Hilbert Transform to Build Amplitude envelope</a:t>
            </a:r>
          </a:p>
          <a:p>
            <a:pPr lvl="1"/>
            <a:r>
              <a:rPr lang="en-US" sz="1800"/>
              <a:t>Break into Attack, Decay, Sustain, Release</a:t>
            </a:r>
          </a:p>
          <a:p>
            <a:pPr lvl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666849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F81BA-5747-405B-A342-9BF70262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Current Plan – A Combination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34B5C-0A00-48C2-945C-C81266997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Normalize Frequency spectrum</a:t>
            </a:r>
          </a:p>
          <a:p>
            <a:pPr lvl="1"/>
            <a:r>
              <a:rPr lang="en-US" dirty="0"/>
              <a:t>Eliminates Bias based on </a:t>
            </a:r>
            <a:r>
              <a:rPr lang="en-US" i="1" dirty="0"/>
              <a:t>position </a:t>
            </a:r>
            <a:r>
              <a:rPr lang="en-US" dirty="0"/>
              <a:t>of spike</a:t>
            </a:r>
          </a:p>
          <a:p>
            <a:pPr lvl="1"/>
            <a:r>
              <a:rPr lang="en-US" dirty="0"/>
              <a:t>Favors shape of Spike</a:t>
            </a:r>
          </a:p>
          <a:p>
            <a:pPr lvl="1"/>
            <a:endParaRPr lang="en-US" dirty="0"/>
          </a:p>
          <a:p>
            <a:r>
              <a:rPr lang="en-US" dirty="0"/>
              <a:t>Examine Individual Spikes</a:t>
            </a:r>
          </a:p>
          <a:p>
            <a:pPr lvl="1"/>
            <a:r>
              <a:rPr lang="en-US" dirty="0"/>
              <a:t>Use KNN to test shape of each spike</a:t>
            </a:r>
          </a:p>
          <a:p>
            <a:pPr lvl="1"/>
            <a:r>
              <a:rPr lang="en-US" dirty="0"/>
              <a:t>Also forces to favor the spike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1891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D5A3-40F1-4F2F-8110-2F8C512CB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Meeting…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98C1-0AE1-484A-BFAC-0A67988581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Stage of Frequency Classifier</a:t>
            </a:r>
          </a:p>
          <a:p>
            <a:endParaRPr lang="en-US" dirty="0"/>
          </a:p>
          <a:p>
            <a:r>
              <a:rPr lang="en-US" dirty="0"/>
              <a:t>Test for shapes in FFT spectrum</a:t>
            </a:r>
          </a:p>
          <a:p>
            <a:endParaRPr lang="en-US" dirty="0"/>
          </a:p>
          <a:p>
            <a:r>
              <a:rPr lang="en-US" dirty="0"/>
              <a:t>Remove position-based parameters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07338-DC72-4429-89BB-A87267D7B8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Finer parameters in </a:t>
            </a:r>
            <a:r>
              <a:rPr lang="en-US" dirty="0" err="1"/>
              <a:t>Scipy’s</a:t>
            </a:r>
            <a:r>
              <a:rPr lang="en-US" dirty="0"/>
              <a:t> SGD Classifier</a:t>
            </a:r>
          </a:p>
          <a:p>
            <a:endParaRPr lang="en-US" dirty="0"/>
          </a:p>
          <a:p>
            <a:r>
              <a:rPr lang="en-US" dirty="0"/>
              <a:t>Alternate test Methods</a:t>
            </a:r>
          </a:p>
        </p:txBody>
      </p:sp>
    </p:spTree>
    <p:extLst>
      <p:ext uri="{BB962C8B-B14F-4D97-AF65-F5344CB8AC3E}">
        <p14:creationId xmlns:p14="http://schemas.microsoft.com/office/powerpoint/2010/main" val="1586577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4C1F-CE54-4E7F-8188-310C9A87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Raw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71E38-65E9-45B2-ABF5-875BEC095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900"/>
              <a:t>Approximately 1050 raw ‘.aif’ audio file stored locally</a:t>
            </a:r>
          </a:p>
          <a:p>
            <a:pPr>
              <a:lnSpc>
                <a:spcPct val="100000"/>
              </a:lnSpc>
            </a:pPr>
            <a:endParaRPr lang="en-US" sz="1900"/>
          </a:p>
          <a:p>
            <a:pPr>
              <a:lnSpc>
                <a:spcPct val="100000"/>
              </a:lnSpc>
            </a:pPr>
            <a:r>
              <a:rPr lang="en-US" sz="1900"/>
              <a:t>Use MATLAB to read them, isolate L &amp; R channels</a:t>
            </a:r>
          </a:p>
          <a:p>
            <a:pPr>
              <a:lnSpc>
                <a:spcPct val="100000"/>
              </a:lnSpc>
            </a:pPr>
            <a:endParaRPr lang="en-US" sz="1900"/>
          </a:p>
          <a:p>
            <a:pPr>
              <a:lnSpc>
                <a:spcPct val="100000"/>
              </a:lnSpc>
            </a:pPr>
            <a:r>
              <a:rPr lang="en-US" sz="1900"/>
              <a:t>Rewrite them as L &amp; R Mono ‘.wav’ files</a:t>
            </a:r>
          </a:p>
          <a:p>
            <a:pPr>
              <a:lnSpc>
                <a:spcPct val="100000"/>
              </a:lnSpc>
            </a:pPr>
            <a:endParaRPr lang="en-US" sz="1900"/>
          </a:p>
          <a:p>
            <a:pPr>
              <a:lnSpc>
                <a:spcPct val="100000"/>
              </a:lnSpc>
            </a:pPr>
            <a:r>
              <a:rPr lang="en-US" sz="1900"/>
              <a:t>Now, 2100 raw ‘.wav’ files</a:t>
            </a:r>
          </a:p>
        </p:txBody>
      </p:sp>
    </p:spTree>
    <p:extLst>
      <p:ext uri="{BB962C8B-B14F-4D97-AF65-F5344CB8AC3E}">
        <p14:creationId xmlns:p14="http://schemas.microsoft.com/office/powerpoint/2010/main" val="5618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E6B177-04D2-461C-861B-72429A40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Labeled Data Sets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843D710-6C3F-4DA6-A1A0-55D9B998A1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6265202"/>
              </p:ext>
            </p:extLst>
          </p:nvPr>
        </p:nvGraphicFramePr>
        <p:xfrm>
          <a:off x="1066800" y="2286000"/>
          <a:ext cx="100584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7595850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1093615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65824511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820951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Instrument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Instrument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33063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Alto Flute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3099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Alto Saxophone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7212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8547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Bass Clarinet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Soprano Saxophone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76801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Bass Flute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Tenor Trombone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85074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Bassoon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Trumpet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5740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Bass Trombone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68464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Bb Clarinet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Viola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296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Violin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29438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Eb Clarinet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51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42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8581C-8FC9-4B4D-8B9C-C2B9E5E9F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961B4-4D97-48A2-9BC2-88A0581C7B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Python program reads through all ~2100 files</a:t>
            </a:r>
          </a:p>
          <a:p>
            <a:pPr lvl="1"/>
            <a:r>
              <a:rPr lang="en-US" dirty="0"/>
              <a:t>Compute Discrete FFT</a:t>
            </a:r>
          </a:p>
          <a:p>
            <a:pPr lvl="1"/>
            <a:r>
              <a:rPr lang="en-US" dirty="0"/>
              <a:t>Stepped by 1/10 Hz</a:t>
            </a:r>
          </a:p>
          <a:p>
            <a:pPr lvl="1"/>
            <a:r>
              <a:rPr lang="en-US" dirty="0" err="1"/>
              <a:t>Normlized</a:t>
            </a:r>
            <a:r>
              <a:rPr lang="en-US" dirty="0"/>
              <a:t> Amplitude</a:t>
            </a:r>
          </a:p>
          <a:p>
            <a:pPr lvl="1"/>
            <a:endParaRPr lang="en-US" dirty="0"/>
          </a:p>
          <a:p>
            <a:r>
              <a:rPr lang="en-US" dirty="0"/>
              <a:t>Divide up each FFT into </a:t>
            </a:r>
            <a:r>
              <a:rPr lang="en-US" i="1" dirty="0"/>
              <a:t>N</a:t>
            </a:r>
            <a:r>
              <a:rPr lang="en-US" dirty="0"/>
              <a:t> bands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72652-F84B-44F1-872B-0F89ED6D6B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Establish Frequency bands</a:t>
            </a:r>
          </a:p>
          <a:p>
            <a:pPr lvl="1"/>
            <a:r>
              <a:rPr lang="en-US" dirty="0"/>
              <a:t>Hardcoded in for now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Write out to respective CSV file for each Band</a:t>
            </a:r>
          </a:p>
          <a:p>
            <a:pPr lvl="1"/>
            <a:r>
              <a:rPr lang="en-US" dirty="0"/>
              <a:t>One CSV file contains:</a:t>
            </a:r>
          </a:p>
          <a:p>
            <a:pPr lvl="1"/>
            <a:r>
              <a:rPr lang="en-US" dirty="0"/>
              <a:t>2100 rows x </a:t>
            </a:r>
            <a:r>
              <a:rPr lang="en-US" i="1" dirty="0"/>
              <a:t>M </a:t>
            </a:r>
            <a:r>
              <a:rPr lang="en-US" dirty="0"/>
              <a:t>columns</a:t>
            </a:r>
          </a:p>
        </p:txBody>
      </p:sp>
    </p:spTree>
    <p:extLst>
      <p:ext uri="{BB962C8B-B14F-4D97-AF65-F5344CB8AC3E}">
        <p14:creationId xmlns:p14="http://schemas.microsoft.com/office/powerpoint/2010/main" val="3358725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15738-C99C-4E5C-8244-EA191F2B9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Bands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07A1BDD-D337-4200-8B7D-510CB6C4BD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1530765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36700409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295973573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569776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Band Name</a:t>
                      </a:r>
                    </a:p>
                  </a:txBody>
                  <a:tcPr marL="86343" marR="863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 Frequency [Hz]</a:t>
                      </a:r>
                    </a:p>
                  </a:txBody>
                  <a:tcPr marL="86343" marR="863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Frequency [Hz]</a:t>
                      </a:r>
                    </a:p>
                  </a:txBody>
                  <a:tcPr marL="86343" marR="86343" anchor="ctr"/>
                </a:tc>
                <a:extLst>
                  <a:ext uri="{0D108BD9-81ED-4DB2-BD59-A6C34878D82A}">
                    <a16:rowId xmlns:a16="http://schemas.microsoft.com/office/drawing/2014/main" val="2994661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Band 1</a:t>
                      </a:r>
                    </a:p>
                  </a:txBody>
                  <a:tcPr marL="86343" marR="863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86343" marR="863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 marL="86343" marR="86343" anchor="ctr"/>
                </a:tc>
                <a:extLst>
                  <a:ext uri="{0D108BD9-81ED-4DB2-BD59-A6C34878D82A}">
                    <a16:rowId xmlns:a16="http://schemas.microsoft.com/office/drawing/2014/main" val="38502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Band 2</a:t>
                      </a:r>
                    </a:p>
                  </a:txBody>
                  <a:tcPr marL="86343" marR="863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 marL="86343" marR="863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 marL="86343" marR="86343" anchor="ctr"/>
                </a:tc>
                <a:extLst>
                  <a:ext uri="{0D108BD9-81ED-4DB2-BD59-A6C34878D82A}">
                    <a16:rowId xmlns:a16="http://schemas.microsoft.com/office/drawing/2014/main" val="405098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Band 3</a:t>
                      </a:r>
                    </a:p>
                  </a:txBody>
                  <a:tcPr marL="86343" marR="863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 marL="86343" marR="863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 marL="86343" marR="86343" anchor="ctr"/>
                </a:tc>
                <a:extLst>
                  <a:ext uri="{0D108BD9-81ED-4DB2-BD59-A6C34878D82A}">
                    <a16:rowId xmlns:a16="http://schemas.microsoft.com/office/drawing/2014/main" val="1662990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Band 4</a:t>
                      </a:r>
                    </a:p>
                  </a:txBody>
                  <a:tcPr marL="86343" marR="863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 marL="86343" marR="863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</a:t>
                      </a:r>
                    </a:p>
                  </a:txBody>
                  <a:tcPr marL="86343" marR="86343" anchor="ctr"/>
                </a:tc>
                <a:extLst>
                  <a:ext uri="{0D108BD9-81ED-4DB2-BD59-A6C34878D82A}">
                    <a16:rowId xmlns:a16="http://schemas.microsoft.com/office/drawing/2014/main" val="384476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Band 5</a:t>
                      </a:r>
                    </a:p>
                  </a:txBody>
                  <a:tcPr marL="86343" marR="863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</a:t>
                      </a:r>
                    </a:p>
                  </a:txBody>
                  <a:tcPr marL="86343" marR="863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</a:p>
                  </a:txBody>
                  <a:tcPr marL="86343" marR="86343" anchor="ctr"/>
                </a:tc>
                <a:extLst>
                  <a:ext uri="{0D108BD9-81ED-4DB2-BD59-A6C34878D82A}">
                    <a16:rowId xmlns:a16="http://schemas.microsoft.com/office/drawing/2014/main" val="225348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Band 6</a:t>
                      </a:r>
                    </a:p>
                  </a:txBody>
                  <a:tcPr marL="86343" marR="863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</a:p>
                  </a:txBody>
                  <a:tcPr marL="86343" marR="863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2500</a:t>
                      </a:r>
                    </a:p>
                  </a:txBody>
                  <a:tcPr marL="86343" marR="86343" anchor="ctr"/>
                </a:tc>
                <a:extLst>
                  <a:ext uri="{0D108BD9-81ED-4DB2-BD59-A6C34878D82A}">
                    <a16:rowId xmlns:a16="http://schemas.microsoft.com/office/drawing/2014/main" val="129292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Band 7</a:t>
                      </a:r>
                    </a:p>
                  </a:txBody>
                  <a:tcPr marL="86343" marR="863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2500</a:t>
                      </a:r>
                    </a:p>
                  </a:txBody>
                  <a:tcPr marL="86343" marR="863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</a:t>
                      </a:r>
                    </a:p>
                  </a:txBody>
                  <a:tcPr marL="86343" marR="86343" anchor="ctr"/>
                </a:tc>
                <a:extLst>
                  <a:ext uri="{0D108BD9-81ED-4DB2-BD59-A6C34878D82A}">
                    <a16:rowId xmlns:a16="http://schemas.microsoft.com/office/drawing/2014/main" val="150461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Band 8</a:t>
                      </a:r>
                    </a:p>
                  </a:txBody>
                  <a:tcPr marL="86343" marR="863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</a:t>
                      </a:r>
                    </a:p>
                  </a:txBody>
                  <a:tcPr marL="86343" marR="863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3500</a:t>
                      </a:r>
                    </a:p>
                  </a:txBody>
                  <a:tcPr marL="86343" marR="86343" anchor="ctr"/>
                </a:tc>
                <a:extLst>
                  <a:ext uri="{0D108BD9-81ED-4DB2-BD59-A6C34878D82A}">
                    <a16:rowId xmlns:a16="http://schemas.microsoft.com/office/drawing/2014/main" val="3879376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Band 9</a:t>
                      </a:r>
                    </a:p>
                  </a:txBody>
                  <a:tcPr marL="86343" marR="863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3500</a:t>
                      </a:r>
                    </a:p>
                  </a:txBody>
                  <a:tcPr marL="86343" marR="863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</a:p>
                  </a:txBody>
                  <a:tcPr marL="86343" marR="86343" anchor="ctr"/>
                </a:tc>
                <a:extLst>
                  <a:ext uri="{0D108BD9-81ED-4DB2-BD59-A6C34878D82A}">
                    <a16:rowId xmlns:a16="http://schemas.microsoft.com/office/drawing/2014/main" val="2169483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565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E7A10-91A0-4E33-8EFA-167E18C9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Finished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6AB1E-3E84-4CED-96E1-2B254BAB0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38752" y="2020824"/>
            <a:ext cx="3455097" cy="39593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 dirty="0"/>
              <a:t>Each </a:t>
            </a:r>
            <a:r>
              <a:rPr lang="en-US" sz="1700" i="1" dirty="0"/>
              <a:t>row </a:t>
            </a:r>
            <a:r>
              <a:rPr lang="en-US" sz="1700" dirty="0"/>
              <a:t>is a file – a </a:t>
            </a:r>
            <a:r>
              <a:rPr lang="en-US" sz="1700" i="1" dirty="0"/>
              <a:t>sample</a:t>
            </a:r>
          </a:p>
          <a:p>
            <a:endParaRPr lang="en-US" sz="1700" i="1" dirty="0"/>
          </a:p>
          <a:p>
            <a:r>
              <a:rPr lang="en-US" sz="1700" dirty="0"/>
              <a:t>Each column is a </a:t>
            </a:r>
            <a:r>
              <a:rPr lang="en-US" sz="1700" i="1" dirty="0"/>
              <a:t>power spectrum value</a:t>
            </a:r>
            <a:r>
              <a:rPr lang="en-US" sz="1700" dirty="0"/>
              <a:t> – a </a:t>
            </a:r>
            <a:r>
              <a:rPr lang="en-US" sz="1700" i="1" dirty="0"/>
              <a:t>feature</a:t>
            </a:r>
          </a:p>
          <a:p>
            <a:endParaRPr lang="en-US" sz="1700" i="1" dirty="0"/>
          </a:p>
          <a:p>
            <a:r>
              <a:rPr lang="en-US" sz="1700" dirty="0"/>
              <a:t>This is a common convention</a:t>
            </a:r>
          </a:p>
          <a:p>
            <a:pPr lvl="1"/>
            <a:r>
              <a:rPr lang="en-US" sz="1700" dirty="0"/>
              <a:t>N samples x M features</a:t>
            </a:r>
          </a:p>
          <a:p>
            <a:pPr lvl="1"/>
            <a:r>
              <a:rPr lang="en-US" sz="1700" dirty="0"/>
              <a:t>Ready to be used by </a:t>
            </a:r>
            <a:r>
              <a:rPr lang="en-US" sz="1700" dirty="0" err="1"/>
              <a:t>scikit</a:t>
            </a:r>
            <a:r>
              <a:rPr lang="en-US" sz="1700" dirty="0"/>
              <a:t> learn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59F2757-0625-42E7-9109-45A85E16118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12503300"/>
              </p:ext>
            </p:extLst>
          </p:nvPr>
        </p:nvGraphicFramePr>
        <p:xfrm>
          <a:off x="429768" y="2049804"/>
          <a:ext cx="6702553" cy="385567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00099">
                  <a:extLst>
                    <a:ext uri="{9D8B030D-6E8A-4147-A177-3AD203B41FA5}">
                      <a16:colId xmlns:a16="http://schemas.microsoft.com/office/drawing/2014/main" val="3423861241"/>
                    </a:ext>
                  </a:extLst>
                </a:gridCol>
                <a:gridCol w="1109623">
                  <a:extLst>
                    <a:ext uri="{9D8B030D-6E8A-4147-A177-3AD203B41FA5}">
                      <a16:colId xmlns:a16="http://schemas.microsoft.com/office/drawing/2014/main" val="2949854474"/>
                    </a:ext>
                  </a:extLst>
                </a:gridCol>
                <a:gridCol w="858482">
                  <a:extLst>
                    <a:ext uri="{9D8B030D-6E8A-4147-A177-3AD203B41FA5}">
                      <a16:colId xmlns:a16="http://schemas.microsoft.com/office/drawing/2014/main" val="1340553725"/>
                    </a:ext>
                  </a:extLst>
                </a:gridCol>
                <a:gridCol w="858482">
                  <a:extLst>
                    <a:ext uri="{9D8B030D-6E8A-4147-A177-3AD203B41FA5}">
                      <a16:colId xmlns:a16="http://schemas.microsoft.com/office/drawing/2014/main" val="1429899374"/>
                    </a:ext>
                  </a:extLst>
                </a:gridCol>
                <a:gridCol w="858482">
                  <a:extLst>
                    <a:ext uri="{9D8B030D-6E8A-4147-A177-3AD203B41FA5}">
                      <a16:colId xmlns:a16="http://schemas.microsoft.com/office/drawing/2014/main" val="1676956533"/>
                    </a:ext>
                  </a:extLst>
                </a:gridCol>
                <a:gridCol w="858482">
                  <a:extLst>
                    <a:ext uri="{9D8B030D-6E8A-4147-A177-3AD203B41FA5}">
                      <a16:colId xmlns:a16="http://schemas.microsoft.com/office/drawing/2014/main" val="2886568227"/>
                    </a:ext>
                  </a:extLst>
                </a:gridCol>
                <a:gridCol w="1158903">
                  <a:extLst>
                    <a:ext uri="{9D8B030D-6E8A-4147-A177-3AD203B41FA5}">
                      <a16:colId xmlns:a16="http://schemas.microsoft.com/office/drawing/2014/main" val="2328482146"/>
                    </a:ext>
                  </a:extLst>
                </a:gridCol>
              </a:tblGrid>
              <a:tr h="75694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-</a:t>
                      </a:r>
                      <a:endParaRPr lang="en-US" sz="1300" b="1" dirty="0"/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Low Freq</a:t>
                      </a:r>
                    </a:p>
                    <a:p>
                      <a:pPr algn="ctr"/>
                      <a:r>
                        <a:rPr lang="en-US" sz="1300" dirty="0"/>
                        <a:t>[Hz]</a:t>
                      </a:r>
                      <a:endParaRPr lang="en-US" sz="1300" b="1" dirty="0"/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…</a:t>
                      </a:r>
                      <a:endParaRPr lang="en-US" sz="1300" b="1"/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…</a:t>
                      </a:r>
                      <a:endParaRPr lang="en-US" sz="1300" b="1"/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…</a:t>
                      </a:r>
                      <a:endParaRPr lang="en-US" sz="1300" b="1"/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…</a:t>
                      </a:r>
                      <a:endParaRPr lang="en-US" sz="1300" b="1"/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High Freq</a:t>
                      </a:r>
                    </a:p>
                    <a:p>
                      <a:pPr algn="ctr"/>
                      <a:r>
                        <a:rPr lang="en-US" sz="1300"/>
                        <a:t>[Hz]</a:t>
                      </a:r>
                    </a:p>
                    <a:p>
                      <a:pPr algn="ctr"/>
                      <a:endParaRPr lang="en-US" sz="1300" b="1"/>
                    </a:p>
                  </a:txBody>
                  <a:tcPr marL="118272" marR="118272" marT="59136" marB="59136" anchor="ctr"/>
                </a:tc>
                <a:extLst>
                  <a:ext uri="{0D108BD9-81ED-4DB2-BD59-A6C34878D82A}">
                    <a16:rowId xmlns:a16="http://schemas.microsoft.com/office/drawing/2014/main" val="495330168"/>
                  </a:ext>
                </a:extLst>
              </a:tr>
              <a:tr h="362702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File#1 L</a:t>
                      </a:r>
                      <a:endParaRPr lang="en-US" sz="1300" b="1"/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/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…</a:t>
                      </a:r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…</a:t>
                      </a:r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/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/>
                    </a:p>
                  </a:txBody>
                  <a:tcPr marL="118272" marR="118272" marT="59136" marB="59136" anchor="ctr"/>
                </a:tc>
                <a:extLst>
                  <a:ext uri="{0D108BD9-81ED-4DB2-BD59-A6C34878D82A}">
                    <a16:rowId xmlns:a16="http://schemas.microsoft.com/office/drawing/2014/main" val="3423214770"/>
                  </a:ext>
                </a:extLst>
              </a:tr>
              <a:tr h="5598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File#1 R</a:t>
                      </a:r>
                    </a:p>
                    <a:p>
                      <a:pPr algn="ctr"/>
                      <a:endParaRPr lang="en-US" sz="1300" b="1"/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…</a:t>
                      </a:r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…</a:t>
                      </a:r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/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/>
                    </a:p>
                  </a:txBody>
                  <a:tcPr marL="118272" marR="118272" marT="59136" marB="59136" anchor="ctr"/>
                </a:tc>
                <a:extLst>
                  <a:ext uri="{0D108BD9-81ED-4DB2-BD59-A6C34878D82A}">
                    <a16:rowId xmlns:a16="http://schemas.microsoft.com/office/drawing/2014/main" val="306914517"/>
                  </a:ext>
                </a:extLst>
              </a:tr>
              <a:tr h="362702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File#2 L</a:t>
                      </a:r>
                      <a:endParaRPr lang="en-US" sz="1300" b="1"/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/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…</a:t>
                      </a:r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…</a:t>
                      </a:r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/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/>
                    </a:p>
                  </a:txBody>
                  <a:tcPr marL="118272" marR="118272" marT="59136" marB="59136" anchor="ctr"/>
                </a:tc>
                <a:extLst>
                  <a:ext uri="{0D108BD9-81ED-4DB2-BD59-A6C34878D82A}">
                    <a16:rowId xmlns:a16="http://schemas.microsoft.com/office/drawing/2014/main" val="2036746746"/>
                  </a:ext>
                </a:extLst>
              </a:tr>
              <a:tr h="3627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File#2 R</a:t>
                      </a:r>
                      <a:endParaRPr lang="en-US" sz="1300" b="1"/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/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/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…</a:t>
                      </a:r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…</a:t>
                      </a:r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/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/>
                    </a:p>
                  </a:txBody>
                  <a:tcPr marL="118272" marR="118272" marT="59136" marB="59136" anchor="ctr"/>
                </a:tc>
                <a:extLst>
                  <a:ext uri="{0D108BD9-81ED-4DB2-BD59-A6C34878D82A}">
                    <a16:rowId xmlns:a16="http://schemas.microsoft.com/office/drawing/2014/main" val="3572599244"/>
                  </a:ext>
                </a:extLst>
              </a:tr>
              <a:tr h="362702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…</a:t>
                      </a:r>
                      <a:endParaRPr lang="en-US" sz="1300" b="1"/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…</a:t>
                      </a:r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…</a:t>
                      </a:r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…</a:t>
                      </a:r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…</a:t>
                      </a:r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…</a:t>
                      </a:r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…</a:t>
                      </a:r>
                    </a:p>
                  </a:txBody>
                  <a:tcPr marL="118272" marR="118272" marT="59136" marB="59136" anchor="ctr"/>
                </a:tc>
                <a:extLst>
                  <a:ext uri="{0D108BD9-81ED-4DB2-BD59-A6C34878D82A}">
                    <a16:rowId xmlns:a16="http://schemas.microsoft.com/office/drawing/2014/main" val="1405545305"/>
                  </a:ext>
                </a:extLst>
              </a:tr>
              <a:tr h="362702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…</a:t>
                      </a:r>
                      <a:endParaRPr lang="en-US" sz="1300" b="1"/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…</a:t>
                      </a:r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…</a:t>
                      </a:r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…</a:t>
                      </a:r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…</a:t>
                      </a:r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…</a:t>
                      </a:r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…</a:t>
                      </a:r>
                    </a:p>
                  </a:txBody>
                  <a:tcPr marL="118272" marR="118272" marT="59136" marB="59136" anchor="ctr"/>
                </a:tc>
                <a:extLst>
                  <a:ext uri="{0D108BD9-81ED-4DB2-BD59-A6C34878D82A}">
                    <a16:rowId xmlns:a16="http://schemas.microsoft.com/office/drawing/2014/main" val="926585187"/>
                  </a:ext>
                </a:extLst>
              </a:tr>
              <a:tr h="362702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File#N L</a:t>
                      </a:r>
                      <a:endParaRPr lang="en-US" sz="1300" b="1"/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/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/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…</a:t>
                      </a:r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…</a:t>
                      </a:r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118272" marR="118272" marT="59136" marB="59136" anchor="ctr"/>
                </a:tc>
                <a:extLst>
                  <a:ext uri="{0D108BD9-81ED-4DB2-BD59-A6C34878D82A}">
                    <a16:rowId xmlns:a16="http://schemas.microsoft.com/office/drawing/2014/main" val="1142755154"/>
                  </a:ext>
                </a:extLst>
              </a:tr>
              <a:tr h="3627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File#N R</a:t>
                      </a:r>
                      <a:endParaRPr lang="en-US" sz="1300" b="1"/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/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/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…</a:t>
                      </a:r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…</a:t>
                      </a:r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/>
                    </a:p>
                  </a:txBody>
                  <a:tcPr marL="118272" marR="118272" marT="59136" marB="5913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118272" marR="118272" marT="59136" marB="59136" anchor="ctr"/>
                </a:tc>
                <a:extLst>
                  <a:ext uri="{0D108BD9-81ED-4DB2-BD59-A6C34878D82A}">
                    <a16:rowId xmlns:a16="http://schemas.microsoft.com/office/drawing/2014/main" val="725137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870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22973-8D40-4083-A0FB-39062DD8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Each Band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F2B6FC-64F4-4B3F-8B19-0D817CCF7AC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i="1" dirty="0"/>
                  <a:t>1 x N </a:t>
                </a:r>
                <a:r>
                  <a:rPr lang="en-US" dirty="0"/>
                  <a:t>vector of labels is loaded in (only done once)</a:t>
                </a:r>
              </a:p>
              <a:p>
                <a:pPr lvl="1"/>
                <a:r>
                  <a:rPr lang="en-US" dirty="0"/>
                  <a:t>Usually called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Each </a:t>
                </a:r>
                <a:r>
                  <a:rPr lang="en-US" i="1" dirty="0"/>
                  <a:t>N x M </a:t>
                </a:r>
                <a:r>
                  <a:rPr lang="en-US" dirty="0"/>
                  <a:t>matrix is read into Python</a:t>
                </a:r>
              </a:p>
              <a:p>
                <a:pPr lvl="1"/>
                <a:r>
                  <a:rPr lang="en-US" dirty="0"/>
                  <a:t>Usually called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F2B6FC-64F4-4B3F-8B19-0D817CCF7A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22" t="-1320" r="-2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BEEAD-66D1-4A2A-806E-5967917522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Data is shuffled accordingly</a:t>
            </a:r>
          </a:p>
          <a:p>
            <a:pPr lvl="1"/>
            <a:r>
              <a:rPr lang="en-US" dirty="0"/>
              <a:t>Random or Stratified</a:t>
            </a:r>
          </a:p>
          <a:p>
            <a:pPr lvl="1"/>
            <a:r>
              <a:rPr lang="en-US" dirty="0"/>
              <a:t>Broken into Train/Test sets</a:t>
            </a:r>
          </a:p>
          <a:p>
            <a:endParaRPr lang="en-US" dirty="0"/>
          </a:p>
          <a:p>
            <a:r>
              <a:rPr lang="en-US" dirty="0"/>
              <a:t>Data is them “fit” to the classifier object</a:t>
            </a:r>
          </a:p>
        </p:txBody>
      </p:sp>
    </p:spTree>
    <p:extLst>
      <p:ext uri="{BB962C8B-B14F-4D97-AF65-F5344CB8AC3E}">
        <p14:creationId xmlns:p14="http://schemas.microsoft.com/office/powerpoint/2010/main" val="230689283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1342</Words>
  <Application>Microsoft Office PowerPoint</Application>
  <PresentationFormat>Widescreen</PresentationFormat>
  <Paragraphs>376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Cambria Math</vt:lpstr>
      <vt:lpstr>Franklin Gothic Book</vt:lpstr>
      <vt:lpstr>Crop</vt:lpstr>
      <vt:lpstr>Classification through  Frequency Bands</vt:lpstr>
      <vt:lpstr>Preliminaries</vt:lpstr>
      <vt:lpstr>The Goal</vt:lpstr>
      <vt:lpstr>Raw Data Set</vt:lpstr>
      <vt:lpstr>Labeled Data Sets</vt:lpstr>
      <vt:lpstr>Assembling the Data</vt:lpstr>
      <vt:lpstr>Frequency Bands</vt:lpstr>
      <vt:lpstr>Finished Data set</vt:lpstr>
      <vt:lpstr>Training Each Band Classifier</vt:lpstr>
      <vt:lpstr>One vs. All (OvA) Classifier</vt:lpstr>
      <vt:lpstr>Confusion Matrix</vt:lpstr>
      <vt:lpstr>Confusion Matrix (Cont.)</vt:lpstr>
      <vt:lpstr>Confusion Matrices</vt:lpstr>
      <vt:lpstr>Results of Initial Attempt</vt:lpstr>
      <vt:lpstr>0 – 200 Hz Band</vt:lpstr>
      <vt:lpstr>200 – 500 Hz Band</vt:lpstr>
      <vt:lpstr>500 – 1000 Hz Band</vt:lpstr>
      <vt:lpstr>1000 – 1500 Hz Band</vt:lpstr>
      <vt:lpstr>1500 – 2000 Hz Band</vt:lpstr>
      <vt:lpstr>2000 – 2500 Hz Band</vt:lpstr>
      <vt:lpstr>2500 – 3000 Hz Band</vt:lpstr>
      <vt:lpstr>3000 – 3500 Hz Band</vt:lpstr>
      <vt:lpstr>3500 – 4000 Hz Band</vt:lpstr>
      <vt:lpstr>Analysis</vt:lpstr>
      <vt:lpstr>Analysis</vt:lpstr>
      <vt:lpstr>Where Do We Go Now?</vt:lpstr>
      <vt:lpstr>The Idiot Checks</vt:lpstr>
      <vt:lpstr>Test Without Shuffling Data</vt:lpstr>
      <vt:lpstr>What Now?</vt:lpstr>
      <vt:lpstr>“Normalize” Frequencies</vt:lpstr>
      <vt:lpstr> Examine Individual Spikes</vt:lpstr>
      <vt:lpstr>Build a More General Classifier</vt:lpstr>
      <vt:lpstr>Adjust Weighting Matrix</vt:lpstr>
      <vt:lpstr>Alternate Classification Algorithm</vt:lpstr>
      <vt:lpstr>One vs. One (OvO) Classifier</vt:lpstr>
      <vt:lpstr>K – Nearest Neighbors</vt:lpstr>
      <vt:lpstr>Other Data In the Waveform</vt:lpstr>
      <vt:lpstr>The Current Plan – A Combination</vt:lpstr>
      <vt:lpstr>Next Meeting…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through  Frequency Bands</dc:title>
  <dc:creator>Buell, Landon H</dc:creator>
  <cp:lastModifiedBy>Buell, Landon H</cp:lastModifiedBy>
  <cp:revision>3</cp:revision>
  <dcterms:created xsi:type="dcterms:W3CDTF">2020-01-04T20:33:06Z</dcterms:created>
  <dcterms:modified xsi:type="dcterms:W3CDTF">2020-01-04T20:34:42Z</dcterms:modified>
</cp:coreProperties>
</file>