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8" r:id="rId3"/>
    <p:sldId id="259" r:id="rId4"/>
    <p:sldId id="260" r:id="rId5"/>
    <p:sldId id="261" r:id="rId6"/>
    <p:sldId id="262" r:id="rId7"/>
    <p:sldId id="263" r:id="rId8"/>
    <p:sldId id="269" r:id="rId9"/>
    <p:sldId id="270" r:id="rId10"/>
    <p:sldId id="272" r:id="rId11"/>
    <p:sldId id="271" r:id="rId12"/>
    <p:sldId id="264" r:id="rId13"/>
    <p:sldId id="266" r:id="rId14"/>
    <p:sldId id="267" r:id="rId15"/>
    <p:sldId id="26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144" d="100"/>
          <a:sy n="144" d="100"/>
        </p:scale>
        <p:origin x="88" y="53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r>
            <a:rPr lang="en-US"/>
            <a:t>Place them into 1 of </a:t>
          </a:r>
          <a:r>
            <a:rPr lang="en-US" i="1"/>
            <a:t>K </a:t>
          </a:r>
          <a:r>
            <a:rPr lang="en-US"/>
            <a:t>classes</a:t>
          </a:r>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23B8E-DFC4-4323-864D-C626CE0FFDE2}"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55E9625C-F1F1-49B1-B977-D016D2F9981A}">
      <dgm:prSet/>
      <dgm:spPr/>
      <dgm:t>
        <a:bodyPr/>
        <a:lstStyle/>
        <a:p>
          <a:pPr>
            <a:lnSpc>
              <a:spcPct val="100000"/>
            </a:lnSpc>
          </a:pPr>
          <a:r>
            <a:rPr lang="en-US" dirty="0">
              <a:solidFill>
                <a:schemeClr val="bg1"/>
              </a:solidFill>
            </a:rPr>
            <a:t>We update the Parameters in each layer </a:t>
          </a:r>
        </a:p>
      </dgm:t>
    </dgm:pt>
    <dgm:pt modelId="{6A650FD7-AFDC-4C8C-9699-FDAC458F7279}" type="parTrans" cxnId="{B903A0A4-B5C7-4B95-9462-614834F9C00E}">
      <dgm:prSet/>
      <dgm:spPr/>
      <dgm:t>
        <a:bodyPr/>
        <a:lstStyle/>
        <a:p>
          <a:endParaRPr lang="en-US"/>
        </a:p>
      </dgm:t>
    </dgm:pt>
    <dgm:pt modelId="{E91A498F-721C-4E67-B28A-5C1456D5C710}" type="sibTrans" cxnId="{B903A0A4-B5C7-4B95-9462-614834F9C00E}">
      <dgm:prSet/>
      <dgm:spPr/>
      <dgm:t>
        <a:bodyPr/>
        <a:lstStyle/>
        <a:p>
          <a:endParaRPr lang="en-US"/>
        </a:p>
      </dgm:t>
    </dgm:pt>
    <dgm:pt modelId="{C55D7D7B-455B-44D0-8A9B-27D5793AFD24}">
      <dgm:prSet/>
      <dgm:spPr/>
      <dgm:t>
        <a:bodyPr/>
        <a:lstStyle/>
        <a:p>
          <a:pPr>
            <a:lnSpc>
              <a:spcPct val="100000"/>
            </a:lnSpc>
          </a:pPr>
          <a:r>
            <a:rPr lang="en-US" dirty="0">
              <a:solidFill>
                <a:schemeClr val="bg1"/>
              </a:solidFill>
            </a:rPr>
            <a:t>We do not “train” a neural network</a:t>
          </a:r>
        </a:p>
      </dgm:t>
    </dgm:pt>
    <dgm:pt modelId="{B19C4FA4-66F8-4D98-9624-3B9B8FD6A2B3}" type="parTrans" cxnId="{714E9AD1-83E8-46D0-8698-84309DB6B27F}">
      <dgm:prSet/>
      <dgm:spPr/>
      <dgm:t>
        <a:bodyPr/>
        <a:lstStyle/>
        <a:p>
          <a:endParaRPr lang="en-US"/>
        </a:p>
      </dgm:t>
    </dgm:pt>
    <dgm:pt modelId="{C23FEA0E-3E7A-45C7-9546-11D8918E44F1}" type="sibTrans" cxnId="{714E9AD1-83E8-46D0-8698-84309DB6B27F}">
      <dgm:prSet/>
      <dgm:spPr/>
      <dgm:t>
        <a:bodyPr/>
        <a:lstStyle/>
        <a:p>
          <a:endParaRPr lang="en-US"/>
        </a:p>
      </dgm:t>
    </dgm:pt>
    <dgm:pt modelId="{F46F1C4F-788B-4FCE-95CA-7291176371F4}">
      <dgm:prSet/>
      <dgm:spPr/>
      <dgm:t>
        <a:bodyPr/>
        <a:lstStyle/>
        <a:p>
          <a:pPr>
            <a:lnSpc>
              <a:spcPct val="100000"/>
            </a:lnSpc>
          </a:pPr>
          <a:r>
            <a:rPr lang="en-US" dirty="0">
              <a:solidFill>
                <a:schemeClr val="bg1"/>
              </a:solidFill>
            </a:rPr>
            <a:t>We </a:t>
          </a:r>
          <a:r>
            <a:rPr lang="en-US" i="1" dirty="0">
              <a:solidFill>
                <a:schemeClr val="bg1"/>
              </a:solidFill>
            </a:rPr>
            <a:t>Optimize</a:t>
          </a:r>
          <a:r>
            <a:rPr lang="en-US" dirty="0">
              <a:solidFill>
                <a:schemeClr val="bg1"/>
              </a:solidFill>
            </a:rPr>
            <a:t> a Neural Network</a:t>
          </a:r>
        </a:p>
      </dgm:t>
    </dgm:pt>
    <dgm:pt modelId="{EC168C01-9496-4FD4-BDB4-EAE248F494D5}" type="parTrans" cxnId="{67D7C0E3-33D3-41E6-898B-60C7983C92A4}">
      <dgm:prSet/>
      <dgm:spPr/>
      <dgm:t>
        <a:bodyPr/>
        <a:lstStyle/>
        <a:p>
          <a:endParaRPr lang="en-US"/>
        </a:p>
      </dgm:t>
    </dgm:pt>
    <dgm:pt modelId="{BB6733DF-92DF-4F04-A8BB-1E3068BFE47F}" type="sibTrans" cxnId="{67D7C0E3-33D3-41E6-898B-60C7983C92A4}">
      <dgm:prSet/>
      <dgm:spPr/>
      <dgm:t>
        <a:bodyPr/>
        <a:lstStyle/>
        <a:p>
          <a:endParaRPr lang="en-US"/>
        </a:p>
      </dgm:t>
    </dgm:pt>
    <dgm:pt modelId="{146C0FDC-6D23-44F7-98CE-DE1167D3F235}" type="pres">
      <dgm:prSet presAssocID="{92323B8E-DFC4-4323-864D-C626CE0FFDE2}" presName="root" presStyleCnt="0">
        <dgm:presLayoutVars>
          <dgm:dir/>
          <dgm:resizeHandles val="exact"/>
        </dgm:presLayoutVars>
      </dgm:prSet>
      <dgm:spPr/>
    </dgm:pt>
    <dgm:pt modelId="{B5C4F67F-1467-44CF-BA99-731F4FA7AE3B}" type="pres">
      <dgm:prSet presAssocID="{55E9625C-F1F1-49B1-B977-D016D2F9981A}" presName="compNode" presStyleCnt="0"/>
      <dgm:spPr/>
    </dgm:pt>
    <dgm:pt modelId="{292242AD-FF61-4216-B659-1BB831C85042}" type="pres">
      <dgm:prSet presAssocID="{55E9625C-F1F1-49B1-B977-D016D2F9981A}" presName="bgRect" presStyleLbl="bgShp" presStyleIdx="0" presStyleCnt="3"/>
      <dgm:spPr/>
    </dgm:pt>
    <dgm:pt modelId="{95F58589-9712-4454-9BFD-FD6CAED45C6E}" type="pres">
      <dgm:prSet presAssocID="{55E9625C-F1F1-49B1-B977-D016D2F998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2A2C674-6FE2-4C92-BE58-DBB9F36ED766}" type="pres">
      <dgm:prSet presAssocID="{55E9625C-F1F1-49B1-B977-D016D2F9981A}" presName="spaceRect" presStyleCnt="0"/>
      <dgm:spPr/>
    </dgm:pt>
    <dgm:pt modelId="{7E6EB30D-CD13-426C-B58A-B36BAFA2307F}" type="pres">
      <dgm:prSet presAssocID="{55E9625C-F1F1-49B1-B977-D016D2F9981A}" presName="parTx" presStyleLbl="revTx" presStyleIdx="0" presStyleCnt="3">
        <dgm:presLayoutVars>
          <dgm:chMax val="0"/>
          <dgm:chPref val="0"/>
        </dgm:presLayoutVars>
      </dgm:prSet>
      <dgm:spPr/>
    </dgm:pt>
    <dgm:pt modelId="{3F8A02BA-D648-4012-A9BA-40E3B050406A}" type="pres">
      <dgm:prSet presAssocID="{E91A498F-721C-4E67-B28A-5C1456D5C710}" presName="sibTrans" presStyleCnt="0"/>
      <dgm:spPr/>
    </dgm:pt>
    <dgm:pt modelId="{B6ECF521-A5D5-4299-A601-D9366BA45C86}" type="pres">
      <dgm:prSet presAssocID="{C55D7D7B-455B-44D0-8A9B-27D5793AFD24}" presName="compNode" presStyleCnt="0"/>
      <dgm:spPr/>
    </dgm:pt>
    <dgm:pt modelId="{C7D822CA-C4FF-43EB-97C9-3957A1B34C91}" type="pres">
      <dgm:prSet presAssocID="{C55D7D7B-455B-44D0-8A9B-27D5793AFD24}" presName="bgRect" presStyleLbl="bgShp" presStyleIdx="1" presStyleCnt="3"/>
      <dgm:spPr/>
    </dgm:pt>
    <dgm:pt modelId="{192976B9-7FD1-4CFB-BA22-D90A547F2A2D}" type="pres">
      <dgm:prSet presAssocID="{C55D7D7B-455B-44D0-8A9B-27D5793AF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D0DBBE72-D38B-437B-AE6C-CE608B4DBE7E}" type="pres">
      <dgm:prSet presAssocID="{C55D7D7B-455B-44D0-8A9B-27D5793AFD24}" presName="spaceRect" presStyleCnt="0"/>
      <dgm:spPr/>
    </dgm:pt>
    <dgm:pt modelId="{7ADEE424-9284-48B9-879C-D002AA67A8E2}" type="pres">
      <dgm:prSet presAssocID="{C55D7D7B-455B-44D0-8A9B-27D5793AFD24}" presName="parTx" presStyleLbl="revTx" presStyleIdx="1" presStyleCnt="3">
        <dgm:presLayoutVars>
          <dgm:chMax val="0"/>
          <dgm:chPref val="0"/>
        </dgm:presLayoutVars>
      </dgm:prSet>
      <dgm:spPr/>
    </dgm:pt>
    <dgm:pt modelId="{E41BEEC5-7C05-4914-861D-2C5F40D68179}" type="pres">
      <dgm:prSet presAssocID="{C23FEA0E-3E7A-45C7-9546-11D8918E44F1}" presName="sibTrans" presStyleCnt="0"/>
      <dgm:spPr/>
    </dgm:pt>
    <dgm:pt modelId="{41FAED26-0555-4C28-A654-7D0E2639A3DA}" type="pres">
      <dgm:prSet presAssocID="{F46F1C4F-788B-4FCE-95CA-7291176371F4}" presName="compNode" presStyleCnt="0"/>
      <dgm:spPr/>
    </dgm:pt>
    <dgm:pt modelId="{4D704669-4DF4-4296-8594-313245A25DE6}" type="pres">
      <dgm:prSet presAssocID="{F46F1C4F-788B-4FCE-95CA-7291176371F4}" presName="bgRect" presStyleLbl="bgShp" presStyleIdx="2" presStyleCnt="3" custLinFactNeighborX="-22594" custLinFactNeighborY="5020"/>
      <dgm:spPr/>
    </dgm:pt>
    <dgm:pt modelId="{00654C7D-3997-4C25-961E-C15206912944}" type="pres">
      <dgm:prSet presAssocID="{F46F1C4F-788B-4FCE-95CA-7291176371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8B639EF-9D01-415E-840D-ABFA16581A7A}" type="pres">
      <dgm:prSet presAssocID="{F46F1C4F-788B-4FCE-95CA-7291176371F4}" presName="spaceRect" presStyleCnt="0"/>
      <dgm:spPr/>
    </dgm:pt>
    <dgm:pt modelId="{30CCCACB-246F-418F-9136-A3C9433C56AD}" type="pres">
      <dgm:prSet presAssocID="{F46F1C4F-788B-4FCE-95CA-7291176371F4}" presName="parTx" presStyleLbl="revTx" presStyleIdx="2" presStyleCnt="3">
        <dgm:presLayoutVars>
          <dgm:chMax val="0"/>
          <dgm:chPref val="0"/>
        </dgm:presLayoutVars>
      </dgm:prSet>
      <dgm:spPr/>
    </dgm:pt>
  </dgm:ptLst>
  <dgm:cxnLst>
    <dgm:cxn modelId="{1BA85F20-EE33-48BD-8756-0CB7D3EE78E3}" type="presOf" srcId="{F46F1C4F-788B-4FCE-95CA-7291176371F4}" destId="{30CCCACB-246F-418F-9136-A3C9433C56AD}" srcOrd="0" destOrd="0" presId="urn:microsoft.com/office/officeart/2018/2/layout/IconVerticalSolidList"/>
    <dgm:cxn modelId="{C5ABA141-FA79-4E27-887A-E65B32E5AFC4}" type="presOf" srcId="{55E9625C-F1F1-49B1-B977-D016D2F9981A}" destId="{7E6EB30D-CD13-426C-B58A-B36BAFA2307F}" srcOrd="0" destOrd="0" presId="urn:microsoft.com/office/officeart/2018/2/layout/IconVerticalSolidList"/>
    <dgm:cxn modelId="{B903A0A4-B5C7-4B95-9462-614834F9C00E}" srcId="{92323B8E-DFC4-4323-864D-C626CE0FFDE2}" destId="{55E9625C-F1F1-49B1-B977-D016D2F9981A}" srcOrd="0" destOrd="0" parTransId="{6A650FD7-AFDC-4C8C-9699-FDAC458F7279}" sibTransId="{E91A498F-721C-4E67-B28A-5C1456D5C710}"/>
    <dgm:cxn modelId="{714E9AD1-83E8-46D0-8698-84309DB6B27F}" srcId="{92323B8E-DFC4-4323-864D-C626CE0FFDE2}" destId="{C55D7D7B-455B-44D0-8A9B-27D5793AFD24}" srcOrd="1" destOrd="0" parTransId="{B19C4FA4-66F8-4D98-9624-3B9B8FD6A2B3}" sibTransId="{C23FEA0E-3E7A-45C7-9546-11D8918E44F1}"/>
    <dgm:cxn modelId="{1D5BDAD4-2456-4C09-B937-B3373BF85FFC}" type="presOf" srcId="{C55D7D7B-455B-44D0-8A9B-27D5793AFD24}" destId="{7ADEE424-9284-48B9-879C-D002AA67A8E2}" srcOrd="0" destOrd="0" presId="urn:microsoft.com/office/officeart/2018/2/layout/IconVerticalSolidList"/>
    <dgm:cxn modelId="{BA24F9DD-DB98-4207-9D70-17B30D926A78}" type="presOf" srcId="{92323B8E-DFC4-4323-864D-C626CE0FFDE2}" destId="{146C0FDC-6D23-44F7-98CE-DE1167D3F235}" srcOrd="0" destOrd="0" presId="urn:microsoft.com/office/officeart/2018/2/layout/IconVerticalSolidList"/>
    <dgm:cxn modelId="{67D7C0E3-33D3-41E6-898B-60C7983C92A4}" srcId="{92323B8E-DFC4-4323-864D-C626CE0FFDE2}" destId="{F46F1C4F-788B-4FCE-95CA-7291176371F4}" srcOrd="2" destOrd="0" parTransId="{EC168C01-9496-4FD4-BDB4-EAE248F494D5}" sibTransId="{BB6733DF-92DF-4F04-A8BB-1E3068BFE47F}"/>
    <dgm:cxn modelId="{0DD06AF3-0EB7-4CA1-A04C-3A1FA6411D87}" type="presParOf" srcId="{146C0FDC-6D23-44F7-98CE-DE1167D3F235}" destId="{B5C4F67F-1467-44CF-BA99-731F4FA7AE3B}" srcOrd="0" destOrd="0" presId="urn:microsoft.com/office/officeart/2018/2/layout/IconVerticalSolidList"/>
    <dgm:cxn modelId="{E590F3F1-9236-47B1-A936-E006D4BB9765}" type="presParOf" srcId="{B5C4F67F-1467-44CF-BA99-731F4FA7AE3B}" destId="{292242AD-FF61-4216-B659-1BB831C85042}" srcOrd="0" destOrd="0" presId="urn:microsoft.com/office/officeart/2018/2/layout/IconVerticalSolidList"/>
    <dgm:cxn modelId="{873D1F17-10C8-4C8E-80AD-95952C914528}" type="presParOf" srcId="{B5C4F67F-1467-44CF-BA99-731F4FA7AE3B}" destId="{95F58589-9712-4454-9BFD-FD6CAED45C6E}" srcOrd="1" destOrd="0" presId="urn:microsoft.com/office/officeart/2018/2/layout/IconVerticalSolidList"/>
    <dgm:cxn modelId="{9887EBD1-1B0F-42BD-AFD8-5BD0F0119251}" type="presParOf" srcId="{B5C4F67F-1467-44CF-BA99-731F4FA7AE3B}" destId="{02A2C674-6FE2-4C92-BE58-DBB9F36ED766}" srcOrd="2" destOrd="0" presId="urn:microsoft.com/office/officeart/2018/2/layout/IconVerticalSolidList"/>
    <dgm:cxn modelId="{4D097BDC-C56E-4ADC-B384-20EB22240554}" type="presParOf" srcId="{B5C4F67F-1467-44CF-BA99-731F4FA7AE3B}" destId="{7E6EB30D-CD13-426C-B58A-B36BAFA2307F}" srcOrd="3" destOrd="0" presId="urn:microsoft.com/office/officeart/2018/2/layout/IconVerticalSolidList"/>
    <dgm:cxn modelId="{BAF2CE89-62B6-4E0D-A831-3DB4E54D606D}" type="presParOf" srcId="{146C0FDC-6D23-44F7-98CE-DE1167D3F235}" destId="{3F8A02BA-D648-4012-A9BA-40E3B050406A}" srcOrd="1" destOrd="0" presId="urn:microsoft.com/office/officeart/2018/2/layout/IconVerticalSolidList"/>
    <dgm:cxn modelId="{60AF8495-6687-4043-AE11-565D3AA39B0D}" type="presParOf" srcId="{146C0FDC-6D23-44F7-98CE-DE1167D3F235}" destId="{B6ECF521-A5D5-4299-A601-D9366BA45C86}" srcOrd="2" destOrd="0" presId="urn:microsoft.com/office/officeart/2018/2/layout/IconVerticalSolidList"/>
    <dgm:cxn modelId="{06AE4C2D-39D3-46DE-9A36-5FFF727FECF1}" type="presParOf" srcId="{B6ECF521-A5D5-4299-A601-D9366BA45C86}" destId="{C7D822CA-C4FF-43EB-97C9-3957A1B34C91}" srcOrd="0" destOrd="0" presId="urn:microsoft.com/office/officeart/2018/2/layout/IconVerticalSolidList"/>
    <dgm:cxn modelId="{27E26BF3-9841-4B48-93E5-F10D3A5A6885}" type="presParOf" srcId="{B6ECF521-A5D5-4299-A601-D9366BA45C86}" destId="{192976B9-7FD1-4CFB-BA22-D90A547F2A2D}" srcOrd="1" destOrd="0" presId="urn:microsoft.com/office/officeart/2018/2/layout/IconVerticalSolidList"/>
    <dgm:cxn modelId="{F8AD0677-53DF-46A2-B00E-182CE224CC04}" type="presParOf" srcId="{B6ECF521-A5D5-4299-A601-D9366BA45C86}" destId="{D0DBBE72-D38B-437B-AE6C-CE608B4DBE7E}" srcOrd="2" destOrd="0" presId="urn:microsoft.com/office/officeart/2018/2/layout/IconVerticalSolidList"/>
    <dgm:cxn modelId="{26DA4A11-D9F0-4200-92B5-430780329EF1}" type="presParOf" srcId="{B6ECF521-A5D5-4299-A601-D9366BA45C86}" destId="{7ADEE424-9284-48B9-879C-D002AA67A8E2}" srcOrd="3" destOrd="0" presId="urn:microsoft.com/office/officeart/2018/2/layout/IconVerticalSolidList"/>
    <dgm:cxn modelId="{78B7BDA1-8837-44EA-95AE-C2F1282BEBF3}" type="presParOf" srcId="{146C0FDC-6D23-44F7-98CE-DE1167D3F235}" destId="{E41BEEC5-7C05-4914-861D-2C5F40D68179}" srcOrd="3" destOrd="0" presId="urn:microsoft.com/office/officeart/2018/2/layout/IconVerticalSolidList"/>
    <dgm:cxn modelId="{65061732-FAEB-4910-BCAD-E233BB03132D}" type="presParOf" srcId="{146C0FDC-6D23-44F7-98CE-DE1167D3F235}" destId="{41FAED26-0555-4C28-A654-7D0E2639A3DA}" srcOrd="4" destOrd="0" presId="urn:microsoft.com/office/officeart/2018/2/layout/IconVerticalSolidList"/>
    <dgm:cxn modelId="{4753E866-D025-435C-9712-1EF56C05041F}" type="presParOf" srcId="{41FAED26-0555-4C28-A654-7D0E2639A3DA}" destId="{4D704669-4DF4-4296-8594-313245A25DE6}" srcOrd="0" destOrd="0" presId="urn:microsoft.com/office/officeart/2018/2/layout/IconVerticalSolidList"/>
    <dgm:cxn modelId="{751D036D-2FEC-4B7A-9D43-15DC410F5E66}" type="presParOf" srcId="{41FAED26-0555-4C28-A654-7D0E2639A3DA}" destId="{00654C7D-3997-4C25-961E-C15206912944}" srcOrd="1" destOrd="0" presId="urn:microsoft.com/office/officeart/2018/2/layout/IconVerticalSolidList"/>
    <dgm:cxn modelId="{8BC261C4-F165-4C15-B69D-6FED3CB9C9A1}" type="presParOf" srcId="{41FAED26-0555-4C28-A654-7D0E2639A3DA}" destId="{88B639EF-9D01-415E-840D-ABFA16581A7A}" srcOrd="2" destOrd="0" presId="urn:microsoft.com/office/officeart/2018/2/layout/IconVerticalSolidList"/>
    <dgm:cxn modelId="{B4E9CA3E-88B2-4CB8-9103-3BB1DFA68E2E}" type="presParOf" srcId="{41FAED26-0555-4C28-A654-7D0E2639A3DA}" destId="{30CCCACB-246F-418F-9136-A3C9433C56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Place them into 1 of </a:t>
          </a:r>
          <a:r>
            <a:rPr lang="en-US" sz="1100" i="1" kern="1200"/>
            <a:t>K </a:t>
          </a:r>
          <a:r>
            <a:rPr lang="en-US" sz="1100" kern="1200"/>
            <a:t>classes</a:t>
          </a:r>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242AD-FF61-4216-B659-1BB831C85042}">
      <dsp:nvSpPr>
        <dsp:cNvPr id="0" name=""/>
        <dsp:cNvSpPr/>
      </dsp:nvSpPr>
      <dsp:spPr>
        <a:xfrm>
          <a:off x="0" y="651"/>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58589-9712-4454-9BFD-FD6CAED45C6E}">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EB30D-CD13-426C-B58A-B36BAFA2307F}">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We update the Parameters in each layer </a:t>
          </a:r>
        </a:p>
      </dsp:txBody>
      <dsp:txXfrm>
        <a:off x="1759790" y="651"/>
        <a:ext cx="4641009" cy="1523627"/>
      </dsp:txXfrm>
    </dsp:sp>
    <dsp:sp modelId="{C7D822CA-C4FF-43EB-97C9-3957A1B34C91}">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976B9-7FD1-4CFB-BA22-D90A547F2A2D}">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EE424-9284-48B9-879C-D002AA67A8E2}">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We do not “train” a neural network</a:t>
          </a:r>
        </a:p>
      </dsp:txBody>
      <dsp:txXfrm>
        <a:off x="1759790" y="1905186"/>
        <a:ext cx="4641009" cy="1523627"/>
      </dsp:txXfrm>
    </dsp:sp>
    <dsp:sp modelId="{4D704669-4DF4-4296-8594-313245A25DE6}">
      <dsp:nvSpPr>
        <dsp:cNvPr id="0" name=""/>
        <dsp:cNvSpPr/>
      </dsp:nvSpPr>
      <dsp:spPr>
        <a:xfrm>
          <a:off x="0" y="3810372"/>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54C7D-3997-4C25-961E-C15206912944}">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CCACB-246F-418F-9136-A3C9433C56A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We </a:t>
          </a:r>
          <a:r>
            <a:rPr lang="en-US" sz="2500" i="1" kern="1200" dirty="0">
              <a:solidFill>
                <a:schemeClr val="bg1"/>
              </a:solidFill>
            </a:rPr>
            <a:t>Optimize</a:t>
          </a:r>
          <a:r>
            <a:rPr lang="en-US" sz="2500" kern="1200" dirty="0">
              <a:solidFill>
                <a:schemeClr val="bg1"/>
              </a:solidFill>
            </a:rPr>
            <a:t> a Neural Network</a:t>
          </a:r>
        </a:p>
      </dsp:txBody>
      <dsp:txXfrm>
        <a:off x="1759790" y="3809720"/>
        <a:ext cx="4641009" cy="15236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11/30/2020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11/30/2020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11/30/2020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11/30/2020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11/30/2020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11/30/2020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Classifying Chaotic Synthesizers with a Multimodal Neural Network</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p:txBody>
          <a:bodyPr/>
          <a:lstStyle/>
          <a:p>
            <a:r>
              <a:rPr lang="en-US" dirty="0"/>
              <a:t>Optimization (Cont.)</a:t>
            </a:r>
          </a:p>
        </p:txBody>
      </p:sp>
      <p:sp>
        <p:nvSpPr>
          <p:cNvPr id="9" name="Content Placeholder 8">
            <a:extLst>
              <a:ext uri="{FF2B5EF4-FFF2-40B4-BE49-F238E27FC236}">
                <a16:creationId xmlns:a16="http://schemas.microsoft.com/office/drawing/2014/main" id="{3197CA5C-B926-42BF-9393-E9E3D343DE8E}"/>
              </a:ext>
            </a:extLst>
          </p:cNvPr>
          <p:cNvSpPr>
            <a:spLocks noGrp="1"/>
          </p:cNvSpPr>
          <p:nvPr>
            <p:ph sz="half" idx="1"/>
          </p:nvPr>
        </p:nvSpPr>
        <p:spPr>
          <a:xfrm>
            <a:off x="6324600" y="1825624"/>
            <a:ext cx="4343400" cy="4270375"/>
          </a:xfrm>
        </p:spPr>
        <p:txBody>
          <a:bodyPr/>
          <a:lstStyle/>
          <a:p>
            <a:endParaRPr lang="en-US" dirty="0"/>
          </a:p>
          <a:p>
            <a:endParaRPr lang="en-US" dirty="0"/>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sz="half" idx="2"/>
          </p:nvPr>
        </p:nvSpPr>
        <p:spPr/>
        <p:txBody>
          <a:bodyPr/>
          <a:lstStyle/>
          <a:p>
            <a:endParaRPr lang="en-US" dirty="0"/>
          </a:p>
          <a:p>
            <a:r>
              <a:rPr lang="en-US" dirty="0"/>
              <a:t>“Adaptive-Moments” Optimizer</a:t>
            </a:r>
          </a:p>
          <a:p>
            <a:pPr lvl="1"/>
            <a:r>
              <a:rPr lang="en-US" dirty="0"/>
              <a:t>Powerful, Robust, Stable</a:t>
            </a:r>
          </a:p>
          <a:p>
            <a:pPr lvl="1"/>
            <a:endParaRPr lang="en-US" dirty="0"/>
          </a:p>
          <a:p>
            <a:r>
              <a:rPr lang="en-US" dirty="0"/>
              <a:t>Based on Gradient Descent</a:t>
            </a:r>
          </a:p>
          <a:p>
            <a:pPr lvl="1"/>
            <a:r>
              <a:rPr lang="en-US" dirty="0"/>
              <a:t>Computer gradient w.r.t cost function</a:t>
            </a:r>
          </a:p>
          <a:p>
            <a:endParaRPr lang="en-US" dirty="0"/>
          </a:p>
        </p:txBody>
      </p:sp>
      <p:pic>
        <p:nvPicPr>
          <p:cNvPr id="6" name="Picture 5" descr="A picture containing indoor, sitting, green, front&#10;&#10;Description automatically generated">
            <a:extLst>
              <a:ext uri="{FF2B5EF4-FFF2-40B4-BE49-F238E27FC236}">
                <a16:creationId xmlns:a16="http://schemas.microsoft.com/office/drawing/2014/main" id="{A79C29C4-D5A5-4BD9-A68A-F44CA13A4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1" y="2743200"/>
            <a:ext cx="5092110" cy="2705608"/>
          </a:xfrm>
          <a:prstGeom prst="rect">
            <a:avLst/>
          </a:prstGeom>
        </p:spPr>
      </p:pic>
    </p:spTree>
    <p:extLst>
      <p:ext uri="{BB962C8B-B14F-4D97-AF65-F5344CB8AC3E}">
        <p14:creationId xmlns:p14="http://schemas.microsoft.com/office/powerpoint/2010/main" val="416763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52BD-5189-45FF-BDBD-E4F4FAD9B7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0C0548-9FEB-4ABB-867D-6A1E0EF7EA8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661950F-0E90-4E21-A94D-47C2BEF099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8386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944C-5319-4BD3-BB9F-600570F9723B}"/>
              </a:ext>
            </a:extLst>
          </p:cNvPr>
          <p:cNvSpPr>
            <a:spLocks noGrp="1"/>
          </p:cNvSpPr>
          <p:nvPr>
            <p:ph type="title"/>
          </p:nvPr>
        </p:nvSpPr>
        <p:spPr/>
        <p:txBody>
          <a:bodyPr/>
          <a:lstStyle/>
          <a:p>
            <a:r>
              <a:rPr lang="en-US" dirty="0"/>
              <a:t>Why Features?</a:t>
            </a:r>
          </a:p>
        </p:txBody>
      </p:sp>
      <p:sp>
        <p:nvSpPr>
          <p:cNvPr id="3" name="Content Placeholder 2">
            <a:extLst>
              <a:ext uri="{FF2B5EF4-FFF2-40B4-BE49-F238E27FC236}">
                <a16:creationId xmlns:a16="http://schemas.microsoft.com/office/drawing/2014/main" id="{08DFA4C9-21FE-47BD-BDCE-2B855A0F655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“The data reduction stage which is also called feature extraction, consists of discovering a few important facts about each class. The choice of features is critical as it greatly affects the accuracy of audio classification.”</a:t>
            </a:r>
          </a:p>
          <a:p>
            <a:pPr marL="0" indent="0">
              <a:buNone/>
            </a:pPr>
            <a:r>
              <a:rPr lang="en-US" dirty="0"/>
              <a:t>	- M. Kashif Saeed Khan , Machine Learning 	Researcher</a:t>
            </a:r>
          </a:p>
        </p:txBody>
      </p:sp>
      <p:sp>
        <p:nvSpPr>
          <p:cNvPr id="4" name="Text Placeholder 3">
            <a:extLst>
              <a:ext uri="{FF2B5EF4-FFF2-40B4-BE49-F238E27FC236}">
                <a16:creationId xmlns:a16="http://schemas.microsoft.com/office/drawing/2014/main" id="{A48FEA7F-25DB-4491-BF65-1472A56B9DFF}"/>
              </a:ext>
            </a:extLst>
          </p:cNvPr>
          <p:cNvSpPr>
            <a:spLocks noGrp="1"/>
          </p:cNvSpPr>
          <p:nvPr>
            <p:ph type="body" sz="half" idx="2"/>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30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7826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4" name="Content Placeholder 3">
            <a:extLst>
              <a:ext uri="{FF2B5EF4-FFF2-40B4-BE49-F238E27FC236}">
                <a16:creationId xmlns:a16="http://schemas.microsoft.com/office/drawing/2014/main" id="{3D10970E-0FF3-4966-9515-CB84F42762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9746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8A7-0366-468F-A72B-5BE604E02C5D}"/>
              </a:ext>
            </a:extLst>
          </p:cNvPr>
          <p:cNvSpPr>
            <a:spLocks noGrp="1"/>
          </p:cNvSpPr>
          <p:nvPr>
            <p:ph type="title"/>
          </p:nvPr>
        </p:nvSpPr>
        <p:spPr/>
        <p:txBody>
          <a:bodyPr/>
          <a:lstStyle/>
          <a:p>
            <a:r>
              <a:rPr lang="en-US" dirty="0"/>
              <a:t>More Spectrograms</a:t>
            </a:r>
          </a:p>
        </p:txBody>
      </p:sp>
      <p:sp>
        <p:nvSpPr>
          <p:cNvPr id="3" name="Content Placeholder 2">
            <a:extLst>
              <a:ext uri="{FF2B5EF4-FFF2-40B4-BE49-F238E27FC236}">
                <a16:creationId xmlns:a16="http://schemas.microsoft.com/office/drawing/2014/main" id="{33223AE7-B606-4479-8F5E-401A7C5C633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FBBE66C-C4A9-4470-8188-8E64347E377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803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0C38-56F0-46B9-9B9A-78CFF9D41F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3B760A-5B7D-4FA2-BB9C-77A40ED232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657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8002587" y="1600200"/>
            <a:ext cx="3122613" cy="1828800"/>
          </a:xfrm>
        </p:spPr>
        <p:txBody>
          <a:bodyPr anchor="b">
            <a:normAutofit/>
          </a:bodyPr>
          <a:lstStyle/>
          <a:p>
            <a:r>
              <a:rPr lang="en-US" dirty="0"/>
              <a:t>What is a Neural Network?</a:t>
            </a:r>
            <a:endParaRPr lang="en-US"/>
          </a:p>
        </p:txBody>
      </p:sp>
      <p:pic>
        <p:nvPicPr>
          <p:cNvPr id="6" name="Content Placeholder 5">
            <a:extLst>
              <a:ext uri="{FF2B5EF4-FFF2-40B4-BE49-F238E27FC236}">
                <a16:creationId xmlns:a16="http://schemas.microsoft.com/office/drawing/2014/main" id="{3165382D-468E-4E9C-BAD0-1F5906FB568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412" y="1828800"/>
            <a:ext cx="6400800" cy="3200400"/>
          </a:xfrm>
        </p:spPr>
      </p:pic>
      <p:sp>
        <p:nvSpPr>
          <p:cNvPr id="3" name="Content Placeholder 2">
            <a:extLst>
              <a:ext uri="{FF2B5EF4-FFF2-40B4-BE49-F238E27FC236}">
                <a16:creationId xmlns:a16="http://schemas.microsoft.com/office/drawing/2014/main" id="{A8FA1F3A-E621-4EF6-B89B-DAF5F330EDC5}"/>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sz="1100"/>
          </a:p>
          <a:p>
            <a:pPr>
              <a:spcAft>
                <a:spcPts val="600"/>
              </a:spcAft>
            </a:pPr>
            <a:r>
              <a:rPr lang="en-US" sz="1100"/>
              <a:t>A Neural network is a mathematical function</a:t>
            </a:r>
          </a:p>
          <a:p>
            <a:pPr>
              <a:spcAft>
                <a:spcPts val="600"/>
              </a:spcAft>
            </a:pPr>
            <a:endParaRPr lang="en-US" sz="1100"/>
          </a:p>
          <a:p>
            <a:pPr>
              <a:spcAft>
                <a:spcPts val="600"/>
              </a:spcAft>
            </a:pPr>
            <a:r>
              <a:rPr lang="en-US" sz="1100"/>
              <a:t>Composed of Layers, with “trainable” Parameters</a:t>
            </a:r>
          </a:p>
          <a:p>
            <a:pPr>
              <a:spcAft>
                <a:spcPts val="600"/>
              </a:spcAft>
            </a:pPr>
            <a:endParaRPr lang="en-US" sz="1100"/>
          </a:p>
          <a:p>
            <a:pPr>
              <a:spcAft>
                <a:spcPts val="600"/>
              </a:spcAft>
            </a:pPr>
            <a:r>
              <a:rPr lang="en-US" sz="1100"/>
              <a:t>Transform an Input Array into an Output Array</a:t>
            </a:r>
          </a:p>
          <a:p>
            <a:pPr>
              <a:spcAft>
                <a:spcPts val="600"/>
              </a:spcAft>
            </a:pPr>
            <a:endParaRPr lang="en-US" sz="1100"/>
          </a:p>
          <a:p>
            <a:pPr marL="0" indent="0">
              <a:spcAft>
                <a:spcPts val="600"/>
              </a:spcAft>
              <a:buNone/>
            </a:pPr>
            <a:endParaRPr lang="en-US" sz="1100"/>
          </a:p>
        </p:txBody>
      </p:sp>
    </p:spTree>
    <p:extLst>
      <p:ext uri="{BB962C8B-B14F-4D97-AF65-F5344CB8AC3E}">
        <p14:creationId xmlns:p14="http://schemas.microsoft.com/office/powerpoint/2010/main" val="17878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49985653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9622-64FE-4C4D-B7D6-69EF9443A1E0}"/>
              </a:ext>
            </a:extLst>
          </p:cNvPr>
          <p:cNvSpPr>
            <a:spLocks noGrp="1"/>
          </p:cNvSpPr>
          <p:nvPr>
            <p:ph type="title"/>
          </p:nvPr>
        </p:nvSpPr>
        <p:spPr/>
        <p:txBody>
          <a:bodyPr/>
          <a:lstStyle/>
          <a:p>
            <a:pPr algn="r"/>
            <a:r>
              <a:rPr lang="en-US" dirty="0"/>
              <a:t>Making Predictions</a:t>
            </a:r>
          </a:p>
        </p:txBody>
      </p:sp>
      <p:sp>
        <p:nvSpPr>
          <p:cNvPr id="3" name="Content Placeholder 2">
            <a:extLst>
              <a:ext uri="{FF2B5EF4-FFF2-40B4-BE49-F238E27FC236}">
                <a16:creationId xmlns:a16="http://schemas.microsoft.com/office/drawing/2014/main" id="{AEBCC46A-C25B-47D7-A6C3-36A7CD3EE502}"/>
              </a:ext>
            </a:extLst>
          </p:cNvPr>
          <p:cNvSpPr>
            <a:spLocks noGrp="1"/>
          </p:cNvSpPr>
          <p:nvPr>
            <p:ph sz="half" idx="1"/>
          </p:nvPr>
        </p:nvSpPr>
        <p:spPr/>
        <p:txBody>
          <a:bodyPr/>
          <a:lstStyle/>
          <a:p>
            <a:endParaRPr lang="en-US" dirty="0"/>
          </a:p>
          <a:p>
            <a:r>
              <a:rPr lang="en-US" dirty="0"/>
              <a:t>Input is transformed through repeated calling of layer functions</a:t>
            </a:r>
          </a:p>
          <a:p>
            <a:endParaRPr lang="en-US" dirty="0"/>
          </a:p>
          <a:p>
            <a:r>
              <a:rPr lang="en-US" dirty="0"/>
              <a:t>The output of final layer is the network’s “prediction”</a:t>
            </a:r>
          </a:p>
          <a:p>
            <a:endParaRPr lang="en-US" dirty="0"/>
          </a:p>
          <a:p>
            <a:r>
              <a:rPr lang="en-US" dirty="0"/>
              <a:t>Encode output as a probability distribution over the </a:t>
            </a:r>
            <a:r>
              <a:rPr lang="en-US" dirty="0" err="1"/>
              <a:t>clases</a:t>
            </a:r>
            <a:endParaRPr lang="en-US" dirty="0"/>
          </a:p>
        </p:txBody>
      </p:sp>
      <p:sp>
        <p:nvSpPr>
          <p:cNvPr id="4" name="Content Placeholder 3">
            <a:extLst>
              <a:ext uri="{FF2B5EF4-FFF2-40B4-BE49-F238E27FC236}">
                <a16:creationId xmlns:a16="http://schemas.microsoft.com/office/drawing/2014/main" id="{17EBF052-BA61-452C-8DD7-BD37BEBE9BC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8095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3" name="Content Placeholder 2">
            <a:extLst>
              <a:ext uri="{FF2B5EF4-FFF2-40B4-BE49-F238E27FC236}">
                <a16:creationId xmlns:a16="http://schemas.microsoft.com/office/drawing/2014/main" id="{B98ECD82-CD96-4DCF-97A5-309F8B69726F}"/>
              </a:ext>
            </a:extLst>
          </p:cNvPr>
          <p:cNvSpPr>
            <a:spLocks noGrp="1"/>
          </p:cNvSpPr>
          <p:nvPr>
            <p:ph sz="half" idx="1"/>
          </p:nvPr>
        </p:nvSpPr>
        <p:spPr>
          <a:xfrm>
            <a:off x="609600" y="2286000"/>
            <a:ext cx="5105400" cy="457200"/>
          </a:xfrm>
        </p:spPr>
        <p:txBody>
          <a:bodyPr/>
          <a:lstStyle/>
          <a:p>
            <a:pPr marL="0" indent="0">
              <a:buNone/>
            </a:pPr>
            <a:r>
              <a:rPr lang="en-US" dirty="0"/>
              <a:t>Categorical Cross Entropy</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a:p>
          <a:p>
            <a:r>
              <a:rPr lang="en-US"/>
              <a:t>Provide the model with labeled training samples</a:t>
            </a:r>
          </a:p>
          <a:p>
            <a:endParaRPr lang="en-US"/>
          </a:p>
          <a:p>
            <a:r>
              <a:rPr lang="en-US"/>
              <a:t>The model makes a prediction</a:t>
            </a:r>
          </a:p>
          <a:p>
            <a:pPr lvl="1"/>
            <a:r>
              <a:rPr lang="en-US"/>
              <a:t>For an untrained network, this is likely to be </a:t>
            </a:r>
            <a:r>
              <a:rPr lang="en-US" i="1"/>
              <a:t>very poor</a:t>
            </a:r>
            <a:endParaRPr lang="en-US"/>
          </a:p>
          <a:p>
            <a:pPr lvl="1"/>
            <a:endParaRPr lang="en-US"/>
          </a:p>
          <a:p>
            <a:r>
              <a:rPr lang="en-US"/>
              <a:t>We quantify the error with an </a:t>
            </a:r>
            <a:r>
              <a:rPr lang="en-US" i="1"/>
              <a:t>Objective Function</a:t>
            </a:r>
            <a:endParaRPr lang="en-US"/>
          </a:p>
          <a:p>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CFFA9B-980B-4941-B0DF-9B7F94178F73}"/>
                  </a:ext>
                </a:extLst>
              </p:cNvPr>
              <p:cNvSpPr txBox="1"/>
              <p:nvPr/>
            </p:nvSpPr>
            <p:spPr>
              <a:xfrm>
                <a:off x="914400" y="4887843"/>
                <a:ext cx="4953000" cy="103881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C</m:t>
                      </m:r>
                      <m:r>
                        <m:rPr>
                          <m:sty m:val="p"/>
                        </m:rPr>
                        <a:rPr lang="en-US" sz="2400" b="0" i="0" smtClean="0">
                          <a:latin typeface="Cambria Math" panose="02040503050406030204" pitchFamily="18" charset="0"/>
                        </a:rPr>
                        <m:t>XE</m:t>
                      </m:r>
                      <m:d>
                        <m:dPr>
                          <m:begChr m:val="["/>
                          <m:endChr m:val="]"/>
                          <m:ctrlPr>
                            <a:rPr lang="en-US" sz="2400" b="0" i="0" smtClean="0">
                              <a:latin typeface="Cambria Math" panose="02040503050406030204" pitchFamily="18" charset="0"/>
                            </a:rPr>
                          </m:ctrlPr>
                        </m:dPr>
                        <m:e>
                          <m:r>
                            <m:rPr>
                              <m:sty m:val="p"/>
                            </m:rPr>
                            <a:rPr lang="en-US" sz="2400" b="0" i="0" smtClean="0">
                              <a:latin typeface="Cambria Math" panose="02040503050406030204" pitchFamily="18" charset="0"/>
                            </a:rPr>
                            <m:t>y</m:t>
                          </m:r>
                          <m:r>
                            <a:rPr lang="en-US" sz="2400" b="0" i="0" smtClean="0">
                              <a:latin typeface="Cambria Math" panose="02040503050406030204" pitchFamily="18" charset="0"/>
                            </a:rPr>
                            <m:t>,</m:t>
                          </m:r>
                          <m:sSup>
                            <m:sSupPr>
                              <m:ctrlPr>
                                <a:rPr lang="en-US" sz="2400" b="0" i="0" smtClean="0">
                                  <a:latin typeface="Cambria Math" panose="02040503050406030204" pitchFamily="18" charset="0"/>
                                </a:rPr>
                              </m:ctrlPr>
                            </m:sSupPr>
                            <m:e>
                              <m:r>
                                <m:rPr>
                                  <m:sty m:val="p"/>
                                </m:rPr>
                                <a:rPr lang="en-US" sz="2400" b="0" i="0" smtClean="0">
                                  <a:latin typeface="Cambria Math" panose="02040503050406030204" pitchFamily="18" charset="0"/>
                                </a:rPr>
                                <m:t>y</m:t>
                              </m:r>
                            </m:e>
                            <m:sup>
                              <m:r>
                                <a:rPr lang="en-US" sz="2400" b="0" i="0" smtClean="0">
                                  <a:latin typeface="Cambria Math" panose="02040503050406030204" pitchFamily="18" charset="0"/>
                                </a:rPr>
                                <m:t>∗</m:t>
                              </m:r>
                            </m:sup>
                          </m:sSup>
                        </m:e>
                      </m:d>
                      <m:r>
                        <a:rPr lang="en-US" sz="2400" b="0" i="0" smtClean="0">
                          <a:latin typeface="Cambria Math" panose="02040503050406030204" pitchFamily="18" charset="0"/>
                        </a:rPr>
                        <m:t>= </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e>
                      </m:nary>
                    </m:oMath>
                  </m:oMathPara>
                </a14:m>
                <a:endParaRPr lang="en-US" sz="2400" dirty="0"/>
              </a:p>
            </p:txBody>
          </p:sp>
        </mc:Choice>
        <mc:Fallback>
          <p:sp>
            <p:nvSpPr>
              <p:cNvPr id="9" name="TextBox 8">
                <a:extLst>
                  <a:ext uri="{FF2B5EF4-FFF2-40B4-BE49-F238E27FC236}">
                    <a16:creationId xmlns:a16="http://schemas.microsoft.com/office/drawing/2014/main" id="{B2CFFA9B-980B-4941-B0DF-9B7F94178F73}"/>
                  </a:ext>
                </a:extLst>
              </p:cNvPr>
              <p:cNvSpPr txBox="1">
                <a:spLocks noRot="1" noChangeAspect="1" noMove="1" noResize="1" noEditPoints="1" noAdjustHandles="1" noChangeArrowheads="1" noChangeShapeType="1" noTextEdit="1"/>
              </p:cNvSpPr>
              <p:nvPr/>
            </p:nvSpPr>
            <p:spPr>
              <a:xfrm>
                <a:off x="914400" y="4887843"/>
                <a:ext cx="4953000" cy="1038811"/>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3168194-B0C0-4080-8133-B62CC0B238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09599" y="2908479"/>
            <a:ext cx="5257801" cy="175260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158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a:xfrm>
            <a:off x="8002587" y="1600200"/>
            <a:ext cx="3122613" cy="1828800"/>
          </a:xfrm>
        </p:spPr>
        <p:txBody>
          <a:bodyPr anchor="b">
            <a:normAutofit/>
          </a:bodyPr>
          <a:lstStyle/>
          <a:p>
            <a:r>
              <a:rPr lang="en-US"/>
              <a:t>Optimization</a:t>
            </a:r>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a:p>
          <a:p>
            <a:pPr marL="0" indent="0">
              <a:spcAft>
                <a:spcPts val="600"/>
              </a:spcAft>
              <a:buNone/>
            </a:pPr>
            <a:endParaRPr lang="en-US"/>
          </a:p>
        </p:txBody>
      </p:sp>
      <p:graphicFrame>
        <p:nvGraphicFramePr>
          <p:cNvPr id="6" name="Content Placeholder 2">
            <a:extLst>
              <a:ext uri="{FF2B5EF4-FFF2-40B4-BE49-F238E27FC236}">
                <a16:creationId xmlns:a16="http://schemas.microsoft.com/office/drawing/2014/main" id="{E8732D5F-2264-42AE-804B-6319B5989AD5}"/>
              </a:ext>
            </a:extLst>
          </p:cNvPr>
          <p:cNvGraphicFramePr>
            <a:graphicFrameLocks noGrp="1"/>
          </p:cNvGraphicFramePr>
          <p:nvPr>
            <p:ph idx="1"/>
            <p:extLst>
              <p:ext uri="{D42A27DB-BD31-4B8C-83A1-F6EECF244321}">
                <p14:modId xmlns:p14="http://schemas.microsoft.com/office/powerpoint/2010/main" val="3788044437"/>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5575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365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Candara</vt:lpstr>
      <vt:lpstr>Consolas</vt:lpstr>
      <vt:lpstr>Tech Computer 16x9</vt:lpstr>
      <vt:lpstr>Classifying Chaotic Synthesizers with a Multimodal Neural Network</vt:lpstr>
      <vt:lpstr>Lets Play a Game</vt:lpstr>
      <vt:lpstr>PowerPoint Presentation</vt:lpstr>
      <vt:lpstr>The Neural Network</vt:lpstr>
      <vt:lpstr>What is a Neural Network?</vt:lpstr>
      <vt:lpstr>A Classification Model</vt:lpstr>
      <vt:lpstr>Making Predictions</vt:lpstr>
      <vt:lpstr>Training A Network</vt:lpstr>
      <vt:lpstr>Optimization</vt:lpstr>
      <vt:lpstr>Optimization (Cont.)</vt:lpstr>
      <vt:lpstr>PowerPoint Presentation</vt:lpstr>
      <vt:lpstr>Features Used</vt:lpstr>
      <vt:lpstr>Why Features?</vt:lpstr>
      <vt:lpstr>How are Features Chosen?</vt:lpstr>
      <vt:lpstr>The Spectrogram</vt:lpstr>
      <vt:lpstr>More Spectrograms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Chaotic Synthesizers with a Multimodal Neural Network</dc:title>
  <dc:creator>Landon Buell</dc:creator>
  <cp:lastModifiedBy>Landon Buell</cp:lastModifiedBy>
  <cp:revision>3</cp:revision>
  <dcterms:created xsi:type="dcterms:W3CDTF">2020-11-30T06:21:29Z</dcterms:created>
  <dcterms:modified xsi:type="dcterms:W3CDTF">2020-11-30T06:47:51Z</dcterms:modified>
</cp:coreProperties>
</file>