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0" r:id="rId1"/>
  </p:sldMasterIdLst>
  <p:sldIdLst>
    <p:sldId id="256" r:id="rId2"/>
    <p:sldId id="258" r:id="rId3"/>
    <p:sldId id="257" r:id="rId4"/>
    <p:sldId id="259" r:id="rId5"/>
    <p:sldId id="260" r:id="rId6"/>
    <p:sldId id="262" r:id="rId7"/>
    <p:sldId id="282" r:id="rId8"/>
    <p:sldId id="284" r:id="rId9"/>
    <p:sldId id="268" r:id="rId10"/>
    <p:sldId id="269" r:id="rId11"/>
    <p:sldId id="273" r:id="rId12"/>
    <p:sldId id="281" r:id="rId13"/>
    <p:sldId id="274" r:id="rId14"/>
    <p:sldId id="277" r:id="rId15"/>
    <p:sldId id="275" r:id="rId16"/>
    <p:sldId id="276" r:id="rId17"/>
    <p:sldId id="278" r:id="rId18"/>
    <p:sldId id="280"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p:scale>
          <a:sx n="93" d="100"/>
          <a:sy n="93" d="100"/>
        </p:scale>
        <p:origin x="72" y="3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CFA378-26D0-44C1-BB1C-EFED433B73A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CD6D5FC-F942-44D7-9BA2-98E9AB768040}">
      <dgm:prSet/>
      <dgm:spPr/>
      <dgm:t>
        <a:bodyPr/>
        <a:lstStyle/>
        <a:p>
          <a:pPr>
            <a:lnSpc>
              <a:spcPct val="100000"/>
            </a:lnSpc>
          </a:pPr>
          <a:r>
            <a:rPr lang="en-US"/>
            <a:t>Humans are proficient at mapping sounds to sources</a:t>
          </a:r>
        </a:p>
      </dgm:t>
    </dgm:pt>
    <dgm:pt modelId="{40520028-CF0B-444A-9A5F-8A272506DDA2}" type="parTrans" cxnId="{1D29C2C9-62DC-4841-A9D3-21916CC382DD}">
      <dgm:prSet/>
      <dgm:spPr/>
      <dgm:t>
        <a:bodyPr/>
        <a:lstStyle/>
        <a:p>
          <a:endParaRPr lang="en-US"/>
        </a:p>
      </dgm:t>
    </dgm:pt>
    <dgm:pt modelId="{86CEBD76-0AF9-4B45-B9C7-5C36D3A483ED}" type="sibTrans" cxnId="{1D29C2C9-62DC-4841-A9D3-21916CC382DD}">
      <dgm:prSet/>
      <dgm:spPr/>
      <dgm:t>
        <a:bodyPr/>
        <a:lstStyle/>
        <a:p>
          <a:endParaRPr lang="en-US"/>
        </a:p>
      </dgm:t>
    </dgm:pt>
    <dgm:pt modelId="{DE21B365-0518-499D-B58A-19152A8578B4}">
      <dgm:prSet/>
      <dgm:spPr/>
      <dgm:t>
        <a:bodyPr/>
        <a:lstStyle/>
        <a:p>
          <a:pPr>
            <a:lnSpc>
              <a:spcPct val="100000"/>
            </a:lnSpc>
          </a:pPr>
          <a:r>
            <a:rPr lang="en-US"/>
            <a:t>Impractical at a large scale</a:t>
          </a:r>
        </a:p>
      </dgm:t>
    </dgm:pt>
    <dgm:pt modelId="{24C43AD5-85E1-4C0E-B0EA-01AEAAABAFC2}" type="parTrans" cxnId="{4AC50A1B-7EB0-4B41-B37F-230C60FED50E}">
      <dgm:prSet/>
      <dgm:spPr/>
      <dgm:t>
        <a:bodyPr/>
        <a:lstStyle/>
        <a:p>
          <a:endParaRPr lang="en-US"/>
        </a:p>
      </dgm:t>
    </dgm:pt>
    <dgm:pt modelId="{EC38550E-27D9-4302-B999-8165EFBA0914}" type="sibTrans" cxnId="{4AC50A1B-7EB0-4B41-B37F-230C60FED50E}">
      <dgm:prSet/>
      <dgm:spPr/>
      <dgm:t>
        <a:bodyPr/>
        <a:lstStyle/>
        <a:p>
          <a:endParaRPr lang="en-US"/>
        </a:p>
      </dgm:t>
    </dgm:pt>
    <dgm:pt modelId="{17BB2370-C79E-4F6F-B814-5ED8DEF5B788}">
      <dgm:prSet/>
      <dgm:spPr/>
      <dgm:t>
        <a:bodyPr/>
        <a:lstStyle/>
        <a:p>
          <a:pPr>
            <a:lnSpc>
              <a:spcPct val="100000"/>
            </a:lnSpc>
          </a:pPr>
          <a:r>
            <a:rPr lang="en-US"/>
            <a:t>Computers are not proficient at mapping sounds to sources</a:t>
          </a:r>
        </a:p>
      </dgm:t>
    </dgm:pt>
    <dgm:pt modelId="{93B6515F-F5F2-422A-8F30-2B3FB3637A81}" type="parTrans" cxnId="{9CA07E79-B7E8-433F-883E-F706FC3A731E}">
      <dgm:prSet/>
      <dgm:spPr/>
      <dgm:t>
        <a:bodyPr/>
        <a:lstStyle/>
        <a:p>
          <a:endParaRPr lang="en-US"/>
        </a:p>
      </dgm:t>
    </dgm:pt>
    <dgm:pt modelId="{EB2A4E9B-E691-41C2-9884-679824030C11}" type="sibTrans" cxnId="{9CA07E79-B7E8-433F-883E-F706FC3A731E}">
      <dgm:prSet/>
      <dgm:spPr/>
      <dgm:t>
        <a:bodyPr/>
        <a:lstStyle/>
        <a:p>
          <a:endParaRPr lang="en-US"/>
        </a:p>
      </dgm:t>
    </dgm:pt>
    <dgm:pt modelId="{E4502023-1BAC-46B8-AC13-9A094FE5473A}">
      <dgm:prSet/>
      <dgm:spPr/>
      <dgm:t>
        <a:bodyPr/>
        <a:lstStyle/>
        <a:p>
          <a:pPr>
            <a:lnSpc>
              <a:spcPct val="100000"/>
            </a:lnSpc>
          </a:pPr>
          <a:r>
            <a:rPr lang="en-US"/>
            <a:t>Can handle large volumes of data</a:t>
          </a:r>
        </a:p>
      </dgm:t>
    </dgm:pt>
    <dgm:pt modelId="{0BC402A4-9D69-4BCE-995E-E03BBCD509E7}" type="parTrans" cxnId="{7B2A8097-8725-46A4-AC3D-B31936D920A8}">
      <dgm:prSet/>
      <dgm:spPr/>
      <dgm:t>
        <a:bodyPr/>
        <a:lstStyle/>
        <a:p>
          <a:endParaRPr lang="en-US"/>
        </a:p>
      </dgm:t>
    </dgm:pt>
    <dgm:pt modelId="{16FA84DB-ABB9-4A15-A110-13DE82931E72}" type="sibTrans" cxnId="{7B2A8097-8725-46A4-AC3D-B31936D920A8}">
      <dgm:prSet/>
      <dgm:spPr/>
      <dgm:t>
        <a:bodyPr/>
        <a:lstStyle/>
        <a:p>
          <a:endParaRPr lang="en-US"/>
        </a:p>
      </dgm:t>
    </dgm:pt>
    <dgm:pt modelId="{04C4B8DD-7A03-4E1C-8B49-9AFB7EB44233}" type="pres">
      <dgm:prSet presAssocID="{13CFA378-26D0-44C1-BB1C-EFED433B73AB}" presName="root" presStyleCnt="0">
        <dgm:presLayoutVars>
          <dgm:dir/>
          <dgm:resizeHandles val="exact"/>
        </dgm:presLayoutVars>
      </dgm:prSet>
      <dgm:spPr/>
    </dgm:pt>
    <dgm:pt modelId="{57306FD2-E0D2-4CE8-B355-9F53473ECB43}" type="pres">
      <dgm:prSet presAssocID="{5CD6D5FC-F942-44D7-9BA2-98E9AB768040}" presName="compNode" presStyleCnt="0"/>
      <dgm:spPr/>
    </dgm:pt>
    <dgm:pt modelId="{4C5F6F92-4770-4815-A1C5-861F56537517}" type="pres">
      <dgm:prSet presAssocID="{5CD6D5FC-F942-44D7-9BA2-98E9AB76804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8315F0B3-1EAC-4E84-926C-3C9C76D5477E}" type="pres">
      <dgm:prSet presAssocID="{5CD6D5FC-F942-44D7-9BA2-98E9AB768040}" presName="spaceRect" presStyleCnt="0"/>
      <dgm:spPr/>
    </dgm:pt>
    <dgm:pt modelId="{4945501A-7B59-4613-9B01-AC00BD866514}" type="pres">
      <dgm:prSet presAssocID="{5CD6D5FC-F942-44D7-9BA2-98E9AB768040}" presName="textRect" presStyleLbl="revTx" presStyleIdx="0" presStyleCnt="4">
        <dgm:presLayoutVars>
          <dgm:chMax val="1"/>
          <dgm:chPref val="1"/>
        </dgm:presLayoutVars>
      </dgm:prSet>
      <dgm:spPr/>
    </dgm:pt>
    <dgm:pt modelId="{BA3E4B1A-597B-41DA-BF93-CE92D3F3F376}" type="pres">
      <dgm:prSet presAssocID="{86CEBD76-0AF9-4B45-B9C7-5C36D3A483ED}" presName="sibTrans" presStyleCnt="0"/>
      <dgm:spPr/>
    </dgm:pt>
    <dgm:pt modelId="{2DFC9886-335C-42FC-8CF0-CB3966A0756A}" type="pres">
      <dgm:prSet presAssocID="{DE21B365-0518-499D-B58A-19152A8578B4}" presName="compNode" presStyleCnt="0"/>
      <dgm:spPr/>
    </dgm:pt>
    <dgm:pt modelId="{530C2CC3-C94C-4672-921B-C3E0EB15E893}" type="pres">
      <dgm:prSet presAssocID="{DE21B365-0518-499D-B58A-19152A8578B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se"/>
        </a:ext>
      </dgm:extLst>
    </dgm:pt>
    <dgm:pt modelId="{F57B153C-7E6F-49BF-BA94-7B1BF9AD0442}" type="pres">
      <dgm:prSet presAssocID="{DE21B365-0518-499D-B58A-19152A8578B4}" presName="spaceRect" presStyleCnt="0"/>
      <dgm:spPr/>
    </dgm:pt>
    <dgm:pt modelId="{DE452A04-34F3-4ED9-B404-B51B9479EB0E}" type="pres">
      <dgm:prSet presAssocID="{DE21B365-0518-499D-B58A-19152A8578B4}" presName="textRect" presStyleLbl="revTx" presStyleIdx="1" presStyleCnt="4">
        <dgm:presLayoutVars>
          <dgm:chMax val="1"/>
          <dgm:chPref val="1"/>
        </dgm:presLayoutVars>
      </dgm:prSet>
      <dgm:spPr/>
    </dgm:pt>
    <dgm:pt modelId="{52806A6C-A57C-48C0-9A22-EE0D86818D8C}" type="pres">
      <dgm:prSet presAssocID="{EC38550E-27D9-4302-B999-8165EFBA0914}" presName="sibTrans" presStyleCnt="0"/>
      <dgm:spPr/>
    </dgm:pt>
    <dgm:pt modelId="{81FD4040-9678-4A42-8C46-0BA1298BDC76}" type="pres">
      <dgm:prSet presAssocID="{17BB2370-C79E-4F6F-B814-5ED8DEF5B788}" presName="compNode" presStyleCnt="0"/>
      <dgm:spPr/>
    </dgm:pt>
    <dgm:pt modelId="{A195FC0F-15DA-4026-A5BE-926893DF42E3}" type="pres">
      <dgm:prSet presAssocID="{17BB2370-C79E-4F6F-B814-5ED8DEF5B78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puter"/>
        </a:ext>
      </dgm:extLst>
    </dgm:pt>
    <dgm:pt modelId="{64E033E9-6F51-4709-BF04-3847A2CCC4F2}" type="pres">
      <dgm:prSet presAssocID="{17BB2370-C79E-4F6F-B814-5ED8DEF5B788}" presName="spaceRect" presStyleCnt="0"/>
      <dgm:spPr/>
    </dgm:pt>
    <dgm:pt modelId="{BB7AE8DB-0DAD-417A-AC3B-48241F1A31FF}" type="pres">
      <dgm:prSet presAssocID="{17BB2370-C79E-4F6F-B814-5ED8DEF5B788}" presName="textRect" presStyleLbl="revTx" presStyleIdx="2" presStyleCnt="4">
        <dgm:presLayoutVars>
          <dgm:chMax val="1"/>
          <dgm:chPref val="1"/>
        </dgm:presLayoutVars>
      </dgm:prSet>
      <dgm:spPr/>
    </dgm:pt>
    <dgm:pt modelId="{8934BF63-A85A-4357-821C-907246A9AC45}" type="pres">
      <dgm:prSet presAssocID="{EB2A4E9B-E691-41C2-9884-679824030C11}" presName="sibTrans" presStyleCnt="0"/>
      <dgm:spPr/>
    </dgm:pt>
    <dgm:pt modelId="{1746B980-0C86-4EB4-83DA-E94329310376}" type="pres">
      <dgm:prSet presAssocID="{E4502023-1BAC-46B8-AC13-9A094FE5473A}" presName="compNode" presStyleCnt="0"/>
      <dgm:spPr/>
    </dgm:pt>
    <dgm:pt modelId="{8BF70AB7-7FCA-48EA-A83B-774B3F6FA8A0}" type="pres">
      <dgm:prSet presAssocID="{E4502023-1BAC-46B8-AC13-9A094FE5473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B3D18716-26EB-4ED5-9062-6042FC45EF62}" type="pres">
      <dgm:prSet presAssocID="{E4502023-1BAC-46B8-AC13-9A094FE5473A}" presName="spaceRect" presStyleCnt="0"/>
      <dgm:spPr/>
    </dgm:pt>
    <dgm:pt modelId="{3ED67613-F3C6-4941-BA71-A81E4F6978C0}" type="pres">
      <dgm:prSet presAssocID="{E4502023-1BAC-46B8-AC13-9A094FE5473A}" presName="textRect" presStyleLbl="revTx" presStyleIdx="3" presStyleCnt="4">
        <dgm:presLayoutVars>
          <dgm:chMax val="1"/>
          <dgm:chPref val="1"/>
        </dgm:presLayoutVars>
      </dgm:prSet>
      <dgm:spPr/>
    </dgm:pt>
  </dgm:ptLst>
  <dgm:cxnLst>
    <dgm:cxn modelId="{4AC50A1B-7EB0-4B41-B37F-230C60FED50E}" srcId="{13CFA378-26D0-44C1-BB1C-EFED433B73AB}" destId="{DE21B365-0518-499D-B58A-19152A8578B4}" srcOrd="1" destOrd="0" parTransId="{24C43AD5-85E1-4C0E-B0EA-01AEAAABAFC2}" sibTransId="{EC38550E-27D9-4302-B999-8165EFBA0914}"/>
    <dgm:cxn modelId="{5C73401B-C1B5-47C4-B64A-C18EFC5C0E68}" type="presOf" srcId="{E4502023-1BAC-46B8-AC13-9A094FE5473A}" destId="{3ED67613-F3C6-4941-BA71-A81E4F6978C0}" srcOrd="0" destOrd="0" presId="urn:microsoft.com/office/officeart/2018/2/layout/IconLabelList"/>
    <dgm:cxn modelId="{4CE72422-53C7-4B2E-B6A5-BFE0B9F5D86C}" type="presOf" srcId="{13CFA378-26D0-44C1-BB1C-EFED433B73AB}" destId="{04C4B8DD-7A03-4E1C-8B49-9AFB7EB44233}" srcOrd="0" destOrd="0" presId="urn:microsoft.com/office/officeart/2018/2/layout/IconLabelList"/>
    <dgm:cxn modelId="{55C1BA58-5713-4784-AB27-5201485C38C0}" type="presOf" srcId="{5CD6D5FC-F942-44D7-9BA2-98E9AB768040}" destId="{4945501A-7B59-4613-9B01-AC00BD866514}" srcOrd="0" destOrd="0" presId="urn:microsoft.com/office/officeart/2018/2/layout/IconLabelList"/>
    <dgm:cxn modelId="{9CA07E79-B7E8-433F-883E-F706FC3A731E}" srcId="{13CFA378-26D0-44C1-BB1C-EFED433B73AB}" destId="{17BB2370-C79E-4F6F-B814-5ED8DEF5B788}" srcOrd="2" destOrd="0" parTransId="{93B6515F-F5F2-422A-8F30-2B3FB3637A81}" sibTransId="{EB2A4E9B-E691-41C2-9884-679824030C11}"/>
    <dgm:cxn modelId="{AC89985A-83E9-4EBD-BB2E-1D642C7A898D}" type="presOf" srcId="{DE21B365-0518-499D-B58A-19152A8578B4}" destId="{DE452A04-34F3-4ED9-B404-B51B9479EB0E}" srcOrd="0" destOrd="0" presId="urn:microsoft.com/office/officeart/2018/2/layout/IconLabelList"/>
    <dgm:cxn modelId="{7B2A8097-8725-46A4-AC3D-B31936D920A8}" srcId="{13CFA378-26D0-44C1-BB1C-EFED433B73AB}" destId="{E4502023-1BAC-46B8-AC13-9A094FE5473A}" srcOrd="3" destOrd="0" parTransId="{0BC402A4-9D69-4BCE-995E-E03BBCD509E7}" sibTransId="{16FA84DB-ABB9-4A15-A110-13DE82931E72}"/>
    <dgm:cxn modelId="{1D29C2C9-62DC-4841-A9D3-21916CC382DD}" srcId="{13CFA378-26D0-44C1-BB1C-EFED433B73AB}" destId="{5CD6D5FC-F942-44D7-9BA2-98E9AB768040}" srcOrd="0" destOrd="0" parTransId="{40520028-CF0B-444A-9A5F-8A272506DDA2}" sibTransId="{86CEBD76-0AF9-4B45-B9C7-5C36D3A483ED}"/>
    <dgm:cxn modelId="{F3CD94EB-5009-44CB-A6D1-C6B7FA2D6086}" type="presOf" srcId="{17BB2370-C79E-4F6F-B814-5ED8DEF5B788}" destId="{BB7AE8DB-0DAD-417A-AC3B-48241F1A31FF}" srcOrd="0" destOrd="0" presId="urn:microsoft.com/office/officeart/2018/2/layout/IconLabelList"/>
    <dgm:cxn modelId="{463F2ABC-CED1-42CA-854D-ECE6DFE885C7}" type="presParOf" srcId="{04C4B8DD-7A03-4E1C-8B49-9AFB7EB44233}" destId="{57306FD2-E0D2-4CE8-B355-9F53473ECB43}" srcOrd="0" destOrd="0" presId="urn:microsoft.com/office/officeart/2018/2/layout/IconLabelList"/>
    <dgm:cxn modelId="{FD7C78A9-0CC1-4688-B97B-BC06253D7B50}" type="presParOf" srcId="{57306FD2-E0D2-4CE8-B355-9F53473ECB43}" destId="{4C5F6F92-4770-4815-A1C5-861F56537517}" srcOrd="0" destOrd="0" presId="urn:microsoft.com/office/officeart/2018/2/layout/IconLabelList"/>
    <dgm:cxn modelId="{144D5194-DDFF-4169-91DB-90FC0FA53414}" type="presParOf" srcId="{57306FD2-E0D2-4CE8-B355-9F53473ECB43}" destId="{8315F0B3-1EAC-4E84-926C-3C9C76D5477E}" srcOrd="1" destOrd="0" presId="urn:microsoft.com/office/officeart/2018/2/layout/IconLabelList"/>
    <dgm:cxn modelId="{060B8A4C-EE67-488D-A8B9-300BB55B5904}" type="presParOf" srcId="{57306FD2-E0D2-4CE8-B355-9F53473ECB43}" destId="{4945501A-7B59-4613-9B01-AC00BD866514}" srcOrd="2" destOrd="0" presId="urn:microsoft.com/office/officeart/2018/2/layout/IconLabelList"/>
    <dgm:cxn modelId="{CA2A9AFA-D48A-48C7-B397-779FE6BFBC70}" type="presParOf" srcId="{04C4B8DD-7A03-4E1C-8B49-9AFB7EB44233}" destId="{BA3E4B1A-597B-41DA-BF93-CE92D3F3F376}" srcOrd="1" destOrd="0" presId="urn:microsoft.com/office/officeart/2018/2/layout/IconLabelList"/>
    <dgm:cxn modelId="{735D997D-DB42-42C8-8231-034550DE9E5B}" type="presParOf" srcId="{04C4B8DD-7A03-4E1C-8B49-9AFB7EB44233}" destId="{2DFC9886-335C-42FC-8CF0-CB3966A0756A}" srcOrd="2" destOrd="0" presId="urn:microsoft.com/office/officeart/2018/2/layout/IconLabelList"/>
    <dgm:cxn modelId="{CB24132A-10E3-44C2-9693-47EE1E386DA5}" type="presParOf" srcId="{2DFC9886-335C-42FC-8CF0-CB3966A0756A}" destId="{530C2CC3-C94C-4672-921B-C3E0EB15E893}" srcOrd="0" destOrd="0" presId="urn:microsoft.com/office/officeart/2018/2/layout/IconLabelList"/>
    <dgm:cxn modelId="{FAF1A5F1-E078-4F5C-99C6-268265950D30}" type="presParOf" srcId="{2DFC9886-335C-42FC-8CF0-CB3966A0756A}" destId="{F57B153C-7E6F-49BF-BA94-7B1BF9AD0442}" srcOrd="1" destOrd="0" presId="urn:microsoft.com/office/officeart/2018/2/layout/IconLabelList"/>
    <dgm:cxn modelId="{0DD58AC5-4A34-499B-B7E4-B4B4FA3F8E64}" type="presParOf" srcId="{2DFC9886-335C-42FC-8CF0-CB3966A0756A}" destId="{DE452A04-34F3-4ED9-B404-B51B9479EB0E}" srcOrd="2" destOrd="0" presId="urn:microsoft.com/office/officeart/2018/2/layout/IconLabelList"/>
    <dgm:cxn modelId="{4754B34A-7A0A-485D-9517-DF73979F44B6}" type="presParOf" srcId="{04C4B8DD-7A03-4E1C-8B49-9AFB7EB44233}" destId="{52806A6C-A57C-48C0-9A22-EE0D86818D8C}" srcOrd="3" destOrd="0" presId="urn:microsoft.com/office/officeart/2018/2/layout/IconLabelList"/>
    <dgm:cxn modelId="{8D0A3008-D7C2-4326-BC60-409F7FD3D215}" type="presParOf" srcId="{04C4B8DD-7A03-4E1C-8B49-9AFB7EB44233}" destId="{81FD4040-9678-4A42-8C46-0BA1298BDC76}" srcOrd="4" destOrd="0" presId="urn:microsoft.com/office/officeart/2018/2/layout/IconLabelList"/>
    <dgm:cxn modelId="{28FF382C-6BA0-44F8-9DDD-13F4683CCE8B}" type="presParOf" srcId="{81FD4040-9678-4A42-8C46-0BA1298BDC76}" destId="{A195FC0F-15DA-4026-A5BE-926893DF42E3}" srcOrd="0" destOrd="0" presId="urn:microsoft.com/office/officeart/2018/2/layout/IconLabelList"/>
    <dgm:cxn modelId="{8ECA662B-C1B3-481B-A2EA-24223393D5CD}" type="presParOf" srcId="{81FD4040-9678-4A42-8C46-0BA1298BDC76}" destId="{64E033E9-6F51-4709-BF04-3847A2CCC4F2}" srcOrd="1" destOrd="0" presId="urn:microsoft.com/office/officeart/2018/2/layout/IconLabelList"/>
    <dgm:cxn modelId="{373C369B-2C5C-466E-A9CE-36C34C7D36B9}" type="presParOf" srcId="{81FD4040-9678-4A42-8C46-0BA1298BDC76}" destId="{BB7AE8DB-0DAD-417A-AC3B-48241F1A31FF}" srcOrd="2" destOrd="0" presId="urn:microsoft.com/office/officeart/2018/2/layout/IconLabelList"/>
    <dgm:cxn modelId="{55BC7238-3288-45CF-A3C7-B695B792557C}" type="presParOf" srcId="{04C4B8DD-7A03-4E1C-8B49-9AFB7EB44233}" destId="{8934BF63-A85A-4357-821C-907246A9AC45}" srcOrd="5" destOrd="0" presId="urn:microsoft.com/office/officeart/2018/2/layout/IconLabelList"/>
    <dgm:cxn modelId="{D8302A13-B1E9-40BB-9664-7ED7E28D0D76}" type="presParOf" srcId="{04C4B8DD-7A03-4E1C-8B49-9AFB7EB44233}" destId="{1746B980-0C86-4EB4-83DA-E94329310376}" srcOrd="6" destOrd="0" presId="urn:microsoft.com/office/officeart/2018/2/layout/IconLabelList"/>
    <dgm:cxn modelId="{9FB698CE-D2BA-4A56-BD10-7B09567E953F}" type="presParOf" srcId="{1746B980-0C86-4EB4-83DA-E94329310376}" destId="{8BF70AB7-7FCA-48EA-A83B-774B3F6FA8A0}" srcOrd="0" destOrd="0" presId="urn:microsoft.com/office/officeart/2018/2/layout/IconLabelList"/>
    <dgm:cxn modelId="{E3F95BBB-D332-416F-B482-336C0E7A2B3F}" type="presParOf" srcId="{1746B980-0C86-4EB4-83DA-E94329310376}" destId="{B3D18716-26EB-4ED5-9062-6042FC45EF62}" srcOrd="1" destOrd="0" presId="urn:microsoft.com/office/officeart/2018/2/layout/IconLabelList"/>
    <dgm:cxn modelId="{4E559FC7-0202-432F-90D6-9FBDB57731D7}" type="presParOf" srcId="{1746B980-0C86-4EB4-83DA-E94329310376}" destId="{3ED67613-F3C6-4941-BA71-A81E4F6978C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33B4D5-E721-4610-9F5F-F58746DC9A92}"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5F04679D-1B51-4F08-A7BC-243100548EEB}">
      <dgm:prSet/>
      <dgm:spPr/>
      <dgm:t>
        <a:bodyPr/>
        <a:lstStyle/>
        <a:p>
          <a:r>
            <a:rPr lang="en-US"/>
            <a:t>A neural network is a mathematical function</a:t>
          </a:r>
        </a:p>
      </dgm:t>
    </dgm:pt>
    <dgm:pt modelId="{E5ADE35A-CAEF-40C8-901B-05556DA2C2A8}" type="parTrans" cxnId="{2C6915CC-0F5F-42FA-AA20-3DC01D34CD09}">
      <dgm:prSet/>
      <dgm:spPr/>
      <dgm:t>
        <a:bodyPr/>
        <a:lstStyle/>
        <a:p>
          <a:endParaRPr lang="en-US"/>
        </a:p>
      </dgm:t>
    </dgm:pt>
    <dgm:pt modelId="{85652E17-44B6-4CDF-A536-87D158E392AC}" type="sibTrans" cxnId="{2C6915CC-0F5F-42FA-AA20-3DC01D34CD09}">
      <dgm:prSet/>
      <dgm:spPr/>
      <dgm:t>
        <a:bodyPr/>
        <a:lstStyle/>
        <a:p>
          <a:endParaRPr lang="en-US"/>
        </a:p>
      </dgm:t>
    </dgm:pt>
    <dgm:pt modelId="{E4444430-45C5-4DC9-B348-5AB951C47712}">
      <dgm:prSet/>
      <dgm:spPr/>
      <dgm:t>
        <a:bodyPr/>
        <a:lstStyle/>
        <a:p>
          <a:r>
            <a:rPr lang="en-US"/>
            <a:t>Composed of smaller functions called </a:t>
          </a:r>
          <a:r>
            <a:rPr lang="en-US" i="1"/>
            <a:t>layers</a:t>
          </a:r>
          <a:endParaRPr lang="en-US"/>
        </a:p>
      </dgm:t>
    </dgm:pt>
    <dgm:pt modelId="{48E7E39D-5D00-4A8A-B7C7-840268107ABC}" type="parTrans" cxnId="{7943994C-F7B1-4078-9AF2-06EBA2A9B39D}">
      <dgm:prSet/>
      <dgm:spPr/>
      <dgm:t>
        <a:bodyPr/>
        <a:lstStyle/>
        <a:p>
          <a:endParaRPr lang="en-US"/>
        </a:p>
      </dgm:t>
    </dgm:pt>
    <dgm:pt modelId="{C6A784A8-AA5B-452C-9FB9-7747AA51DE91}" type="sibTrans" cxnId="{7943994C-F7B1-4078-9AF2-06EBA2A9B39D}">
      <dgm:prSet/>
      <dgm:spPr/>
      <dgm:t>
        <a:bodyPr/>
        <a:lstStyle/>
        <a:p>
          <a:endParaRPr lang="en-US"/>
        </a:p>
      </dgm:t>
    </dgm:pt>
    <dgm:pt modelId="{B0BA3519-3C4C-4CFE-B314-01548114F0EF}">
      <dgm:prSet/>
      <dgm:spPr/>
      <dgm:t>
        <a:bodyPr/>
        <a:lstStyle/>
        <a:p>
          <a:r>
            <a:rPr lang="en-US"/>
            <a:t>Transform </a:t>
          </a:r>
          <a:r>
            <a:rPr lang="en-US" i="1"/>
            <a:t>features</a:t>
          </a:r>
          <a:r>
            <a:rPr lang="en-US"/>
            <a:t> into </a:t>
          </a:r>
          <a:r>
            <a:rPr lang="en-US" i="1"/>
            <a:t>predictions</a:t>
          </a:r>
          <a:endParaRPr lang="en-US"/>
        </a:p>
      </dgm:t>
    </dgm:pt>
    <dgm:pt modelId="{D8515637-C5A2-4157-85AB-1FE56F7392A7}" type="parTrans" cxnId="{104051E3-8FB9-4059-BAF7-B61ED8E1F8BE}">
      <dgm:prSet/>
      <dgm:spPr/>
      <dgm:t>
        <a:bodyPr/>
        <a:lstStyle/>
        <a:p>
          <a:endParaRPr lang="en-US"/>
        </a:p>
      </dgm:t>
    </dgm:pt>
    <dgm:pt modelId="{4D48D276-063D-48D9-81FD-B19518A35519}" type="sibTrans" cxnId="{104051E3-8FB9-4059-BAF7-B61ED8E1F8BE}">
      <dgm:prSet/>
      <dgm:spPr/>
      <dgm:t>
        <a:bodyPr/>
        <a:lstStyle/>
        <a:p>
          <a:endParaRPr lang="en-US"/>
        </a:p>
      </dgm:t>
    </dgm:pt>
    <dgm:pt modelId="{2BD53D71-14F7-46DD-BAB6-43DC4C743F24}" type="pres">
      <dgm:prSet presAssocID="{7033B4D5-E721-4610-9F5F-F58746DC9A92}" presName="hierChild1" presStyleCnt="0">
        <dgm:presLayoutVars>
          <dgm:chPref val="1"/>
          <dgm:dir/>
          <dgm:animOne val="branch"/>
          <dgm:animLvl val="lvl"/>
          <dgm:resizeHandles/>
        </dgm:presLayoutVars>
      </dgm:prSet>
      <dgm:spPr/>
    </dgm:pt>
    <dgm:pt modelId="{B28BA48E-ED27-4E4D-9D22-A5834C7A96C2}" type="pres">
      <dgm:prSet presAssocID="{5F04679D-1B51-4F08-A7BC-243100548EEB}" presName="hierRoot1" presStyleCnt="0"/>
      <dgm:spPr/>
    </dgm:pt>
    <dgm:pt modelId="{D84F50C5-B97D-4CB2-9E2F-9FFF913ABEFC}" type="pres">
      <dgm:prSet presAssocID="{5F04679D-1B51-4F08-A7BC-243100548EEB}" presName="composite" presStyleCnt="0"/>
      <dgm:spPr/>
    </dgm:pt>
    <dgm:pt modelId="{0E1169EB-A102-48D8-B528-ABB5F4145866}" type="pres">
      <dgm:prSet presAssocID="{5F04679D-1B51-4F08-A7BC-243100548EEB}" presName="background" presStyleLbl="node0" presStyleIdx="0" presStyleCnt="3"/>
      <dgm:spPr/>
    </dgm:pt>
    <dgm:pt modelId="{A28F911B-D9B5-40FD-A831-AC491E9129A7}" type="pres">
      <dgm:prSet presAssocID="{5F04679D-1B51-4F08-A7BC-243100548EEB}" presName="text" presStyleLbl="fgAcc0" presStyleIdx="0" presStyleCnt="3">
        <dgm:presLayoutVars>
          <dgm:chPref val="3"/>
        </dgm:presLayoutVars>
      </dgm:prSet>
      <dgm:spPr/>
    </dgm:pt>
    <dgm:pt modelId="{02F66BF0-433E-496E-AE1D-83F9F0F9131E}" type="pres">
      <dgm:prSet presAssocID="{5F04679D-1B51-4F08-A7BC-243100548EEB}" presName="hierChild2" presStyleCnt="0"/>
      <dgm:spPr/>
    </dgm:pt>
    <dgm:pt modelId="{07578A6C-A1E4-42B0-B2C4-22135B39092A}" type="pres">
      <dgm:prSet presAssocID="{E4444430-45C5-4DC9-B348-5AB951C47712}" presName="hierRoot1" presStyleCnt="0"/>
      <dgm:spPr/>
    </dgm:pt>
    <dgm:pt modelId="{9274D469-B7BD-402C-A2B1-CA0CF79209E3}" type="pres">
      <dgm:prSet presAssocID="{E4444430-45C5-4DC9-B348-5AB951C47712}" presName="composite" presStyleCnt="0"/>
      <dgm:spPr/>
    </dgm:pt>
    <dgm:pt modelId="{5F78C28A-04F7-4942-B9FA-E21238B55CF2}" type="pres">
      <dgm:prSet presAssocID="{E4444430-45C5-4DC9-B348-5AB951C47712}" presName="background" presStyleLbl="node0" presStyleIdx="1" presStyleCnt="3"/>
      <dgm:spPr/>
    </dgm:pt>
    <dgm:pt modelId="{F3DD0738-1F33-4981-9C67-9F117A43D595}" type="pres">
      <dgm:prSet presAssocID="{E4444430-45C5-4DC9-B348-5AB951C47712}" presName="text" presStyleLbl="fgAcc0" presStyleIdx="1" presStyleCnt="3">
        <dgm:presLayoutVars>
          <dgm:chPref val="3"/>
        </dgm:presLayoutVars>
      </dgm:prSet>
      <dgm:spPr/>
    </dgm:pt>
    <dgm:pt modelId="{80A6927B-8364-4E68-9C52-9E935614CB70}" type="pres">
      <dgm:prSet presAssocID="{E4444430-45C5-4DC9-B348-5AB951C47712}" presName="hierChild2" presStyleCnt="0"/>
      <dgm:spPr/>
    </dgm:pt>
    <dgm:pt modelId="{B1D6F008-75BF-4FB6-87D6-DDB0F331C6D2}" type="pres">
      <dgm:prSet presAssocID="{B0BA3519-3C4C-4CFE-B314-01548114F0EF}" presName="hierRoot1" presStyleCnt="0"/>
      <dgm:spPr/>
    </dgm:pt>
    <dgm:pt modelId="{76E5EE36-CCEA-4671-AF27-1820EE3248B5}" type="pres">
      <dgm:prSet presAssocID="{B0BA3519-3C4C-4CFE-B314-01548114F0EF}" presName="composite" presStyleCnt="0"/>
      <dgm:spPr/>
    </dgm:pt>
    <dgm:pt modelId="{7E925313-7DCC-4EAC-997C-381A0A84EFA6}" type="pres">
      <dgm:prSet presAssocID="{B0BA3519-3C4C-4CFE-B314-01548114F0EF}" presName="background" presStyleLbl="node0" presStyleIdx="2" presStyleCnt="3"/>
      <dgm:spPr/>
    </dgm:pt>
    <dgm:pt modelId="{5F7534EE-51D5-420B-BE89-51E46E072769}" type="pres">
      <dgm:prSet presAssocID="{B0BA3519-3C4C-4CFE-B314-01548114F0EF}" presName="text" presStyleLbl="fgAcc0" presStyleIdx="2" presStyleCnt="3">
        <dgm:presLayoutVars>
          <dgm:chPref val="3"/>
        </dgm:presLayoutVars>
      </dgm:prSet>
      <dgm:spPr/>
    </dgm:pt>
    <dgm:pt modelId="{304F3F6B-82C4-4A4C-AB89-932D86D871B0}" type="pres">
      <dgm:prSet presAssocID="{B0BA3519-3C4C-4CFE-B314-01548114F0EF}" presName="hierChild2" presStyleCnt="0"/>
      <dgm:spPr/>
    </dgm:pt>
  </dgm:ptLst>
  <dgm:cxnLst>
    <dgm:cxn modelId="{10E77500-C791-40F5-9424-9DFA9F6F0F05}" type="presOf" srcId="{5F04679D-1B51-4F08-A7BC-243100548EEB}" destId="{A28F911B-D9B5-40FD-A831-AC491E9129A7}" srcOrd="0" destOrd="0" presId="urn:microsoft.com/office/officeart/2005/8/layout/hierarchy1"/>
    <dgm:cxn modelId="{7943994C-F7B1-4078-9AF2-06EBA2A9B39D}" srcId="{7033B4D5-E721-4610-9F5F-F58746DC9A92}" destId="{E4444430-45C5-4DC9-B348-5AB951C47712}" srcOrd="1" destOrd="0" parTransId="{48E7E39D-5D00-4A8A-B7C7-840268107ABC}" sibTransId="{C6A784A8-AA5B-452C-9FB9-7747AA51DE91}"/>
    <dgm:cxn modelId="{079CD672-2698-4C16-82EA-C392D2CE9086}" type="presOf" srcId="{B0BA3519-3C4C-4CFE-B314-01548114F0EF}" destId="{5F7534EE-51D5-420B-BE89-51E46E072769}" srcOrd="0" destOrd="0" presId="urn:microsoft.com/office/officeart/2005/8/layout/hierarchy1"/>
    <dgm:cxn modelId="{43A357BE-BABB-42B6-8461-D10217773562}" type="presOf" srcId="{E4444430-45C5-4DC9-B348-5AB951C47712}" destId="{F3DD0738-1F33-4981-9C67-9F117A43D595}" srcOrd="0" destOrd="0" presId="urn:microsoft.com/office/officeart/2005/8/layout/hierarchy1"/>
    <dgm:cxn modelId="{2C6915CC-0F5F-42FA-AA20-3DC01D34CD09}" srcId="{7033B4D5-E721-4610-9F5F-F58746DC9A92}" destId="{5F04679D-1B51-4F08-A7BC-243100548EEB}" srcOrd="0" destOrd="0" parTransId="{E5ADE35A-CAEF-40C8-901B-05556DA2C2A8}" sibTransId="{85652E17-44B6-4CDF-A536-87D158E392AC}"/>
    <dgm:cxn modelId="{104051E3-8FB9-4059-BAF7-B61ED8E1F8BE}" srcId="{7033B4D5-E721-4610-9F5F-F58746DC9A92}" destId="{B0BA3519-3C4C-4CFE-B314-01548114F0EF}" srcOrd="2" destOrd="0" parTransId="{D8515637-C5A2-4157-85AB-1FE56F7392A7}" sibTransId="{4D48D276-063D-48D9-81FD-B19518A35519}"/>
    <dgm:cxn modelId="{1B52D5EF-C4B8-442E-B0C5-C614B17ABDD4}" type="presOf" srcId="{7033B4D5-E721-4610-9F5F-F58746DC9A92}" destId="{2BD53D71-14F7-46DD-BAB6-43DC4C743F24}" srcOrd="0" destOrd="0" presId="urn:microsoft.com/office/officeart/2005/8/layout/hierarchy1"/>
    <dgm:cxn modelId="{7C51104D-E497-46C2-81A0-61272EA4976E}" type="presParOf" srcId="{2BD53D71-14F7-46DD-BAB6-43DC4C743F24}" destId="{B28BA48E-ED27-4E4D-9D22-A5834C7A96C2}" srcOrd="0" destOrd="0" presId="urn:microsoft.com/office/officeart/2005/8/layout/hierarchy1"/>
    <dgm:cxn modelId="{AFC96872-C618-401D-8D80-6646D0BED149}" type="presParOf" srcId="{B28BA48E-ED27-4E4D-9D22-A5834C7A96C2}" destId="{D84F50C5-B97D-4CB2-9E2F-9FFF913ABEFC}" srcOrd="0" destOrd="0" presId="urn:microsoft.com/office/officeart/2005/8/layout/hierarchy1"/>
    <dgm:cxn modelId="{8291DE36-6EAE-49B1-A661-2ABAE9EACB5D}" type="presParOf" srcId="{D84F50C5-B97D-4CB2-9E2F-9FFF913ABEFC}" destId="{0E1169EB-A102-48D8-B528-ABB5F4145866}" srcOrd="0" destOrd="0" presId="urn:microsoft.com/office/officeart/2005/8/layout/hierarchy1"/>
    <dgm:cxn modelId="{DBF1A5F7-8DC0-482E-9B6B-ECB9F21E27FC}" type="presParOf" srcId="{D84F50C5-B97D-4CB2-9E2F-9FFF913ABEFC}" destId="{A28F911B-D9B5-40FD-A831-AC491E9129A7}" srcOrd="1" destOrd="0" presId="urn:microsoft.com/office/officeart/2005/8/layout/hierarchy1"/>
    <dgm:cxn modelId="{19177E45-5A79-49F6-9D60-07DCB759E4BE}" type="presParOf" srcId="{B28BA48E-ED27-4E4D-9D22-A5834C7A96C2}" destId="{02F66BF0-433E-496E-AE1D-83F9F0F9131E}" srcOrd="1" destOrd="0" presId="urn:microsoft.com/office/officeart/2005/8/layout/hierarchy1"/>
    <dgm:cxn modelId="{F5B8EA5C-FABA-4294-BF61-93DE09909759}" type="presParOf" srcId="{2BD53D71-14F7-46DD-BAB6-43DC4C743F24}" destId="{07578A6C-A1E4-42B0-B2C4-22135B39092A}" srcOrd="1" destOrd="0" presId="urn:microsoft.com/office/officeart/2005/8/layout/hierarchy1"/>
    <dgm:cxn modelId="{417CC3E5-27FE-4EA3-9D16-503A6845DF56}" type="presParOf" srcId="{07578A6C-A1E4-42B0-B2C4-22135B39092A}" destId="{9274D469-B7BD-402C-A2B1-CA0CF79209E3}" srcOrd="0" destOrd="0" presId="urn:microsoft.com/office/officeart/2005/8/layout/hierarchy1"/>
    <dgm:cxn modelId="{13B6F81D-D215-4397-A9EB-F5037D6F62E2}" type="presParOf" srcId="{9274D469-B7BD-402C-A2B1-CA0CF79209E3}" destId="{5F78C28A-04F7-4942-B9FA-E21238B55CF2}" srcOrd="0" destOrd="0" presId="urn:microsoft.com/office/officeart/2005/8/layout/hierarchy1"/>
    <dgm:cxn modelId="{9C0507C9-4761-489B-B6E0-145B68E4D220}" type="presParOf" srcId="{9274D469-B7BD-402C-A2B1-CA0CF79209E3}" destId="{F3DD0738-1F33-4981-9C67-9F117A43D595}" srcOrd="1" destOrd="0" presId="urn:microsoft.com/office/officeart/2005/8/layout/hierarchy1"/>
    <dgm:cxn modelId="{589AB513-19FF-4962-B26C-D1EC7CA03ABE}" type="presParOf" srcId="{07578A6C-A1E4-42B0-B2C4-22135B39092A}" destId="{80A6927B-8364-4E68-9C52-9E935614CB70}" srcOrd="1" destOrd="0" presId="urn:microsoft.com/office/officeart/2005/8/layout/hierarchy1"/>
    <dgm:cxn modelId="{42E9D479-DB83-4C5D-BD76-1CDCEF42CC33}" type="presParOf" srcId="{2BD53D71-14F7-46DD-BAB6-43DC4C743F24}" destId="{B1D6F008-75BF-4FB6-87D6-DDB0F331C6D2}" srcOrd="2" destOrd="0" presId="urn:microsoft.com/office/officeart/2005/8/layout/hierarchy1"/>
    <dgm:cxn modelId="{0E1A3B22-6CFA-433D-93EC-0D34F6A4F26A}" type="presParOf" srcId="{B1D6F008-75BF-4FB6-87D6-DDB0F331C6D2}" destId="{76E5EE36-CCEA-4671-AF27-1820EE3248B5}" srcOrd="0" destOrd="0" presId="urn:microsoft.com/office/officeart/2005/8/layout/hierarchy1"/>
    <dgm:cxn modelId="{0ED4AC05-EA58-46C4-96FF-5BEDE09262EA}" type="presParOf" srcId="{76E5EE36-CCEA-4671-AF27-1820EE3248B5}" destId="{7E925313-7DCC-4EAC-997C-381A0A84EFA6}" srcOrd="0" destOrd="0" presId="urn:microsoft.com/office/officeart/2005/8/layout/hierarchy1"/>
    <dgm:cxn modelId="{A71E244C-33F5-4EF2-BEA6-D604E5E443F6}" type="presParOf" srcId="{76E5EE36-CCEA-4671-AF27-1820EE3248B5}" destId="{5F7534EE-51D5-420B-BE89-51E46E072769}" srcOrd="1" destOrd="0" presId="urn:microsoft.com/office/officeart/2005/8/layout/hierarchy1"/>
    <dgm:cxn modelId="{F01B2E07-AE12-4B35-8D25-6128AB779C10}" type="presParOf" srcId="{B1D6F008-75BF-4FB6-87D6-DDB0F331C6D2}" destId="{304F3F6B-82C4-4A4C-AB89-932D86D871B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A53AB8-8B20-432F-9639-6E4E47D6DB11}"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3ABD4994-DC32-4C9E-8B40-993C01BADC9F}">
      <dgm:prSet/>
      <dgm:spPr/>
      <dgm:t>
        <a:bodyPr/>
        <a:lstStyle/>
        <a:p>
          <a:r>
            <a:rPr lang="en-US"/>
            <a:t>Each model uses a different input </a:t>
          </a:r>
          <a:r>
            <a:rPr lang="en-US" i="1"/>
            <a:t>Modes</a:t>
          </a:r>
          <a:endParaRPr lang="en-US"/>
        </a:p>
      </dgm:t>
    </dgm:pt>
    <dgm:pt modelId="{C11A6306-4825-4BFB-80D5-8B8DC3C0D22D}" type="parTrans" cxnId="{AFF17252-DC36-4D50-BF5A-E13DF5B019E3}">
      <dgm:prSet/>
      <dgm:spPr/>
      <dgm:t>
        <a:bodyPr/>
        <a:lstStyle/>
        <a:p>
          <a:endParaRPr lang="en-US"/>
        </a:p>
      </dgm:t>
    </dgm:pt>
    <dgm:pt modelId="{E099E98D-D600-4851-B8AE-643326BD62AC}" type="sibTrans" cxnId="{AFF17252-DC36-4D50-BF5A-E13DF5B019E3}">
      <dgm:prSet/>
      <dgm:spPr/>
      <dgm:t>
        <a:bodyPr/>
        <a:lstStyle/>
        <a:p>
          <a:endParaRPr lang="en-US"/>
        </a:p>
      </dgm:t>
    </dgm:pt>
    <dgm:pt modelId="{09662702-8DE1-4DDD-9E54-F93315179448}">
      <dgm:prSet/>
      <dgm:spPr/>
      <dgm:t>
        <a:bodyPr/>
        <a:lstStyle/>
        <a:p>
          <a:r>
            <a:rPr lang="en-US"/>
            <a:t>2D Spectrogram vs. 1D Feature Vector</a:t>
          </a:r>
        </a:p>
      </dgm:t>
    </dgm:pt>
    <dgm:pt modelId="{75EF23EC-0FA7-41FE-80A8-74955873A18C}" type="parTrans" cxnId="{EE2BF20C-7095-4622-A69D-E18CD8AD561A}">
      <dgm:prSet/>
      <dgm:spPr/>
      <dgm:t>
        <a:bodyPr/>
        <a:lstStyle/>
        <a:p>
          <a:endParaRPr lang="en-US"/>
        </a:p>
      </dgm:t>
    </dgm:pt>
    <dgm:pt modelId="{3095B609-F6A4-406B-BEE1-FD7CBB61AE22}" type="sibTrans" cxnId="{EE2BF20C-7095-4622-A69D-E18CD8AD561A}">
      <dgm:prSet/>
      <dgm:spPr/>
      <dgm:t>
        <a:bodyPr/>
        <a:lstStyle/>
        <a:p>
          <a:endParaRPr lang="en-US"/>
        </a:p>
      </dgm:t>
    </dgm:pt>
    <dgm:pt modelId="{3BF47D7B-E331-4F66-B5E3-C40245750BCA}">
      <dgm:prSet/>
      <dgm:spPr/>
      <dgm:t>
        <a:bodyPr/>
        <a:lstStyle/>
        <a:p>
          <a:r>
            <a:rPr lang="en-US"/>
            <a:t>Compare </a:t>
          </a:r>
          <a:r>
            <a:rPr lang="en-US" i="1"/>
            <a:t>Modes</a:t>
          </a:r>
          <a:r>
            <a:rPr lang="en-US"/>
            <a:t> to human senses</a:t>
          </a:r>
        </a:p>
      </dgm:t>
    </dgm:pt>
    <dgm:pt modelId="{D777BB71-0C7D-41B7-956B-11C72F4E99FF}" type="parTrans" cxnId="{1B413683-90A3-4B9D-AF8D-08382F174493}">
      <dgm:prSet/>
      <dgm:spPr/>
      <dgm:t>
        <a:bodyPr/>
        <a:lstStyle/>
        <a:p>
          <a:endParaRPr lang="en-US"/>
        </a:p>
      </dgm:t>
    </dgm:pt>
    <dgm:pt modelId="{74F0FF0A-5A0C-4611-ABF6-FA37F2346D13}" type="sibTrans" cxnId="{1B413683-90A3-4B9D-AF8D-08382F174493}">
      <dgm:prSet/>
      <dgm:spPr/>
      <dgm:t>
        <a:bodyPr/>
        <a:lstStyle/>
        <a:p>
          <a:endParaRPr lang="en-US"/>
        </a:p>
      </dgm:t>
    </dgm:pt>
    <dgm:pt modelId="{C0696B03-3F93-48B1-A092-7E8D0D1AC948}" type="pres">
      <dgm:prSet presAssocID="{22A53AB8-8B20-432F-9639-6E4E47D6DB11}" presName="outerComposite" presStyleCnt="0">
        <dgm:presLayoutVars>
          <dgm:chMax val="5"/>
          <dgm:dir/>
          <dgm:resizeHandles val="exact"/>
        </dgm:presLayoutVars>
      </dgm:prSet>
      <dgm:spPr/>
    </dgm:pt>
    <dgm:pt modelId="{6CAAD4DC-8847-4E11-A5BC-CE052CDF7BA7}" type="pres">
      <dgm:prSet presAssocID="{22A53AB8-8B20-432F-9639-6E4E47D6DB11}" presName="dummyMaxCanvas" presStyleCnt="0">
        <dgm:presLayoutVars/>
      </dgm:prSet>
      <dgm:spPr/>
    </dgm:pt>
    <dgm:pt modelId="{03743E60-734B-4822-8359-2FE0F79DDDE9}" type="pres">
      <dgm:prSet presAssocID="{22A53AB8-8B20-432F-9639-6E4E47D6DB11}" presName="ThreeNodes_1" presStyleLbl="node1" presStyleIdx="0" presStyleCnt="3">
        <dgm:presLayoutVars>
          <dgm:bulletEnabled val="1"/>
        </dgm:presLayoutVars>
      </dgm:prSet>
      <dgm:spPr/>
    </dgm:pt>
    <dgm:pt modelId="{E76CEC8D-7F6A-4486-AF0D-0C2C2F2DC0D0}" type="pres">
      <dgm:prSet presAssocID="{22A53AB8-8B20-432F-9639-6E4E47D6DB11}" presName="ThreeNodes_2" presStyleLbl="node1" presStyleIdx="1" presStyleCnt="3">
        <dgm:presLayoutVars>
          <dgm:bulletEnabled val="1"/>
        </dgm:presLayoutVars>
      </dgm:prSet>
      <dgm:spPr/>
    </dgm:pt>
    <dgm:pt modelId="{016D7413-3601-4149-BEDB-D855C72C1B79}" type="pres">
      <dgm:prSet presAssocID="{22A53AB8-8B20-432F-9639-6E4E47D6DB11}" presName="ThreeNodes_3" presStyleLbl="node1" presStyleIdx="2" presStyleCnt="3">
        <dgm:presLayoutVars>
          <dgm:bulletEnabled val="1"/>
        </dgm:presLayoutVars>
      </dgm:prSet>
      <dgm:spPr/>
    </dgm:pt>
    <dgm:pt modelId="{585F8D09-C424-4001-93FB-95C605E16E05}" type="pres">
      <dgm:prSet presAssocID="{22A53AB8-8B20-432F-9639-6E4E47D6DB11}" presName="ThreeConn_1-2" presStyleLbl="fgAccFollowNode1" presStyleIdx="0" presStyleCnt="2">
        <dgm:presLayoutVars>
          <dgm:bulletEnabled val="1"/>
        </dgm:presLayoutVars>
      </dgm:prSet>
      <dgm:spPr/>
    </dgm:pt>
    <dgm:pt modelId="{F1BC1639-2460-49B0-8CD7-4EE91A32BFA0}" type="pres">
      <dgm:prSet presAssocID="{22A53AB8-8B20-432F-9639-6E4E47D6DB11}" presName="ThreeConn_2-3" presStyleLbl="fgAccFollowNode1" presStyleIdx="1" presStyleCnt="2">
        <dgm:presLayoutVars>
          <dgm:bulletEnabled val="1"/>
        </dgm:presLayoutVars>
      </dgm:prSet>
      <dgm:spPr/>
    </dgm:pt>
    <dgm:pt modelId="{69DB8E5C-0737-420B-888E-E1CA09FC6229}" type="pres">
      <dgm:prSet presAssocID="{22A53AB8-8B20-432F-9639-6E4E47D6DB11}" presName="ThreeNodes_1_text" presStyleLbl="node1" presStyleIdx="2" presStyleCnt="3">
        <dgm:presLayoutVars>
          <dgm:bulletEnabled val="1"/>
        </dgm:presLayoutVars>
      </dgm:prSet>
      <dgm:spPr/>
    </dgm:pt>
    <dgm:pt modelId="{412F5943-CED2-47A8-9C94-7A5E055C7EE2}" type="pres">
      <dgm:prSet presAssocID="{22A53AB8-8B20-432F-9639-6E4E47D6DB11}" presName="ThreeNodes_2_text" presStyleLbl="node1" presStyleIdx="2" presStyleCnt="3">
        <dgm:presLayoutVars>
          <dgm:bulletEnabled val="1"/>
        </dgm:presLayoutVars>
      </dgm:prSet>
      <dgm:spPr/>
    </dgm:pt>
    <dgm:pt modelId="{E1D51E34-E028-4EE3-9242-226057682CF6}" type="pres">
      <dgm:prSet presAssocID="{22A53AB8-8B20-432F-9639-6E4E47D6DB11}" presName="ThreeNodes_3_text" presStyleLbl="node1" presStyleIdx="2" presStyleCnt="3">
        <dgm:presLayoutVars>
          <dgm:bulletEnabled val="1"/>
        </dgm:presLayoutVars>
      </dgm:prSet>
      <dgm:spPr/>
    </dgm:pt>
  </dgm:ptLst>
  <dgm:cxnLst>
    <dgm:cxn modelId="{EE2BF20C-7095-4622-A69D-E18CD8AD561A}" srcId="{22A53AB8-8B20-432F-9639-6E4E47D6DB11}" destId="{09662702-8DE1-4DDD-9E54-F93315179448}" srcOrd="1" destOrd="0" parTransId="{75EF23EC-0FA7-41FE-80A8-74955873A18C}" sibTransId="{3095B609-F6A4-406B-BEE1-FD7CBB61AE22}"/>
    <dgm:cxn modelId="{39436414-511B-4245-8E48-BA2A65921533}" type="presOf" srcId="{3095B609-F6A4-406B-BEE1-FD7CBB61AE22}" destId="{F1BC1639-2460-49B0-8CD7-4EE91A32BFA0}" srcOrd="0" destOrd="0" presId="urn:microsoft.com/office/officeart/2005/8/layout/vProcess5"/>
    <dgm:cxn modelId="{5426D46C-8700-4D3E-BD8C-ECAC17FBE95B}" type="presOf" srcId="{3BF47D7B-E331-4F66-B5E3-C40245750BCA}" destId="{E1D51E34-E028-4EE3-9242-226057682CF6}" srcOrd="1" destOrd="0" presId="urn:microsoft.com/office/officeart/2005/8/layout/vProcess5"/>
    <dgm:cxn modelId="{DABDA571-A49F-469B-BB72-C685D83F0599}" type="presOf" srcId="{E099E98D-D600-4851-B8AE-643326BD62AC}" destId="{585F8D09-C424-4001-93FB-95C605E16E05}" srcOrd="0" destOrd="0" presId="urn:microsoft.com/office/officeart/2005/8/layout/vProcess5"/>
    <dgm:cxn modelId="{AFF17252-DC36-4D50-BF5A-E13DF5B019E3}" srcId="{22A53AB8-8B20-432F-9639-6E4E47D6DB11}" destId="{3ABD4994-DC32-4C9E-8B40-993C01BADC9F}" srcOrd="0" destOrd="0" parTransId="{C11A6306-4825-4BFB-80D5-8B8DC3C0D22D}" sibTransId="{E099E98D-D600-4851-B8AE-643326BD62AC}"/>
    <dgm:cxn modelId="{0144EB72-87FE-4CED-97B1-1634540BF54C}" type="presOf" srcId="{09662702-8DE1-4DDD-9E54-F93315179448}" destId="{E76CEC8D-7F6A-4486-AF0D-0C2C2F2DC0D0}" srcOrd="0" destOrd="0" presId="urn:microsoft.com/office/officeart/2005/8/layout/vProcess5"/>
    <dgm:cxn modelId="{1B413683-90A3-4B9D-AF8D-08382F174493}" srcId="{22A53AB8-8B20-432F-9639-6E4E47D6DB11}" destId="{3BF47D7B-E331-4F66-B5E3-C40245750BCA}" srcOrd="2" destOrd="0" parTransId="{D777BB71-0C7D-41B7-956B-11C72F4E99FF}" sibTransId="{74F0FF0A-5A0C-4611-ABF6-FA37F2346D13}"/>
    <dgm:cxn modelId="{24F70F95-4E05-4359-8686-156C427C85D8}" type="presOf" srcId="{22A53AB8-8B20-432F-9639-6E4E47D6DB11}" destId="{C0696B03-3F93-48B1-A092-7E8D0D1AC948}" srcOrd="0" destOrd="0" presId="urn:microsoft.com/office/officeart/2005/8/layout/vProcess5"/>
    <dgm:cxn modelId="{A610F69B-9421-45C1-A818-EFE97D8279C1}" type="presOf" srcId="{3BF47D7B-E331-4F66-B5E3-C40245750BCA}" destId="{016D7413-3601-4149-BEDB-D855C72C1B79}" srcOrd="0" destOrd="0" presId="urn:microsoft.com/office/officeart/2005/8/layout/vProcess5"/>
    <dgm:cxn modelId="{7022829D-504B-4567-A825-8A00B0EDCB37}" type="presOf" srcId="{3ABD4994-DC32-4C9E-8B40-993C01BADC9F}" destId="{03743E60-734B-4822-8359-2FE0F79DDDE9}" srcOrd="0" destOrd="0" presId="urn:microsoft.com/office/officeart/2005/8/layout/vProcess5"/>
    <dgm:cxn modelId="{EB754AAC-0ADB-4001-80CF-2CE13A4AC84B}" type="presOf" srcId="{09662702-8DE1-4DDD-9E54-F93315179448}" destId="{412F5943-CED2-47A8-9C94-7A5E055C7EE2}" srcOrd="1" destOrd="0" presId="urn:microsoft.com/office/officeart/2005/8/layout/vProcess5"/>
    <dgm:cxn modelId="{A4D8D3F6-5FA9-4287-BE89-56CC36761C4D}" type="presOf" srcId="{3ABD4994-DC32-4C9E-8B40-993C01BADC9F}" destId="{69DB8E5C-0737-420B-888E-E1CA09FC6229}" srcOrd="1" destOrd="0" presId="urn:microsoft.com/office/officeart/2005/8/layout/vProcess5"/>
    <dgm:cxn modelId="{CF088EC9-7B8D-4568-B529-AF07FCE678C6}" type="presParOf" srcId="{C0696B03-3F93-48B1-A092-7E8D0D1AC948}" destId="{6CAAD4DC-8847-4E11-A5BC-CE052CDF7BA7}" srcOrd="0" destOrd="0" presId="urn:microsoft.com/office/officeart/2005/8/layout/vProcess5"/>
    <dgm:cxn modelId="{F78E0D58-986C-4809-A1DC-1A20A146D00A}" type="presParOf" srcId="{C0696B03-3F93-48B1-A092-7E8D0D1AC948}" destId="{03743E60-734B-4822-8359-2FE0F79DDDE9}" srcOrd="1" destOrd="0" presId="urn:microsoft.com/office/officeart/2005/8/layout/vProcess5"/>
    <dgm:cxn modelId="{9C2EFF2C-4DA2-41EA-8FF5-8E4FFA2EEC71}" type="presParOf" srcId="{C0696B03-3F93-48B1-A092-7E8D0D1AC948}" destId="{E76CEC8D-7F6A-4486-AF0D-0C2C2F2DC0D0}" srcOrd="2" destOrd="0" presId="urn:microsoft.com/office/officeart/2005/8/layout/vProcess5"/>
    <dgm:cxn modelId="{90A093B6-5EA3-48A3-A52E-ADCCFFF2FC60}" type="presParOf" srcId="{C0696B03-3F93-48B1-A092-7E8D0D1AC948}" destId="{016D7413-3601-4149-BEDB-D855C72C1B79}" srcOrd="3" destOrd="0" presId="urn:microsoft.com/office/officeart/2005/8/layout/vProcess5"/>
    <dgm:cxn modelId="{97E45C42-43D3-4B89-AC71-9013D3224D68}" type="presParOf" srcId="{C0696B03-3F93-48B1-A092-7E8D0D1AC948}" destId="{585F8D09-C424-4001-93FB-95C605E16E05}" srcOrd="4" destOrd="0" presId="urn:microsoft.com/office/officeart/2005/8/layout/vProcess5"/>
    <dgm:cxn modelId="{C4632C7A-AB48-4E56-B7F4-12468F2A060E}" type="presParOf" srcId="{C0696B03-3F93-48B1-A092-7E8D0D1AC948}" destId="{F1BC1639-2460-49B0-8CD7-4EE91A32BFA0}" srcOrd="5" destOrd="0" presId="urn:microsoft.com/office/officeart/2005/8/layout/vProcess5"/>
    <dgm:cxn modelId="{5DC26FDE-8AAF-427B-9518-41AE06F3CF8E}" type="presParOf" srcId="{C0696B03-3F93-48B1-A092-7E8D0D1AC948}" destId="{69DB8E5C-0737-420B-888E-E1CA09FC6229}" srcOrd="6" destOrd="0" presId="urn:microsoft.com/office/officeart/2005/8/layout/vProcess5"/>
    <dgm:cxn modelId="{9E641049-BA3B-4244-AF6E-268D91BC16B9}" type="presParOf" srcId="{C0696B03-3F93-48B1-A092-7E8D0D1AC948}" destId="{412F5943-CED2-47A8-9C94-7A5E055C7EE2}" srcOrd="7" destOrd="0" presId="urn:microsoft.com/office/officeart/2005/8/layout/vProcess5"/>
    <dgm:cxn modelId="{0373414E-1BF3-4779-A1F8-65A5E63247D1}" type="presParOf" srcId="{C0696B03-3F93-48B1-A092-7E8D0D1AC948}" destId="{E1D51E34-E028-4EE3-9242-226057682CF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5F6F92-4770-4815-A1C5-861F56537517}">
      <dsp:nvSpPr>
        <dsp:cNvPr id="0" name=""/>
        <dsp:cNvSpPr/>
      </dsp:nvSpPr>
      <dsp:spPr>
        <a:xfrm>
          <a:off x="719862" y="127566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45501A-7B59-4613-9B01-AC00BD866514}">
      <dsp:nvSpPr>
        <dsp:cNvPr id="0" name=""/>
        <dsp:cNvSpPr/>
      </dsp:nvSpPr>
      <dsp:spPr>
        <a:xfrm>
          <a:off x="224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Humans are proficient at mapping sounds to sources</a:t>
          </a:r>
        </a:p>
      </dsp:txBody>
      <dsp:txXfrm>
        <a:off x="224862" y="2355670"/>
        <a:ext cx="1800000" cy="720000"/>
      </dsp:txXfrm>
    </dsp:sp>
    <dsp:sp modelId="{530C2CC3-C94C-4672-921B-C3E0EB15E893}">
      <dsp:nvSpPr>
        <dsp:cNvPr id="0" name=""/>
        <dsp:cNvSpPr/>
      </dsp:nvSpPr>
      <dsp:spPr>
        <a:xfrm>
          <a:off x="2834862" y="127566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452A04-34F3-4ED9-B404-B51B9479EB0E}">
      <dsp:nvSpPr>
        <dsp:cNvPr id="0" name=""/>
        <dsp:cNvSpPr/>
      </dsp:nvSpPr>
      <dsp:spPr>
        <a:xfrm>
          <a:off x="2339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Impractical at a large scale</a:t>
          </a:r>
        </a:p>
      </dsp:txBody>
      <dsp:txXfrm>
        <a:off x="2339862" y="2355670"/>
        <a:ext cx="1800000" cy="720000"/>
      </dsp:txXfrm>
    </dsp:sp>
    <dsp:sp modelId="{A195FC0F-15DA-4026-A5BE-926893DF42E3}">
      <dsp:nvSpPr>
        <dsp:cNvPr id="0" name=""/>
        <dsp:cNvSpPr/>
      </dsp:nvSpPr>
      <dsp:spPr>
        <a:xfrm>
          <a:off x="4949862" y="127566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7AE8DB-0DAD-417A-AC3B-48241F1A31FF}">
      <dsp:nvSpPr>
        <dsp:cNvPr id="0" name=""/>
        <dsp:cNvSpPr/>
      </dsp:nvSpPr>
      <dsp:spPr>
        <a:xfrm>
          <a:off x="4454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Computers are not proficient at mapping sounds to sources</a:t>
          </a:r>
        </a:p>
      </dsp:txBody>
      <dsp:txXfrm>
        <a:off x="4454862" y="2355670"/>
        <a:ext cx="1800000" cy="720000"/>
      </dsp:txXfrm>
    </dsp:sp>
    <dsp:sp modelId="{8BF70AB7-7FCA-48EA-A83B-774B3F6FA8A0}">
      <dsp:nvSpPr>
        <dsp:cNvPr id="0" name=""/>
        <dsp:cNvSpPr/>
      </dsp:nvSpPr>
      <dsp:spPr>
        <a:xfrm>
          <a:off x="7064862" y="127566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D67613-F3C6-4941-BA71-A81E4F6978C0}">
      <dsp:nvSpPr>
        <dsp:cNvPr id="0" name=""/>
        <dsp:cNvSpPr/>
      </dsp:nvSpPr>
      <dsp:spPr>
        <a:xfrm>
          <a:off x="6569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Can handle large volumes of data</a:t>
          </a:r>
        </a:p>
      </dsp:txBody>
      <dsp:txXfrm>
        <a:off x="6569862" y="2355670"/>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1169EB-A102-48D8-B528-ABB5F4145866}">
      <dsp:nvSpPr>
        <dsp:cNvPr id="0" name=""/>
        <dsp:cNvSpPr/>
      </dsp:nvSpPr>
      <dsp:spPr>
        <a:xfrm>
          <a:off x="0" y="1074100"/>
          <a:ext cx="2772616" cy="176061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28F911B-D9B5-40FD-A831-AC491E9129A7}">
      <dsp:nvSpPr>
        <dsp:cNvPr id="0" name=""/>
        <dsp:cNvSpPr/>
      </dsp:nvSpPr>
      <dsp:spPr>
        <a:xfrm>
          <a:off x="308068" y="1366765"/>
          <a:ext cx="2772616" cy="176061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A neural network is a mathematical function</a:t>
          </a:r>
        </a:p>
      </dsp:txBody>
      <dsp:txXfrm>
        <a:off x="359635" y="1418332"/>
        <a:ext cx="2669482" cy="1657477"/>
      </dsp:txXfrm>
    </dsp:sp>
    <dsp:sp modelId="{5F78C28A-04F7-4942-B9FA-E21238B55CF2}">
      <dsp:nvSpPr>
        <dsp:cNvPr id="0" name=""/>
        <dsp:cNvSpPr/>
      </dsp:nvSpPr>
      <dsp:spPr>
        <a:xfrm>
          <a:off x="3388753" y="1074100"/>
          <a:ext cx="2772616" cy="176061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3DD0738-1F33-4981-9C67-9F117A43D595}">
      <dsp:nvSpPr>
        <dsp:cNvPr id="0" name=""/>
        <dsp:cNvSpPr/>
      </dsp:nvSpPr>
      <dsp:spPr>
        <a:xfrm>
          <a:off x="3696821" y="1366765"/>
          <a:ext cx="2772616" cy="176061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Composed of smaller functions called </a:t>
          </a:r>
          <a:r>
            <a:rPr lang="en-US" sz="2600" i="1" kern="1200"/>
            <a:t>layers</a:t>
          </a:r>
          <a:endParaRPr lang="en-US" sz="2600" kern="1200"/>
        </a:p>
      </dsp:txBody>
      <dsp:txXfrm>
        <a:off x="3748388" y="1418332"/>
        <a:ext cx="2669482" cy="1657477"/>
      </dsp:txXfrm>
    </dsp:sp>
    <dsp:sp modelId="{7E925313-7DCC-4EAC-997C-381A0A84EFA6}">
      <dsp:nvSpPr>
        <dsp:cNvPr id="0" name=""/>
        <dsp:cNvSpPr/>
      </dsp:nvSpPr>
      <dsp:spPr>
        <a:xfrm>
          <a:off x="6777506" y="1074100"/>
          <a:ext cx="2772616" cy="176061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F7534EE-51D5-420B-BE89-51E46E072769}">
      <dsp:nvSpPr>
        <dsp:cNvPr id="0" name=""/>
        <dsp:cNvSpPr/>
      </dsp:nvSpPr>
      <dsp:spPr>
        <a:xfrm>
          <a:off x="7085574" y="1366765"/>
          <a:ext cx="2772616" cy="176061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Transform </a:t>
          </a:r>
          <a:r>
            <a:rPr lang="en-US" sz="2600" i="1" kern="1200"/>
            <a:t>features</a:t>
          </a:r>
          <a:r>
            <a:rPr lang="en-US" sz="2600" kern="1200"/>
            <a:t> into </a:t>
          </a:r>
          <a:r>
            <a:rPr lang="en-US" sz="2600" i="1" kern="1200"/>
            <a:t>predictions</a:t>
          </a:r>
          <a:endParaRPr lang="en-US" sz="2600" kern="1200"/>
        </a:p>
      </dsp:txBody>
      <dsp:txXfrm>
        <a:off x="7137141" y="1418332"/>
        <a:ext cx="2669482" cy="16574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743E60-734B-4822-8359-2FE0F79DDDE9}">
      <dsp:nvSpPr>
        <dsp:cNvPr id="0" name=""/>
        <dsp:cNvSpPr/>
      </dsp:nvSpPr>
      <dsp:spPr>
        <a:xfrm>
          <a:off x="0" y="0"/>
          <a:ext cx="8379462" cy="1260443"/>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Each model uses a different input </a:t>
          </a:r>
          <a:r>
            <a:rPr lang="en-US" sz="3300" i="1" kern="1200"/>
            <a:t>Modes</a:t>
          </a:r>
          <a:endParaRPr lang="en-US" sz="3300" kern="1200"/>
        </a:p>
      </dsp:txBody>
      <dsp:txXfrm>
        <a:off x="36917" y="36917"/>
        <a:ext cx="7019345" cy="1186609"/>
      </dsp:txXfrm>
    </dsp:sp>
    <dsp:sp modelId="{E76CEC8D-7F6A-4486-AF0D-0C2C2F2DC0D0}">
      <dsp:nvSpPr>
        <dsp:cNvPr id="0" name=""/>
        <dsp:cNvSpPr/>
      </dsp:nvSpPr>
      <dsp:spPr>
        <a:xfrm>
          <a:off x="739364" y="1470517"/>
          <a:ext cx="8379462" cy="1260443"/>
        </a:xfrm>
        <a:prstGeom prst="roundRect">
          <a:avLst>
            <a:gd name="adj" fmla="val 10000"/>
          </a:avLst>
        </a:prstGeom>
        <a:solidFill>
          <a:schemeClr val="accent2">
            <a:hueOff val="-3712334"/>
            <a:satOff val="1211"/>
            <a:lumOff val="-107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2D Spectrogram vs. 1D Feature Vector</a:t>
          </a:r>
        </a:p>
      </dsp:txBody>
      <dsp:txXfrm>
        <a:off x="776281" y="1507434"/>
        <a:ext cx="6746975" cy="1186609"/>
      </dsp:txXfrm>
    </dsp:sp>
    <dsp:sp modelId="{016D7413-3601-4149-BEDB-D855C72C1B79}">
      <dsp:nvSpPr>
        <dsp:cNvPr id="0" name=""/>
        <dsp:cNvSpPr/>
      </dsp:nvSpPr>
      <dsp:spPr>
        <a:xfrm>
          <a:off x="1478728" y="2941034"/>
          <a:ext cx="8379462" cy="1260443"/>
        </a:xfrm>
        <a:prstGeom prst="roundRect">
          <a:avLst>
            <a:gd name="adj" fmla="val 10000"/>
          </a:avLst>
        </a:prstGeom>
        <a:solidFill>
          <a:schemeClr val="accent2">
            <a:hueOff val="-7424668"/>
            <a:satOff val="2422"/>
            <a:lumOff val="-2157"/>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Compare </a:t>
          </a:r>
          <a:r>
            <a:rPr lang="en-US" sz="3300" i="1" kern="1200"/>
            <a:t>Modes</a:t>
          </a:r>
          <a:r>
            <a:rPr lang="en-US" sz="3300" kern="1200"/>
            <a:t> to human senses</a:t>
          </a:r>
        </a:p>
      </dsp:txBody>
      <dsp:txXfrm>
        <a:off x="1515645" y="2977951"/>
        <a:ext cx="6746975" cy="1186609"/>
      </dsp:txXfrm>
    </dsp:sp>
    <dsp:sp modelId="{585F8D09-C424-4001-93FB-95C605E16E05}">
      <dsp:nvSpPr>
        <dsp:cNvPr id="0" name=""/>
        <dsp:cNvSpPr/>
      </dsp:nvSpPr>
      <dsp:spPr>
        <a:xfrm>
          <a:off x="7560174" y="955836"/>
          <a:ext cx="819288" cy="819288"/>
        </a:xfrm>
        <a:prstGeom prst="downArrow">
          <a:avLst>
            <a:gd name="adj1" fmla="val 55000"/>
            <a:gd name="adj2" fmla="val 45000"/>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744514" y="955836"/>
        <a:ext cx="450608" cy="616514"/>
      </dsp:txXfrm>
    </dsp:sp>
    <dsp:sp modelId="{F1BC1639-2460-49B0-8CD7-4EE91A32BFA0}">
      <dsp:nvSpPr>
        <dsp:cNvPr id="0" name=""/>
        <dsp:cNvSpPr/>
      </dsp:nvSpPr>
      <dsp:spPr>
        <a:xfrm>
          <a:off x="8299538" y="2417950"/>
          <a:ext cx="819288" cy="819288"/>
        </a:xfrm>
        <a:prstGeom prst="downArrow">
          <a:avLst>
            <a:gd name="adj1" fmla="val 55000"/>
            <a:gd name="adj2" fmla="val 45000"/>
          </a:avLst>
        </a:prstGeom>
        <a:solidFill>
          <a:schemeClr val="accent2">
            <a:tint val="40000"/>
            <a:alpha val="90000"/>
            <a:hueOff val="-7408615"/>
            <a:satOff val="1581"/>
            <a:lumOff val="-519"/>
            <a:alphaOff val="0"/>
          </a:schemeClr>
        </a:solidFill>
        <a:ln w="13970" cap="flat" cmpd="sng" algn="ctr">
          <a:solidFill>
            <a:schemeClr val="accent2">
              <a:tint val="40000"/>
              <a:alpha val="90000"/>
              <a:hueOff val="-7408615"/>
              <a:satOff val="1581"/>
              <a:lumOff val="-5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83878" y="2417950"/>
        <a:ext cx="450608" cy="61651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smtClean="0"/>
              <a:t>1/3/2021</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1937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1282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07528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81733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76657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22973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smtClean="0"/>
              <a:t>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99355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54821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33359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14361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663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smtClean="0"/>
              <a:t>1/3/2021</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08144992"/>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kevin.short@unh.edu" TargetMode="External"/><Relationship Id="rId2" Type="http://schemas.openxmlformats.org/officeDocument/2006/relationships/hyperlink" Target="mailto:lhb1007@wildcats.unh.edu"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A175A-E5DD-4C3D-83C0-014D3324B13D}"/>
              </a:ext>
            </a:extLst>
          </p:cNvPr>
          <p:cNvSpPr>
            <a:spLocks noGrp="1"/>
          </p:cNvSpPr>
          <p:nvPr>
            <p:ph type="ctrTitle"/>
          </p:nvPr>
        </p:nvSpPr>
        <p:spPr/>
        <p:txBody>
          <a:bodyPr>
            <a:normAutofit/>
          </a:bodyPr>
          <a:lstStyle/>
          <a:p>
            <a:r>
              <a:rPr lang="en-US" sz="4800" dirty="0"/>
              <a:t>Musical Instrument Classification Using a </a:t>
            </a:r>
            <a:br>
              <a:rPr lang="en-US" sz="4800" dirty="0"/>
            </a:br>
            <a:r>
              <a:rPr lang="en-US" dirty="0"/>
              <a:t>Hybrid Neural Network</a:t>
            </a:r>
          </a:p>
        </p:txBody>
      </p:sp>
      <p:sp>
        <p:nvSpPr>
          <p:cNvPr id="3" name="Subtitle 2">
            <a:extLst>
              <a:ext uri="{FF2B5EF4-FFF2-40B4-BE49-F238E27FC236}">
                <a16:creationId xmlns:a16="http://schemas.microsoft.com/office/drawing/2014/main" id="{CED915AA-6494-471F-A315-73A8497A9D49}"/>
              </a:ext>
            </a:extLst>
          </p:cNvPr>
          <p:cNvSpPr>
            <a:spLocks noGrp="1"/>
          </p:cNvSpPr>
          <p:nvPr>
            <p:ph type="subTitle" idx="1"/>
          </p:nvPr>
        </p:nvSpPr>
        <p:spPr>
          <a:xfrm>
            <a:off x="1370693" y="5252478"/>
            <a:ext cx="9440034" cy="1049867"/>
          </a:xfrm>
        </p:spPr>
        <p:txBody>
          <a:bodyPr>
            <a:normAutofit fontScale="70000" lnSpcReduction="20000"/>
          </a:bodyPr>
          <a:lstStyle/>
          <a:p>
            <a:r>
              <a:rPr lang="en-US" dirty="0"/>
              <a:t>Landon Buell, Gradating Senior, Department of Physics and Astronomy</a:t>
            </a:r>
          </a:p>
          <a:p>
            <a:r>
              <a:rPr lang="en-US" dirty="0"/>
              <a:t>Kevin Short, Professor, Department of Mathematics and Statistics </a:t>
            </a:r>
          </a:p>
          <a:p>
            <a:r>
              <a:rPr lang="en-US" dirty="0"/>
              <a:t>University of New Hampshire, 8 Jan 2020</a:t>
            </a:r>
          </a:p>
        </p:txBody>
      </p:sp>
    </p:spTree>
    <p:extLst>
      <p:ext uri="{BB962C8B-B14F-4D97-AF65-F5344CB8AC3E}">
        <p14:creationId xmlns:p14="http://schemas.microsoft.com/office/powerpoint/2010/main" val="4223937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E67A05-24A9-46F3-AA55-F08B1389CA4D}"/>
              </a:ext>
            </a:extLst>
          </p:cNvPr>
          <p:cNvSpPr>
            <a:spLocks noGrp="1"/>
          </p:cNvSpPr>
          <p:nvPr>
            <p:ph type="title"/>
          </p:nvPr>
        </p:nvSpPr>
        <p:spPr>
          <a:xfrm>
            <a:off x="1261871" y="365760"/>
            <a:ext cx="9858383" cy="1325562"/>
          </a:xfrm>
        </p:spPr>
        <p:txBody>
          <a:bodyPr>
            <a:normAutofit/>
          </a:bodyPr>
          <a:lstStyle/>
          <a:p>
            <a:r>
              <a:rPr lang="en-US" dirty="0"/>
              <a:t>Two Modes of Input</a:t>
            </a:r>
          </a:p>
        </p:txBody>
      </p:sp>
      <p:sp>
        <p:nvSpPr>
          <p:cNvPr id="18" name="Rectangle 17">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4413FB90-6D58-438D-9684-A5C39B9736E8}"/>
              </a:ext>
            </a:extLst>
          </p:cNvPr>
          <p:cNvGraphicFramePr>
            <a:graphicFrameLocks noGrp="1"/>
          </p:cNvGraphicFramePr>
          <p:nvPr>
            <p:ph idx="1"/>
            <p:extLst>
              <p:ext uri="{D42A27DB-BD31-4B8C-83A1-F6EECF244321}">
                <p14:modId xmlns:p14="http://schemas.microsoft.com/office/powerpoint/2010/main" val="94195530"/>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9726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75470D1-A9BC-450A-94B8-E09E222C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6E59230-6241-4F71-8F80-408E4EBA2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6933" y="0"/>
            <a:ext cx="381733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4" name="Title 3">
            <a:extLst>
              <a:ext uri="{FF2B5EF4-FFF2-40B4-BE49-F238E27FC236}">
                <a16:creationId xmlns:a16="http://schemas.microsoft.com/office/drawing/2014/main" id="{CF310BE1-4D1E-4271-B889-E108B1BA753E}"/>
              </a:ext>
            </a:extLst>
          </p:cNvPr>
          <p:cNvSpPr>
            <a:spLocks noGrp="1"/>
          </p:cNvSpPr>
          <p:nvPr>
            <p:ph type="title"/>
          </p:nvPr>
        </p:nvSpPr>
        <p:spPr>
          <a:xfrm>
            <a:off x="1516083" y="228600"/>
            <a:ext cx="3359031" cy="5014718"/>
          </a:xfrm>
        </p:spPr>
        <p:txBody>
          <a:bodyPr vert="horz" lIns="91440" tIns="45720" rIns="91440" bIns="45720" rtlCol="0" anchor="ctr">
            <a:normAutofit/>
          </a:bodyPr>
          <a:lstStyle/>
          <a:p>
            <a:pPr algn="ctr">
              <a:lnSpc>
                <a:spcPct val="85000"/>
              </a:lnSpc>
            </a:pPr>
            <a:r>
              <a:rPr lang="en-US" sz="3600" dirty="0">
                <a:solidFill>
                  <a:srgbClr val="FFFFFF"/>
                </a:solidFill>
              </a:rPr>
              <a:t>Hybrid Neural Network Architecture</a:t>
            </a:r>
          </a:p>
        </p:txBody>
      </p:sp>
      <p:sp>
        <p:nvSpPr>
          <p:cNvPr id="17" name="Rectangle 16">
            <a:extLst>
              <a:ext uri="{FF2B5EF4-FFF2-40B4-BE49-F238E27FC236}">
                <a16:creationId xmlns:a16="http://schemas.microsoft.com/office/drawing/2014/main" id="{E1A01B88-BE75-48CC-A6A5-AD51DC9EC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128693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3" name="Content Placeholder 2">
            <a:extLst>
              <a:ext uri="{FF2B5EF4-FFF2-40B4-BE49-F238E27FC236}">
                <a16:creationId xmlns:a16="http://schemas.microsoft.com/office/drawing/2014/main" id="{EEBA76CD-CFDC-4804-8D56-C53B6B7EB4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00131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85826-71B4-40DB-B62A-148DA03A78CD}"/>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CE6EA30D-066D-48EE-9A24-42B6EEAACF03}"/>
              </a:ext>
            </a:extLst>
          </p:cNvPr>
          <p:cNvSpPr>
            <a:spLocks noGrp="1"/>
          </p:cNvSpPr>
          <p:nvPr>
            <p:ph idx="1"/>
          </p:nvPr>
        </p:nvSpPr>
        <p:spPr/>
        <p:txBody>
          <a:bodyPr/>
          <a:lstStyle/>
          <a:p>
            <a:r>
              <a:rPr lang="en-US" dirty="0"/>
              <a:t>Define each arm by connecting layers as a </a:t>
            </a:r>
            <a:r>
              <a:rPr lang="en-US" i="1" dirty="0"/>
              <a:t>linked-list</a:t>
            </a:r>
            <a:r>
              <a:rPr lang="en-US" dirty="0"/>
              <a:t> structure</a:t>
            </a:r>
          </a:p>
        </p:txBody>
      </p:sp>
    </p:spTree>
    <p:extLst>
      <p:ext uri="{BB962C8B-B14F-4D97-AF65-F5344CB8AC3E}">
        <p14:creationId xmlns:p14="http://schemas.microsoft.com/office/powerpoint/2010/main" val="475173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7057F8AA-2D91-4251-B514-0826D4D58113}"/>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Performance of the Hybrid Model</a:t>
            </a:r>
          </a:p>
        </p:txBody>
      </p:sp>
      <p:sp>
        <p:nvSpPr>
          <p:cNvPr id="6" name="Text Placeholder 5">
            <a:extLst>
              <a:ext uri="{FF2B5EF4-FFF2-40B4-BE49-F238E27FC236}">
                <a16:creationId xmlns:a16="http://schemas.microsoft.com/office/drawing/2014/main" id="{8FDB7243-7E2C-4032-9FC7-15A2787D55D1}"/>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3" name="Rectangle 12">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3455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33D32CE-9F59-4AD7-A5AD-60A8203CB3B0}"/>
              </a:ext>
            </a:extLst>
          </p:cNvPr>
          <p:cNvSpPr>
            <a:spLocks noGrp="1"/>
          </p:cNvSpPr>
          <p:nvPr>
            <p:ph type="title"/>
          </p:nvPr>
        </p:nvSpPr>
        <p:spPr/>
        <p:txBody>
          <a:bodyPr/>
          <a:lstStyle/>
          <a:p>
            <a:r>
              <a:rPr lang="en-US" dirty="0"/>
              <a:t>X-Validation Performance</a:t>
            </a:r>
          </a:p>
        </p:txBody>
      </p:sp>
      <p:pic>
        <p:nvPicPr>
          <p:cNvPr id="15" name="Content Placeholder 14" descr="Chart, bar chart&#10;&#10;Description automatically generated">
            <a:extLst>
              <a:ext uri="{FF2B5EF4-FFF2-40B4-BE49-F238E27FC236}">
                <a16:creationId xmlns:a16="http://schemas.microsoft.com/office/drawing/2014/main" id="{7E3919D2-ABE4-449A-907E-CA63B814431D}"/>
              </a:ext>
            </a:extLst>
          </p:cNvPr>
          <p:cNvPicPr>
            <a:picLocks noGrp="1" noChangeAspect="1"/>
          </p:cNvPicPr>
          <p:nvPr>
            <p:ph idx="1"/>
          </p:nvPr>
        </p:nvPicPr>
        <p:blipFill>
          <a:blip r:embed="rId2"/>
          <a:stretch>
            <a:fillRect/>
          </a:stretch>
        </p:blipFill>
        <p:spPr>
          <a:xfrm>
            <a:off x="6535272" y="457200"/>
            <a:ext cx="4572000" cy="1828800"/>
          </a:xfrm>
        </p:spPr>
      </p:pic>
      <p:sp>
        <p:nvSpPr>
          <p:cNvPr id="12" name="Text Placeholder 11">
            <a:extLst>
              <a:ext uri="{FF2B5EF4-FFF2-40B4-BE49-F238E27FC236}">
                <a16:creationId xmlns:a16="http://schemas.microsoft.com/office/drawing/2014/main" id="{7B2648CF-7CC0-45C2-A28C-46332198ED0D}"/>
              </a:ext>
            </a:extLst>
          </p:cNvPr>
          <p:cNvSpPr>
            <a:spLocks noGrp="1"/>
          </p:cNvSpPr>
          <p:nvPr>
            <p:ph type="body" sz="half" idx="2"/>
          </p:nvPr>
        </p:nvSpPr>
        <p:spPr/>
        <p:txBody>
          <a:bodyPr>
            <a:normAutofit/>
          </a:bodyPr>
          <a:lstStyle/>
          <a:p>
            <a:endParaRPr lang="en-US" dirty="0"/>
          </a:p>
          <a:p>
            <a:pPr marL="285750" indent="-285750">
              <a:buFont typeface="Arial" panose="020B0604020202020204" pitchFamily="34" charset="0"/>
              <a:buChar char="•"/>
            </a:pPr>
            <a:r>
              <a:rPr lang="en-US" sz="1600" dirty="0"/>
              <a:t>Three Separate Models’</a:t>
            </a:r>
          </a:p>
          <a:p>
            <a:pPr marL="800100" lvl="1" indent="-342900">
              <a:buClrTx/>
              <a:buFont typeface="+mj-lt"/>
              <a:buAutoNum type="arabicParenR"/>
            </a:pPr>
            <a:r>
              <a:rPr lang="en-US" sz="1600" dirty="0">
                <a:solidFill>
                  <a:schemeClr val="tx1"/>
                </a:solidFill>
              </a:rPr>
              <a:t>CNN Architecture</a:t>
            </a:r>
          </a:p>
          <a:p>
            <a:pPr marL="800100" lvl="1" indent="-342900">
              <a:buClrTx/>
              <a:buFont typeface="+mj-lt"/>
              <a:buAutoNum type="arabicParenR"/>
            </a:pPr>
            <a:r>
              <a:rPr lang="en-US" sz="1600" dirty="0">
                <a:solidFill>
                  <a:schemeClr val="tx1"/>
                </a:solidFill>
              </a:rPr>
              <a:t>MLP Architecture</a:t>
            </a:r>
          </a:p>
          <a:p>
            <a:pPr marL="800100" lvl="1" indent="-342900">
              <a:buClrTx/>
              <a:buFont typeface="+mj-lt"/>
              <a:buAutoNum type="arabicParenR"/>
            </a:pPr>
            <a:r>
              <a:rPr lang="en-US" sz="1600" dirty="0">
                <a:solidFill>
                  <a:schemeClr val="tx1"/>
                </a:solidFill>
              </a:rPr>
              <a:t>Hybrid Architecture</a:t>
            </a:r>
          </a:p>
          <a:p>
            <a:endParaRPr lang="en-US" dirty="0"/>
          </a:p>
          <a:p>
            <a:pPr marL="285750" indent="-285750">
              <a:buFont typeface="Arial" panose="020B0604020202020204" pitchFamily="34" charset="0"/>
              <a:buChar char="•"/>
            </a:pPr>
            <a:r>
              <a:rPr lang="en-US" sz="1600" dirty="0"/>
              <a:t>Each unimodal </a:t>
            </a:r>
            <a:r>
              <a:rPr lang="en-US" sz="1600" dirty="0" err="1"/>
              <a:t>achitecture</a:t>
            </a:r>
            <a:r>
              <a:rPr lang="en-US" sz="1600" dirty="0"/>
              <a:t> learns a set of parameters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When combined, the  </a:t>
            </a:r>
            <a:endParaRPr lang="en-US" dirty="0"/>
          </a:p>
          <a:p>
            <a:endParaRPr lang="en-US" dirty="0"/>
          </a:p>
        </p:txBody>
      </p:sp>
      <p:pic>
        <p:nvPicPr>
          <p:cNvPr id="18" name="Picture 17" descr="Chart, bar chart&#10;&#10;Description automatically generated">
            <a:extLst>
              <a:ext uri="{FF2B5EF4-FFF2-40B4-BE49-F238E27FC236}">
                <a16:creationId xmlns:a16="http://schemas.microsoft.com/office/drawing/2014/main" id="{26A050DF-7EFA-4489-98CA-E21326BE921D}"/>
              </a:ext>
            </a:extLst>
          </p:cNvPr>
          <p:cNvPicPr>
            <a:picLocks noChangeAspect="1"/>
          </p:cNvPicPr>
          <p:nvPr/>
        </p:nvPicPr>
        <p:blipFill>
          <a:blip r:embed="rId3"/>
          <a:stretch>
            <a:fillRect/>
          </a:stretch>
        </p:blipFill>
        <p:spPr>
          <a:xfrm>
            <a:off x="6535272" y="4572000"/>
            <a:ext cx="4572000" cy="1828800"/>
          </a:xfrm>
          <a:prstGeom prst="rect">
            <a:avLst/>
          </a:prstGeom>
        </p:spPr>
      </p:pic>
      <p:pic>
        <p:nvPicPr>
          <p:cNvPr id="20" name="Picture 19" descr="Chart, bar chart&#10;&#10;Description automatically generated">
            <a:extLst>
              <a:ext uri="{FF2B5EF4-FFF2-40B4-BE49-F238E27FC236}">
                <a16:creationId xmlns:a16="http://schemas.microsoft.com/office/drawing/2014/main" id="{E890F038-6206-4B71-91E6-D35775FF7C54}"/>
              </a:ext>
            </a:extLst>
          </p:cNvPr>
          <p:cNvPicPr>
            <a:picLocks noChangeAspect="1"/>
          </p:cNvPicPr>
          <p:nvPr/>
        </p:nvPicPr>
        <p:blipFill>
          <a:blip r:embed="rId4"/>
          <a:stretch>
            <a:fillRect/>
          </a:stretch>
        </p:blipFill>
        <p:spPr>
          <a:xfrm>
            <a:off x="6535272" y="2514600"/>
            <a:ext cx="4572000" cy="1828800"/>
          </a:xfrm>
          <a:prstGeom prst="rect">
            <a:avLst/>
          </a:prstGeom>
        </p:spPr>
      </p:pic>
      <p:sp>
        <p:nvSpPr>
          <p:cNvPr id="22" name="TextBox 21">
            <a:extLst>
              <a:ext uri="{FF2B5EF4-FFF2-40B4-BE49-F238E27FC236}">
                <a16:creationId xmlns:a16="http://schemas.microsoft.com/office/drawing/2014/main" id="{728B830C-A6BC-4D82-8850-581407D95444}"/>
              </a:ext>
            </a:extLst>
          </p:cNvPr>
          <p:cNvSpPr txBox="1"/>
          <p:nvPr/>
        </p:nvSpPr>
        <p:spPr>
          <a:xfrm>
            <a:off x="5821726" y="1079212"/>
            <a:ext cx="548548" cy="584775"/>
          </a:xfrm>
          <a:prstGeom prst="rect">
            <a:avLst/>
          </a:prstGeom>
          <a:noFill/>
        </p:spPr>
        <p:txBody>
          <a:bodyPr wrap="none" rtlCol="0">
            <a:spAutoFit/>
          </a:bodyPr>
          <a:lstStyle/>
          <a:p>
            <a:r>
              <a:rPr lang="en-US" sz="3200" dirty="0"/>
              <a:t>1)</a:t>
            </a:r>
          </a:p>
        </p:txBody>
      </p:sp>
      <p:sp>
        <p:nvSpPr>
          <p:cNvPr id="26" name="TextBox 25">
            <a:extLst>
              <a:ext uri="{FF2B5EF4-FFF2-40B4-BE49-F238E27FC236}">
                <a16:creationId xmlns:a16="http://schemas.microsoft.com/office/drawing/2014/main" id="{2C286CD0-95C0-4998-B0C4-003CDB70A70E}"/>
              </a:ext>
            </a:extLst>
          </p:cNvPr>
          <p:cNvSpPr txBox="1"/>
          <p:nvPr/>
        </p:nvSpPr>
        <p:spPr>
          <a:xfrm>
            <a:off x="5821726" y="3136612"/>
            <a:ext cx="548548" cy="584775"/>
          </a:xfrm>
          <a:prstGeom prst="rect">
            <a:avLst/>
          </a:prstGeom>
          <a:noFill/>
        </p:spPr>
        <p:txBody>
          <a:bodyPr wrap="none" rtlCol="0">
            <a:spAutoFit/>
          </a:bodyPr>
          <a:lstStyle/>
          <a:p>
            <a:r>
              <a:rPr lang="en-US" sz="3200" dirty="0"/>
              <a:t>2)</a:t>
            </a:r>
          </a:p>
        </p:txBody>
      </p:sp>
      <p:sp>
        <p:nvSpPr>
          <p:cNvPr id="28" name="TextBox 27">
            <a:extLst>
              <a:ext uri="{FF2B5EF4-FFF2-40B4-BE49-F238E27FC236}">
                <a16:creationId xmlns:a16="http://schemas.microsoft.com/office/drawing/2014/main" id="{E3F3152A-358E-4BCB-B201-23EB45CE2024}"/>
              </a:ext>
            </a:extLst>
          </p:cNvPr>
          <p:cNvSpPr txBox="1"/>
          <p:nvPr/>
        </p:nvSpPr>
        <p:spPr>
          <a:xfrm>
            <a:off x="5821726" y="5194012"/>
            <a:ext cx="548548" cy="584775"/>
          </a:xfrm>
          <a:prstGeom prst="rect">
            <a:avLst/>
          </a:prstGeom>
          <a:noFill/>
        </p:spPr>
        <p:txBody>
          <a:bodyPr wrap="none" rtlCol="0">
            <a:spAutoFit/>
          </a:bodyPr>
          <a:lstStyle/>
          <a:p>
            <a:r>
              <a:rPr lang="en-US" sz="3200" dirty="0"/>
              <a:t>3)</a:t>
            </a:r>
          </a:p>
        </p:txBody>
      </p:sp>
    </p:spTree>
    <p:extLst>
      <p:ext uri="{BB962C8B-B14F-4D97-AF65-F5344CB8AC3E}">
        <p14:creationId xmlns:p14="http://schemas.microsoft.com/office/powerpoint/2010/main" val="2504898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7A520-151C-4384-94B4-7CE135D7D2B5}"/>
              </a:ext>
            </a:extLst>
          </p:cNvPr>
          <p:cNvSpPr>
            <a:spLocks noGrp="1"/>
          </p:cNvSpPr>
          <p:nvPr>
            <p:ph type="title"/>
          </p:nvPr>
        </p:nvSpPr>
        <p:spPr/>
        <p:txBody>
          <a:bodyPr/>
          <a:lstStyle/>
          <a:p>
            <a:r>
              <a:rPr lang="en-US" dirty="0"/>
              <a:t>Unimodal Confusion Matrices</a:t>
            </a:r>
          </a:p>
        </p:txBody>
      </p:sp>
      <p:sp>
        <p:nvSpPr>
          <p:cNvPr id="5" name="Text Placeholder 4">
            <a:extLst>
              <a:ext uri="{FF2B5EF4-FFF2-40B4-BE49-F238E27FC236}">
                <a16:creationId xmlns:a16="http://schemas.microsoft.com/office/drawing/2014/main" id="{DE28BFE3-9D52-4AF9-BDB2-A28079415C09}"/>
              </a:ext>
            </a:extLst>
          </p:cNvPr>
          <p:cNvSpPr>
            <a:spLocks noGrp="1"/>
          </p:cNvSpPr>
          <p:nvPr>
            <p:ph type="body" idx="1"/>
          </p:nvPr>
        </p:nvSpPr>
        <p:spPr/>
        <p:txBody>
          <a:bodyPr>
            <a:normAutofit/>
          </a:bodyPr>
          <a:lstStyle/>
          <a:p>
            <a:r>
              <a:rPr lang="en-US" sz="1800" dirty="0"/>
              <a:t>CNN Branch (Occurrence Weighted)</a:t>
            </a:r>
          </a:p>
        </p:txBody>
      </p:sp>
      <p:pic>
        <p:nvPicPr>
          <p:cNvPr id="10" name="Content Placeholder 9" descr="Line chart&#10;&#10;Description automatically generated">
            <a:extLst>
              <a:ext uri="{FF2B5EF4-FFF2-40B4-BE49-F238E27FC236}">
                <a16:creationId xmlns:a16="http://schemas.microsoft.com/office/drawing/2014/main" id="{08FD457B-D24D-496C-89BA-1FD4E0C7EF48}"/>
              </a:ext>
            </a:extLst>
          </p:cNvPr>
          <p:cNvPicPr>
            <a:picLocks noGrp="1" noChangeAspect="1"/>
          </p:cNvPicPr>
          <p:nvPr>
            <p:ph sz="half" idx="2"/>
          </p:nvPr>
        </p:nvPicPr>
        <p:blipFill>
          <a:blip r:embed="rId2"/>
          <a:stretch>
            <a:fillRect/>
          </a:stretch>
        </p:blipFill>
        <p:spPr>
          <a:xfrm>
            <a:off x="1670050" y="2508250"/>
            <a:ext cx="3663950" cy="3663950"/>
          </a:xfrm>
        </p:spPr>
      </p:pic>
      <p:sp>
        <p:nvSpPr>
          <p:cNvPr id="7" name="Text Placeholder 6">
            <a:extLst>
              <a:ext uri="{FF2B5EF4-FFF2-40B4-BE49-F238E27FC236}">
                <a16:creationId xmlns:a16="http://schemas.microsoft.com/office/drawing/2014/main" id="{DA98244E-4BBB-4E24-97C2-3FD5DB3EB568}"/>
              </a:ext>
            </a:extLst>
          </p:cNvPr>
          <p:cNvSpPr>
            <a:spLocks noGrp="1"/>
          </p:cNvSpPr>
          <p:nvPr>
            <p:ph type="body" sz="quarter" idx="3"/>
          </p:nvPr>
        </p:nvSpPr>
        <p:spPr/>
        <p:txBody>
          <a:bodyPr>
            <a:normAutofit/>
          </a:bodyPr>
          <a:lstStyle/>
          <a:p>
            <a:r>
              <a:rPr lang="en-US" sz="1800" dirty="0"/>
              <a:t>MLP Branch (Occurrence Weighted)</a:t>
            </a:r>
          </a:p>
        </p:txBody>
      </p:sp>
      <p:pic>
        <p:nvPicPr>
          <p:cNvPr id="12" name="Content Placeholder 11">
            <a:extLst>
              <a:ext uri="{FF2B5EF4-FFF2-40B4-BE49-F238E27FC236}">
                <a16:creationId xmlns:a16="http://schemas.microsoft.com/office/drawing/2014/main" id="{0360A726-7C85-4CF1-B5BD-0570D31E709D}"/>
              </a:ext>
            </a:extLst>
          </p:cNvPr>
          <p:cNvPicPr>
            <a:picLocks noGrp="1" noChangeAspect="1"/>
          </p:cNvPicPr>
          <p:nvPr>
            <p:ph sz="quarter" idx="4"/>
          </p:nvPr>
        </p:nvPicPr>
        <p:blipFill>
          <a:blip r:embed="rId3"/>
          <a:stretch>
            <a:fillRect/>
          </a:stretch>
        </p:blipFill>
        <p:spPr>
          <a:xfrm>
            <a:off x="6534944" y="2508250"/>
            <a:ext cx="3663950" cy="3663950"/>
          </a:xfrm>
        </p:spPr>
      </p:pic>
    </p:spTree>
    <p:extLst>
      <p:ext uri="{BB962C8B-B14F-4D97-AF65-F5344CB8AC3E}">
        <p14:creationId xmlns:p14="http://schemas.microsoft.com/office/powerpoint/2010/main" val="3667149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CAFC2-D4F0-4F83-B0D9-C8306FCE4DF8}"/>
              </a:ext>
            </a:extLst>
          </p:cNvPr>
          <p:cNvSpPr>
            <a:spLocks noGrp="1"/>
          </p:cNvSpPr>
          <p:nvPr>
            <p:ph type="title"/>
          </p:nvPr>
        </p:nvSpPr>
        <p:spPr/>
        <p:txBody>
          <a:bodyPr/>
          <a:lstStyle/>
          <a:p>
            <a:r>
              <a:rPr lang="en-US" dirty="0"/>
              <a:t>Multimodal Confusion Matrix</a:t>
            </a:r>
          </a:p>
        </p:txBody>
      </p:sp>
      <p:sp>
        <p:nvSpPr>
          <p:cNvPr id="8" name="Text Placeholder 7">
            <a:extLst>
              <a:ext uri="{FF2B5EF4-FFF2-40B4-BE49-F238E27FC236}">
                <a16:creationId xmlns:a16="http://schemas.microsoft.com/office/drawing/2014/main" id="{9A2CCDD3-5A99-4AF3-8B64-D9B96D556D2C}"/>
              </a:ext>
            </a:extLst>
          </p:cNvPr>
          <p:cNvSpPr>
            <a:spLocks noGrp="1"/>
          </p:cNvSpPr>
          <p:nvPr>
            <p:ph type="body" idx="1"/>
          </p:nvPr>
        </p:nvSpPr>
        <p:spPr/>
        <p:txBody>
          <a:bodyPr>
            <a:normAutofit/>
          </a:bodyPr>
          <a:lstStyle/>
          <a:p>
            <a:r>
              <a:rPr lang="en-US" sz="1800" dirty="0"/>
              <a:t>CNN + MLP (Occurrence Weighted)</a:t>
            </a:r>
          </a:p>
        </p:txBody>
      </p:sp>
      <p:pic>
        <p:nvPicPr>
          <p:cNvPr id="13" name="Content Placeholder 12" descr="Line chart&#10;&#10;Description automatically generated">
            <a:extLst>
              <a:ext uri="{FF2B5EF4-FFF2-40B4-BE49-F238E27FC236}">
                <a16:creationId xmlns:a16="http://schemas.microsoft.com/office/drawing/2014/main" id="{7150F80E-2EB5-4B1B-B824-45FACB6E4E26}"/>
              </a:ext>
            </a:extLst>
          </p:cNvPr>
          <p:cNvPicPr>
            <a:picLocks noGrp="1" noChangeAspect="1"/>
          </p:cNvPicPr>
          <p:nvPr>
            <p:ph sz="half" idx="2"/>
          </p:nvPr>
        </p:nvPicPr>
        <p:blipFill>
          <a:blip r:embed="rId2"/>
          <a:stretch>
            <a:fillRect/>
          </a:stretch>
        </p:blipFill>
        <p:spPr>
          <a:xfrm>
            <a:off x="1670050" y="2508250"/>
            <a:ext cx="3663950" cy="3663950"/>
          </a:xfrm>
        </p:spPr>
      </p:pic>
      <p:sp>
        <p:nvSpPr>
          <p:cNvPr id="10" name="Text Placeholder 9">
            <a:extLst>
              <a:ext uri="{FF2B5EF4-FFF2-40B4-BE49-F238E27FC236}">
                <a16:creationId xmlns:a16="http://schemas.microsoft.com/office/drawing/2014/main" id="{4D350154-9FA7-4944-9678-CFF801240025}"/>
              </a:ext>
            </a:extLst>
          </p:cNvPr>
          <p:cNvSpPr>
            <a:spLocks noGrp="1"/>
          </p:cNvSpPr>
          <p:nvPr>
            <p:ph type="body" sz="quarter" idx="3"/>
          </p:nvPr>
        </p:nvSpPr>
        <p:spPr/>
        <p:txBody>
          <a:bodyPr/>
          <a:lstStyle/>
          <a:p>
            <a:endParaRPr lang="en-US"/>
          </a:p>
        </p:txBody>
      </p:sp>
      <p:sp>
        <p:nvSpPr>
          <p:cNvPr id="11" name="Content Placeholder 10">
            <a:extLst>
              <a:ext uri="{FF2B5EF4-FFF2-40B4-BE49-F238E27FC236}">
                <a16:creationId xmlns:a16="http://schemas.microsoft.com/office/drawing/2014/main" id="{EC0F7658-B047-4111-ABCA-70818F4453CF}"/>
              </a:ext>
            </a:extLst>
          </p:cNvPr>
          <p:cNvSpPr>
            <a:spLocks noGrp="1"/>
          </p:cNvSpPr>
          <p:nvPr>
            <p:ph sz="quarter" idx="4"/>
          </p:nvPr>
        </p:nvSpPr>
        <p:spPr/>
        <p:txBody>
          <a:bodyPr/>
          <a:lstStyle/>
          <a:p>
            <a:endParaRPr lang="en-US" dirty="0"/>
          </a:p>
          <a:p>
            <a:r>
              <a:rPr lang="en-US" dirty="0"/>
              <a:t>Multimodal models shows a stronger main diagonal</a:t>
            </a:r>
          </a:p>
          <a:p>
            <a:endParaRPr lang="en-US" dirty="0"/>
          </a:p>
          <a:p>
            <a:r>
              <a:rPr lang="en-US" dirty="0"/>
              <a:t>Combines predictive power from both architectures</a:t>
            </a:r>
          </a:p>
        </p:txBody>
      </p:sp>
    </p:spTree>
    <p:extLst>
      <p:ext uri="{BB962C8B-B14F-4D97-AF65-F5344CB8AC3E}">
        <p14:creationId xmlns:p14="http://schemas.microsoft.com/office/powerpoint/2010/main" val="3855697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AD441-4886-45F4-B900-8E010B834A67}"/>
              </a:ext>
            </a:extLst>
          </p:cNvPr>
          <p:cNvSpPr>
            <a:spLocks noGrp="1"/>
          </p:cNvSpPr>
          <p:nvPr>
            <p:ph type="title"/>
          </p:nvPr>
        </p:nvSpPr>
        <p:spPr>
          <a:xfrm>
            <a:off x="965198" y="643466"/>
            <a:ext cx="3092718" cy="5528734"/>
          </a:xfrm>
          <a:noFill/>
        </p:spPr>
        <p:txBody>
          <a:bodyPr anchor="t">
            <a:normAutofit/>
          </a:bodyPr>
          <a:lstStyle/>
          <a:p>
            <a:br>
              <a:rPr lang="en-US" sz="2800" dirty="0">
                <a:solidFill>
                  <a:srgbClr val="FFFFFF"/>
                </a:solidFill>
              </a:rPr>
            </a:br>
            <a:r>
              <a:rPr lang="en-US" sz="2800" dirty="0">
                <a:solidFill>
                  <a:srgbClr val="FFFFFF"/>
                </a:solidFill>
              </a:rPr>
              <a:t>Discussions </a:t>
            </a:r>
            <a:br>
              <a:rPr lang="en-US" sz="2800" dirty="0">
                <a:solidFill>
                  <a:srgbClr val="FFFFFF"/>
                </a:solidFill>
              </a:rPr>
            </a:br>
            <a:r>
              <a:rPr lang="en-US" sz="2800" dirty="0">
                <a:solidFill>
                  <a:srgbClr val="FFFFFF"/>
                </a:solidFill>
              </a:rPr>
              <a:t>and</a:t>
            </a:r>
            <a:br>
              <a:rPr lang="en-US" sz="2800" dirty="0">
                <a:solidFill>
                  <a:srgbClr val="FFFFFF"/>
                </a:solidFill>
              </a:rPr>
            </a:br>
            <a:r>
              <a:rPr lang="en-US" sz="2800" dirty="0">
                <a:solidFill>
                  <a:srgbClr val="FFFFFF"/>
                </a:solidFill>
              </a:rPr>
              <a:t>Conclusions</a:t>
            </a: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9BA348-46FA-491F-8999-1F1BDEC1F99B}"/>
              </a:ext>
            </a:extLst>
          </p:cNvPr>
          <p:cNvSpPr>
            <a:spLocks noGrp="1"/>
          </p:cNvSpPr>
          <p:nvPr>
            <p:ph idx="1"/>
          </p:nvPr>
        </p:nvSpPr>
        <p:spPr>
          <a:xfrm>
            <a:off x="4821898" y="643466"/>
            <a:ext cx="5827472" cy="5571067"/>
          </a:xfrm>
        </p:spPr>
        <p:txBody>
          <a:bodyPr>
            <a:normAutofit/>
          </a:bodyPr>
          <a:lstStyle/>
          <a:p>
            <a:endParaRPr lang="en-US" sz="2400" dirty="0"/>
          </a:p>
          <a:p>
            <a:r>
              <a:rPr lang="en-US" sz="2400" dirty="0"/>
              <a:t>Hybrid architecture allows for single sample to be effectively convey with two different input modes</a:t>
            </a:r>
          </a:p>
          <a:p>
            <a:pPr marL="0" indent="0">
              <a:buNone/>
            </a:pPr>
            <a:endParaRPr lang="en-US" sz="2400" dirty="0"/>
          </a:p>
          <a:p>
            <a:r>
              <a:rPr lang="en-US" sz="2400" dirty="0"/>
              <a:t>The Multimodal Model Improves musical instrument classification performance</a:t>
            </a:r>
          </a:p>
          <a:p>
            <a:endParaRPr lang="en-US" sz="2400" dirty="0"/>
          </a:p>
          <a:p>
            <a:r>
              <a:rPr lang="en-US" sz="2400" dirty="0"/>
              <a:t>We would like to deploy this model to classify unlabeled chaotic synthesizer waveforms</a:t>
            </a:r>
          </a:p>
          <a:p>
            <a:endParaRPr lang="en-US" sz="2400" dirty="0"/>
          </a:p>
          <a:p>
            <a:endParaRPr lang="en-US" sz="2400" dirty="0"/>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3731567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A47C-9484-41B8-A36A-D3F312018705}"/>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0166DD14-9EBD-48FA-8CF1-BECFB0905E88}"/>
              </a:ext>
            </a:extLst>
          </p:cNvPr>
          <p:cNvSpPr>
            <a:spLocks noGrp="1"/>
          </p:cNvSpPr>
          <p:nvPr>
            <p:ph idx="1"/>
          </p:nvPr>
        </p:nvSpPr>
        <p:spPr/>
        <p:txBody>
          <a:bodyPr/>
          <a:lstStyle/>
          <a:p>
            <a:pPr marL="0" indent="0">
              <a:buNone/>
            </a:pPr>
            <a:r>
              <a:rPr lang="en-US" sz="1200" dirty="0"/>
              <a:t>[1] </a:t>
            </a:r>
            <a:r>
              <a:rPr lang="en-US" sz="1200" dirty="0" err="1"/>
              <a:t>Geron</a:t>
            </a:r>
            <a:r>
              <a:rPr lang="en-US" sz="1200" dirty="0"/>
              <a:t>, </a:t>
            </a:r>
            <a:r>
              <a:rPr lang="en-US" sz="1200" dirty="0" err="1"/>
              <a:t>Aurelien</a:t>
            </a:r>
            <a:r>
              <a:rPr lang="en-US" sz="1200" dirty="0"/>
              <a:t>. Hands-on Machine Learning with Scikit-Learn and TensorFlow: Concepts, Tools, and Techniques to Build Intelligent Systems. O’Reilly, 2017. </a:t>
            </a:r>
          </a:p>
          <a:p>
            <a:pPr marL="0" indent="0">
              <a:buNone/>
            </a:pPr>
            <a:r>
              <a:rPr lang="en-US" sz="1200" dirty="0"/>
              <a:t>[2] Goodfellow, Ian, et </a:t>
            </a:r>
            <a:r>
              <a:rPr lang="en-US" sz="1200" dirty="0" err="1"/>
              <a:t>al.Deep</a:t>
            </a:r>
            <a:r>
              <a:rPr lang="en-US" sz="1200" dirty="0"/>
              <a:t> Learning. MIT Press, 2017. </a:t>
            </a:r>
          </a:p>
          <a:p>
            <a:pPr marL="0" indent="0">
              <a:buNone/>
            </a:pPr>
            <a:r>
              <a:rPr lang="en-US" sz="1200" dirty="0"/>
              <a:t>[3] Khan, M. Kashif Saeed, and </a:t>
            </a:r>
            <a:r>
              <a:rPr lang="en-US" sz="1200" dirty="0" err="1"/>
              <a:t>Wasfi</a:t>
            </a:r>
            <a:r>
              <a:rPr lang="en-US" sz="1200" dirty="0"/>
              <a:t> G. Al-Khatib. “Machine-Learning Based Classification of Speech and Music.” Multimedia Systems, vol. 12, no. 1, 2006, pp. 55–67., doi:10.1007/s00530-006-0034-0.</a:t>
            </a:r>
          </a:p>
          <a:p>
            <a:pPr marL="0" indent="0">
              <a:buNone/>
            </a:pPr>
            <a:r>
              <a:rPr lang="en-US" sz="1200" dirty="0"/>
              <a:t>[4] Li, </a:t>
            </a:r>
            <a:r>
              <a:rPr lang="en-US" sz="1200" dirty="0" err="1"/>
              <a:t>Yingming</a:t>
            </a:r>
            <a:r>
              <a:rPr lang="en-US" sz="1200" dirty="0"/>
              <a:t>, and Ming Yang. “A Survey of Multi-View Representation Learning.” Journal of </a:t>
            </a:r>
            <a:r>
              <a:rPr lang="en-US" sz="1200" dirty="0" err="1"/>
              <a:t>LateX</a:t>
            </a:r>
            <a:r>
              <a:rPr lang="en-US" sz="1200" dirty="0"/>
              <a:t> Class Files, vol. 14, no. 8, Aug. 2015. </a:t>
            </a:r>
          </a:p>
          <a:p>
            <a:pPr marL="0" indent="0">
              <a:buNone/>
            </a:pPr>
            <a:r>
              <a:rPr lang="en-US" sz="1200" dirty="0"/>
              <a:t>[5] Liu, Zhu, et al. ”Audio Feature Extraction and Analysis for Scene Segmentation and Classification.” Journal of VLSI Signal Processing, vol. 20, 1998, pp. 61–79.</a:t>
            </a:r>
          </a:p>
          <a:p>
            <a:pPr marL="0" indent="0">
              <a:buNone/>
            </a:pPr>
            <a:r>
              <a:rPr lang="en-US" sz="1200" dirty="0"/>
              <a:t>[6] </a:t>
            </a:r>
            <a:r>
              <a:rPr lang="en-US" sz="1200" dirty="0" err="1"/>
              <a:t>Ngiam</a:t>
            </a:r>
            <a:r>
              <a:rPr lang="en-US" sz="1200" dirty="0"/>
              <a:t>, </a:t>
            </a:r>
            <a:r>
              <a:rPr lang="en-US" sz="1200" dirty="0" err="1"/>
              <a:t>Jiquan</a:t>
            </a:r>
            <a:r>
              <a:rPr lang="en-US" sz="1200" dirty="0"/>
              <a:t>, et al. ”Multimodal Deep Learning.” 2011. </a:t>
            </a:r>
          </a:p>
          <a:p>
            <a:pPr marL="0" indent="0">
              <a:buNone/>
            </a:pPr>
            <a:r>
              <a:rPr lang="en-US" sz="1200" dirty="0"/>
              <a:t>[7] TensorFlow: Large-scale machine learning on heterogeneous systems, 2015. Software available from tensorflow.org.</a:t>
            </a:r>
          </a:p>
          <a:p>
            <a:pPr marL="0" indent="0">
              <a:buNone/>
            </a:pPr>
            <a:r>
              <a:rPr lang="en-US" sz="1200" dirty="0"/>
              <a:t>[8] Virtanen, </a:t>
            </a:r>
            <a:r>
              <a:rPr lang="en-US" sz="1200" dirty="0" err="1"/>
              <a:t>Tuomas</a:t>
            </a:r>
            <a:r>
              <a:rPr lang="en-US" sz="1200" dirty="0"/>
              <a:t>, et al. Computational Analysis of Sound Scenes and Events. Springer, 2018.</a:t>
            </a:r>
          </a:p>
          <a:p>
            <a:pPr marL="0" indent="0">
              <a:buNone/>
            </a:pPr>
            <a:r>
              <a:rPr lang="en-US" sz="1200" dirty="0"/>
              <a:t>[9] White, Harvey Elliott, and Donald H. White. Physics and Music: the Science of Musical Sound. Dover Publications, Inc., 2019.</a:t>
            </a:r>
          </a:p>
        </p:txBody>
      </p:sp>
    </p:spTree>
    <p:extLst>
      <p:ext uri="{BB962C8B-B14F-4D97-AF65-F5344CB8AC3E}">
        <p14:creationId xmlns:p14="http://schemas.microsoft.com/office/powerpoint/2010/main" val="682950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EBBF49-26D7-47E9-AF54-E39CE4585582}"/>
              </a:ext>
            </a:extLst>
          </p:cNvPr>
          <p:cNvSpPr>
            <a:spLocks noGrp="1"/>
          </p:cNvSpPr>
          <p:nvPr>
            <p:ph type="title"/>
          </p:nvPr>
        </p:nvSpPr>
        <p:spPr/>
        <p:txBody>
          <a:bodyPr/>
          <a:lstStyle/>
          <a:p>
            <a:r>
              <a:rPr lang="en-US" dirty="0"/>
              <a:t>Questions?</a:t>
            </a:r>
          </a:p>
        </p:txBody>
      </p:sp>
      <p:sp>
        <p:nvSpPr>
          <p:cNvPr id="6" name="Content Placeholder 5">
            <a:extLst>
              <a:ext uri="{FF2B5EF4-FFF2-40B4-BE49-F238E27FC236}">
                <a16:creationId xmlns:a16="http://schemas.microsoft.com/office/drawing/2014/main" id="{E2365FB4-1E61-4007-AECA-332E5362AD59}"/>
              </a:ext>
            </a:extLst>
          </p:cNvPr>
          <p:cNvSpPr>
            <a:spLocks noGrp="1"/>
          </p:cNvSpPr>
          <p:nvPr>
            <p:ph idx="1"/>
          </p:nvPr>
        </p:nvSpPr>
        <p:spPr/>
        <p:txBody>
          <a:bodyPr/>
          <a:lstStyle/>
          <a:p>
            <a:endParaRPr lang="en-US" dirty="0"/>
          </a:p>
          <a:p>
            <a:endParaRPr lang="en-US" dirty="0"/>
          </a:p>
          <a:p>
            <a:r>
              <a:rPr lang="en-US" dirty="0"/>
              <a:t>Additional information + Formal Write-up is available</a:t>
            </a:r>
          </a:p>
          <a:p>
            <a:pPr lvl="1"/>
            <a:r>
              <a:rPr lang="en-US" dirty="0"/>
              <a:t>Landon Buell – </a:t>
            </a:r>
            <a:r>
              <a:rPr lang="en-US" dirty="0">
                <a:hlinkClick r:id="rId2"/>
              </a:rPr>
              <a:t>lhb1007@wildcats.unh.edu</a:t>
            </a:r>
            <a:endParaRPr lang="en-US" dirty="0"/>
          </a:p>
          <a:p>
            <a:pPr lvl="1"/>
            <a:r>
              <a:rPr lang="en-US" dirty="0"/>
              <a:t>Kevin Short – </a:t>
            </a:r>
            <a:r>
              <a:rPr lang="en-US" dirty="0">
                <a:hlinkClick r:id="rId3"/>
              </a:rPr>
              <a:t>kevin.short@unh.edu</a:t>
            </a:r>
            <a:endParaRPr lang="en-US" dirty="0"/>
          </a:p>
          <a:p>
            <a:pPr lvl="1"/>
            <a:endParaRPr lang="en-US" dirty="0"/>
          </a:p>
          <a:p>
            <a:pPr lvl="1"/>
            <a:endParaRPr lang="en-US" dirty="0"/>
          </a:p>
          <a:p>
            <a:r>
              <a:rPr lang="en-US" dirty="0"/>
              <a:t>Project GitHub Repository:</a:t>
            </a:r>
          </a:p>
          <a:p>
            <a:pPr marL="0" indent="0">
              <a:buNone/>
            </a:pPr>
            <a:r>
              <a:rPr lang="en-US" sz="1600" dirty="0"/>
              <a:t>https://github.com/landonbuell/Buell-Senior-Thesis</a:t>
            </a:r>
            <a:endParaRPr lang="en-US" dirty="0"/>
          </a:p>
        </p:txBody>
      </p:sp>
      <p:sp>
        <p:nvSpPr>
          <p:cNvPr id="7" name="Text Placeholder 6">
            <a:extLst>
              <a:ext uri="{FF2B5EF4-FFF2-40B4-BE49-F238E27FC236}">
                <a16:creationId xmlns:a16="http://schemas.microsoft.com/office/drawing/2014/main" id="{3FFB7F27-E25B-47BC-9442-A767225660F6}"/>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483675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1009190-5AE6-46E1-A58A-A5FB5522D7AF}"/>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Introduction</a:t>
            </a:r>
          </a:p>
        </p:txBody>
      </p:sp>
      <p:sp>
        <p:nvSpPr>
          <p:cNvPr id="3" name="Text Placeholder 2">
            <a:extLst>
              <a:ext uri="{FF2B5EF4-FFF2-40B4-BE49-F238E27FC236}">
                <a16:creationId xmlns:a16="http://schemas.microsoft.com/office/drawing/2014/main" id="{F7F39D0B-53F5-408C-8C70-27D8C52ECE6A}"/>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0" name="Rectangle 9">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5811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D9C0C7-B25F-4BC2-88E0-EE6183920101}"/>
              </a:ext>
            </a:extLst>
          </p:cNvPr>
          <p:cNvSpPr>
            <a:spLocks noGrp="1"/>
          </p:cNvSpPr>
          <p:nvPr>
            <p:ph type="title"/>
          </p:nvPr>
        </p:nvSpPr>
        <p:spPr/>
        <p:txBody>
          <a:bodyPr/>
          <a:lstStyle/>
          <a:p>
            <a:r>
              <a:rPr lang="en-US" dirty="0"/>
              <a:t>Mapping Sounds to Sources</a:t>
            </a:r>
          </a:p>
        </p:txBody>
      </p:sp>
      <p:graphicFrame>
        <p:nvGraphicFramePr>
          <p:cNvPr id="9" name="Content Placeholder 5">
            <a:extLst>
              <a:ext uri="{FF2B5EF4-FFF2-40B4-BE49-F238E27FC236}">
                <a16:creationId xmlns:a16="http://schemas.microsoft.com/office/drawing/2014/main" id="{769590BD-7057-49ED-A461-879924A1393D}"/>
              </a:ext>
            </a:extLst>
          </p:cNvPr>
          <p:cNvGraphicFramePr>
            <a:graphicFrameLocks noGrp="1"/>
          </p:cNvGraphicFramePr>
          <p:nvPr>
            <p:ph idx="1"/>
            <p:extLst>
              <p:ext uri="{D42A27DB-BD31-4B8C-83A1-F6EECF244321}">
                <p14:modId xmlns:p14="http://schemas.microsoft.com/office/powerpoint/2010/main" val="3246668548"/>
              </p:ext>
            </p:extLst>
          </p:nvPr>
        </p:nvGraphicFramePr>
        <p:xfrm>
          <a:off x="1262063" y="1828800"/>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8810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4813EAB-8884-4EBD-98C9-80A946099D6D}"/>
              </a:ext>
            </a:extLst>
          </p:cNvPr>
          <p:cNvSpPr>
            <a:spLocks noGrp="1"/>
          </p:cNvSpPr>
          <p:nvPr>
            <p:ph type="title"/>
          </p:nvPr>
        </p:nvSpPr>
        <p:spPr>
          <a:xfrm>
            <a:off x="2055822" y="745182"/>
            <a:ext cx="9026153" cy="3386433"/>
          </a:xfrm>
        </p:spPr>
        <p:txBody>
          <a:bodyPr vert="horz" lIns="91440" tIns="45720" rIns="91440" bIns="45720" rtlCol="0" anchor="b">
            <a:normAutofit/>
          </a:bodyPr>
          <a:lstStyle/>
          <a:p>
            <a:pPr marL="0" indent="0"/>
            <a:br>
              <a:rPr lang="en-US" sz="3300"/>
            </a:br>
            <a:r>
              <a:rPr lang="en-US" sz="3300"/>
              <a:t>“Birds inspired us to fly, burdock plants inspired Velcro and nature has inspired many other inventions. It seems only logical then, to look to the brain’s architecture for inspiration on how to build an intelligent machine.”</a:t>
            </a:r>
            <a:br>
              <a:rPr lang="en-US" sz="3300"/>
            </a:br>
            <a:r>
              <a:rPr lang="en-US" sz="3300"/>
              <a:t>	</a:t>
            </a:r>
          </a:p>
        </p:txBody>
      </p:sp>
      <p:sp>
        <p:nvSpPr>
          <p:cNvPr id="3" name="Content Placeholder 2">
            <a:extLst>
              <a:ext uri="{FF2B5EF4-FFF2-40B4-BE49-F238E27FC236}">
                <a16:creationId xmlns:a16="http://schemas.microsoft.com/office/drawing/2014/main" id="{DC983F9E-13ED-4B54-8223-841294596E51}"/>
              </a:ext>
            </a:extLst>
          </p:cNvPr>
          <p:cNvSpPr>
            <a:spLocks noGrp="1"/>
          </p:cNvSpPr>
          <p:nvPr>
            <p:ph type="body" idx="1"/>
          </p:nvPr>
        </p:nvSpPr>
        <p:spPr>
          <a:xfrm>
            <a:off x="2055822" y="4232516"/>
            <a:ext cx="9026153" cy="2079472"/>
          </a:xfrm>
          <a:noFill/>
        </p:spPr>
        <p:txBody>
          <a:bodyPr vert="horz" lIns="91440" tIns="45720" rIns="91440" bIns="45720" rtlCol="0" anchor="t">
            <a:normAutofit/>
          </a:bodyPr>
          <a:lstStyle/>
          <a:p>
            <a:endParaRPr lang="en-US" sz="3000">
              <a:solidFill>
                <a:schemeClr val="tx2"/>
              </a:solidFill>
            </a:endParaRPr>
          </a:p>
          <a:p>
            <a:r>
              <a:rPr lang="en-US" sz="3000">
                <a:solidFill>
                  <a:schemeClr val="tx2"/>
                </a:solidFill>
              </a:rPr>
              <a:t>- Aurelion Geron, Former YouTube Video Classification lead</a:t>
            </a:r>
            <a:br>
              <a:rPr lang="en-US" sz="3000">
                <a:solidFill>
                  <a:schemeClr val="tx2"/>
                </a:solidFill>
              </a:rPr>
            </a:br>
            <a:endParaRPr lang="en-US" sz="3000">
              <a:solidFill>
                <a:schemeClr val="tx2"/>
              </a:solidFill>
            </a:endParaRPr>
          </a:p>
        </p:txBody>
      </p:sp>
      <p:sp>
        <p:nvSpPr>
          <p:cNvPr id="10" name="Rectangle 9">
            <a:extLst>
              <a:ext uri="{FF2B5EF4-FFF2-40B4-BE49-F238E27FC236}">
                <a16:creationId xmlns:a16="http://schemas.microsoft.com/office/drawing/2014/main" id="{B734FEF0-069B-48C5-BACF-9716F0301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128693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0595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24A2A74-9104-4C57-88BB-34A086F951DD}"/>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The Neural Network</a:t>
            </a:r>
          </a:p>
        </p:txBody>
      </p:sp>
      <p:sp>
        <p:nvSpPr>
          <p:cNvPr id="3" name="Text Placeholder 2">
            <a:extLst>
              <a:ext uri="{FF2B5EF4-FFF2-40B4-BE49-F238E27FC236}">
                <a16:creationId xmlns:a16="http://schemas.microsoft.com/office/drawing/2014/main" id="{BE26BBE0-03D6-45D8-B880-CF6079A6BD32}"/>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0" name="Rectangle 9">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4419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C68C397E-C9BC-4DE8-986D-204E427AD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1A4DE-7D5A-4624-8F8A-5E2FE568843C}"/>
              </a:ext>
            </a:extLst>
          </p:cNvPr>
          <p:cNvSpPr>
            <a:spLocks noGrp="1"/>
          </p:cNvSpPr>
          <p:nvPr>
            <p:ph type="title"/>
          </p:nvPr>
        </p:nvSpPr>
        <p:spPr>
          <a:xfrm>
            <a:off x="1261871" y="365760"/>
            <a:ext cx="9858383" cy="1325562"/>
          </a:xfrm>
        </p:spPr>
        <p:txBody>
          <a:bodyPr vert="horz" lIns="91440" tIns="45720" rIns="91440" bIns="45720" rtlCol="0" anchor="b">
            <a:normAutofit/>
          </a:bodyPr>
          <a:lstStyle/>
          <a:p>
            <a:r>
              <a:rPr lang="en-US" dirty="0"/>
              <a:t>Structure</a:t>
            </a:r>
          </a:p>
        </p:txBody>
      </p:sp>
      <p:sp>
        <p:nvSpPr>
          <p:cNvPr id="15" name="Rectangle 14">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9BB66452-F822-4B77-A4B9-99A0FE85EBAE}"/>
              </a:ext>
            </a:extLst>
          </p:cNvPr>
          <p:cNvGraphicFramePr>
            <a:graphicFrameLocks noGrp="1"/>
          </p:cNvGraphicFramePr>
          <p:nvPr>
            <p:ph sz="half" idx="1"/>
            <p:extLst>
              <p:ext uri="{D42A27DB-BD31-4B8C-83A1-F6EECF244321}">
                <p14:modId xmlns:p14="http://schemas.microsoft.com/office/powerpoint/2010/main" val="4144624778"/>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2678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FA0A1AD-DEE2-4598-8D3B-C1F65F315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12FAA1C-E65D-4F82-AB55-4E7463A5D522}"/>
              </a:ext>
            </a:extLst>
          </p:cNvPr>
          <p:cNvSpPr>
            <a:spLocks noGrp="1"/>
          </p:cNvSpPr>
          <p:nvPr>
            <p:ph type="title"/>
          </p:nvPr>
        </p:nvSpPr>
        <p:spPr>
          <a:xfrm>
            <a:off x="6420464" y="677863"/>
            <a:ext cx="4534047" cy="1325562"/>
          </a:xfrm>
        </p:spPr>
        <p:txBody>
          <a:bodyPr vert="horz" lIns="91440" tIns="45720" rIns="91440" bIns="45720" rtlCol="0" anchor="b">
            <a:normAutofit/>
          </a:bodyPr>
          <a:lstStyle/>
          <a:p>
            <a:r>
              <a:rPr lang="en-US" dirty="0"/>
              <a:t>Convolutional Network</a:t>
            </a:r>
          </a:p>
        </p:txBody>
      </p:sp>
      <p:pic>
        <p:nvPicPr>
          <p:cNvPr id="6" name="Content Placeholder 5" descr="Diagram, schematic&#10;&#10;Description automatically generated">
            <a:extLst>
              <a:ext uri="{FF2B5EF4-FFF2-40B4-BE49-F238E27FC236}">
                <a16:creationId xmlns:a16="http://schemas.microsoft.com/office/drawing/2014/main" id="{70256563-1DEA-4F76-9BB7-E134F60DB319}"/>
              </a:ext>
            </a:extLst>
          </p:cNvPr>
          <p:cNvPicPr>
            <a:picLocks noGrp="1" noChangeAspect="1"/>
          </p:cNvPicPr>
          <p:nvPr>
            <p:ph sz="half" idx="1"/>
          </p:nvPr>
        </p:nvPicPr>
        <p:blipFill>
          <a:blip r:embed="rId2"/>
          <a:stretch>
            <a:fillRect/>
          </a:stretch>
        </p:blipFill>
        <p:spPr>
          <a:xfrm>
            <a:off x="1922979" y="645106"/>
            <a:ext cx="2892053" cy="5535031"/>
          </a:xfrm>
          <a:prstGeom prst="rect">
            <a:avLst/>
          </a:prstGeom>
        </p:spPr>
      </p:pic>
      <p:sp>
        <p:nvSpPr>
          <p:cNvPr id="4" name="Content Placeholder 3">
            <a:extLst>
              <a:ext uri="{FF2B5EF4-FFF2-40B4-BE49-F238E27FC236}">
                <a16:creationId xmlns:a16="http://schemas.microsoft.com/office/drawing/2014/main" id="{B5D8A272-2AC2-4566-B486-5E29FE15DEA3}"/>
              </a:ext>
            </a:extLst>
          </p:cNvPr>
          <p:cNvSpPr>
            <a:spLocks noGrp="1"/>
          </p:cNvSpPr>
          <p:nvPr>
            <p:ph sz="half" idx="2"/>
          </p:nvPr>
        </p:nvSpPr>
        <p:spPr>
          <a:xfrm>
            <a:off x="6420463" y="2325158"/>
            <a:ext cx="4572002" cy="3854979"/>
          </a:xfrm>
        </p:spPr>
        <p:txBody>
          <a:bodyPr vert="horz" lIns="91440" tIns="45720" rIns="91440" bIns="45720" rtlCol="0">
            <a:normAutofit/>
          </a:bodyPr>
          <a:lstStyle/>
          <a:p>
            <a:endParaRPr lang="en-US" dirty="0"/>
          </a:p>
          <a:p>
            <a:r>
              <a:rPr lang="en-US" dirty="0"/>
              <a:t>Input is 2D image-like array</a:t>
            </a:r>
          </a:p>
          <a:p>
            <a:endParaRPr lang="en-US" dirty="0"/>
          </a:p>
          <a:p>
            <a:r>
              <a:rPr lang="en-US" dirty="0"/>
              <a:t>Transformed through </a:t>
            </a:r>
            <a:r>
              <a:rPr lang="en-US" i="1" dirty="0"/>
              <a:t>Convolution</a:t>
            </a:r>
            <a:r>
              <a:rPr lang="en-US" dirty="0"/>
              <a:t> and </a:t>
            </a:r>
            <a:r>
              <a:rPr lang="en-US" i="1" dirty="0"/>
              <a:t>Pooling</a:t>
            </a:r>
            <a:r>
              <a:rPr lang="en-US" dirty="0"/>
              <a:t> layers.</a:t>
            </a:r>
          </a:p>
        </p:txBody>
      </p:sp>
    </p:spTree>
    <p:extLst>
      <p:ext uri="{BB962C8B-B14F-4D97-AF65-F5344CB8AC3E}">
        <p14:creationId xmlns:p14="http://schemas.microsoft.com/office/powerpoint/2010/main" val="869425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FAA1C-E65D-4F82-AB55-4E7463A5D522}"/>
              </a:ext>
            </a:extLst>
          </p:cNvPr>
          <p:cNvSpPr>
            <a:spLocks noGrp="1"/>
          </p:cNvSpPr>
          <p:nvPr>
            <p:ph type="title"/>
          </p:nvPr>
        </p:nvSpPr>
        <p:spPr>
          <a:xfrm>
            <a:off x="6420464" y="677863"/>
            <a:ext cx="4534047" cy="1325562"/>
          </a:xfrm>
        </p:spPr>
        <p:txBody>
          <a:bodyPr vert="horz" lIns="91440" tIns="45720" rIns="91440" bIns="45720" rtlCol="0" anchor="b">
            <a:normAutofit/>
          </a:bodyPr>
          <a:lstStyle/>
          <a:p>
            <a:r>
              <a:rPr lang="en-US" dirty="0"/>
              <a:t>Multilayer Perceptron</a:t>
            </a:r>
          </a:p>
        </p:txBody>
      </p:sp>
      <p:sp>
        <p:nvSpPr>
          <p:cNvPr id="4" name="Content Placeholder 3">
            <a:extLst>
              <a:ext uri="{FF2B5EF4-FFF2-40B4-BE49-F238E27FC236}">
                <a16:creationId xmlns:a16="http://schemas.microsoft.com/office/drawing/2014/main" id="{B5D8A272-2AC2-4566-B486-5E29FE15DEA3}"/>
              </a:ext>
            </a:extLst>
          </p:cNvPr>
          <p:cNvSpPr>
            <a:spLocks noGrp="1"/>
          </p:cNvSpPr>
          <p:nvPr>
            <p:ph sz="half" idx="2"/>
          </p:nvPr>
        </p:nvSpPr>
        <p:spPr>
          <a:xfrm>
            <a:off x="6420463" y="2325158"/>
            <a:ext cx="4572002" cy="3854979"/>
          </a:xfrm>
        </p:spPr>
        <p:txBody>
          <a:bodyPr vert="horz" lIns="91440" tIns="45720" rIns="91440" bIns="45720" rtlCol="0">
            <a:normAutofit/>
          </a:bodyPr>
          <a:lstStyle/>
          <a:p>
            <a:endParaRPr lang="en-US" dirty="0"/>
          </a:p>
          <a:p>
            <a:r>
              <a:rPr lang="en-US" dirty="0"/>
              <a:t>Input is 1D array of features</a:t>
            </a:r>
          </a:p>
          <a:p>
            <a:endParaRPr lang="en-US" dirty="0"/>
          </a:p>
          <a:p>
            <a:r>
              <a:rPr lang="en-US" dirty="0"/>
              <a:t>Transformed through </a:t>
            </a:r>
            <a:r>
              <a:rPr lang="en-US" i="1" dirty="0"/>
              <a:t>Dense </a:t>
            </a:r>
            <a:r>
              <a:rPr lang="en-US" dirty="0"/>
              <a:t>layers.</a:t>
            </a:r>
          </a:p>
        </p:txBody>
      </p:sp>
      <p:pic>
        <p:nvPicPr>
          <p:cNvPr id="8" name="Content Placeholder 7" descr="Diagram&#10;&#10;Description automatically generated">
            <a:extLst>
              <a:ext uri="{FF2B5EF4-FFF2-40B4-BE49-F238E27FC236}">
                <a16:creationId xmlns:a16="http://schemas.microsoft.com/office/drawing/2014/main" id="{1E195D16-F6D4-4228-940D-7CCC4F54D70C}"/>
              </a:ext>
            </a:extLst>
          </p:cNvPr>
          <p:cNvPicPr>
            <a:picLocks noGrp="1" noChangeAspect="1"/>
          </p:cNvPicPr>
          <p:nvPr>
            <p:ph sz="half" idx="1"/>
          </p:nvPr>
        </p:nvPicPr>
        <p:blipFill>
          <a:blip r:embed="rId2"/>
          <a:stretch>
            <a:fillRect/>
          </a:stretch>
        </p:blipFill>
        <p:spPr>
          <a:xfrm>
            <a:off x="1932169" y="2340117"/>
            <a:ext cx="3139712" cy="3328704"/>
          </a:xfrm>
        </p:spPr>
      </p:pic>
    </p:spTree>
    <p:extLst>
      <p:ext uri="{BB962C8B-B14F-4D97-AF65-F5344CB8AC3E}">
        <p14:creationId xmlns:p14="http://schemas.microsoft.com/office/powerpoint/2010/main" val="3385438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450BDA7-FC8E-431E-9440-4969D0D41D72}"/>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Hybrid Network Architecture</a:t>
            </a:r>
          </a:p>
        </p:txBody>
      </p:sp>
      <p:sp>
        <p:nvSpPr>
          <p:cNvPr id="3" name="Text Placeholder 2">
            <a:extLst>
              <a:ext uri="{FF2B5EF4-FFF2-40B4-BE49-F238E27FC236}">
                <a16:creationId xmlns:a16="http://schemas.microsoft.com/office/drawing/2014/main" id="{24475E55-D268-41E5-A748-28EB0B77B2E0}"/>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0" name="Rectangle 9">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684797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otalTime>5</TotalTime>
  <Words>634</Words>
  <Application>Microsoft Office PowerPoint</Application>
  <PresentationFormat>Widescreen</PresentationFormat>
  <Paragraphs>90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Schoolbook</vt:lpstr>
      <vt:lpstr>Wingdings 2</vt:lpstr>
      <vt:lpstr>View</vt:lpstr>
      <vt:lpstr>Musical Instrument Classification Using a  Hybrid Neural Network</vt:lpstr>
      <vt:lpstr>Introduction</vt:lpstr>
      <vt:lpstr>Mapping Sounds to Sources</vt:lpstr>
      <vt:lpstr> “Birds inspired us to fly, burdock plants inspired Velcro and nature has inspired many other inventions. It seems only logical then, to look to the brain’s architecture for inspiration on how to build an intelligent machine.”  </vt:lpstr>
      <vt:lpstr>The Neural Network</vt:lpstr>
      <vt:lpstr>Structure</vt:lpstr>
      <vt:lpstr>Convolutional Network</vt:lpstr>
      <vt:lpstr>Multilayer Perceptron</vt:lpstr>
      <vt:lpstr>Hybrid Network Architecture</vt:lpstr>
      <vt:lpstr>Two Modes of Input</vt:lpstr>
      <vt:lpstr>Hybrid Neural Network Architecture</vt:lpstr>
      <vt:lpstr>Implementation</vt:lpstr>
      <vt:lpstr>Performance of the Hybrid Model</vt:lpstr>
      <vt:lpstr>X-Validation Performance</vt:lpstr>
      <vt:lpstr>Unimodal Confusion Matrices</vt:lpstr>
      <vt:lpstr>Multimodal Confusion Matrix</vt:lpstr>
      <vt:lpstr> Discussions  and Conclusions</vt:lpstr>
      <vt:lpstr>Citations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Musical Instrument Classification Using a  Hybrid Neural Network</dc:title>
  <dc:creator>Landon Buell</dc:creator>
  <cp:lastModifiedBy>Landon Buell</cp:lastModifiedBy>
  <cp:revision>3</cp:revision>
  <dcterms:created xsi:type="dcterms:W3CDTF">2021-01-03T20:15:39Z</dcterms:created>
  <dcterms:modified xsi:type="dcterms:W3CDTF">2021-01-03T20:21:24Z</dcterms:modified>
</cp:coreProperties>
</file>