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57" r:id="rId4"/>
    <p:sldId id="259" r:id="rId5"/>
    <p:sldId id="260" r:id="rId6"/>
    <p:sldId id="262" r:id="rId7"/>
    <p:sldId id="263" r:id="rId8"/>
    <p:sldId id="270" r:id="rId9"/>
    <p:sldId id="271" r:id="rId10"/>
    <p:sldId id="268" r:id="rId11"/>
    <p:sldId id="269" r:id="rId12"/>
    <p:sldId id="273" r:id="rId13"/>
    <p:sldId id="274" r:id="rId14"/>
    <p:sldId id="277" r:id="rId15"/>
    <p:sldId id="275" r:id="rId16"/>
    <p:sldId id="276"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a:t>A neural network is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dirty="0"/>
            <a:t>Composed of smaller functions called </a:t>
          </a:r>
          <a:r>
            <a:rPr lang="en-US" i="1" dirty="0"/>
            <a:t>layers</a:t>
          </a:r>
          <a:endParaRPr lang="en-US" dirty="0"/>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D8B69-C0E5-44DE-98CA-81C8FF97EF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75A87AF-F8AE-4DD6-8267-1C8A4D331EEC}">
      <dgm:prSet/>
      <dgm:spPr/>
      <dgm:t>
        <a:bodyPr/>
        <a:lstStyle/>
        <a:p>
          <a:pPr>
            <a:defRPr cap="all"/>
          </a:pPr>
          <a:r>
            <a:rPr lang="en-US" dirty="0"/>
            <a:t>Inputs are mapped to </a:t>
          </a:r>
          <a:r>
            <a:rPr lang="en-US" dirty="0">
              <a:highlight>
                <a:srgbClr val="FFFF00"/>
              </a:highlight>
            </a:rPr>
            <a:t>qualitative</a:t>
          </a:r>
          <a:r>
            <a:rPr lang="en-US" dirty="0"/>
            <a:t> outputs (musical instruments)</a:t>
          </a:r>
        </a:p>
      </dgm:t>
    </dgm:pt>
    <dgm:pt modelId="{01BA0AFB-F597-4EA1-ADF9-96E3F0837D6A}" type="parTrans" cxnId="{6C75E4BF-0B58-477E-B355-A3F10A8D1A5C}">
      <dgm:prSet/>
      <dgm:spPr/>
      <dgm:t>
        <a:bodyPr/>
        <a:lstStyle/>
        <a:p>
          <a:endParaRPr lang="en-US"/>
        </a:p>
      </dgm:t>
    </dgm:pt>
    <dgm:pt modelId="{977EE5B5-3C79-47C1-BC8D-7038A296C4C2}" type="sibTrans" cxnId="{6C75E4BF-0B58-477E-B355-A3F10A8D1A5C}">
      <dgm:prSet/>
      <dgm:spPr/>
      <dgm:t>
        <a:bodyPr/>
        <a:lstStyle/>
        <a:p>
          <a:endParaRPr lang="en-US"/>
        </a:p>
      </dgm:t>
    </dgm:pt>
    <dgm:pt modelId="{BC28CA3C-4C73-4585-9C12-23076BC9D230}">
      <dgm:prSet/>
      <dgm:spPr/>
      <dgm:t>
        <a:bodyPr/>
        <a:lstStyle/>
        <a:p>
          <a:pPr>
            <a:defRPr cap="all"/>
          </a:pPr>
          <a:r>
            <a:rPr lang="en-US"/>
            <a:t>We group inputs that have similar properties</a:t>
          </a:r>
        </a:p>
      </dgm:t>
    </dgm:pt>
    <dgm:pt modelId="{D57C0C05-04A6-4FAA-B8B0-9A2B03B8D590}" type="parTrans" cxnId="{80BCD697-667A-4265-B8ED-657D557A443C}">
      <dgm:prSet/>
      <dgm:spPr/>
      <dgm:t>
        <a:bodyPr/>
        <a:lstStyle/>
        <a:p>
          <a:endParaRPr lang="en-US"/>
        </a:p>
      </dgm:t>
    </dgm:pt>
    <dgm:pt modelId="{2BB22FF4-214D-480A-8428-7ABB429179DB}" type="sibTrans" cxnId="{80BCD697-667A-4265-B8ED-657D557A443C}">
      <dgm:prSet/>
      <dgm:spPr/>
      <dgm:t>
        <a:bodyPr/>
        <a:lstStyle/>
        <a:p>
          <a:endParaRPr lang="en-US"/>
        </a:p>
      </dgm:t>
    </dgm:pt>
    <dgm:pt modelId="{DB8E970D-F644-4DBA-808D-B88A083BB87D}">
      <dgm:prSet/>
      <dgm:spPr/>
      <dgm:t>
        <a:bodyPr/>
        <a:lstStyle/>
        <a:p>
          <a:pPr>
            <a:defRPr cap="all"/>
          </a:pPr>
          <a:r>
            <a:rPr lang="en-US" dirty="0"/>
            <a:t>Integer output classes correspond to a musical instrument</a:t>
          </a:r>
        </a:p>
      </dgm:t>
    </dgm:pt>
    <dgm:pt modelId="{C46F0805-FD27-4E4B-8977-9273A3BE5D95}" type="parTrans" cxnId="{0AEEA784-31AF-4251-B666-3A10A61AE780}">
      <dgm:prSet/>
      <dgm:spPr/>
      <dgm:t>
        <a:bodyPr/>
        <a:lstStyle/>
        <a:p>
          <a:endParaRPr lang="en-US"/>
        </a:p>
      </dgm:t>
    </dgm:pt>
    <dgm:pt modelId="{B28AA01F-BBE8-4625-943A-C5BB4EE5F12F}" type="sibTrans" cxnId="{0AEEA784-31AF-4251-B666-3A10A61AE780}">
      <dgm:prSet/>
      <dgm:spPr/>
      <dgm:t>
        <a:bodyPr/>
        <a:lstStyle/>
        <a:p>
          <a:endParaRPr lang="en-US"/>
        </a:p>
      </dgm:t>
    </dgm:pt>
    <dgm:pt modelId="{DF57363F-52AE-42A1-912F-DEB7F4DBAD54}" type="pres">
      <dgm:prSet presAssocID="{2C8D8B69-C0E5-44DE-98CA-81C8FF97EF42}" presName="root" presStyleCnt="0">
        <dgm:presLayoutVars>
          <dgm:dir/>
          <dgm:resizeHandles val="exact"/>
        </dgm:presLayoutVars>
      </dgm:prSet>
      <dgm:spPr/>
    </dgm:pt>
    <dgm:pt modelId="{5406E2AE-5860-4470-92A7-29F8EF35F321}" type="pres">
      <dgm:prSet presAssocID="{575A87AF-F8AE-4DD6-8267-1C8A4D331EEC}" presName="compNode" presStyleCnt="0"/>
      <dgm:spPr/>
    </dgm:pt>
    <dgm:pt modelId="{E82BA628-21C1-477A-941B-0B0DA8F045F8}" type="pres">
      <dgm:prSet presAssocID="{575A87AF-F8AE-4DD6-8267-1C8A4D331EEC}" presName="iconBgRect" presStyleLbl="bgShp" presStyleIdx="0" presStyleCnt="3"/>
      <dgm:spPr/>
    </dgm:pt>
    <dgm:pt modelId="{5369D568-5B6D-42E9-B754-A808C1E89F1D}" type="pres">
      <dgm:prSet presAssocID="{575A87AF-F8AE-4DD6-8267-1C8A4D331E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olin"/>
        </a:ext>
      </dgm:extLst>
    </dgm:pt>
    <dgm:pt modelId="{ED88AA34-65B4-443B-BA96-06D3433C710C}" type="pres">
      <dgm:prSet presAssocID="{575A87AF-F8AE-4DD6-8267-1C8A4D331EEC}" presName="spaceRect" presStyleCnt="0"/>
      <dgm:spPr/>
    </dgm:pt>
    <dgm:pt modelId="{EF3E680D-66B6-49EA-91B5-9F00DFF7B670}" type="pres">
      <dgm:prSet presAssocID="{575A87AF-F8AE-4DD6-8267-1C8A4D331EEC}" presName="textRect" presStyleLbl="revTx" presStyleIdx="0" presStyleCnt="3">
        <dgm:presLayoutVars>
          <dgm:chMax val="1"/>
          <dgm:chPref val="1"/>
        </dgm:presLayoutVars>
      </dgm:prSet>
      <dgm:spPr/>
    </dgm:pt>
    <dgm:pt modelId="{D3B1A04C-B26F-42ED-BCB0-ABC2F4F38D60}" type="pres">
      <dgm:prSet presAssocID="{977EE5B5-3C79-47C1-BC8D-7038A296C4C2}" presName="sibTrans" presStyleCnt="0"/>
      <dgm:spPr/>
    </dgm:pt>
    <dgm:pt modelId="{3C9119F8-DFA2-4275-9A27-A9481610BEB8}" type="pres">
      <dgm:prSet presAssocID="{BC28CA3C-4C73-4585-9C12-23076BC9D230}" presName="compNode" presStyleCnt="0"/>
      <dgm:spPr/>
    </dgm:pt>
    <dgm:pt modelId="{78D97DDB-86C4-4A2C-BE43-D856D53DDB39}" type="pres">
      <dgm:prSet presAssocID="{BC28CA3C-4C73-4585-9C12-23076BC9D230}" presName="iconBgRect" presStyleLbl="bgShp" presStyleIdx="1" presStyleCnt="3"/>
      <dgm:spPr/>
    </dgm:pt>
    <dgm:pt modelId="{D648E47A-1482-43EE-8FB4-16F37A72C6C5}" type="pres">
      <dgm:prSet presAssocID="{BC28CA3C-4C73-4585-9C12-23076BC9D2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451B9F9-2BF0-4576-B7E3-5A9EDDE379EE}" type="pres">
      <dgm:prSet presAssocID="{BC28CA3C-4C73-4585-9C12-23076BC9D230}" presName="spaceRect" presStyleCnt="0"/>
      <dgm:spPr/>
    </dgm:pt>
    <dgm:pt modelId="{C30AD712-9B2D-497C-8F19-55F413FEAFD1}" type="pres">
      <dgm:prSet presAssocID="{BC28CA3C-4C73-4585-9C12-23076BC9D230}" presName="textRect" presStyleLbl="revTx" presStyleIdx="1" presStyleCnt="3">
        <dgm:presLayoutVars>
          <dgm:chMax val="1"/>
          <dgm:chPref val="1"/>
        </dgm:presLayoutVars>
      </dgm:prSet>
      <dgm:spPr/>
    </dgm:pt>
    <dgm:pt modelId="{4F14FA5F-8941-4CD7-A890-AF8C81D915A6}" type="pres">
      <dgm:prSet presAssocID="{2BB22FF4-214D-480A-8428-7ABB429179DB}" presName="sibTrans" presStyleCnt="0"/>
      <dgm:spPr/>
    </dgm:pt>
    <dgm:pt modelId="{CA08CC77-9BA5-4697-BFC1-AEE9C31C8C06}" type="pres">
      <dgm:prSet presAssocID="{DB8E970D-F644-4DBA-808D-B88A083BB87D}" presName="compNode" presStyleCnt="0"/>
      <dgm:spPr/>
    </dgm:pt>
    <dgm:pt modelId="{9FDD0603-8302-4D6C-B7A5-E31905FF8C45}" type="pres">
      <dgm:prSet presAssocID="{DB8E970D-F644-4DBA-808D-B88A083BB87D}" presName="iconBgRect" presStyleLbl="bgShp" presStyleIdx="2" presStyleCnt="3"/>
      <dgm:spPr/>
    </dgm:pt>
    <dgm:pt modelId="{152ACBB3-F57C-4448-8440-549E7F86D93A}" type="pres">
      <dgm:prSet presAssocID="{DB8E970D-F644-4DBA-808D-B88A083BB8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DFCC5BE2-BB8C-45AD-84D2-68BCF4EB95EF}" type="pres">
      <dgm:prSet presAssocID="{DB8E970D-F644-4DBA-808D-B88A083BB87D}" presName="spaceRect" presStyleCnt="0"/>
      <dgm:spPr/>
    </dgm:pt>
    <dgm:pt modelId="{315844E2-3DC1-40A3-99DB-9F28CB1F2629}" type="pres">
      <dgm:prSet presAssocID="{DB8E970D-F644-4DBA-808D-B88A083BB87D}" presName="textRect" presStyleLbl="revTx" presStyleIdx="2" presStyleCnt="3">
        <dgm:presLayoutVars>
          <dgm:chMax val="1"/>
          <dgm:chPref val="1"/>
        </dgm:presLayoutVars>
      </dgm:prSet>
      <dgm:spPr/>
    </dgm:pt>
  </dgm:ptLst>
  <dgm:cxnLst>
    <dgm:cxn modelId="{3161DC02-2046-4E4F-B69A-2B38734592BA}" type="presOf" srcId="{2C8D8B69-C0E5-44DE-98CA-81C8FF97EF42}" destId="{DF57363F-52AE-42A1-912F-DEB7F4DBAD54}" srcOrd="0" destOrd="0" presId="urn:microsoft.com/office/officeart/2018/5/layout/IconCircleLabelList"/>
    <dgm:cxn modelId="{0AEEA784-31AF-4251-B666-3A10A61AE780}" srcId="{2C8D8B69-C0E5-44DE-98CA-81C8FF97EF42}" destId="{DB8E970D-F644-4DBA-808D-B88A083BB87D}" srcOrd="2" destOrd="0" parTransId="{C46F0805-FD27-4E4B-8977-9273A3BE5D95}" sibTransId="{B28AA01F-BBE8-4625-943A-C5BB4EE5F12F}"/>
    <dgm:cxn modelId="{80BCD697-667A-4265-B8ED-657D557A443C}" srcId="{2C8D8B69-C0E5-44DE-98CA-81C8FF97EF42}" destId="{BC28CA3C-4C73-4585-9C12-23076BC9D230}" srcOrd="1" destOrd="0" parTransId="{D57C0C05-04A6-4FAA-B8B0-9A2B03B8D590}" sibTransId="{2BB22FF4-214D-480A-8428-7ABB429179DB}"/>
    <dgm:cxn modelId="{6C75E4BF-0B58-477E-B355-A3F10A8D1A5C}" srcId="{2C8D8B69-C0E5-44DE-98CA-81C8FF97EF42}" destId="{575A87AF-F8AE-4DD6-8267-1C8A4D331EEC}" srcOrd="0" destOrd="0" parTransId="{01BA0AFB-F597-4EA1-ADF9-96E3F0837D6A}" sibTransId="{977EE5B5-3C79-47C1-BC8D-7038A296C4C2}"/>
    <dgm:cxn modelId="{40F67AC1-11DF-4ACC-93EE-3642F4F1ED48}" type="presOf" srcId="{DB8E970D-F644-4DBA-808D-B88A083BB87D}" destId="{315844E2-3DC1-40A3-99DB-9F28CB1F2629}" srcOrd="0" destOrd="0" presId="urn:microsoft.com/office/officeart/2018/5/layout/IconCircleLabelList"/>
    <dgm:cxn modelId="{610585CF-5233-4067-8CC3-AC063516D3A9}" type="presOf" srcId="{BC28CA3C-4C73-4585-9C12-23076BC9D230}" destId="{C30AD712-9B2D-497C-8F19-55F413FEAFD1}" srcOrd="0" destOrd="0" presId="urn:microsoft.com/office/officeart/2018/5/layout/IconCircleLabelList"/>
    <dgm:cxn modelId="{B2A422E7-00CE-487F-8779-5DEFB64C8A92}" type="presOf" srcId="{575A87AF-F8AE-4DD6-8267-1C8A4D331EEC}" destId="{EF3E680D-66B6-49EA-91B5-9F00DFF7B670}" srcOrd="0" destOrd="0" presId="urn:microsoft.com/office/officeart/2018/5/layout/IconCircleLabelList"/>
    <dgm:cxn modelId="{C5B985DD-696A-40DA-A73A-66E89C5A9477}" type="presParOf" srcId="{DF57363F-52AE-42A1-912F-DEB7F4DBAD54}" destId="{5406E2AE-5860-4470-92A7-29F8EF35F321}" srcOrd="0" destOrd="0" presId="urn:microsoft.com/office/officeart/2018/5/layout/IconCircleLabelList"/>
    <dgm:cxn modelId="{0676C09F-F4E4-4027-9A56-C546B2E77723}" type="presParOf" srcId="{5406E2AE-5860-4470-92A7-29F8EF35F321}" destId="{E82BA628-21C1-477A-941B-0B0DA8F045F8}" srcOrd="0" destOrd="0" presId="urn:microsoft.com/office/officeart/2018/5/layout/IconCircleLabelList"/>
    <dgm:cxn modelId="{9C6EE4D5-69D8-4053-B7EC-878B50F9B968}" type="presParOf" srcId="{5406E2AE-5860-4470-92A7-29F8EF35F321}" destId="{5369D568-5B6D-42E9-B754-A808C1E89F1D}" srcOrd="1" destOrd="0" presId="urn:microsoft.com/office/officeart/2018/5/layout/IconCircleLabelList"/>
    <dgm:cxn modelId="{2543A12D-4EE9-443F-870B-E402F64A8EBC}" type="presParOf" srcId="{5406E2AE-5860-4470-92A7-29F8EF35F321}" destId="{ED88AA34-65B4-443B-BA96-06D3433C710C}" srcOrd="2" destOrd="0" presId="urn:microsoft.com/office/officeart/2018/5/layout/IconCircleLabelList"/>
    <dgm:cxn modelId="{F69B3838-981D-424F-B64D-F79D039EB625}" type="presParOf" srcId="{5406E2AE-5860-4470-92A7-29F8EF35F321}" destId="{EF3E680D-66B6-49EA-91B5-9F00DFF7B670}" srcOrd="3" destOrd="0" presId="urn:microsoft.com/office/officeart/2018/5/layout/IconCircleLabelList"/>
    <dgm:cxn modelId="{A4E85C1B-A6BF-4813-B032-A719C86E1844}" type="presParOf" srcId="{DF57363F-52AE-42A1-912F-DEB7F4DBAD54}" destId="{D3B1A04C-B26F-42ED-BCB0-ABC2F4F38D60}" srcOrd="1" destOrd="0" presId="urn:microsoft.com/office/officeart/2018/5/layout/IconCircleLabelList"/>
    <dgm:cxn modelId="{1441E2DB-A2D1-4A51-BB72-4B984EB6882C}" type="presParOf" srcId="{DF57363F-52AE-42A1-912F-DEB7F4DBAD54}" destId="{3C9119F8-DFA2-4275-9A27-A9481610BEB8}" srcOrd="2" destOrd="0" presId="urn:microsoft.com/office/officeart/2018/5/layout/IconCircleLabelList"/>
    <dgm:cxn modelId="{B84761CE-73B3-47C0-A637-8DCDB176CEF5}" type="presParOf" srcId="{3C9119F8-DFA2-4275-9A27-A9481610BEB8}" destId="{78D97DDB-86C4-4A2C-BE43-D856D53DDB39}" srcOrd="0" destOrd="0" presId="urn:microsoft.com/office/officeart/2018/5/layout/IconCircleLabelList"/>
    <dgm:cxn modelId="{E8DA4842-CD4E-4EB5-B1FD-7783CBFB8ED4}" type="presParOf" srcId="{3C9119F8-DFA2-4275-9A27-A9481610BEB8}" destId="{D648E47A-1482-43EE-8FB4-16F37A72C6C5}" srcOrd="1" destOrd="0" presId="urn:microsoft.com/office/officeart/2018/5/layout/IconCircleLabelList"/>
    <dgm:cxn modelId="{6A7BF08F-BFF0-4D7D-BEB3-8CE7934B50AD}" type="presParOf" srcId="{3C9119F8-DFA2-4275-9A27-A9481610BEB8}" destId="{2451B9F9-2BF0-4576-B7E3-5A9EDDE379EE}" srcOrd="2" destOrd="0" presId="urn:microsoft.com/office/officeart/2018/5/layout/IconCircleLabelList"/>
    <dgm:cxn modelId="{0A0ECCB3-6158-461E-B0D4-D494E0AB50CD}" type="presParOf" srcId="{3C9119F8-DFA2-4275-9A27-A9481610BEB8}" destId="{C30AD712-9B2D-497C-8F19-55F413FEAFD1}" srcOrd="3" destOrd="0" presId="urn:microsoft.com/office/officeart/2018/5/layout/IconCircleLabelList"/>
    <dgm:cxn modelId="{4D2C9850-E2D1-450C-8CD6-D785062B972A}" type="presParOf" srcId="{DF57363F-52AE-42A1-912F-DEB7F4DBAD54}" destId="{4F14FA5F-8941-4CD7-A890-AF8C81D915A6}" srcOrd="3" destOrd="0" presId="urn:microsoft.com/office/officeart/2018/5/layout/IconCircleLabelList"/>
    <dgm:cxn modelId="{8E63141F-CC00-4EEE-91E5-12F59C3F8E5D}" type="presParOf" srcId="{DF57363F-52AE-42A1-912F-DEB7F4DBAD54}" destId="{CA08CC77-9BA5-4697-BFC1-AEE9C31C8C06}" srcOrd="4" destOrd="0" presId="urn:microsoft.com/office/officeart/2018/5/layout/IconCircleLabelList"/>
    <dgm:cxn modelId="{70AEB88C-8A4E-4F32-9049-8621F99A9A7D}" type="presParOf" srcId="{CA08CC77-9BA5-4697-BFC1-AEE9C31C8C06}" destId="{9FDD0603-8302-4D6C-B7A5-E31905FF8C45}" srcOrd="0" destOrd="0" presId="urn:microsoft.com/office/officeart/2018/5/layout/IconCircleLabelList"/>
    <dgm:cxn modelId="{933CC1EE-4C6B-4BAE-BD1D-0E5939843D4E}" type="presParOf" srcId="{CA08CC77-9BA5-4697-BFC1-AEE9C31C8C06}" destId="{152ACBB3-F57C-4448-8440-549E7F86D93A}" srcOrd="1" destOrd="0" presId="urn:microsoft.com/office/officeart/2018/5/layout/IconCircleLabelList"/>
    <dgm:cxn modelId="{32E8BCBD-757E-425B-A3AC-45EAEB9F6244}" type="presParOf" srcId="{CA08CC77-9BA5-4697-BFC1-AEE9C31C8C06}" destId="{DFCC5BE2-BB8C-45AD-84D2-68BCF4EB95EF}" srcOrd="2" destOrd="0" presId="urn:microsoft.com/office/officeart/2018/5/layout/IconCircleLabelList"/>
    <dgm:cxn modelId="{E642E134-A16C-46ED-8F3F-95938E223573}" type="presParOf" srcId="{CA08CC77-9BA5-4697-BFC1-AEE9C31C8C06}" destId="{315844E2-3DC1-40A3-99DB-9F28CB1F26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4F56F-28B8-46AE-AFB4-E1613291AE2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C248C0B-FB1E-423B-9462-7B2611608F7B}">
      <dgm:prSet/>
      <dgm:spPr/>
      <dgm:t>
        <a:bodyPr/>
        <a:lstStyle/>
        <a:p>
          <a:r>
            <a:rPr lang="en-US" dirty="0"/>
            <a:t>Inputs is 2D image-like array</a:t>
          </a:r>
        </a:p>
      </dgm:t>
    </dgm:pt>
    <dgm:pt modelId="{F0291D89-E609-4CA5-A868-6554EE070564}" type="parTrans" cxnId="{3ED09479-0215-46C9-940E-B31128C586F6}">
      <dgm:prSet/>
      <dgm:spPr/>
      <dgm:t>
        <a:bodyPr/>
        <a:lstStyle/>
        <a:p>
          <a:endParaRPr lang="en-US"/>
        </a:p>
      </dgm:t>
    </dgm:pt>
    <dgm:pt modelId="{625157DB-8611-43C9-9856-9FA0BD38AF34}" type="sibTrans" cxnId="{3ED09479-0215-46C9-940E-B31128C586F6}">
      <dgm:prSet/>
      <dgm:spPr/>
      <dgm:t>
        <a:bodyPr/>
        <a:lstStyle/>
        <a:p>
          <a:endParaRPr lang="en-US"/>
        </a:p>
      </dgm:t>
    </dgm:pt>
    <dgm:pt modelId="{362FD5B8-C673-48A5-B407-9FCD061BB9B8}">
      <dgm:prSet/>
      <dgm:spPr/>
      <dgm:t>
        <a:bodyPr/>
        <a:lstStyle/>
        <a:p>
          <a:r>
            <a:rPr lang="en-US"/>
            <a:t>Transformed through </a:t>
          </a:r>
          <a:r>
            <a:rPr lang="en-US" i="1"/>
            <a:t>Convolution </a:t>
          </a:r>
          <a:r>
            <a:rPr lang="en-US"/>
            <a:t>and </a:t>
          </a:r>
          <a:r>
            <a:rPr lang="en-US" i="1"/>
            <a:t>Pooling</a:t>
          </a:r>
          <a:r>
            <a:rPr lang="en-US"/>
            <a:t> Layers</a:t>
          </a:r>
        </a:p>
      </dgm:t>
    </dgm:pt>
    <dgm:pt modelId="{E042A3F9-5038-4333-A5BB-603C98ED9C27}" type="parTrans" cxnId="{4FA122BF-1CD7-4554-A687-481980944368}">
      <dgm:prSet/>
      <dgm:spPr/>
      <dgm:t>
        <a:bodyPr/>
        <a:lstStyle/>
        <a:p>
          <a:endParaRPr lang="en-US"/>
        </a:p>
      </dgm:t>
    </dgm:pt>
    <dgm:pt modelId="{A89D93E8-8C5E-4D97-955B-841F6C5006EE}" type="sibTrans" cxnId="{4FA122BF-1CD7-4554-A687-481980944368}">
      <dgm:prSet/>
      <dgm:spPr/>
      <dgm:t>
        <a:bodyPr/>
        <a:lstStyle/>
        <a:p>
          <a:endParaRPr lang="en-US"/>
        </a:p>
      </dgm:t>
    </dgm:pt>
    <dgm:pt modelId="{53C12A42-249C-4EA6-AD28-B5AE03FB8ACF}" type="pres">
      <dgm:prSet presAssocID="{3284F56F-28B8-46AE-AFB4-E1613291AE2B}" presName="diagram" presStyleCnt="0">
        <dgm:presLayoutVars>
          <dgm:dir/>
          <dgm:resizeHandles val="exact"/>
        </dgm:presLayoutVars>
      </dgm:prSet>
      <dgm:spPr/>
    </dgm:pt>
    <dgm:pt modelId="{7C17E4F2-3E37-43FF-BDE1-F4F83F0EBD88}" type="pres">
      <dgm:prSet presAssocID="{2C248C0B-FB1E-423B-9462-7B2611608F7B}" presName="node" presStyleLbl="node1" presStyleIdx="0" presStyleCnt="2">
        <dgm:presLayoutVars>
          <dgm:bulletEnabled val="1"/>
        </dgm:presLayoutVars>
      </dgm:prSet>
      <dgm:spPr/>
    </dgm:pt>
    <dgm:pt modelId="{A907ACD6-6633-4BBB-ADA0-3E46F67A271D}" type="pres">
      <dgm:prSet presAssocID="{625157DB-8611-43C9-9856-9FA0BD38AF34}" presName="sibTrans" presStyleCnt="0"/>
      <dgm:spPr/>
    </dgm:pt>
    <dgm:pt modelId="{219CA248-FB5D-4E93-87A1-95DAD368EC5E}" type="pres">
      <dgm:prSet presAssocID="{362FD5B8-C673-48A5-B407-9FCD061BB9B8}" presName="node" presStyleLbl="node1" presStyleIdx="1" presStyleCnt="2">
        <dgm:presLayoutVars>
          <dgm:bulletEnabled val="1"/>
        </dgm:presLayoutVars>
      </dgm:prSet>
      <dgm:spPr/>
    </dgm:pt>
  </dgm:ptLst>
  <dgm:cxnLst>
    <dgm:cxn modelId="{66EA1100-918D-4D38-A079-CAFE4469C4D0}" type="presOf" srcId="{3284F56F-28B8-46AE-AFB4-E1613291AE2B}" destId="{53C12A42-249C-4EA6-AD28-B5AE03FB8ACF}" srcOrd="0" destOrd="0" presId="urn:microsoft.com/office/officeart/2005/8/layout/default"/>
    <dgm:cxn modelId="{3ED09479-0215-46C9-940E-B31128C586F6}" srcId="{3284F56F-28B8-46AE-AFB4-E1613291AE2B}" destId="{2C248C0B-FB1E-423B-9462-7B2611608F7B}" srcOrd="0" destOrd="0" parTransId="{F0291D89-E609-4CA5-A868-6554EE070564}" sibTransId="{625157DB-8611-43C9-9856-9FA0BD38AF34}"/>
    <dgm:cxn modelId="{599488B2-1EE7-4232-AF4A-990585C8B343}" type="presOf" srcId="{362FD5B8-C673-48A5-B407-9FCD061BB9B8}" destId="{219CA248-FB5D-4E93-87A1-95DAD368EC5E}" srcOrd="0" destOrd="0" presId="urn:microsoft.com/office/officeart/2005/8/layout/default"/>
    <dgm:cxn modelId="{4FA122BF-1CD7-4554-A687-481980944368}" srcId="{3284F56F-28B8-46AE-AFB4-E1613291AE2B}" destId="{362FD5B8-C673-48A5-B407-9FCD061BB9B8}" srcOrd="1" destOrd="0" parTransId="{E042A3F9-5038-4333-A5BB-603C98ED9C27}" sibTransId="{A89D93E8-8C5E-4D97-955B-841F6C5006EE}"/>
    <dgm:cxn modelId="{411D99DE-8B3A-42CF-9660-4BF2A3A812F3}" type="presOf" srcId="{2C248C0B-FB1E-423B-9462-7B2611608F7B}" destId="{7C17E4F2-3E37-43FF-BDE1-F4F83F0EBD88}" srcOrd="0" destOrd="0" presId="urn:microsoft.com/office/officeart/2005/8/layout/default"/>
    <dgm:cxn modelId="{F6C02AB5-3085-4E80-A75A-35936FAAE301}" type="presParOf" srcId="{53C12A42-249C-4EA6-AD28-B5AE03FB8ACF}" destId="{7C17E4F2-3E37-43FF-BDE1-F4F83F0EBD88}" srcOrd="0" destOrd="0" presId="urn:microsoft.com/office/officeart/2005/8/layout/default"/>
    <dgm:cxn modelId="{E12FE6EC-DA33-4EFB-9EC2-D522FDBB7506}" type="presParOf" srcId="{53C12A42-249C-4EA6-AD28-B5AE03FB8ACF}" destId="{A907ACD6-6633-4BBB-ADA0-3E46F67A271D}" srcOrd="1" destOrd="0" presId="urn:microsoft.com/office/officeart/2005/8/layout/default"/>
    <dgm:cxn modelId="{334BB9E1-9A90-458A-B53A-E11A68E26083}" type="presParOf" srcId="{53C12A42-249C-4EA6-AD28-B5AE03FB8ACF}" destId="{219CA248-FB5D-4E93-87A1-95DAD368EC5E}"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AF17CA-8C0D-4E59-9DE1-C035765F2A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323E730-B6F9-4AC1-AED4-75DB4BC410A5}">
      <dgm:prSet/>
      <dgm:spPr/>
      <dgm:t>
        <a:bodyPr/>
        <a:lstStyle/>
        <a:p>
          <a:r>
            <a:rPr lang="en-US"/>
            <a:t>Input is 1D array of features</a:t>
          </a:r>
        </a:p>
      </dgm:t>
    </dgm:pt>
    <dgm:pt modelId="{D8020905-F34E-4617-BE5E-6C00F339FBBA}" type="parTrans" cxnId="{77B35433-CB33-4FE5-8088-E5CBCFEA27B1}">
      <dgm:prSet/>
      <dgm:spPr/>
      <dgm:t>
        <a:bodyPr/>
        <a:lstStyle/>
        <a:p>
          <a:endParaRPr lang="en-US"/>
        </a:p>
      </dgm:t>
    </dgm:pt>
    <dgm:pt modelId="{5B0F747E-DEC8-47F9-9682-6E78B8FCF6DD}" type="sibTrans" cxnId="{77B35433-CB33-4FE5-8088-E5CBCFEA27B1}">
      <dgm:prSet/>
      <dgm:spPr/>
      <dgm:t>
        <a:bodyPr/>
        <a:lstStyle/>
        <a:p>
          <a:endParaRPr lang="en-US"/>
        </a:p>
      </dgm:t>
    </dgm:pt>
    <dgm:pt modelId="{66D40904-F69D-4A84-8A7A-4B817A51B70A}">
      <dgm:prSet/>
      <dgm:spPr/>
      <dgm:t>
        <a:bodyPr/>
        <a:lstStyle/>
        <a:p>
          <a:r>
            <a:rPr lang="en-US"/>
            <a:t>Transformed through </a:t>
          </a:r>
          <a:r>
            <a:rPr lang="en-US" i="1"/>
            <a:t>Dense Layers</a:t>
          </a:r>
          <a:endParaRPr lang="en-US"/>
        </a:p>
      </dgm:t>
    </dgm:pt>
    <dgm:pt modelId="{2D41DDF8-90E9-431A-952C-391C30DC9CD1}" type="parTrans" cxnId="{263DD956-BF0A-4D27-9692-5DAC394E93B5}">
      <dgm:prSet/>
      <dgm:spPr/>
      <dgm:t>
        <a:bodyPr/>
        <a:lstStyle/>
        <a:p>
          <a:endParaRPr lang="en-US"/>
        </a:p>
      </dgm:t>
    </dgm:pt>
    <dgm:pt modelId="{69438073-9E21-412C-A8BB-D58CA941E1C5}" type="sibTrans" cxnId="{263DD956-BF0A-4D27-9692-5DAC394E93B5}">
      <dgm:prSet/>
      <dgm:spPr/>
      <dgm:t>
        <a:bodyPr/>
        <a:lstStyle/>
        <a:p>
          <a:endParaRPr lang="en-US"/>
        </a:p>
      </dgm:t>
    </dgm:pt>
    <dgm:pt modelId="{2812D98D-3F7D-4136-93E1-41A3F4F5762E}" type="pres">
      <dgm:prSet presAssocID="{25AF17CA-8C0D-4E59-9DE1-C035765F2A73}" presName="diagram" presStyleCnt="0">
        <dgm:presLayoutVars>
          <dgm:dir/>
          <dgm:resizeHandles val="exact"/>
        </dgm:presLayoutVars>
      </dgm:prSet>
      <dgm:spPr/>
    </dgm:pt>
    <dgm:pt modelId="{A6D99976-C307-43C1-8873-F096705C5DA5}" type="pres">
      <dgm:prSet presAssocID="{E323E730-B6F9-4AC1-AED4-75DB4BC410A5}" presName="node" presStyleLbl="node1" presStyleIdx="0" presStyleCnt="2">
        <dgm:presLayoutVars>
          <dgm:bulletEnabled val="1"/>
        </dgm:presLayoutVars>
      </dgm:prSet>
      <dgm:spPr/>
    </dgm:pt>
    <dgm:pt modelId="{FFBC11F4-F764-4B2A-B4AE-82F13CB8972F}" type="pres">
      <dgm:prSet presAssocID="{5B0F747E-DEC8-47F9-9682-6E78B8FCF6DD}" presName="sibTrans" presStyleCnt="0"/>
      <dgm:spPr/>
    </dgm:pt>
    <dgm:pt modelId="{BFAA277B-65A7-41E2-96E4-3DCC7C2EB3BF}" type="pres">
      <dgm:prSet presAssocID="{66D40904-F69D-4A84-8A7A-4B817A51B70A}" presName="node" presStyleLbl="node1" presStyleIdx="1" presStyleCnt="2">
        <dgm:presLayoutVars>
          <dgm:bulletEnabled val="1"/>
        </dgm:presLayoutVars>
      </dgm:prSet>
      <dgm:spPr/>
    </dgm:pt>
  </dgm:ptLst>
  <dgm:cxnLst>
    <dgm:cxn modelId="{77B35433-CB33-4FE5-8088-E5CBCFEA27B1}" srcId="{25AF17CA-8C0D-4E59-9DE1-C035765F2A73}" destId="{E323E730-B6F9-4AC1-AED4-75DB4BC410A5}" srcOrd="0" destOrd="0" parTransId="{D8020905-F34E-4617-BE5E-6C00F339FBBA}" sibTransId="{5B0F747E-DEC8-47F9-9682-6E78B8FCF6DD}"/>
    <dgm:cxn modelId="{FCC91E51-3532-470B-9D3A-6DF51C5E8B47}" type="presOf" srcId="{E323E730-B6F9-4AC1-AED4-75DB4BC410A5}" destId="{A6D99976-C307-43C1-8873-F096705C5DA5}" srcOrd="0" destOrd="0" presId="urn:microsoft.com/office/officeart/2005/8/layout/default"/>
    <dgm:cxn modelId="{F3E56276-561C-43B4-978C-F099D5C93E7A}" type="presOf" srcId="{25AF17CA-8C0D-4E59-9DE1-C035765F2A73}" destId="{2812D98D-3F7D-4136-93E1-41A3F4F5762E}" srcOrd="0" destOrd="0" presId="urn:microsoft.com/office/officeart/2005/8/layout/default"/>
    <dgm:cxn modelId="{263DD956-BF0A-4D27-9692-5DAC394E93B5}" srcId="{25AF17CA-8C0D-4E59-9DE1-C035765F2A73}" destId="{66D40904-F69D-4A84-8A7A-4B817A51B70A}" srcOrd="1" destOrd="0" parTransId="{2D41DDF8-90E9-431A-952C-391C30DC9CD1}" sibTransId="{69438073-9E21-412C-A8BB-D58CA941E1C5}"/>
    <dgm:cxn modelId="{2BF6FCA7-AA4D-4110-A7E6-1892744568DE}" type="presOf" srcId="{66D40904-F69D-4A84-8A7A-4B817A51B70A}" destId="{BFAA277B-65A7-41E2-96E4-3DCC7C2EB3BF}" srcOrd="0" destOrd="0" presId="urn:microsoft.com/office/officeart/2005/8/layout/default"/>
    <dgm:cxn modelId="{CC4020A3-EE80-4358-B2E1-4AFEFF24446E}" type="presParOf" srcId="{2812D98D-3F7D-4136-93E1-41A3F4F5762E}" destId="{A6D99976-C307-43C1-8873-F096705C5DA5}" srcOrd="0" destOrd="0" presId="urn:microsoft.com/office/officeart/2005/8/layout/default"/>
    <dgm:cxn modelId="{90B7EF11-A279-4714-981F-24AEBD45EE65}" type="presParOf" srcId="{2812D98D-3F7D-4136-93E1-41A3F4F5762E}" destId="{FFBC11F4-F764-4B2A-B4AE-82F13CB8972F}" srcOrd="1" destOrd="0" presId="urn:microsoft.com/office/officeart/2005/8/layout/default"/>
    <dgm:cxn modelId="{67F065C8-DDDF-4585-9688-402B78EA1C66}" type="presParOf" srcId="{2812D98D-3F7D-4136-93E1-41A3F4F5762E}" destId="{BFAA277B-65A7-41E2-96E4-3DCC7C2EB3B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3AB8-8B20-432F-9639-6E4E47D6DB1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a:t>2D Spectrogram vs. 1D Feature Vector</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C0696B03-3F93-48B1-A092-7E8D0D1AC948}" type="pres">
      <dgm:prSet presAssocID="{22A53AB8-8B20-432F-9639-6E4E47D6DB11}" presName="outerComposite" presStyleCnt="0">
        <dgm:presLayoutVars>
          <dgm:chMax val="5"/>
          <dgm:dir/>
          <dgm:resizeHandles val="exact"/>
        </dgm:presLayoutVars>
      </dgm:prSet>
      <dgm:spPr/>
    </dgm:pt>
    <dgm:pt modelId="{6CAAD4DC-8847-4E11-A5BC-CE052CDF7BA7}" type="pres">
      <dgm:prSet presAssocID="{22A53AB8-8B20-432F-9639-6E4E47D6DB11}" presName="dummyMaxCanvas" presStyleCnt="0">
        <dgm:presLayoutVars/>
      </dgm:prSet>
      <dgm:spPr/>
    </dgm:pt>
    <dgm:pt modelId="{03743E60-734B-4822-8359-2FE0F79DDDE9}" type="pres">
      <dgm:prSet presAssocID="{22A53AB8-8B20-432F-9639-6E4E47D6DB11}" presName="ThreeNodes_1" presStyleLbl="node1" presStyleIdx="0" presStyleCnt="3">
        <dgm:presLayoutVars>
          <dgm:bulletEnabled val="1"/>
        </dgm:presLayoutVars>
      </dgm:prSet>
      <dgm:spPr/>
    </dgm:pt>
    <dgm:pt modelId="{E76CEC8D-7F6A-4486-AF0D-0C2C2F2DC0D0}" type="pres">
      <dgm:prSet presAssocID="{22A53AB8-8B20-432F-9639-6E4E47D6DB11}" presName="ThreeNodes_2" presStyleLbl="node1" presStyleIdx="1" presStyleCnt="3">
        <dgm:presLayoutVars>
          <dgm:bulletEnabled val="1"/>
        </dgm:presLayoutVars>
      </dgm:prSet>
      <dgm:spPr/>
    </dgm:pt>
    <dgm:pt modelId="{016D7413-3601-4149-BEDB-D855C72C1B79}" type="pres">
      <dgm:prSet presAssocID="{22A53AB8-8B20-432F-9639-6E4E47D6DB11}" presName="ThreeNodes_3" presStyleLbl="node1" presStyleIdx="2" presStyleCnt="3">
        <dgm:presLayoutVars>
          <dgm:bulletEnabled val="1"/>
        </dgm:presLayoutVars>
      </dgm:prSet>
      <dgm:spPr/>
    </dgm:pt>
    <dgm:pt modelId="{585F8D09-C424-4001-93FB-95C605E16E05}" type="pres">
      <dgm:prSet presAssocID="{22A53AB8-8B20-432F-9639-6E4E47D6DB11}" presName="ThreeConn_1-2" presStyleLbl="fgAccFollowNode1" presStyleIdx="0" presStyleCnt="2">
        <dgm:presLayoutVars>
          <dgm:bulletEnabled val="1"/>
        </dgm:presLayoutVars>
      </dgm:prSet>
      <dgm:spPr/>
    </dgm:pt>
    <dgm:pt modelId="{F1BC1639-2460-49B0-8CD7-4EE91A32BFA0}" type="pres">
      <dgm:prSet presAssocID="{22A53AB8-8B20-432F-9639-6E4E47D6DB11}" presName="ThreeConn_2-3" presStyleLbl="fgAccFollowNode1" presStyleIdx="1" presStyleCnt="2">
        <dgm:presLayoutVars>
          <dgm:bulletEnabled val="1"/>
        </dgm:presLayoutVars>
      </dgm:prSet>
      <dgm:spPr/>
    </dgm:pt>
    <dgm:pt modelId="{69DB8E5C-0737-420B-888E-E1CA09FC6229}" type="pres">
      <dgm:prSet presAssocID="{22A53AB8-8B20-432F-9639-6E4E47D6DB11}" presName="ThreeNodes_1_text" presStyleLbl="node1" presStyleIdx="2" presStyleCnt="3">
        <dgm:presLayoutVars>
          <dgm:bulletEnabled val="1"/>
        </dgm:presLayoutVars>
      </dgm:prSet>
      <dgm:spPr/>
    </dgm:pt>
    <dgm:pt modelId="{412F5943-CED2-47A8-9C94-7A5E055C7EE2}" type="pres">
      <dgm:prSet presAssocID="{22A53AB8-8B20-432F-9639-6E4E47D6DB11}" presName="ThreeNodes_2_text" presStyleLbl="node1" presStyleIdx="2" presStyleCnt="3">
        <dgm:presLayoutVars>
          <dgm:bulletEnabled val="1"/>
        </dgm:presLayoutVars>
      </dgm:prSet>
      <dgm:spPr/>
    </dgm:pt>
    <dgm:pt modelId="{E1D51E34-E028-4EE3-9242-226057682CF6}" type="pres">
      <dgm:prSet presAssocID="{22A53AB8-8B20-432F-9639-6E4E47D6DB11}" presName="ThreeNodes_3_text" presStyleLbl="node1" presStyleIdx="2" presStyleCnt="3">
        <dgm:presLayoutVars>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39436414-511B-4245-8E48-BA2A65921533}" type="presOf" srcId="{3095B609-F6A4-406B-BEE1-FD7CBB61AE22}" destId="{F1BC1639-2460-49B0-8CD7-4EE91A32BFA0}" srcOrd="0" destOrd="0" presId="urn:microsoft.com/office/officeart/2005/8/layout/vProcess5"/>
    <dgm:cxn modelId="{5426D46C-8700-4D3E-BD8C-ECAC17FBE95B}" type="presOf" srcId="{3BF47D7B-E331-4F66-B5E3-C40245750BCA}" destId="{E1D51E34-E028-4EE3-9242-226057682CF6}" srcOrd="1" destOrd="0" presId="urn:microsoft.com/office/officeart/2005/8/layout/vProcess5"/>
    <dgm:cxn modelId="{DABDA571-A49F-469B-BB72-C685D83F0599}" type="presOf" srcId="{E099E98D-D600-4851-B8AE-643326BD62AC}" destId="{585F8D09-C424-4001-93FB-95C605E16E05}" srcOrd="0" destOrd="0" presId="urn:microsoft.com/office/officeart/2005/8/layout/vProcess5"/>
    <dgm:cxn modelId="{AFF17252-DC36-4D50-BF5A-E13DF5B019E3}" srcId="{22A53AB8-8B20-432F-9639-6E4E47D6DB11}" destId="{3ABD4994-DC32-4C9E-8B40-993C01BADC9F}" srcOrd="0" destOrd="0" parTransId="{C11A6306-4825-4BFB-80D5-8B8DC3C0D22D}" sibTransId="{E099E98D-D600-4851-B8AE-643326BD62AC}"/>
    <dgm:cxn modelId="{0144EB72-87FE-4CED-97B1-1634540BF54C}" type="presOf" srcId="{09662702-8DE1-4DDD-9E54-F93315179448}" destId="{E76CEC8D-7F6A-4486-AF0D-0C2C2F2DC0D0}" srcOrd="0" destOrd="0" presId="urn:microsoft.com/office/officeart/2005/8/layout/vProcess5"/>
    <dgm:cxn modelId="{1B413683-90A3-4B9D-AF8D-08382F174493}" srcId="{22A53AB8-8B20-432F-9639-6E4E47D6DB11}" destId="{3BF47D7B-E331-4F66-B5E3-C40245750BCA}" srcOrd="2" destOrd="0" parTransId="{D777BB71-0C7D-41B7-956B-11C72F4E99FF}" sibTransId="{74F0FF0A-5A0C-4611-ABF6-FA37F2346D13}"/>
    <dgm:cxn modelId="{24F70F95-4E05-4359-8686-156C427C85D8}" type="presOf" srcId="{22A53AB8-8B20-432F-9639-6E4E47D6DB11}" destId="{C0696B03-3F93-48B1-A092-7E8D0D1AC948}" srcOrd="0" destOrd="0" presId="urn:microsoft.com/office/officeart/2005/8/layout/vProcess5"/>
    <dgm:cxn modelId="{A610F69B-9421-45C1-A818-EFE97D8279C1}" type="presOf" srcId="{3BF47D7B-E331-4F66-B5E3-C40245750BCA}" destId="{016D7413-3601-4149-BEDB-D855C72C1B79}" srcOrd="0" destOrd="0" presId="urn:microsoft.com/office/officeart/2005/8/layout/vProcess5"/>
    <dgm:cxn modelId="{7022829D-504B-4567-A825-8A00B0EDCB37}" type="presOf" srcId="{3ABD4994-DC32-4C9E-8B40-993C01BADC9F}" destId="{03743E60-734B-4822-8359-2FE0F79DDDE9}" srcOrd="0" destOrd="0" presId="urn:microsoft.com/office/officeart/2005/8/layout/vProcess5"/>
    <dgm:cxn modelId="{EB754AAC-0ADB-4001-80CF-2CE13A4AC84B}" type="presOf" srcId="{09662702-8DE1-4DDD-9E54-F93315179448}" destId="{412F5943-CED2-47A8-9C94-7A5E055C7EE2}" srcOrd="1" destOrd="0" presId="urn:microsoft.com/office/officeart/2005/8/layout/vProcess5"/>
    <dgm:cxn modelId="{A4D8D3F6-5FA9-4287-BE89-56CC36761C4D}" type="presOf" srcId="{3ABD4994-DC32-4C9E-8B40-993C01BADC9F}" destId="{69DB8E5C-0737-420B-888E-E1CA09FC6229}" srcOrd="1" destOrd="0" presId="urn:microsoft.com/office/officeart/2005/8/layout/vProcess5"/>
    <dgm:cxn modelId="{CF088EC9-7B8D-4568-B529-AF07FCE678C6}" type="presParOf" srcId="{C0696B03-3F93-48B1-A092-7E8D0D1AC948}" destId="{6CAAD4DC-8847-4E11-A5BC-CE052CDF7BA7}" srcOrd="0" destOrd="0" presId="urn:microsoft.com/office/officeart/2005/8/layout/vProcess5"/>
    <dgm:cxn modelId="{F78E0D58-986C-4809-A1DC-1A20A146D00A}" type="presParOf" srcId="{C0696B03-3F93-48B1-A092-7E8D0D1AC948}" destId="{03743E60-734B-4822-8359-2FE0F79DDDE9}" srcOrd="1" destOrd="0" presId="urn:microsoft.com/office/officeart/2005/8/layout/vProcess5"/>
    <dgm:cxn modelId="{9C2EFF2C-4DA2-41EA-8FF5-8E4FFA2EEC71}" type="presParOf" srcId="{C0696B03-3F93-48B1-A092-7E8D0D1AC948}" destId="{E76CEC8D-7F6A-4486-AF0D-0C2C2F2DC0D0}" srcOrd="2" destOrd="0" presId="urn:microsoft.com/office/officeart/2005/8/layout/vProcess5"/>
    <dgm:cxn modelId="{90A093B6-5EA3-48A3-A52E-ADCCFFF2FC60}" type="presParOf" srcId="{C0696B03-3F93-48B1-A092-7E8D0D1AC948}" destId="{016D7413-3601-4149-BEDB-D855C72C1B79}" srcOrd="3" destOrd="0" presId="urn:microsoft.com/office/officeart/2005/8/layout/vProcess5"/>
    <dgm:cxn modelId="{97E45C42-43D3-4B89-AC71-9013D3224D68}" type="presParOf" srcId="{C0696B03-3F93-48B1-A092-7E8D0D1AC948}" destId="{585F8D09-C424-4001-93FB-95C605E16E05}" srcOrd="4" destOrd="0" presId="urn:microsoft.com/office/officeart/2005/8/layout/vProcess5"/>
    <dgm:cxn modelId="{C4632C7A-AB48-4E56-B7F4-12468F2A060E}" type="presParOf" srcId="{C0696B03-3F93-48B1-A092-7E8D0D1AC948}" destId="{F1BC1639-2460-49B0-8CD7-4EE91A32BFA0}" srcOrd="5" destOrd="0" presId="urn:microsoft.com/office/officeart/2005/8/layout/vProcess5"/>
    <dgm:cxn modelId="{5DC26FDE-8AAF-427B-9518-41AE06F3CF8E}" type="presParOf" srcId="{C0696B03-3F93-48B1-A092-7E8D0D1AC948}" destId="{69DB8E5C-0737-420B-888E-E1CA09FC6229}" srcOrd="6" destOrd="0" presId="urn:microsoft.com/office/officeart/2005/8/layout/vProcess5"/>
    <dgm:cxn modelId="{9E641049-BA3B-4244-AF6E-268D91BC16B9}" type="presParOf" srcId="{C0696B03-3F93-48B1-A092-7E8D0D1AC948}" destId="{412F5943-CED2-47A8-9C94-7A5E055C7EE2}" srcOrd="7" destOrd="0" presId="urn:microsoft.com/office/officeart/2005/8/layout/vProcess5"/>
    <dgm:cxn modelId="{0373414E-1BF3-4779-A1F8-65A5E63247D1}" type="presParOf" srcId="{C0696B03-3F93-48B1-A092-7E8D0D1AC948}" destId="{E1D51E34-E028-4EE3-9242-226057682C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358278"/>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650943"/>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 neural network is a mathematical function</a:t>
          </a:r>
        </a:p>
      </dsp:txBody>
      <dsp:txXfrm>
        <a:off x="359635" y="702510"/>
        <a:ext cx="2669482" cy="1657477"/>
      </dsp:txXfrm>
    </dsp:sp>
    <dsp:sp modelId="{5F78C28A-04F7-4942-B9FA-E21238B55CF2}">
      <dsp:nvSpPr>
        <dsp:cNvPr id="0" name=""/>
        <dsp:cNvSpPr/>
      </dsp:nvSpPr>
      <dsp:spPr>
        <a:xfrm>
          <a:off x="3388753" y="358278"/>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650943"/>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Composed of smaller functions called </a:t>
          </a:r>
          <a:r>
            <a:rPr lang="en-US" sz="2600" i="1" kern="1200" dirty="0"/>
            <a:t>layers</a:t>
          </a:r>
          <a:endParaRPr lang="en-US" sz="2600" kern="1200" dirty="0"/>
        </a:p>
      </dsp:txBody>
      <dsp:txXfrm>
        <a:off x="3748388" y="702510"/>
        <a:ext cx="2669482" cy="1657477"/>
      </dsp:txXfrm>
    </dsp:sp>
    <dsp:sp modelId="{7E925313-7DCC-4EAC-997C-381A0A84EFA6}">
      <dsp:nvSpPr>
        <dsp:cNvPr id="0" name=""/>
        <dsp:cNvSpPr/>
      </dsp:nvSpPr>
      <dsp:spPr>
        <a:xfrm>
          <a:off x="6777506" y="358278"/>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650943"/>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Transform </a:t>
          </a:r>
          <a:r>
            <a:rPr lang="en-US" sz="2600" i="1" kern="1200"/>
            <a:t>features</a:t>
          </a:r>
          <a:r>
            <a:rPr lang="en-US" sz="2600" kern="1200"/>
            <a:t> into </a:t>
          </a:r>
          <a:r>
            <a:rPr lang="en-US" sz="2600" i="1" kern="1200"/>
            <a:t>predictions</a:t>
          </a:r>
          <a:endParaRPr lang="en-US" sz="2600" kern="1200"/>
        </a:p>
      </dsp:txBody>
      <dsp:txXfrm>
        <a:off x="7137141" y="702510"/>
        <a:ext cx="2669482" cy="1657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BA628-21C1-477A-941B-0B0DA8F045F8}">
      <dsp:nvSpPr>
        <dsp:cNvPr id="0" name=""/>
        <dsp:cNvSpPr/>
      </dsp:nvSpPr>
      <dsp:spPr>
        <a:xfrm>
          <a:off x="600095" y="57073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9D568-5B6D-42E9-B754-A808C1E89F1D}">
      <dsp:nvSpPr>
        <dsp:cNvPr id="0" name=""/>
        <dsp:cNvSpPr/>
      </dsp:nvSpPr>
      <dsp:spPr>
        <a:xfrm>
          <a:off x="980345" y="95098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3E680D-66B6-49EA-91B5-9F00DFF7B670}">
      <dsp:nvSpPr>
        <dsp:cNvPr id="0" name=""/>
        <dsp:cNvSpPr/>
      </dsp:nvSpPr>
      <dsp:spPr>
        <a:xfrm>
          <a:off x="2972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Inputs are mapped to </a:t>
          </a:r>
          <a:r>
            <a:rPr lang="en-US" sz="1600" kern="1200" dirty="0">
              <a:highlight>
                <a:srgbClr val="FFFF00"/>
              </a:highlight>
            </a:rPr>
            <a:t>qualitative</a:t>
          </a:r>
          <a:r>
            <a:rPr lang="en-US" sz="1600" kern="1200" dirty="0"/>
            <a:t> outputs (musical instruments)</a:t>
          </a:r>
        </a:p>
      </dsp:txBody>
      <dsp:txXfrm>
        <a:off x="29720" y="2910739"/>
        <a:ext cx="2925000" cy="720000"/>
      </dsp:txXfrm>
    </dsp:sp>
    <dsp:sp modelId="{78D97DDB-86C4-4A2C-BE43-D856D53DDB39}">
      <dsp:nvSpPr>
        <dsp:cNvPr id="0" name=""/>
        <dsp:cNvSpPr/>
      </dsp:nvSpPr>
      <dsp:spPr>
        <a:xfrm>
          <a:off x="4036970" y="57073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E47A-1482-43EE-8FB4-16F37A72C6C5}">
      <dsp:nvSpPr>
        <dsp:cNvPr id="0" name=""/>
        <dsp:cNvSpPr/>
      </dsp:nvSpPr>
      <dsp:spPr>
        <a:xfrm>
          <a:off x="4417220" y="95098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AD712-9B2D-497C-8F19-55F413FEAFD1}">
      <dsp:nvSpPr>
        <dsp:cNvPr id="0" name=""/>
        <dsp:cNvSpPr/>
      </dsp:nvSpPr>
      <dsp:spPr>
        <a:xfrm>
          <a:off x="3466595"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We group inputs that have similar properties</a:t>
          </a:r>
        </a:p>
      </dsp:txBody>
      <dsp:txXfrm>
        <a:off x="3466595" y="2910739"/>
        <a:ext cx="2925000" cy="720000"/>
      </dsp:txXfrm>
    </dsp:sp>
    <dsp:sp modelId="{9FDD0603-8302-4D6C-B7A5-E31905FF8C45}">
      <dsp:nvSpPr>
        <dsp:cNvPr id="0" name=""/>
        <dsp:cNvSpPr/>
      </dsp:nvSpPr>
      <dsp:spPr>
        <a:xfrm>
          <a:off x="7473845" y="570738"/>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ACBB3-F57C-4448-8440-549E7F86D93A}">
      <dsp:nvSpPr>
        <dsp:cNvPr id="0" name=""/>
        <dsp:cNvSpPr/>
      </dsp:nvSpPr>
      <dsp:spPr>
        <a:xfrm>
          <a:off x="7854095" y="95098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5844E2-3DC1-40A3-99DB-9F28CB1F2629}">
      <dsp:nvSpPr>
        <dsp:cNvPr id="0" name=""/>
        <dsp:cNvSpPr/>
      </dsp:nvSpPr>
      <dsp:spPr>
        <a:xfrm>
          <a:off x="690347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Integer output classes correspond to a musical instrument</a:t>
          </a:r>
        </a:p>
      </dsp:txBody>
      <dsp:txXfrm>
        <a:off x="6903470" y="2910739"/>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7E4F2-3E37-43FF-BDE1-F4F83F0EBD88}">
      <dsp:nvSpPr>
        <dsp:cNvPr id="0" name=""/>
        <dsp:cNvSpPr/>
      </dsp:nvSpPr>
      <dsp:spPr>
        <a:xfrm>
          <a:off x="932044" y="3464"/>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Inputs is 2D image-like array</a:t>
          </a:r>
        </a:p>
      </dsp:txBody>
      <dsp:txXfrm>
        <a:off x="932044" y="3464"/>
        <a:ext cx="4214977" cy="2528986"/>
      </dsp:txXfrm>
    </dsp:sp>
    <dsp:sp modelId="{219CA248-FB5D-4E93-87A1-95DAD368EC5E}">
      <dsp:nvSpPr>
        <dsp:cNvPr id="0" name=""/>
        <dsp:cNvSpPr/>
      </dsp:nvSpPr>
      <dsp:spPr>
        <a:xfrm>
          <a:off x="932044" y="2953948"/>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Transformed through </a:t>
          </a:r>
          <a:r>
            <a:rPr lang="en-US" sz="4000" i="1" kern="1200"/>
            <a:t>Convolution </a:t>
          </a:r>
          <a:r>
            <a:rPr lang="en-US" sz="4000" kern="1200"/>
            <a:t>and </a:t>
          </a:r>
          <a:r>
            <a:rPr lang="en-US" sz="4000" i="1" kern="1200"/>
            <a:t>Pooling</a:t>
          </a:r>
          <a:r>
            <a:rPr lang="en-US" sz="4000" kern="1200"/>
            <a:t> Layers</a:t>
          </a:r>
        </a:p>
      </dsp:txBody>
      <dsp:txXfrm>
        <a:off x="932044" y="2953948"/>
        <a:ext cx="4214977" cy="2528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9976-C307-43C1-8873-F096705C5DA5}">
      <dsp:nvSpPr>
        <dsp:cNvPr id="0" name=""/>
        <dsp:cNvSpPr/>
      </dsp:nvSpPr>
      <dsp:spPr>
        <a:xfrm>
          <a:off x="932044" y="3464"/>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Input is 1D array of features</a:t>
          </a:r>
        </a:p>
      </dsp:txBody>
      <dsp:txXfrm>
        <a:off x="932044" y="3464"/>
        <a:ext cx="4214977" cy="2528986"/>
      </dsp:txXfrm>
    </dsp:sp>
    <dsp:sp modelId="{BFAA277B-65A7-41E2-96E4-3DCC7C2EB3BF}">
      <dsp:nvSpPr>
        <dsp:cNvPr id="0" name=""/>
        <dsp:cNvSpPr/>
      </dsp:nvSpPr>
      <dsp:spPr>
        <a:xfrm>
          <a:off x="932044" y="2953948"/>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Transformed through </a:t>
          </a:r>
          <a:r>
            <a:rPr lang="en-US" sz="4900" i="1" kern="1200"/>
            <a:t>Dense Layers</a:t>
          </a:r>
          <a:endParaRPr lang="en-US" sz="4900" kern="1200"/>
        </a:p>
      </dsp:txBody>
      <dsp:txXfrm>
        <a:off x="932044" y="2953948"/>
        <a:ext cx="4214977" cy="2528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43E60-734B-4822-8359-2FE0F79DDDE9}">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Each model uses a different input </a:t>
          </a:r>
          <a:r>
            <a:rPr lang="en-US" sz="3300" i="1" kern="1200"/>
            <a:t>Modes</a:t>
          </a:r>
          <a:endParaRPr lang="en-US" sz="3300" kern="1200"/>
        </a:p>
      </dsp:txBody>
      <dsp:txXfrm>
        <a:off x="36917" y="36917"/>
        <a:ext cx="7019345" cy="1186609"/>
      </dsp:txXfrm>
    </dsp:sp>
    <dsp:sp modelId="{E76CEC8D-7F6A-4486-AF0D-0C2C2F2DC0D0}">
      <dsp:nvSpPr>
        <dsp:cNvPr id="0" name=""/>
        <dsp:cNvSpPr/>
      </dsp:nvSpPr>
      <dsp:spPr>
        <a:xfrm>
          <a:off x="739364" y="1470517"/>
          <a:ext cx="8379462"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2D Spectrogram vs. 1D Feature Vector</a:t>
          </a:r>
        </a:p>
      </dsp:txBody>
      <dsp:txXfrm>
        <a:off x="776281" y="1507434"/>
        <a:ext cx="6746975" cy="1186609"/>
      </dsp:txXfrm>
    </dsp:sp>
    <dsp:sp modelId="{016D7413-3601-4149-BEDB-D855C72C1B79}">
      <dsp:nvSpPr>
        <dsp:cNvPr id="0" name=""/>
        <dsp:cNvSpPr/>
      </dsp:nvSpPr>
      <dsp:spPr>
        <a:xfrm>
          <a:off x="1478728" y="2941034"/>
          <a:ext cx="8379462"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Compare </a:t>
          </a:r>
          <a:r>
            <a:rPr lang="en-US" sz="3300" i="1" kern="1200"/>
            <a:t>Modes</a:t>
          </a:r>
          <a:r>
            <a:rPr lang="en-US" sz="3300" kern="1200"/>
            <a:t> to human senses</a:t>
          </a:r>
        </a:p>
      </dsp:txBody>
      <dsp:txXfrm>
        <a:off x="1515645" y="2977951"/>
        <a:ext cx="6746975" cy="1186609"/>
      </dsp:txXfrm>
    </dsp:sp>
    <dsp:sp modelId="{585F8D09-C424-4001-93FB-95C605E16E05}">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F1BC1639-2460-49B0-8CD7-4EE91A32BFA0}">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1/3/2021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1/3/2021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555655"/>
            <a:ext cx="9418320" cy="3566604"/>
          </a:xfrm>
        </p:spPr>
        <p:txBody>
          <a:bodyPr>
            <a:normAutofit/>
          </a:bodyPr>
          <a:lstStyle/>
          <a:p>
            <a:r>
              <a:rPr lang="en-US" sz="5400" dirty="0"/>
              <a:t>Musical Instrument Classification Using a </a:t>
            </a:r>
            <a:r>
              <a:rPr lang="en-US" dirty="0"/>
              <a:t>Hybrid Neural Network</a:t>
            </a:r>
          </a:p>
        </p:txBody>
      </p:sp>
      <p:sp>
        <p:nvSpPr>
          <p:cNvPr id="3" name="Subtitle 2">
            <a:extLst>
              <a:ext uri="{FF2B5EF4-FFF2-40B4-BE49-F238E27FC236}">
                <a16:creationId xmlns:a16="http://schemas.microsoft.com/office/drawing/2014/main" id="{CED915AA-6494-471F-A315-73A8497A9D49}"/>
              </a:ext>
            </a:extLst>
          </p:cNvPr>
          <p:cNvSpPr>
            <a:spLocks noGrp="1"/>
          </p:cNvSpPr>
          <p:nvPr>
            <p:ph type="subTitle" idx="1"/>
          </p:nvPr>
        </p:nvSpPr>
        <p:spPr>
          <a:xfrm>
            <a:off x="1370693" y="4563122"/>
            <a:ext cx="3556414" cy="1739223"/>
          </a:xfrm>
        </p:spPr>
        <p:txBody>
          <a:bodyPr>
            <a:normAutofit fontScale="77500" lnSpcReduction="20000"/>
          </a:bodyPr>
          <a:lstStyle/>
          <a:p>
            <a:r>
              <a:rPr lang="en-US" dirty="0"/>
              <a:t>Landon Buell</a:t>
            </a:r>
          </a:p>
          <a:p>
            <a:r>
              <a:rPr lang="en-US" dirty="0"/>
              <a:t>Senior, Physics B.S. Major</a:t>
            </a:r>
          </a:p>
          <a:p>
            <a:r>
              <a:rPr lang="en-US" dirty="0"/>
              <a:t>University of New Hampshire</a:t>
            </a:r>
          </a:p>
          <a:p>
            <a:r>
              <a:rPr lang="en-US" dirty="0"/>
              <a:t>8 Jan 2020</a:t>
            </a:r>
          </a:p>
        </p:txBody>
      </p:sp>
      <p:sp>
        <p:nvSpPr>
          <p:cNvPr id="4" name="Subtitle 2">
            <a:extLst>
              <a:ext uri="{FF2B5EF4-FFF2-40B4-BE49-F238E27FC236}">
                <a16:creationId xmlns:a16="http://schemas.microsoft.com/office/drawing/2014/main" id="{F3F4D120-52E2-411F-9B28-2027E8DB1A17}"/>
              </a:ext>
            </a:extLst>
          </p:cNvPr>
          <p:cNvSpPr txBox="1">
            <a:spLocks/>
          </p:cNvSpPr>
          <p:nvPr/>
        </p:nvSpPr>
        <p:spPr>
          <a:xfrm>
            <a:off x="6498454" y="4561501"/>
            <a:ext cx="5450890" cy="1739222"/>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Kevin Short</a:t>
            </a:r>
          </a:p>
          <a:p>
            <a:r>
              <a:rPr lang="en-US" dirty="0"/>
              <a:t>University Professor &amp; Professor of Mathematics</a:t>
            </a:r>
          </a:p>
          <a:p>
            <a:r>
              <a:rPr lang="en-US" dirty="0"/>
              <a:t>Founder, Integrated Applied Mathematics Program</a:t>
            </a:r>
          </a:p>
          <a:p>
            <a:r>
              <a:rPr lang="en-US"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1261871" y="365760"/>
            <a:ext cx="9858383" cy="1325562"/>
          </a:xfrm>
        </p:spPr>
        <p:txBody>
          <a:bodyPr>
            <a:normAutofit/>
          </a:bodyPr>
          <a:lstStyle/>
          <a:p>
            <a:r>
              <a:rPr lang="en-US" dirty="0"/>
              <a:t>Two Modes of Input</a:t>
            </a:r>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9419553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7" name="Content Placeholder 6" descr="Diagram, schematic&#10;&#10;Description automatically generated">
            <a:extLst>
              <a:ext uri="{FF2B5EF4-FFF2-40B4-BE49-F238E27FC236}">
                <a16:creationId xmlns:a16="http://schemas.microsoft.com/office/drawing/2014/main" id="{45A18424-F9D6-427C-ACB3-45BEDF7189D8}"/>
              </a:ext>
            </a:extLst>
          </p:cNvPr>
          <p:cNvPicPr>
            <a:picLocks noGrp="1" noChangeAspect="1"/>
          </p:cNvPicPr>
          <p:nvPr>
            <p:ph idx="1"/>
          </p:nvPr>
        </p:nvPicPr>
        <p:blipFill>
          <a:blip r:embed="rId2"/>
          <a:stretch>
            <a:fillRect/>
          </a:stretch>
        </p:blipFill>
        <p:spPr>
          <a:xfrm>
            <a:off x="5688106" y="0"/>
            <a:ext cx="5163263" cy="6681870"/>
          </a:xfrm>
        </p:spPr>
      </p:pic>
    </p:spTree>
    <p:extLst>
      <p:ext uri="{BB962C8B-B14F-4D97-AF65-F5344CB8AC3E}">
        <p14:creationId xmlns:p14="http://schemas.microsoft.com/office/powerpoint/2010/main" val="340013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6535272" y="457200"/>
            <a:ext cx="4572000" cy="182880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US" sz="1600" dirty="0"/>
              <a:t>Three Separate Models’</a:t>
            </a:r>
          </a:p>
          <a:p>
            <a:pPr marL="800100" lvl="1" indent="-342900">
              <a:buFont typeface="+mj-lt"/>
              <a:buAutoNum type="arabicParenR"/>
            </a:pPr>
            <a:r>
              <a:rPr lang="en-US" sz="1600" dirty="0"/>
              <a:t>Just CNN Architecture</a:t>
            </a:r>
          </a:p>
          <a:p>
            <a:pPr marL="800100" lvl="1" indent="-342900">
              <a:buFont typeface="+mj-lt"/>
              <a:buAutoNum type="arabicParenR"/>
            </a:pPr>
            <a:r>
              <a:rPr lang="en-US" sz="1600" dirty="0"/>
              <a:t>Just MLP Architecture</a:t>
            </a:r>
          </a:p>
          <a:p>
            <a:pPr marL="800100" lvl="1" indent="-342900">
              <a:buFont typeface="+mj-lt"/>
              <a:buAutoNum type="arabicParenR"/>
            </a:pPr>
            <a:r>
              <a:rPr lang="en-US" sz="1600" dirty="0"/>
              <a:t>Hybrid Architecture</a:t>
            </a:r>
          </a:p>
          <a:p>
            <a:endParaRPr lang="en-US" dirty="0"/>
          </a:p>
          <a:p>
            <a:pPr marL="285750" indent="-285750">
              <a:buFont typeface="Arial" panose="020B0604020202020204" pitchFamily="34" charset="0"/>
              <a:buChar char="•"/>
            </a:pPr>
            <a:r>
              <a:rPr lang="en-US" sz="1600" dirty="0"/>
              <a:t>Each unimodal </a:t>
            </a:r>
            <a:r>
              <a:rPr lang="en-US" sz="1600" dirty="0" err="1"/>
              <a:t>achitecture</a:t>
            </a:r>
            <a:r>
              <a:rPr lang="en-US" sz="1600" dirty="0"/>
              <a:t> learns a set of parameters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combined, the  </a:t>
            </a:r>
            <a:endParaRPr lang="en-US" dirty="0"/>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6535272" y="4572000"/>
            <a:ext cx="4572000" cy="182880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6535272" y="2514600"/>
            <a:ext cx="4572000" cy="182880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5821726"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5821726"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5821726" y="5194012"/>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Tree>
    <p:extLst>
      <p:ext uri="{BB962C8B-B14F-4D97-AF65-F5344CB8AC3E}">
        <p14:creationId xmlns:p14="http://schemas.microsoft.com/office/powerpoint/2010/main" val="36671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pic>
        <p:nvPicPr>
          <p:cNvPr id="13" name="Content Placeholder 12" descr="Line chart&#10;&#10;Description automatically generated">
            <a:extLst>
              <a:ext uri="{FF2B5EF4-FFF2-40B4-BE49-F238E27FC236}">
                <a16:creationId xmlns:a16="http://schemas.microsoft.com/office/drawing/2014/main" id="{7150F80E-2EB5-4B1B-B824-45FACB6E4E26}"/>
              </a:ext>
            </a:extLst>
          </p:cNvPr>
          <p:cNvPicPr>
            <a:picLocks noGrp="1" noChangeAspect="1"/>
          </p:cNvPicPr>
          <p:nvPr>
            <p:ph sz="half" idx="2"/>
          </p:nvPr>
        </p:nvPicPr>
        <p:blipFill>
          <a:blip r:embed="rId2"/>
          <a:stretch>
            <a:fillRect/>
          </a:stretch>
        </p:blipFill>
        <p:spPr>
          <a:xfrm>
            <a:off x="1670050" y="2508250"/>
            <a:ext cx="3663950" cy="3663950"/>
          </a:xfrm>
        </p:spPr>
      </p:pic>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spTree>
    <p:extLst>
      <p:ext uri="{BB962C8B-B14F-4D97-AF65-F5344CB8AC3E}">
        <p14:creationId xmlns:p14="http://schemas.microsoft.com/office/powerpoint/2010/main" val="38556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r>
              <a:rPr lang="en-US" sz="2800" dirty="0">
                <a:solidFill>
                  <a:srgbClr val="FFFFFF"/>
                </a:solidFill>
              </a:rPr>
              <a:t>Discussions </a:t>
            </a:r>
            <a:br>
              <a:rPr lang="en-US" sz="2800" dirty="0">
                <a:solidFill>
                  <a:srgbClr val="FFFFFF"/>
                </a:solidFill>
              </a:rPr>
            </a:br>
            <a:r>
              <a:rPr lang="en-US" sz="2800" dirty="0">
                <a:solidFill>
                  <a:srgbClr val="FFFFFF"/>
                </a:solidFill>
              </a:rPr>
              <a:t>and</a:t>
            </a:r>
            <a:br>
              <a:rPr lang="en-US" sz="2800" dirty="0">
                <a:solidFill>
                  <a:srgbClr val="FFFFFF"/>
                </a:solidFill>
              </a:rPr>
            </a:br>
            <a:r>
              <a:rPr lang="en-US" sz="2800" dirty="0">
                <a:solidFill>
                  <a:srgbClr val="FFFFFF"/>
                </a:solidFill>
              </a:rPr>
              <a:t>Conclusions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2400" dirty="0"/>
          </a:p>
          <a:p>
            <a:r>
              <a:rPr lang="en-US" sz="2400" dirty="0"/>
              <a:t>Hybrid architecture allows for single sample to be effectively convey with two different input modes</a:t>
            </a:r>
          </a:p>
          <a:p>
            <a:pPr marL="0" indent="0">
              <a:buNone/>
            </a:pPr>
            <a:endParaRPr lang="en-US" sz="2400" dirty="0"/>
          </a:p>
          <a:p>
            <a:r>
              <a:rPr lang="en-US" sz="2400" dirty="0"/>
              <a:t>The Multimodal Model Improves musical instrument classification performance</a:t>
            </a:r>
          </a:p>
          <a:p>
            <a:endParaRPr lang="en-US" sz="2400" dirty="0"/>
          </a:p>
          <a:p>
            <a:r>
              <a:rPr lang="en-US" sz="2400" dirty="0"/>
              <a:t>We would like to deploy this model to classify unlabeled chaotic synthesizer waveforms</a:t>
            </a: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73156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p:txBody>
          <a:bodyPr/>
          <a:lstStyle/>
          <a:p>
            <a:endParaRPr lang="en-US" dirty="0"/>
          </a:p>
          <a:p>
            <a:endParaRPr lang="en-US" dirty="0"/>
          </a:p>
          <a:p>
            <a:r>
              <a:rPr lang="en-US" dirty="0"/>
              <a:t>Additional information + Formal Write-up is available</a:t>
            </a:r>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a:p>
            <a:pPr lvl="1"/>
            <a:endParaRPr lang="en-US" dirty="0"/>
          </a:p>
          <a:p>
            <a:pPr lvl="1"/>
            <a:endParaRPr lang="en-US" dirty="0"/>
          </a:p>
          <a:p>
            <a:r>
              <a:rPr lang="en-US" dirty="0"/>
              <a:t>Project GitHub Repository:</a:t>
            </a:r>
          </a:p>
          <a:p>
            <a:pPr marL="0" indent="0">
              <a:buNone/>
            </a:pPr>
            <a:r>
              <a:rPr lang="en-US" dirty="0"/>
              <a:t>	</a:t>
            </a:r>
            <a:r>
              <a:rPr lang="en-US" sz="1600" dirty="0"/>
              <a:t>https://github.com/landonbuell/Buell-Senior-Thesis</a:t>
            </a:r>
            <a:endParaRPr lang="en-US" dirty="0"/>
          </a:p>
        </p:txBody>
      </p:sp>
      <p:sp>
        <p:nvSpPr>
          <p:cNvPr id="7" name="Text Placeholder 6">
            <a:extLst>
              <a:ext uri="{FF2B5EF4-FFF2-40B4-BE49-F238E27FC236}">
                <a16:creationId xmlns:a16="http://schemas.microsoft.com/office/drawing/2014/main" id="{3FFB7F27-E25B-47BC-9442-A767225660F6}"/>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3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a:solidFill>
                <a:schemeClr val="tx2"/>
              </a:solidFill>
            </a:endParaRPr>
          </a:p>
          <a:p>
            <a:r>
              <a:rPr lang="en-US" sz="3000">
                <a:solidFill>
                  <a:schemeClr val="tx2"/>
                </a:solidFill>
              </a:rPr>
              <a:t>- Aurelion Geron, Former YouTube Video Classification lead</a:t>
            </a:r>
            <a:br>
              <a:rPr lang="en-US" sz="3000">
                <a:solidFill>
                  <a:schemeClr val="tx2"/>
                </a:solidFill>
              </a:rPr>
            </a:br>
            <a:endParaRPr lang="en-US" sz="300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229133377"/>
              </p:ext>
            </p:extLst>
          </p:nvPr>
        </p:nvGraphicFramePr>
        <p:xfrm>
          <a:off x="1248188" y="1691322"/>
          <a:ext cx="9858191" cy="276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214D12F-149C-4699-A332-C29BDF620F3F}"/>
              </a:ext>
            </a:extLst>
          </p:cNvPr>
          <p:cNvSpPr txBox="1"/>
          <p:nvPr/>
        </p:nvSpPr>
        <p:spPr>
          <a:xfrm>
            <a:off x="1530521" y="4705165"/>
            <a:ext cx="9159880" cy="369332"/>
          </a:xfrm>
          <a:prstGeom prst="rect">
            <a:avLst/>
          </a:prstGeom>
          <a:noFill/>
        </p:spPr>
        <p:txBody>
          <a:bodyPr wrap="none" rtlCol="0">
            <a:spAutoFit/>
          </a:bodyPr>
          <a:lstStyle/>
          <a:p>
            <a:r>
              <a:rPr lang="en-US" dirty="0"/>
              <a:t>May be the bottom of this slide could be a typical net, with linear algebra equivalent.</a:t>
            </a:r>
          </a:p>
        </p:txBody>
      </p:sp>
    </p:spTree>
    <p:extLst>
      <p:ext uri="{BB962C8B-B14F-4D97-AF65-F5344CB8AC3E}">
        <p14:creationId xmlns:p14="http://schemas.microsoft.com/office/powerpoint/2010/main" val="254267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CEF46-780E-40B9-9C76-77A47BEF0D8C}"/>
              </a:ext>
            </a:extLst>
          </p:cNvPr>
          <p:cNvSpPr>
            <a:spLocks noGrp="1"/>
          </p:cNvSpPr>
          <p:nvPr>
            <p:ph type="title"/>
          </p:nvPr>
        </p:nvSpPr>
        <p:spPr>
          <a:xfrm>
            <a:off x="1261871" y="365760"/>
            <a:ext cx="9858383" cy="1325562"/>
          </a:xfrm>
        </p:spPr>
        <p:txBody>
          <a:bodyPr>
            <a:normAutofit/>
          </a:bodyPr>
          <a:lstStyle/>
          <a:p>
            <a:r>
              <a:rPr lang="en-US" dirty="0"/>
              <a:t>Classification Model</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CE34D3D1-84C2-4FF2-8322-1B9276BE533C}"/>
              </a:ext>
            </a:extLst>
          </p:cNvPr>
          <p:cNvGraphicFramePr>
            <a:graphicFrameLocks noGrp="1"/>
          </p:cNvGraphicFramePr>
          <p:nvPr>
            <p:ph idx="1"/>
            <p:extLst>
              <p:ext uri="{D42A27DB-BD31-4B8C-83A1-F6EECF244321}">
                <p14:modId xmlns:p14="http://schemas.microsoft.com/office/powerpoint/2010/main" val="257311162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F834A47-2570-4F43-9BF7-07937812CDBD}"/>
              </a:ext>
            </a:extLst>
          </p:cNvPr>
          <p:cNvSpPr txBox="1"/>
          <p:nvPr/>
        </p:nvSpPr>
        <p:spPr>
          <a:xfrm>
            <a:off x="1713390" y="6383045"/>
            <a:ext cx="7350089" cy="369332"/>
          </a:xfrm>
          <a:prstGeom prst="rect">
            <a:avLst/>
          </a:prstGeom>
          <a:noFill/>
        </p:spPr>
        <p:txBody>
          <a:bodyPr wrap="none" rtlCol="0">
            <a:spAutoFit/>
          </a:bodyPr>
          <a:lstStyle/>
          <a:p>
            <a:r>
              <a:rPr lang="en-US" dirty="0">
                <a:solidFill>
                  <a:srgbClr val="FF0000"/>
                </a:solidFill>
              </a:rPr>
              <a:t>Here we can reference the databases you used for the training data.</a:t>
            </a:r>
          </a:p>
        </p:txBody>
      </p:sp>
    </p:spTree>
    <p:extLst>
      <p:ext uri="{BB962C8B-B14F-4D97-AF65-F5344CB8AC3E}">
        <p14:creationId xmlns:p14="http://schemas.microsoft.com/office/powerpoint/2010/main" val="100376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CBB293C6-953D-4656-BC01-821D9CDB5F2B}"/>
              </a:ext>
            </a:extLst>
          </p:cNvPr>
          <p:cNvGraphicFramePr>
            <a:graphicFrameLocks noGrp="1"/>
          </p:cNvGraphicFramePr>
          <p:nvPr>
            <p:ph idx="1"/>
            <p:extLst>
              <p:ext uri="{D42A27DB-BD31-4B8C-83A1-F6EECF244321}">
                <p14:modId xmlns:p14="http://schemas.microsoft.com/office/powerpoint/2010/main" val="3412533246"/>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Convolution Network</a:t>
            </a:r>
          </a:p>
        </p:txBody>
      </p:sp>
    </p:spTree>
    <p:extLst>
      <p:ext uri="{BB962C8B-B14F-4D97-AF65-F5344CB8AC3E}">
        <p14:creationId xmlns:p14="http://schemas.microsoft.com/office/powerpoint/2010/main" val="400783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5E4405FC-0170-4AA9-83B5-FEF6128C7917}"/>
              </a:ext>
            </a:extLst>
          </p:cNvPr>
          <p:cNvGraphicFramePr>
            <a:graphicFrameLocks noGrp="1"/>
          </p:cNvGraphicFramePr>
          <p:nvPr>
            <p:ph idx="1"/>
            <p:extLst>
              <p:ext uri="{D42A27DB-BD31-4B8C-83A1-F6EECF244321}">
                <p14:modId xmlns:p14="http://schemas.microsoft.com/office/powerpoint/2010/main" val="1270495069"/>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Multilayer Perceptron</a:t>
            </a:r>
          </a:p>
        </p:txBody>
      </p:sp>
    </p:spTree>
    <p:extLst>
      <p:ext uri="{BB962C8B-B14F-4D97-AF65-F5344CB8AC3E}">
        <p14:creationId xmlns:p14="http://schemas.microsoft.com/office/powerpoint/2010/main" val="14807370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136</TotalTime>
  <Words>428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Wingdings 2</vt:lpstr>
      <vt:lpstr>View</vt:lpstr>
      <vt:lpstr>Musical Instrument Classification Using a Hybrid Neural Network</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Existing Models</vt:lpstr>
      <vt:lpstr>Existing Models</vt:lpstr>
      <vt:lpstr>Hybrid Network Architecture</vt:lpstr>
      <vt:lpstr>Two Modes of Input</vt:lpstr>
      <vt:lpstr>Hybrid Neural Network Architecture</vt:lpstr>
      <vt:lpstr>Performance of the Hybrid Model</vt:lpstr>
      <vt:lpstr>X-Validation Performance</vt:lpstr>
      <vt:lpstr>Unimodal Confusion Matrices</vt:lpstr>
      <vt:lpstr>Multimodal Confusion Matrix</vt:lpstr>
      <vt:lpstr> Discussions  and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dc:creator>
  <cp:lastModifiedBy>Short, Kevin</cp:lastModifiedBy>
  <cp:revision>9</cp:revision>
  <dcterms:created xsi:type="dcterms:W3CDTF">2020-12-31T22:15:59Z</dcterms:created>
  <dcterms:modified xsi:type="dcterms:W3CDTF">2021-01-03T17:58:34Z</dcterms:modified>
</cp:coreProperties>
</file>