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8" r:id="rId10"/>
    <p:sldId id="264" r:id="rId11"/>
    <p:sldId id="267" r:id="rId12"/>
    <p:sldId id="269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B6FA-07D5-4EA8-AD3C-B625430E9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Modifying Layer Activations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07B83-3230-4F98-9885-E90569A02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</a:t>
            </a:r>
          </a:p>
          <a:p>
            <a:r>
              <a:rPr lang="en-US" dirty="0"/>
              <a:t>2 April 2020</a:t>
            </a:r>
          </a:p>
        </p:txBody>
      </p:sp>
    </p:spTree>
    <p:extLst>
      <p:ext uri="{BB962C8B-B14F-4D97-AF65-F5344CB8AC3E}">
        <p14:creationId xmlns:p14="http://schemas.microsoft.com/office/powerpoint/2010/main" val="257711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CF11-F80D-47DB-9007-797FFBEC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F5DF-CB02-40DD-BF6B-5F34C66AA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 and train a series of Neural Network Models</a:t>
            </a:r>
          </a:p>
          <a:p>
            <a:endParaRPr lang="en-US" dirty="0"/>
          </a:p>
          <a:p>
            <a:r>
              <a:rPr lang="en-US" dirty="0"/>
              <a:t>Set Common Hyperparameters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100 Sample Minibatch Size</a:t>
            </a:r>
          </a:p>
          <a:p>
            <a:pPr lvl="1"/>
            <a:r>
              <a:rPr lang="en-US" dirty="0"/>
              <a:t>400 Iterations Maximum</a:t>
            </a:r>
          </a:p>
          <a:p>
            <a:pPr lvl="1"/>
            <a:r>
              <a:rPr lang="en-US" dirty="0"/>
              <a:t>0.0001 Tolerance</a:t>
            </a:r>
          </a:p>
          <a:p>
            <a:pPr lvl="1"/>
            <a:endParaRPr lang="en-US" dirty="0"/>
          </a:p>
          <a:p>
            <a:r>
              <a:rPr lang="en-US" dirty="0"/>
              <a:t>New </a:t>
            </a:r>
            <a:r>
              <a:rPr lang="en-US" i="1" dirty="0"/>
              <a:t>random state</a:t>
            </a:r>
            <a:r>
              <a:rPr lang="en-US" dirty="0"/>
              <a:t> each iteration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F0323-C145-4A6F-8938-942FAE458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771" r="72975" b="46549"/>
          <a:stretch/>
        </p:blipFill>
        <p:spPr>
          <a:xfrm>
            <a:off x="5980456" y="2203174"/>
            <a:ext cx="4974056" cy="24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7161C7-045E-45D4-9F10-08C95D9F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F6370-6BA9-4B90-A186-9019906A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F8C28-9D55-445E-BFC4-0E0010552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6B810F-5DD5-4C38-8F58-4DD282BE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923B3-58D6-4F7B-BC89-974D3CD6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0">
                <a:solidFill>
                  <a:schemeClr val="tx1"/>
                </a:solidFill>
              </a:rPr>
              <a:t>Creating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AA6226-F5BD-48BE-B1A3-05B62D3C3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97573"/>
              </p:ext>
            </p:extLst>
          </p:nvPr>
        </p:nvGraphicFramePr>
        <p:xfrm>
          <a:off x="1097280" y="854563"/>
          <a:ext cx="9594727" cy="339627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38927">
                  <a:extLst>
                    <a:ext uri="{9D8B030D-6E8A-4147-A177-3AD203B41FA5}">
                      <a16:colId xmlns:a16="http://schemas.microsoft.com/office/drawing/2014/main" val="952268665"/>
                    </a:ext>
                  </a:extLst>
                </a:gridCol>
                <a:gridCol w="1450046">
                  <a:extLst>
                    <a:ext uri="{9D8B030D-6E8A-4147-A177-3AD203B41FA5}">
                      <a16:colId xmlns:a16="http://schemas.microsoft.com/office/drawing/2014/main" val="2804062711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552211236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1138972578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3646370178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1545401850"/>
                    </a:ext>
                  </a:extLst>
                </a:gridCol>
                <a:gridCol w="1450046">
                  <a:extLst>
                    <a:ext uri="{9D8B030D-6E8A-4147-A177-3AD203B41FA5}">
                      <a16:colId xmlns:a16="http://schemas.microsoft.com/office/drawing/2014/main" val="2475746791"/>
                    </a:ext>
                  </a:extLst>
                </a:gridCol>
              </a:tblGrid>
              <a:tr h="682947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Number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Output Layer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3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3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2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1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Layer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512626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09899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69786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27439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75781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 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886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 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20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D2D4-E6C7-4DE7-8E53-90806BA7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Data From Each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1AB0-55FF-48F4-858A-A9308D7F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Name of Model , Training Time , Layer Sizes , Loss Function value , Iterations to train (5 values)</a:t>
            </a:r>
          </a:p>
          <a:p>
            <a:endParaRPr lang="en-US" dirty="0"/>
          </a:p>
          <a:p>
            <a:r>
              <a:rPr lang="en-US" dirty="0"/>
              <a:t>Precision / Recall Scores from each class (20 values)</a:t>
            </a:r>
          </a:p>
          <a:p>
            <a:endParaRPr lang="en-US" dirty="0"/>
          </a:p>
          <a:p>
            <a:r>
              <a:rPr lang="en-US" dirty="0"/>
              <a:t>All 100 elements from standard confusion matrix</a:t>
            </a:r>
          </a:p>
          <a:p>
            <a:endParaRPr lang="en-US" dirty="0"/>
          </a:p>
          <a:p>
            <a:r>
              <a:rPr lang="en-US" dirty="0"/>
              <a:t>125 samples from each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8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013E-5836-490D-A345-E6ADCCF4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77B6-8ABE-4CFA-B004-C646972D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Creating, Training &amp; Testing the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1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E42CD7-EF23-4957-8FD6-E65AAD42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The First Modification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466142-39BE-4601-A220-E74074CD2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31" r="71380" b="29967"/>
          <a:stretch/>
        </p:blipFill>
        <p:spPr>
          <a:xfrm>
            <a:off x="585766" y="657686"/>
            <a:ext cx="5451627" cy="544802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397784-09A0-4921-81B7-53113B553515}"/>
              </a:ext>
            </a:extLst>
          </p:cNvPr>
          <p:cNvSpPr txBox="1">
            <a:spLocks/>
          </p:cNvSpPr>
          <p:nvPr/>
        </p:nvSpPr>
        <p:spPr>
          <a:xfrm>
            <a:off x="6420463" y="1828800"/>
            <a:ext cx="457200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Matrix Multiplication</a:t>
            </a:r>
          </a:p>
          <a:p>
            <a:pPr lvl="1"/>
            <a:r>
              <a:rPr lang="en-US" dirty="0"/>
              <a:t>(Round to 0 decimals)</a:t>
            </a:r>
          </a:p>
          <a:p>
            <a:endParaRPr lang="en-US" dirty="0"/>
          </a:p>
          <a:p>
            <a:r>
              <a:rPr lang="en-US" dirty="0"/>
              <a:t>This represents an attack at a </a:t>
            </a:r>
            <a:r>
              <a:rPr lang="en-US" i="1" dirty="0"/>
              <a:t>very</a:t>
            </a:r>
            <a:r>
              <a:rPr lang="en-US" dirty="0"/>
              <a:t> low level</a:t>
            </a:r>
          </a:p>
          <a:p>
            <a:endParaRPr lang="en-US" dirty="0"/>
          </a:p>
          <a:p>
            <a:r>
              <a:rPr lang="en-US" dirty="0"/>
              <a:t>Changes forward pass equation</a:t>
            </a:r>
          </a:p>
          <a:p>
            <a:endParaRPr lang="en-US" dirty="0"/>
          </a:p>
          <a:p>
            <a:r>
              <a:rPr lang="en-US" dirty="0"/>
              <a:t>Will </a:t>
            </a:r>
            <a:r>
              <a:rPr lang="en-US" i="1" dirty="0"/>
              <a:t>not </a:t>
            </a:r>
            <a:r>
              <a:rPr lang="en-US" dirty="0"/>
              <a:t>be accounted for in Back propagation?</a:t>
            </a:r>
          </a:p>
        </p:txBody>
      </p:sp>
    </p:spTree>
    <p:extLst>
      <p:ext uri="{BB962C8B-B14F-4D97-AF65-F5344CB8AC3E}">
        <p14:creationId xmlns:p14="http://schemas.microsoft.com/office/powerpoint/2010/main" val="50700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F59E-561B-4883-ABA0-FADEAB05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New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C303-1EF4-4663-9254-BC804550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Forward 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32F9C3-9040-4C89-B4D8-67D92DA1E4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  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This is standard forward propagation function</a:t>
                </a:r>
              </a:p>
              <a:p>
                <a:endParaRPr lang="en-US" dirty="0"/>
              </a:p>
              <a:p>
                <a:r>
                  <a:rPr lang="en-US" dirty="0"/>
                  <a:t>SGD will optimize based in </a:t>
                </a:r>
                <a:r>
                  <a:rPr lang="en-US" i="1" dirty="0"/>
                  <a:t>this </a:t>
                </a:r>
                <a:r>
                  <a:rPr lang="en-US" dirty="0"/>
                  <a:t>model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32F9C3-9040-4C89-B4D8-67D92DA1E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2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08968-11AE-4FC1-9548-830FF2560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Forward 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F7685A-0F47-4310-BE5B-B73A20F6FC5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Added new function </a:t>
                </a:r>
                <a:r>
                  <a:rPr lang="en-US" i="1" dirty="0"/>
                  <a:t>g</a:t>
                </a:r>
                <a:r>
                  <a:rPr lang="en-US" dirty="0"/>
                  <a:t> which will round all vector elements</a:t>
                </a:r>
              </a:p>
              <a:p>
                <a:endParaRPr lang="en-US" dirty="0"/>
              </a:p>
              <a:p>
                <a:r>
                  <a:rPr lang="en-US" dirty="0"/>
                  <a:t>This serves as a sort of </a:t>
                </a:r>
                <a:r>
                  <a:rPr lang="en-US" i="1" dirty="0"/>
                  <a:t>perturbation</a:t>
                </a:r>
                <a:r>
                  <a:rPr lang="en-US" dirty="0"/>
                  <a:t> to the model’s behavior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F7685A-0F47-4310-BE5B-B73A20F6F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7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12969-E90B-4A39-A6AD-AFCFD1A5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9434-BB96-4D33-9074-44D2DAF9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How does changing Layer Activations affect the performance of a Multi-Layer Perceptron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Classifer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BEBF-E8E0-4CC7-9E70-3A36363D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8701-808A-4B3E-B705-35668B2E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Simulate approximate computations</a:t>
            </a:r>
          </a:p>
          <a:p>
            <a:endParaRPr lang="en-US" dirty="0"/>
          </a:p>
          <a:p>
            <a:r>
              <a:rPr lang="en-US" dirty="0"/>
              <a:t>Simulate behavior on ‘New’ activation functions</a:t>
            </a:r>
          </a:p>
          <a:p>
            <a:endParaRPr lang="en-US" dirty="0"/>
          </a:p>
          <a:p>
            <a:r>
              <a:rPr lang="en-US" dirty="0"/>
              <a:t>Analyze what problem may arise</a:t>
            </a:r>
          </a:p>
          <a:p>
            <a:endParaRPr lang="en-US" dirty="0"/>
          </a:p>
          <a:p>
            <a:r>
              <a:rPr lang="en-US" dirty="0" err="1"/>
              <a:t>Analysze</a:t>
            </a:r>
            <a:r>
              <a:rPr lang="en-US" dirty="0"/>
              <a:t> what solutions may arise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063AB-2229-4659-8687-57C629B6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we manipulate the activations?</a:t>
            </a:r>
          </a:p>
        </p:txBody>
      </p:sp>
    </p:spTree>
    <p:extLst>
      <p:ext uri="{BB962C8B-B14F-4D97-AF65-F5344CB8AC3E}">
        <p14:creationId xmlns:p14="http://schemas.microsoft.com/office/powerpoint/2010/main" val="187035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71E11-3C28-4F9F-8BF6-B4435015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/>
              <a:t>MLP Classifier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C2037-7E6B-4289-BD3E-F3D02F1CC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Series of Repeated Matrix – Vector Products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[  </m:t>
                      </m:r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is the general process for forward propagation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C2037-7E6B-4289-BD3E-F3D02F1CC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88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D36E-7E39-4479-95C1-85B440F9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0CB4F-2403-45D6-92EF-EB0000D811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is the ‘next’ layer activations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‘current’ layer activations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weighting matrix that operates on the ‘current’ layer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the bias vector of the ‘current’ layer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0CB4F-2403-45D6-92EF-EB0000D81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44" t="-1541" r="-952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CFE6F7-83D0-45D6-9FAC-ED4D1BBBEA1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For an individual neuron activation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activation function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CFE6F7-83D0-45D6-9FAC-ED4D1BBBE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544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93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5FB17-E628-45D0-BB64-702589B5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Quick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43316-FA4A-4967-A547-2F2213426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MLP with two </a:t>
                </a:r>
                <a:r>
                  <a:rPr lang="en-US" i="1" dirty="0"/>
                  <a:t>hidden layers: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the input feature vector </a:t>
                </a:r>
              </a:p>
              <a:p>
                <a:pPr lvl="1"/>
                <a:r>
                  <a:rPr lang="en-US" dirty="0"/>
                  <a:t>Original data given to a model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is the final output of the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43316-FA4A-4967-A547-2F2213426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645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41940-9978-43A4-B1D9-4E22A4BB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0D0A-19DE-42FD-A1DD-72685900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core operation is </a:t>
            </a:r>
            <a:r>
              <a:rPr lang="en-US" i="1" dirty="0"/>
              <a:t>matrix multiplication</a:t>
            </a:r>
          </a:p>
          <a:p>
            <a:pPr lvl="1"/>
            <a:r>
              <a:rPr lang="en-US" dirty="0"/>
              <a:t>Vector additional is also used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Activation functions act on the resultant linear combination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/>
              <a:t>What happens when we manipulate the output of matrix multiplication?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01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013E-5836-490D-A345-E6ADCCF4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77B6-8ABE-4CFA-B004-C646972D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Creating the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7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F60A1-79F0-4800-B822-AB6593BC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Experimental Data Set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1005-BC5E-4942-9E6A-00CD4AB3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MNIST Data Set</a:t>
            </a:r>
          </a:p>
          <a:p>
            <a:endParaRPr lang="en-US" sz="2400" dirty="0"/>
          </a:p>
          <a:p>
            <a:r>
              <a:rPr lang="en-US" sz="2400" dirty="0"/>
              <a:t>784 Input Features – 10 Output Classes</a:t>
            </a:r>
          </a:p>
          <a:p>
            <a:endParaRPr lang="en-US" sz="2400" dirty="0"/>
          </a:p>
          <a:p>
            <a:r>
              <a:rPr lang="en-US" sz="2400" dirty="0"/>
              <a:t>Use first 10,000 sample for training</a:t>
            </a:r>
          </a:p>
          <a:p>
            <a:endParaRPr lang="en-US" sz="2400" dirty="0"/>
          </a:p>
          <a:p>
            <a:r>
              <a:rPr lang="en-US" sz="2400" dirty="0"/>
              <a:t>Next 5,000 samples for evaluation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163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495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Schoolbook</vt:lpstr>
      <vt:lpstr>Wingdings 2</vt:lpstr>
      <vt:lpstr>View</vt:lpstr>
      <vt:lpstr>Modifying Layer Activations</vt:lpstr>
      <vt:lpstr>The Problem</vt:lpstr>
      <vt:lpstr>Layer Activations</vt:lpstr>
      <vt:lpstr>MLP Classifier Architecture</vt:lpstr>
      <vt:lpstr>Conventions</vt:lpstr>
      <vt:lpstr>Quick Example</vt:lpstr>
      <vt:lpstr>Forward Pass</vt:lpstr>
      <vt:lpstr>Experimental Setup</vt:lpstr>
      <vt:lpstr>      Experimental Data Set</vt:lpstr>
      <vt:lpstr>Creating Models</vt:lpstr>
      <vt:lpstr>Creating Models</vt:lpstr>
      <vt:lpstr>Data From Each Model</vt:lpstr>
      <vt:lpstr>Experimental Results</vt:lpstr>
      <vt:lpstr>The First Modification</vt:lpstr>
      <vt:lpstr>Behavior of New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Layer Activations</dc:title>
  <dc:creator>Buell, Landon H</dc:creator>
  <cp:lastModifiedBy>Buell, Landon H</cp:lastModifiedBy>
  <cp:revision>1</cp:revision>
  <dcterms:created xsi:type="dcterms:W3CDTF">2020-04-01T17:02:45Z</dcterms:created>
  <dcterms:modified xsi:type="dcterms:W3CDTF">2020-04-01T18:15:01Z</dcterms:modified>
</cp:coreProperties>
</file>