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6"/>
  </p:notesMasterIdLst>
  <p:handoutMasterIdLst>
    <p:handoutMasterId r:id="rId27"/>
  </p:handoutMasterIdLst>
  <p:sldIdLst>
    <p:sldId id="257" r:id="rId5"/>
    <p:sldId id="259" r:id="rId6"/>
    <p:sldId id="260" r:id="rId7"/>
    <p:sldId id="265" r:id="rId8"/>
    <p:sldId id="262" r:id="rId9"/>
    <p:sldId id="269" r:id="rId10"/>
    <p:sldId id="272" r:id="rId11"/>
    <p:sldId id="267" r:id="rId12"/>
    <p:sldId id="277" r:id="rId13"/>
    <p:sldId id="270" r:id="rId14"/>
    <p:sldId id="278" r:id="rId15"/>
    <p:sldId id="279" r:id="rId16"/>
    <p:sldId id="266" r:id="rId17"/>
    <p:sldId id="263" r:id="rId18"/>
    <p:sldId id="271" r:id="rId19"/>
    <p:sldId id="273" r:id="rId20"/>
    <p:sldId id="274" r:id="rId21"/>
    <p:sldId id="275" r:id="rId22"/>
    <p:sldId id="276" r:id="rId23"/>
    <p:sldId id="280" r:id="rId24"/>
    <p:sldId id="261" r:id="rId2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97" d="100"/>
          <a:sy n="97" d="100"/>
        </p:scale>
        <p:origin x="54" y="123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12/6/2019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12/6/2019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12/6/2019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12/6/2019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12/6/2019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12/6/2019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12/6/2019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12/6/2019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12/6/2019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12/6/2019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12/6/2019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12/6/2019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12/6/2019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12/6/2019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ilvergryphon8.deviantart.com/art/Brain-In-Blue-167071714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Neuron-no_labels.test.PN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us_network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creativecommons.org/licenses/by-sa/3.0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Convolution Neural Networks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Conceptual 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4C9559-7F0D-4E71-A727-8ED5C55488ED}"/>
              </a:ext>
            </a:extLst>
          </p:cNvPr>
          <p:cNvSpPr txBox="1"/>
          <p:nvPr/>
        </p:nvSpPr>
        <p:spPr>
          <a:xfrm>
            <a:off x="5713412" y="5410200"/>
            <a:ext cx="207140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Landon Buell</a:t>
            </a:r>
          </a:p>
          <a:p>
            <a:r>
              <a:rPr lang="en-US" sz="2800" dirty="0"/>
              <a:t>Nov 2019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4F7B2-6CD0-43E4-A2CD-AD8050D65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DATA INPUT – IMAGES &amp; AUDIO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242A96-CEDB-4C92-AAEC-3C9BEB80F11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Most commonly, they tend to take the form of an array</a:t>
            </a:r>
          </a:p>
          <a:p>
            <a:endParaRPr lang="en-US" dirty="0"/>
          </a:p>
          <a:p>
            <a:r>
              <a:rPr lang="en-US" dirty="0"/>
              <a:t>Most types of inputs can be converted to arrays</a:t>
            </a:r>
          </a:p>
          <a:p>
            <a:endParaRPr lang="en-US" dirty="0"/>
          </a:p>
          <a:p>
            <a:r>
              <a:rPr lang="en-US" dirty="0"/>
              <a:t>The Images to the left can all be represented as a list of floats</a:t>
            </a:r>
          </a:p>
        </p:txBody>
      </p:sp>
      <p:pic>
        <p:nvPicPr>
          <p:cNvPr id="22" name="Content Placeholder 21" descr="A picture containing drawing&#10;&#10;Description automatically generated">
            <a:extLst>
              <a:ext uri="{FF2B5EF4-FFF2-40B4-BE49-F238E27FC236}">
                <a16:creationId xmlns:a16="http://schemas.microsoft.com/office/drawing/2014/main" id="{1E2F7D2B-A576-4238-93B3-69667D5968C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83" y="1706880"/>
            <a:ext cx="2212617" cy="2212617"/>
          </a:xfrm>
        </p:spPr>
      </p:pic>
      <p:pic>
        <p:nvPicPr>
          <p:cNvPr id="24" name="Picture 23" descr="A picture containing drawing&#10;&#10;Description automatically generated">
            <a:extLst>
              <a:ext uri="{FF2B5EF4-FFF2-40B4-BE49-F238E27FC236}">
                <a16:creationId xmlns:a16="http://schemas.microsoft.com/office/drawing/2014/main" id="{847AD3DE-01A1-4D29-84AE-0A57A068C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795" y="1706879"/>
            <a:ext cx="2212617" cy="2212617"/>
          </a:xfrm>
          <a:prstGeom prst="rect">
            <a:avLst/>
          </a:prstGeom>
        </p:spPr>
      </p:pic>
      <p:pic>
        <p:nvPicPr>
          <p:cNvPr id="26" name="Picture 25" descr="A picture containing fence&#10;&#10;Description automatically generated">
            <a:extLst>
              <a:ext uri="{FF2B5EF4-FFF2-40B4-BE49-F238E27FC236}">
                <a16:creationId xmlns:a16="http://schemas.microsoft.com/office/drawing/2014/main" id="{457E1787-3980-485E-B82A-082CF581706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2" y="4221481"/>
            <a:ext cx="4876800" cy="195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8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848A4-7058-4D64-8338-AC323495E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LAYERS OF NEURONS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6A39B-89C7-4F2D-90EC-82768AD5F5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We can take an array and use each index as an input to the first “layer” of neurons</a:t>
            </a:r>
          </a:p>
          <a:p>
            <a:pPr lvl="1"/>
            <a:r>
              <a:rPr lang="en-US" dirty="0"/>
              <a:t>Called </a:t>
            </a:r>
            <a:r>
              <a:rPr lang="en-US" i="1" dirty="0"/>
              <a:t>Input Neurons</a:t>
            </a:r>
          </a:p>
          <a:p>
            <a:pPr marL="377886" lvl="1" indent="0">
              <a:buNone/>
            </a:pPr>
            <a:endParaRPr lang="en-US" dirty="0"/>
          </a:p>
          <a:p>
            <a:r>
              <a:rPr lang="en-US" dirty="0"/>
              <a:t>Each neuron can also have an associated </a:t>
            </a:r>
            <a:r>
              <a:rPr lang="en-US" i="1" dirty="0"/>
              <a:t>weighting function</a:t>
            </a:r>
          </a:p>
          <a:p>
            <a:pPr lvl="1"/>
            <a:r>
              <a:rPr lang="en-US" dirty="0"/>
              <a:t>Scales output value</a:t>
            </a:r>
          </a:p>
          <a:p>
            <a:pPr lvl="1"/>
            <a:r>
              <a:rPr lang="en-US" dirty="0"/>
              <a:t>Determines “strength” or “importance” of input</a:t>
            </a:r>
          </a:p>
          <a:p>
            <a:endParaRPr lang="en-US" i="1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305-99BE-4447-8D7D-81BF85536E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collective output of the </a:t>
            </a:r>
            <a:r>
              <a:rPr lang="en-US" i="1" dirty="0"/>
              <a:t>Input Layer</a:t>
            </a:r>
            <a:r>
              <a:rPr lang="en-US" dirty="0"/>
              <a:t> can be fed into the next layer </a:t>
            </a:r>
          </a:p>
          <a:p>
            <a:endParaRPr lang="en-US" i="1" dirty="0"/>
          </a:p>
          <a:p>
            <a:r>
              <a:rPr lang="en-US" dirty="0"/>
              <a:t>This process repeats for </a:t>
            </a:r>
            <a:r>
              <a:rPr lang="en-US" i="1" dirty="0"/>
              <a:t>N </a:t>
            </a:r>
            <a:r>
              <a:rPr lang="en-US" dirty="0"/>
              <a:t>layers until the CNN produces a final result.</a:t>
            </a:r>
          </a:p>
          <a:p>
            <a:pPr lvl="1"/>
            <a:r>
              <a:rPr lang="en-US" dirty="0"/>
              <a:t>Hence the “Network” of neurons</a:t>
            </a:r>
          </a:p>
        </p:txBody>
      </p:sp>
    </p:spTree>
    <p:extLst>
      <p:ext uri="{BB962C8B-B14F-4D97-AF65-F5344CB8AC3E}">
        <p14:creationId xmlns:p14="http://schemas.microsoft.com/office/powerpoint/2010/main" val="401286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241E9-03D6-40FC-9D18-2778EA54C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MATHEMATICAL TREATMENT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9D0C30-D099-42A9-AC4D-0285583A48F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Matrix-Vector Equation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acc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Written out: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bSup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bSup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9D0C30-D099-42A9-AC4D-0285583A48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1561" t="-2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8267B4-D1D2-40F0-9DA4-AB05AE52100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output of the </a:t>
            </a:r>
            <a:r>
              <a:rPr lang="en-US" i="1" dirty="0"/>
              <a:t>N</a:t>
            </a:r>
            <a:r>
              <a:rPr lang="en-US" i="1" baseline="30000" dirty="0"/>
              <a:t>th</a:t>
            </a:r>
            <a:r>
              <a:rPr lang="en-US" i="1" dirty="0"/>
              <a:t> </a:t>
            </a:r>
            <a:r>
              <a:rPr lang="en-US" dirty="0"/>
              <a:t>layer can be arranged into a column vector</a:t>
            </a:r>
          </a:p>
          <a:p>
            <a:r>
              <a:rPr lang="en-US" dirty="0"/>
              <a:t>The weights are arranged into a matrix</a:t>
            </a:r>
          </a:p>
          <a:p>
            <a:r>
              <a:rPr lang="en-US" dirty="0"/>
              <a:t>The resulting vector is the input for </a:t>
            </a:r>
            <a:r>
              <a:rPr lang="en-US" i="1" dirty="0"/>
              <a:t>N+1</a:t>
            </a:r>
            <a:r>
              <a:rPr lang="en-US" i="1" baseline="30000" dirty="0"/>
              <a:t>th </a:t>
            </a:r>
            <a:r>
              <a:rPr lang="en-US" dirty="0"/>
              <a:t>layer</a:t>
            </a:r>
          </a:p>
          <a:p>
            <a:r>
              <a:rPr lang="en-US" dirty="0"/>
              <a:t>A biasing function can then be applied to entire operation if needed</a:t>
            </a:r>
          </a:p>
        </p:txBody>
      </p:sp>
    </p:spTree>
    <p:extLst>
      <p:ext uri="{BB962C8B-B14F-4D97-AF65-F5344CB8AC3E}">
        <p14:creationId xmlns:p14="http://schemas.microsoft.com/office/powerpoint/2010/main" val="2763420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A9071B-AFCF-49F7-8770-D65C7AB8F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CNNs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4B8A7C-2EFB-4FE1-9918-BFB67BDE64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Demonstrated with a practical example</a:t>
            </a:r>
          </a:p>
        </p:txBody>
      </p:sp>
    </p:spTree>
    <p:extLst>
      <p:ext uri="{BB962C8B-B14F-4D97-AF65-F5344CB8AC3E}">
        <p14:creationId xmlns:p14="http://schemas.microsoft.com/office/powerpoint/2010/main" val="107057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2CAD2-351E-4929-9C49-8754B45CE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IMAGE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18A4A-D1AA-4A2F-84C9-67B001114C0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Most common use for CNNs is Image recognition (</a:t>
            </a:r>
            <a:r>
              <a:rPr lang="en-US" dirty="0" err="1"/>
              <a:t>Geron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Also used for voice recognition, and language processing</a:t>
            </a:r>
          </a:p>
        </p:txBody>
      </p:sp>
      <p:pic>
        <p:nvPicPr>
          <p:cNvPr id="6" name="Content Placeholder 5" descr="A close up of a logo&#10;&#10;Description automatically generated">
            <a:extLst>
              <a:ext uri="{FF2B5EF4-FFF2-40B4-BE49-F238E27FC236}">
                <a16:creationId xmlns:a16="http://schemas.microsoft.com/office/drawing/2014/main" id="{91E1A322-3661-4098-802D-BE1C3BD554A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813" y="2572442"/>
            <a:ext cx="5078412" cy="2733878"/>
          </a:xfrm>
        </p:spPr>
      </p:pic>
    </p:spTree>
    <p:extLst>
      <p:ext uri="{BB962C8B-B14F-4D97-AF65-F5344CB8AC3E}">
        <p14:creationId xmlns:p14="http://schemas.microsoft.com/office/powerpoint/2010/main" val="1086460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7BD84-27D4-4E43-A7CC-1421AB77B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AN EXAMPLE – IMAGE CLASSIFIER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7F7C83-DBE9-49EC-AA5F-BC3120B18C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MNIST has a database of 70,000 handwritten figures</a:t>
            </a:r>
          </a:p>
          <a:p>
            <a:endParaRPr lang="en-US" dirty="0"/>
          </a:p>
          <a:p>
            <a:r>
              <a:rPr lang="en-US" dirty="0"/>
              <a:t>Each figure is 28 x 28-pixel image</a:t>
            </a:r>
          </a:p>
          <a:p>
            <a:endParaRPr lang="en-US" dirty="0"/>
          </a:p>
          <a:p>
            <a:r>
              <a:rPr lang="en-US" dirty="0"/>
              <a:t>We can use this as a quick practical example</a:t>
            </a:r>
          </a:p>
        </p:txBody>
      </p:sp>
      <p:pic>
        <p:nvPicPr>
          <p:cNvPr id="8" name="Content Placeholder 18" descr="A picture containing drawing&#10;&#10;Description automatically generated">
            <a:extLst>
              <a:ext uri="{FF2B5EF4-FFF2-40B4-BE49-F238E27FC236}">
                <a16:creationId xmlns:a16="http://schemas.microsoft.com/office/drawing/2014/main" id="{CD7F8F16-914F-4250-8A67-BF63CF035D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12" y="1848159"/>
            <a:ext cx="2109410" cy="2109410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F9527E36-C384-4B35-A533-8A9C8B752F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12" y="4076073"/>
            <a:ext cx="2109410" cy="2109410"/>
          </a:xfrm>
          <a:prstGeom prst="rect">
            <a:avLst/>
          </a:prstGeom>
        </p:spPr>
      </p:pic>
      <p:pic>
        <p:nvPicPr>
          <p:cNvPr id="10" name="Picture 9" descr="A picture containing drawing, table&#10;&#10;Description automatically generated">
            <a:extLst>
              <a:ext uri="{FF2B5EF4-FFF2-40B4-BE49-F238E27FC236}">
                <a16:creationId xmlns:a16="http://schemas.microsoft.com/office/drawing/2014/main" id="{2C5DE882-0196-4EE6-9C54-0E215C1AFF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412" y="4076073"/>
            <a:ext cx="2109410" cy="2109410"/>
          </a:xfrm>
          <a:prstGeom prst="rect">
            <a:avLst/>
          </a:prstGeom>
        </p:spPr>
      </p:pic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1C8EDA72-64EC-4809-9168-28F3CBB465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412" y="1848159"/>
            <a:ext cx="2109410" cy="210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18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1BE21-BEE3-434D-95AB-FDCB8BD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ORGANIZING A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DD586-CF70-42C0-95AE-8FA211C1536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MNIST Data is loaded into Python</a:t>
            </a:r>
          </a:p>
          <a:p>
            <a:endParaRPr lang="en-US" dirty="0"/>
          </a:p>
          <a:p>
            <a:r>
              <a:rPr lang="en-US" dirty="0"/>
              <a:t>Separated into training &amp; testing datasets</a:t>
            </a:r>
          </a:p>
          <a:p>
            <a:endParaRPr lang="en-US" dirty="0"/>
          </a:p>
          <a:p>
            <a:r>
              <a:rPr lang="en-US" dirty="0"/>
              <a:t>Data is labeled as needed</a:t>
            </a:r>
          </a:p>
        </p:txBody>
      </p:sp>
      <p:pic>
        <p:nvPicPr>
          <p:cNvPr id="33" name="Content Placeholder 3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8E7FD8F-ABCA-4AE0-B252-B6577FB10F4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560" y="1706880"/>
            <a:ext cx="5281824" cy="1858991"/>
          </a:xfr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A45A9CAC-5C6F-47EB-BE66-0AEFAC486A1D}"/>
              </a:ext>
            </a:extLst>
          </p:cNvPr>
          <p:cNvSpPr txBox="1"/>
          <p:nvPr/>
        </p:nvSpPr>
        <p:spPr>
          <a:xfrm>
            <a:off x="6094412" y="5648980"/>
            <a:ext cx="556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Program </a:t>
            </a:r>
            <a:r>
              <a:rPr lang="en-US" sz="1400" dirty="0" err="1"/>
              <a:t>Dapated</a:t>
            </a:r>
            <a:r>
              <a:rPr lang="en-US" sz="1400" dirty="0"/>
              <a:t> from </a:t>
            </a:r>
            <a:r>
              <a:rPr lang="en-US" sz="1400" dirty="0" err="1"/>
              <a:t>Aurelien</a:t>
            </a:r>
            <a:r>
              <a:rPr lang="en-US" sz="1400" dirty="0"/>
              <a:t> </a:t>
            </a:r>
            <a:r>
              <a:rPr lang="en-US" sz="1400" dirty="0" err="1"/>
              <a:t>Geron</a:t>
            </a:r>
            <a:r>
              <a:rPr lang="en-US" sz="1400" dirty="0"/>
              <a:t>, </a:t>
            </a:r>
            <a:r>
              <a:rPr lang="en-US" sz="1400" i="1" dirty="0"/>
              <a:t>“Hands On Machine Learning with </a:t>
            </a:r>
            <a:r>
              <a:rPr lang="en-US" sz="1400" i="1" dirty="0" err="1"/>
              <a:t>Scikit</a:t>
            </a:r>
            <a:r>
              <a:rPr lang="en-US" sz="1400" i="1" dirty="0"/>
              <a:t>-Learn &amp; </a:t>
            </a:r>
            <a:r>
              <a:rPr lang="en-US" sz="1400" i="1" dirty="0" err="1"/>
              <a:t>Tensorflow</a:t>
            </a:r>
            <a:r>
              <a:rPr lang="en-US" sz="1400" i="1" dirty="0"/>
              <a:t>”</a:t>
            </a:r>
          </a:p>
        </p:txBody>
      </p:sp>
      <p:pic>
        <p:nvPicPr>
          <p:cNvPr id="36" name="Picture 3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3CBB62C-4733-4BDB-BD0B-841FE7FA92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560" y="3849480"/>
            <a:ext cx="5281824" cy="149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19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02416-D294-4B1F-8C83-5C50019AB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TRAINING A BINARY CLASSIFIER</a:t>
            </a:r>
          </a:p>
        </p:txBody>
      </p:sp>
      <p:pic>
        <p:nvPicPr>
          <p:cNvPr id="10" name="Content Placeholder 9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EED90EA-B412-4235-A11D-0A62DE770E1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257911"/>
            <a:ext cx="5078413" cy="3362941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C30CF6-9692-41ED-B09A-48C024D061B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Train Binary Classifier </a:t>
            </a:r>
          </a:p>
          <a:p>
            <a:pPr lvl="1"/>
            <a:r>
              <a:rPr lang="en-US" dirty="0"/>
              <a:t>4 vs. Not 4 as an example</a:t>
            </a:r>
          </a:p>
          <a:p>
            <a:pPr lvl="1"/>
            <a:r>
              <a:rPr lang="en-US" dirty="0"/>
              <a:t>Array of Boolean labels for dataset</a:t>
            </a:r>
          </a:p>
          <a:p>
            <a:r>
              <a:rPr lang="en-US" dirty="0"/>
              <a:t>Use Stochastic Gradient Descent Classification Method</a:t>
            </a:r>
          </a:p>
          <a:p>
            <a:r>
              <a:rPr lang="en-US" dirty="0"/>
              <a:t>Each Pixel is an input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35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9FD67-A61D-48EB-B978-1388538BA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TESTING THE BINARY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C30723-3E64-44AD-B07D-B4F33C7050D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K-Folds Cross Validation</a:t>
                </a:r>
              </a:p>
              <a:p>
                <a:endParaRPr lang="en-US" dirty="0"/>
              </a:p>
              <a:p>
                <a:r>
                  <a:rPr lang="en-US" dirty="0"/>
                  <a:t>Use A Confusion Matrix</a:t>
                </a:r>
              </a:p>
              <a:p>
                <a:pPr marL="377886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𝑇𝑁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𝐹𝑁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Test other metrics</a:t>
                </a:r>
              </a:p>
              <a:p>
                <a:pPr lvl="1"/>
                <a:r>
                  <a:rPr lang="en-US" dirty="0"/>
                  <a:t>Precision, Recall, F1 Score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C30723-3E64-44AD-B07D-B4F33C7050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561" t="-1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90B821E-BBDE-469B-B2D6-80BE9AF72AF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813" y="2536657"/>
            <a:ext cx="5078412" cy="2805449"/>
          </a:xfrm>
        </p:spPr>
      </p:pic>
    </p:spTree>
    <p:extLst>
      <p:ext uri="{BB962C8B-B14F-4D97-AF65-F5344CB8AC3E}">
        <p14:creationId xmlns:p14="http://schemas.microsoft.com/office/powerpoint/2010/main" val="250292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46D0D-3E58-4D54-88E2-131A467C1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NOTES ON 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2BF85-DA19-436A-B1D0-9D5624B49E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Precision – Correct Identification of Class</a:t>
                </a:r>
              </a:p>
              <a:p>
                <a:pPr marL="377886" lvl="1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US" dirty="0"/>
              </a:p>
              <a:p>
                <a:pPr marL="377886" lvl="1" indent="0">
                  <a:buNone/>
                </a:pPr>
                <a:endParaRPr lang="en-US" dirty="0"/>
              </a:p>
              <a:p>
                <a:r>
                  <a:rPr lang="en-US" dirty="0"/>
                  <a:t>Recall – Percentage of class identified </a:t>
                </a:r>
              </a:p>
              <a:p>
                <a:pPr marL="377886" lvl="1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den>
                    </m:f>
                  </m:oMath>
                </a14:m>
                <a:endParaRPr lang="en-US" dirty="0"/>
              </a:p>
              <a:p>
                <a:pPr marL="377886" lvl="1" indent="0">
                  <a:buNone/>
                </a:pPr>
                <a:endParaRPr lang="en-US" dirty="0"/>
              </a:p>
              <a:p>
                <a:r>
                  <a:rPr lang="en-US" dirty="0"/>
                  <a:t>F1 Score – Harmonic Mean of Precision &amp; Recall</a:t>
                </a:r>
              </a:p>
              <a:p>
                <a:pPr marL="377886" lvl="1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2BF85-DA19-436A-B1D0-9D5624B49E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65" t="-1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2733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5E86F19-1E67-475B-8DBA-AA529F7BD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1C038D-E849-4D9B-90EE-D278DD9143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does a “Convolutional Neural network” mean?</a:t>
            </a:r>
          </a:p>
        </p:txBody>
      </p:sp>
    </p:spTree>
    <p:extLst>
      <p:ext uri="{BB962C8B-B14F-4D97-AF65-F5344CB8AC3E}">
        <p14:creationId xmlns:p14="http://schemas.microsoft.com/office/powerpoint/2010/main" val="305281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21547-818C-44EF-8EF7-7429F3DD8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NOTES ON STOCHASTIC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27909-5CD0-4CD0-9702-5719AF90D4A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Mathematical procedure to find local minima of a function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Continually iterate until a local minimum is found</a:t>
            </a:r>
          </a:p>
          <a:p>
            <a:pPr lvl="1"/>
            <a:r>
              <a:rPr lang="en-US" dirty="0"/>
              <a:t>Modify parameters based properties of iteration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94B41F-D8C2-4CD9-B530-7D891E15FB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“Stochastic” implies randomness</a:t>
            </a:r>
          </a:p>
          <a:p>
            <a:endParaRPr lang="en-US" dirty="0"/>
          </a:p>
          <a:p>
            <a:r>
              <a:rPr lang="en-US" dirty="0"/>
              <a:t>Works like a form of linear- regression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45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CD717-BD66-4958-AAA7-5FC303B58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CITATIONS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939510-FEA7-4C78-8899-E72A99CFA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Sanderson, Grant. </a:t>
            </a:r>
            <a:r>
              <a:rPr lang="en-US" i="1" dirty="0"/>
              <a:t>But What Is A Neural Network?</a:t>
            </a:r>
            <a:r>
              <a:rPr lang="en-US" dirty="0"/>
              <a:t> </a:t>
            </a:r>
            <a:r>
              <a:rPr lang="en-US" i="1" dirty="0"/>
              <a:t>3Blue1Brown</a:t>
            </a:r>
            <a:r>
              <a:rPr lang="en-US" dirty="0"/>
              <a:t>, www.3blue1brown.com/neural-networks.</a:t>
            </a:r>
          </a:p>
          <a:p>
            <a:r>
              <a:rPr lang="en-US" dirty="0"/>
              <a:t>“Convolution Neural Networks.” </a:t>
            </a:r>
            <a:r>
              <a:rPr lang="en-US" i="1" dirty="0"/>
              <a:t>Hands-on Machine Learning with </a:t>
            </a:r>
            <a:r>
              <a:rPr lang="en-US" i="1" dirty="0" err="1"/>
              <a:t>Scikit</a:t>
            </a:r>
            <a:r>
              <a:rPr lang="en-US" i="1" dirty="0"/>
              <a:t>-Learn and TensorFlow Concepts, Tools, and Techniques to Build Intelligent Systems</a:t>
            </a:r>
            <a:r>
              <a:rPr lang="en-US" dirty="0"/>
              <a:t>, by </a:t>
            </a:r>
            <a:r>
              <a:rPr lang="en-US" dirty="0" err="1"/>
              <a:t>Aurélien</a:t>
            </a:r>
            <a:r>
              <a:rPr lang="en-US" dirty="0"/>
              <a:t> </a:t>
            </a:r>
            <a:r>
              <a:rPr lang="en-US" dirty="0" err="1"/>
              <a:t>Géron</a:t>
            </a:r>
            <a:r>
              <a:rPr lang="en-US" dirty="0"/>
              <a:t>, O'Reilly, 2017, pp. 361–386.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477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73A40-22B3-4CDC-ACCE-C9B72BC6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INTENT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CCCA2-27EB-4A7D-9C9D-32D8160ABF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Neural Networks are largely inspired from the brain (Sanderson)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Particularly the visual cortex</a:t>
            </a:r>
          </a:p>
          <a:p>
            <a:endParaRPr lang="en-US" dirty="0"/>
          </a:p>
          <a:p>
            <a:r>
              <a:rPr lang="en-US" dirty="0"/>
              <a:t>Using computers, can we mimic cognitive functions?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Content Placeholder 5" descr="A close up of a logo&#10;&#10;Description automatically generated">
            <a:extLst>
              <a:ext uri="{FF2B5EF4-FFF2-40B4-BE49-F238E27FC236}">
                <a16:creationId xmlns:a16="http://schemas.microsoft.com/office/drawing/2014/main" id="{3BA66308-15E0-4406-9B81-9CD7DDC7EC6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07298" y="1706563"/>
            <a:ext cx="4665441" cy="4465637"/>
          </a:xfrm>
        </p:spPr>
      </p:pic>
    </p:spTree>
    <p:extLst>
      <p:ext uri="{BB962C8B-B14F-4D97-AF65-F5344CB8AC3E}">
        <p14:creationId xmlns:p14="http://schemas.microsoft.com/office/powerpoint/2010/main" val="3390339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ED493-3395-4104-B241-100BF0CC9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2" y="3352800"/>
            <a:ext cx="4494530" cy="787400"/>
          </a:xfrm>
        </p:spPr>
        <p:txBody>
          <a:bodyPr>
            <a:noAutofit/>
          </a:bodyPr>
          <a:lstStyle/>
          <a:p>
            <a:r>
              <a:rPr lang="en-US" sz="3600" cap="none" dirty="0"/>
              <a:t>THE INTENT (Cont.)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FF98C2-22E5-4129-8D11-A32DEC631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10514330" cy="1930400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CNNs have been used for visual recognition since the 1980’s (</a:t>
            </a:r>
            <a:r>
              <a:rPr lang="en-US" sz="2400" dirty="0" err="1"/>
              <a:t>Geron</a:t>
            </a:r>
            <a:r>
              <a:rPr lang="en-US" sz="24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Can computers be used to recognize qualities of images , audio, etc.?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I.e. which image has sheep? Which image has a whale?</a:t>
            </a:r>
          </a:p>
        </p:txBody>
      </p:sp>
      <p:pic>
        <p:nvPicPr>
          <p:cNvPr id="6" name="Content Placeholder 5" descr="A group of sheep standing on top of a grass covered field&#10;&#10;Description automatically generated">
            <a:extLst>
              <a:ext uri="{FF2B5EF4-FFF2-40B4-BE49-F238E27FC236}">
                <a16:creationId xmlns:a16="http://schemas.microsoft.com/office/drawing/2014/main" id="{7829AFB7-964C-47A7-9862-CCCDAB1FA7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047" y="1028166"/>
            <a:ext cx="3275012" cy="2111534"/>
          </a:xfrm>
        </p:spPr>
      </p:pic>
      <p:pic>
        <p:nvPicPr>
          <p:cNvPr id="8" name="Picture 7" descr="A whale jumping out of a body of water&#10;&#10;Description automatically generated">
            <a:extLst>
              <a:ext uri="{FF2B5EF4-FFF2-40B4-BE49-F238E27FC236}">
                <a16:creationId xmlns:a16="http://schemas.microsoft.com/office/drawing/2014/main" id="{0320A9C7-A860-4C1D-BB60-5FA8738E12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565" y="1028166"/>
            <a:ext cx="3179164" cy="211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927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C5A03-5F71-4EBA-8F77-60891AC7E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WHY “NEURAL”?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65C43-9C4D-4C90-91EE-479667B0FA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i="1" dirty="0"/>
          </a:p>
          <a:p>
            <a:endParaRPr lang="en-US" i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DF7928-D787-48EF-9A09-CFD425CCA03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basic unit of structure is a </a:t>
            </a:r>
            <a:r>
              <a:rPr lang="en-US" i="1" dirty="0"/>
              <a:t>neuron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communicate by exchanging chemical signals</a:t>
            </a:r>
          </a:p>
          <a:p>
            <a:pPr lvl="1">
              <a:buFont typeface="Calibri" panose="020F0502020204030204" pitchFamily="34" charset="0"/>
              <a:buChar char="ꟷ"/>
            </a:pPr>
            <a:endParaRPr lang="en-US" dirty="0"/>
          </a:p>
          <a:p>
            <a:r>
              <a:rPr lang="en-US" dirty="0"/>
              <a:t>Function like mathematical operations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Take some input and return some output</a:t>
            </a:r>
          </a:p>
          <a:p>
            <a:endParaRPr lang="en-US" dirty="0"/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C6E243E5-5D5C-4BAE-B01C-1E9BAE52C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17612" y="2118360"/>
            <a:ext cx="4876800" cy="262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1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F424F-5D01-4B80-8322-6A5B82088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2" y="1600200"/>
            <a:ext cx="4062942" cy="9144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sz="3200" dirty="0"/>
              <a:t>Why “Network”?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776FF3-62D0-4BBD-8A92-48BDD225E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391" y="2895601"/>
            <a:ext cx="4062942" cy="3076544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Much like the brain has collections of neurons, so too do CNN’s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is a </a:t>
            </a:r>
            <a:r>
              <a:rPr lang="en-US" sz="2400" i="1" dirty="0"/>
              <a:t>network </a:t>
            </a:r>
            <a:r>
              <a:rPr lang="en-US" sz="2400" dirty="0"/>
              <a:t>of these neurons</a:t>
            </a:r>
            <a:endParaRPr lang="en-US" sz="2400" i="1" dirty="0"/>
          </a:p>
          <a:p>
            <a:endParaRPr lang="en-US" dirty="0"/>
          </a:p>
        </p:txBody>
      </p:sp>
      <p:pic>
        <p:nvPicPr>
          <p:cNvPr id="6" name="Content Placeholder 5" descr="A close up of a logo&#10;&#10;Description automatically generated">
            <a:extLst>
              <a:ext uri="{FF2B5EF4-FFF2-40B4-BE49-F238E27FC236}">
                <a16:creationId xmlns:a16="http://schemas.microsoft.com/office/drawing/2014/main" id="{2200CC25-970F-4329-93D7-C65A84FF4D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644322" y="584200"/>
            <a:ext cx="5775711" cy="5588000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4215BA-9DF1-44D2-9F97-28841E1B9EFA}"/>
              </a:ext>
            </a:extLst>
          </p:cNvPr>
          <p:cNvSpPr txBox="1"/>
          <p:nvPr/>
        </p:nvSpPr>
        <p:spPr>
          <a:xfrm>
            <a:off x="9112991" y="5972145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en.wikipedia.org/wiki/Bus_network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52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2C36F-5E7C-4479-995D-375B343A9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WHY “CONVOLUTIONAL” 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456304-8683-462D-9B7D-7A133CEFC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Attributed to layers of network</a:t>
            </a:r>
          </a:p>
          <a:p>
            <a:endParaRPr lang="en-US" dirty="0"/>
          </a:p>
          <a:p>
            <a:r>
              <a:rPr lang="en-US" dirty="0"/>
              <a:t>Multiple layer exist and interact</a:t>
            </a:r>
          </a:p>
          <a:p>
            <a:endParaRPr lang="en-US" dirty="0"/>
          </a:p>
          <a:p>
            <a:r>
              <a:rPr lang="en-US" dirty="0"/>
              <a:t>This combination produces a final output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896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E1EB4-F1D6-46DA-9A45-8B46FD9EB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34B53-736C-42AA-9515-10D1CB5630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can we do with them?</a:t>
            </a:r>
          </a:p>
        </p:txBody>
      </p:sp>
    </p:spTree>
    <p:extLst>
      <p:ext uri="{BB962C8B-B14F-4D97-AF65-F5344CB8AC3E}">
        <p14:creationId xmlns:p14="http://schemas.microsoft.com/office/powerpoint/2010/main" val="172206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36B9-185C-47D2-A494-6BDAF81C1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INPUT FOR A CONVOLUTION NERUAL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1BFD3-E83C-422E-B8F2-31BB26DE87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We build CNNs as a very complicated connection of </a:t>
            </a:r>
            <a:r>
              <a:rPr lang="en-US" i="1" dirty="0"/>
              <a:t>‘functions’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Functions require inputs to produce outputs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C51203-A1BA-47C2-9F4E-13398BF4E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164592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Each Pixel in an image or sample in a waveform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68153F11-B930-4383-9D0F-07F5D762E8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3505200"/>
            <a:ext cx="5334001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28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696</TotalTime>
  <Words>686</Words>
  <Application>Microsoft Office PowerPoint</Application>
  <PresentationFormat>Custom</PresentationFormat>
  <Paragraphs>137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Cambria Math</vt:lpstr>
      <vt:lpstr>Wingdings</vt:lpstr>
      <vt:lpstr>Tech 16x9</vt:lpstr>
      <vt:lpstr>Convolution Neural Networks</vt:lpstr>
      <vt:lpstr>Introduction</vt:lpstr>
      <vt:lpstr>THE INTENT</vt:lpstr>
      <vt:lpstr>THE INTENT (Cont.)</vt:lpstr>
      <vt:lpstr>WHY “NEURAL”?</vt:lpstr>
      <vt:lpstr>Why “Network”?</vt:lpstr>
      <vt:lpstr>WHY “CONVOLUTIONAL” ?</vt:lpstr>
      <vt:lpstr>How Does it Work?</vt:lpstr>
      <vt:lpstr>INPUT FOR A CONVOLUTION NERUAL NETWORK</vt:lpstr>
      <vt:lpstr>DATA INPUT – IMAGES &amp; AUDIO</vt:lpstr>
      <vt:lpstr>LAYERS OF NEURONS</vt:lpstr>
      <vt:lpstr>MATHEMATICAL TREATMENT</vt:lpstr>
      <vt:lpstr>Uses of CNNs</vt:lpstr>
      <vt:lpstr>IMAGE RECOGNITION</vt:lpstr>
      <vt:lpstr>AN EXAMPLE – IMAGE CLASSIFIER</vt:lpstr>
      <vt:lpstr>ORGANIZING A DATASET</vt:lpstr>
      <vt:lpstr>TRAINING A BINARY CLASSIFIER</vt:lpstr>
      <vt:lpstr>TESTING THE BINARY CLASSIFIER</vt:lpstr>
      <vt:lpstr>NOTES ON METRICS</vt:lpstr>
      <vt:lpstr>NOTES ON STOCHASTIC GRADIENT DESCENT</vt:lpstr>
      <vt:lpstr>CITATIONS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 Neural Networks</dc:title>
  <dc:creator>Buell, Landon H</dc:creator>
  <cp:lastModifiedBy>Landon Buell</cp:lastModifiedBy>
  <cp:revision>22</cp:revision>
  <dcterms:created xsi:type="dcterms:W3CDTF">2019-12-02T02:19:17Z</dcterms:created>
  <dcterms:modified xsi:type="dcterms:W3CDTF">2019-12-06T13:50:40Z</dcterms:modified>
</cp:coreProperties>
</file>