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70" r:id="rId4"/>
    <p:sldId id="260" r:id="rId5"/>
    <p:sldId id="273" r:id="rId6"/>
    <p:sldId id="274" r:id="rId7"/>
    <p:sldId id="263" r:id="rId8"/>
    <p:sldId id="264" r:id="rId9"/>
    <p:sldId id="265" r:id="rId10"/>
    <p:sldId id="271" r:id="rId11"/>
    <p:sldId id="266" r:id="rId12"/>
    <p:sldId id="275" r:id="rId13"/>
    <p:sldId id="267" r:id="rId14"/>
    <p:sldId id="276" r:id="rId15"/>
    <p:sldId id="268" r:id="rId16"/>
    <p:sldId id="277" r:id="rId17"/>
    <p:sldId id="269" r:id="rId18"/>
    <p:sldId id="278" r:id="rId19"/>
    <p:sldId id="27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3D3C6-AA55-4421-89EB-8C5AA2F9EF1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E8BFE15-1B38-435B-9736-408AF8952BC2}">
      <dgm:prSet/>
      <dgm:spPr/>
      <dgm:t>
        <a:bodyPr/>
        <a:lstStyle/>
        <a:p>
          <a:r>
            <a:rPr lang="en-US" dirty="0"/>
            <a:t>Basic Linear Model Classifier – </a:t>
          </a:r>
        </a:p>
        <a:p>
          <a:r>
            <a:rPr lang="en-US" dirty="0"/>
            <a:t>very power &amp; very slow</a:t>
          </a:r>
        </a:p>
      </dgm:t>
    </dgm:pt>
    <dgm:pt modelId="{61C01638-A0D1-4E89-903A-CC85E2CFB343}" type="parTrans" cxnId="{382C9F24-9FB1-4B29-846E-9F7132367FA4}">
      <dgm:prSet/>
      <dgm:spPr/>
      <dgm:t>
        <a:bodyPr/>
        <a:lstStyle/>
        <a:p>
          <a:endParaRPr lang="en-US"/>
        </a:p>
      </dgm:t>
    </dgm:pt>
    <dgm:pt modelId="{295AD33E-C693-4CBA-93E4-394687F11CB1}" type="sibTrans" cxnId="{382C9F24-9FB1-4B29-846E-9F7132367FA4}">
      <dgm:prSet/>
      <dgm:spPr/>
      <dgm:t>
        <a:bodyPr/>
        <a:lstStyle/>
        <a:p>
          <a:endParaRPr lang="en-US"/>
        </a:p>
      </dgm:t>
    </dgm:pt>
    <dgm:pt modelId="{D6C28535-318A-49C4-ADEA-D80901F86B18}">
      <dgm:prSet/>
      <dgm:spPr/>
      <dgm:t>
        <a:bodyPr/>
        <a:lstStyle/>
        <a:p>
          <a:r>
            <a:rPr lang="en-US"/>
            <a:t>Many algorithms use some variation of this (Goodfellow)</a:t>
          </a:r>
        </a:p>
      </dgm:t>
    </dgm:pt>
    <dgm:pt modelId="{EEEC2EDE-DE0A-4A70-82B6-BF6D73FC5803}" type="parTrans" cxnId="{01BFBE5D-9831-46E7-906D-6D9D35FA50EF}">
      <dgm:prSet/>
      <dgm:spPr/>
      <dgm:t>
        <a:bodyPr/>
        <a:lstStyle/>
        <a:p>
          <a:endParaRPr lang="en-US"/>
        </a:p>
      </dgm:t>
    </dgm:pt>
    <dgm:pt modelId="{8266DEA3-DADF-44F0-AA66-2A69FAA0FD61}" type="sibTrans" cxnId="{01BFBE5D-9831-46E7-906D-6D9D35FA50EF}">
      <dgm:prSet/>
      <dgm:spPr/>
      <dgm:t>
        <a:bodyPr/>
        <a:lstStyle/>
        <a:p>
          <a:endParaRPr lang="en-US"/>
        </a:p>
      </dgm:t>
    </dgm:pt>
    <dgm:pt modelId="{760C065F-B722-4B0D-B84D-59C8D8FAF267}">
      <dgm:prSet/>
      <dgm:spPr/>
      <dgm:t>
        <a:bodyPr/>
        <a:lstStyle/>
        <a:p>
          <a:r>
            <a:rPr lang="en-US"/>
            <a:t>Uses the gradient of a decision function to create an optimal set of parameters for classifier (Sanderson)</a:t>
          </a:r>
        </a:p>
      </dgm:t>
    </dgm:pt>
    <dgm:pt modelId="{D03B3E79-5137-4FCB-885D-77CF76B923BB}" type="parTrans" cxnId="{8739DB5C-F26F-458F-830C-FE7492882A77}">
      <dgm:prSet/>
      <dgm:spPr/>
      <dgm:t>
        <a:bodyPr/>
        <a:lstStyle/>
        <a:p>
          <a:endParaRPr lang="en-US"/>
        </a:p>
      </dgm:t>
    </dgm:pt>
    <dgm:pt modelId="{877869F6-A6C0-47A7-8D4C-D68C9722D573}" type="sibTrans" cxnId="{8739DB5C-F26F-458F-830C-FE7492882A77}">
      <dgm:prSet/>
      <dgm:spPr/>
      <dgm:t>
        <a:bodyPr/>
        <a:lstStyle/>
        <a:p>
          <a:endParaRPr lang="en-US"/>
        </a:p>
      </dgm:t>
    </dgm:pt>
    <dgm:pt modelId="{329622AB-E248-4348-A0A9-8D4C6DA605B7}" type="pres">
      <dgm:prSet presAssocID="{F3B3D3C6-AA55-4421-89EB-8C5AA2F9EF17}" presName="linear" presStyleCnt="0">
        <dgm:presLayoutVars>
          <dgm:animLvl val="lvl"/>
          <dgm:resizeHandles val="exact"/>
        </dgm:presLayoutVars>
      </dgm:prSet>
      <dgm:spPr/>
    </dgm:pt>
    <dgm:pt modelId="{C56FD5A7-94B2-44CA-B825-29697B04D3D5}" type="pres">
      <dgm:prSet presAssocID="{7E8BFE15-1B38-435B-9736-408AF8952B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24C3BA-E67B-4377-94BB-C2BDE8DED39A}" type="pres">
      <dgm:prSet presAssocID="{295AD33E-C693-4CBA-93E4-394687F11CB1}" presName="spacer" presStyleCnt="0"/>
      <dgm:spPr/>
    </dgm:pt>
    <dgm:pt modelId="{84276520-6D94-4C1D-B029-97DE8A8D3DAF}" type="pres">
      <dgm:prSet presAssocID="{D6C28535-318A-49C4-ADEA-D80901F86B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2BBEE4-59AB-4E28-8383-2947521898F5}" type="pres">
      <dgm:prSet presAssocID="{8266DEA3-DADF-44F0-AA66-2A69FAA0FD61}" presName="spacer" presStyleCnt="0"/>
      <dgm:spPr/>
    </dgm:pt>
    <dgm:pt modelId="{F7C76537-66A9-4006-829A-C180DE7D8B4E}" type="pres">
      <dgm:prSet presAssocID="{760C065F-B722-4B0D-B84D-59C8D8FAF2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63DFD08-77F9-470E-992A-A2DA4A45741E}" type="presOf" srcId="{D6C28535-318A-49C4-ADEA-D80901F86B18}" destId="{84276520-6D94-4C1D-B029-97DE8A8D3DAF}" srcOrd="0" destOrd="0" presId="urn:microsoft.com/office/officeart/2005/8/layout/vList2"/>
    <dgm:cxn modelId="{FA35C01D-EAD8-400D-920C-91A51161C0F8}" type="presOf" srcId="{7E8BFE15-1B38-435B-9736-408AF8952BC2}" destId="{C56FD5A7-94B2-44CA-B825-29697B04D3D5}" srcOrd="0" destOrd="0" presId="urn:microsoft.com/office/officeart/2005/8/layout/vList2"/>
    <dgm:cxn modelId="{382C9F24-9FB1-4B29-846E-9F7132367FA4}" srcId="{F3B3D3C6-AA55-4421-89EB-8C5AA2F9EF17}" destId="{7E8BFE15-1B38-435B-9736-408AF8952BC2}" srcOrd="0" destOrd="0" parTransId="{61C01638-A0D1-4E89-903A-CC85E2CFB343}" sibTransId="{295AD33E-C693-4CBA-93E4-394687F11CB1}"/>
    <dgm:cxn modelId="{8739DB5C-F26F-458F-830C-FE7492882A77}" srcId="{F3B3D3C6-AA55-4421-89EB-8C5AA2F9EF17}" destId="{760C065F-B722-4B0D-B84D-59C8D8FAF267}" srcOrd="2" destOrd="0" parTransId="{D03B3E79-5137-4FCB-885D-77CF76B923BB}" sibTransId="{877869F6-A6C0-47A7-8D4C-D68C9722D573}"/>
    <dgm:cxn modelId="{01BFBE5D-9831-46E7-906D-6D9D35FA50EF}" srcId="{F3B3D3C6-AA55-4421-89EB-8C5AA2F9EF17}" destId="{D6C28535-318A-49C4-ADEA-D80901F86B18}" srcOrd="1" destOrd="0" parTransId="{EEEC2EDE-DE0A-4A70-82B6-BF6D73FC5803}" sibTransId="{8266DEA3-DADF-44F0-AA66-2A69FAA0FD61}"/>
    <dgm:cxn modelId="{D8CED482-2AE8-4B0F-8317-79AA4C336350}" type="presOf" srcId="{F3B3D3C6-AA55-4421-89EB-8C5AA2F9EF17}" destId="{329622AB-E248-4348-A0A9-8D4C6DA605B7}" srcOrd="0" destOrd="0" presId="urn:microsoft.com/office/officeart/2005/8/layout/vList2"/>
    <dgm:cxn modelId="{C394C387-3D86-4FBC-B570-D1E9ADA45549}" type="presOf" srcId="{760C065F-B722-4B0D-B84D-59C8D8FAF267}" destId="{F7C76537-66A9-4006-829A-C180DE7D8B4E}" srcOrd="0" destOrd="0" presId="urn:microsoft.com/office/officeart/2005/8/layout/vList2"/>
    <dgm:cxn modelId="{9205CC86-15AF-42BE-BA78-92C8F19CABAC}" type="presParOf" srcId="{329622AB-E248-4348-A0A9-8D4C6DA605B7}" destId="{C56FD5A7-94B2-44CA-B825-29697B04D3D5}" srcOrd="0" destOrd="0" presId="urn:microsoft.com/office/officeart/2005/8/layout/vList2"/>
    <dgm:cxn modelId="{627C6824-6BCB-4B23-A426-B5BD602A4051}" type="presParOf" srcId="{329622AB-E248-4348-A0A9-8D4C6DA605B7}" destId="{1924C3BA-E67B-4377-94BB-C2BDE8DED39A}" srcOrd="1" destOrd="0" presId="urn:microsoft.com/office/officeart/2005/8/layout/vList2"/>
    <dgm:cxn modelId="{BE919081-90F0-4D44-8819-4EF8A71FF985}" type="presParOf" srcId="{329622AB-E248-4348-A0A9-8D4C6DA605B7}" destId="{84276520-6D94-4C1D-B029-97DE8A8D3DAF}" srcOrd="2" destOrd="0" presId="urn:microsoft.com/office/officeart/2005/8/layout/vList2"/>
    <dgm:cxn modelId="{806CC170-155F-479D-BA74-6527D046B94F}" type="presParOf" srcId="{329622AB-E248-4348-A0A9-8D4C6DA605B7}" destId="{B62BBEE4-59AB-4E28-8383-2947521898F5}" srcOrd="3" destOrd="0" presId="urn:microsoft.com/office/officeart/2005/8/layout/vList2"/>
    <dgm:cxn modelId="{C0A380A3-16C3-4D3D-BCC4-07F2F7530680}" type="presParOf" srcId="{329622AB-E248-4348-A0A9-8D4C6DA605B7}" destId="{F7C76537-66A9-4006-829A-C180DE7D8B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FD5A7-94B2-44CA-B825-29697B04D3D5}">
      <dsp:nvSpPr>
        <dsp:cNvPr id="0" name=""/>
        <dsp:cNvSpPr/>
      </dsp:nvSpPr>
      <dsp:spPr>
        <a:xfrm>
          <a:off x="0" y="432851"/>
          <a:ext cx="5928344" cy="14245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Basic Linear Model Classifier –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very power &amp; very slow</a:t>
          </a:r>
        </a:p>
      </dsp:txBody>
      <dsp:txXfrm>
        <a:off x="69539" y="502390"/>
        <a:ext cx="5789266" cy="1285433"/>
      </dsp:txXfrm>
    </dsp:sp>
    <dsp:sp modelId="{84276520-6D94-4C1D-B029-97DE8A8D3DAF}">
      <dsp:nvSpPr>
        <dsp:cNvPr id="0" name=""/>
        <dsp:cNvSpPr/>
      </dsp:nvSpPr>
      <dsp:spPr>
        <a:xfrm>
          <a:off x="0" y="1935122"/>
          <a:ext cx="5928344" cy="14245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Many algorithms use some variation of this (Goodfellow)</a:t>
          </a:r>
        </a:p>
      </dsp:txBody>
      <dsp:txXfrm>
        <a:off x="69539" y="2004661"/>
        <a:ext cx="5789266" cy="1285433"/>
      </dsp:txXfrm>
    </dsp:sp>
    <dsp:sp modelId="{F7C76537-66A9-4006-829A-C180DE7D8B4E}">
      <dsp:nvSpPr>
        <dsp:cNvPr id="0" name=""/>
        <dsp:cNvSpPr/>
      </dsp:nvSpPr>
      <dsp:spPr>
        <a:xfrm>
          <a:off x="0" y="3437394"/>
          <a:ext cx="5928344" cy="142451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Uses the gradient of a decision function to create an optimal set of parameters for classifier (Sanderson)</a:t>
          </a:r>
        </a:p>
      </dsp:txBody>
      <dsp:txXfrm>
        <a:off x="69539" y="3506933"/>
        <a:ext cx="5789266" cy="128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Evaluating Benchmarks for SGD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Landon Buell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14 Feb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99FE-CF80-4781-9970-927AD544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0D20-AABB-4B46-A4E3-423513252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Pseudo-Random noise is added to each image – Drawn from Gaussian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r>
                  <a:rPr lang="en-US" dirty="0"/>
                  <a:t>This is a common approximation for error in regression functions (James)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0D20-AABB-4B46-A4E3-423513252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43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836D-D42A-4032-A27B-DD5C8559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Classifier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E4841-90BA-4093-8C2F-717EC62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DF7D61-D7D9-4CFC-A2D5-C278BA20D2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6" y="3108239"/>
            <a:ext cx="2683201" cy="201240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C349E6-C94D-41B0-94E3-4315D39FE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AD0C57D2-FAC1-4B70-8127-5004D9FA07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89" y="3108239"/>
            <a:ext cx="2683202" cy="201240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A4724-BE14-410D-A8CD-1730D9324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08239"/>
            <a:ext cx="2740284" cy="2055214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24E65D-4E96-4328-9C09-5FFE07DE7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39" y="3093124"/>
            <a:ext cx="2780590" cy="208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48D0-6E50-4ADF-972D-E4D1FAB1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-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3755-331F-436E-ADC9-BC66709E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Average Precision: 0.8716</a:t>
            </a:r>
          </a:p>
          <a:p>
            <a:endParaRPr lang="en-US"/>
          </a:p>
          <a:p>
            <a:r>
              <a:rPr lang="en-US"/>
              <a:t>Average Recall: 0.8669</a:t>
            </a:r>
          </a:p>
          <a:p>
            <a:endParaRPr lang="en-US"/>
          </a:p>
          <a:p>
            <a:r>
              <a:rPr lang="en-US"/>
              <a:t>Average F1: 0.8663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89120-803A-412D-BDB1-7591613B6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50" y="163074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84539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842-CB7B-4A08-83C8-8B2FB6A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– Clean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DE627-F862-48BA-BAC8-656F60CC3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B4274E8E-9CD8-4534-B004-B93770E73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16" y="3176764"/>
            <a:ext cx="2999371" cy="22495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5C275-6067-4909-A054-F149B8D07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4A7767-F519-4655-A5DA-19C99148DA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36" y="3176764"/>
            <a:ext cx="2999371" cy="2249528"/>
          </a:xfrm>
        </p:spPr>
      </p:pic>
      <p:pic>
        <p:nvPicPr>
          <p:cNvPr id="12" name="Picture 11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4BB5DC7B-18BB-4026-861A-3758F20E6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62" y="3176764"/>
            <a:ext cx="2999371" cy="2249528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BE93851A-3D4C-403E-AE42-F6C9DC302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0" y="3176764"/>
            <a:ext cx="2999371" cy="224952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DF3063D-C3F8-4C2F-81D9-53D2C92A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0.8663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D13B8A-DB2E-45E2-B92D-0C91B551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0.8663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7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48D0-6E50-4ADF-972D-E4D1FAB1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Noisy -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3755-331F-436E-ADC9-BC66709E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Average Precision: 0.8889</a:t>
            </a:r>
          </a:p>
          <a:p>
            <a:endParaRPr lang="en-US"/>
          </a:p>
          <a:p>
            <a:r>
              <a:rPr lang="en-US"/>
              <a:t>Average Recall: 0.8823</a:t>
            </a:r>
          </a:p>
          <a:p>
            <a:endParaRPr lang="en-US"/>
          </a:p>
          <a:p>
            <a:r>
              <a:rPr lang="en-US"/>
              <a:t>Average F1: 0.8829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BA764-9F5B-4318-9EAC-ED862ACB8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50" y="163074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3943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06A-4751-4F37-88C0-6DC699F0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Clean – Noisy Classifier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CA04-B113-4AB1-B150-19978367A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CAAD2F-B807-4601-A659-F45070509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42" y="3355164"/>
            <a:ext cx="2745255" cy="20589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8A2E94-13AD-4DF8-9163-50B14FF2B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EA61DE-A1C0-4969-9B1C-13C79EBCCB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096" y="3320166"/>
            <a:ext cx="2791920" cy="2093940"/>
          </a:xfrm>
        </p:spPr>
      </p:pic>
      <p:pic>
        <p:nvPicPr>
          <p:cNvPr id="12" name="Picture 11" descr="A picture containing black, white, man&#10;&#10;Description automatically generated">
            <a:extLst>
              <a:ext uri="{FF2B5EF4-FFF2-40B4-BE49-F238E27FC236}">
                <a16:creationId xmlns:a16="http://schemas.microsoft.com/office/drawing/2014/main" id="{DB8FF1BA-5D1B-4867-A80A-BF5388B45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06" y="3320166"/>
            <a:ext cx="2891488" cy="2168616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27B18CC8-2EC5-41F7-9665-99C297C8D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57" y="3320166"/>
            <a:ext cx="2891488" cy="21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0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48D0-6E50-4ADF-972D-E4D1FAB1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Clean - Noisy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13CABE-CC72-432E-88E0-BE2B0DE05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484063"/>
            <a:ext cx="5928344" cy="395222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3755-331F-436E-ADC9-BC66709E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Average Precision: 0.6620</a:t>
            </a:r>
          </a:p>
          <a:p>
            <a:endParaRPr lang="en-US"/>
          </a:p>
          <a:p>
            <a:r>
              <a:rPr lang="en-US"/>
              <a:t>Average Recall: 0.6428</a:t>
            </a:r>
          </a:p>
          <a:p>
            <a:endParaRPr lang="en-US"/>
          </a:p>
          <a:p>
            <a:r>
              <a:rPr lang="en-US"/>
              <a:t>Average F1: 0.6641</a:t>
            </a:r>
          </a:p>
        </p:txBody>
      </p:sp>
    </p:spTree>
    <p:extLst>
      <p:ext uri="{BB962C8B-B14F-4D97-AF65-F5344CB8AC3E}">
        <p14:creationId xmlns:p14="http://schemas.microsoft.com/office/powerpoint/2010/main" val="2512104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44DA-EA3A-4DC4-8ABA-54CA4A1B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Classifier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1AE12C-6146-427F-BF51-008C1D76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pic>
        <p:nvPicPr>
          <p:cNvPr id="4" name="Content Placeholder 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34EB57E6-77CC-4DE1-83A2-4355E6BB4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3010667"/>
            <a:ext cx="3097762" cy="232332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47B42C-E2A8-4D89-BDB1-19056A6B4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Samples</a:t>
            </a:r>
          </a:p>
        </p:txBody>
      </p:sp>
      <p:pic>
        <p:nvPicPr>
          <p:cNvPr id="6" name="Content Placeholder 5" descr="A picture containing black, white, board, standing&#10;&#10;Description automatically generated">
            <a:extLst>
              <a:ext uri="{FF2B5EF4-FFF2-40B4-BE49-F238E27FC236}">
                <a16:creationId xmlns:a16="http://schemas.microsoft.com/office/drawing/2014/main" id="{B066F009-BCA5-4A7E-B374-FB34B9D83B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24" y="2902657"/>
            <a:ext cx="3389889" cy="2542417"/>
          </a:xfrm>
        </p:spPr>
      </p:pic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5860EDEF-15CF-4656-823E-5021A1DD5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53" y="2901119"/>
            <a:ext cx="3389888" cy="2542417"/>
          </a:xfrm>
          <a:prstGeom prst="rect">
            <a:avLst/>
          </a:prstGeom>
        </p:spPr>
      </p:pic>
      <p:pic>
        <p:nvPicPr>
          <p:cNvPr id="14" name="Picture 13" descr="A picture containing black, white&#10;&#10;Description automatically generated">
            <a:extLst>
              <a:ext uri="{FF2B5EF4-FFF2-40B4-BE49-F238E27FC236}">
                <a16:creationId xmlns:a16="http://schemas.microsoft.com/office/drawing/2014/main" id="{67F9A454-5233-433A-8288-80C9386CA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69" y="3010667"/>
            <a:ext cx="3154562" cy="236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3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48D0-6E50-4ADF-972D-E4D1FAB1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Results – Noisy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BFCD76-802B-4832-9E7B-7F75C3FA8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484063"/>
            <a:ext cx="5928344" cy="395222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3755-331F-436E-ADC9-BC66709E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Average Precision: 0.7948</a:t>
            </a:r>
          </a:p>
          <a:p>
            <a:endParaRPr lang="en-US"/>
          </a:p>
          <a:p>
            <a:r>
              <a:rPr lang="en-US"/>
              <a:t>Average Recall: 0.7895</a:t>
            </a:r>
          </a:p>
          <a:p>
            <a:endParaRPr lang="en-US"/>
          </a:p>
          <a:p>
            <a:r>
              <a:rPr lang="en-US"/>
              <a:t>Average F1: 0.7898</a:t>
            </a:r>
          </a:p>
        </p:txBody>
      </p:sp>
    </p:spTree>
    <p:extLst>
      <p:ext uri="{BB962C8B-B14F-4D97-AF65-F5344CB8AC3E}">
        <p14:creationId xmlns:p14="http://schemas.microsoft.com/office/powerpoint/2010/main" val="4248648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3893-E873-43E1-863E-6ACCC986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4634-6B74-4424-9C98-A2DCA440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program for more epochs</a:t>
            </a:r>
          </a:p>
          <a:p>
            <a:r>
              <a:rPr lang="en-US" dirty="0"/>
              <a:t>Vary size of data sets</a:t>
            </a:r>
          </a:p>
          <a:p>
            <a:r>
              <a:rPr lang="en-US" dirty="0"/>
              <a:t>Different types of noise added into features</a:t>
            </a:r>
          </a:p>
          <a:p>
            <a:r>
              <a:rPr lang="en-US" dirty="0"/>
              <a:t>New Metrics</a:t>
            </a:r>
          </a:p>
          <a:p>
            <a:r>
              <a:rPr lang="en-US" dirty="0"/>
              <a:t>New data set (CFAR, </a:t>
            </a:r>
            <a:r>
              <a:rPr lang="en-US" dirty="0" err="1"/>
              <a:t>IRIS,etc</a:t>
            </a:r>
            <a:r>
              <a:rPr lang="en-US" dirty="0"/>
              <a:t>…)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9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C275-1FC7-4FAA-B9FA-AAD0581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Benchmarks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15360-D00F-4CE0-AC5F-2F9A11F8E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Matrix, Precision, Recall, F1 Score</a:t>
            </a:r>
          </a:p>
        </p:txBody>
      </p:sp>
    </p:spTree>
    <p:extLst>
      <p:ext uri="{BB962C8B-B14F-4D97-AF65-F5344CB8AC3E}">
        <p14:creationId xmlns:p14="http://schemas.microsoft.com/office/powerpoint/2010/main" val="284294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8C62-61E7-45B2-BA72-76C0DFA4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7BC6-7D6A-484C-B1A4-3646D844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Geron</a:t>
            </a:r>
            <a:r>
              <a:rPr lang="en-US" dirty="0"/>
              <a:t> </a:t>
            </a:r>
            <a:r>
              <a:rPr lang="en-US" dirty="0" err="1"/>
              <a:t>Aurelien</a:t>
            </a:r>
            <a:r>
              <a:rPr lang="en-US" dirty="0"/>
              <a:t>. 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TensorFlow: Concepts, Tools, and Techniques to Build Intelligent Systems. O’Reilly, 2017.</a:t>
            </a:r>
          </a:p>
          <a:p>
            <a:r>
              <a:rPr lang="en-US" dirty="0"/>
              <a:t>Goodfellow, Ian, et </a:t>
            </a:r>
            <a:r>
              <a:rPr lang="en-US" dirty="0" err="1"/>
              <a:t>al.Deep</a:t>
            </a:r>
            <a:r>
              <a:rPr lang="en-US" dirty="0"/>
              <a:t> Learning. MIT Press, 2017.</a:t>
            </a:r>
          </a:p>
          <a:p>
            <a:r>
              <a:rPr lang="en-US" dirty="0"/>
              <a:t>James, Gareth, et al. An Introduction to Statistical Learning with Applications in R. Springer, 2017.</a:t>
            </a:r>
          </a:p>
          <a:p>
            <a:r>
              <a:rPr lang="en-US" dirty="0"/>
              <a:t>Olsen, R.S., et al. 2017. ’PMLB: A Large Benchmarking Suite for Machine Learning Evaluation and Comparison’. Biodata Mining</a:t>
            </a:r>
          </a:p>
          <a:p>
            <a:r>
              <a:rPr lang="en-US" dirty="0"/>
              <a:t>Petrik, Marek. “Introduction to Machine Learning.” Machine Learning. 05 Feb. 2020, Durham, New Hampshire</a:t>
            </a:r>
          </a:p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1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3D7-ED1B-4C79-9C2F-7BF10B2E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D218-B353-43C4-B066-AC7A954EF2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(K x K) matrix for a K-Bins classifier</a:t>
            </a:r>
          </a:p>
          <a:p>
            <a:r>
              <a:rPr lang="en-US" dirty="0"/>
              <a:t>(Petrik)</a:t>
            </a:r>
          </a:p>
          <a:p>
            <a:endParaRPr lang="en-US" dirty="0"/>
          </a:p>
          <a:p>
            <a:r>
              <a:rPr lang="en-US" dirty="0"/>
              <a:t>Columns are </a:t>
            </a:r>
            <a:r>
              <a:rPr lang="en-US" i="1" dirty="0"/>
              <a:t>actual</a:t>
            </a:r>
            <a:r>
              <a:rPr lang="en-US" dirty="0"/>
              <a:t> values</a:t>
            </a:r>
          </a:p>
          <a:p>
            <a:r>
              <a:rPr lang="en-US" dirty="0"/>
              <a:t>Rows are </a:t>
            </a:r>
            <a:r>
              <a:rPr lang="en-US" i="1" dirty="0"/>
              <a:t>predicted</a:t>
            </a:r>
            <a:r>
              <a:rPr lang="en-US" dirty="0"/>
              <a:t> values</a:t>
            </a:r>
          </a:p>
          <a:p>
            <a:endParaRPr lang="en-US" dirty="0"/>
          </a:p>
          <a:p>
            <a:r>
              <a:rPr lang="en-US" dirty="0"/>
              <a:t>A Good classifier has a strong main diagonal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B938DF6-A85B-4F63-A000-9D585F33997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230832735"/>
                  </p:ext>
                </p:extLst>
              </p:nvPr>
            </p:nvGraphicFramePr>
            <p:xfrm>
              <a:off x="6096000" y="3091808"/>
              <a:ext cx="5616539" cy="2281578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936090">
                      <a:extLst>
                        <a:ext uri="{9D8B030D-6E8A-4147-A177-3AD203B41FA5}">
                          <a16:colId xmlns:a16="http://schemas.microsoft.com/office/drawing/2014/main" val="3104402084"/>
                        </a:ext>
                      </a:extLst>
                    </a:gridCol>
                    <a:gridCol w="936090">
                      <a:extLst>
                        <a:ext uri="{9D8B030D-6E8A-4147-A177-3AD203B41FA5}">
                          <a16:colId xmlns:a16="http://schemas.microsoft.com/office/drawing/2014/main" val="116974159"/>
                        </a:ext>
                      </a:extLst>
                    </a:gridCol>
                    <a:gridCol w="936090">
                      <a:extLst>
                        <a:ext uri="{9D8B030D-6E8A-4147-A177-3AD203B41FA5}">
                          <a16:colId xmlns:a16="http://schemas.microsoft.com/office/drawing/2014/main" val="4039654780"/>
                        </a:ext>
                      </a:extLst>
                    </a:gridCol>
                    <a:gridCol w="936090">
                      <a:extLst>
                        <a:ext uri="{9D8B030D-6E8A-4147-A177-3AD203B41FA5}">
                          <a16:colId xmlns:a16="http://schemas.microsoft.com/office/drawing/2014/main" val="1762024210"/>
                        </a:ext>
                      </a:extLst>
                    </a:gridCol>
                    <a:gridCol w="1227786">
                      <a:extLst>
                        <a:ext uri="{9D8B030D-6E8A-4147-A177-3AD203B41FA5}">
                          <a16:colId xmlns:a16="http://schemas.microsoft.com/office/drawing/2014/main" val="3900607038"/>
                        </a:ext>
                      </a:extLst>
                    </a:gridCol>
                    <a:gridCol w="644393">
                      <a:extLst>
                        <a:ext uri="{9D8B030D-6E8A-4147-A177-3AD203B41FA5}">
                          <a16:colId xmlns:a16="http://schemas.microsoft.com/office/drawing/2014/main" val="1814731412"/>
                        </a:ext>
                      </a:extLst>
                    </a:gridCol>
                  </a:tblGrid>
                  <a:tr h="37554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Class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156338"/>
                      </a:ext>
                    </a:extLst>
                  </a:tr>
                  <a:tr h="382621">
                    <a:tc rowSpan="5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/>
                            <a:t>Predicted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1877301"/>
                      </a:ext>
                    </a:extLst>
                  </a:tr>
                  <a:tr h="38262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3701205"/>
                      </a:ext>
                    </a:extLst>
                  </a:tr>
                  <a:tr h="3755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9549694"/>
                      </a:ext>
                    </a:extLst>
                  </a:tr>
                  <a:tr h="38262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9067155"/>
                      </a:ext>
                    </a:extLst>
                  </a:tr>
                  <a:tr h="38262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9987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DB938DF6-A85B-4F63-A000-9D585F33997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230832735"/>
                  </p:ext>
                </p:extLst>
              </p:nvPr>
            </p:nvGraphicFramePr>
            <p:xfrm>
              <a:off x="6096000" y="3091808"/>
              <a:ext cx="5616539" cy="2281578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936090">
                      <a:extLst>
                        <a:ext uri="{9D8B030D-6E8A-4147-A177-3AD203B41FA5}">
                          <a16:colId xmlns:a16="http://schemas.microsoft.com/office/drawing/2014/main" val="3104402084"/>
                        </a:ext>
                      </a:extLst>
                    </a:gridCol>
                    <a:gridCol w="936090">
                      <a:extLst>
                        <a:ext uri="{9D8B030D-6E8A-4147-A177-3AD203B41FA5}">
                          <a16:colId xmlns:a16="http://schemas.microsoft.com/office/drawing/2014/main" val="116974159"/>
                        </a:ext>
                      </a:extLst>
                    </a:gridCol>
                    <a:gridCol w="936090">
                      <a:extLst>
                        <a:ext uri="{9D8B030D-6E8A-4147-A177-3AD203B41FA5}">
                          <a16:colId xmlns:a16="http://schemas.microsoft.com/office/drawing/2014/main" val="4039654780"/>
                        </a:ext>
                      </a:extLst>
                    </a:gridCol>
                    <a:gridCol w="936090">
                      <a:extLst>
                        <a:ext uri="{9D8B030D-6E8A-4147-A177-3AD203B41FA5}">
                          <a16:colId xmlns:a16="http://schemas.microsoft.com/office/drawing/2014/main" val="1762024210"/>
                        </a:ext>
                      </a:extLst>
                    </a:gridCol>
                    <a:gridCol w="1227786">
                      <a:extLst>
                        <a:ext uri="{9D8B030D-6E8A-4147-A177-3AD203B41FA5}">
                          <a16:colId xmlns:a16="http://schemas.microsoft.com/office/drawing/2014/main" val="3900607038"/>
                        </a:ext>
                      </a:extLst>
                    </a:gridCol>
                    <a:gridCol w="644393">
                      <a:extLst>
                        <a:ext uri="{9D8B030D-6E8A-4147-A177-3AD203B41FA5}">
                          <a16:colId xmlns:a16="http://schemas.microsoft.com/office/drawing/2014/main" val="1814731412"/>
                        </a:ext>
                      </a:extLst>
                    </a:gridCol>
                  </a:tblGrid>
                  <a:tr h="37554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Class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2156338"/>
                      </a:ext>
                    </a:extLst>
                  </a:tr>
                  <a:tr h="382621">
                    <a:tc rowSpan="5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b="1" dirty="0"/>
                            <a:t>Predicted 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106349" r="-40392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106349" r="-30129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49" t="-106349" r="-20129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965" t="-106349" r="-542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1698" t="-106349" r="-283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1877301"/>
                      </a:ext>
                    </a:extLst>
                  </a:tr>
                  <a:tr h="38262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206349" r="-40392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206349" r="-3012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49" t="-206349" r="-20129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965" t="-206349" r="-542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1698" t="-206349" r="-283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3701205"/>
                      </a:ext>
                    </a:extLst>
                  </a:tr>
                  <a:tr h="3755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316393" r="-403922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316393" r="-301299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49" t="-316393" r="-201299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965" t="-316393" r="-54229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1698" t="-316393" r="-2830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9549694"/>
                      </a:ext>
                    </a:extLst>
                  </a:tr>
                  <a:tr h="38262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403175" r="-403922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403175" r="-301299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49" t="-403175" r="-201299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965" t="-403175" r="-54229" b="-10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1698" t="-403175" r="-2830" b="-1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067155"/>
                      </a:ext>
                    </a:extLst>
                  </a:tr>
                  <a:tr h="38262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961" t="-503175" r="-40392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49" t="-503175" r="-30129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49" t="-503175" r="-20129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965" t="-503175" r="-54229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1698" t="-503175" r="-283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9987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6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Precision score is the number of correct detections by a model (</a:t>
                </a:r>
                <a:r>
                  <a:rPr lang="en-US" dirty="0" err="1"/>
                  <a:t>Geron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For a binary classifier: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the measurement of how many selected items are relevant (Goodfellow)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3" t="-976" r="-3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K-Folds Classifier:</a:t>
                </a:r>
              </a:p>
              <a:p>
                <a:endParaRPr lang="en-US" dirty="0"/>
              </a:p>
              <a:p>
                <a:r>
                  <a:rPr lang="en-US" dirty="0"/>
                  <a:t>Precision for </a:t>
                </a:r>
                <a:r>
                  <a:rPr lang="en-US" i="1" dirty="0"/>
                  <a:t>n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class: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14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74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score is the number of correct events detected (</a:t>
                </a:r>
                <a:r>
                  <a:rPr lang="en-US" dirty="0" err="1"/>
                  <a:t>Geron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For a binary classifier: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the measurement of how relevant items are selected (Goodfellow)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83" t="-976" r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K-Folds Classifier:</a:t>
                </a:r>
              </a:p>
              <a:p>
                <a:endParaRPr lang="en-US" dirty="0"/>
              </a:p>
              <a:p>
                <a:r>
                  <a:rPr lang="en-US" dirty="0"/>
                  <a:t>Precision for </a:t>
                </a:r>
                <a:r>
                  <a:rPr lang="en-US" i="1" dirty="0"/>
                  <a:t>n</a:t>
                </a:r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class: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F81FF24-D2DD-49DE-9BE6-54D97FF62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14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69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D570F-98C4-452F-84CD-EE2B1E35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F1 score is the </a:t>
                </a:r>
                <a:r>
                  <a:rPr lang="en-US" i="1" dirty="0"/>
                  <a:t>harmonic mean </a:t>
                </a:r>
                <a:r>
                  <a:rPr lang="en-US" dirty="0"/>
                  <a:t>of precision and recall, bounded on [0,1]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binary classifier: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1=2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the measurement of how relevant items are selected (Goodfellow)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65984DD-9C79-42A6-9A6F-41597ECCE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45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E75E-08EE-4169-B0E4-4F36378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C105-FA8E-47B7-8364-E4F3B8B23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Heart of All Learning Algorithms” (Goodfellow)</a:t>
            </a:r>
          </a:p>
        </p:txBody>
      </p:sp>
    </p:spTree>
    <p:extLst>
      <p:ext uri="{BB962C8B-B14F-4D97-AF65-F5344CB8AC3E}">
        <p14:creationId xmlns:p14="http://schemas.microsoft.com/office/powerpoint/2010/main" val="374492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3B4-E789-4050-A441-1E16D50B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SGD Classifier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7A582DE-C873-4858-A74E-7E13012E1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r>
              <a:rPr lang="en-US" dirty="0"/>
              <a:t>(See </a:t>
            </a:r>
            <a:r>
              <a:rPr lang="en-US" dirty="0" err="1"/>
              <a:t>Sklean.linear_model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C4B18B-7614-47E3-89D7-7ED6F443D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412833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71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709-AEFF-4FF8-A693-3FBCD2E1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950D-8118-4CD2-BF05-243B93A4C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Collection of 70,000 images of hand-written figures</a:t>
            </a:r>
          </a:p>
          <a:p>
            <a:endParaRPr lang="en-US" dirty="0"/>
          </a:p>
          <a:p>
            <a:r>
              <a:rPr lang="en-US" dirty="0"/>
              <a:t>Arranged into (28 x 28) pixel arrays</a:t>
            </a:r>
          </a:p>
          <a:p>
            <a:endParaRPr lang="en-US" dirty="0"/>
          </a:p>
          <a:p>
            <a:r>
              <a:rPr lang="en-US" dirty="0"/>
              <a:t>For this test, I use the first 10,000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BC844-CFB3-4EFC-ABC6-683BA66B2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Split into 8,000 training figures, 2,000 testing figures</a:t>
            </a:r>
          </a:p>
          <a:p>
            <a:endParaRPr lang="en-US" dirty="0"/>
          </a:p>
          <a:p>
            <a:r>
              <a:rPr lang="en-US" dirty="0"/>
              <a:t>Permutated w/ </a:t>
            </a:r>
            <a:r>
              <a:rPr lang="en-US" dirty="0" err="1"/>
              <a:t>numpy</a:t>
            </a:r>
            <a:r>
              <a:rPr lang="en-US" dirty="0"/>
              <a:t> library to ensure ‘randomness’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4565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Cambria Math</vt:lpstr>
      <vt:lpstr>Courier New</vt:lpstr>
      <vt:lpstr>Franklin Gothic Book</vt:lpstr>
      <vt:lpstr>1_RetrospectVTI</vt:lpstr>
      <vt:lpstr>Evaluating Benchmarks for SGD Classifier</vt:lpstr>
      <vt:lpstr>Classification Benchmarks</vt:lpstr>
      <vt:lpstr>Confusion Matrix</vt:lpstr>
      <vt:lpstr>Precision Score</vt:lpstr>
      <vt:lpstr>Recall Score</vt:lpstr>
      <vt:lpstr>F1 Score</vt:lpstr>
      <vt:lpstr>Stochastic Gradient Descent Classifier</vt:lpstr>
      <vt:lpstr>SGD Classifier</vt:lpstr>
      <vt:lpstr>MNIST DATA</vt:lpstr>
      <vt:lpstr>Gaussian Noise</vt:lpstr>
      <vt:lpstr>The Control Classifier</vt:lpstr>
      <vt:lpstr>Results - Control</vt:lpstr>
      <vt:lpstr>The Noisy – Clean Classifier</vt:lpstr>
      <vt:lpstr>Results – Noisy - Clean</vt:lpstr>
      <vt:lpstr>The Clean – Noisy Classifier </vt:lpstr>
      <vt:lpstr>Results – Clean - Noisy</vt:lpstr>
      <vt:lpstr>The Noisy Classifier</vt:lpstr>
      <vt:lpstr>Results – Noisy</vt:lpstr>
      <vt:lpstr>What Next?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2020-02-14T15:30:04Z</dcterms:created>
  <dcterms:modified xsi:type="dcterms:W3CDTF">2020-02-14T15:37:52Z</dcterms:modified>
</cp:coreProperties>
</file>