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8" r:id="rId10"/>
    <p:sldId id="267" r:id="rId11"/>
    <p:sldId id="264" r:id="rId12"/>
    <p:sldId id="284" r:id="rId13"/>
    <p:sldId id="269" r:id="rId14"/>
    <p:sldId id="270" r:id="rId15"/>
    <p:sldId id="265" r:id="rId16"/>
    <p:sldId id="266" r:id="rId17"/>
    <p:sldId id="272" r:id="rId18"/>
    <p:sldId id="275" r:id="rId19"/>
    <p:sldId id="277" r:id="rId20"/>
    <p:sldId id="276" r:id="rId21"/>
    <p:sldId id="279" r:id="rId22"/>
    <p:sldId id="278" r:id="rId23"/>
    <p:sldId id="281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2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1.svg"/><Relationship Id="rId1" Type="http://schemas.openxmlformats.org/officeDocument/2006/relationships/image" Target="../media/image18.png"/><Relationship Id="rId6" Type="http://schemas.openxmlformats.org/officeDocument/2006/relationships/image" Target="../media/image15.svg"/><Relationship Id="rId5" Type="http://schemas.openxmlformats.org/officeDocument/2006/relationships/image" Target="../media/image2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2D3FD-C469-43B5-87F0-F8CCD0D315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A9915D-7EC3-4D68-A16B-CD97A6227702}">
      <dgm:prSet/>
      <dgm:spPr/>
      <dgm:t>
        <a:bodyPr/>
        <a:lstStyle/>
        <a:p>
          <a:r>
            <a:rPr lang="en-US"/>
            <a:t>Abandon the “always on”  - randomly decide when to round</a:t>
          </a:r>
        </a:p>
      </dgm:t>
    </dgm:pt>
    <dgm:pt modelId="{55E6AFE0-6637-4F80-92CE-75B3F25FF015}" type="parTrans" cxnId="{C0EF6036-E48F-4061-BFD5-DA6FEFA9580F}">
      <dgm:prSet/>
      <dgm:spPr/>
      <dgm:t>
        <a:bodyPr/>
        <a:lstStyle/>
        <a:p>
          <a:endParaRPr lang="en-US"/>
        </a:p>
      </dgm:t>
    </dgm:pt>
    <dgm:pt modelId="{E98A70B6-31FA-419F-BFEC-DC6CBCDB9D80}" type="sibTrans" cxnId="{C0EF6036-E48F-4061-BFD5-DA6FEFA9580F}">
      <dgm:prSet/>
      <dgm:spPr/>
      <dgm:t>
        <a:bodyPr/>
        <a:lstStyle/>
        <a:p>
          <a:endParaRPr lang="en-US"/>
        </a:p>
      </dgm:t>
    </dgm:pt>
    <dgm:pt modelId="{F7DD6D3A-C2E3-4BD7-AB0A-2A513B0A4D51}">
      <dgm:prSet/>
      <dgm:spPr/>
      <dgm:t>
        <a:bodyPr/>
        <a:lstStyle/>
        <a:p>
          <a:r>
            <a:rPr lang="en-US"/>
            <a:t>Round to different number of decimals</a:t>
          </a:r>
        </a:p>
      </dgm:t>
    </dgm:pt>
    <dgm:pt modelId="{0410B5FF-6BBA-4C22-9203-D3AB85157E0F}" type="parTrans" cxnId="{6DE34B8E-7A33-4C87-A042-518F64102CD0}">
      <dgm:prSet/>
      <dgm:spPr/>
      <dgm:t>
        <a:bodyPr/>
        <a:lstStyle/>
        <a:p>
          <a:endParaRPr lang="en-US"/>
        </a:p>
      </dgm:t>
    </dgm:pt>
    <dgm:pt modelId="{3C7A04B8-AF25-4525-87E6-CCD7006DBEAE}" type="sibTrans" cxnId="{6DE34B8E-7A33-4C87-A042-518F64102CD0}">
      <dgm:prSet/>
      <dgm:spPr/>
      <dgm:t>
        <a:bodyPr/>
        <a:lstStyle/>
        <a:p>
          <a:endParaRPr lang="en-US"/>
        </a:p>
      </dgm:t>
    </dgm:pt>
    <dgm:pt modelId="{A6EB04BA-A8F3-44E7-A267-DD001538FF93}">
      <dgm:prSet/>
      <dgm:spPr/>
      <dgm:t>
        <a:bodyPr/>
        <a:lstStyle/>
        <a:p>
          <a:r>
            <a:rPr lang="en-US"/>
            <a:t>Change floating-point precisions (tougher in python)</a:t>
          </a:r>
        </a:p>
      </dgm:t>
    </dgm:pt>
    <dgm:pt modelId="{5E06AE57-6956-48D4-A47E-9E34C0DDDF02}" type="parTrans" cxnId="{4DBEB4A0-27FC-4E44-9CD5-F74B528A27E9}">
      <dgm:prSet/>
      <dgm:spPr/>
      <dgm:t>
        <a:bodyPr/>
        <a:lstStyle/>
        <a:p>
          <a:endParaRPr lang="en-US"/>
        </a:p>
      </dgm:t>
    </dgm:pt>
    <dgm:pt modelId="{754FAEDC-25EC-4E7D-BA54-F97D151662C2}" type="sibTrans" cxnId="{4DBEB4A0-27FC-4E44-9CD5-F74B528A27E9}">
      <dgm:prSet/>
      <dgm:spPr/>
      <dgm:t>
        <a:bodyPr/>
        <a:lstStyle/>
        <a:p>
          <a:endParaRPr lang="en-US"/>
        </a:p>
      </dgm:t>
    </dgm:pt>
    <dgm:pt modelId="{711B3DBC-A91D-4A5E-AB1D-E7D48663B418}">
      <dgm:prSet/>
      <dgm:spPr/>
      <dgm:t>
        <a:bodyPr/>
        <a:lstStyle/>
        <a:p>
          <a:r>
            <a:rPr lang="en-US"/>
            <a:t>Different round methods (floor, ceiling, etc.)</a:t>
          </a:r>
        </a:p>
      </dgm:t>
    </dgm:pt>
    <dgm:pt modelId="{3579BBE5-00CB-48B4-9FD9-F539A347F07F}" type="parTrans" cxnId="{AFDEC585-2CEA-4FAF-A6B8-9451A549A171}">
      <dgm:prSet/>
      <dgm:spPr/>
      <dgm:t>
        <a:bodyPr/>
        <a:lstStyle/>
        <a:p>
          <a:endParaRPr lang="en-US"/>
        </a:p>
      </dgm:t>
    </dgm:pt>
    <dgm:pt modelId="{EF74BCBB-B4CD-4ACB-A7D7-085A05B07E9F}" type="sibTrans" cxnId="{AFDEC585-2CEA-4FAF-A6B8-9451A549A171}">
      <dgm:prSet/>
      <dgm:spPr/>
      <dgm:t>
        <a:bodyPr/>
        <a:lstStyle/>
        <a:p>
          <a:endParaRPr lang="en-US"/>
        </a:p>
      </dgm:t>
    </dgm:pt>
    <dgm:pt modelId="{44017EE8-F9E4-4ECA-87E2-477DB0C6EFDD}" type="pres">
      <dgm:prSet presAssocID="{DA02D3FD-C469-43B5-87F0-F8CCD0D31535}" presName="root" presStyleCnt="0">
        <dgm:presLayoutVars>
          <dgm:dir/>
          <dgm:resizeHandles val="exact"/>
        </dgm:presLayoutVars>
      </dgm:prSet>
      <dgm:spPr/>
    </dgm:pt>
    <dgm:pt modelId="{7971DB40-340F-4812-B45B-4C9A9E5BF910}" type="pres">
      <dgm:prSet presAssocID="{15A9915D-7EC3-4D68-A16B-CD97A6227702}" presName="compNode" presStyleCnt="0"/>
      <dgm:spPr/>
    </dgm:pt>
    <dgm:pt modelId="{CF6E003A-007C-4399-8AD5-66D4CA0E0AEC}" type="pres">
      <dgm:prSet presAssocID="{15A9915D-7EC3-4D68-A16B-CD97A62277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A54D59D4-6192-4D11-8BFF-174D91756426}" type="pres">
      <dgm:prSet presAssocID="{15A9915D-7EC3-4D68-A16B-CD97A6227702}" presName="spaceRect" presStyleCnt="0"/>
      <dgm:spPr/>
    </dgm:pt>
    <dgm:pt modelId="{11015B5D-4BF0-4A42-BD42-AA3135FFEE27}" type="pres">
      <dgm:prSet presAssocID="{15A9915D-7EC3-4D68-A16B-CD97A6227702}" presName="textRect" presStyleLbl="revTx" presStyleIdx="0" presStyleCnt="4">
        <dgm:presLayoutVars>
          <dgm:chMax val="1"/>
          <dgm:chPref val="1"/>
        </dgm:presLayoutVars>
      </dgm:prSet>
      <dgm:spPr/>
    </dgm:pt>
    <dgm:pt modelId="{7D7C60B2-CCD8-479C-812A-FF1DC009C9E8}" type="pres">
      <dgm:prSet presAssocID="{E98A70B6-31FA-419F-BFEC-DC6CBCDB9D80}" presName="sibTrans" presStyleCnt="0"/>
      <dgm:spPr/>
    </dgm:pt>
    <dgm:pt modelId="{8EC2C622-872E-42C0-9479-9FC7BF72B11C}" type="pres">
      <dgm:prSet presAssocID="{F7DD6D3A-C2E3-4BD7-AB0A-2A513B0A4D51}" presName="compNode" presStyleCnt="0"/>
      <dgm:spPr/>
    </dgm:pt>
    <dgm:pt modelId="{3AC1C520-DC42-48F6-BB97-C031567EA357}" type="pres">
      <dgm:prSet presAssocID="{F7DD6D3A-C2E3-4BD7-AB0A-2A513B0A4D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95D16A61-DD7B-4E6C-8D21-B808B435D1C7}" type="pres">
      <dgm:prSet presAssocID="{F7DD6D3A-C2E3-4BD7-AB0A-2A513B0A4D51}" presName="spaceRect" presStyleCnt="0"/>
      <dgm:spPr/>
    </dgm:pt>
    <dgm:pt modelId="{BF794E5D-6089-42DA-BFD2-290D4597A082}" type="pres">
      <dgm:prSet presAssocID="{F7DD6D3A-C2E3-4BD7-AB0A-2A513B0A4D51}" presName="textRect" presStyleLbl="revTx" presStyleIdx="1" presStyleCnt="4">
        <dgm:presLayoutVars>
          <dgm:chMax val="1"/>
          <dgm:chPref val="1"/>
        </dgm:presLayoutVars>
      </dgm:prSet>
      <dgm:spPr/>
    </dgm:pt>
    <dgm:pt modelId="{3E05F17E-2DE4-4199-A6FA-8C125CCEFAB1}" type="pres">
      <dgm:prSet presAssocID="{3C7A04B8-AF25-4525-87E6-CCD7006DBEAE}" presName="sibTrans" presStyleCnt="0"/>
      <dgm:spPr/>
    </dgm:pt>
    <dgm:pt modelId="{C52EB4A7-94AD-4459-AF85-E844B4B9CE48}" type="pres">
      <dgm:prSet presAssocID="{A6EB04BA-A8F3-44E7-A267-DD001538FF93}" presName="compNode" presStyleCnt="0"/>
      <dgm:spPr/>
    </dgm:pt>
    <dgm:pt modelId="{3B947F0D-73AC-4AB3-BC1E-05DC37FE9509}" type="pres">
      <dgm:prSet presAssocID="{A6EB04BA-A8F3-44E7-A267-DD001538FF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"/>
        </a:ext>
      </dgm:extLst>
    </dgm:pt>
    <dgm:pt modelId="{15E5D9B9-A12F-4EBB-990C-EEF2F728DA0A}" type="pres">
      <dgm:prSet presAssocID="{A6EB04BA-A8F3-44E7-A267-DD001538FF93}" presName="spaceRect" presStyleCnt="0"/>
      <dgm:spPr/>
    </dgm:pt>
    <dgm:pt modelId="{06EC2FC3-4112-42E9-8504-366A303ECE6D}" type="pres">
      <dgm:prSet presAssocID="{A6EB04BA-A8F3-44E7-A267-DD001538FF93}" presName="textRect" presStyleLbl="revTx" presStyleIdx="2" presStyleCnt="4">
        <dgm:presLayoutVars>
          <dgm:chMax val="1"/>
          <dgm:chPref val="1"/>
        </dgm:presLayoutVars>
      </dgm:prSet>
      <dgm:spPr/>
    </dgm:pt>
    <dgm:pt modelId="{143A12C5-2564-468E-9399-1E3FFC0D2C85}" type="pres">
      <dgm:prSet presAssocID="{754FAEDC-25EC-4E7D-BA54-F97D151662C2}" presName="sibTrans" presStyleCnt="0"/>
      <dgm:spPr/>
    </dgm:pt>
    <dgm:pt modelId="{0FC55DA2-5C32-4001-8EFB-C6ED0C142767}" type="pres">
      <dgm:prSet presAssocID="{711B3DBC-A91D-4A5E-AB1D-E7D48663B418}" presName="compNode" presStyleCnt="0"/>
      <dgm:spPr/>
    </dgm:pt>
    <dgm:pt modelId="{8C5D3B5D-7F0D-460C-A81C-D9490A16E5B2}" type="pres">
      <dgm:prSet presAssocID="{711B3DBC-A91D-4A5E-AB1D-E7D48663B4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F70F100-EF18-4EA7-B580-2520363B5A2A}" type="pres">
      <dgm:prSet presAssocID="{711B3DBC-A91D-4A5E-AB1D-E7D48663B418}" presName="spaceRect" presStyleCnt="0"/>
      <dgm:spPr/>
    </dgm:pt>
    <dgm:pt modelId="{4295A6C2-D76B-425F-A5FD-87DCC6A3BEE2}" type="pres">
      <dgm:prSet presAssocID="{711B3DBC-A91D-4A5E-AB1D-E7D48663B4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EF6036-E48F-4061-BFD5-DA6FEFA9580F}" srcId="{DA02D3FD-C469-43B5-87F0-F8CCD0D31535}" destId="{15A9915D-7EC3-4D68-A16B-CD97A6227702}" srcOrd="0" destOrd="0" parTransId="{55E6AFE0-6637-4F80-92CE-75B3F25FF015}" sibTransId="{E98A70B6-31FA-419F-BFEC-DC6CBCDB9D80}"/>
    <dgm:cxn modelId="{F2C7785C-D421-4BDB-AF3F-47A8BF693ACA}" type="presOf" srcId="{15A9915D-7EC3-4D68-A16B-CD97A6227702}" destId="{11015B5D-4BF0-4A42-BD42-AA3135FFEE27}" srcOrd="0" destOrd="0" presId="urn:microsoft.com/office/officeart/2018/2/layout/IconLabelList"/>
    <dgm:cxn modelId="{D0F07D49-E1F1-4CF5-AFD6-1EC47A22CA5F}" type="presOf" srcId="{DA02D3FD-C469-43B5-87F0-F8CCD0D31535}" destId="{44017EE8-F9E4-4ECA-87E2-477DB0C6EFDD}" srcOrd="0" destOrd="0" presId="urn:microsoft.com/office/officeart/2018/2/layout/IconLabelList"/>
    <dgm:cxn modelId="{63F73C57-733F-4918-ABFC-D4D9A81B0F22}" type="presOf" srcId="{A6EB04BA-A8F3-44E7-A267-DD001538FF93}" destId="{06EC2FC3-4112-42E9-8504-366A303ECE6D}" srcOrd="0" destOrd="0" presId="urn:microsoft.com/office/officeart/2018/2/layout/IconLabelList"/>
    <dgm:cxn modelId="{AFDEC585-2CEA-4FAF-A6B8-9451A549A171}" srcId="{DA02D3FD-C469-43B5-87F0-F8CCD0D31535}" destId="{711B3DBC-A91D-4A5E-AB1D-E7D48663B418}" srcOrd="3" destOrd="0" parTransId="{3579BBE5-00CB-48B4-9FD9-F539A347F07F}" sibTransId="{EF74BCBB-B4CD-4ACB-A7D7-085A05B07E9F}"/>
    <dgm:cxn modelId="{6DE34B8E-7A33-4C87-A042-518F64102CD0}" srcId="{DA02D3FD-C469-43B5-87F0-F8CCD0D31535}" destId="{F7DD6D3A-C2E3-4BD7-AB0A-2A513B0A4D51}" srcOrd="1" destOrd="0" parTransId="{0410B5FF-6BBA-4C22-9203-D3AB85157E0F}" sibTransId="{3C7A04B8-AF25-4525-87E6-CCD7006DBEAE}"/>
    <dgm:cxn modelId="{4DBEB4A0-27FC-4E44-9CD5-F74B528A27E9}" srcId="{DA02D3FD-C469-43B5-87F0-F8CCD0D31535}" destId="{A6EB04BA-A8F3-44E7-A267-DD001538FF93}" srcOrd="2" destOrd="0" parTransId="{5E06AE57-6956-48D4-A47E-9E34C0DDDF02}" sibTransId="{754FAEDC-25EC-4E7D-BA54-F97D151662C2}"/>
    <dgm:cxn modelId="{7321BED0-B23F-42C7-A408-D5D1A9C0973E}" type="presOf" srcId="{F7DD6D3A-C2E3-4BD7-AB0A-2A513B0A4D51}" destId="{BF794E5D-6089-42DA-BFD2-290D4597A082}" srcOrd="0" destOrd="0" presId="urn:microsoft.com/office/officeart/2018/2/layout/IconLabelList"/>
    <dgm:cxn modelId="{EF85F9E4-1BA6-4F44-9DF7-0400614B671A}" type="presOf" srcId="{711B3DBC-A91D-4A5E-AB1D-E7D48663B418}" destId="{4295A6C2-D76B-425F-A5FD-87DCC6A3BEE2}" srcOrd="0" destOrd="0" presId="urn:microsoft.com/office/officeart/2018/2/layout/IconLabelList"/>
    <dgm:cxn modelId="{2755E5E4-0409-40F3-8CC0-D0EAAB52D584}" type="presParOf" srcId="{44017EE8-F9E4-4ECA-87E2-477DB0C6EFDD}" destId="{7971DB40-340F-4812-B45B-4C9A9E5BF910}" srcOrd="0" destOrd="0" presId="urn:microsoft.com/office/officeart/2018/2/layout/IconLabelList"/>
    <dgm:cxn modelId="{1A931F8C-262F-4247-8E2B-A1624900A3D0}" type="presParOf" srcId="{7971DB40-340F-4812-B45B-4C9A9E5BF910}" destId="{CF6E003A-007C-4399-8AD5-66D4CA0E0AEC}" srcOrd="0" destOrd="0" presId="urn:microsoft.com/office/officeart/2018/2/layout/IconLabelList"/>
    <dgm:cxn modelId="{11ABA0E6-5605-4DAC-BD60-70952C5A264E}" type="presParOf" srcId="{7971DB40-340F-4812-B45B-4C9A9E5BF910}" destId="{A54D59D4-6192-4D11-8BFF-174D91756426}" srcOrd="1" destOrd="0" presId="urn:microsoft.com/office/officeart/2018/2/layout/IconLabelList"/>
    <dgm:cxn modelId="{8A4D8914-C8CE-4283-B140-DA5F9879DA06}" type="presParOf" srcId="{7971DB40-340F-4812-B45B-4C9A9E5BF910}" destId="{11015B5D-4BF0-4A42-BD42-AA3135FFEE27}" srcOrd="2" destOrd="0" presId="urn:microsoft.com/office/officeart/2018/2/layout/IconLabelList"/>
    <dgm:cxn modelId="{5347BF0D-F99C-4100-8EBE-ECED2553D850}" type="presParOf" srcId="{44017EE8-F9E4-4ECA-87E2-477DB0C6EFDD}" destId="{7D7C60B2-CCD8-479C-812A-FF1DC009C9E8}" srcOrd="1" destOrd="0" presId="urn:microsoft.com/office/officeart/2018/2/layout/IconLabelList"/>
    <dgm:cxn modelId="{14F67563-609E-452F-A11E-EED189D0F698}" type="presParOf" srcId="{44017EE8-F9E4-4ECA-87E2-477DB0C6EFDD}" destId="{8EC2C622-872E-42C0-9479-9FC7BF72B11C}" srcOrd="2" destOrd="0" presId="urn:microsoft.com/office/officeart/2018/2/layout/IconLabelList"/>
    <dgm:cxn modelId="{E7AB1288-5D72-4552-B371-F0360F00D864}" type="presParOf" srcId="{8EC2C622-872E-42C0-9479-9FC7BF72B11C}" destId="{3AC1C520-DC42-48F6-BB97-C031567EA357}" srcOrd="0" destOrd="0" presId="urn:microsoft.com/office/officeart/2018/2/layout/IconLabelList"/>
    <dgm:cxn modelId="{7B3F1714-BE33-4FC2-9EE9-4975ED9382D8}" type="presParOf" srcId="{8EC2C622-872E-42C0-9479-9FC7BF72B11C}" destId="{95D16A61-DD7B-4E6C-8D21-B808B435D1C7}" srcOrd="1" destOrd="0" presId="urn:microsoft.com/office/officeart/2018/2/layout/IconLabelList"/>
    <dgm:cxn modelId="{1A226E4E-E04B-4A93-B675-D21E9522679D}" type="presParOf" srcId="{8EC2C622-872E-42C0-9479-9FC7BF72B11C}" destId="{BF794E5D-6089-42DA-BFD2-290D4597A082}" srcOrd="2" destOrd="0" presId="urn:microsoft.com/office/officeart/2018/2/layout/IconLabelList"/>
    <dgm:cxn modelId="{E17268E8-C253-4D66-908A-AA938FF810FA}" type="presParOf" srcId="{44017EE8-F9E4-4ECA-87E2-477DB0C6EFDD}" destId="{3E05F17E-2DE4-4199-A6FA-8C125CCEFAB1}" srcOrd="3" destOrd="0" presId="urn:microsoft.com/office/officeart/2018/2/layout/IconLabelList"/>
    <dgm:cxn modelId="{034AE29C-3414-4C38-9BBB-5D09405048E5}" type="presParOf" srcId="{44017EE8-F9E4-4ECA-87E2-477DB0C6EFDD}" destId="{C52EB4A7-94AD-4459-AF85-E844B4B9CE48}" srcOrd="4" destOrd="0" presId="urn:microsoft.com/office/officeart/2018/2/layout/IconLabelList"/>
    <dgm:cxn modelId="{3095EC8C-BA88-42D3-84BF-B58F95B48E4A}" type="presParOf" srcId="{C52EB4A7-94AD-4459-AF85-E844B4B9CE48}" destId="{3B947F0D-73AC-4AB3-BC1E-05DC37FE9509}" srcOrd="0" destOrd="0" presId="urn:microsoft.com/office/officeart/2018/2/layout/IconLabelList"/>
    <dgm:cxn modelId="{DF97ABF9-10E2-4796-AEA1-C1AC5E55538B}" type="presParOf" srcId="{C52EB4A7-94AD-4459-AF85-E844B4B9CE48}" destId="{15E5D9B9-A12F-4EBB-990C-EEF2F728DA0A}" srcOrd="1" destOrd="0" presId="urn:microsoft.com/office/officeart/2018/2/layout/IconLabelList"/>
    <dgm:cxn modelId="{CB5E75D7-E7A5-4993-AE0C-51385B695049}" type="presParOf" srcId="{C52EB4A7-94AD-4459-AF85-E844B4B9CE48}" destId="{06EC2FC3-4112-42E9-8504-366A303ECE6D}" srcOrd="2" destOrd="0" presId="urn:microsoft.com/office/officeart/2018/2/layout/IconLabelList"/>
    <dgm:cxn modelId="{B355F492-580D-4437-A0AF-B1DABA57DFA9}" type="presParOf" srcId="{44017EE8-F9E4-4ECA-87E2-477DB0C6EFDD}" destId="{143A12C5-2564-468E-9399-1E3FFC0D2C85}" srcOrd="5" destOrd="0" presId="urn:microsoft.com/office/officeart/2018/2/layout/IconLabelList"/>
    <dgm:cxn modelId="{BD0801F5-3448-49F2-A5DF-74DF89A49FC8}" type="presParOf" srcId="{44017EE8-F9E4-4ECA-87E2-477DB0C6EFDD}" destId="{0FC55DA2-5C32-4001-8EFB-C6ED0C142767}" srcOrd="6" destOrd="0" presId="urn:microsoft.com/office/officeart/2018/2/layout/IconLabelList"/>
    <dgm:cxn modelId="{73F23DD1-9A26-4EA3-92D7-CDA2CE748CD3}" type="presParOf" srcId="{0FC55DA2-5C32-4001-8EFB-C6ED0C142767}" destId="{8C5D3B5D-7F0D-460C-A81C-D9490A16E5B2}" srcOrd="0" destOrd="0" presId="urn:microsoft.com/office/officeart/2018/2/layout/IconLabelList"/>
    <dgm:cxn modelId="{79A2FAF3-50ED-4DAA-9DBA-10E2FC043C37}" type="presParOf" srcId="{0FC55DA2-5C32-4001-8EFB-C6ED0C142767}" destId="{CF70F100-EF18-4EA7-B580-2520363B5A2A}" srcOrd="1" destOrd="0" presId="urn:microsoft.com/office/officeart/2018/2/layout/IconLabelList"/>
    <dgm:cxn modelId="{BDD379F7-3379-4586-8980-A6C133855131}" type="presParOf" srcId="{0FC55DA2-5C32-4001-8EFB-C6ED0C142767}" destId="{4295A6C2-D76B-425F-A5FD-87DCC6A3BE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E003A-007C-4399-8AD5-66D4CA0E0AEC}">
      <dsp:nvSpPr>
        <dsp:cNvPr id="0" name=""/>
        <dsp:cNvSpPr/>
      </dsp:nvSpPr>
      <dsp:spPr>
        <a:xfrm>
          <a:off x="910425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5B5D-4BF0-4A42-BD42-AA3135FFEE27}">
      <dsp:nvSpPr>
        <dsp:cNvPr id="0" name=""/>
        <dsp:cNvSpPr/>
      </dsp:nvSpPr>
      <dsp:spPr>
        <a:xfrm>
          <a:off x="345011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Abandon the “always on”  - randomly decide when to round</a:t>
          </a:r>
        </a:p>
      </dsp:txBody>
      <dsp:txXfrm>
        <a:off x="345011" y="2348597"/>
        <a:ext cx="2056051" cy="720000"/>
      </dsp:txXfrm>
    </dsp:sp>
    <dsp:sp modelId="{3AC1C520-DC42-48F6-BB97-C031567EA357}">
      <dsp:nvSpPr>
        <dsp:cNvPr id="0" name=""/>
        <dsp:cNvSpPr/>
      </dsp:nvSpPr>
      <dsp:spPr>
        <a:xfrm>
          <a:off x="3326286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4E5D-6089-42DA-BFD2-290D4597A082}">
      <dsp:nvSpPr>
        <dsp:cNvPr id="0" name=""/>
        <dsp:cNvSpPr/>
      </dsp:nvSpPr>
      <dsp:spPr>
        <a:xfrm>
          <a:off x="2760872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Round to different number of decimals</a:t>
          </a:r>
        </a:p>
      </dsp:txBody>
      <dsp:txXfrm>
        <a:off x="2760872" y="2348597"/>
        <a:ext cx="2056051" cy="720000"/>
      </dsp:txXfrm>
    </dsp:sp>
    <dsp:sp modelId="{3B947F0D-73AC-4AB3-BC1E-05DC37FE9509}">
      <dsp:nvSpPr>
        <dsp:cNvPr id="0" name=""/>
        <dsp:cNvSpPr/>
      </dsp:nvSpPr>
      <dsp:spPr>
        <a:xfrm>
          <a:off x="5742147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C2FC3-4112-42E9-8504-366A303ECE6D}">
      <dsp:nvSpPr>
        <dsp:cNvPr id="0" name=""/>
        <dsp:cNvSpPr/>
      </dsp:nvSpPr>
      <dsp:spPr>
        <a:xfrm>
          <a:off x="5176733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floating-point precisions (tougher in python)</a:t>
          </a:r>
        </a:p>
      </dsp:txBody>
      <dsp:txXfrm>
        <a:off x="5176733" y="2348597"/>
        <a:ext cx="2056051" cy="720000"/>
      </dsp:txXfrm>
    </dsp:sp>
    <dsp:sp modelId="{8C5D3B5D-7F0D-460C-A81C-D9490A16E5B2}">
      <dsp:nvSpPr>
        <dsp:cNvPr id="0" name=""/>
        <dsp:cNvSpPr/>
      </dsp:nvSpPr>
      <dsp:spPr>
        <a:xfrm>
          <a:off x="8158008" y="1132880"/>
          <a:ext cx="925223" cy="9252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5A6C2-D76B-425F-A5FD-87DCC6A3BEE2}">
      <dsp:nvSpPr>
        <dsp:cNvPr id="0" name=""/>
        <dsp:cNvSpPr/>
      </dsp:nvSpPr>
      <dsp:spPr>
        <a:xfrm>
          <a:off x="7592593" y="2348597"/>
          <a:ext cx="20560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 round methods (floor, ceiling, etc.)</a:t>
          </a:r>
        </a:p>
      </dsp:txBody>
      <dsp:txXfrm>
        <a:off x="7592593" y="2348597"/>
        <a:ext cx="20560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BB37-67E1-420F-B488-3DE93FA3DF1F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6382-B15D-466F-9E7D-0603461872B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672AE-FC7B-40BA-8844-0693A2434617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EC8D-9508-4A2C-8FBC-4C089BA52EE5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C89-C29A-4D79-B5A1-1F424905E9A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CC248-0691-4AB1-BB8B-882D656FF160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4B09-E178-460F-B46D-023FA9745608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2E06-21B3-4A3D-A6C8-F0DFEB8AB04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CC01-41FD-4607-B8B1-976991065B2D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40A7-C153-476A-BA27-5BE657EA7C21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C2EC-F3EA-4AFE-88D7-51A6BBFDBA8B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BF2EAB5F-78EB-45CA-9E26-D1BAA0AA6EEC}" type="datetimeFigureOut">
              <a:rPr lang="en-US" dirty="0"/>
              <a:t>4/1/2020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25971BF4-579F-4FA9-A9A2-59BCA5AB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1" cy="6860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4B6FA-07D5-4EA8-AD3C-B625430E9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54" y="756745"/>
            <a:ext cx="9875520" cy="3311487"/>
          </a:xfrm>
        </p:spPr>
        <p:txBody>
          <a:bodyPr anchor="b">
            <a:normAutofit/>
          </a:bodyPr>
          <a:lstStyle/>
          <a:p>
            <a:r>
              <a:rPr lang="en-US" sz="6000"/>
              <a:t>Modifying Layer Activations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D11122E-E982-4BDE-B647-CC3FFA52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464025" cy="42364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212EE-01CC-454A-833C-B8485AA4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233670"/>
            <a:ext cx="464025" cy="2624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C77849-3BD1-4E59-BF04-13EDE5486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023" y="4233670"/>
            <a:ext cx="10828817" cy="262433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7B83-3230-4F98-9885-E90569A02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954" y="4389966"/>
            <a:ext cx="9685594" cy="1834260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Landon Buell</a:t>
            </a:r>
          </a:p>
          <a:p>
            <a:r>
              <a:rPr lang="en-US" sz="2800">
                <a:solidFill>
                  <a:schemeClr val="tx1"/>
                </a:solidFill>
              </a:rPr>
              <a:t>2 April 2020</a:t>
            </a:r>
          </a:p>
        </p:txBody>
      </p:sp>
    </p:spTree>
    <p:extLst>
      <p:ext uri="{BB962C8B-B14F-4D97-AF65-F5344CB8AC3E}">
        <p14:creationId xmlns:p14="http://schemas.microsoft.com/office/powerpoint/2010/main" val="257711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7161C7-045E-45D4-9F10-08C95D9F2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F6370-6BA9-4B90-A186-9019906A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3F8C28-9D55-445E-BFC4-0E0010552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6B810F-5DD5-4C38-8F58-4DD282BE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923B3-58D6-4F7B-BC89-974D3CD6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b="0">
                <a:solidFill>
                  <a:schemeClr val="tx1"/>
                </a:solidFill>
              </a:rPr>
              <a:t>Creating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AA6226-F5BD-48BE-B1A3-05B62D3C3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97573"/>
              </p:ext>
            </p:extLst>
          </p:nvPr>
        </p:nvGraphicFramePr>
        <p:xfrm>
          <a:off x="1097280" y="854563"/>
          <a:ext cx="9594727" cy="339627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38927">
                  <a:extLst>
                    <a:ext uri="{9D8B030D-6E8A-4147-A177-3AD203B41FA5}">
                      <a16:colId xmlns:a16="http://schemas.microsoft.com/office/drawing/2014/main" val="952268665"/>
                    </a:ext>
                  </a:extLst>
                </a:gridCol>
                <a:gridCol w="1450046">
                  <a:extLst>
                    <a:ext uri="{9D8B030D-6E8A-4147-A177-3AD203B41FA5}">
                      <a16:colId xmlns:a16="http://schemas.microsoft.com/office/drawing/2014/main" val="2804062711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552211236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1138972578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3646370178"/>
                    </a:ext>
                  </a:extLst>
                </a:gridCol>
                <a:gridCol w="1338927">
                  <a:extLst>
                    <a:ext uri="{9D8B030D-6E8A-4147-A177-3AD203B41FA5}">
                      <a16:colId xmlns:a16="http://schemas.microsoft.com/office/drawing/2014/main" val="1545401850"/>
                    </a:ext>
                  </a:extLst>
                </a:gridCol>
                <a:gridCol w="1450046">
                  <a:extLst>
                    <a:ext uri="{9D8B030D-6E8A-4147-A177-3AD203B41FA5}">
                      <a16:colId xmlns:a16="http://schemas.microsoft.com/office/drawing/2014/main" val="2475746791"/>
                    </a:ext>
                  </a:extLst>
                </a:gridCol>
              </a:tblGrid>
              <a:tr h="682947"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Number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Output Layer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3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3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2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Layer 1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Layer Size</a:t>
                      </a:r>
                    </a:p>
                  </a:txBody>
                  <a:tcPr marL="184580" marR="92290" marT="92290" marB="92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51262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109899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6978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27439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275781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028886"/>
                  </a:ext>
                </a:extLst>
              </a:tr>
              <a:tr h="452222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  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784</a:t>
                      </a:r>
                    </a:p>
                  </a:txBody>
                  <a:tcPr marL="184580" marR="92290" marT="92290" marB="922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20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38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CF11-F80D-47DB-9007-797FFBE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F5DF-CB02-40DD-BF6B-5F34C66AA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 and train a series of Neural Network Models</a:t>
            </a:r>
          </a:p>
          <a:p>
            <a:endParaRPr lang="en-US" dirty="0"/>
          </a:p>
          <a:p>
            <a:r>
              <a:rPr lang="en-US" dirty="0"/>
              <a:t>Set Common Hyperparameters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Activation Function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100 Sample Minibatch Size</a:t>
            </a:r>
          </a:p>
          <a:p>
            <a:pPr lvl="1"/>
            <a:r>
              <a:rPr lang="en-US" dirty="0"/>
              <a:t>400 Iterations Maximum</a:t>
            </a:r>
          </a:p>
          <a:p>
            <a:pPr lvl="1"/>
            <a:r>
              <a:rPr lang="en-US" dirty="0"/>
              <a:t>0.0001 Tolerance</a:t>
            </a:r>
          </a:p>
          <a:p>
            <a:pPr lvl="1"/>
            <a:endParaRPr lang="en-US" dirty="0"/>
          </a:p>
          <a:p>
            <a:r>
              <a:rPr lang="en-US" dirty="0"/>
              <a:t>New </a:t>
            </a:r>
            <a:r>
              <a:rPr lang="en-US" i="1" dirty="0"/>
              <a:t>random state</a:t>
            </a:r>
            <a:r>
              <a:rPr lang="en-US" dirty="0"/>
              <a:t> each iteration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F0323-C145-4A6F-8938-942FAE458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29771" r="72975" b="46549"/>
          <a:stretch/>
        </p:blipFill>
        <p:spPr>
          <a:xfrm>
            <a:off x="5980456" y="2203174"/>
            <a:ext cx="4974056" cy="24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9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B3B2-E7FD-40D5-B439-61631B0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ReLU</a:t>
            </a:r>
            <a:r>
              <a:rPr lang="en-US" dirty="0"/>
              <a:t> Activation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AA266-AEFC-40ED-AC3E-2B63D1C9F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Rectified Linear Unit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96C717B-6CFF-47C9-95C5-B5766D04B2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" t="177" r="235" b="75"/>
          <a:stretch/>
        </p:blipFill>
        <p:spPr>
          <a:xfrm>
            <a:off x="2054087" y="189948"/>
            <a:ext cx="6493565" cy="4819374"/>
          </a:xfrm>
        </p:spPr>
      </p:pic>
    </p:spTree>
    <p:extLst>
      <p:ext uri="{BB962C8B-B14F-4D97-AF65-F5344CB8AC3E}">
        <p14:creationId xmlns:p14="http://schemas.microsoft.com/office/powerpoint/2010/main" val="111889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BD2D4-E6C7-4DE7-8E53-90806BA7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Data From Each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1AB0-55FF-48F4-858A-A9308D7F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Name of Model , Training Time , Layer Sizes , Loss Function value , Iterations to train (5 values)</a:t>
            </a:r>
          </a:p>
          <a:p>
            <a:endParaRPr lang="en-US" dirty="0"/>
          </a:p>
          <a:p>
            <a:r>
              <a:rPr lang="en-US" dirty="0"/>
              <a:t>Precision / Recall Scores from each class (20 values)</a:t>
            </a:r>
          </a:p>
          <a:p>
            <a:endParaRPr lang="en-US" dirty="0"/>
          </a:p>
          <a:p>
            <a:r>
              <a:rPr lang="en-US" dirty="0"/>
              <a:t>All 100 elements from standard confusion matrix</a:t>
            </a:r>
          </a:p>
          <a:p>
            <a:endParaRPr lang="en-US" dirty="0"/>
          </a:p>
          <a:p>
            <a:r>
              <a:rPr lang="en-US" dirty="0"/>
              <a:t>125 samples from each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8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013E-5836-490D-A345-E6ADCCF4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7B6-8ABE-4CFA-B004-C646972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Creating, Training &amp; Testing the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610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E42CD7-EF23-4957-8FD6-E65AAD42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365760"/>
            <a:ext cx="4534047" cy="1325562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The First Modification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466142-39BE-4601-A220-E74074CD2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31" r="71380" b="29967"/>
          <a:stretch/>
        </p:blipFill>
        <p:spPr>
          <a:xfrm>
            <a:off x="585766" y="657686"/>
            <a:ext cx="5451627" cy="5448027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397784-09A0-4921-81B7-53113B553515}"/>
              </a:ext>
            </a:extLst>
          </p:cNvPr>
          <p:cNvSpPr txBox="1">
            <a:spLocks/>
          </p:cNvSpPr>
          <p:nvPr/>
        </p:nvSpPr>
        <p:spPr>
          <a:xfrm>
            <a:off x="6420463" y="1828800"/>
            <a:ext cx="457200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 Matrix Multiplication</a:t>
            </a:r>
          </a:p>
          <a:p>
            <a:pPr lvl="1"/>
            <a:r>
              <a:rPr lang="en-US" dirty="0"/>
              <a:t>(Round to 0 decimals)</a:t>
            </a:r>
          </a:p>
          <a:p>
            <a:endParaRPr lang="en-US" dirty="0"/>
          </a:p>
          <a:p>
            <a:r>
              <a:rPr lang="en-US" dirty="0"/>
              <a:t>This represents an attack at a </a:t>
            </a:r>
            <a:r>
              <a:rPr lang="en-US" i="1" dirty="0"/>
              <a:t>very</a:t>
            </a:r>
            <a:r>
              <a:rPr lang="en-US" dirty="0"/>
              <a:t> low level</a:t>
            </a:r>
          </a:p>
          <a:p>
            <a:endParaRPr lang="en-US" dirty="0"/>
          </a:p>
          <a:p>
            <a:r>
              <a:rPr lang="en-US" dirty="0"/>
              <a:t>Changes forward pass equation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i="1" dirty="0"/>
              <a:t>not </a:t>
            </a:r>
            <a:r>
              <a:rPr lang="en-US" dirty="0"/>
              <a:t>be accounted for in Back propagation?</a:t>
            </a:r>
          </a:p>
        </p:txBody>
      </p:sp>
    </p:spTree>
    <p:extLst>
      <p:ext uri="{BB962C8B-B14F-4D97-AF65-F5344CB8AC3E}">
        <p14:creationId xmlns:p14="http://schemas.microsoft.com/office/powerpoint/2010/main" val="50700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F59E-561B-4883-ABA0-FADEAB05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New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C303-1EF4-4663-9254-BC804550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32F9C3-9040-4C89-B4D8-67D92DA1E4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  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This is standard forward propagation function</a:t>
                </a:r>
              </a:p>
              <a:p>
                <a:endParaRPr lang="en-US" dirty="0"/>
              </a:p>
              <a:p>
                <a:r>
                  <a:rPr lang="en-US" dirty="0"/>
                  <a:t>SGD will optimize based in </a:t>
                </a:r>
                <a:r>
                  <a:rPr lang="en-US" i="1" dirty="0"/>
                  <a:t>this </a:t>
                </a:r>
                <a:r>
                  <a:rPr lang="en-US" dirty="0"/>
                  <a:t>model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32F9C3-9040-4C89-B4D8-67D92DA1E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08968-11AE-4FC1-9548-830FF2560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New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F7685A-0F47-4310-BE5B-B73A20F6FC5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[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Added new function </a:t>
                </a:r>
                <a:r>
                  <a:rPr lang="en-US" i="1" dirty="0"/>
                  <a:t>g</a:t>
                </a:r>
                <a:r>
                  <a:rPr lang="en-US" dirty="0"/>
                  <a:t> which will round all vector elements</a:t>
                </a:r>
              </a:p>
              <a:p>
                <a:endParaRPr lang="en-US" dirty="0"/>
              </a:p>
              <a:p>
                <a:r>
                  <a:rPr lang="en-US" dirty="0"/>
                  <a:t>This serves as a sort of </a:t>
                </a:r>
                <a:r>
                  <a:rPr lang="en-US" i="1" dirty="0"/>
                  <a:t>perturbation</a:t>
                </a:r>
                <a:r>
                  <a:rPr lang="en-US" dirty="0"/>
                  <a:t> to the model’s behavior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6F7685A-0F47-4310-BE5B-B73A20F6F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7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120F4-C7D4-437A-8696-ABDA1378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/>
              <a:t>Physical Implications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6CDD53-AB8F-4FD9-8E80-D853D885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sz="1500"/>
          </a:p>
          <a:p>
            <a:r>
              <a:rPr lang="en-US" sz="1500"/>
              <a:t>This physically represents a low-level attack</a:t>
            </a:r>
          </a:p>
          <a:p>
            <a:endParaRPr lang="en-US" sz="1500"/>
          </a:p>
          <a:p>
            <a:r>
              <a:rPr lang="en-US" sz="1500"/>
              <a:t>An “Always On” model</a:t>
            </a:r>
          </a:p>
          <a:p>
            <a:endParaRPr lang="en-US" sz="1500"/>
          </a:p>
          <a:p>
            <a:r>
              <a:rPr lang="en-US" sz="1500"/>
              <a:t>Matrix product changed:</a:t>
            </a:r>
          </a:p>
          <a:p>
            <a:pPr lvl="1"/>
            <a:r>
              <a:rPr lang="en-US" sz="1500"/>
              <a:t>Originally (usually) 16 decimal accuracy</a:t>
            </a:r>
          </a:p>
          <a:p>
            <a:pPr lvl="1"/>
            <a:r>
              <a:rPr lang="en-US" sz="1500"/>
              <a:t>Now, 0 decimals saved</a:t>
            </a:r>
          </a:p>
          <a:p>
            <a:endParaRPr lang="en-US" sz="1500"/>
          </a:p>
          <a:p>
            <a:r>
              <a:rPr lang="en-US" sz="1500"/>
              <a:t>An attack that reduces the numerical accuracy of a program</a:t>
            </a:r>
          </a:p>
          <a:p>
            <a:endParaRPr lang="en-US" sz="1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29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7B88-B807-4E5B-887D-720417D9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vs. Modified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CE0A-4163-43E9-821C-7FD7E8B1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751207"/>
            <a:ext cx="8595360" cy="1428929"/>
          </a:xfrm>
        </p:spPr>
        <p:txBody>
          <a:bodyPr>
            <a:normAutofit/>
          </a:bodyPr>
          <a:lstStyle/>
          <a:p>
            <a:r>
              <a:rPr lang="en-US" sz="1600" dirty="0"/>
              <a:t>Average time to train , Loss function values &amp; iterations to train</a:t>
            </a:r>
          </a:p>
          <a:p>
            <a:r>
              <a:rPr lang="en-US" sz="1600" dirty="0"/>
              <a:t>All Values Averaged across 100 instances</a:t>
            </a:r>
          </a:p>
          <a:p>
            <a:r>
              <a:rPr lang="en-US" sz="1600" dirty="0"/>
              <a:t>‘-’ indicated ‘inf’ as returned by Python (unknown cause)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49FBC33-E7E6-4533-BE53-A083C44A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55299"/>
              </p:ext>
            </p:extLst>
          </p:nvPr>
        </p:nvGraphicFramePr>
        <p:xfrm>
          <a:off x="1261871" y="1868556"/>
          <a:ext cx="8595359" cy="2654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29021">
                  <a:extLst>
                    <a:ext uri="{9D8B030D-6E8A-4147-A177-3AD203B41FA5}">
                      <a16:colId xmlns:a16="http://schemas.microsoft.com/office/drawing/2014/main" val="2756454191"/>
                    </a:ext>
                  </a:extLst>
                </a:gridCol>
                <a:gridCol w="1194390">
                  <a:extLst>
                    <a:ext uri="{9D8B030D-6E8A-4147-A177-3AD203B41FA5}">
                      <a16:colId xmlns:a16="http://schemas.microsoft.com/office/drawing/2014/main" val="54137394"/>
                    </a:ext>
                  </a:extLst>
                </a:gridCol>
                <a:gridCol w="1089004">
                  <a:extLst>
                    <a:ext uri="{9D8B030D-6E8A-4147-A177-3AD203B41FA5}">
                      <a16:colId xmlns:a16="http://schemas.microsoft.com/office/drawing/2014/main" val="2842917483"/>
                    </a:ext>
                  </a:extLst>
                </a:gridCol>
                <a:gridCol w="1089004">
                  <a:extLst>
                    <a:ext uri="{9D8B030D-6E8A-4147-A177-3AD203B41FA5}">
                      <a16:colId xmlns:a16="http://schemas.microsoft.com/office/drawing/2014/main" val="153988928"/>
                    </a:ext>
                  </a:extLst>
                </a:gridCol>
                <a:gridCol w="1299775">
                  <a:extLst>
                    <a:ext uri="{9D8B030D-6E8A-4147-A177-3AD203B41FA5}">
                      <a16:colId xmlns:a16="http://schemas.microsoft.com/office/drawing/2014/main" val="3606845524"/>
                    </a:ext>
                  </a:extLst>
                </a:gridCol>
                <a:gridCol w="1194390">
                  <a:extLst>
                    <a:ext uri="{9D8B030D-6E8A-4147-A177-3AD203B41FA5}">
                      <a16:colId xmlns:a16="http://schemas.microsoft.com/office/drawing/2014/main" val="879066529"/>
                    </a:ext>
                  </a:extLst>
                </a:gridCol>
                <a:gridCol w="1299775">
                  <a:extLst>
                    <a:ext uri="{9D8B030D-6E8A-4147-A177-3AD203B41FA5}">
                      <a16:colId xmlns:a16="http://schemas.microsoft.com/office/drawing/2014/main" val="496974234"/>
                    </a:ext>
                  </a:extLst>
                </a:gridCol>
              </a:tblGrid>
              <a:tr h="571872">
                <a:tc>
                  <a:txBody>
                    <a:bodyPr/>
                    <a:lstStyle/>
                    <a:p>
                      <a:r>
                        <a:rPr lang="en-US" sz="1200"/>
                        <a:t>Model 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Train Time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Train Time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Loss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Loss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</a:t>
                      </a:r>
                    </a:p>
                    <a:p>
                      <a:r>
                        <a:rPr lang="en-US" sz="1200" dirty="0"/>
                        <a:t>Iterations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Iterations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95463642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28.215625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46.407344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197.680000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197.680000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22781785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19.716250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12.370313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1.940023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2.413378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88.980000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39.280000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8159113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88.450312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34.03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0.230807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128.210000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27.75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280086926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24.361406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16.019219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1.746305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2.365948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106.460000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40.830000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4068012725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(100,100)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132.63171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58.947344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0.485113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159.600000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36.980000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2304027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(20,20,20,20)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49.611094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24.362344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0.518293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2.305293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178.240000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44.560000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3717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3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103-5609-49EF-98AB-A8FC9C13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vs. Modified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754D-70AD-469C-8646-D77EFA27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952673"/>
            <a:ext cx="8595360" cy="1227464"/>
          </a:xfrm>
        </p:spPr>
        <p:txBody>
          <a:bodyPr/>
          <a:lstStyle/>
          <a:p>
            <a:r>
              <a:rPr lang="en-US" dirty="0"/>
              <a:t>Average Precision &amp; Recall Scores</a:t>
            </a:r>
          </a:p>
          <a:p>
            <a:r>
              <a:rPr lang="en-US" dirty="0"/>
              <a:t>All Values Averaged across 100 instances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AC21312-E6D1-495C-ADFA-DE831729B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009"/>
              </p:ext>
            </p:extLst>
          </p:nvPr>
        </p:nvGraphicFramePr>
        <p:xfrm>
          <a:off x="1261871" y="1868556"/>
          <a:ext cx="8595360" cy="26548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13205">
                  <a:extLst>
                    <a:ext uri="{9D8B030D-6E8A-4147-A177-3AD203B41FA5}">
                      <a16:colId xmlns:a16="http://schemas.microsoft.com/office/drawing/2014/main" val="2756454191"/>
                    </a:ext>
                  </a:extLst>
                </a:gridCol>
                <a:gridCol w="1682656">
                  <a:extLst>
                    <a:ext uri="{9D8B030D-6E8A-4147-A177-3AD203B41FA5}">
                      <a16:colId xmlns:a16="http://schemas.microsoft.com/office/drawing/2014/main" val="54137394"/>
                    </a:ext>
                  </a:extLst>
                </a:gridCol>
                <a:gridCol w="1534188">
                  <a:extLst>
                    <a:ext uri="{9D8B030D-6E8A-4147-A177-3AD203B41FA5}">
                      <a16:colId xmlns:a16="http://schemas.microsoft.com/office/drawing/2014/main" val="2842917483"/>
                    </a:ext>
                  </a:extLst>
                </a:gridCol>
                <a:gridCol w="1534188">
                  <a:extLst>
                    <a:ext uri="{9D8B030D-6E8A-4147-A177-3AD203B41FA5}">
                      <a16:colId xmlns:a16="http://schemas.microsoft.com/office/drawing/2014/main" val="9648517"/>
                    </a:ext>
                  </a:extLst>
                </a:gridCol>
                <a:gridCol w="1831123">
                  <a:extLst>
                    <a:ext uri="{9D8B030D-6E8A-4147-A177-3AD203B41FA5}">
                      <a16:colId xmlns:a16="http://schemas.microsoft.com/office/drawing/2014/main" val="496974234"/>
                    </a:ext>
                  </a:extLst>
                </a:gridCol>
              </a:tblGrid>
              <a:tr h="571872">
                <a:tc>
                  <a:txBody>
                    <a:bodyPr/>
                    <a:lstStyle/>
                    <a:p>
                      <a:r>
                        <a:rPr lang="en-US" sz="1200"/>
                        <a:t>Model 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Precision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 Precision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</a:t>
                      </a:r>
                    </a:p>
                    <a:p>
                      <a:r>
                        <a:rPr lang="en-US" sz="1200" dirty="0"/>
                        <a:t>Recall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Modified</a:t>
                      </a:r>
                    </a:p>
                    <a:p>
                      <a:r>
                        <a:rPr lang="en-US" sz="1200" dirty="0"/>
                        <a:t>Recall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95463642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 dirty="0"/>
                        <a:t>(0)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0.858712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0.859069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0.856789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0.857029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227817858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0.165242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0.158758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0.211598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0.139739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8159113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0.855230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0.741226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0.845842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0.703482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280086926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0.226885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0.102349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0.285867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0.127776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4068012725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(100,100)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0.736892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0.477699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0.739866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0.426414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1423040279"/>
                  </a:ext>
                </a:extLst>
              </a:tr>
              <a:tr h="347164">
                <a:tc>
                  <a:txBody>
                    <a:bodyPr/>
                    <a:lstStyle/>
                    <a:p>
                      <a:r>
                        <a:rPr lang="en-US" sz="1200"/>
                        <a:t>(20,20,20,20)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0.715778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0.120012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0.726083</a:t>
                      </a:r>
                    </a:p>
                  </a:txBody>
                  <a:tcPr marL="63678" marR="63678" marT="31839" marB="3183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0.148764</a:t>
                      </a:r>
                    </a:p>
                  </a:txBody>
                  <a:tcPr marL="63678" marR="63678" marT="31839" marB="31839"/>
                </a:tc>
                <a:extLst>
                  <a:ext uri="{0D108BD9-81ED-4DB2-BD59-A6C34878D82A}">
                    <a16:rowId xmlns:a16="http://schemas.microsoft.com/office/drawing/2014/main" val="337174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2969-E90B-4A39-A6AD-AFCFD1A5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9434-BB96-4D33-9074-44D2DAF9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How does changing Layer Activations affect the performance of a Multi-Layer Perceptron Classifier?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8065-6009-4E89-BBE9-8B968D87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Notes on Time Complexity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(See </a:t>
            </a:r>
            <a:r>
              <a:rPr lang="en-US" sz="1200" dirty="0" err="1">
                <a:solidFill>
                  <a:srgbClr val="FFFFFF"/>
                </a:solidFill>
              </a:rPr>
              <a:t>sklearn</a:t>
            </a:r>
            <a:r>
              <a:rPr lang="en-US" sz="1200" dirty="0">
                <a:solidFill>
                  <a:srgbClr val="FFFFFF"/>
                </a:solidFill>
              </a:rPr>
              <a:t> Neural Networks page)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146F4-03B4-406F-8026-9AD3653CD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1898" y="643466"/>
                <a:ext cx="5827472" cy="55710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Rounding to nearest integer improves the time performance of the model?</a:t>
                </a:r>
              </a:p>
              <a:p>
                <a:r>
                  <a:rPr lang="en-US" dirty="0"/>
                  <a:t>General time complexity</a:t>
                </a: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32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sz="1600" i="1" dirty="0"/>
                  <a:t>n </a:t>
                </a:r>
                <a:r>
                  <a:rPr lang="en-US" sz="1600" dirty="0"/>
                  <a:t>is number of training samples (10,000)</a:t>
                </a:r>
              </a:p>
              <a:p>
                <a:pPr lvl="1"/>
                <a:r>
                  <a:rPr lang="en-US" sz="1600" i="1" dirty="0"/>
                  <a:t>m </a:t>
                </a:r>
                <a:r>
                  <a:rPr lang="en-US" sz="1600" dirty="0"/>
                  <a:t>is number of features (784)</a:t>
                </a:r>
              </a:p>
              <a:p>
                <a:pPr lvl="1"/>
                <a:r>
                  <a:rPr lang="en-US" sz="1600" i="1" dirty="0"/>
                  <a:t>h </a:t>
                </a:r>
                <a:r>
                  <a:rPr lang="en-US" sz="1600" dirty="0"/>
                  <a:t>is number of neurons (per hidden layer)</a:t>
                </a:r>
              </a:p>
              <a:p>
                <a:pPr lvl="1"/>
                <a:r>
                  <a:rPr lang="en-US" sz="1600" i="1" dirty="0"/>
                  <a:t>k </a:t>
                </a:r>
                <a:r>
                  <a:rPr lang="en-US" sz="1600" dirty="0"/>
                  <a:t>is number of hidden layers</a:t>
                </a:r>
                <a:r>
                  <a:rPr lang="en-US" sz="1600" i="1" dirty="0"/>
                  <a:t> </a:t>
                </a:r>
              </a:p>
              <a:p>
                <a:pPr lvl="1"/>
                <a:r>
                  <a:rPr lang="en-US" sz="1600" i="1" dirty="0"/>
                  <a:t>o </a:t>
                </a:r>
                <a:r>
                  <a:rPr lang="en-US" sz="1600" dirty="0"/>
                  <a:t>is number of output neurons (10)</a:t>
                </a:r>
              </a:p>
              <a:p>
                <a:pPr lvl="1"/>
                <a:r>
                  <a:rPr lang="en-US" sz="1600" i="1" dirty="0" err="1"/>
                  <a:t>i</a:t>
                </a:r>
                <a:r>
                  <a:rPr lang="en-US" sz="1600" dirty="0"/>
                  <a:t> is number of iterations (400 at maximum)</a:t>
                </a:r>
                <a:r>
                  <a:rPr lang="en-US" sz="1600" i="1" dirty="0"/>
                  <a:t> </a:t>
                </a:r>
              </a:p>
              <a:p>
                <a:pPr lvl="1"/>
                <a:endParaRPr lang="en-US" sz="2000" i="1" dirty="0"/>
              </a:p>
              <a:p>
                <a:r>
                  <a:rPr lang="en-US" dirty="0"/>
                  <a:t>By only saving the integer portion of a floating-point number, the algorithms seems to be faster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146F4-03B4-406F-8026-9AD3653CD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1898" y="643466"/>
                <a:ext cx="5827472" cy="5571067"/>
              </a:xfrm>
              <a:blipFill>
                <a:blip r:embed="rId2"/>
                <a:stretch>
                  <a:fillRect l="-418" t="-1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17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0DC05-753F-464F-9087-808ACC82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Some Conclusions From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004F-4B10-4106-9D6C-7F5D845BF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With more complex models, training time reduces</a:t>
            </a:r>
          </a:p>
          <a:p>
            <a:pPr lvl="1"/>
            <a:r>
              <a:rPr lang="en-US" dirty="0"/>
              <a:t>Less information to use in matrix multiplication?</a:t>
            </a:r>
          </a:p>
          <a:p>
            <a:pPr lvl="1"/>
            <a:endParaRPr lang="en-US" dirty="0"/>
          </a:p>
          <a:p>
            <a:r>
              <a:rPr lang="en-US" dirty="0"/>
              <a:t>Dramatically affects the performance of classifier model</a:t>
            </a:r>
          </a:p>
          <a:p>
            <a:endParaRPr lang="en-US" dirty="0"/>
          </a:p>
          <a:p>
            <a:r>
              <a:rPr lang="en-US" dirty="0"/>
              <a:t>Compounding error reduces the validity of ‘fit’</a:t>
            </a:r>
          </a:p>
          <a:p>
            <a:endParaRPr lang="en-US" dirty="0"/>
          </a:p>
          <a:p>
            <a:r>
              <a:rPr lang="en-US" dirty="0"/>
              <a:t>Based on these factors, an attack to this operation could be ‘noticed’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7125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950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DF1AF-3AB4-4C8C-9A1F-88E2EBC1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The Next Modifications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8890-83F4-4C96-8B89-5B0B4942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Weighting Matrices &amp; Bias Vectors, Introducing Random Noise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7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D067974-A2D5-4094-AE1A-B074EF557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180B-6C0C-4AB8-9F41-8ADF0A40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262393"/>
            <a:ext cx="9993849" cy="1428929"/>
          </a:xfrm>
        </p:spPr>
        <p:txBody>
          <a:bodyPr>
            <a:normAutofit/>
          </a:bodyPr>
          <a:lstStyle/>
          <a:p>
            <a:r>
              <a:rPr lang="en-US" dirty="0"/>
              <a:t>Variations of Current Model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37E2960-9786-458F-8BF0-9E3E9B4EC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B394805-D528-4770-95BF-61F9A2636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022467"/>
              </p:ext>
            </p:extLst>
          </p:nvPr>
        </p:nvGraphicFramePr>
        <p:xfrm>
          <a:off x="1262063" y="2013055"/>
          <a:ext cx="9993657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01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7BF8E-5E9A-41F4-960C-5F6F8209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Modifying Weighting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5F64-E203-426E-BE4E-BF02490B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Stored locally, and can be exported</a:t>
            </a:r>
          </a:p>
          <a:p>
            <a:endParaRPr lang="en-US" dirty="0"/>
          </a:p>
          <a:p>
            <a:r>
              <a:rPr lang="en-US" dirty="0"/>
              <a:t>Activation values are only useful for a single pass, then discarded</a:t>
            </a:r>
          </a:p>
          <a:p>
            <a:endParaRPr lang="en-US" dirty="0"/>
          </a:p>
          <a:p>
            <a:r>
              <a:rPr lang="en-US" dirty="0"/>
              <a:t>Error in the weighting matrices will compound</a:t>
            </a:r>
          </a:p>
          <a:p>
            <a:pPr lvl="1"/>
            <a:r>
              <a:rPr lang="en-US" dirty="0"/>
              <a:t>Values are iteratively updated by SGD procedure</a:t>
            </a:r>
          </a:p>
          <a:p>
            <a:pPr lvl="1"/>
            <a:endParaRPr lang="en-US" dirty="0"/>
          </a:p>
          <a:p>
            <a:r>
              <a:rPr lang="en-US" dirty="0"/>
              <a:t>How does adding small perturbations after each pass change the performance?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7125" y="0"/>
            <a:ext cx="914400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83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7AD1-3894-4B9A-8455-AC614287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Random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64A9-48DD-491E-AB71-33C6D1FA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designated places, we can introduce “noise”</a:t>
            </a:r>
          </a:p>
          <a:p>
            <a:endParaRPr lang="en-US" dirty="0"/>
          </a:p>
          <a:p>
            <a:r>
              <a:rPr lang="en-US" dirty="0"/>
              <a:t>Add or subtract floating point values</a:t>
            </a:r>
          </a:p>
          <a:p>
            <a:pPr lvl="1"/>
            <a:r>
              <a:rPr lang="en-US" dirty="0"/>
              <a:t>Typically drawn from Gaussian Curve</a:t>
            </a:r>
          </a:p>
          <a:p>
            <a:pPr lvl="1"/>
            <a:endParaRPr lang="en-US" dirty="0"/>
          </a:p>
          <a:p>
            <a:r>
              <a:rPr lang="en-US" dirty="0"/>
              <a:t>Most common way to model noise (James)</a:t>
            </a:r>
          </a:p>
        </p:txBody>
      </p:sp>
    </p:spTree>
    <p:extLst>
      <p:ext uri="{BB962C8B-B14F-4D97-AF65-F5344CB8AC3E}">
        <p14:creationId xmlns:p14="http://schemas.microsoft.com/office/powerpoint/2010/main" val="3663076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5393-B9F8-401F-A40E-1A2571D6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D465-0735-42F9-A2BD-AE8E84DEE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Aurelien</a:t>
            </a:r>
            <a:r>
              <a:rPr lang="en-US" dirty="0"/>
              <a:t>. Hands-on Machine Learning with </a:t>
            </a:r>
            <a:r>
              <a:rPr lang="en-US" dirty="0" err="1"/>
              <a:t>Scikit</a:t>
            </a:r>
            <a:r>
              <a:rPr lang="en-US" dirty="0"/>
              <a:t>-Learn and TensorFlow: Concepts, Tools, and Techniques to Build Intelligent Systems. O’Reilly, 2017.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James, Gareth, et al. An Introduction to Statistical Learning with Applications in R. Springer, 2017.</a:t>
            </a:r>
          </a:p>
          <a:p>
            <a:endParaRPr lang="en-US" dirty="0"/>
          </a:p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BEBF-E8E0-4CC7-9E70-3A36363D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701-808A-4B3E-B705-35668B2E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Simulate approximate computations</a:t>
            </a:r>
          </a:p>
          <a:p>
            <a:endParaRPr lang="en-US" dirty="0"/>
          </a:p>
          <a:p>
            <a:r>
              <a:rPr lang="en-US" dirty="0"/>
              <a:t>Simulate behavior on ‘New’ activation functions</a:t>
            </a:r>
          </a:p>
          <a:p>
            <a:endParaRPr lang="en-US" dirty="0"/>
          </a:p>
          <a:p>
            <a:r>
              <a:rPr lang="en-US" dirty="0"/>
              <a:t>Analyze what problem may arise</a:t>
            </a:r>
          </a:p>
          <a:p>
            <a:endParaRPr lang="en-US" dirty="0"/>
          </a:p>
          <a:p>
            <a:r>
              <a:rPr lang="en-US" dirty="0"/>
              <a:t>Analyze what solutions may arise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63AB-2229-4659-8687-57C629B6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we manipulate the activations?</a:t>
            </a:r>
          </a:p>
        </p:txBody>
      </p:sp>
    </p:spTree>
    <p:extLst>
      <p:ext uri="{BB962C8B-B14F-4D97-AF65-F5344CB8AC3E}">
        <p14:creationId xmlns:p14="http://schemas.microsoft.com/office/powerpoint/2010/main" val="187035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71E11-3C28-4F9F-8BF6-B4435015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/>
              <a:t>MLP Classifier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C2037-7E6B-4289-BD3E-F3D02F1CC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Series of Repeated Matrix – Vector Products (</a:t>
                </a:r>
                <a:r>
                  <a:rPr lang="en-US" dirty="0" err="1"/>
                  <a:t>Geron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[  </m:t>
                      </m:r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is the general process for forward propagation (Sanderson)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C2037-7E6B-4289-BD3E-F3D02F1CC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188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D36E-7E39-4479-95C1-85B440F9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CB4F-2403-45D6-92EF-EB0000D811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dirty="0"/>
                  <a:t> is the ‘next’ layer activations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‘current’ layer activations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weighting matrix that operates on the ‘current’ layer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is the bias vector of the ‘current’ layer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B0CB4F-2403-45D6-92EF-EB0000D81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44" t="-1541" r="-952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CFE6F7-83D0-45D6-9FAC-ED4D1BBBEA1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For an individual neuron activation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activation function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CFE6F7-83D0-45D6-9FAC-ED4D1BBB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4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93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5FB17-E628-45D0-BB64-702589B5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Quick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43316-FA4A-4967-A547-2F2213426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MLP with two </a:t>
                </a:r>
                <a:r>
                  <a:rPr lang="en-US" i="1" dirty="0"/>
                  <a:t>hidden layers:</a:t>
                </a:r>
              </a:p>
              <a:p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the input feature vector </a:t>
                </a:r>
              </a:p>
              <a:p>
                <a:pPr lvl="1"/>
                <a:r>
                  <a:rPr lang="en-US" dirty="0"/>
                  <a:t>Original data given to a model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is the final output of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43316-FA4A-4967-A547-2F2213426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2"/>
                <a:stretch>
                  <a:fillRect l="-284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4645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41940-9978-43A4-B1D9-4E22A4B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</p:spPr>
        <p:txBody>
          <a:bodyPr>
            <a:norm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0D0A-19DE-42FD-A1DD-72685900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core operation is </a:t>
            </a:r>
            <a:r>
              <a:rPr lang="en-US" i="1" dirty="0"/>
              <a:t>matrix multiplication</a:t>
            </a:r>
          </a:p>
          <a:p>
            <a:pPr lvl="1"/>
            <a:r>
              <a:rPr lang="en-US" dirty="0"/>
              <a:t>Vector additional is also used 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Activation functions act on the resultant linear combination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What happens when we manipulate the output of matrix multiplication?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665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5011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167C4-7ABD-4E49-9694-5E0564B1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48361-4990-441C-BCC7-1B7E7168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013E-5836-490D-A345-E6ADCCF4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27432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Experimental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77B6-8ABE-4CFA-B004-C646972D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237670"/>
            <a:ext cx="9418320" cy="118326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Creating the Models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79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F60A1-79F0-4800-B822-AB6593BC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Experimental Data Set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1005-BC5E-4942-9E6A-00CD4AB3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MNIST Data Set</a:t>
            </a:r>
          </a:p>
          <a:p>
            <a:endParaRPr lang="en-US" sz="2400" dirty="0"/>
          </a:p>
          <a:p>
            <a:r>
              <a:rPr lang="en-US" sz="2400" dirty="0"/>
              <a:t>784 Input Features – 10 Output Classes</a:t>
            </a:r>
          </a:p>
          <a:p>
            <a:endParaRPr lang="en-US" sz="2400" dirty="0"/>
          </a:p>
          <a:p>
            <a:r>
              <a:rPr lang="en-US" sz="2400" dirty="0"/>
              <a:t>Use first 10,000 sample for training</a:t>
            </a:r>
          </a:p>
          <a:p>
            <a:endParaRPr lang="en-US" sz="2400" dirty="0"/>
          </a:p>
          <a:p>
            <a:r>
              <a:rPr lang="en-US" sz="2400" dirty="0"/>
              <a:t>Next 5,000 samples for evaluation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163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1086</Words>
  <Application>Microsoft Office PowerPoint</Application>
  <PresentationFormat>Widescreen</PresentationFormat>
  <Paragraphs>335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Schoolbook</vt:lpstr>
      <vt:lpstr>Wingdings 2</vt:lpstr>
      <vt:lpstr>View</vt:lpstr>
      <vt:lpstr>Modifying Layer Activations</vt:lpstr>
      <vt:lpstr>The Problem</vt:lpstr>
      <vt:lpstr>Layer Activations</vt:lpstr>
      <vt:lpstr>MLP Classifier Architecture</vt:lpstr>
      <vt:lpstr>Conventions</vt:lpstr>
      <vt:lpstr>Quick Example</vt:lpstr>
      <vt:lpstr>Forward Pass</vt:lpstr>
      <vt:lpstr>Experimental Setup</vt:lpstr>
      <vt:lpstr>      Experimental Data Set</vt:lpstr>
      <vt:lpstr>Creating Models</vt:lpstr>
      <vt:lpstr>Creating Models</vt:lpstr>
      <vt:lpstr>ReLU Activation Function</vt:lpstr>
      <vt:lpstr>Data From Each Model</vt:lpstr>
      <vt:lpstr>Experimental Results</vt:lpstr>
      <vt:lpstr>The First Modification</vt:lpstr>
      <vt:lpstr>Behavior of New Model</vt:lpstr>
      <vt:lpstr>Physical Implications</vt:lpstr>
      <vt:lpstr>Control vs. Modified Model</vt:lpstr>
      <vt:lpstr>Control vs. Modified Model</vt:lpstr>
      <vt:lpstr>  Notes on Time Complexity  (See sklearn Neural Networks page)</vt:lpstr>
      <vt:lpstr>Some Conclusions From this Model</vt:lpstr>
      <vt:lpstr>The Next Modifications</vt:lpstr>
      <vt:lpstr>Variations of Current Model</vt:lpstr>
      <vt:lpstr>Modifying Weighting Matrices</vt:lpstr>
      <vt:lpstr>Introducing Random Noise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Modifying Layer Activations</dc:title>
  <dc:creator>Buell, Landon H</dc:creator>
  <cp:lastModifiedBy>Landon Buell</cp:lastModifiedBy>
  <cp:revision>5</cp:revision>
  <dcterms:created xsi:type="dcterms:W3CDTF">2020-04-01T21:51:15Z</dcterms:created>
  <dcterms:modified xsi:type="dcterms:W3CDTF">2020-04-02T02:56:05Z</dcterms:modified>
</cp:coreProperties>
</file>