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9" r:id="rId6"/>
    <p:sldId id="260" r:id="rId7"/>
    <p:sldId id="265" r:id="rId8"/>
    <p:sldId id="262" r:id="rId9"/>
    <p:sldId id="269" r:id="rId10"/>
    <p:sldId id="272" r:id="rId11"/>
    <p:sldId id="267" r:id="rId12"/>
    <p:sldId id="268" r:id="rId13"/>
    <p:sldId id="270" r:id="rId14"/>
    <p:sldId id="266" r:id="rId15"/>
    <p:sldId id="263" r:id="rId16"/>
    <p:sldId id="271" r:id="rId17"/>
    <p:sldId id="26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>
      <p:cViewPr varScale="1">
        <p:scale>
          <a:sx n="164" d="100"/>
          <a:sy n="164" d="100"/>
        </p:scale>
        <p:origin x="384" y="9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11/27/2019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11/27/2019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11/27/2019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ilvergryphon8.deviantart.com/art/Brain-In-Blue-16707171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s_net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 Neural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Conceptual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C9559-7F0D-4E71-A727-8ED5C55488ED}"/>
              </a:ext>
            </a:extLst>
          </p:cNvPr>
          <p:cNvSpPr txBox="1"/>
          <p:nvPr/>
        </p:nvSpPr>
        <p:spPr>
          <a:xfrm>
            <a:off x="5713412" y="5410200"/>
            <a:ext cx="20714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Landon Buell</a:t>
            </a:r>
          </a:p>
          <a:p>
            <a:r>
              <a:rPr lang="en-US" sz="2800" dirty="0"/>
              <a:t>Nov 2019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F7B2-6CD0-43E4-A2CD-AD8050D6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– Images &amp; Audio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2A96-CEDB-4C92-AAEC-3C9BEB80F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commonly, they tend to take the form of an array</a:t>
            </a:r>
          </a:p>
          <a:p>
            <a:endParaRPr lang="en-US" dirty="0"/>
          </a:p>
          <a:p>
            <a:r>
              <a:rPr lang="en-US" dirty="0"/>
              <a:t>Most types of inputs can be converted to arrays</a:t>
            </a:r>
          </a:p>
          <a:p>
            <a:endParaRPr lang="en-US" dirty="0"/>
          </a:p>
          <a:p>
            <a:r>
              <a:rPr lang="en-US" dirty="0"/>
              <a:t>The Images to the left can all be represented as a list of floats</a:t>
            </a:r>
          </a:p>
        </p:txBody>
      </p:sp>
      <p:pic>
        <p:nvPicPr>
          <p:cNvPr id="22" name="Content Placeholder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E2F7D2B-A576-4238-93B3-69667D5968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706880"/>
            <a:ext cx="2212617" cy="2212617"/>
          </a:xfrm>
        </p:spPr>
      </p:pic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7AD3DE-01A1-4D29-84AE-0A57A068C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95" y="1706879"/>
            <a:ext cx="2212617" cy="2212617"/>
          </a:xfrm>
          <a:prstGeom prst="rect">
            <a:avLst/>
          </a:prstGeom>
        </p:spPr>
      </p:pic>
      <p:pic>
        <p:nvPicPr>
          <p:cNvPr id="26" name="Picture 25" descr="A picture containing fence&#10;&#10;Description automatically generated">
            <a:extLst>
              <a:ext uri="{FF2B5EF4-FFF2-40B4-BE49-F238E27FC236}">
                <a16:creationId xmlns:a16="http://schemas.microsoft.com/office/drawing/2014/main" id="{457E1787-3980-485E-B82A-082CF58170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4221481"/>
            <a:ext cx="487680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9071B-AFCF-49F7-8770-D65C7AB8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CNNs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8A7C-2EFB-4FE1-9918-BFB67BDE6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we do with them?</a:t>
            </a:r>
          </a:p>
        </p:txBody>
      </p:sp>
    </p:spTree>
    <p:extLst>
      <p:ext uri="{BB962C8B-B14F-4D97-AF65-F5344CB8AC3E}">
        <p14:creationId xmlns:p14="http://schemas.microsoft.com/office/powerpoint/2010/main" val="107057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CAD2-351E-4929-9C49-8754B45C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8A4A-D1AA-4A2F-84C9-67B001114C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use for CNNs is Image recognition (</a:t>
            </a:r>
            <a:r>
              <a:rPr lang="en-US" dirty="0" err="1"/>
              <a:t>Geron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used for voice recognition, and language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EBD56-9001-4DE4-AF30-D294CA3E4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BD84-27D4-4E43-A7CC-1421AB77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– Image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40D5-E0C6-4B2A-A20B-2C9E79884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F7C83-DBE9-49EC-AA5F-BC3120B18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MNIST has a database of 70,000 handwritten figures</a:t>
            </a:r>
          </a:p>
          <a:p>
            <a:endParaRPr lang="en-US" dirty="0"/>
          </a:p>
          <a:p>
            <a:r>
              <a:rPr lang="en-US" dirty="0"/>
              <a:t>Each figure is 28 x 28 pixel image</a:t>
            </a:r>
          </a:p>
          <a:p>
            <a:endParaRPr lang="en-US" dirty="0"/>
          </a:p>
          <a:p>
            <a:r>
              <a:rPr lang="en-US" dirty="0"/>
              <a:t>We can use this as a quick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34481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717-BD66-4958-AAA7-5FC303B5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939510-FEA7-4C78-8899-E72A99CF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Sanderson, Grant. </a:t>
            </a:r>
            <a:r>
              <a:rPr lang="en-US" i="1" dirty="0"/>
              <a:t>But What Is A Neural Network?</a:t>
            </a:r>
            <a:r>
              <a:rPr lang="en-US" dirty="0"/>
              <a:t> </a:t>
            </a:r>
            <a:r>
              <a:rPr lang="en-US" i="1" dirty="0"/>
              <a:t>3Blue1Brown</a:t>
            </a:r>
            <a:r>
              <a:rPr lang="en-US" dirty="0"/>
              <a:t>, www.3blue1brown.com/neural-networks.</a:t>
            </a:r>
          </a:p>
          <a:p>
            <a:r>
              <a:rPr lang="en-US" dirty="0"/>
              <a:t>“Convolution Neural Networks.” </a:t>
            </a:r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and TensorFlow Concepts, Tools, and Techniques to Build Intelligent Systems</a:t>
            </a:r>
            <a:r>
              <a:rPr lang="en-US" dirty="0"/>
              <a:t>, by </a:t>
            </a:r>
            <a:r>
              <a:rPr lang="en-US" dirty="0" err="1"/>
              <a:t>Géron</a:t>
            </a:r>
            <a:r>
              <a:rPr lang="en-US" dirty="0"/>
              <a:t> </a:t>
            </a:r>
            <a:r>
              <a:rPr lang="en-US" dirty="0" err="1"/>
              <a:t>Aurélien</a:t>
            </a:r>
            <a:r>
              <a:rPr lang="en-US" dirty="0"/>
              <a:t>, O'Reilly, 2017, pp. 361–386.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7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E86F19-1E67-475B-8DBA-AA529F7B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1C038D-E849-4D9B-90EE-D278DD914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“Convolutional Neural network” mean?</a:t>
            </a:r>
          </a:p>
        </p:txBody>
      </p:sp>
    </p:spTree>
    <p:extLst>
      <p:ext uri="{BB962C8B-B14F-4D97-AF65-F5344CB8AC3E}">
        <p14:creationId xmlns:p14="http://schemas.microsoft.com/office/powerpoint/2010/main" val="30528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3A40-22B3-4CDC-ACCE-C9B72BC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CCA2-27EB-4A7D-9C9D-32D8160ABF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Neural Networks are largest inspired from the brain (Sanderson)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Particularly the visual cortex</a:t>
            </a:r>
          </a:p>
          <a:p>
            <a:endParaRPr lang="en-US" dirty="0"/>
          </a:p>
          <a:p>
            <a:r>
              <a:rPr lang="en-US" dirty="0"/>
              <a:t>Using computers, can we mimic cognitive functions?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3BA66308-15E0-4406-9B81-9CD7DDC7E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07298" y="1706563"/>
            <a:ext cx="4665441" cy="44656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A22C3-5391-4441-AC07-68EA249AEA5E}"/>
              </a:ext>
            </a:extLst>
          </p:cNvPr>
          <p:cNvSpPr txBox="1"/>
          <p:nvPr/>
        </p:nvSpPr>
        <p:spPr>
          <a:xfrm>
            <a:off x="6707298" y="6172200"/>
            <a:ext cx="46654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silvergryphon8.deviantart.com/art/Brain-In-Blue-167071714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903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D493-3395-4104-B241-100BF0CC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3352800"/>
            <a:ext cx="4494530" cy="787400"/>
          </a:xfrm>
        </p:spPr>
        <p:txBody>
          <a:bodyPr>
            <a:noAutofit/>
          </a:bodyPr>
          <a:lstStyle/>
          <a:p>
            <a:r>
              <a:rPr lang="en-US" sz="3600" cap="none" dirty="0"/>
              <a:t>The Intent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F98C2-22E5-4129-8D11-A32DEC63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10514330" cy="19304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CNNs have been used for visual recognition since the 1980’s (</a:t>
            </a:r>
            <a:r>
              <a:rPr lang="en-US" sz="2400" dirty="0" err="1"/>
              <a:t>Geron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computers be used to recognize qualities of images , audio, etc.?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I.e. which image has sheep? Which image has a whale?</a:t>
            </a:r>
          </a:p>
        </p:txBody>
      </p:sp>
      <p:pic>
        <p:nvPicPr>
          <p:cNvPr id="6" name="Content Placeholder 5" descr="A group of sheep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7829AFB7-964C-47A7-9862-CCCDAB1FA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47" y="1028166"/>
            <a:ext cx="3275012" cy="2111534"/>
          </a:xfrm>
        </p:spPr>
      </p:pic>
      <p:pic>
        <p:nvPicPr>
          <p:cNvPr id="8" name="Picture 7" descr="A whale jumping out of a body of water&#10;&#10;Description automatically generated">
            <a:extLst>
              <a:ext uri="{FF2B5EF4-FFF2-40B4-BE49-F238E27FC236}">
                <a16:creationId xmlns:a16="http://schemas.microsoft.com/office/drawing/2014/main" id="{0320A9C7-A860-4C1D-BB60-5FA8738E12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65" y="1028166"/>
            <a:ext cx="3179164" cy="211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5A03-5F71-4EBA-8F77-60891AC7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“Neural”?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5C43-9C4D-4C90-91EE-479667B0FA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basic unit of structure is a </a:t>
            </a:r>
            <a:r>
              <a:rPr lang="en-US" i="1" dirty="0"/>
              <a:t>neuron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communicate by exchanging chemical signals</a:t>
            </a:r>
          </a:p>
          <a:p>
            <a:pPr lvl="1">
              <a:buFont typeface="Calibri" panose="020F0502020204030204" pitchFamily="34" charset="0"/>
              <a:buChar char="ꟷ"/>
            </a:pPr>
            <a:endParaRPr lang="en-US" dirty="0"/>
          </a:p>
          <a:p>
            <a:r>
              <a:rPr lang="en-US" dirty="0"/>
              <a:t>Function like mathematical 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Take some input and return some output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F7928-D787-48EF-9A09-CFD425CCA0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424F-5D01-4B80-8322-6A5B8208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“Network”?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2200CC25-970F-4329-93D7-C65A84FF4D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50584" y="1706563"/>
            <a:ext cx="4615645" cy="44656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FF3-62D0-4BBD-8A92-48BDD225EE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Much like the brain has collections of neurons, so too do CNN’s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is a </a:t>
            </a:r>
            <a:r>
              <a:rPr lang="en-US" i="1" dirty="0"/>
              <a:t>network </a:t>
            </a:r>
            <a:r>
              <a:rPr lang="en-US" dirty="0"/>
              <a:t>of these neurons</a:t>
            </a:r>
            <a:endParaRPr lang="en-US" i="1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215BA-9DF1-44D2-9F97-28841E1B9EFA}"/>
              </a:ext>
            </a:extLst>
          </p:cNvPr>
          <p:cNvSpPr txBox="1"/>
          <p:nvPr/>
        </p:nvSpPr>
        <p:spPr>
          <a:xfrm>
            <a:off x="1450584" y="6172200"/>
            <a:ext cx="46156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Bus_network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485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C36F-5E7C-4479-995D-375B343A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“Convolutional”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0D40-DC0A-4ABA-9728-32395C78FB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Attributed to layers of network</a:t>
            </a:r>
          </a:p>
          <a:p>
            <a:endParaRPr lang="en-US" dirty="0"/>
          </a:p>
          <a:p>
            <a:r>
              <a:rPr lang="en-US" dirty="0"/>
              <a:t>Multiple layer exist and interact</a:t>
            </a:r>
          </a:p>
          <a:p>
            <a:endParaRPr lang="en-US" dirty="0"/>
          </a:p>
          <a:p>
            <a:r>
              <a:rPr lang="en-US" dirty="0"/>
              <a:t>This combination produces a final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56304-8683-462D-9B7D-7A133CEFCF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1EB4-F1D6-46DA-9A45-8B46FD9E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34B53-736C-42AA-9515-10D1CB563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Demonstrated with a practical example</a:t>
            </a:r>
          </a:p>
        </p:txBody>
      </p:sp>
    </p:spTree>
    <p:extLst>
      <p:ext uri="{BB962C8B-B14F-4D97-AF65-F5344CB8AC3E}">
        <p14:creationId xmlns:p14="http://schemas.microsoft.com/office/powerpoint/2010/main" val="17220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6ECD-309D-4B60-BB12-A7313DF1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66F4-C4CB-4477-8DC1-29B43FFDE1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build CNNs as a very complicated connection of </a:t>
            </a:r>
            <a:r>
              <a:rPr lang="en-US" i="1" dirty="0"/>
              <a:t>‘functions’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require inputs to produce outputs</a:t>
            </a:r>
          </a:p>
          <a:p>
            <a:pPr marL="377886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14E6B-37C7-44CE-AC12-17B255E7F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150</TotalTime>
  <Words>376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Tech 16x9</vt:lpstr>
      <vt:lpstr>Convolution Neural Networks</vt:lpstr>
      <vt:lpstr>Introduction</vt:lpstr>
      <vt:lpstr>The Intent</vt:lpstr>
      <vt:lpstr>The Intent (Cont.)</vt:lpstr>
      <vt:lpstr>Why “Neural”?</vt:lpstr>
      <vt:lpstr>Why “Network”?</vt:lpstr>
      <vt:lpstr>Why “Convolutional” ?</vt:lpstr>
      <vt:lpstr>How Does it Work?</vt:lpstr>
      <vt:lpstr>Input</vt:lpstr>
      <vt:lpstr>Data Input – Images &amp; Audio</vt:lpstr>
      <vt:lpstr>Uses of CNNs</vt:lpstr>
      <vt:lpstr>Image Recognition</vt:lpstr>
      <vt:lpstr>An Example – Image Classifier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Networks</dc:title>
  <dc:creator>Buell, Landon H</dc:creator>
  <cp:lastModifiedBy>Buell, Landon H</cp:lastModifiedBy>
  <cp:revision>14</cp:revision>
  <dcterms:created xsi:type="dcterms:W3CDTF">2019-11-27T22:11:28Z</dcterms:created>
  <dcterms:modified xsi:type="dcterms:W3CDTF">2019-11-28T00:41:36Z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