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9" r:id="rId18"/>
    <p:sldId id="280" r:id="rId19"/>
    <p:sldId id="282" r:id="rId20"/>
    <p:sldId id="283" r:id="rId21"/>
    <p:sldId id="285" r:id="rId22"/>
    <p:sldId id="272" r:id="rId23"/>
    <p:sldId id="275" r:id="rId24"/>
    <p:sldId id="276" r:id="rId25"/>
    <p:sldId id="277" r:id="rId26"/>
    <p:sldId id="278" r:id="rId27"/>
    <p:sldId id="281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18EF9-6361-4630-89B5-3215AA4BEDA0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00FB0B-82BC-43CD-AFE9-AB04CC6288EB}">
      <dgm:prSet/>
      <dgm:spPr/>
      <dgm:t>
        <a:bodyPr/>
        <a:lstStyle/>
        <a:p>
          <a:r>
            <a:rPr lang="en-US"/>
            <a:t>Introduction to Multilayer Perceptron</a:t>
          </a:r>
        </a:p>
      </dgm:t>
    </dgm:pt>
    <dgm:pt modelId="{6EB7C206-C74E-4BAB-A993-D8938836167D}" type="parTrans" cxnId="{46EAE972-C5E4-4EE7-8070-2AB52B41E5F1}">
      <dgm:prSet/>
      <dgm:spPr/>
      <dgm:t>
        <a:bodyPr/>
        <a:lstStyle/>
        <a:p>
          <a:endParaRPr lang="en-US"/>
        </a:p>
      </dgm:t>
    </dgm:pt>
    <dgm:pt modelId="{12509DAE-EB02-4B3C-A414-3456676FE9A4}" type="sibTrans" cxnId="{46EAE972-C5E4-4EE7-8070-2AB52B41E5F1}">
      <dgm:prSet/>
      <dgm:spPr/>
      <dgm:t>
        <a:bodyPr/>
        <a:lstStyle/>
        <a:p>
          <a:endParaRPr lang="en-US"/>
        </a:p>
      </dgm:t>
    </dgm:pt>
    <dgm:pt modelId="{828D9653-E7E8-49B2-9617-621091C8717B}">
      <dgm:prSet/>
      <dgm:spPr/>
      <dgm:t>
        <a:bodyPr/>
        <a:lstStyle/>
        <a:p>
          <a:r>
            <a:rPr lang="en-US"/>
            <a:t>Mathematical Treatment &amp; Forward Feeding</a:t>
          </a:r>
        </a:p>
      </dgm:t>
    </dgm:pt>
    <dgm:pt modelId="{B1D75858-BB07-488E-9428-38156AC1BC95}" type="parTrans" cxnId="{7EB27856-65E7-49B9-87D2-B21B4820206E}">
      <dgm:prSet/>
      <dgm:spPr/>
      <dgm:t>
        <a:bodyPr/>
        <a:lstStyle/>
        <a:p>
          <a:endParaRPr lang="en-US"/>
        </a:p>
      </dgm:t>
    </dgm:pt>
    <dgm:pt modelId="{E616F649-F774-4E3E-B9BA-A88188FD94BE}" type="sibTrans" cxnId="{7EB27856-65E7-49B9-87D2-B21B4820206E}">
      <dgm:prSet/>
      <dgm:spPr/>
      <dgm:t>
        <a:bodyPr/>
        <a:lstStyle/>
        <a:p>
          <a:endParaRPr lang="en-US"/>
        </a:p>
      </dgm:t>
    </dgm:pt>
    <dgm:pt modelId="{D7467F12-8119-4409-B8FF-68BB502F6605}">
      <dgm:prSet/>
      <dgm:spPr/>
      <dgm:t>
        <a:bodyPr/>
        <a:lstStyle/>
        <a:p>
          <a:r>
            <a:rPr lang="en-US"/>
            <a:t>Minimizing the Error Function</a:t>
          </a:r>
        </a:p>
      </dgm:t>
    </dgm:pt>
    <dgm:pt modelId="{52C5C69D-2EB6-4D93-BEC2-5D6EC12291E3}" type="parTrans" cxnId="{6255CA17-A89E-4A71-9DF0-AD6C71780B12}">
      <dgm:prSet/>
      <dgm:spPr/>
      <dgm:t>
        <a:bodyPr/>
        <a:lstStyle/>
        <a:p>
          <a:endParaRPr lang="en-US"/>
        </a:p>
      </dgm:t>
    </dgm:pt>
    <dgm:pt modelId="{51FAB71F-5E14-42F5-ACFC-A94C061E0D9C}" type="sibTrans" cxnId="{6255CA17-A89E-4A71-9DF0-AD6C71780B12}">
      <dgm:prSet/>
      <dgm:spPr/>
      <dgm:t>
        <a:bodyPr/>
        <a:lstStyle/>
        <a:p>
          <a:endParaRPr lang="en-US"/>
        </a:p>
      </dgm:t>
    </dgm:pt>
    <dgm:pt modelId="{98423CCC-9907-4963-893B-C8473A2FFD2B}">
      <dgm:prSet/>
      <dgm:spPr/>
      <dgm:t>
        <a:bodyPr/>
        <a:lstStyle/>
        <a:p>
          <a:r>
            <a:rPr lang="en-US"/>
            <a:t>Correcting with Gradient Descent</a:t>
          </a:r>
        </a:p>
      </dgm:t>
    </dgm:pt>
    <dgm:pt modelId="{72D863A8-4E4D-454E-B809-A0D8D61091CD}" type="parTrans" cxnId="{1C287354-669F-46F2-B1C0-297A20AA6318}">
      <dgm:prSet/>
      <dgm:spPr/>
      <dgm:t>
        <a:bodyPr/>
        <a:lstStyle/>
        <a:p>
          <a:endParaRPr lang="en-US"/>
        </a:p>
      </dgm:t>
    </dgm:pt>
    <dgm:pt modelId="{E5568AAD-F574-4227-9B3D-E7F63FC87D01}" type="sibTrans" cxnId="{1C287354-669F-46F2-B1C0-297A20AA6318}">
      <dgm:prSet/>
      <dgm:spPr/>
      <dgm:t>
        <a:bodyPr/>
        <a:lstStyle/>
        <a:p>
          <a:endParaRPr lang="en-US"/>
        </a:p>
      </dgm:t>
    </dgm:pt>
    <dgm:pt modelId="{ACAFF776-A336-4AD0-A4D2-6D8C78C041F0}">
      <dgm:prSet/>
      <dgm:spPr/>
      <dgm:t>
        <a:bodyPr/>
        <a:lstStyle/>
        <a:p>
          <a:r>
            <a:rPr lang="en-US"/>
            <a:t>Understanding the Scikit Learn Implimentation</a:t>
          </a:r>
        </a:p>
      </dgm:t>
    </dgm:pt>
    <dgm:pt modelId="{F10F5417-2BD3-4FB2-8C77-9F81DE866CBA}" type="parTrans" cxnId="{A2ADB9F1-9659-4549-975B-260D297F702E}">
      <dgm:prSet/>
      <dgm:spPr/>
      <dgm:t>
        <a:bodyPr/>
        <a:lstStyle/>
        <a:p>
          <a:endParaRPr lang="en-US"/>
        </a:p>
      </dgm:t>
    </dgm:pt>
    <dgm:pt modelId="{4D337768-3BEB-49FA-A118-A931A8C64068}" type="sibTrans" cxnId="{A2ADB9F1-9659-4549-975B-260D297F702E}">
      <dgm:prSet/>
      <dgm:spPr/>
      <dgm:t>
        <a:bodyPr/>
        <a:lstStyle/>
        <a:p>
          <a:endParaRPr lang="en-US"/>
        </a:p>
      </dgm:t>
    </dgm:pt>
    <dgm:pt modelId="{BA45E98C-FFC3-4675-BF9D-92EC2844AE91}" type="pres">
      <dgm:prSet presAssocID="{FD018EF9-6361-4630-89B5-3215AA4BEDA0}" presName="vert0" presStyleCnt="0">
        <dgm:presLayoutVars>
          <dgm:dir/>
          <dgm:animOne val="branch"/>
          <dgm:animLvl val="lvl"/>
        </dgm:presLayoutVars>
      </dgm:prSet>
      <dgm:spPr/>
    </dgm:pt>
    <dgm:pt modelId="{6C2E153B-400E-42DB-AE18-3C6B985CD62A}" type="pres">
      <dgm:prSet presAssocID="{4D00FB0B-82BC-43CD-AFE9-AB04CC6288EB}" presName="thickLine" presStyleLbl="alignNode1" presStyleIdx="0" presStyleCnt="5"/>
      <dgm:spPr/>
    </dgm:pt>
    <dgm:pt modelId="{A68B980A-98CD-4B68-B5D5-1A83CA82EE5E}" type="pres">
      <dgm:prSet presAssocID="{4D00FB0B-82BC-43CD-AFE9-AB04CC6288EB}" presName="horz1" presStyleCnt="0"/>
      <dgm:spPr/>
    </dgm:pt>
    <dgm:pt modelId="{03FD2641-A73C-4BC3-98AD-1E99A0D532AD}" type="pres">
      <dgm:prSet presAssocID="{4D00FB0B-82BC-43CD-AFE9-AB04CC6288EB}" presName="tx1" presStyleLbl="revTx" presStyleIdx="0" presStyleCnt="5"/>
      <dgm:spPr/>
    </dgm:pt>
    <dgm:pt modelId="{16467C71-9B22-41A2-9108-69033CDAC78A}" type="pres">
      <dgm:prSet presAssocID="{4D00FB0B-82BC-43CD-AFE9-AB04CC6288EB}" presName="vert1" presStyleCnt="0"/>
      <dgm:spPr/>
    </dgm:pt>
    <dgm:pt modelId="{4114F9FF-1DDE-4660-ADB4-7D19D6D08DF0}" type="pres">
      <dgm:prSet presAssocID="{828D9653-E7E8-49B2-9617-621091C8717B}" presName="thickLine" presStyleLbl="alignNode1" presStyleIdx="1" presStyleCnt="5"/>
      <dgm:spPr/>
    </dgm:pt>
    <dgm:pt modelId="{0417AE8B-47EF-46B7-9A69-06E0B146607D}" type="pres">
      <dgm:prSet presAssocID="{828D9653-E7E8-49B2-9617-621091C8717B}" presName="horz1" presStyleCnt="0"/>
      <dgm:spPr/>
    </dgm:pt>
    <dgm:pt modelId="{A43972D6-E605-4F97-9B96-A7A5770CC91E}" type="pres">
      <dgm:prSet presAssocID="{828D9653-E7E8-49B2-9617-621091C8717B}" presName="tx1" presStyleLbl="revTx" presStyleIdx="1" presStyleCnt="5"/>
      <dgm:spPr/>
    </dgm:pt>
    <dgm:pt modelId="{DE5C6A73-F356-44CA-9D79-52183D15C559}" type="pres">
      <dgm:prSet presAssocID="{828D9653-E7E8-49B2-9617-621091C8717B}" presName="vert1" presStyleCnt="0"/>
      <dgm:spPr/>
    </dgm:pt>
    <dgm:pt modelId="{0CC6253B-46FC-4EF1-A62F-23CA598C48E9}" type="pres">
      <dgm:prSet presAssocID="{D7467F12-8119-4409-B8FF-68BB502F6605}" presName="thickLine" presStyleLbl="alignNode1" presStyleIdx="2" presStyleCnt="5"/>
      <dgm:spPr/>
    </dgm:pt>
    <dgm:pt modelId="{305A0EA4-432B-4E2F-BF0F-F6368BC2156B}" type="pres">
      <dgm:prSet presAssocID="{D7467F12-8119-4409-B8FF-68BB502F6605}" presName="horz1" presStyleCnt="0"/>
      <dgm:spPr/>
    </dgm:pt>
    <dgm:pt modelId="{8C7E47B5-90E5-44D8-89AF-6540478D9E2E}" type="pres">
      <dgm:prSet presAssocID="{D7467F12-8119-4409-B8FF-68BB502F6605}" presName="tx1" presStyleLbl="revTx" presStyleIdx="2" presStyleCnt="5"/>
      <dgm:spPr/>
    </dgm:pt>
    <dgm:pt modelId="{EAD6A8C4-185E-4816-8B88-8FF7B76B7C7E}" type="pres">
      <dgm:prSet presAssocID="{D7467F12-8119-4409-B8FF-68BB502F6605}" presName="vert1" presStyleCnt="0"/>
      <dgm:spPr/>
    </dgm:pt>
    <dgm:pt modelId="{07BADD01-3B3F-4214-9B95-20E7258299CF}" type="pres">
      <dgm:prSet presAssocID="{98423CCC-9907-4963-893B-C8473A2FFD2B}" presName="thickLine" presStyleLbl="alignNode1" presStyleIdx="3" presStyleCnt="5"/>
      <dgm:spPr/>
    </dgm:pt>
    <dgm:pt modelId="{F8B25B72-92B7-4CE9-BF0C-96199F4ABF47}" type="pres">
      <dgm:prSet presAssocID="{98423CCC-9907-4963-893B-C8473A2FFD2B}" presName="horz1" presStyleCnt="0"/>
      <dgm:spPr/>
    </dgm:pt>
    <dgm:pt modelId="{AD573ED5-F550-4FE5-BA0C-6718BCCD098D}" type="pres">
      <dgm:prSet presAssocID="{98423CCC-9907-4963-893B-C8473A2FFD2B}" presName="tx1" presStyleLbl="revTx" presStyleIdx="3" presStyleCnt="5"/>
      <dgm:spPr/>
    </dgm:pt>
    <dgm:pt modelId="{B6A96E29-8CBD-4009-B697-D8D7C607F5FE}" type="pres">
      <dgm:prSet presAssocID="{98423CCC-9907-4963-893B-C8473A2FFD2B}" presName="vert1" presStyleCnt="0"/>
      <dgm:spPr/>
    </dgm:pt>
    <dgm:pt modelId="{618060D9-F950-45AB-999A-587FB41AEA6A}" type="pres">
      <dgm:prSet presAssocID="{ACAFF776-A336-4AD0-A4D2-6D8C78C041F0}" presName="thickLine" presStyleLbl="alignNode1" presStyleIdx="4" presStyleCnt="5"/>
      <dgm:spPr/>
    </dgm:pt>
    <dgm:pt modelId="{CBE33ECE-0DA1-4BCF-9B82-7FCDCF7649C5}" type="pres">
      <dgm:prSet presAssocID="{ACAFF776-A336-4AD0-A4D2-6D8C78C041F0}" presName="horz1" presStyleCnt="0"/>
      <dgm:spPr/>
    </dgm:pt>
    <dgm:pt modelId="{3DA749BB-0CB4-4642-B0AC-93AD8CC7C2B0}" type="pres">
      <dgm:prSet presAssocID="{ACAFF776-A336-4AD0-A4D2-6D8C78C041F0}" presName="tx1" presStyleLbl="revTx" presStyleIdx="4" presStyleCnt="5"/>
      <dgm:spPr/>
    </dgm:pt>
    <dgm:pt modelId="{FCA35E4D-A32F-4337-82D7-8A621BBC6256}" type="pres">
      <dgm:prSet presAssocID="{ACAFF776-A336-4AD0-A4D2-6D8C78C041F0}" presName="vert1" presStyleCnt="0"/>
      <dgm:spPr/>
    </dgm:pt>
  </dgm:ptLst>
  <dgm:cxnLst>
    <dgm:cxn modelId="{6255CA17-A89E-4A71-9DF0-AD6C71780B12}" srcId="{FD018EF9-6361-4630-89B5-3215AA4BEDA0}" destId="{D7467F12-8119-4409-B8FF-68BB502F6605}" srcOrd="2" destOrd="0" parTransId="{52C5C69D-2EB6-4D93-BEC2-5D6EC12291E3}" sibTransId="{51FAB71F-5E14-42F5-ACFC-A94C061E0D9C}"/>
    <dgm:cxn modelId="{F117D361-5754-4870-A72E-CB997DE04A9D}" type="presOf" srcId="{4D00FB0B-82BC-43CD-AFE9-AB04CC6288EB}" destId="{03FD2641-A73C-4BC3-98AD-1E99A0D532AD}" srcOrd="0" destOrd="0" presId="urn:microsoft.com/office/officeart/2008/layout/LinedList"/>
    <dgm:cxn modelId="{48E66149-FC25-435C-A7F2-0372B71A3E4B}" type="presOf" srcId="{98423CCC-9907-4963-893B-C8473A2FFD2B}" destId="{AD573ED5-F550-4FE5-BA0C-6718BCCD098D}" srcOrd="0" destOrd="0" presId="urn:microsoft.com/office/officeart/2008/layout/LinedList"/>
    <dgm:cxn modelId="{46EAE972-C5E4-4EE7-8070-2AB52B41E5F1}" srcId="{FD018EF9-6361-4630-89B5-3215AA4BEDA0}" destId="{4D00FB0B-82BC-43CD-AFE9-AB04CC6288EB}" srcOrd="0" destOrd="0" parTransId="{6EB7C206-C74E-4BAB-A993-D8938836167D}" sibTransId="{12509DAE-EB02-4B3C-A414-3456676FE9A4}"/>
    <dgm:cxn modelId="{1C287354-669F-46F2-B1C0-297A20AA6318}" srcId="{FD018EF9-6361-4630-89B5-3215AA4BEDA0}" destId="{98423CCC-9907-4963-893B-C8473A2FFD2B}" srcOrd="3" destOrd="0" parTransId="{72D863A8-4E4D-454E-B809-A0D8D61091CD}" sibTransId="{E5568AAD-F574-4227-9B3D-E7F63FC87D01}"/>
    <dgm:cxn modelId="{7EB27856-65E7-49B9-87D2-B21B4820206E}" srcId="{FD018EF9-6361-4630-89B5-3215AA4BEDA0}" destId="{828D9653-E7E8-49B2-9617-621091C8717B}" srcOrd="1" destOrd="0" parTransId="{B1D75858-BB07-488E-9428-38156AC1BC95}" sibTransId="{E616F649-F774-4E3E-B9BA-A88188FD94BE}"/>
    <dgm:cxn modelId="{D16C7A7E-A950-4F1A-9EDD-4F4CE89713AE}" type="presOf" srcId="{D7467F12-8119-4409-B8FF-68BB502F6605}" destId="{8C7E47B5-90E5-44D8-89AF-6540478D9E2E}" srcOrd="0" destOrd="0" presId="urn:microsoft.com/office/officeart/2008/layout/LinedList"/>
    <dgm:cxn modelId="{8F2DA98A-13E2-477A-BF4A-2C6ABAD50FC9}" type="presOf" srcId="{ACAFF776-A336-4AD0-A4D2-6D8C78C041F0}" destId="{3DA749BB-0CB4-4642-B0AC-93AD8CC7C2B0}" srcOrd="0" destOrd="0" presId="urn:microsoft.com/office/officeart/2008/layout/LinedList"/>
    <dgm:cxn modelId="{857627A7-201E-489D-B45E-D94A50276E43}" type="presOf" srcId="{828D9653-E7E8-49B2-9617-621091C8717B}" destId="{A43972D6-E605-4F97-9B96-A7A5770CC91E}" srcOrd="0" destOrd="0" presId="urn:microsoft.com/office/officeart/2008/layout/LinedList"/>
    <dgm:cxn modelId="{9C1A08EE-EACD-440D-8B7A-81416009D84E}" type="presOf" srcId="{FD018EF9-6361-4630-89B5-3215AA4BEDA0}" destId="{BA45E98C-FFC3-4675-BF9D-92EC2844AE91}" srcOrd="0" destOrd="0" presId="urn:microsoft.com/office/officeart/2008/layout/LinedList"/>
    <dgm:cxn modelId="{A2ADB9F1-9659-4549-975B-260D297F702E}" srcId="{FD018EF9-6361-4630-89B5-3215AA4BEDA0}" destId="{ACAFF776-A336-4AD0-A4D2-6D8C78C041F0}" srcOrd="4" destOrd="0" parTransId="{F10F5417-2BD3-4FB2-8C77-9F81DE866CBA}" sibTransId="{4D337768-3BEB-49FA-A118-A931A8C64068}"/>
    <dgm:cxn modelId="{39C70C95-19A0-4DC2-81ED-7378C173DE9B}" type="presParOf" srcId="{BA45E98C-FFC3-4675-BF9D-92EC2844AE91}" destId="{6C2E153B-400E-42DB-AE18-3C6B985CD62A}" srcOrd="0" destOrd="0" presId="urn:microsoft.com/office/officeart/2008/layout/LinedList"/>
    <dgm:cxn modelId="{30A52731-FCF1-4018-8836-E375E509800B}" type="presParOf" srcId="{BA45E98C-FFC3-4675-BF9D-92EC2844AE91}" destId="{A68B980A-98CD-4B68-B5D5-1A83CA82EE5E}" srcOrd="1" destOrd="0" presId="urn:microsoft.com/office/officeart/2008/layout/LinedList"/>
    <dgm:cxn modelId="{3C5CBB03-7A4C-480D-902B-639AD2C8F6CF}" type="presParOf" srcId="{A68B980A-98CD-4B68-B5D5-1A83CA82EE5E}" destId="{03FD2641-A73C-4BC3-98AD-1E99A0D532AD}" srcOrd="0" destOrd="0" presId="urn:microsoft.com/office/officeart/2008/layout/LinedList"/>
    <dgm:cxn modelId="{9051B690-CD6F-4F5E-A7A6-7C6BC4685E6D}" type="presParOf" srcId="{A68B980A-98CD-4B68-B5D5-1A83CA82EE5E}" destId="{16467C71-9B22-41A2-9108-69033CDAC78A}" srcOrd="1" destOrd="0" presId="urn:microsoft.com/office/officeart/2008/layout/LinedList"/>
    <dgm:cxn modelId="{24BAECDD-0F1C-4758-8BAA-708D918547C1}" type="presParOf" srcId="{BA45E98C-FFC3-4675-BF9D-92EC2844AE91}" destId="{4114F9FF-1DDE-4660-ADB4-7D19D6D08DF0}" srcOrd="2" destOrd="0" presId="urn:microsoft.com/office/officeart/2008/layout/LinedList"/>
    <dgm:cxn modelId="{6DD4552C-0B10-48EB-B5C0-14D16FB6EE42}" type="presParOf" srcId="{BA45E98C-FFC3-4675-BF9D-92EC2844AE91}" destId="{0417AE8B-47EF-46B7-9A69-06E0B146607D}" srcOrd="3" destOrd="0" presId="urn:microsoft.com/office/officeart/2008/layout/LinedList"/>
    <dgm:cxn modelId="{7F603153-D5A6-40EF-9AD3-293989CE7460}" type="presParOf" srcId="{0417AE8B-47EF-46B7-9A69-06E0B146607D}" destId="{A43972D6-E605-4F97-9B96-A7A5770CC91E}" srcOrd="0" destOrd="0" presId="urn:microsoft.com/office/officeart/2008/layout/LinedList"/>
    <dgm:cxn modelId="{EB63F140-098F-47F7-ACBE-8B803B916A41}" type="presParOf" srcId="{0417AE8B-47EF-46B7-9A69-06E0B146607D}" destId="{DE5C6A73-F356-44CA-9D79-52183D15C559}" srcOrd="1" destOrd="0" presId="urn:microsoft.com/office/officeart/2008/layout/LinedList"/>
    <dgm:cxn modelId="{A6B258B4-60E9-467E-9ED5-E4B0338B032A}" type="presParOf" srcId="{BA45E98C-FFC3-4675-BF9D-92EC2844AE91}" destId="{0CC6253B-46FC-4EF1-A62F-23CA598C48E9}" srcOrd="4" destOrd="0" presId="urn:microsoft.com/office/officeart/2008/layout/LinedList"/>
    <dgm:cxn modelId="{A5D30465-A61F-4B0D-AA31-E557732055CE}" type="presParOf" srcId="{BA45E98C-FFC3-4675-BF9D-92EC2844AE91}" destId="{305A0EA4-432B-4E2F-BF0F-F6368BC2156B}" srcOrd="5" destOrd="0" presId="urn:microsoft.com/office/officeart/2008/layout/LinedList"/>
    <dgm:cxn modelId="{273CC2F9-3C7F-4974-B4D2-B9B47C2DF75B}" type="presParOf" srcId="{305A0EA4-432B-4E2F-BF0F-F6368BC2156B}" destId="{8C7E47B5-90E5-44D8-89AF-6540478D9E2E}" srcOrd="0" destOrd="0" presId="urn:microsoft.com/office/officeart/2008/layout/LinedList"/>
    <dgm:cxn modelId="{79F0D51C-5151-40B9-A616-57BB0BF8BD4D}" type="presParOf" srcId="{305A0EA4-432B-4E2F-BF0F-F6368BC2156B}" destId="{EAD6A8C4-185E-4816-8B88-8FF7B76B7C7E}" srcOrd="1" destOrd="0" presId="urn:microsoft.com/office/officeart/2008/layout/LinedList"/>
    <dgm:cxn modelId="{17D93AE5-5E9E-4BB7-9590-8503BF2281B8}" type="presParOf" srcId="{BA45E98C-FFC3-4675-BF9D-92EC2844AE91}" destId="{07BADD01-3B3F-4214-9B95-20E7258299CF}" srcOrd="6" destOrd="0" presId="urn:microsoft.com/office/officeart/2008/layout/LinedList"/>
    <dgm:cxn modelId="{52F5CD64-10E7-4821-AC5B-91643F6DB879}" type="presParOf" srcId="{BA45E98C-FFC3-4675-BF9D-92EC2844AE91}" destId="{F8B25B72-92B7-4CE9-BF0C-96199F4ABF47}" srcOrd="7" destOrd="0" presId="urn:microsoft.com/office/officeart/2008/layout/LinedList"/>
    <dgm:cxn modelId="{FDF6783C-FE93-4762-8508-6094E5C18349}" type="presParOf" srcId="{F8B25B72-92B7-4CE9-BF0C-96199F4ABF47}" destId="{AD573ED5-F550-4FE5-BA0C-6718BCCD098D}" srcOrd="0" destOrd="0" presId="urn:microsoft.com/office/officeart/2008/layout/LinedList"/>
    <dgm:cxn modelId="{00E5A81D-A22C-4D63-8712-94C5435DCC65}" type="presParOf" srcId="{F8B25B72-92B7-4CE9-BF0C-96199F4ABF47}" destId="{B6A96E29-8CBD-4009-B697-D8D7C607F5FE}" srcOrd="1" destOrd="0" presId="urn:microsoft.com/office/officeart/2008/layout/LinedList"/>
    <dgm:cxn modelId="{CC8BAD2B-C126-41B5-9599-BEF7DB1CCABE}" type="presParOf" srcId="{BA45E98C-FFC3-4675-BF9D-92EC2844AE91}" destId="{618060D9-F950-45AB-999A-587FB41AEA6A}" srcOrd="8" destOrd="0" presId="urn:microsoft.com/office/officeart/2008/layout/LinedList"/>
    <dgm:cxn modelId="{3AC0B9CD-AE42-4CF5-8C89-455339089A5B}" type="presParOf" srcId="{BA45E98C-FFC3-4675-BF9D-92EC2844AE91}" destId="{CBE33ECE-0DA1-4BCF-9B82-7FCDCF7649C5}" srcOrd="9" destOrd="0" presId="urn:microsoft.com/office/officeart/2008/layout/LinedList"/>
    <dgm:cxn modelId="{532A73AF-0A4F-4D22-8A37-40DB9FF6991F}" type="presParOf" srcId="{CBE33ECE-0DA1-4BCF-9B82-7FCDCF7649C5}" destId="{3DA749BB-0CB4-4642-B0AC-93AD8CC7C2B0}" srcOrd="0" destOrd="0" presId="urn:microsoft.com/office/officeart/2008/layout/LinedList"/>
    <dgm:cxn modelId="{9A37230C-436F-440A-B46F-28F3D254FAF3}" type="presParOf" srcId="{CBE33ECE-0DA1-4BCF-9B82-7FCDCF7649C5}" destId="{FCA35E4D-A32F-4337-82D7-8A621BBC62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1819B-F1F0-41E8-B0B2-46C9FE7CBA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178651CF-99DA-49CA-A143-A50427ED2C45}">
      <dgm:prSet/>
      <dgm:spPr/>
      <dgm:t>
        <a:bodyPr/>
        <a:lstStyle/>
        <a:p>
          <a:pPr>
            <a:defRPr cap="all"/>
          </a:pPr>
          <a:r>
            <a:rPr lang="en-US"/>
            <a:t>Easy Implementation, Great documentation</a:t>
          </a:r>
        </a:p>
      </dgm:t>
    </dgm:pt>
    <dgm:pt modelId="{BB62FC2B-C5DD-402B-9A02-F8A6A38CC0AA}" type="parTrans" cxnId="{CCEA2EDD-7480-4D24-AA61-B808F725762A}">
      <dgm:prSet/>
      <dgm:spPr/>
      <dgm:t>
        <a:bodyPr/>
        <a:lstStyle/>
        <a:p>
          <a:endParaRPr lang="en-US"/>
        </a:p>
      </dgm:t>
    </dgm:pt>
    <dgm:pt modelId="{ED614D4C-94EF-4357-A44A-C31E48DCD6DD}" type="sibTrans" cxnId="{CCEA2EDD-7480-4D24-AA61-B808F725762A}">
      <dgm:prSet/>
      <dgm:spPr/>
      <dgm:t>
        <a:bodyPr/>
        <a:lstStyle/>
        <a:p>
          <a:endParaRPr lang="en-US"/>
        </a:p>
      </dgm:t>
    </dgm:pt>
    <dgm:pt modelId="{C51E6DFC-AB1D-4D81-843E-92F1B84CE1DC}">
      <dgm:prSet/>
      <dgm:spPr/>
      <dgm:t>
        <a:bodyPr/>
        <a:lstStyle/>
        <a:p>
          <a:pPr>
            <a:defRPr cap="all"/>
          </a:pPr>
          <a:r>
            <a:rPr lang="en-US"/>
            <a:t>Several layers of Error Handling</a:t>
          </a:r>
        </a:p>
      </dgm:t>
    </dgm:pt>
    <dgm:pt modelId="{338C9FE3-E03A-4085-AE15-DED8C621CC55}" type="parTrans" cxnId="{96E8FF28-7328-44AB-A7BA-00F9AA9C0CBE}">
      <dgm:prSet/>
      <dgm:spPr/>
      <dgm:t>
        <a:bodyPr/>
        <a:lstStyle/>
        <a:p>
          <a:endParaRPr lang="en-US"/>
        </a:p>
      </dgm:t>
    </dgm:pt>
    <dgm:pt modelId="{36561C77-E3A3-4F7E-8495-9D1A48CBA917}" type="sibTrans" cxnId="{96E8FF28-7328-44AB-A7BA-00F9AA9C0CBE}">
      <dgm:prSet/>
      <dgm:spPr/>
      <dgm:t>
        <a:bodyPr/>
        <a:lstStyle/>
        <a:p>
          <a:endParaRPr lang="en-US"/>
        </a:p>
      </dgm:t>
    </dgm:pt>
    <dgm:pt modelId="{3015848A-AB17-41D7-AAB9-982F7BE65002}">
      <dgm:prSet/>
      <dgm:spPr/>
      <dgm:t>
        <a:bodyPr/>
        <a:lstStyle/>
        <a:p>
          <a:pPr>
            <a:defRPr cap="all"/>
          </a:pPr>
          <a:r>
            <a:rPr lang="en-US"/>
            <a:t>Tendency to slow things down – made for most general case</a:t>
          </a:r>
        </a:p>
      </dgm:t>
    </dgm:pt>
    <dgm:pt modelId="{66D7C2EE-968B-4B7F-9035-8F4B698D9358}" type="parTrans" cxnId="{395185FE-4F23-471E-A235-49841A22589B}">
      <dgm:prSet/>
      <dgm:spPr/>
      <dgm:t>
        <a:bodyPr/>
        <a:lstStyle/>
        <a:p>
          <a:endParaRPr lang="en-US"/>
        </a:p>
      </dgm:t>
    </dgm:pt>
    <dgm:pt modelId="{6367835E-0641-4AAF-8A13-919F883CB672}" type="sibTrans" cxnId="{395185FE-4F23-471E-A235-49841A22589B}">
      <dgm:prSet/>
      <dgm:spPr/>
      <dgm:t>
        <a:bodyPr/>
        <a:lstStyle/>
        <a:p>
          <a:endParaRPr lang="en-US"/>
        </a:p>
      </dgm:t>
    </dgm:pt>
    <dgm:pt modelId="{CF0BEE78-7360-4C52-A066-FC9F564D3D9B}" type="pres">
      <dgm:prSet presAssocID="{6EE1819B-F1F0-41E8-B0B2-46C9FE7CBA66}" presName="root" presStyleCnt="0">
        <dgm:presLayoutVars>
          <dgm:dir/>
          <dgm:resizeHandles val="exact"/>
        </dgm:presLayoutVars>
      </dgm:prSet>
      <dgm:spPr/>
    </dgm:pt>
    <dgm:pt modelId="{9329315E-2711-4559-A5F7-7CFC64CEB77F}" type="pres">
      <dgm:prSet presAssocID="{178651CF-99DA-49CA-A143-A50427ED2C45}" presName="compNode" presStyleCnt="0"/>
      <dgm:spPr/>
    </dgm:pt>
    <dgm:pt modelId="{969562A0-B553-449D-B552-D1B7A2243774}" type="pres">
      <dgm:prSet presAssocID="{178651CF-99DA-49CA-A143-A50427ED2C45}" presName="iconBgRect" presStyleLbl="bgShp" presStyleIdx="0" presStyleCnt="3"/>
      <dgm:spPr/>
    </dgm:pt>
    <dgm:pt modelId="{B2FA9072-F2D7-4BC5-8987-7E453CC12026}" type="pres">
      <dgm:prSet presAssocID="{178651CF-99DA-49CA-A143-A50427ED2C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E50219-266A-4480-8FD1-457710CFBECC}" type="pres">
      <dgm:prSet presAssocID="{178651CF-99DA-49CA-A143-A50427ED2C45}" presName="spaceRect" presStyleCnt="0"/>
      <dgm:spPr/>
    </dgm:pt>
    <dgm:pt modelId="{818DDCC6-6C05-44EC-8CF2-62C44651BDC3}" type="pres">
      <dgm:prSet presAssocID="{178651CF-99DA-49CA-A143-A50427ED2C45}" presName="textRect" presStyleLbl="revTx" presStyleIdx="0" presStyleCnt="3">
        <dgm:presLayoutVars>
          <dgm:chMax val="1"/>
          <dgm:chPref val="1"/>
        </dgm:presLayoutVars>
      </dgm:prSet>
      <dgm:spPr/>
    </dgm:pt>
    <dgm:pt modelId="{DDB05DA2-547E-4155-B8EA-094A0FF8772D}" type="pres">
      <dgm:prSet presAssocID="{ED614D4C-94EF-4357-A44A-C31E48DCD6DD}" presName="sibTrans" presStyleCnt="0"/>
      <dgm:spPr/>
    </dgm:pt>
    <dgm:pt modelId="{D425AD09-5FC0-4897-AC1A-17CC31D2C555}" type="pres">
      <dgm:prSet presAssocID="{C51E6DFC-AB1D-4D81-843E-92F1B84CE1DC}" presName="compNode" presStyleCnt="0"/>
      <dgm:spPr/>
    </dgm:pt>
    <dgm:pt modelId="{1AC269F3-6CE8-481B-BF94-C3E674F8E8DD}" type="pres">
      <dgm:prSet presAssocID="{C51E6DFC-AB1D-4D81-843E-92F1B84CE1DC}" presName="iconBgRect" presStyleLbl="bgShp" presStyleIdx="1" presStyleCnt="3"/>
      <dgm:spPr/>
    </dgm:pt>
    <dgm:pt modelId="{F3F153FD-B5D2-4D9A-A78B-76DBB2497C0E}" type="pres">
      <dgm:prSet presAssocID="{C51E6DFC-AB1D-4D81-843E-92F1B84CE1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B977110-1B31-4EC6-94F5-6AE4A7E3A6A6}" type="pres">
      <dgm:prSet presAssocID="{C51E6DFC-AB1D-4D81-843E-92F1B84CE1DC}" presName="spaceRect" presStyleCnt="0"/>
      <dgm:spPr/>
    </dgm:pt>
    <dgm:pt modelId="{FE70DDE0-B048-4273-BF62-C1AA0C633165}" type="pres">
      <dgm:prSet presAssocID="{C51E6DFC-AB1D-4D81-843E-92F1B84CE1DC}" presName="textRect" presStyleLbl="revTx" presStyleIdx="1" presStyleCnt="3">
        <dgm:presLayoutVars>
          <dgm:chMax val="1"/>
          <dgm:chPref val="1"/>
        </dgm:presLayoutVars>
      </dgm:prSet>
      <dgm:spPr/>
    </dgm:pt>
    <dgm:pt modelId="{7CF72208-58CA-4791-AA7A-DB23F78E986F}" type="pres">
      <dgm:prSet presAssocID="{36561C77-E3A3-4F7E-8495-9D1A48CBA917}" presName="sibTrans" presStyleCnt="0"/>
      <dgm:spPr/>
    </dgm:pt>
    <dgm:pt modelId="{69467D18-3BA8-4DE1-8873-A1EF94059D88}" type="pres">
      <dgm:prSet presAssocID="{3015848A-AB17-41D7-AAB9-982F7BE65002}" presName="compNode" presStyleCnt="0"/>
      <dgm:spPr/>
    </dgm:pt>
    <dgm:pt modelId="{7DF077B4-8097-4FE3-974C-3D9C01A6F6BA}" type="pres">
      <dgm:prSet presAssocID="{3015848A-AB17-41D7-AAB9-982F7BE65002}" presName="iconBgRect" presStyleLbl="bgShp" presStyleIdx="2" presStyleCnt="3"/>
      <dgm:spPr/>
    </dgm:pt>
    <dgm:pt modelId="{BF8F096C-D824-4BDD-BE9A-770AB9A4BFE4}" type="pres">
      <dgm:prSet presAssocID="{3015848A-AB17-41D7-AAB9-982F7BE650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12F82DD6-4CCB-40C3-AFF5-51201693749F}" type="pres">
      <dgm:prSet presAssocID="{3015848A-AB17-41D7-AAB9-982F7BE65002}" presName="spaceRect" presStyleCnt="0"/>
      <dgm:spPr/>
    </dgm:pt>
    <dgm:pt modelId="{548F6F5A-CD15-4B6B-8834-9AFD93998F98}" type="pres">
      <dgm:prSet presAssocID="{3015848A-AB17-41D7-AAB9-982F7BE650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E8FF28-7328-44AB-A7BA-00F9AA9C0CBE}" srcId="{6EE1819B-F1F0-41E8-B0B2-46C9FE7CBA66}" destId="{C51E6DFC-AB1D-4D81-843E-92F1B84CE1DC}" srcOrd="1" destOrd="0" parTransId="{338C9FE3-E03A-4085-AE15-DED8C621CC55}" sibTransId="{36561C77-E3A3-4F7E-8495-9D1A48CBA917}"/>
    <dgm:cxn modelId="{B20D663C-589A-4AFD-AC8A-6778E3E4E87B}" type="presOf" srcId="{3015848A-AB17-41D7-AAB9-982F7BE65002}" destId="{548F6F5A-CD15-4B6B-8834-9AFD93998F98}" srcOrd="0" destOrd="0" presId="urn:microsoft.com/office/officeart/2018/5/layout/IconCircleLabelList"/>
    <dgm:cxn modelId="{0DC4ACA5-E194-4CA1-A007-902C0B2ACF6A}" type="presOf" srcId="{C51E6DFC-AB1D-4D81-843E-92F1B84CE1DC}" destId="{FE70DDE0-B048-4273-BF62-C1AA0C633165}" srcOrd="0" destOrd="0" presId="urn:microsoft.com/office/officeart/2018/5/layout/IconCircleLabelList"/>
    <dgm:cxn modelId="{B22576C7-60EA-42E2-8F38-6A98868C50C3}" type="presOf" srcId="{178651CF-99DA-49CA-A143-A50427ED2C45}" destId="{818DDCC6-6C05-44EC-8CF2-62C44651BDC3}" srcOrd="0" destOrd="0" presId="urn:microsoft.com/office/officeart/2018/5/layout/IconCircleLabelList"/>
    <dgm:cxn modelId="{CCEA2EDD-7480-4D24-AA61-B808F725762A}" srcId="{6EE1819B-F1F0-41E8-B0B2-46C9FE7CBA66}" destId="{178651CF-99DA-49CA-A143-A50427ED2C45}" srcOrd="0" destOrd="0" parTransId="{BB62FC2B-C5DD-402B-9A02-F8A6A38CC0AA}" sibTransId="{ED614D4C-94EF-4357-A44A-C31E48DCD6DD}"/>
    <dgm:cxn modelId="{F765E6F0-24CC-41BD-BE7C-CEC76C1705BB}" type="presOf" srcId="{6EE1819B-F1F0-41E8-B0B2-46C9FE7CBA66}" destId="{CF0BEE78-7360-4C52-A066-FC9F564D3D9B}" srcOrd="0" destOrd="0" presId="urn:microsoft.com/office/officeart/2018/5/layout/IconCircleLabelList"/>
    <dgm:cxn modelId="{395185FE-4F23-471E-A235-49841A22589B}" srcId="{6EE1819B-F1F0-41E8-B0B2-46C9FE7CBA66}" destId="{3015848A-AB17-41D7-AAB9-982F7BE65002}" srcOrd="2" destOrd="0" parTransId="{66D7C2EE-968B-4B7F-9035-8F4B698D9358}" sibTransId="{6367835E-0641-4AAF-8A13-919F883CB672}"/>
    <dgm:cxn modelId="{6A94BE44-835C-4C86-A1FB-DA71B0FA65C4}" type="presParOf" srcId="{CF0BEE78-7360-4C52-A066-FC9F564D3D9B}" destId="{9329315E-2711-4559-A5F7-7CFC64CEB77F}" srcOrd="0" destOrd="0" presId="urn:microsoft.com/office/officeart/2018/5/layout/IconCircleLabelList"/>
    <dgm:cxn modelId="{F5631C1E-7F92-4D8A-AF01-0D6FD796F56E}" type="presParOf" srcId="{9329315E-2711-4559-A5F7-7CFC64CEB77F}" destId="{969562A0-B553-449D-B552-D1B7A2243774}" srcOrd="0" destOrd="0" presId="urn:microsoft.com/office/officeart/2018/5/layout/IconCircleLabelList"/>
    <dgm:cxn modelId="{CF29B45E-443D-49B6-836D-0AA566558015}" type="presParOf" srcId="{9329315E-2711-4559-A5F7-7CFC64CEB77F}" destId="{B2FA9072-F2D7-4BC5-8987-7E453CC12026}" srcOrd="1" destOrd="0" presId="urn:microsoft.com/office/officeart/2018/5/layout/IconCircleLabelList"/>
    <dgm:cxn modelId="{F0778610-39CC-4757-8A70-34BBD5A2CBF0}" type="presParOf" srcId="{9329315E-2711-4559-A5F7-7CFC64CEB77F}" destId="{30E50219-266A-4480-8FD1-457710CFBECC}" srcOrd="2" destOrd="0" presId="urn:microsoft.com/office/officeart/2018/5/layout/IconCircleLabelList"/>
    <dgm:cxn modelId="{47918FB1-AACB-43CB-88CA-39B6C8C31073}" type="presParOf" srcId="{9329315E-2711-4559-A5F7-7CFC64CEB77F}" destId="{818DDCC6-6C05-44EC-8CF2-62C44651BDC3}" srcOrd="3" destOrd="0" presId="urn:microsoft.com/office/officeart/2018/5/layout/IconCircleLabelList"/>
    <dgm:cxn modelId="{0E8AF601-CAD5-4618-83B4-3F67FF94B7CD}" type="presParOf" srcId="{CF0BEE78-7360-4C52-A066-FC9F564D3D9B}" destId="{DDB05DA2-547E-4155-B8EA-094A0FF8772D}" srcOrd="1" destOrd="0" presId="urn:microsoft.com/office/officeart/2018/5/layout/IconCircleLabelList"/>
    <dgm:cxn modelId="{8D9DF416-C8E9-4742-9585-6A9FE14536B7}" type="presParOf" srcId="{CF0BEE78-7360-4C52-A066-FC9F564D3D9B}" destId="{D425AD09-5FC0-4897-AC1A-17CC31D2C555}" srcOrd="2" destOrd="0" presId="urn:microsoft.com/office/officeart/2018/5/layout/IconCircleLabelList"/>
    <dgm:cxn modelId="{1E146E63-2221-4EA0-8AD7-70B6D3EC743E}" type="presParOf" srcId="{D425AD09-5FC0-4897-AC1A-17CC31D2C555}" destId="{1AC269F3-6CE8-481B-BF94-C3E674F8E8DD}" srcOrd="0" destOrd="0" presId="urn:microsoft.com/office/officeart/2018/5/layout/IconCircleLabelList"/>
    <dgm:cxn modelId="{95BB9718-BEE1-425B-951F-39DEEC834F0A}" type="presParOf" srcId="{D425AD09-5FC0-4897-AC1A-17CC31D2C555}" destId="{F3F153FD-B5D2-4D9A-A78B-76DBB2497C0E}" srcOrd="1" destOrd="0" presId="urn:microsoft.com/office/officeart/2018/5/layout/IconCircleLabelList"/>
    <dgm:cxn modelId="{AC8361A9-62EF-4940-B2E0-8A0F3C04A112}" type="presParOf" srcId="{D425AD09-5FC0-4897-AC1A-17CC31D2C555}" destId="{FB977110-1B31-4EC6-94F5-6AE4A7E3A6A6}" srcOrd="2" destOrd="0" presId="urn:microsoft.com/office/officeart/2018/5/layout/IconCircleLabelList"/>
    <dgm:cxn modelId="{A9127796-77AD-4A67-B6B7-CE581C5EFF1C}" type="presParOf" srcId="{D425AD09-5FC0-4897-AC1A-17CC31D2C555}" destId="{FE70DDE0-B048-4273-BF62-C1AA0C633165}" srcOrd="3" destOrd="0" presId="urn:microsoft.com/office/officeart/2018/5/layout/IconCircleLabelList"/>
    <dgm:cxn modelId="{8464ADE0-14E4-469C-A347-B86765930733}" type="presParOf" srcId="{CF0BEE78-7360-4C52-A066-FC9F564D3D9B}" destId="{7CF72208-58CA-4791-AA7A-DB23F78E986F}" srcOrd="3" destOrd="0" presId="urn:microsoft.com/office/officeart/2018/5/layout/IconCircleLabelList"/>
    <dgm:cxn modelId="{D9C7A009-EF83-4230-ACE0-594258E83C30}" type="presParOf" srcId="{CF0BEE78-7360-4C52-A066-FC9F564D3D9B}" destId="{69467D18-3BA8-4DE1-8873-A1EF94059D88}" srcOrd="4" destOrd="0" presId="urn:microsoft.com/office/officeart/2018/5/layout/IconCircleLabelList"/>
    <dgm:cxn modelId="{9B7A496F-3D34-4AB6-A8A1-B8B0070A5667}" type="presParOf" srcId="{69467D18-3BA8-4DE1-8873-A1EF94059D88}" destId="{7DF077B4-8097-4FE3-974C-3D9C01A6F6BA}" srcOrd="0" destOrd="0" presId="urn:microsoft.com/office/officeart/2018/5/layout/IconCircleLabelList"/>
    <dgm:cxn modelId="{379A39EA-9CF1-411F-ADC1-BD69DBCFFDE4}" type="presParOf" srcId="{69467D18-3BA8-4DE1-8873-A1EF94059D88}" destId="{BF8F096C-D824-4BDD-BE9A-770AB9A4BFE4}" srcOrd="1" destOrd="0" presId="urn:microsoft.com/office/officeart/2018/5/layout/IconCircleLabelList"/>
    <dgm:cxn modelId="{3663AD3B-D371-4F4D-A550-60A6E4E845FC}" type="presParOf" srcId="{69467D18-3BA8-4DE1-8873-A1EF94059D88}" destId="{12F82DD6-4CCB-40C3-AFF5-51201693749F}" srcOrd="2" destOrd="0" presId="urn:microsoft.com/office/officeart/2018/5/layout/IconCircleLabelList"/>
    <dgm:cxn modelId="{0D1B48E8-8BD0-4612-B5C3-5620898AEBDE}" type="presParOf" srcId="{69467D18-3BA8-4DE1-8873-A1EF94059D88}" destId="{548F6F5A-CD15-4B6B-8834-9AFD93998F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153B-400E-42DB-AE18-3C6B985CD62A}">
      <dsp:nvSpPr>
        <dsp:cNvPr id="0" name=""/>
        <dsp:cNvSpPr/>
      </dsp:nvSpPr>
      <dsp:spPr>
        <a:xfrm>
          <a:off x="0" y="621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FD2641-A73C-4BC3-98AD-1E99A0D532AD}">
      <dsp:nvSpPr>
        <dsp:cNvPr id="0" name=""/>
        <dsp:cNvSpPr/>
      </dsp:nvSpPr>
      <dsp:spPr>
        <a:xfrm>
          <a:off x="0" y="621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Introduction to Multilayer Perceptron</a:t>
          </a:r>
        </a:p>
      </dsp:txBody>
      <dsp:txXfrm>
        <a:off x="0" y="621"/>
        <a:ext cx="7728267" cy="1017216"/>
      </dsp:txXfrm>
    </dsp:sp>
    <dsp:sp modelId="{4114F9FF-1DDE-4660-ADB4-7D19D6D08DF0}">
      <dsp:nvSpPr>
        <dsp:cNvPr id="0" name=""/>
        <dsp:cNvSpPr/>
      </dsp:nvSpPr>
      <dsp:spPr>
        <a:xfrm>
          <a:off x="0" y="1017837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3972D6-E605-4F97-9B96-A7A5770CC91E}">
      <dsp:nvSpPr>
        <dsp:cNvPr id="0" name=""/>
        <dsp:cNvSpPr/>
      </dsp:nvSpPr>
      <dsp:spPr>
        <a:xfrm>
          <a:off x="0" y="1017837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Mathematical Treatment &amp; Forward Feeding</a:t>
          </a:r>
        </a:p>
      </dsp:txBody>
      <dsp:txXfrm>
        <a:off x="0" y="1017837"/>
        <a:ext cx="7728267" cy="1017216"/>
      </dsp:txXfrm>
    </dsp:sp>
    <dsp:sp modelId="{0CC6253B-46FC-4EF1-A62F-23CA598C48E9}">
      <dsp:nvSpPr>
        <dsp:cNvPr id="0" name=""/>
        <dsp:cNvSpPr/>
      </dsp:nvSpPr>
      <dsp:spPr>
        <a:xfrm>
          <a:off x="0" y="2035053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7E47B5-90E5-44D8-89AF-6540478D9E2E}">
      <dsp:nvSpPr>
        <dsp:cNvPr id="0" name=""/>
        <dsp:cNvSpPr/>
      </dsp:nvSpPr>
      <dsp:spPr>
        <a:xfrm>
          <a:off x="0" y="2035053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Minimizing the Error Function</a:t>
          </a:r>
        </a:p>
      </dsp:txBody>
      <dsp:txXfrm>
        <a:off x="0" y="2035053"/>
        <a:ext cx="7728267" cy="1017216"/>
      </dsp:txXfrm>
    </dsp:sp>
    <dsp:sp modelId="{07BADD01-3B3F-4214-9B95-20E7258299CF}">
      <dsp:nvSpPr>
        <dsp:cNvPr id="0" name=""/>
        <dsp:cNvSpPr/>
      </dsp:nvSpPr>
      <dsp:spPr>
        <a:xfrm>
          <a:off x="0" y="3052270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573ED5-F550-4FE5-BA0C-6718BCCD098D}">
      <dsp:nvSpPr>
        <dsp:cNvPr id="0" name=""/>
        <dsp:cNvSpPr/>
      </dsp:nvSpPr>
      <dsp:spPr>
        <a:xfrm>
          <a:off x="0" y="3052270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Correcting with Gradient Descent</a:t>
          </a:r>
        </a:p>
      </dsp:txBody>
      <dsp:txXfrm>
        <a:off x="0" y="3052270"/>
        <a:ext cx="7728267" cy="1017216"/>
      </dsp:txXfrm>
    </dsp:sp>
    <dsp:sp modelId="{618060D9-F950-45AB-999A-587FB41AEA6A}">
      <dsp:nvSpPr>
        <dsp:cNvPr id="0" name=""/>
        <dsp:cNvSpPr/>
      </dsp:nvSpPr>
      <dsp:spPr>
        <a:xfrm>
          <a:off x="0" y="4069486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A749BB-0CB4-4642-B0AC-93AD8CC7C2B0}">
      <dsp:nvSpPr>
        <dsp:cNvPr id="0" name=""/>
        <dsp:cNvSpPr/>
      </dsp:nvSpPr>
      <dsp:spPr>
        <a:xfrm>
          <a:off x="0" y="4069486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Understanding the Scikit Learn Implimentation</a:t>
          </a:r>
        </a:p>
      </dsp:txBody>
      <dsp:txXfrm>
        <a:off x="0" y="4069486"/>
        <a:ext cx="7728267" cy="1017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562A0-B553-449D-B552-D1B7A2243774}">
      <dsp:nvSpPr>
        <dsp:cNvPr id="0" name=""/>
        <dsp:cNvSpPr/>
      </dsp:nvSpPr>
      <dsp:spPr>
        <a:xfrm>
          <a:off x="472024" y="1472975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9072-F2D7-4BC5-8987-7E453CC12026}">
      <dsp:nvSpPr>
        <dsp:cNvPr id="0" name=""/>
        <dsp:cNvSpPr/>
      </dsp:nvSpPr>
      <dsp:spPr>
        <a:xfrm>
          <a:off x="742586" y="1743538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DDCC6-6C05-44EC-8CF2-62C44651BDC3}">
      <dsp:nvSpPr>
        <dsp:cNvPr id="0" name=""/>
        <dsp:cNvSpPr/>
      </dsp:nvSpPr>
      <dsp:spPr>
        <a:xfrm>
          <a:off x="66180" y="313797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Easy Implementation, Great documentation</a:t>
          </a:r>
        </a:p>
      </dsp:txBody>
      <dsp:txXfrm>
        <a:off x="66180" y="3137976"/>
        <a:ext cx="2081250" cy="720000"/>
      </dsp:txXfrm>
    </dsp:sp>
    <dsp:sp modelId="{1AC269F3-6CE8-481B-BF94-C3E674F8E8DD}">
      <dsp:nvSpPr>
        <dsp:cNvPr id="0" name=""/>
        <dsp:cNvSpPr/>
      </dsp:nvSpPr>
      <dsp:spPr>
        <a:xfrm>
          <a:off x="2917493" y="1472975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153FD-B5D2-4D9A-A78B-76DBB2497C0E}">
      <dsp:nvSpPr>
        <dsp:cNvPr id="0" name=""/>
        <dsp:cNvSpPr/>
      </dsp:nvSpPr>
      <dsp:spPr>
        <a:xfrm>
          <a:off x="3188055" y="1743538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0DDE0-B048-4273-BF62-C1AA0C633165}">
      <dsp:nvSpPr>
        <dsp:cNvPr id="0" name=""/>
        <dsp:cNvSpPr/>
      </dsp:nvSpPr>
      <dsp:spPr>
        <a:xfrm>
          <a:off x="2511649" y="313797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Several layers of Error Handling</a:t>
          </a:r>
        </a:p>
      </dsp:txBody>
      <dsp:txXfrm>
        <a:off x="2511649" y="3137976"/>
        <a:ext cx="2081250" cy="720000"/>
      </dsp:txXfrm>
    </dsp:sp>
    <dsp:sp modelId="{7DF077B4-8097-4FE3-974C-3D9C01A6F6BA}">
      <dsp:nvSpPr>
        <dsp:cNvPr id="0" name=""/>
        <dsp:cNvSpPr/>
      </dsp:nvSpPr>
      <dsp:spPr>
        <a:xfrm>
          <a:off x="5362961" y="1472975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F096C-D824-4BDD-BE9A-770AB9A4BFE4}">
      <dsp:nvSpPr>
        <dsp:cNvPr id="0" name=""/>
        <dsp:cNvSpPr/>
      </dsp:nvSpPr>
      <dsp:spPr>
        <a:xfrm>
          <a:off x="5633524" y="1743538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F6F5A-CD15-4B6B-8834-9AFD93998F98}">
      <dsp:nvSpPr>
        <dsp:cNvPr id="0" name=""/>
        <dsp:cNvSpPr/>
      </dsp:nvSpPr>
      <dsp:spPr>
        <a:xfrm>
          <a:off x="4957118" y="313797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Tendency to slow things down – made for most general case</a:t>
          </a:r>
        </a:p>
      </dsp:txBody>
      <dsp:txXfrm>
        <a:off x="4957118" y="3137976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24DD-0000-4FB6-A32F-E5DC280C3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4900"/>
              <a:t>Training a Multilayer Perceptron with Stochastic Gradient Descent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25D4-7D5B-45F2-ABB5-07DDC6F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Landon Buell</a:t>
            </a:r>
          </a:p>
          <a:p>
            <a:r>
              <a:rPr lang="en-US" sz="1900">
                <a:solidFill>
                  <a:schemeClr val="accent1"/>
                </a:solidFill>
              </a:rPr>
              <a:t>11 March 2020</a:t>
            </a:r>
          </a:p>
        </p:txBody>
      </p:sp>
    </p:spTree>
    <p:extLst>
      <p:ext uri="{BB962C8B-B14F-4D97-AF65-F5344CB8AC3E}">
        <p14:creationId xmlns:p14="http://schemas.microsoft.com/office/powerpoint/2010/main" val="318856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56CF3-DD88-4CF0-98FD-3689ED96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Computing the Cost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61A11-E501-4A05-A7BD-ED5AE0179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753" y="2535446"/>
                <a:ext cx="8983489" cy="3554457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The Network’s final layer </a:t>
                </a:r>
                <a:r>
                  <a:rPr lang="en-US" i="1">
                    <a:solidFill>
                      <a:schemeClr val="tx1"/>
                    </a:solidFill>
                  </a:rPr>
                  <a:t>(L-1) </a:t>
                </a:r>
                <a:r>
                  <a:rPr lang="en-US">
                    <a:solidFill>
                      <a:schemeClr val="tx1"/>
                    </a:solidFill>
                  </a:rPr>
                  <a:t>outputs a vector</a:t>
                </a:r>
              </a:p>
              <a:p>
                <a:endParaRPr lang="en-US">
                  <a:solidFill>
                    <a:schemeClr val="tx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For a </a:t>
                </a:r>
                <a:r>
                  <a:rPr lang="en-US" i="1">
                    <a:solidFill>
                      <a:schemeClr val="tx1"/>
                    </a:solidFill>
                  </a:rPr>
                  <a:t>k-bins classifier</a:t>
                </a:r>
                <a:r>
                  <a:rPr lang="en-US">
                    <a:solidFill>
                      <a:schemeClr val="tx1"/>
                    </a:solidFill>
                  </a:rPr>
                  <a:t>, this vector is shaped: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The target associated with the sample is also arranged into a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vector.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61A11-E501-4A05-A7BD-ED5AE017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753" y="2535446"/>
                <a:ext cx="8983489" cy="3554457"/>
              </a:xfrm>
              <a:blipFill>
                <a:blip r:embed="rId2"/>
                <a:stretch>
                  <a:fillRect l="-543" b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93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78FE-C37F-44C9-A736-57CC1952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Suppose Sample belongs to class ‘n’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960E-5A70-4385-ADFD-B0655D93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MLP Output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7741B3-5A90-47DC-B142-3BE4C23DBE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7741B3-5A90-47DC-B142-3BE4C23DB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A8A8A-E562-458D-A980-650EE26E1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Sample Target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53A3CA-D6D2-4DCA-B7AF-BBC8390C3F8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53A3CA-D6D2-4DCA-B7AF-BBC8390C3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2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DB3A-609F-44F5-88E9-96120D88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C818-AE73-491D-81D6-0CF64F287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we take the element-wise difference between the two vectors (Sanderson)</a:t>
                </a:r>
              </a:p>
              <a:p>
                <a:endParaRPr lang="en-US" dirty="0"/>
              </a:p>
              <a:p>
                <a:r>
                  <a:rPr lang="en-US" dirty="0"/>
                  <a:t>Average the sum of the differences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dirty="0"/>
                  <a:t>The smaller the value of the MSE, the more accurate the MLP was at that particular sample (James)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C818-AE73-491D-81D6-0CF64F287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6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5D9FA-B792-43A8-B486-432E347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minimize the cost function?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17200-B3CF-4713-9589-7403CC11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Stochastic 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7F55-0F30-452B-A8F9-06DCAE5F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Training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31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C5AAEF-0458-4C4E-86CB-F1CDA91C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 Revisited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A1701-84AC-4B93-89FD-6E0B58E4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function is the function of the MLP output and the target vector </a:t>
            </a:r>
          </a:p>
          <a:p>
            <a:endParaRPr lang="en-US" dirty="0"/>
          </a:p>
          <a:p>
            <a:r>
              <a:rPr lang="en-US" dirty="0"/>
              <a:t>The output of the MLP is a function of the input vector</a:t>
            </a:r>
          </a:p>
          <a:p>
            <a:endParaRPr lang="en-US" dirty="0"/>
          </a:p>
          <a:p>
            <a:r>
              <a:rPr lang="en-US" dirty="0"/>
              <a:t>The input vector is transformed through each weighting matrix</a:t>
            </a:r>
          </a:p>
          <a:p>
            <a:endParaRPr lang="en-US" dirty="0"/>
          </a:p>
          <a:p>
            <a:r>
              <a:rPr lang="en-US" dirty="0"/>
              <a:t>Thus, the cost function is a function of all the weighting matrices</a:t>
            </a:r>
          </a:p>
        </p:txBody>
      </p:sp>
    </p:spTree>
    <p:extLst>
      <p:ext uri="{BB962C8B-B14F-4D97-AF65-F5344CB8AC3E}">
        <p14:creationId xmlns:p14="http://schemas.microsoft.com/office/powerpoint/2010/main" val="115441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9F24-02B4-4459-ABF1-37F7D8D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BECA-00D2-4E64-A9A3-2E276C16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function is then determined by many variables</a:t>
            </a:r>
          </a:p>
          <a:p>
            <a:endParaRPr lang="en-US" dirty="0"/>
          </a:p>
          <a:p>
            <a:r>
              <a:rPr lang="en-US" dirty="0"/>
              <a:t>Every element in  every weighting matrix contributes to the error function (Sanderson)</a:t>
            </a:r>
          </a:p>
          <a:p>
            <a:endParaRPr lang="en-US" dirty="0"/>
          </a:p>
          <a:p>
            <a:r>
              <a:rPr lang="en-US" dirty="0"/>
              <a:t>For larger networks, this can extend to several thousand variables</a:t>
            </a:r>
          </a:p>
          <a:p>
            <a:endParaRPr lang="en-US" dirty="0"/>
          </a:p>
          <a:p>
            <a:r>
              <a:rPr lang="en-US" dirty="0"/>
              <a:t>We use Stochastic Gradient Descent to adjust these inputs (Goodfellow)</a:t>
            </a:r>
          </a:p>
        </p:txBody>
      </p:sp>
    </p:spTree>
    <p:extLst>
      <p:ext uri="{BB962C8B-B14F-4D97-AF65-F5344CB8AC3E}">
        <p14:creationId xmlns:p14="http://schemas.microsoft.com/office/powerpoint/2010/main" val="350939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5D22-A0D6-4D77-95B8-1833EB9C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Forward Feeding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385A2-9A1E-40C1-A13E-E4C1CEEF7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753" y="2535446"/>
                <a:ext cx="8983489" cy="355445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When fitting, partial fitting or predicting, the MLP uses the forward-feed method as previously outlined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Recursive matrix multiplications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In Python 3.X uses “a @ b” which is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[Citation needed]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Once the last layer is reached, these activations are the MLP’s decision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385A2-9A1E-40C1-A13E-E4C1CEEF7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753" y="2535446"/>
                <a:ext cx="8983489" cy="3554457"/>
              </a:xfrm>
              <a:blipFill>
                <a:blip r:embed="rId2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17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9E1670-83B7-48FC-9C47-C7318A21C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C30EE-515E-4D1E-8044-1E02EBC1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34BAF-52BF-49D4-B4CA-F56A96FC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4" y="758952"/>
            <a:ext cx="4665257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C0F79-A079-467B-879E-F66ABE39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693" y="1123837"/>
            <a:ext cx="3801594" cy="4644334"/>
          </a:xfrm>
        </p:spPr>
        <p:txBody>
          <a:bodyPr anchor="b">
            <a:normAutofit/>
          </a:bodyPr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B1D4E-C5F2-4348-839A-6619297F5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2658" y="1094564"/>
                <a:ext cx="5700264" cy="4673607"/>
              </a:xfrm>
            </p:spPr>
            <p:txBody>
              <a:bodyPr anchor="b">
                <a:normAutofit/>
              </a:bodyPr>
              <a:lstStyle/>
              <a:p>
                <a:r>
                  <a:rPr lang="en-US" dirty="0"/>
                  <a:t>Gradient Descent is </a:t>
                </a:r>
                <a:r>
                  <a:rPr lang="en-US" i="1" dirty="0"/>
                  <a:t>Linear Model – </a:t>
                </a:r>
                <a:r>
                  <a:rPr lang="en-US" dirty="0"/>
                  <a:t>Almost like a linear regression</a:t>
                </a:r>
              </a:p>
              <a:p>
                <a:pPr lvl="1"/>
                <a:r>
                  <a:rPr lang="en-US" dirty="0"/>
                  <a:t>We have coefficient and intercept parameters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Back propagation uses a series of more matrix multiplications </a:t>
                </a:r>
              </a:p>
              <a:p>
                <a:endParaRPr lang="en-US" dirty="0"/>
              </a:p>
              <a:p>
                <a:r>
                  <a:rPr lang="en-US" dirty="0"/>
                  <a:t>Starting with last layer – compute “delta” array</a:t>
                </a:r>
              </a:p>
              <a:p>
                <a:pPr lvl="1"/>
                <a:r>
                  <a:rPr lang="en-US" dirty="0"/>
                  <a:t>Element-wise:</a:t>
                </a:r>
              </a:p>
              <a:p>
                <a:pPr marL="502920" lvl="1" indent="0">
                  <a:buNone/>
                </a:pPr>
                <a:endParaRPr lang="en-US" dirty="0"/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B1D4E-C5F2-4348-839A-6619297F5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2658" y="1094564"/>
                <a:ext cx="5700264" cy="4673607"/>
              </a:xfr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81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2B343-A2AE-4B15-B782-EFC98310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A0319-D659-4F44-9CB5-296837B24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Coefficient Gradients given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added to the fitting coefficients for that layer</a:t>
                </a:r>
              </a:p>
              <a:p>
                <a:pPr lvl="1"/>
                <a:r>
                  <a:rPr lang="en-US" sz="1600" dirty="0"/>
                  <a:t>Scaled by L2 (alpha) hyper-parameter</a:t>
                </a:r>
              </a:p>
              <a:p>
                <a:pPr lvl="1"/>
                <a:r>
                  <a:rPr lang="en-US" sz="1600" dirty="0"/>
                  <a:t>Divided by number of samples in mini 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Intercept Gradients given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A0319-D659-4F44-9CB5-296837B24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0BF4-1021-4025-B854-3A11F7A5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9813BE-7F9F-4500-A5E7-53934984F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65897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99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E0CC-7893-4E5A-AF7D-3129C1D6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CFBC-0FD1-48F3-AAB2-CE1E53C35E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repeated  for </a:t>
            </a:r>
            <a:r>
              <a:rPr lang="en-US" i="1" dirty="0"/>
              <a:t>n</a:t>
            </a:r>
            <a:r>
              <a:rPr lang="en-US" dirty="0"/>
              <a:t> mini batches of training data</a:t>
            </a:r>
          </a:p>
          <a:p>
            <a:endParaRPr lang="en-US" dirty="0"/>
          </a:p>
          <a:p>
            <a:r>
              <a:rPr lang="en-US" dirty="0"/>
              <a:t>This loop is also within a larger loop (line 517 - right)</a:t>
            </a:r>
          </a:p>
          <a:p>
            <a:endParaRPr lang="en-US" dirty="0"/>
          </a:p>
          <a:p>
            <a:r>
              <a:rPr lang="en-US" dirty="0"/>
              <a:t>Control iterations, updates necessary parameters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B0502B-7A9A-4265-B450-5CFA8D725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125846"/>
            <a:ext cx="3475037" cy="4606309"/>
          </a:xfrm>
        </p:spPr>
      </p:pic>
    </p:spTree>
    <p:extLst>
      <p:ext uri="{BB962C8B-B14F-4D97-AF65-F5344CB8AC3E}">
        <p14:creationId xmlns:p14="http://schemas.microsoft.com/office/powerpoint/2010/main" val="167707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411F21-6927-42A3-821A-9852DABE4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6581D-BAED-4A1F-A12D-371222BA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8"/>
            <a:ext cx="972265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8AD60-D71E-4D39-856C-D6D05B4A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3234" y="761999"/>
            <a:ext cx="6233250" cy="5334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5D9FA-B792-43A8-B486-432E347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666" y="1083731"/>
            <a:ext cx="5641921" cy="46905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-100" dirty="0"/>
              <a:t>We have a “trained” model one a minimum is reached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DC5B1-719A-4BD4-98EF-B39222EB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3729" y="761999"/>
            <a:ext cx="2281851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92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DEA0C-5E51-4EFF-AD37-7BB5A1A2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Multilayer Peceptron Implementation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71F4-80E0-4CF3-AA1C-95319E35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Sklearn : “MLPClassifier”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446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F7276-14EE-4759-BD69-83D15065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MLPClassifier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B2C7-D98E-45EE-A64B-3FA8A15E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864108"/>
            <a:ext cx="6987135" cy="5120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Sklearn has an “out-of-the-box” Multilayer Perceptron Object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Can be fitted with Stochastic Gradient Descent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Can adjust various hyper-parameters as well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Learning Rate, Solver Method, Maximum iterations, Tolerance, 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2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BF71-07BC-4FF7-A9D1-2AE2938D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“Off of the Shelf”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3667B0-FA03-4ECB-8120-5BD92FEC0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3878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27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755E2-D06D-4A76-9F39-CE074233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Stochastic Fitting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78AF-4117-4320-9B5D-258E7DBA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/>
              <a:t>Requires feature matrix </a:t>
            </a:r>
            <a:r>
              <a:rPr lang="en-US" i="1"/>
              <a:t>X</a:t>
            </a:r>
            <a:r>
              <a:rPr lang="en-US"/>
              <a:t> and target vector, </a:t>
            </a:r>
            <a:r>
              <a:rPr lang="en-US" i="1"/>
              <a:t>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Uses “mini batches” of data, implements forward passes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First place to implement approximate computations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Exact cost function can be inputted by 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9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53AC-0823-4840-8C2E-B9FDBB62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643-C7DA-4B66-A11D-94CDE5B1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864108"/>
            <a:ext cx="6987135" cy="5120640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Compares network output to expected target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Fitting method uses SGD on its back-propagation algorithm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Computes discrete gradient values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Used changes to update weighting matrices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Details in external Word Document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7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40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5A24-B549-48C6-9697-0EA48C46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998D9-48AE-424B-99B3-5B02B6AE4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Forward Passes</a:t>
            </a:r>
          </a:p>
          <a:p>
            <a:r>
              <a:rPr lang="en-US" sz="2400" dirty="0"/>
              <a:t>(line 91)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56E94-4C7E-46ED-81AC-F60299B1CC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Lines 102 – 109 in “BaseMulitlayerPerceptron.py”</a:t>
            </a:r>
          </a:p>
          <a:p>
            <a:endParaRPr lang="en-US" dirty="0"/>
          </a:p>
          <a:p>
            <a:r>
              <a:rPr lang="en-US" dirty="0"/>
              <a:t>Call to external math library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safe_sparse_dot</a:t>
            </a:r>
            <a:r>
              <a:rPr lang="en-US" dirty="0"/>
              <a:t>()”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scipy</a:t>
            </a:r>
            <a:r>
              <a:rPr lang="en-US" dirty="0"/>
              <a:t> and built-in matrix product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CD08EB-0A6C-4EFE-9CFE-D2D9FC913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Back Propagations </a:t>
            </a:r>
          </a:p>
          <a:p>
            <a:r>
              <a:rPr lang="en-US" sz="2400" dirty="0"/>
              <a:t>(line 181)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E29BDE-CF0D-4316-B581-64BD6365ED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Lines 242 – 254 in “BaseMultilayerPerceptron.py”</a:t>
            </a:r>
          </a:p>
          <a:p>
            <a:endParaRPr lang="en-US" sz="1800" dirty="0"/>
          </a:p>
          <a:p>
            <a:r>
              <a:rPr lang="en-US" dirty="0"/>
              <a:t>Call to external math library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safe_sparse_dot</a:t>
            </a:r>
            <a:r>
              <a:rPr lang="en-US" dirty="0"/>
              <a:t>()”</a:t>
            </a:r>
          </a:p>
          <a:p>
            <a:endParaRPr lang="en-US" sz="1800" dirty="0"/>
          </a:p>
          <a:p>
            <a:r>
              <a:rPr lang="en-US" sz="1800" dirty="0"/>
              <a:t>Uses </a:t>
            </a:r>
            <a:r>
              <a:rPr lang="en-US" sz="1800" dirty="0" err="1"/>
              <a:t>scipy</a:t>
            </a:r>
            <a:r>
              <a:rPr lang="en-US" sz="1800" dirty="0"/>
              <a:t> and built-in matrix product methods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5029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E03B-8651-4B19-A63F-7C5B90B6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9656-5D0B-48B7-BFC4-3F8DFC7E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Geron</a:t>
            </a:r>
            <a:r>
              <a:rPr lang="en-US" dirty="0"/>
              <a:t>, </a:t>
            </a:r>
            <a:r>
              <a:rPr lang="en-US" dirty="0" err="1"/>
              <a:t>Aurelien</a:t>
            </a:r>
            <a:r>
              <a:rPr lang="en-US" dirty="0"/>
              <a:t>. Hands-on Machine Learning with </a:t>
            </a:r>
            <a:r>
              <a:rPr lang="en-US" dirty="0" err="1"/>
              <a:t>Scikit</a:t>
            </a:r>
            <a:r>
              <a:rPr lang="en-US" dirty="0"/>
              <a:t>-Learn and TensorFlow: Concepts, Tools, and Techniques to Build Intelligent Systems. O’Reilly, 2017.</a:t>
            </a:r>
          </a:p>
          <a:p>
            <a:r>
              <a:rPr lang="en-US" dirty="0"/>
              <a:t>Goodfellow, Ian, et </a:t>
            </a:r>
            <a:r>
              <a:rPr lang="en-US" dirty="0" err="1"/>
              <a:t>al.Deep</a:t>
            </a:r>
            <a:r>
              <a:rPr lang="en-US" dirty="0"/>
              <a:t> Learning. MIT Press, 2017.</a:t>
            </a:r>
          </a:p>
          <a:p>
            <a:r>
              <a:rPr lang="en-US" dirty="0"/>
              <a:t>James, Gareth, et al. An Introduction to Statistical Learning with Applications in R. Springer, 2017.</a:t>
            </a:r>
          </a:p>
          <a:p>
            <a:r>
              <a:rPr lang="en-US" dirty="0"/>
              <a:t>Petrik, Marek. “Introduction to Machine Learning.” Machine Learning. 04 March 2020, Durham, New Hampshire</a:t>
            </a:r>
          </a:p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0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ECC74-0BBD-493B-A9EB-8D94AD30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The Multilayer Perceptron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6897-AF4E-4E54-A76F-DDB6A0C2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Sklearn : “MLPClassifier”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911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9B12-3F8C-4391-9D46-D59EDB43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5B18-D2F7-46A1-9EE1-61D101B1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Common Architecture (</a:t>
            </a:r>
            <a:r>
              <a:rPr lang="en-US" sz="3200" dirty="0" err="1"/>
              <a:t>Geron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A Series of “layers”</a:t>
            </a:r>
          </a:p>
          <a:p>
            <a:endParaRPr lang="en-US" sz="3200" dirty="0"/>
          </a:p>
          <a:p>
            <a:r>
              <a:rPr lang="en-US" sz="3200" dirty="0"/>
              <a:t>Each layer of made up of Nodes or Neurons</a:t>
            </a:r>
          </a:p>
          <a:p>
            <a:endParaRPr lang="en-US" sz="3200" dirty="0"/>
          </a:p>
          <a:p>
            <a:r>
              <a:rPr lang="en-US" sz="3200" dirty="0"/>
              <a:t>Developed in 1980’s</a:t>
            </a:r>
          </a:p>
        </p:txBody>
      </p:sp>
    </p:spTree>
    <p:extLst>
      <p:ext uri="{BB962C8B-B14F-4D97-AF65-F5344CB8AC3E}">
        <p14:creationId xmlns:p14="http://schemas.microsoft.com/office/powerpoint/2010/main" val="6942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10DFA-9FE4-4A63-945F-C5983597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36" y="1405464"/>
            <a:ext cx="3242383" cy="4690532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Mathematical Treatment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9231F-9DA7-49F1-916B-993DB1263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7802" y="1405464"/>
                <a:ext cx="6682071" cy="4690532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Each layer of Neurons can be treated as a N x 1 Column vector</a:t>
                </a:r>
              </a:p>
              <a:p>
                <a:pPr lvl="1"/>
                <a:r>
                  <a:rPr lang="en-US" dirty="0"/>
                  <a:t>We identify the l-</a:t>
                </a:r>
                <a:r>
                  <a:rPr lang="en-US" dirty="0" err="1"/>
                  <a:t>th</a:t>
                </a:r>
                <a:r>
                  <a:rPr lang="en-US" dirty="0"/>
                  <a:t> layer as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element as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number of neurons in the l-</a:t>
                </a:r>
                <a:r>
                  <a:rPr lang="en-US" dirty="0" err="1"/>
                  <a:t>th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Layers are usually 0 – indexed, with ‘L’ layers</a:t>
                </a:r>
              </a:p>
              <a:p>
                <a:pPr lvl="1"/>
                <a:r>
                  <a:rPr lang="en-US" dirty="0"/>
                  <a:t>Input layer is “Layer 0” </a:t>
                </a:r>
              </a:p>
              <a:p>
                <a:pPr lvl="1"/>
                <a:r>
                  <a:rPr lang="en-US" dirty="0"/>
                  <a:t>Output layer is “Layer L-1”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9231F-9DA7-49F1-916B-993DB1263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2" y="1405464"/>
                <a:ext cx="6682071" cy="4690532"/>
              </a:xfrm>
              <a:blipFill>
                <a:blip r:embed="rId2"/>
                <a:stretch>
                  <a:fillRect l="-730" t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09DB-3F80-432F-9D4C-2B1AFB3D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Feed-Forward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4477A-96EF-4A85-B3E3-1F3C50648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3049" y="873817"/>
                <a:ext cx="7315200" cy="512064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Suppose </a:t>
                </a:r>
                <a:r>
                  <a:rPr lang="en-US" i="1" dirty="0"/>
                  <a:t>a</a:t>
                </a:r>
                <a:r>
                  <a:rPr lang="en-US" dirty="0"/>
                  <a:t> neurons in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neurons on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 matrix is then </a:t>
                </a:r>
                <a:r>
                  <a:rPr lang="en-US" i="1" dirty="0"/>
                  <a:t>a </a:t>
                </a:r>
                <a:r>
                  <a:rPr lang="en-US" dirty="0"/>
                  <a:t>rows x </a:t>
                </a:r>
                <a:r>
                  <a:rPr lang="en-US" i="1" dirty="0"/>
                  <a:t>b</a:t>
                </a:r>
                <a:r>
                  <a:rPr lang="en-US" dirty="0"/>
                  <a:t> columns ( all 0-indexed)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−1,0 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Feed-forward system is a series of matrix multiplications (Sanderson)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4477A-96EF-4A85-B3E3-1F3C50648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3049" y="873817"/>
                <a:ext cx="7315200" cy="5120640"/>
              </a:xfrm>
              <a:blipFill>
                <a:blip r:embed="rId2"/>
                <a:stretch>
                  <a:fillRect l="-583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54BE32C-F949-4302-BBB2-05D1CB9C0FB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Matrix – Vector Equation: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54BE32C-F949-4302-BBB2-05D1CB9C0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01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5F1B1-6149-4B93-9B83-7E56C071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For a “Trained Network”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D0E13-C3D1-4E6D-A162-A1B3961DB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6" y="864108"/>
                <a:ext cx="6987135" cy="512064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 trained network with </a:t>
                </a:r>
                <a:r>
                  <a:rPr lang="en-US" i="1" dirty="0">
                    <a:solidFill>
                      <a:schemeClr val="tx1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</a:rPr>
                  <a:t> layers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prediction is given by of </a:t>
                </a:r>
                <a:r>
                  <a:rPr lang="en-US" i="1" dirty="0">
                    <a:solidFill>
                      <a:schemeClr val="tx1"/>
                    </a:solidFill>
                  </a:rPr>
                  <a:t>L-1</a:t>
                </a:r>
                <a:r>
                  <a:rPr lang="en-US" dirty="0">
                    <a:solidFill>
                      <a:schemeClr val="tx1"/>
                    </a:solidFill>
                  </a:rPr>
                  <a:t> matrix products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−3)</m:t>
                          </m:r>
                        </m:sup>
                      </m:sSup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Superscripts indicate a layer index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D0E13-C3D1-4E6D-A162-A1B3961DB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6" y="864108"/>
                <a:ext cx="6987135" cy="5120640"/>
              </a:xfrm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5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2275-348B-4D26-B528-EA094A4A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The Cost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EEDCA-0C4A-4B22-9C50-638F8FCC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function to minimize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70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0DC7-204A-40A2-828F-EADF87F4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943B-C4E2-4566-B3DB-FEFDA086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 – Error Function – Objective Function – Loss Function (James)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function that we try to minimize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Determined by MLP’s output and the target associated with a training sample (</a:t>
            </a:r>
            <a:r>
              <a:rPr lang="en-US" dirty="0" err="1"/>
              <a:t>Geron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075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Widescreen</PresentationFormat>
  <Paragraphs>208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Cambria Math</vt:lpstr>
      <vt:lpstr>Corbel</vt:lpstr>
      <vt:lpstr>Wingdings 2</vt:lpstr>
      <vt:lpstr>Frame</vt:lpstr>
      <vt:lpstr>Training a Multilayer Perceptron with Stochastic Gradient Descent</vt:lpstr>
      <vt:lpstr>Overview</vt:lpstr>
      <vt:lpstr>The Multilayer Perceptron Classifier</vt:lpstr>
      <vt:lpstr>Layout</vt:lpstr>
      <vt:lpstr>Mathematical Treatment</vt:lpstr>
      <vt:lpstr>Feed-Forward System</vt:lpstr>
      <vt:lpstr>For a “Trained Network”</vt:lpstr>
      <vt:lpstr>The Cost Function</vt:lpstr>
      <vt:lpstr>Nature of the Function</vt:lpstr>
      <vt:lpstr>Computing the Cost Function</vt:lpstr>
      <vt:lpstr>Example Output  Suppose Sample belongs to class ‘n’</vt:lpstr>
      <vt:lpstr>Mean Squared Error</vt:lpstr>
      <vt:lpstr>How to minimize the cost function?</vt:lpstr>
      <vt:lpstr>Stochastic Gradient Descent</vt:lpstr>
      <vt:lpstr>The Cost Function Revisited</vt:lpstr>
      <vt:lpstr>Implications</vt:lpstr>
      <vt:lpstr>Forward Feeding</vt:lpstr>
      <vt:lpstr>Back Propagation</vt:lpstr>
      <vt:lpstr>Loss Function Gradient</vt:lpstr>
      <vt:lpstr>Each Iteration</vt:lpstr>
      <vt:lpstr>We have a “trained” model one a minimum is reached</vt:lpstr>
      <vt:lpstr>Multilayer Peceptron Implementation </vt:lpstr>
      <vt:lpstr>MLPClassifier Object</vt:lpstr>
      <vt:lpstr>“Off of the Shelf”</vt:lpstr>
      <vt:lpstr>Stochastic Fitting</vt:lpstr>
      <vt:lpstr>Back Propagation</vt:lpstr>
      <vt:lpstr>Matrix Multiplications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 Multilayer Perceptron with Stochastic Gradient Descent</dc:title>
  <dc:creator>Buell, Landon H</dc:creator>
  <cp:lastModifiedBy>Buell, Landon H</cp:lastModifiedBy>
  <cp:revision>2</cp:revision>
  <dcterms:created xsi:type="dcterms:W3CDTF">2020-03-10T05:47:14Z</dcterms:created>
  <dcterms:modified xsi:type="dcterms:W3CDTF">2020-03-10T05:47:45Z</dcterms:modified>
</cp:coreProperties>
</file>