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24DD-0000-4FB6-A32F-E5DC280C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Training a Multilayer Perceptron with Stochastic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25D4-7D5B-45F2-ABB5-07DDC6F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Landon Buell</a:t>
            </a:r>
          </a:p>
          <a:p>
            <a:r>
              <a:rPr lang="en-US" sz="3200">
                <a:solidFill>
                  <a:schemeClr val="accent1"/>
                </a:solidFill>
              </a:rPr>
              <a:t>11 March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56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6CF3-DD88-4CF0-98FD-3689ED96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Network’s final layer (L-1) outputs a vector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 </a:t>
                </a:r>
                <a:r>
                  <a:rPr lang="en-US" i="1" dirty="0"/>
                  <a:t>k-bins classifier</a:t>
                </a:r>
                <a:r>
                  <a:rPr lang="en-US" dirty="0"/>
                  <a:t>, this vector is shaped: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target associated with the sample is also arranged into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8FE-C37F-44C9-A736-57CC19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Suppose Sample belongs to class ‘n’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960E-5A70-4385-ADFD-B0655D93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MLP Output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8A8A-E562-458D-A980-650EE26E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Sample Target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B3A-609F-44F5-88E9-96120D8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we take the element-wise difference between the two vectors (Sanderson)</a:t>
                </a:r>
              </a:p>
              <a:p>
                <a:endParaRPr lang="en-US" dirty="0"/>
              </a:p>
              <a:p>
                <a:r>
                  <a:rPr lang="en-US" dirty="0"/>
                  <a:t>Average the sum of the differences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dirty="0"/>
                  <a:t>The smaller the value of the MSE, the more accurate the MLP was at that particular sample (James)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6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minimize the cost function?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7200-B3CF-4713-9589-7403CC11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7F55-0F30-452B-A8F9-06DCAE5F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Training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3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5AAEF-0458-4C4E-86CB-F1CDA91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 Revisited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1701-84AC-4B93-89FD-6E0B58E4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 function of the MLP output and the target vector </a:t>
            </a:r>
          </a:p>
          <a:p>
            <a:endParaRPr lang="en-US" dirty="0"/>
          </a:p>
          <a:p>
            <a:r>
              <a:rPr lang="en-US" dirty="0"/>
              <a:t>The output of the MLP is a function of the input vector</a:t>
            </a:r>
          </a:p>
          <a:p>
            <a:endParaRPr lang="en-US" dirty="0"/>
          </a:p>
          <a:p>
            <a:r>
              <a:rPr lang="en-US" dirty="0"/>
              <a:t>The input vector is transformed through each weighting matrix</a:t>
            </a:r>
          </a:p>
          <a:p>
            <a:endParaRPr lang="en-US" dirty="0"/>
          </a:p>
          <a:p>
            <a:r>
              <a:rPr lang="en-US" dirty="0"/>
              <a:t>Thus, the cost function is a function of all the weighting matrices</a:t>
            </a:r>
          </a:p>
        </p:txBody>
      </p:sp>
    </p:spTree>
    <p:extLst>
      <p:ext uri="{BB962C8B-B14F-4D97-AF65-F5344CB8AC3E}">
        <p14:creationId xmlns:p14="http://schemas.microsoft.com/office/powerpoint/2010/main" val="115441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9F24-02B4-4459-ABF1-37F7D8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BECA-00D2-4E64-A9A3-2E276C16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then determined by many variables</a:t>
            </a:r>
          </a:p>
          <a:p>
            <a:endParaRPr lang="en-US" dirty="0"/>
          </a:p>
          <a:p>
            <a:r>
              <a:rPr lang="en-US" dirty="0"/>
              <a:t>Every element in  every weighting matrix contributes to the error function (Sanderson)</a:t>
            </a:r>
          </a:p>
          <a:p>
            <a:endParaRPr lang="en-US" dirty="0"/>
          </a:p>
          <a:p>
            <a:r>
              <a:rPr lang="en-US" dirty="0"/>
              <a:t>For larger networks, this can extend to several thousand variables</a:t>
            </a:r>
          </a:p>
          <a:p>
            <a:endParaRPr lang="en-US" dirty="0"/>
          </a:p>
          <a:p>
            <a:r>
              <a:rPr lang="en-US" dirty="0"/>
              <a:t>We use Stochastic Gradient Descent to adjust these inputs (Goodfellow)</a:t>
            </a:r>
          </a:p>
        </p:txBody>
      </p:sp>
    </p:spTree>
    <p:extLst>
      <p:ext uri="{BB962C8B-B14F-4D97-AF65-F5344CB8AC3E}">
        <p14:creationId xmlns:p14="http://schemas.microsoft.com/office/powerpoint/2010/main" val="350939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EA0C-5E51-4EFF-AD37-7BB5A1A2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Multilayer Peceptron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71F4-80E0-4CF3-AA1C-95319E35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44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7276-14EE-4759-BD69-83D1506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MLPClassifier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2C7-D98E-45EE-A64B-3FA8A15E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has an “out-of-the-box” Multilayer Perceptron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fitted with Stochastic Gradient Descent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adjust various hyper-parameters as well</a:t>
            </a:r>
          </a:p>
          <a:p>
            <a:pPr lvl="1"/>
            <a:r>
              <a:rPr lang="en-US" dirty="0"/>
              <a:t>Learning Rate, Solver Method, Maximum iterations, Tolerance, etc.</a:t>
            </a:r>
          </a:p>
        </p:txBody>
      </p:sp>
    </p:spTree>
    <p:extLst>
      <p:ext uri="{BB962C8B-B14F-4D97-AF65-F5344CB8AC3E}">
        <p14:creationId xmlns:p14="http://schemas.microsoft.com/office/powerpoint/2010/main" val="38962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BF71-07BC-4FF7-A9D1-2AE2938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“Off of the Shelf”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DC14-AF86-476F-A97F-7631EAD0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Implementation, Great documentation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layers of Error Handling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Tendency to slow things down – made for most general case</a:t>
            </a:r>
          </a:p>
        </p:txBody>
      </p:sp>
    </p:spTree>
    <p:extLst>
      <p:ext uri="{BB962C8B-B14F-4D97-AF65-F5344CB8AC3E}">
        <p14:creationId xmlns:p14="http://schemas.microsoft.com/office/powerpoint/2010/main" val="24232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0BF4-1021-4025-B854-3A11F7A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DCC2-0C7D-4D7C-8AA7-4F143834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Multilayer Perceptron</a:t>
            </a:r>
          </a:p>
          <a:p>
            <a:endParaRPr lang="en-US" dirty="0"/>
          </a:p>
          <a:p>
            <a:r>
              <a:rPr lang="en-US" dirty="0"/>
              <a:t>Mathematical Treatment &amp; Forward Feeding</a:t>
            </a:r>
          </a:p>
          <a:p>
            <a:endParaRPr lang="en-US" dirty="0"/>
          </a:p>
          <a:p>
            <a:r>
              <a:rPr lang="en-US" dirty="0"/>
              <a:t>Minimizing the Error Function</a:t>
            </a:r>
          </a:p>
          <a:p>
            <a:endParaRPr lang="en-US" dirty="0"/>
          </a:p>
          <a:p>
            <a:r>
              <a:rPr lang="en-US" dirty="0"/>
              <a:t>Correcting with Gradient Descent</a:t>
            </a:r>
          </a:p>
          <a:p>
            <a:endParaRPr lang="en-US" dirty="0"/>
          </a:p>
          <a:p>
            <a:r>
              <a:rPr lang="en-US" dirty="0"/>
              <a:t>Understanding the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Implimentation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9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55E2-D06D-4A76-9F39-CE07423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78AF-4117-4320-9B5D-258E7DBA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feature matrix </a:t>
            </a:r>
            <a:r>
              <a:rPr lang="en-US" i="1" dirty="0"/>
              <a:t>X</a:t>
            </a:r>
            <a:r>
              <a:rPr lang="en-US" dirty="0"/>
              <a:t> and target vector, </a:t>
            </a:r>
            <a:r>
              <a:rPr lang="en-US" i="1" dirty="0"/>
              <a:t>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Uses “mini batches” of data, implements forward passes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First place to implement approximate computations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cost function can be inputted by user</a:t>
            </a:r>
          </a:p>
        </p:txBody>
      </p:sp>
    </p:spTree>
    <p:extLst>
      <p:ext uri="{BB962C8B-B14F-4D97-AF65-F5344CB8AC3E}">
        <p14:creationId xmlns:p14="http://schemas.microsoft.com/office/powerpoint/2010/main" val="355582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3AC-0823-4840-8C2E-B9FDBB62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643-C7DA-4B66-A11D-94CDE5B1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Compares network output to expected target</a:t>
            </a:r>
          </a:p>
          <a:p>
            <a:endParaRPr lang="en-US" dirty="0"/>
          </a:p>
          <a:p>
            <a:r>
              <a:rPr lang="en-US" dirty="0"/>
              <a:t>Fitting method uses SGD on its back propagation algorithm</a:t>
            </a:r>
          </a:p>
          <a:p>
            <a:endParaRPr lang="en-US" dirty="0"/>
          </a:p>
          <a:p>
            <a:r>
              <a:rPr lang="en-US" dirty="0"/>
              <a:t>Computes discrete gradient values</a:t>
            </a:r>
          </a:p>
          <a:p>
            <a:endParaRPr lang="en-US" dirty="0"/>
          </a:p>
          <a:p>
            <a:r>
              <a:rPr lang="en-US" dirty="0"/>
              <a:t>Used changes to update weighting matrices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0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E03B-8651-4B19-A63F-7C5B90B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9656-5D0B-48B7-BFC4-3F8DFC7E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r>
              <a:rPr lang="en-US" dirty="0"/>
              <a:t>Goodfellow, Ian, et </a:t>
            </a:r>
            <a:r>
              <a:rPr lang="en-US" dirty="0" err="1"/>
              <a:t>al.Deep</a:t>
            </a:r>
            <a:r>
              <a:rPr lang="en-US" dirty="0"/>
              <a:t> Learning. MIT Press, 2017.</a:t>
            </a:r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r>
              <a:rPr lang="en-US" dirty="0"/>
              <a:t>Petrik, Marek. “Introduction to Machine Learning.” Machine Learning. 04 March 2020, Durham, New Hampshire</a:t>
            </a:r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CC74-0BBD-493B-A9EB-8D94AD30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Multilayer Perceptron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6897-AF4E-4E54-A76F-DDB6A0C2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1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B12-3F8C-4391-9D46-D59EDB4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5B18-D2F7-46A1-9EE1-61D101B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Common Architecture (</a:t>
            </a:r>
            <a:r>
              <a:rPr lang="en-US" sz="3200" dirty="0" err="1"/>
              <a:t>Geron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A Series of “layers”</a:t>
            </a:r>
          </a:p>
          <a:p>
            <a:endParaRPr lang="en-US" sz="3200" dirty="0"/>
          </a:p>
          <a:p>
            <a:r>
              <a:rPr lang="en-US" sz="3200" dirty="0"/>
              <a:t>Each layer of made up of Nodes or Neurons</a:t>
            </a:r>
          </a:p>
          <a:p>
            <a:endParaRPr lang="en-US" sz="3200" dirty="0"/>
          </a:p>
          <a:p>
            <a:r>
              <a:rPr lang="en-US" sz="3200" dirty="0"/>
              <a:t>Developed in 1980’s</a:t>
            </a:r>
          </a:p>
        </p:txBody>
      </p:sp>
    </p:spTree>
    <p:extLst>
      <p:ext uri="{BB962C8B-B14F-4D97-AF65-F5344CB8AC3E}">
        <p14:creationId xmlns:p14="http://schemas.microsoft.com/office/powerpoint/2010/main" val="6942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DFA-9FE4-4A63-945F-C598359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layer of Neurons can be treated as a N x 1 Column vector</a:t>
                </a:r>
              </a:p>
              <a:p>
                <a:pPr lvl="1"/>
                <a:r>
                  <a:rPr lang="en-US" dirty="0"/>
                  <a:t>We identify the l-</a:t>
                </a:r>
                <a:r>
                  <a:rPr lang="en-US" dirty="0" err="1"/>
                  <a:t>th</a:t>
                </a:r>
                <a:r>
                  <a:rPr lang="en-US" dirty="0"/>
                  <a:t> layer as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element as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number of neurons in the l-</a:t>
                </a:r>
                <a:r>
                  <a:rPr lang="en-US" dirty="0" err="1"/>
                  <a:t>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Layers are usually 0 – indexed, with ‘L’ layers</a:t>
                </a:r>
              </a:p>
              <a:p>
                <a:pPr lvl="1"/>
                <a:r>
                  <a:rPr lang="en-US" dirty="0"/>
                  <a:t>Input layer is “Layer 0” </a:t>
                </a:r>
              </a:p>
              <a:p>
                <a:pPr lvl="1"/>
                <a:r>
                  <a:rPr lang="en-US" dirty="0"/>
                  <a:t>Output layer is “Layer L-1”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09DB-3F80-432F-9D4C-2B1AFB3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Feed-Forward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Suppose </a:t>
                </a:r>
                <a:r>
                  <a:rPr lang="en-US" i="1" dirty="0"/>
                  <a:t>a</a:t>
                </a:r>
                <a:r>
                  <a:rPr lang="en-US" dirty="0"/>
                  <a:t> neurons in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neurons on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matrix is then </a:t>
                </a:r>
                <a:r>
                  <a:rPr lang="en-US" i="1" dirty="0"/>
                  <a:t>a </a:t>
                </a:r>
                <a:r>
                  <a:rPr lang="en-US" dirty="0"/>
                  <a:t>rows x </a:t>
                </a:r>
                <a:r>
                  <a:rPr lang="en-US" i="1" dirty="0"/>
                  <a:t>b</a:t>
                </a:r>
                <a:r>
                  <a:rPr lang="en-US" dirty="0"/>
                  <a:t> columns ( all 0-indexed)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−1,0 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Feed-forward system is a series of matrix multiplications (Sanderson)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  <a:blipFill>
                <a:blip r:embed="rId2"/>
                <a:stretch>
                  <a:fillRect l="-583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Matrix – Vector Equation: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F1B1-6149-4B93-9B83-7E56C071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“Trained Network”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trained network with </a:t>
                </a:r>
                <a:r>
                  <a:rPr lang="en-US" i="1" dirty="0"/>
                  <a:t>L</a:t>
                </a:r>
                <a:r>
                  <a:rPr lang="en-US" dirty="0"/>
                  <a:t> layers </a:t>
                </a:r>
              </a:p>
              <a:p>
                <a:endParaRPr lang="en-US" dirty="0"/>
              </a:p>
              <a:p>
                <a:r>
                  <a:rPr lang="en-US" dirty="0"/>
                  <a:t>A prediction is given by of </a:t>
                </a:r>
                <a:r>
                  <a:rPr lang="en-US" i="1" dirty="0"/>
                  <a:t>L-1</a:t>
                </a:r>
                <a:r>
                  <a:rPr lang="en-US" dirty="0"/>
                  <a:t> matrix products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Superscripts indicate a layer index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275-348B-4D26-B528-EA094A4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Cost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DCA-0C4A-4B22-9C50-638F8FCC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function to minimize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70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DC7-204A-40A2-828F-EADF87F4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943B-C4E2-4566-B3DB-FEFDA08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– Error Function – Objective Function – Loss Function (James)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function that we try to minimize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Determined by MLP’s output and the target associated with a training sample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7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744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Corbel</vt:lpstr>
      <vt:lpstr>Wingdings 2</vt:lpstr>
      <vt:lpstr>Frame</vt:lpstr>
      <vt:lpstr>Training a Multilayer Perceptron with Stochastic Gradient Descent</vt:lpstr>
      <vt:lpstr>Overview</vt:lpstr>
      <vt:lpstr>The Multilayer Perceptron Classifier</vt:lpstr>
      <vt:lpstr>Layout</vt:lpstr>
      <vt:lpstr>Mathematical Treatment</vt:lpstr>
      <vt:lpstr>Feed-Forward System</vt:lpstr>
      <vt:lpstr>For a “Trained Network”</vt:lpstr>
      <vt:lpstr>The Cost Function</vt:lpstr>
      <vt:lpstr>Nature of the Function</vt:lpstr>
      <vt:lpstr>Computing the Cost Function</vt:lpstr>
      <vt:lpstr>Example Output  Suppose Sample belongs to class ‘n’</vt:lpstr>
      <vt:lpstr>Mean Squared Error</vt:lpstr>
      <vt:lpstr>How to minimize the cost function?</vt:lpstr>
      <vt:lpstr>Stochastic Gradient Descent</vt:lpstr>
      <vt:lpstr>The Cost Function Revisited</vt:lpstr>
      <vt:lpstr>Implications</vt:lpstr>
      <vt:lpstr>Multilayer Peceptron Implementation </vt:lpstr>
      <vt:lpstr>MLPClassifier Object</vt:lpstr>
      <vt:lpstr>“Off of the Shelf”</vt:lpstr>
      <vt:lpstr>Stochastic Fitting</vt:lpstr>
      <vt:lpstr>Back Propagation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Multilayer Perceptron with Stochastic Gradient Descent</dc:title>
  <dc:creator>Landon Buell</dc:creator>
  <cp:lastModifiedBy>Landon Buell</cp:lastModifiedBy>
  <cp:revision>11</cp:revision>
  <dcterms:created xsi:type="dcterms:W3CDTF">2020-03-05T23:36:58Z</dcterms:created>
  <dcterms:modified xsi:type="dcterms:W3CDTF">2020-03-09T02:43:22Z</dcterms:modified>
</cp:coreProperties>
</file>