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CF24DD-0000-4FB6-A32F-E5DC280C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351" y="772833"/>
            <a:ext cx="6597678" cy="384038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Training a Multilayer Perceptron with Stochastic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925D4-7D5B-45F2-ABB5-07DDC6F5B3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9" y="4613218"/>
            <a:ext cx="6590020" cy="1490566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Landon Buell</a:t>
            </a:r>
          </a:p>
          <a:p>
            <a:r>
              <a:rPr lang="en-US" sz="3200">
                <a:solidFill>
                  <a:schemeClr val="accent1"/>
                </a:solidFill>
              </a:rPr>
              <a:t>11 March 2020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8856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8FE-C37F-44C9-A736-57CC1952E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Output</a:t>
            </a:r>
            <a:br>
              <a:rPr lang="en-US" dirty="0"/>
            </a:br>
            <a:br>
              <a:rPr lang="en-US" dirty="0"/>
            </a:br>
            <a:r>
              <a:rPr lang="en-US" sz="1600" dirty="0"/>
              <a:t>Suppose Sample belongs to class ‘n’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C960E-5A70-4385-ADFD-B0655D930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MLP Output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_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7741B3-5A90-47DC-B142-3BE4C23DBE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A8A8A-E562-458D-A980-650EE26E1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Sample Target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53A3CA-D6D2-4DCA-B7AF-BBC8390C3F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221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DB3A-609F-44F5-88E9-96120D88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Squared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Often, we take the element-wise difference between the two vectors </a:t>
                </a:r>
              </a:p>
              <a:p>
                <a:endParaRPr lang="en-US" dirty="0"/>
              </a:p>
              <a:p>
                <a:r>
                  <a:rPr lang="en-US" dirty="0"/>
                  <a:t>Average the sum of the differences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  <a:p>
                <a:r>
                  <a:rPr lang="en-US" dirty="0"/>
                  <a:t>The smaller the value of the MSE, the more accurate the MLP was at that particular sample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C818-AE73-491D-81D6-0CF64F287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 r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066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4B5CC49-6FAE-42FA-99B6-A3FDA8C68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E5D9FA-B792-43A8-B486-432E3474A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295" y="1083732"/>
            <a:ext cx="5509628" cy="46905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spc="-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to minimize the cost function?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BC9B4A-2119-4645-B4CA-7817D5FAF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8D888F-D87A-4C3C-BD82-273E4C8C5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2CD81-3BB6-4ED6-A50F-DC14F37A9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577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17200-B3CF-4713-9589-7403CC115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Stochastic Gradient Descent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57F55-0F30-452B-A8F9-06DCAE5F3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Training Algorithm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0531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C5AAEF-0458-4C4E-86CB-F1CDA91C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Cost Function Revisited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A1701-84AC-4B93-89FD-6E0B58E4A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 function of the MLP output and the target vector </a:t>
            </a:r>
          </a:p>
          <a:p>
            <a:endParaRPr lang="en-US" dirty="0"/>
          </a:p>
          <a:p>
            <a:r>
              <a:rPr lang="en-US" dirty="0"/>
              <a:t>The output of the MLP is a function of the input vector</a:t>
            </a:r>
          </a:p>
          <a:p>
            <a:endParaRPr lang="en-US" dirty="0"/>
          </a:p>
          <a:p>
            <a:r>
              <a:rPr lang="en-US" dirty="0"/>
              <a:t>The input vector is transformed through each weighting matrix</a:t>
            </a:r>
          </a:p>
          <a:p>
            <a:endParaRPr lang="en-US" dirty="0"/>
          </a:p>
          <a:p>
            <a:r>
              <a:rPr lang="en-US" dirty="0"/>
              <a:t>Thus, the cost function is a function of all the weighting matrices</a:t>
            </a:r>
          </a:p>
        </p:txBody>
      </p:sp>
    </p:spTree>
    <p:extLst>
      <p:ext uri="{BB962C8B-B14F-4D97-AF65-F5344CB8AC3E}">
        <p14:creationId xmlns:p14="http://schemas.microsoft.com/office/powerpoint/2010/main" val="1154417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B9F24-02B4-4459-ABF1-37F7D8DB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BECA-00D2-4E64-A9A3-2E276C163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Cost function is then determined by many variables</a:t>
            </a:r>
          </a:p>
          <a:p>
            <a:endParaRPr lang="en-US" dirty="0"/>
          </a:p>
          <a:p>
            <a:r>
              <a:rPr lang="en-US" dirty="0"/>
              <a:t>Every element in  every weighting matrix contributes to the error function</a:t>
            </a:r>
          </a:p>
          <a:p>
            <a:endParaRPr lang="en-US" dirty="0"/>
          </a:p>
          <a:p>
            <a:r>
              <a:rPr lang="en-US" dirty="0"/>
              <a:t>For larger networks, this can extend to several thousand variables</a:t>
            </a:r>
          </a:p>
          <a:p>
            <a:endParaRPr lang="en-US" dirty="0"/>
          </a:p>
          <a:p>
            <a:r>
              <a:rPr lang="en-US" dirty="0"/>
              <a:t>We use Stochastic Gradient Descent to adjust these inputs</a:t>
            </a:r>
          </a:p>
        </p:txBody>
      </p:sp>
    </p:spTree>
    <p:extLst>
      <p:ext uri="{BB962C8B-B14F-4D97-AF65-F5344CB8AC3E}">
        <p14:creationId xmlns:p14="http://schemas.microsoft.com/office/powerpoint/2010/main" val="350939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DEA0C-5E51-4EFF-AD37-7BB5A1A2E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Multilayer Peceptron Implementation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B71F4-80E0-4CF3-AA1C-95319E35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6544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0BF4-1021-4025-B854-3A11F7A5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DCC2-0C7D-4D7C-8AA7-4F143834F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Multilayer Perceptron</a:t>
            </a:r>
          </a:p>
          <a:p>
            <a:endParaRPr lang="en-US" dirty="0"/>
          </a:p>
          <a:p>
            <a:r>
              <a:rPr lang="en-US" dirty="0"/>
              <a:t>Mathematical Treatment &amp; Forward Feeding</a:t>
            </a:r>
          </a:p>
          <a:p>
            <a:endParaRPr lang="en-US" dirty="0"/>
          </a:p>
          <a:p>
            <a:r>
              <a:rPr lang="en-US" dirty="0"/>
              <a:t>Minimizing the Error Function</a:t>
            </a:r>
          </a:p>
          <a:p>
            <a:endParaRPr lang="en-US" dirty="0"/>
          </a:p>
          <a:p>
            <a:r>
              <a:rPr lang="en-US" dirty="0"/>
              <a:t>Correcting with Gradient Descent</a:t>
            </a:r>
          </a:p>
          <a:p>
            <a:endParaRPr lang="en-US" dirty="0"/>
          </a:p>
          <a:p>
            <a:r>
              <a:rPr lang="en-US" dirty="0"/>
              <a:t>Understanding the </a:t>
            </a:r>
            <a:r>
              <a:rPr lang="en-US" dirty="0" err="1"/>
              <a:t>Scikit</a:t>
            </a:r>
            <a:r>
              <a:rPr lang="en-US" dirty="0"/>
              <a:t> Learn </a:t>
            </a:r>
            <a:r>
              <a:rPr lang="en-US" dirty="0" err="1"/>
              <a:t>Implimentation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9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4ECC74-0BBD-493B-A9EB-8D94AD30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Multilayer Perceptron Classifier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86897-AF4E-4E54-A76F-DDB6A0C24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Sklearn : “MLPClassifier”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911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E9B12-3F8C-4391-9D46-D59EDB43F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5B18-D2F7-46A1-9EE1-61D101B11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Common Architecture</a:t>
            </a:r>
          </a:p>
          <a:p>
            <a:endParaRPr lang="en-US" sz="3200" dirty="0"/>
          </a:p>
          <a:p>
            <a:r>
              <a:rPr lang="en-US" sz="3200" dirty="0"/>
              <a:t>A Series of “layers”</a:t>
            </a:r>
          </a:p>
          <a:p>
            <a:endParaRPr lang="en-US" sz="3200" dirty="0"/>
          </a:p>
          <a:p>
            <a:r>
              <a:rPr lang="en-US" sz="3200" dirty="0"/>
              <a:t>Each layer of made up of Nodes or Neurons</a:t>
            </a:r>
          </a:p>
          <a:p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2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0DFA-9FE4-4A63-945F-C5983597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Treatment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layer of Neurons can be treated as a N x 1 Column vector</a:t>
                </a:r>
              </a:p>
              <a:p>
                <a:pPr lvl="1"/>
                <a:r>
                  <a:rPr lang="en-US" dirty="0"/>
                  <a:t>We identify the l-</a:t>
                </a:r>
                <a:r>
                  <a:rPr lang="en-US" dirty="0" err="1"/>
                  <a:t>th</a:t>
                </a:r>
                <a:r>
                  <a:rPr lang="en-US" dirty="0"/>
                  <a:t> layer as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/>
                  <a:t>i-th</a:t>
                </a:r>
                <a:r>
                  <a:rPr lang="en-US" dirty="0"/>
                  <a:t> element as 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 number of neurons in the l-</a:t>
                </a:r>
                <a:r>
                  <a:rPr lang="en-US" dirty="0" err="1"/>
                  <a:t>th</a:t>
                </a:r>
                <a:r>
                  <a:rPr lang="en-US" dirty="0"/>
                  <a:t> layer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Layers are usually 0 – indexed, with ‘L’ layers</a:t>
                </a:r>
              </a:p>
              <a:p>
                <a:pPr lvl="1"/>
                <a:r>
                  <a:rPr lang="en-US" dirty="0"/>
                  <a:t>Input layer is “Layer 0” </a:t>
                </a:r>
              </a:p>
              <a:p>
                <a:pPr lvl="1"/>
                <a:r>
                  <a:rPr lang="en-US" dirty="0"/>
                  <a:t>Output layer is “Layer L-1”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9231F-9DA7-49F1-916B-993DB1263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2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09DB-3F80-432F-9D4C-2B1AFB3D9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Feed-Forward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r>
                  <a:rPr lang="en-US" dirty="0"/>
                  <a:t>Suppose </a:t>
                </a:r>
                <a:r>
                  <a:rPr lang="en-US" i="1" dirty="0"/>
                  <a:t>a</a:t>
                </a:r>
                <a:r>
                  <a:rPr lang="en-US" dirty="0"/>
                  <a:t> neurons in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 and </a:t>
                </a:r>
                <a:r>
                  <a:rPr lang="en-US" i="1" dirty="0"/>
                  <a:t>b</a:t>
                </a:r>
                <a:r>
                  <a:rPr lang="en-US" dirty="0"/>
                  <a:t> neurons on layer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 matrix is then </a:t>
                </a:r>
                <a:r>
                  <a:rPr lang="en-US" i="1" dirty="0"/>
                  <a:t>a </a:t>
                </a:r>
                <a:r>
                  <a:rPr lang="en-US" dirty="0"/>
                  <a:t>rows x </a:t>
                </a:r>
                <a:r>
                  <a:rPr lang="en-US" i="1" dirty="0"/>
                  <a:t>b</a:t>
                </a:r>
                <a:r>
                  <a:rPr lang="en-US" dirty="0"/>
                  <a:t> columns ( all 0-indexed)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0,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,0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−1 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−1,0 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−1,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b>
                                    </m:s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  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r>
                  <a:rPr lang="en-US" dirty="0"/>
                  <a:t>The Feed-forward system is a series of matrix multiplications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B4477A-96EF-4A85-B3E3-1F3C50648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3049" y="873817"/>
                <a:ext cx="7315200" cy="5120640"/>
              </a:xfrm>
              <a:blipFill>
                <a:blip r:embed="rId2"/>
                <a:stretch>
                  <a:fillRect l="-583"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Matrix – Vector Equation: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54BE32C-F949-4302-BBB2-05D1CB9C0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011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162DF2A-64D1-4AA9-BA42-8A4063EAD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7C1373-63AF-4A75-909E-990E05356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27C386B-FBEE-434F-B519-2A935AF42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B2275-348B-4D26-B528-EA094A4AA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6351" y="772833"/>
            <a:ext cx="6597678" cy="3840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1"/>
                </a:solidFill>
              </a:rPr>
              <a:t>The Cost Function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EEDCA-0C4A-4B22-9C50-638F8FCCD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9" y="4613218"/>
            <a:ext cx="6590020" cy="14905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accent1"/>
                </a:solidFill>
              </a:rPr>
              <a:t>The function to minimize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085C62-ADF2-4CC0-B14D-F4B678F11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72832"/>
            <a:ext cx="1194619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34EF5D1-2322-4C79-BA38-EDD477732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16784" y="758952"/>
            <a:ext cx="278312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537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40DC7-204A-40A2-828F-EADF87F4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943B-C4E2-4566-B3DB-FEFDA086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Cost function – Error Function – Objective Function – Loss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the function that we try to minimize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is a function of the MLP’s output and the target associated with a training sample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307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6CF3-DD88-4CF0-98FD-3689ED96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Network’s final layer (L-1) outputs a vector</a:t>
                </a:r>
              </a:p>
              <a:p>
                <a:endParaRPr lang="en-US" dirty="0"/>
              </a:p>
              <a:p>
                <a:r>
                  <a:rPr lang="en-US" dirty="0"/>
                  <a:t>For a </a:t>
                </a:r>
                <a:r>
                  <a:rPr lang="en-US" i="1" dirty="0"/>
                  <a:t>k-bins classifier</a:t>
                </a:r>
                <a:r>
                  <a:rPr lang="en-US" dirty="0"/>
                  <a:t>, this vector is shaped: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target associated with the sample is also arranged into a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 vector.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61A11-E501-4A05-A7BD-ED5AE0179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93498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454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Cambria Math</vt:lpstr>
      <vt:lpstr>Corbel</vt:lpstr>
      <vt:lpstr>Wingdings 2</vt:lpstr>
      <vt:lpstr>Frame</vt:lpstr>
      <vt:lpstr>Training a Multilayer Perceptron with Stochastic Gradient Descent</vt:lpstr>
      <vt:lpstr>Overview</vt:lpstr>
      <vt:lpstr>The Multilayer Perceptron Classifier</vt:lpstr>
      <vt:lpstr>Layout</vt:lpstr>
      <vt:lpstr>Mathematical Treatment</vt:lpstr>
      <vt:lpstr>Feed-Forward System</vt:lpstr>
      <vt:lpstr>The Cost Function</vt:lpstr>
      <vt:lpstr>Nature of the Function</vt:lpstr>
      <vt:lpstr>Computing the Cost Function</vt:lpstr>
      <vt:lpstr>Example Output  Suppose Sample belongs to class ‘n’</vt:lpstr>
      <vt:lpstr>Mean Squared Error</vt:lpstr>
      <vt:lpstr>How to minimize the cost function?</vt:lpstr>
      <vt:lpstr>Stochastic Gradient Descent</vt:lpstr>
      <vt:lpstr>The Cost Function Revisited</vt:lpstr>
      <vt:lpstr>Implications</vt:lpstr>
      <vt:lpstr>Multilayer Peceptron Implementation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a Multilayer Perceptron with Stochastic Gradient Descent</dc:title>
  <dc:creator>Landon Buell</dc:creator>
  <cp:lastModifiedBy>Landon Buell</cp:lastModifiedBy>
  <cp:revision>1</cp:revision>
  <dcterms:created xsi:type="dcterms:W3CDTF">2020-03-05T23:36:58Z</dcterms:created>
  <dcterms:modified xsi:type="dcterms:W3CDTF">2020-03-05T23:38:00Z</dcterms:modified>
</cp:coreProperties>
</file>