
<file path=[Content_Types].xml><?xml version="1.0" encoding="utf-8"?>
<Types xmlns="http://schemas.openxmlformats.org/package/2006/content-types">
  <Default Extension="png" ContentType="image/png"/>
  <Default Extension="png&amp;ehk=jvdVRaPmCWhCQamZMfCLng&amp;r=0&amp;pid=OfficeInsert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69" autoAdjust="0"/>
  </p:normalViewPr>
  <p:slideViewPr>
    <p:cSldViewPr snapToGrid="0">
      <p:cViewPr varScale="1">
        <p:scale>
          <a:sx n="85" d="100"/>
          <a:sy n="85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DD8C-AAC2-4849-BF6C-4631E0113E3F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0FD43-C0AF-49C9-986A-37FE00DC8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https://docs.citrix.com/en-us/xenapp-and-xendesktop/7-9/secure/federated-authentication-service.html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Initial request to Customer GW VIP</a:t>
            </a:r>
          </a:p>
          <a:p>
            <a:pPr marL="228600" indent="-228600">
              <a:buAutoNum type="arabicPeriod"/>
            </a:pPr>
            <a:r>
              <a:rPr lang="en-US" dirty="0"/>
              <a:t>Redirect to SAML </a:t>
            </a:r>
            <a:r>
              <a:rPr lang="en-US" dirty="0" err="1"/>
              <a:t>IdP</a:t>
            </a:r>
            <a:r>
              <a:rPr lang="en-US" dirty="0"/>
              <a:t> for Partner </a:t>
            </a:r>
            <a:r>
              <a:rPr lang="en-US" b="1" u="sng" dirty="0"/>
              <a:t>or</a:t>
            </a:r>
            <a:r>
              <a:rPr lang="en-US" dirty="0"/>
              <a:t> NetScaler AAATM </a:t>
            </a:r>
            <a:r>
              <a:rPr lang="en-US" dirty="0" err="1"/>
              <a:t>IdP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Authentication to Partner AD</a:t>
            </a:r>
          </a:p>
          <a:p>
            <a:pPr marL="228600" indent="-228600">
              <a:buAutoNum type="arabicPeriod"/>
            </a:pPr>
            <a:r>
              <a:rPr lang="en-US" dirty="0"/>
              <a:t>SAML Assertion to GW VIP</a:t>
            </a:r>
          </a:p>
          <a:p>
            <a:pPr marL="228600" indent="-228600">
              <a:buAutoNum type="arabicPeriod"/>
            </a:pPr>
            <a:r>
              <a:rPr lang="en-US" dirty="0"/>
              <a:t>Shadow Account Lookup in Customer AD via LDAP</a:t>
            </a:r>
          </a:p>
          <a:p>
            <a:pPr marL="228600" indent="-228600">
              <a:buAutoNum type="arabicPeriod"/>
            </a:pPr>
            <a:r>
              <a:rPr lang="en-US" dirty="0"/>
              <a:t>Request to StoreFront </a:t>
            </a:r>
            <a:r>
              <a:rPr lang="en-US" dirty="0" err="1"/>
              <a:t>VServer</a:t>
            </a:r>
            <a:r>
              <a:rPr lang="en-US" dirty="0"/>
              <a:t> for Enumeration</a:t>
            </a:r>
          </a:p>
          <a:p>
            <a:pPr marL="228600" indent="-228600">
              <a:buAutoNum type="arabicPeriod"/>
            </a:pPr>
            <a:r>
              <a:rPr lang="en-US" dirty="0"/>
              <a:t>Authentication / Callback Validation</a:t>
            </a:r>
          </a:p>
          <a:p>
            <a:pPr marL="228600" indent="-228600">
              <a:buAutoNum type="arabicPeriod"/>
            </a:pPr>
            <a:r>
              <a:rPr lang="en-US" dirty="0"/>
              <a:t>Application Enumeration</a:t>
            </a:r>
          </a:p>
          <a:p>
            <a:pPr marL="228600" indent="-228600">
              <a:buAutoNum type="arabicPeriod"/>
            </a:pPr>
            <a:r>
              <a:rPr lang="en-US" dirty="0"/>
              <a:t>Launch Request / ICA file Generation / STA Ticket Request</a:t>
            </a:r>
          </a:p>
          <a:p>
            <a:pPr marL="228600" indent="-228600">
              <a:buAutoNum type="arabicPeriod"/>
            </a:pPr>
            <a:r>
              <a:rPr lang="en-US" dirty="0"/>
              <a:t>Identity Assertion</a:t>
            </a:r>
          </a:p>
          <a:p>
            <a:pPr marL="228600" indent="-228600">
              <a:buAutoNum type="arabicPeriod"/>
            </a:pPr>
            <a:r>
              <a:rPr lang="en-US" dirty="0"/>
              <a:t>Certificate Request</a:t>
            </a:r>
          </a:p>
          <a:p>
            <a:pPr marL="228600" indent="-228600">
              <a:buAutoNum type="arabicPeriod"/>
            </a:pPr>
            <a:r>
              <a:rPr lang="en-US" dirty="0"/>
              <a:t>ICA file consumption /  Data Connection</a:t>
            </a:r>
          </a:p>
          <a:p>
            <a:pPr marL="228600" indent="-228600">
              <a:buAutoNum type="arabicPeriod"/>
            </a:pPr>
            <a:r>
              <a:rPr lang="en-US" dirty="0"/>
              <a:t>STA Ticket Validation</a:t>
            </a:r>
          </a:p>
          <a:p>
            <a:pPr marL="228600" indent="-228600">
              <a:buAutoNum type="arabicPeriod"/>
            </a:pPr>
            <a:r>
              <a:rPr lang="en-US" dirty="0"/>
              <a:t>ICA/CGP/EDT Data connection to VDA</a:t>
            </a:r>
          </a:p>
          <a:p>
            <a:pPr marL="228600" indent="-228600">
              <a:buAutoNum type="arabicPeriod"/>
            </a:pPr>
            <a:r>
              <a:rPr lang="en-US" dirty="0"/>
              <a:t>Access Logon Certificate for Session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8775-99C4-4F6C-BE7B-5CDFAED00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3653-D2E9-4956-BA76-5723D6BD6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DD21-E742-49CB-8DCD-2A8A7086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DE95-6ECD-488F-8DAF-6DB6F9D1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616D-22F7-4F49-8E50-D86AE6E9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EC4C-E7D2-4C9B-B579-B362D2DA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BE0-FB83-490F-8372-071EC05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DEAD0-2B3F-4E6E-94B5-F66D11B3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49B9-BF48-4BED-9CFE-C50B3833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AB5C-21C4-44CD-B834-617EFFE3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6FCE-1B3E-49B1-9A21-775AB73E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03310-C147-434E-A4EC-E81D92637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E1880-7691-4847-ACC7-B23BA0C3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ACB8-78C0-420B-83B5-B0FEE217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F9930-93E3-4D6E-8ECA-45B4AF08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F786-4AE1-4C61-B0EE-C5F84EF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8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2458-28BE-451B-8FB9-92B3264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93C7-E9AC-4D5C-8790-F0429D03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052C-2200-44C3-81C6-11413C5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068F-4DB9-4FF4-AB3D-C32EC041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0D43-C836-447E-8E5A-F3446B6E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B318-BED8-4DBD-9746-4C6E25B2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BBEF-E40B-4502-BE1E-D11FF50E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E7EA-A85E-4D15-8A74-44C3AB75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1ECB-3B51-4252-B09F-4209F02F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65B8-D1D8-43ED-A65B-9E3A151A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D89-23DF-40F2-B4EC-208CABCE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EFF7-638F-4E61-AC0D-8DC49DF7F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C361-0D07-439A-9748-52C1C63D4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9DF71-732D-4495-AA45-B55F4C05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F8E8-15B4-448D-B04C-1B0A79EB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6703-B133-4271-9721-FBFAFB59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BC30-DDD8-4B9E-B877-9C69B6F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2031-5F73-496A-A881-80A1E89BF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D74C7-69E2-430D-9CFF-5373030A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11C21-4159-4B81-9C9D-C04A9115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B9F59-A8E2-48F2-880A-7DBAC2E46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9733F-9A37-49D7-A92E-35BE036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03DB8-C17E-4D93-B8EF-A50B51C2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D99A-F06A-47C3-9699-C88C750C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3B2F-6310-47F5-BE6C-415A2049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1BF3-7C11-4CDE-8D73-900E04C8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899AB-A8AF-4B43-AB84-E1BD62A0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B432-FAA3-4A90-AAFB-9E11CE51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9D857-0DB2-4D45-B11E-8D04F051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F8CA-8AB3-4C34-83E5-9A407BC6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9DFE-BADC-4BEE-ACEF-EBA064B4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E172-6D24-4527-9AA0-5EE330FE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8858-8941-46A0-8958-6653F770B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19848-EC8E-4C2F-9488-5E9FB9C5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F81F1-4DE6-4FA7-95AA-7CA61F36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5225D-9727-4A53-82DF-B9DA209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6FE9-0ACB-4A59-8DAC-D3EBA70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E526-22BD-4A31-8D63-51CD9E85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2314B-3F68-44CC-9E59-6661B5D72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B17F-066E-4B61-9688-D1430754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BE80B-E597-4E92-A8B5-7CC08A5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0491F-23E7-4AC9-ABFA-DD903883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3C50-8DF1-4CDE-8F41-20601EC6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8E9FE-1089-4948-91B3-61D7468B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2E169-6D6F-4358-A5F2-9767E7D6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5B9B-16F2-49CE-A742-19B93259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4C3B-DBC2-4A38-8543-20CDA389A8F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7DB6-0A9E-4EE0-9FFB-012753B22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5887-AD7F-4F27-B30E-61A445067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6407-C8CB-4617-94C4-06CC0E6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&amp;ehk=jvdVRaPmCWhCQamZMfCLng&amp;r=0&amp;pid=OfficeInser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ysical-Mach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68" y="1164316"/>
            <a:ext cx="440377" cy="67038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Physical-Mach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3" y="1164316"/>
            <a:ext cx="440377" cy="67038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Physical-Mach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55" y="1164316"/>
            <a:ext cx="440377" cy="67038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Physical-Mach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52" y="2849278"/>
            <a:ext cx="440377" cy="67038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7" name="Straight Arrow Connector 36"/>
          <p:cNvCxnSpPr>
            <a:cxnSpLocks/>
            <a:endCxn id="7" idx="2"/>
          </p:cNvCxnSpPr>
          <p:nvPr/>
        </p:nvCxnSpPr>
        <p:spPr>
          <a:xfrm flipV="1">
            <a:off x="1356972" y="1834701"/>
            <a:ext cx="0" cy="3260536"/>
          </a:xfrm>
          <a:prstGeom prst="straightConnector1">
            <a:avLst/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2048"/>
          <a:stretch/>
        </p:blipFill>
        <p:spPr>
          <a:xfrm>
            <a:off x="3920089" y="2156837"/>
            <a:ext cx="1099300" cy="799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TextBox 37"/>
          <p:cNvSpPr txBox="1"/>
          <p:nvPr/>
        </p:nvSpPr>
        <p:spPr>
          <a:xfrm>
            <a:off x="5325" y="18191"/>
            <a:ext cx="1218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Case Flow Diagram – </a:t>
            </a:r>
            <a:r>
              <a:rPr lang="en-US" sz="2000" dirty="0"/>
              <a:t>HDX Proxy</a:t>
            </a:r>
            <a:r>
              <a:rPr lang="en-US" sz="2000" b="1" dirty="0"/>
              <a:t> </a:t>
            </a:r>
            <a:r>
              <a:rPr lang="en-US" sz="2000" dirty="0"/>
              <a:t>via</a:t>
            </a:r>
            <a:r>
              <a:rPr lang="en-US" sz="2000" b="1" dirty="0"/>
              <a:t> </a:t>
            </a:r>
            <a:r>
              <a:rPr lang="en-US" sz="2000" dirty="0"/>
              <a:t>Federated Authentication Service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09055" y="1237897"/>
            <a:ext cx="1109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Customer Active</a:t>
            </a:r>
            <a:br>
              <a:rPr lang="en-US" sz="1400" b="1" dirty="0"/>
            </a:br>
            <a:r>
              <a:rPr lang="en-US" sz="1400" b="1" dirty="0"/>
              <a:t>Directory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12" y="1338030"/>
            <a:ext cx="110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Partner</a:t>
            </a:r>
          </a:p>
          <a:p>
            <a:pPr algn="ctr"/>
            <a:r>
              <a:rPr lang="en-US" sz="1400" b="1" dirty="0" err="1"/>
              <a:t>IdP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159032" y="1237897"/>
            <a:ext cx="136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MS Certificate Services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33028" y="2801894"/>
            <a:ext cx="1306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Federated Authentication </a:t>
            </a:r>
            <a:br>
              <a:rPr lang="en-US" sz="1400" b="1" dirty="0"/>
            </a:br>
            <a:r>
              <a:rPr lang="en-US" sz="1400" b="1" dirty="0"/>
              <a:t>Service (XenApp 7.9+)</a:t>
            </a:r>
          </a:p>
        </p:txBody>
      </p:sp>
      <p:cxnSp>
        <p:nvCxnSpPr>
          <p:cNvPr id="62" name="Straight Arrow Connector 61"/>
          <p:cNvCxnSpPr>
            <a:cxnSpLocks/>
            <a:endCxn id="5" idx="2"/>
          </p:cNvCxnSpPr>
          <p:nvPr/>
        </p:nvCxnSpPr>
        <p:spPr>
          <a:xfrm flipV="1">
            <a:off x="4485039" y="1834701"/>
            <a:ext cx="2375018" cy="3260536"/>
          </a:xfrm>
          <a:prstGeom prst="straightConnector1">
            <a:avLst/>
          </a:prstGeom>
          <a:ln w="1270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658903" y="519077"/>
            <a:ext cx="0" cy="59062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5329716" y="519077"/>
            <a:ext cx="0" cy="59062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59014" y="519077"/>
            <a:ext cx="80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69994" y="519077"/>
            <a:ext cx="80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61817" y="519077"/>
            <a:ext cx="80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</a:t>
            </a:r>
          </a:p>
        </p:txBody>
      </p:sp>
      <p:sp>
        <p:nvSpPr>
          <p:cNvPr id="70" name="TextBox 69"/>
          <p:cNvSpPr txBox="1"/>
          <p:nvPr/>
        </p:nvSpPr>
        <p:spPr>
          <a:xfrm rot="18500460">
            <a:off x="4731379" y="3190447"/>
            <a:ext cx="165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LDAP 636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7596" y="3577982"/>
            <a:ext cx="76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SAML Request/Assertion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1190" y="2741155"/>
            <a:ext cx="824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 443</a:t>
            </a:r>
          </a:p>
        </p:txBody>
      </p:sp>
      <p:sp>
        <p:nvSpPr>
          <p:cNvPr id="75" name="TextBox 74"/>
          <p:cNvSpPr txBox="1"/>
          <p:nvPr/>
        </p:nvSpPr>
        <p:spPr>
          <a:xfrm rot="18500460">
            <a:off x="5031723" y="3387332"/>
            <a:ext cx="165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Shadow Acct User Principal Lookup</a:t>
            </a:r>
          </a:p>
        </p:txBody>
      </p:sp>
      <p:cxnSp>
        <p:nvCxnSpPr>
          <p:cNvPr id="78" name="Connector: Elbow 77"/>
          <p:cNvCxnSpPr>
            <a:cxnSpLocks/>
            <a:stCxn id="10" idx="0"/>
            <a:endCxn id="8" idx="2"/>
          </p:cNvCxnSpPr>
          <p:nvPr/>
        </p:nvCxnSpPr>
        <p:spPr>
          <a:xfrm rot="16200000" flipV="1">
            <a:off x="8068555" y="1704991"/>
            <a:ext cx="1014577" cy="1273997"/>
          </a:xfrm>
          <a:prstGeom prst="bentConnector3">
            <a:avLst/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cxnSpLocks/>
            <a:stCxn id="10" idx="2"/>
            <a:endCxn id="158" idx="0"/>
          </p:cNvCxnSpPr>
          <p:nvPr/>
        </p:nvCxnSpPr>
        <p:spPr>
          <a:xfrm rot="5400000">
            <a:off x="7326691" y="3589415"/>
            <a:ext cx="1955903" cy="1816398"/>
          </a:xfrm>
          <a:prstGeom prst="bentConnector3">
            <a:avLst>
              <a:gd name="adj1" fmla="val 50000"/>
            </a:avLst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470548" y="3901510"/>
            <a:ext cx="742557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 80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211482" y="3905077"/>
            <a:ext cx="621305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WCF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38845" y="2068403"/>
            <a:ext cx="1273997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 80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59032" y="2350915"/>
            <a:ext cx="809310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WCF</a:t>
            </a:r>
          </a:p>
        </p:txBody>
      </p:sp>
      <p:cxnSp>
        <p:nvCxnSpPr>
          <p:cNvPr id="121" name="Straight Arrow Connector 120"/>
          <p:cNvCxnSpPr>
            <a:cxnSpLocks/>
            <a:stCxn id="5" idx="3"/>
            <a:endCxn id="8" idx="1"/>
          </p:cNvCxnSpPr>
          <p:nvPr/>
        </p:nvCxnSpPr>
        <p:spPr>
          <a:xfrm>
            <a:off x="7080245" y="1499509"/>
            <a:ext cx="638410" cy="0"/>
          </a:xfrm>
          <a:prstGeom prst="straightConnector1">
            <a:avLst/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007601" y="1518921"/>
            <a:ext cx="809310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GPO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07601" y="1207010"/>
            <a:ext cx="809310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CIFS</a:t>
            </a:r>
          </a:p>
        </p:txBody>
      </p:sp>
      <p:cxnSp>
        <p:nvCxnSpPr>
          <p:cNvPr id="157" name="Straight Arrow Connector 156"/>
          <p:cNvCxnSpPr>
            <a:cxnSpLocks/>
          </p:cNvCxnSpPr>
          <p:nvPr/>
        </p:nvCxnSpPr>
        <p:spPr>
          <a:xfrm>
            <a:off x="2031743" y="5135578"/>
            <a:ext cx="1878775" cy="0"/>
          </a:xfrm>
          <a:prstGeom prst="straightConnector1">
            <a:avLst/>
          </a:prstGeom>
          <a:ln w="1270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 descr="Physical-Mach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54" y="5475566"/>
            <a:ext cx="440377" cy="67038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9" name="Picture 158" descr="Physical-Mach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19" y="5444503"/>
            <a:ext cx="440377" cy="6703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0" name="TextBox 159"/>
          <p:cNvSpPr txBox="1"/>
          <p:nvPr/>
        </p:nvSpPr>
        <p:spPr>
          <a:xfrm>
            <a:off x="6841637" y="6125953"/>
            <a:ext cx="110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StoreFront VServer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665994" y="6098509"/>
            <a:ext cx="1109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XenApp DDC/STA VServer 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710247" y="5895006"/>
            <a:ext cx="110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XenApp VDA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682532" y="5199951"/>
            <a:ext cx="1349211" cy="747397"/>
            <a:chOff x="682532" y="4910678"/>
            <a:chExt cx="1349211" cy="747397"/>
          </a:xfrm>
        </p:grpSpPr>
        <p:pic>
          <p:nvPicPr>
            <p:cNvPr id="164" name="Picture 163" descr="Endpoint-device-desktops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32" y="4910678"/>
              <a:ext cx="1349211" cy="747397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2408" y="5064012"/>
              <a:ext cx="272955" cy="2593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</p:pic>
      </p:grpSp>
      <p:grpSp>
        <p:nvGrpSpPr>
          <p:cNvPr id="166" name="Group 165"/>
          <p:cNvGrpSpPr/>
          <p:nvPr/>
        </p:nvGrpSpPr>
        <p:grpSpPr>
          <a:xfrm>
            <a:off x="10915221" y="5191238"/>
            <a:ext cx="699660" cy="614102"/>
            <a:chOff x="4972334" y="2592721"/>
            <a:chExt cx="851526" cy="747397"/>
          </a:xfrm>
        </p:grpSpPr>
        <p:pic>
          <p:nvPicPr>
            <p:cNvPr id="167" name="Picture 166" descr="Endpoint-device-desktops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72334" y="2592721"/>
              <a:ext cx="851526" cy="747397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6734" y="2766960"/>
              <a:ext cx="262726" cy="262726"/>
            </a:xfrm>
            <a:prstGeom prst="rect">
              <a:avLst/>
            </a:prstGeom>
          </p:spPr>
        </p:pic>
      </p:grpSp>
      <p:sp>
        <p:nvSpPr>
          <p:cNvPr id="169" name="TextBox 168"/>
          <p:cNvSpPr txBox="1"/>
          <p:nvPr/>
        </p:nvSpPr>
        <p:spPr>
          <a:xfrm>
            <a:off x="5067747" y="5964329"/>
            <a:ext cx="210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CTX Basic / Callback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30834" y="5936338"/>
            <a:ext cx="165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Receiver Clients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911107" y="5105761"/>
            <a:ext cx="1147864" cy="837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172" name="Group 171"/>
          <p:cNvGrpSpPr/>
          <p:nvPr/>
        </p:nvGrpSpPr>
        <p:grpSpPr>
          <a:xfrm>
            <a:off x="4011394" y="5273863"/>
            <a:ext cx="926510" cy="510582"/>
            <a:chOff x="4011394" y="4890130"/>
            <a:chExt cx="926510" cy="510582"/>
          </a:xfrm>
        </p:grpSpPr>
        <p:grpSp>
          <p:nvGrpSpPr>
            <p:cNvPr id="173" name="Group 172"/>
            <p:cNvGrpSpPr>
              <a:grpSpLocks noChangeAspect="1"/>
            </p:cNvGrpSpPr>
            <p:nvPr/>
          </p:nvGrpSpPr>
          <p:grpSpPr>
            <a:xfrm>
              <a:off x="4011394" y="5168040"/>
              <a:ext cx="926510" cy="232672"/>
              <a:chOff x="309639" y="3565534"/>
              <a:chExt cx="771795" cy="261365"/>
            </a:xfrm>
            <a:solidFill>
              <a:schemeClr val="accent1"/>
            </a:solidFill>
          </p:grpSpPr>
          <p:sp>
            <p:nvSpPr>
              <p:cNvPr id="183" name="Freeform 54"/>
              <p:cNvSpPr>
                <a:spLocks noEditPoints="1"/>
              </p:cNvSpPr>
              <p:nvPr/>
            </p:nvSpPr>
            <p:spPr bwMode="auto">
              <a:xfrm>
                <a:off x="309639" y="3565534"/>
                <a:ext cx="771795" cy="261365"/>
              </a:xfrm>
              <a:custGeom>
                <a:avLst/>
                <a:gdLst>
                  <a:gd name="T0" fmla="*/ 719 w 744"/>
                  <a:gd name="T1" fmla="*/ 0 h 252"/>
                  <a:gd name="T2" fmla="*/ 25 w 744"/>
                  <a:gd name="T3" fmla="*/ 0 h 252"/>
                  <a:gd name="T4" fmla="*/ 0 w 744"/>
                  <a:gd name="T5" fmla="*/ 25 h 252"/>
                  <a:gd name="T6" fmla="*/ 0 w 744"/>
                  <a:gd name="T7" fmla="*/ 228 h 252"/>
                  <a:gd name="T8" fmla="*/ 25 w 744"/>
                  <a:gd name="T9" fmla="*/ 252 h 252"/>
                  <a:gd name="T10" fmla="*/ 719 w 744"/>
                  <a:gd name="T11" fmla="*/ 252 h 252"/>
                  <a:gd name="T12" fmla="*/ 744 w 744"/>
                  <a:gd name="T13" fmla="*/ 228 h 252"/>
                  <a:gd name="T14" fmla="*/ 744 w 744"/>
                  <a:gd name="T15" fmla="*/ 25 h 252"/>
                  <a:gd name="T16" fmla="*/ 719 w 744"/>
                  <a:gd name="T17" fmla="*/ 0 h 252"/>
                  <a:gd name="T18" fmla="*/ 707 w 744"/>
                  <a:gd name="T19" fmla="*/ 218 h 252"/>
                  <a:gd name="T20" fmla="*/ 481 w 744"/>
                  <a:gd name="T21" fmla="*/ 218 h 252"/>
                  <a:gd name="T22" fmla="*/ 481 w 744"/>
                  <a:gd name="T23" fmla="*/ 193 h 252"/>
                  <a:gd name="T24" fmla="*/ 37 w 744"/>
                  <a:gd name="T25" fmla="*/ 193 h 252"/>
                  <a:gd name="T26" fmla="*/ 37 w 744"/>
                  <a:gd name="T27" fmla="*/ 60 h 252"/>
                  <a:gd name="T28" fmla="*/ 481 w 744"/>
                  <a:gd name="T29" fmla="*/ 60 h 252"/>
                  <a:gd name="T30" fmla="*/ 481 w 744"/>
                  <a:gd name="T31" fmla="*/ 37 h 252"/>
                  <a:gd name="T32" fmla="*/ 707 w 744"/>
                  <a:gd name="T33" fmla="*/ 37 h 252"/>
                  <a:gd name="T34" fmla="*/ 707 w 744"/>
                  <a:gd name="T35" fmla="*/ 21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44" h="252">
                    <a:moveTo>
                      <a:pt x="71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41"/>
                      <a:pt x="11" y="252"/>
                      <a:pt x="25" y="252"/>
                    </a:cubicBezTo>
                    <a:cubicBezTo>
                      <a:pt x="719" y="252"/>
                      <a:pt x="719" y="252"/>
                      <a:pt x="719" y="252"/>
                    </a:cubicBezTo>
                    <a:cubicBezTo>
                      <a:pt x="733" y="252"/>
                      <a:pt x="744" y="241"/>
                      <a:pt x="744" y="228"/>
                    </a:cubicBezTo>
                    <a:cubicBezTo>
                      <a:pt x="744" y="25"/>
                      <a:pt x="744" y="25"/>
                      <a:pt x="744" y="25"/>
                    </a:cubicBezTo>
                    <a:cubicBezTo>
                      <a:pt x="744" y="11"/>
                      <a:pt x="733" y="0"/>
                      <a:pt x="719" y="0"/>
                    </a:cubicBezTo>
                    <a:close/>
                    <a:moveTo>
                      <a:pt x="707" y="218"/>
                    </a:moveTo>
                    <a:cubicBezTo>
                      <a:pt x="481" y="218"/>
                      <a:pt x="481" y="218"/>
                      <a:pt x="481" y="218"/>
                    </a:cubicBezTo>
                    <a:cubicBezTo>
                      <a:pt x="481" y="193"/>
                      <a:pt x="481" y="193"/>
                      <a:pt x="48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81" y="60"/>
                      <a:pt x="481" y="60"/>
                      <a:pt x="481" y="60"/>
                    </a:cubicBezTo>
                    <a:cubicBezTo>
                      <a:pt x="481" y="37"/>
                      <a:pt x="481" y="37"/>
                      <a:pt x="481" y="37"/>
                    </a:cubicBezTo>
                    <a:cubicBezTo>
                      <a:pt x="707" y="37"/>
                      <a:pt x="707" y="37"/>
                      <a:pt x="707" y="37"/>
                    </a:cubicBezTo>
                    <a:lnTo>
                      <a:pt x="707" y="218"/>
                    </a:lnTo>
                    <a:close/>
                  </a:path>
                </a:pathLst>
              </a:cu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56"/>
              <p:cNvSpPr>
                <a:spLocks noChangeArrowheads="1"/>
              </p:cNvSpPr>
              <p:nvPr/>
            </p:nvSpPr>
            <p:spPr bwMode="auto">
              <a:xfrm>
                <a:off x="402764" y="3675351"/>
                <a:ext cx="216120" cy="4260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57"/>
              <p:cNvSpPr>
                <a:spLocks noChangeArrowheads="1"/>
              </p:cNvSpPr>
              <p:nvPr/>
            </p:nvSpPr>
            <p:spPr bwMode="auto">
              <a:xfrm>
                <a:off x="859603" y="3656462"/>
                <a:ext cx="24599" cy="25038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58"/>
              <p:cNvSpPr>
                <a:spLocks noChangeArrowheads="1"/>
              </p:cNvSpPr>
              <p:nvPr/>
            </p:nvSpPr>
            <p:spPr bwMode="auto">
              <a:xfrm>
                <a:off x="911437" y="3656462"/>
                <a:ext cx="24599" cy="25038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59"/>
              <p:cNvSpPr>
                <a:spLocks noChangeArrowheads="1"/>
              </p:cNvSpPr>
              <p:nvPr/>
            </p:nvSpPr>
            <p:spPr bwMode="auto">
              <a:xfrm>
                <a:off x="859603" y="3714885"/>
                <a:ext cx="24599" cy="2459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60"/>
              <p:cNvSpPr>
                <a:spLocks noChangeArrowheads="1"/>
              </p:cNvSpPr>
              <p:nvPr/>
            </p:nvSpPr>
            <p:spPr bwMode="auto">
              <a:xfrm>
                <a:off x="911437" y="3714885"/>
                <a:ext cx="24599" cy="2459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61"/>
              <p:cNvSpPr>
                <a:spLocks noChangeArrowheads="1"/>
              </p:cNvSpPr>
              <p:nvPr/>
            </p:nvSpPr>
            <p:spPr bwMode="auto">
              <a:xfrm>
                <a:off x="964149" y="3656462"/>
                <a:ext cx="25038" cy="25038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62"/>
              <p:cNvSpPr>
                <a:spLocks noChangeArrowheads="1"/>
              </p:cNvSpPr>
              <p:nvPr/>
            </p:nvSpPr>
            <p:spPr bwMode="auto">
              <a:xfrm>
                <a:off x="964149" y="3714885"/>
                <a:ext cx="25038" cy="2459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4" name="Group 173"/>
            <p:cNvGrpSpPr>
              <a:grpSpLocks noChangeAspect="1"/>
            </p:cNvGrpSpPr>
            <p:nvPr/>
          </p:nvGrpSpPr>
          <p:grpSpPr>
            <a:xfrm>
              <a:off x="4011394" y="4890130"/>
              <a:ext cx="926510" cy="232672"/>
              <a:chOff x="309639" y="3565534"/>
              <a:chExt cx="771795" cy="261365"/>
            </a:xfrm>
            <a:solidFill>
              <a:schemeClr val="accent1"/>
            </a:solidFill>
          </p:grpSpPr>
          <p:sp>
            <p:nvSpPr>
              <p:cNvPr id="175" name="Freeform 54"/>
              <p:cNvSpPr>
                <a:spLocks noEditPoints="1"/>
              </p:cNvSpPr>
              <p:nvPr/>
            </p:nvSpPr>
            <p:spPr bwMode="auto">
              <a:xfrm>
                <a:off x="309639" y="3565534"/>
                <a:ext cx="771795" cy="261365"/>
              </a:xfrm>
              <a:custGeom>
                <a:avLst/>
                <a:gdLst>
                  <a:gd name="T0" fmla="*/ 719 w 744"/>
                  <a:gd name="T1" fmla="*/ 0 h 252"/>
                  <a:gd name="T2" fmla="*/ 25 w 744"/>
                  <a:gd name="T3" fmla="*/ 0 h 252"/>
                  <a:gd name="T4" fmla="*/ 0 w 744"/>
                  <a:gd name="T5" fmla="*/ 25 h 252"/>
                  <a:gd name="T6" fmla="*/ 0 w 744"/>
                  <a:gd name="T7" fmla="*/ 228 h 252"/>
                  <a:gd name="T8" fmla="*/ 25 w 744"/>
                  <a:gd name="T9" fmla="*/ 252 h 252"/>
                  <a:gd name="T10" fmla="*/ 719 w 744"/>
                  <a:gd name="T11" fmla="*/ 252 h 252"/>
                  <a:gd name="T12" fmla="*/ 744 w 744"/>
                  <a:gd name="T13" fmla="*/ 228 h 252"/>
                  <a:gd name="T14" fmla="*/ 744 w 744"/>
                  <a:gd name="T15" fmla="*/ 25 h 252"/>
                  <a:gd name="T16" fmla="*/ 719 w 744"/>
                  <a:gd name="T17" fmla="*/ 0 h 252"/>
                  <a:gd name="T18" fmla="*/ 707 w 744"/>
                  <a:gd name="T19" fmla="*/ 218 h 252"/>
                  <a:gd name="T20" fmla="*/ 481 w 744"/>
                  <a:gd name="T21" fmla="*/ 218 h 252"/>
                  <a:gd name="T22" fmla="*/ 481 w 744"/>
                  <a:gd name="T23" fmla="*/ 193 h 252"/>
                  <a:gd name="T24" fmla="*/ 37 w 744"/>
                  <a:gd name="T25" fmla="*/ 193 h 252"/>
                  <a:gd name="T26" fmla="*/ 37 w 744"/>
                  <a:gd name="T27" fmla="*/ 60 h 252"/>
                  <a:gd name="T28" fmla="*/ 481 w 744"/>
                  <a:gd name="T29" fmla="*/ 60 h 252"/>
                  <a:gd name="T30" fmla="*/ 481 w 744"/>
                  <a:gd name="T31" fmla="*/ 37 h 252"/>
                  <a:gd name="T32" fmla="*/ 707 w 744"/>
                  <a:gd name="T33" fmla="*/ 37 h 252"/>
                  <a:gd name="T34" fmla="*/ 707 w 744"/>
                  <a:gd name="T35" fmla="*/ 21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44" h="252">
                    <a:moveTo>
                      <a:pt x="71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41"/>
                      <a:pt x="11" y="252"/>
                      <a:pt x="25" y="252"/>
                    </a:cubicBezTo>
                    <a:cubicBezTo>
                      <a:pt x="719" y="252"/>
                      <a:pt x="719" y="252"/>
                      <a:pt x="719" y="252"/>
                    </a:cubicBezTo>
                    <a:cubicBezTo>
                      <a:pt x="733" y="252"/>
                      <a:pt x="744" y="241"/>
                      <a:pt x="744" y="228"/>
                    </a:cubicBezTo>
                    <a:cubicBezTo>
                      <a:pt x="744" y="25"/>
                      <a:pt x="744" y="25"/>
                      <a:pt x="744" y="25"/>
                    </a:cubicBezTo>
                    <a:cubicBezTo>
                      <a:pt x="744" y="11"/>
                      <a:pt x="733" y="0"/>
                      <a:pt x="719" y="0"/>
                    </a:cubicBezTo>
                    <a:close/>
                    <a:moveTo>
                      <a:pt x="707" y="218"/>
                    </a:moveTo>
                    <a:cubicBezTo>
                      <a:pt x="481" y="218"/>
                      <a:pt x="481" y="218"/>
                      <a:pt x="481" y="218"/>
                    </a:cubicBezTo>
                    <a:cubicBezTo>
                      <a:pt x="481" y="193"/>
                      <a:pt x="481" y="193"/>
                      <a:pt x="48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81" y="60"/>
                      <a:pt x="481" y="60"/>
                      <a:pt x="481" y="60"/>
                    </a:cubicBezTo>
                    <a:cubicBezTo>
                      <a:pt x="481" y="37"/>
                      <a:pt x="481" y="37"/>
                      <a:pt x="481" y="37"/>
                    </a:cubicBezTo>
                    <a:cubicBezTo>
                      <a:pt x="707" y="37"/>
                      <a:pt x="707" y="37"/>
                      <a:pt x="707" y="37"/>
                    </a:cubicBezTo>
                    <a:lnTo>
                      <a:pt x="707" y="218"/>
                    </a:lnTo>
                    <a:close/>
                  </a:path>
                </a:pathLst>
              </a:cu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56"/>
              <p:cNvSpPr>
                <a:spLocks noChangeArrowheads="1"/>
              </p:cNvSpPr>
              <p:nvPr/>
            </p:nvSpPr>
            <p:spPr bwMode="auto">
              <a:xfrm>
                <a:off x="402764" y="3675351"/>
                <a:ext cx="216120" cy="4260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57"/>
              <p:cNvSpPr>
                <a:spLocks noChangeArrowheads="1"/>
              </p:cNvSpPr>
              <p:nvPr/>
            </p:nvSpPr>
            <p:spPr bwMode="auto">
              <a:xfrm>
                <a:off x="859603" y="3656462"/>
                <a:ext cx="24599" cy="25038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58"/>
              <p:cNvSpPr>
                <a:spLocks noChangeArrowheads="1"/>
              </p:cNvSpPr>
              <p:nvPr/>
            </p:nvSpPr>
            <p:spPr bwMode="auto">
              <a:xfrm>
                <a:off x="911437" y="3656462"/>
                <a:ext cx="24599" cy="25038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59"/>
              <p:cNvSpPr>
                <a:spLocks noChangeArrowheads="1"/>
              </p:cNvSpPr>
              <p:nvPr/>
            </p:nvSpPr>
            <p:spPr bwMode="auto">
              <a:xfrm>
                <a:off x="859603" y="3714885"/>
                <a:ext cx="24599" cy="2459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60"/>
              <p:cNvSpPr>
                <a:spLocks noChangeArrowheads="1"/>
              </p:cNvSpPr>
              <p:nvPr/>
            </p:nvSpPr>
            <p:spPr bwMode="auto">
              <a:xfrm>
                <a:off x="911437" y="3714885"/>
                <a:ext cx="24599" cy="2459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61"/>
              <p:cNvSpPr>
                <a:spLocks noChangeArrowheads="1"/>
              </p:cNvSpPr>
              <p:nvPr/>
            </p:nvSpPr>
            <p:spPr bwMode="auto">
              <a:xfrm>
                <a:off x="964149" y="3656462"/>
                <a:ext cx="25038" cy="25038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62"/>
              <p:cNvSpPr>
                <a:spLocks noChangeArrowheads="1"/>
              </p:cNvSpPr>
              <p:nvPr/>
            </p:nvSpPr>
            <p:spPr bwMode="auto">
              <a:xfrm>
                <a:off x="964149" y="3714885"/>
                <a:ext cx="25038" cy="24599"/>
              </a:xfrm>
              <a:prstGeom prst="rect">
                <a:avLst/>
              </a:prstGeom>
              <a:grpFill/>
              <a:ln w="19050">
                <a:solidFill>
                  <a:srgbClr val="326195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1" name="TextBox 190"/>
          <p:cNvSpPr txBox="1"/>
          <p:nvPr/>
        </p:nvSpPr>
        <p:spPr>
          <a:xfrm>
            <a:off x="3658903" y="5912658"/>
            <a:ext cx="165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NetScaler </a:t>
            </a:r>
            <a:br>
              <a:rPr lang="en-US" sz="1400" b="1" dirty="0"/>
            </a:br>
            <a:r>
              <a:rPr lang="en-US" sz="1400" b="1" dirty="0"/>
              <a:t>HA Pair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342229" y="4860835"/>
            <a:ext cx="125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TCP/UDP 443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327853" y="5659394"/>
            <a:ext cx="165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 443</a:t>
            </a:r>
          </a:p>
        </p:txBody>
      </p:sp>
      <p:cxnSp>
        <p:nvCxnSpPr>
          <p:cNvPr id="194" name="Straight Arrow Connector 193"/>
          <p:cNvCxnSpPr>
            <a:cxnSpLocks/>
          </p:cNvCxnSpPr>
          <p:nvPr/>
        </p:nvCxnSpPr>
        <p:spPr>
          <a:xfrm flipV="1">
            <a:off x="7616631" y="5914259"/>
            <a:ext cx="1385388" cy="5166"/>
          </a:xfrm>
          <a:prstGeom prst="straightConnector1">
            <a:avLst/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799344" y="5912552"/>
            <a:ext cx="10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nFuse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Protocol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666472" y="5636436"/>
            <a:ext cx="1335548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 443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555585" y="5626497"/>
            <a:ext cx="1095283" cy="28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 443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577582" y="5901079"/>
            <a:ext cx="104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CBP</a:t>
            </a:r>
          </a:p>
        </p:txBody>
      </p:sp>
      <p:cxnSp>
        <p:nvCxnSpPr>
          <p:cNvPr id="199" name="Straight Arrow Connector 198"/>
          <p:cNvCxnSpPr>
            <a:cxnSpLocks/>
          </p:cNvCxnSpPr>
          <p:nvPr/>
        </p:nvCxnSpPr>
        <p:spPr>
          <a:xfrm>
            <a:off x="9432666" y="5904319"/>
            <a:ext cx="1345278" cy="0"/>
          </a:xfrm>
          <a:prstGeom prst="straightConnector1">
            <a:avLst/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cxnSpLocks/>
          </p:cNvCxnSpPr>
          <p:nvPr/>
        </p:nvCxnSpPr>
        <p:spPr>
          <a:xfrm>
            <a:off x="2050779" y="5941278"/>
            <a:ext cx="1859739" cy="0"/>
          </a:xfrm>
          <a:prstGeom prst="straightConnector1">
            <a:avLst/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342229" y="5653141"/>
            <a:ext cx="125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 443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061012" y="5970418"/>
            <a:ext cx="153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REQ / SAML / Launch</a:t>
            </a:r>
          </a:p>
        </p:txBody>
      </p:sp>
      <p:cxnSp>
        <p:nvCxnSpPr>
          <p:cNvPr id="203" name="Straight Arrow Connector 202"/>
          <p:cNvCxnSpPr>
            <a:cxnSpLocks/>
          </p:cNvCxnSpPr>
          <p:nvPr/>
        </p:nvCxnSpPr>
        <p:spPr>
          <a:xfrm>
            <a:off x="5067747" y="5115700"/>
            <a:ext cx="5710197" cy="0"/>
          </a:xfrm>
          <a:prstGeom prst="straightConnector1">
            <a:avLst/>
          </a:prstGeom>
          <a:ln w="12700" cap="rnd">
            <a:solidFill>
              <a:srgbClr val="92D05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9211482" y="4844885"/>
            <a:ext cx="151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TCP/UDP 1494/2598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9249189" y="5132880"/>
            <a:ext cx="125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HDX/EDT</a:t>
            </a:r>
          </a:p>
        </p:txBody>
      </p:sp>
      <p:cxnSp>
        <p:nvCxnSpPr>
          <p:cNvPr id="206" name="Straight Arrow Connector 205"/>
          <p:cNvCxnSpPr>
            <a:cxnSpLocks/>
          </p:cNvCxnSpPr>
          <p:nvPr/>
        </p:nvCxnSpPr>
        <p:spPr>
          <a:xfrm>
            <a:off x="5101351" y="5934137"/>
            <a:ext cx="2074903" cy="5166"/>
          </a:xfrm>
          <a:prstGeom prst="straightConnector1">
            <a:avLst/>
          </a:prstGeom>
          <a:ln w="12700" cap="rnd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342229" y="5131120"/>
            <a:ext cx="125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CGP/SOCKS/DTLS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327853" y="5160615"/>
            <a:ext cx="165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HTTPS 443</a:t>
            </a:r>
          </a:p>
        </p:txBody>
      </p:sp>
      <p:cxnSp>
        <p:nvCxnSpPr>
          <p:cNvPr id="209" name="Straight Arrow Connector 208"/>
          <p:cNvCxnSpPr>
            <a:cxnSpLocks/>
          </p:cNvCxnSpPr>
          <p:nvPr/>
        </p:nvCxnSpPr>
        <p:spPr>
          <a:xfrm>
            <a:off x="5101351" y="5435358"/>
            <a:ext cx="3900668" cy="0"/>
          </a:xfrm>
          <a:prstGeom prst="straightConnector1">
            <a:avLst/>
          </a:prstGeom>
          <a:ln w="12700" cap="rnd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327853" y="5439136"/>
            <a:ext cx="165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STA Validation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2183" y="6154880"/>
            <a:ext cx="56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</a:t>
            </a:r>
            <a:endParaRPr lang="en-US" dirty="0">
              <a:latin typeface="Webdings" panose="05030102010509060703" pitchFamily="18" charset="2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230966" y="3665936"/>
            <a:ext cx="56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</a:t>
            </a:r>
            <a:endParaRPr lang="en-US" dirty="0">
              <a:latin typeface="Webdings" panose="05030102010509060703" pitchFamily="18" charset="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628193" y="6002156"/>
            <a:ext cx="56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</a:t>
            </a:r>
            <a:endParaRPr lang="en-US" dirty="0">
              <a:latin typeface="Webdings" panose="05030102010509060703" pitchFamily="18" charset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27165" y="332894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5740647" y="636702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6099109" y="6366592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</a:t>
            </a:r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8110896" y="6363348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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832442" y="4763728"/>
            <a:ext cx="328999" cy="285856"/>
            <a:chOff x="10710247" y="3775232"/>
            <a:chExt cx="328999" cy="285856"/>
          </a:xfrm>
        </p:grpSpPr>
        <p:sp>
          <p:nvSpPr>
            <p:cNvPr id="48" name="Oval 47"/>
            <p:cNvSpPr/>
            <p:nvPr/>
          </p:nvSpPr>
          <p:spPr>
            <a:xfrm>
              <a:off x="10764014" y="3807428"/>
              <a:ext cx="221465" cy="221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10247" y="3775232"/>
              <a:ext cx="328999" cy="285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14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FD32C3-5A3C-4924-A7FD-680F0E7A4C89}"/>
              </a:ext>
            </a:extLst>
          </p:cNvPr>
          <p:cNvCxnSpPr>
            <a:cxnSpLocks/>
          </p:cNvCxnSpPr>
          <p:nvPr/>
        </p:nvCxnSpPr>
        <p:spPr>
          <a:xfrm>
            <a:off x="1676560" y="1502368"/>
            <a:ext cx="37421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Physical-Machine.png">
            <a:extLst>
              <a:ext uri="{FF2B5EF4-FFF2-40B4-BE49-F238E27FC236}">
                <a16:creationId xmlns:a16="http://schemas.microsoft.com/office/drawing/2014/main" id="{B31B726C-C174-4EB7-919A-3CA9C0067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19" y="1164316"/>
            <a:ext cx="440377" cy="6703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C30EFAC-5B55-497B-AB65-53C8A6630B23}"/>
              </a:ext>
            </a:extLst>
          </p:cNvPr>
          <p:cNvSpPr txBox="1"/>
          <p:nvPr/>
        </p:nvSpPr>
        <p:spPr>
          <a:xfrm>
            <a:off x="2582555" y="1338030"/>
            <a:ext cx="1109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Partner</a:t>
            </a:r>
          </a:p>
          <a:p>
            <a:pPr algn="ctr"/>
            <a:r>
              <a:rPr lang="en-US" sz="1400" b="1" dirty="0"/>
              <a:t>Active Directory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AD9CA0-9450-44CE-B5E0-0C6821C399B1}"/>
              </a:ext>
            </a:extLst>
          </p:cNvPr>
          <p:cNvCxnSpPr>
            <a:cxnSpLocks/>
          </p:cNvCxnSpPr>
          <p:nvPr/>
        </p:nvCxnSpPr>
        <p:spPr>
          <a:xfrm>
            <a:off x="3478491" y="1518921"/>
            <a:ext cx="2256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C2AD2F4-AA3E-4DA1-B65A-4B3659DC32D4}"/>
              </a:ext>
            </a:extLst>
          </p:cNvPr>
          <p:cNvSpPr txBox="1"/>
          <p:nvPr/>
        </p:nvSpPr>
        <p:spPr>
          <a:xfrm>
            <a:off x="3650948" y="1540821"/>
            <a:ext cx="169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Shadow Account Export/Import/Sync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5397F4-3D3F-404B-9DD4-3BE527C5E625}"/>
              </a:ext>
            </a:extLst>
          </p:cNvPr>
          <p:cNvSpPr txBox="1"/>
          <p:nvPr/>
        </p:nvSpPr>
        <p:spPr>
          <a:xfrm>
            <a:off x="1569532" y="154082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Auth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C2F733-5399-437E-B85B-DA237168D88C}"/>
              </a:ext>
            </a:extLst>
          </p:cNvPr>
          <p:cNvSpPr txBox="1"/>
          <p:nvPr/>
        </p:nvSpPr>
        <p:spPr>
          <a:xfrm>
            <a:off x="1593551" y="1730216"/>
            <a:ext cx="56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</a:t>
            </a:r>
            <a:endParaRPr lang="en-US" dirty="0">
              <a:latin typeface="Webdings" panose="05030102010509060703" pitchFamily="18" charset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F774B-D0E6-47D9-9325-5C77EBE2DA06}"/>
              </a:ext>
            </a:extLst>
          </p:cNvPr>
          <p:cNvGrpSpPr/>
          <p:nvPr/>
        </p:nvGrpSpPr>
        <p:grpSpPr>
          <a:xfrm>
            <a:off x="1627522" y="3295676"/>
            <a:ext cx="1147864" cy="837669"/>
            <a:chOff x="2197362" y="2765635"/>
            <a:chExt cx="1147864" cy="83766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0E1A26-10CB-4073-A133-C873A5938914}"/>
                </a:ext>
              </a:extLst>
            </p:cNvPr>
            <p:cNvSpPr/>
            <p:nvPr/>
          </p:nvSpPr>
          <p:spPr>
            <a:xfrm>
              <a:off x="2197362" y="2765635"/>
              <a:ext cx="1147864" cy="837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8B0797-39F8-4188-8D6D-CB40A920E5C4}"/>
                </a:ext>
              </a:extLst>
            </p:cNvPr>
            <p:cNvGrpSpPr/>
            <p:nvPr/>
          </p:nvGrpSpPr>
          <p:grpSpPr>
            <a:xfrm>
              <a:off x="2321303" y="2918418"/>
              <a:ext cx="926510" cy="510582"/>
              <a:chOff x="4011394" y="4890130"/>
              <a:chExt cx="926510" cy="510582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333EEC6-458B-4D51-8BCD-29DE5AB6B3E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11394" y="5168040"/>
                <a:ext cx="926510" cy="232672"/>
                <a:chOff x="309639" y="3565534"/>
                <a:chExt cx="771795" cy="261365"/>
              </a:xfrm>
              <a:solidFill>
                <a:schemeClr val="accent1"/>
              </a:solidFill>
            </p:grpSpPr>
            <p:sp>
              <p:nvSpPr>
                <p:cNvPr id="128" name="Freeform 54">
                  <a:extLst>
                    <a:ext uri="{FF2B5EF4-FFF2-40B4-BE49-F238E27FC236}">
                      <a16:creationId xmlns:a16="http://schemas.microsoft.com/office/drawing/2014/main" id="{22B6EE48-DFEB-40F7-8BCE-F2390CF355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9639" y="3565534"/>
                  <a:ext cx="771795" cy="261365"/>
                </a:xfrm>
                <a:custGeom>
                  <a:avLst/>
                  <a:gdLst>
                    <a:gd name="T0" fmla="*/ 719 w 744"/>
                    <a:gd name="T1" fmla="*/ 0 h 252"/>
                    <a:gd name="T2" fmla="*/ 25 w 744"/>
                    <a:gd name="T3" fmla="*/ 0 h 252"/>
                    <a:gd name="T4" fmla="*/ 0 w 744"/>
                    <a:gd name="T5" fmla="*/ 25 h 252"/>
                    <a:gd name="T6" fmla="*/ 0 w 744"/>
                    <a:gd name="T7" fmla="*/ 228 h 252"/>
                    <a:gd name="T8" fmla="*/ 25 w 744"/>
                    <a:gd name="T9" fmla="*/ 252 h 252"/>
                    <a:gd name="T10" fmla="*/ 719 w 744"/>
                    <a:gd name="T11" fmla="*/ 252 h 252"/>
                    <a:gd name="T12" fmla="*/ 744 w 744"/>
                    <a:gd name="T13" fmla="*/ 228 h 252"/>
                    <a:gd name="T14" fmla="*/ 744 w 744"/>
                    <a:gd name="T15" fmla="*/ 25 h 252"/>
                    <a:gd name="T16" fmla="*/ 719 w 744"/>
                    <a:gd name="T17" fmla="*/ 0 h 252"/>
                    <a:gd name="T18" fmla="*/ 707 w 744"/>
                    <a:gd name="T19" fmla="*/ 218 h 252"/>
                    <a:gd name="T20" fmla="*/ 481 w 744"/>
                    <a:gd name="T21" fmla="*/ 218 h 252"/>
                    <a:gd name="T22" fmla="*/ 481 w 744"/>
                    <a:gd name="T23" fmla="*/ 193 h 252"/>
                    <a:gd name="T24" fmla="*/ 37 w 744"/>
                    <a:gd name="T25" fmla="*/ 193 h 252"/>
                    <a:gd name="T26" fmla="*/ 37 w 744"/>
                    <a:gd name="T27" fmla="*/ 60 h 252"/>
                    <a:gd name="T28" fmla="*/ 481 w 744"/>
                    <a:gd name="T29" fmla="*/ 60 h 252"/>
                    <a:gd name="T30" fmla="*/ 481 w 744"/>
                    <a:gd name="T31" fmla="*/ 37 h 252"/>
                    <a:gd name="T32" fmla="*/ 707 w 744"/>
                    <a:gd name="T33" fmla="*/ 37 h 252"/>
                    <a:gd name="T34" fmla="*/ 707 w 744"/>
                    <a:gd name="T35" fmla="*/ 218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4" h="252">
                      <a:moveTo>
                        <a:pt x="719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41"/>
                        <a:pt x="11" y="252"/>
                        <a:pt x="25" y="252"/>
                      </a:cubicBezTo>
                      <a:cubicBezTo>
                        <a:pt x="719" y="252"/>
                        <a:pt x="719" y="252"/>
                        <a:pt x="719" y="252"/>
                      </a:cubicBezTo>
                      <a:cubicBezTo>
                        <a:pt x="733" y="252"/>
                        <a:pt x="744" y="241"/>
                        <a:pt x="744" y="228"/>
                      </a:cubicBezTo>
                      <a:cubicBezTo>
                        <a:pt x="744" y="25"/>
                        <a:pt x="744" y="25"/>
                        <a:pt x="744" y="25"/>
                      </a:cubicBezTo>
                      <a:cubicBezTo>
                        <a:pt x="744" y="11"/>
                        <a:pt x="733" y="0"/>
                        <a:pt x="719" y="0"/>
                      </a:cubicBezTo>
                      <a:close/>
                      <a:moveTo>
                        <a:pt x="707" y="218"/>
                      </a:moveTo>
                      <a:cubicBezTo>
                        <a:pt x="481" y="218"/>
                        <a:pt x="481" y="218"/>
                        <a:pt x="481" y="218"/>
                      </a:cubicBezTo>
                      <a:cubicBezTo>
                        <a:pt x="481" y="193"/>
                        <a:pt x="481" y="193"/>
                        <a:pt x="481" y="193"/>
                      </a:cubicBezTo>
                      <a:cubicBezTo>
                        <a:pt x="37" y="193"/>
                        <a:pt x="37" y="193"/>
                        <a:pt x="37" y="193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481" y="60"/>
                        <a:pt x="481" y="60"/>
                        <a:pt x="481" y="60"/>
                      </a:cubicBezTo>
                      <a:cubicBezTo>
                        <a:pt x="481" y="37"/>
                        <a:pt x="481" y="37"/>
                        <a:pt x="481" y="37"/>
                      </a:cubicBezTo>
                      <a:cubicBezTo>
                        <a:pt x="707" y="37"/>
                        <a:pt x="707" y="37"/>
                        <a:pt x="707" y="37"/>
                      </a:cubicBezTo>
                      <a:lnTo>
                        <a:pt x="707" y="218"/>
                      </a:lnTo>
                      <a:close/>
                    </a:path>
                  </a:pathLst>
                </a:cu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3849F153-E11E-46C5-8D04-6ADA07DFAC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764" y="3675351"/>
                  <a:ext cx="216120" cy="4260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57">
                  <a:extLst>
                    <a:ext uri="{FF2B5EF4-FFF2-40B4-BE49-F238E27FC236}">
                      <a16:creationId xmlns:a16="http://schemas.microsoft.com/office/drawing/2014/main" id="{BCAECDB0-A02D-4ECD-B6A3-815D84E7A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603" y="3656462"/>
                  <a:ext cx="24599" cy="25038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58">
                  <a:extLst>
                    <a:ext uri="{FF2B5EF4-FFF2-40B4-BE49-F238E27FC236}">
                      <a16:creationId xmlns:a16="http://schemas.microsoft.com/office/drawing/2014/main" id="{126C8A53-D56A-4796-807B-7425DF656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1437" y="3656462"/>
                  <a:ext cx="24599" cy="25038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59">
                  <a:extLst>
                    <a:ext uri="{FF2B5EF4-FFF2-40B4-BE49-F238E27FC236}">
                      <a16:creationId xmlns:a16="http://schemas.microsoft.com/office/drawing/2014/main" id="{54756F8B-0885-40C2-A263-0498987CA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603" y="3714885"/>
                  <a:ext cx="24599" cy="2459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60">
                  <a:extLst>
                    <a:ext uri="{FF2B5EF4-FFF2-40B4-BE49-F238E27FC236}">
                      <a16:creationId xmlns:a16="http://schemas.microsoft.com/office/drawing/2014/main" id="{FD0C3BEF-3E24-40D7-84F7-EAF004762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1437" y="3714885"/>
                  <a:ext cx="24599" cy="2459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61">
                  <a:extLst>
                    <a:ext uri="{FF2B5EF4-FFF2-40B4-BE49-F238E27FC236}">
                      <a16:creationId xmlns:a16="http://schemas.microsoft.com/office/drawing/2014/main" id="{1871504B-2B40-4021-901F-8855B93FD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149" y="3656462"/>
                  <a:ext cx="25038" cy="25038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62">
                  <a:extLst>
                    <a:ext uri="{FF2B5EF4-FFF2-40B4-BE49-F238E27FC236}">
                      <a16:creationId xmlns:a16="http://schemas.microsoft.com/office/drawing/2014/main" id="{321BE055-AF3F-4349-BC4A-E2199B480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149" y="3714885"/>
                  <a:ext cx="25038" cy="2459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579DB0D-3123-43B1-9183-22BE1D6389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11394" y="4890130"/>
                <a:ext cx="926510" cy="232672"/>
                <a:chOff x="309639" y="3565534"/>
                <a:chExt cx="771795" cy="261365"/>
              </a:xfrm>
              <a:solidFill>
                <a:schemeClr val="accent1"/>
              </a:solidFill>
            </p:grpSpPr>
            <p:sp>
              <p:nvSpPr>
                <p:cNvPr id="117" name="Freeform 54">
                  <a:extLst>
                    <a:ext uri="{FF2B5EF4-FFF2-40B4-BE49-F238E27FC236}">
                      <a16:creationId xmlns:a16="http://schemas.microsoft.com/office/drawing/2014/main" id="{4A09378D-2912-4E5E-A098-DDE8242762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9639" y="3565534"/>
                  <a:ext cx="771795" cy="261365"/>
                </a:xfrm>
                <a:custGeom>
                  <a:avLst/>
                  <a:gdLst>
                    <a:gd name="T0" fmla="*/ 719 w 744"/>
                    <a:gd name="T1" fmla="*/ 0 h 252"/>
                    <a:gd name="T2" fmla="*/ 25 w 744"/>
                    <a:gd name="T3" fmla="*/ 0 h 252"/>
                    <a:gd name="T4" fmla="*/ 0 w 744"/>
                    <a:gd name="T5" fmla="*/ 25 h 252"/>
                    <a:gd name="T6" fmla="*/ 0 w 744"/>
                    <a:gd name="T7" fmla="*/ 228 h 252"/>
                    <a:gd name="T8" fmla="*/ 25 w 744"/>
                    <a:gd name="T9" fmla="*/ 252 h 252"/>
                    <a:gd name="T10" fmla="*/ 719 w 744"/>
                    <a:gd name="T11" fmla="*/ 252 h 252"/>
                    <a:gd name="T12" fmla="*/ 744 w 744"/>
                    <a:gd name="T13" fmla="*/ 228 h 252"/>
                    <a:gd name="T14" fmla="*/ 744 w 744"/>
                    <a:gd name="T15" fmla="*/ 25 h 252"/>
                    <a:gd name="T16" fmla="*/ 719 w 744"/>
                    <a:gd name="T17" fmla="*/ 0 h 252"/>
                    <a:gd name="T18" fmla="*/ 707 w 744"/>
                    <a:gd name="T19" fmla="*/ 218 h 252"/>
                    <a:gd name="T20" fmla="*/ 481 w 744"/>
                    <a:gd name="T21" fmla="*/ 218 h 252"/>
                    <a:gd name="T22" fmla="*/ 481 w 744"/>
                    <a:gd name="T23" fmla="*/ 193 h 252"/>
                    <a:gd name="T24" fmla="*/ 37 w 744"/>
                    <a:gd name="T25" fmla="*/ 193 h 252"/>
                    <a:gd name="T26" fmla="*/ 37 w 744"/>
                    <a:gd name="T27" fmla="*/ 60 h 252"/>
                    <a:gd name="T28" fmla="*/ 481 w 744"/>
                    <a:gd name="T29" fmla="*/ 60 h 252"/>
                    <a:gd name="T30" fmla="*/ 481 w 744"/>
                    <a:gd name="T31" fmla="*/ 37 h 252"/>
                    <a:gd name="T32" fmla="*/ 707 w 744"/>
                    <a:gd name="T33" fmla="*/ 37 h 252"/>
                    <a:gd name="T34" fmla="*/ 707 w 744"/>
                    <a:gd name="T35" fmla="*/ 218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4" h="252">
                      <a:moveTo>
                        <a:pt x="719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41"/>
                        <a:pt x="11" y="252"/>
                        <a:pt x="25" y="252"/>
                      </a:cubicBezTo>
                      <a:cubicBezTo>
                        <a:pt x="719" y="252"/>
                        <a:pt x="719" y="252"/>
                        <a:pt x="719" y="252"/>
                      </a:cubicBezTo>
                      <a:cubicBezTo>
                        <a:pt x="733" y="252"/>
                        <a:pt x="744" y="241"/>
                        <a:pt x="744" y="228"/>
                      </a:cubicBezTo>
                      <a:cubicBezTo>
                        <a:pt x="744" y="25"/>
                        <a:pt x="744" y="25"/>
                        <a:pt x="744" y="25"/>
                      </a:cubicBezTo>
                      <a:cubicBezTo>
                        <a:pt x="744" y="11"/>
                        <a:pt x="733" y="0"/>
                        <a:pt x="719" y="0"/>
                      </a:cubicBezTo>
                      <a:close/>
                      <a:moveTo>
                        <a:pt x="707" y="218"/>
                      </a:moveTo>
                      <a:cubicBezTo>
                        <a:pt x="481" y="218"/>
                        <a:pt x="481" y="218"/>
                        <a:pt x="481" y="218"/>
                      </a:cubicBezTo>
                      <a:cubicBezTo>
                        <a:pt x="481" y="193"/>
                        <a:pt x="481" y="193"/>
                        <a:pt x="481" y="193"/>
                      </a:cubicBezTo>
                      <a:cubicBezTo>
                        <a:pt x="37" y="193"/>
                        <a:pt x="37" y="193"/>
                        <a:pt x="37" y="193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481" y="60"/>
                        <a:pt x="481" y="60"/>
                        <a:pt x="481" y="60"/>
                      </a:cubicBezTo>
                      <a:cubicBezTo>
                        <a:pt x="481" y="37"/>
                        <a:pt x="481" y="37"/>
                        <a:pt x="481" y="37"/>
                      </a:cubicBezTo>
                      <a:cubicBezTo>
                        <a:pt x="707" y="37"/>
                        <a:pt x="707" y="37"/>
                        <a:pt x="707" y="37"/>
                      </a:cubicBezTo>
                      <a:lnTo>
                        <a:pt x="707" y="218"/>
                      </a:lnTo>
                      <a:close/>
                    </a:path>
                  </a:pathLst>
                </a:cu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A3DCEACF-6018-49B4-A472-5F1AABCDB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764" y="3675351"/>
                  <a:ext cx="216120" cy="4260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57">
                  <a:extLst>
                    <a:ext uri="{FF2B5EF4-FFF2-40B4-BE49-F238E27FC236}">
                      <a16:creationId xmlns:a16="http://schemas.microsoft.com/office/drawing/2014/main" id="{342BABD8-8BFE-406E-8B88-B8C96DA73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603" y="3656462"/>
                  <a:ext cx="24599" cy="25038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58">
                  <a:extLst>
                    <a:ext uri="{FF2B5EF4-FFF2-40B4-BE49-F238E27FC236}">
                      <a16:creationId xmlns:a16="http://schemas.microsoft.com/office/drawing/2014/main" id="{850703BD-F062-4693-80FF-6038C676B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1437" y="3656462"/>
                  <a:ext cx="24599" cy="25038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9">
                  <a:extLst>
                    <a:ext uri="{FF2B5EF4-FFF2-40B4-BE49-F238E27FC236}">
                      <a16:creationId xmlns:a16="http://schemas.microsoft.com/office/drawing/2014/main" id="{ECEB7BFA-F621-4D76-951A-966F14D63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603" y="3714885"/>
                  <a:ext cx="24599" cy="2459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60">
                  <a:extLst>
                    <a:ext uri="{FF2B5EF4-FFF2-40B4-BE49-F238E27FC236}">
                      <a16:creationId xmlns:a16="http://schemas.microsoft.com/office/drawing/2014/main" id="{50D53B10-FEBC-42AA-B9DD-8A067E400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1437" y="3714885"/>
                  <a:ext cx="24599" cy="2459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61">
                  <a:extLst>
                    <a:ext uri="{FF2B5EF4-FFF2-40B4-BE49-F238E27FC236}">
                      <a16:creationId xmlns:a16="http://schemas.microsoft.com/office/drawing/2014/main" id="{ED88E78D-5727-4C4A-9F4F-75B5C1154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149" y="3656462"/>
                  <a:ext cx="25038" cy="25038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62">
                  <a:extLst>
                    <a:ext uri="{FF2B5EF4-FFF2-40B4-BE49-F238E27FC236}">
                      <a16:creationId xmlns:a16="http://schemas.microsoft.com/office/drawing/2014/main" id="{256E8E75-5E8C-4A0A-9F0A-DF6808A4A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149" y="3714885"/>
                  <a:ext cx="25038" cy="24599"/>
                </a:xfrm>
                <a:prstGeom prst="rect">
                  <a:avLst/>
                </a:prstGeom>
                <a:grpFill/>
                <a:ln w="19050">
                  <a:solidFill>
                    <a:srgbClr val="326195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2E3E98E-74A4-4C61-8FFF-CC9EBCD76224}"/>
              </a:ext>
            </a:extLst>
          </p:cNvPr>
          <p:cNvCxnSpPr>
            <a:cxnSpLocks/>
          </p:cNvCxnSpPr>
          <p:nvPr/>
        </p:nvCxnSpPr>
        <p:spPr>
          <a:xfrm flipV="1">
            <a:off x="2383407" y="4181589"/>
            <a:ext cx="0" cy="279501"/>
          </a:xfrm>
          <a:prstGeom prst="straightConnector1">
            <a:avLst/>
          </a:prstGeom>
          <a:ln w="12700" cap="rnd"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E0C6C6-B931-4370-BAFF-3157ECD4AE07}"/>
              </a:ext>
            </a:extLst>
          </p:cNvPr>
          <p:cNvCxnSpPr>
            <a:cxnSpLocks/>
          </p:cNvCxnSpPr>
          <p:nvPr/>
        </p:nvCxnSpPr>
        <p:spPr>
          <a:xfrm flipV="1">
            <a:off x="1603066" y="4461089"/>
            <a:ext cx="0" cy="62919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72AA23-8D42-409A-9260-5201C0CC12AB}"/>
              </a:ext>
            </a:extLst>
          </p:cNvPr>
          <p:cNvCxnSpPr>
            <a:cxnSpLocks/>
          </p:cNvCxnSpPr>
          <p:nvPr/>
        </p:nvCxnSpPr>
        <p:spPr>
          <a:xfrm>
            <a:off x="1603066" y="4461089"/>
            <a:ext cx="7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5E2CDA9-7DE7-4E31-9BC0-8EB316C089A1}"/>
              </a:ext>
            </a:extLst>
          </p:cNvPr>
          <p:cNvCxnSpPr>
            <a:cxnSpLocks/>
          </p:cNvCxnSpPr>
          <p:nvPr/>
        </p:nvCxnSpPr>
        <p:spPr>
          <a:xfrm flipV="1">
            <a:off x="2383407" y="1953911"/>
            <a:ext cx="0" cy="1230560"/>
          </a:xfrm>
          <a:prstGeom prst="straightConnector1">
            <a:avLst/>
          </a:prstGeom>
          <a:ln w="12700" cap="rnd"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2E49BDE-5B16-4C0D-B2C3-AAE103BE0845}"/>
              </a:ext>
            </a:extLst>
          </p:cNvPr>
          <p:cNvSpPr txBox="1"/>
          <p:nvPr/>
        </p:nvSpPr>
        <p:spPr>
          <a:xfrm>
            <a:off x="2327214" y="2508030"/>
            <a:ext cx="84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LDAP 636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C3AD11-3942-4BAB-A650-1BE7E25D1966}"/>
              </a:ext>
            </a:extLst>
          </p:cNvPr>
          <p:cNvSpPr txBox="1"/>
          <p:nvPr/>
        </p:nvSpPr>
        <p:spPr>
          <a:xfrm>
            <a:off x="1643957" y="4472228"/>
            <a:ext cx="76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SAML Request/Assertion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93D41F9-81C4-49C3-8394-18BDD7E77960}"/>
              </a:ext>
            </a:extLst>
          </p:cNvPr>
          <p:cNvSpPr txBox="1"/>
          <p:nvPr/>
        </p:nvSpPr>
        <p:spPr>
          <a:xfrm>
            <a:off x="2327214" y="3494409"/>
            <a:ext cx="165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NetScaler </a:t>
            </a:r>
            <a:br>
              <a:rPr lang="en-US" sz="1400" b="1" dirty="0"/>
            </a:br>
            <a:r>
              <a:rPr lang="en-US" sz="1400" b="1" dirty="0"/>
              <a:t>HA Pair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0990D78-BCCD-42F8-9FAF-0D779BF416D9}"/>
              </a:ext>
            </a:extLst>
          </p:cNvPr>
          <p:cNvSpPr txBox="1"/>
          <p:nvPr/>
        </p:nvSpPr>
        <p:spPr>
          <a:xfrm>
            <a:off x="1899242" y="2440946"/>
            <a:ext cx="56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</a:t>
            </a:r>
            <a:endParaRPr lang="en-US" dirty="0">
              <a:latin typeface="Webdings" panose="05030102010509060703" pitchFamily="18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BE3E27-F040-4BB6-B1E8-8371B37899DE}"/>
              </a:ext>
            </a:extLst>
          </p:cNvPr>
          <p:cNvCxnSpPr>
            <a:cxnSpLocks/>
          </p:cNvCxnSpPr>
          <p:nvPr/>
        </p:nvCxnSpPr>
        <p:spPr>
          <a:xfrm flipV="1">
            <a:off x="11265051" y="3278948"/>
            <a:ext cx="0" cy="17387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FDC357-2C74-4CCC-90F7-336BB15085D7}"/>
              </a:ext>
            </a:extLst>
          </p:cNvPr>
          <p:cNvCxnSpPr>
            <a:endCxn id="52" idx="3"/>
          </p:cNvCxnSpPr>
          <p:nvPr/>
        </p:nvCxnSpPr>
        <p:spPr>
          <a:xfrm flipH="1">
            <a:off x="10739336" y="3278947"/>
            <a:ext cx="525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1C02737-A52F-4802-AB64-0DF96CDA5B2C}"/>
              </a:ext>
            </a:extLst>
          </p:cNvPr>
          <p:cNvGrpSpPr/>
          <p:nvPr/>
        </p:nvGrpSpPr>
        <p:grpSpPr>
          <a:xfrm>
            <a:off x="10845039" y="3866374"/>
            <a:ext cx="328999" cy="285856"/>
            <a:chOff x="10710247" y="3775232"/>
            <a:chExt cx="328999" cy="285856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05E94604-1D4D-485C-B4CD-5CA0E2FCA582}"/>
                </a:ext>
              </a:extLst>
            </p:cNvPr>
            <p:cNvSpPr/>
            <p:nvPr/>
          </p:nvSpPr>
          <p:spPr>
            <a:xfrm>
              <a:off x="10764014" y="3807428"/>
              <a:ext cx="221465" cy="221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C3CFD5D-EA36-4BBA-9FCF-5E78A32161CC}"/>
                </a:ext>
              </a:extLst>
            </p:cNvPr>
            <p:cNvSpPr/>
            <p:nvPr/>
          </p:nvSpPr>
          <p:spPr>
            <a:xfrm>
              <a:off x="10710247" y="3775232"/>
              <a:ext cx="328999" cy="285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15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0754D96-2B10-44C6-87C5-C0DA2CC011A6}"/>
              </a:ext>
            </a:extLst>
          </p:cNvPr>
          <p:cNvGrpSpPr/>
          <p:nvPr/>
        </p:nvGrpSpPr>
        <p:grpSpPr>
          <a:xfrm>
            <a:off x="5459498" y="5156481"/>
            <a:ext cx="328999" cy="285856"/>
            <a:chOff x="10710247" y="3775232"/>
            <a:chExt cx="328999" cy="285856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3E2CCDC-6228-4C1E-B556-519FDA247D04}"/>
                </a:ext>
              </a:extLst>
            </p:cNvPr>
            <p:cNvSpPr/>
            <p:nvPr/>
          </p:nvSpPr>
          <p:spPr>
            <a:xfrm>
              <a:off x="10764014" y="3807428"/>
              <a:ext cx="221465" cy="221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59B6C3E-72B2-46DC-88E1-1DFAF4915412}"/>
                </a:ext>
              </a:extLst>
            </p:cNvPr>
            <p:cNvSpPr/>
            <p:nvPr/>
          </p:nvSpPr>
          <p:spPr>
            <a:xfrm>
              <a:off x="10710247" y="3775232"/>
              <a:ext cx="328999" cy="285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13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DCC3F06C-AA99-49D4-82B8-3776ABAC14CC}"/>
              </a:ext>
            </a:extLst>
          </p:cNvPr>
          <p:cNvSpPr/>
          <p:nvPr/>
        </p:nvSpPr>
        <p:spPr>
          <a:xfrm>
            <a:off x="2994704" y="61433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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FC1980F-9F3C-47E9-8360-13E63F0DF451}"/>
              </a:ext>
            </a:extLst>
          </p:cNvPr>
          <p:cNvSpPr/>
          <p:nvPr/>
        </p:nvSpPr>
        <p:spPr>
          <a:xfrm>
            <a:off x="9324661" y="40934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</a:t>
            </a:r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333F8F1-9A08-424B-8B17-0CC17E82C1B3}"/>
              </a:ext>
            </a:extLst>
          </p:cNvPr>
          <p:cNvGrpSpPr/>
          <p:nvPr/>
        </p:nvGrpSpPr>
        <p:grpSpPr>
          <a:xfrm>
            <a:off x="9324661" y="2414656"/>
            <a:ext cx="328999" cy="285856"/>
            <a:chOff x="10710247" y="3775232"/>
            <a:chExt cx="328999" cy="285856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E14897A-CDFD-4A29-AFE3-C0A190C73B5E}"/>
                </a:ext>
              </a:extLst>
            </p:cNvPr>
            <p:cNvSpPr/>
            <p:nvPr/>
          </p:nvSpPr>
          <p:spPr>
            <a:xfrm>
              <a:off x="10764014" y="3807428"/>
              <a:ext cx="221465" cy="221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98E6695-95E9-4AD6-BECA-261359C0A375}"/>
                </a:ext>
              </a:extLst>
            </p:cNvPr>
            <p:cNvSpPr/>
            <p:nvPr/>
          </p:nvSpPr>
          <p:spPr>
            <a:xfrm>
              <a:off x="10710247" y="3775232"/>
              <a:ext cx="328999" cy="285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11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4CABC371-B625-4224-801C-64B9ABC3F011}"/>
              </a:ext>
            </a:extLst>
          </p:cNvPr>
          <p:cNvSpPr txBox="1"/>
          <p:nvPr/>
        </p:nvSpPr>
        <p:spPr>
          <a:xfrm>
            <a:off x="9583298" y="4172914"/>
            <a:ext cx="156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Identity Assertion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2670E4D-85F3-483E-B1D9-0406E2F038E2}"/>
              </a:ext>
            </a:extLst>
          </p:cNvPr>
          <p:cNvGrpSpPr/>
          <p:nvPr/>
        </p:nvGrpSpPr>
        <p:grpSpPr>
          <a:xfrm>
            <a:off x="2765730" y="5401609"/>
            <a:ext cx="328999" cy="285856"/>
            <a:chOff x="10710247" y="3775232"/>
            <a:chExt cx="328999" cy="285856"/>
          </a:xfrm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6915D5B-98CF-421F-8126-AF706E236BC3}"/>
                </a:ext>
              </a:extLst>
            </p:cNvPr>
            <p:cNvSpPr/>
            <p:nvPr/>
          </p:nvSpPr>
          <p:spPr>
            <a:xfrm>
              <a:off x="10764014" y="3807428"/>
              <a:ext cx="221465" cy="221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6E9BBA8-1B6A-4C36-82E7-7815B292DC30}"/>
                </a:ext>
              </a:extLst>
            </p:cNvPr>
            <p:cNvSpPr/>
            <p:nvPr/>
          </p:nvSpPr>
          <p:spPr>
            <a:xfrm>
              <a:off x="10710247" y="3775232"/>
              <a:ext cx="328999" cy="285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12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5D0F352-6FD8-4613-B8D3-10A22DC9CBB4}"/>
              </a:ext>
            </a:extLst>
          </p:cNvPr>
          <p:cNvSpPr/>
          <p:nvPr/>
        </p:nvSpPr>
        <p:spPr>
          <a:xfrm>
            <a:off x="8417887" y="637046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Webdings" panose="05030102010509060703" pitchFamily="18" charset="2"/>
                <a:sym typeface="Wingdings" panose="05000000000000000000" pitchFamily="2" charset="2"/>
              </a:rPr>
              <a:t>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66B13-A28D-43C2-B844-E977839FBBDE}"/>
              </a:ext>
            </a:extLst>
          </p:cNvPr>
          <p:cNvSpPr txBox="1"/>
          <p:nvPr/>
        </p:nvSpPr>
        <p:spPr>
          <a:xfrm>
            <a:off x="9738557" y="71242"/>
            <a:ext cx="248550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Initial request to Customer GW VIP</a:t>
            </a:r>
          </a:p>
          <a:p>
            <a:pPr marL="228600" indent="-228600">
              <a:buAutoNum type="arabicPeriod"/>
            </a:pPr>
            <a:r>
              <a:rPr lang="en-US" sz="900" dirty="0"/>
              <a:t>Redirect to SAML </a:t>
            </a:r>
            <a:r>
              <a:rPr lang="en-US" sz="900" dirty="0" err="1"/>
              <a:t>IdP</a:t>
            </a:r>
            <a:r>
              <a:rPr lang="en-US" sz="900" dirty="0"/>
              <a:t> for Partner </a:t>
            </a:r>
            <a:r>
              <a:rPr lang="en-US" sz="900" b="1" u="sng" dirty="0"/>
              <a:t>or</a:t>
            </a:r>
            <a:r>
              <a:rPr lang="en-US" sz="900" dirty="0"/>
              <a:t> NetScaler AAATM </a:t>
            </a:r>
            <a:r>
              <a:rPr lang="en-US" sz="900" dirty="0" err="1"/>
              <a:t>IdP</a:t>
            </a:r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Authentication to Partner AD</a:t>
            </a:r>
          </a:p>
          <a:p>
            <a:pPr marL="228600" indent="-228600">
              <a:buAutoNum type="arabicPeriod"/>
            </a:pPr>
            <a:r>
              <a:rPr lang="en-US" sz="900" dirty="0"/>
              <a:t>SAML Assertion to GW VIP</a:t>
            </a:r>
          </a:p>
          <a:p>
            <a:pPr marL="228600" indent="-228600">
              <a:buAutoNum type="arabicPeriod"/>
            </a:pPr>
            <a:r>
              <a:rPr lang="en-US" sz="900" dirty="0"/>
              <a:t>Shadow Account Lookup in Customer AD via LDAP</a:t>
            </a:r>
          </a:p>
          <a:p>
            <a:pPr marL="228600" indent="-228600">
              <a:buAutoNum type="arabicPeriod"/>
            </a:pPr>
            <a:r>
              <a:rPr lang="en-US" sz="900" dirty="0"/>
              <a:t>Request to StoreFront VServer for Enumeration</a:t>
            </a:r>
          </a:p>
          <a:p>
            <a:pPr marL="228600" indent="-228600">
              <a:buAutoNum type="arabicPeriod"/>
            </a:pPr>
            <a:r>
              <a:rPr lang="en-US" sz="900" dirty="0" err="1"/>
              <a:t>Authenticaiton</a:t>
            </a:r>
            <a:r>
              <a:rPr lang="en-US" sz="900" dirty="0"/>
              <a:t> / Callback Validation</a:t>
            </a:r>
          </a:p>
          <a:p>
            <a:pPr marL="228600" indent="-228600">
              <a:buAutoNum type="arabicPeriod"/>
            </a:pPr>
            <a:r>
              <a:rPr lang="en-US" sz="900" dirty="0"/>
              <a:t>Application Enumeration</a:t>
            </a:r>
          </a:p>
          <a:p>
            <a:pPr marL="228600" indent="-228600">
              <a:buAutoNum type="arabicPeriod"/>
            </a:pPr>
            <a:r>
              <a:rPr lang="en-US" sz="900" dirty="0"/>
              <a:t>Launch Request / ICA file Generation / STA Ticket Request</a:t>
            </a:r>
          </a:p>
          <a:p>
            <a:pPr marL="228600" indent="-228600">
              <a:buAutoNum type="arabicPeriod"/>
            </a:pPr>
            <a:r>
              <a:rPr lang="en-US" sz="900" dirty="0"/>
              <a:t>Identity Assertion</a:t>
            </a:r>
          </a:p>
          <a:p>
            <a:pPr marL="228600" indent="-228600">
              <a:buAutoNum type="arabicPeriod"/>
            </a:pPr>
            <a:r>
              <a:rPr lang="en-US" sz="900" dirty="0"/>
              <a:t>Certificate Request</a:t>
            </a:r>
          </a:p>
          <a:p>
            <a:pPr marL="228600" indent="-228600">
              <a:buAutoNum type="arabicPeriod"/>
            </a:pPr>
            <a:r>
              <a:rPr lang="en-US" sz="900" dirty="0"/>
              <a:t>ICA file consumption /  Data Connection</a:t>
            </a:r>
          </a:p>
          <a:p>
            <a:pPr marL="228600" indent="-228600">
              <a:buAutoNum type="arabicPeriod"/>
            </a:pPr>
            <a:r>
              <a:rPr lang="en-US" sz="900" dirty="0"/>
              <a:t>STA Ticket Validation</a:t>
            </a:r>
          </a:p>
          <a:p>
            <a:pPr marL="228600" indent="-228600">
              <a:buAutoNum type="arabicPeriod"/>
            </a:pPr>
            <a:r>
              <a:rPr lang="en-US" sz="900" dirty="0"/>
              <a:t>ICA/CGP/EDT Data connection to VDA</a:t>
            </a:r>
          </a:p>
          <a:p>
            <a:pPr marL="228600" indent="-228600">
              <a:buAutoNum type="arabicPeriod"/>
            </a:pPr>
            <a:r>
              <a:rPr lang="en-US" sz="900" dirty="0"/>
              <a:t>Access Logon Certificate for Session</a:t>
            </a:r>
          </a:p>
        </p:txBody>
      </p:sp>
    </p:spTree>
    <p:extLst>
      <p:ext uri="{BB962C8B-B14F-4D97-AF65-F5344CB8AC3E}">
        <p14:creationId xmlns:p14="http://schemas.microsoft.com/office/powerpoint/2010/main" val="338864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317</Words>
  <Application>Microsoft Macintosh PowerPoint</Application>
  <PresentationFormat>Widescreen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Webdings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Sani</dc:creator>
  <cp:lastModifiedBy>Landon Fraley</cp:lastModifiedBy>
  <cp:revision>14</cp:revision>
  <dcterms:created xsi:type="dcterms:W3CDTF">2018-06-01T15:03:15Z</dcterms:created>
  <dcterms:modified xsi:type="dcterms:W3CDTF">2018-07-26T15:41:09Z</dcterms:modified>
</cp:coreProperties>
</file>