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22"/>
  </p:notesMasterIdLst>
  <p:handoutMasterIdLst>
    <p:handoutMasterId r:id="rId23"/>
  </p:handoutMasterIdLst>
  <p:sldIdLst>
    <p:sldId id="1235" r:id="rId2"/>
    <p:sldId id="1236" r:id="rId3"/>
    <p:sldId id="1237" r:id="rId4"/>
    <p:sldId id="1238" r:id="rId5"/>
    <p:sldId id="1239" r:id="rId6"/>
    <p:sldId id="1251" r:id="rId7"/>
    <p:sldId id="1241" r:id="rId8"/>
    <p:sldId id="1242" r:id="rId9"/>
    <p:sldId id="1243" r:id="rId10"/>
    <p:sldId id="1244" r:id="rId11"/>
    <p:sldId id="1245" r:id="rId12"/>
    <p:sldId id="1246" r:id="rId13"/>
    <p:sldId id="1248" r:id="rId14"/>
    <p:sldId id="1249" r:id="rId15"/>
    <p:sldId id="1250" r:id="rId16"/>
    <p:sldId id="1252" r:id="rId17"/>
    <p:sldId id="1253" r:id="rId18"/>
    <p:sldId id="1254" r:id="rId19"/>
    <p:sldId id="1255" r:id="rId20"/>
    <p:sldId id="12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Coxworth" initials="TC" lastIdx="1" clrIdx="0">
    <p:extLst>
      <p:ext uri="{19B8F6BF-5375-455C-9EA6-DF929625EA0E}">
        <p15:presenceInfo xmlns:p15="http://schemas.microsoft.com/office/powerpoint/2012/main" userId="S-1-5-21-4017504700-2417473072-2442351718-51702" providerId="AD"/>
      </p:ext>
    </p:extLst>
  </p:cmAuthor>
  <p:cmAuthor id="2" name="Landon Mecham" initials="LM" lastIdx="1" clrIdx="1">
    <p:extLst>
      <p:ext uri="{19B8F6BF-5375-455C-9EA6-DF929625EA0E}">
        <p15:presenceInfo xmlns:p15="http://schemas.microsoft.com/office/powerpoint/2012/main" userId="S-1-5-21-4017504700-2417473072-2442351718-485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9AF"/>
    <a:srgbClr val="7E7E7E"/>
    <a:srgbClr val="FBFBFB"/>
    <a:srgbClr val="699533"/>
    <a:srgbClr val="741C83"/>
    <a:srgbClr val="E9B90A"/>
    <a:srgbClr val="1B8CE7"/>
    <a:srgbClr val="9DCB66"/>
    <a:srgbClr val="2290E8"/>
    <a:srgbClr val="006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89134" autoAdjust="0"/>
  </p:normalViewPr>
  <p:slideViewPr>
    <p:cSldViewPr snapToGrid="0" snapToObjects="1">
      <p:cViewPr varScale="1">
        <p:scale>
          <a:sx n="65" d="100"/>
          <a:sy n="65" d="100"/>
        </p:scale>
        <p:origin x="3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B047AF-12DE-4C9F-8953-DF4C522EE0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4E6D4-479E-4C43-92DF-331847957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B5415-33FC-496E-A25E-58C8F34F4B6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7F0E1-F575-455B-8173-5C4871ED88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E7129-5DA5-4368-B6EA-EA60DC676E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ABA5A-4A88-47A9-B7F4-969C0F8F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538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ABB1B-C179-214A-9352-05598D21610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4DA27-9C3E-D44F-935E-82E24FEB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9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14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61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52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5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926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00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38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72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919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14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55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974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8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4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45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58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06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11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E6EE-DC40-43BD-98D3-7537880FFD7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3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339805" y="6448951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accent5"/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20B73F-1856-4201-92C7-D9F75CA0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48951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rgbClr val="242424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42424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333B1F-A9AD-8048-BBD2-9327A2A41A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12281"/>
            <a:ext cx="10515600" cy="4846320"/>
          </a:xfrm>
          <a:prstGeom prst="rect">
            <a:avLst/>
          </a:prstGeom>
        </p:spPr>
        <p:txBody>
          <a:bodyPr lIns="0" rIns="91440"/>
          <a:lstStyle>
            <a:lvl1pPr marL="0" indent="0">
              <a:buNone/>
              <a:defRPr sz="1800" b="1" spc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07988" indent="-254000">
              <a:tabLst/>
              <a:defRPr>
                <a:latin typeface="Arial" charset="0"/>
                <a:ea typeface="Arial" charset="0"/>
                <a:cs typeface="Arial" charset="0"/>
              </a:defRPr>
            </a:lvl2pPr>
            <a:lvl3pPr marL="688975" indent="-254000">
              <a:tabLst/>
              <a:defRPr>
                <a:latin typeface="Arial" charset="0"/>
                <a:ea typeface="Arial" charset="0"/>
                <a:cs typeface="Arial" charset="0"/>
              </a:defRPr>
            </a:lvl3pPr>
            <a:lvl4pPr marL="1033463" indent="-244475">
              <a:tabLst/>
              <a:defRPr>
                <a:latin typeface="Arial" charset="0"/>
                <a:ea typeface="Arial" charset="0"/>
                <a:cs typeface="Arial" charset="0"/>
              </a:defRPr>
            </a:lvl4pPr>
            <a:lvl5pPr marL="1314450" indent="-254000">
              <a:tabLst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9C7641-5BD1-8141-BDBF-744FE6A0257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312281"/>
            <a:ext cx="10515600" cy="4846320"/>
          </a:xfrm>
          <a:prstGeom prst="rect">
            <a:avLst/>
          </a:prstGeom>
        </p:spPr>
        <p:txBody>
          <a:bodyPr lIns="0" rIns="91440"/>
          <a:lstStyle>
            <a:lvl1pPr marL="0" indent="0">
              <a:buNone/>
              <a:defRPr sz="1800" b="1" spc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07988" indent="-254000">
              <a:tabLst/>
              <a:defRPr>
                <a:latin typeface="Arial" charset="0"/>
                <a:ea typeface="Arial" charset="0"/>
                <a:cs typeface="Arial" charset="0"/>
              </a:defRPr>
            </a:lvl2pPr>
            <a:lvl3pPr marL="688975" indent="-254000">
              <a:tabLst/>
              <a:defRPr>
                <a:latin typeface="Arial" charset="0"/>
                <a:ea typeface="Arial" charset="0"/>
                <a:cs typeface="Arial" charset="0"/>
              </a:defRPr>
            </a:lvl3pPr>
            <a:lvl4pPr marL="1033463" indent="-244475">
              <a:tabLst/>
              <a:defRPr>
                <a:latin typeface="Arial" charset="0"/>
                <a:ea typeface="Arial" charset="0"/>
                <a:cs typeface="Arial" charset="0"/>
              </a:defRPr>
            </a:lvl4pPr>
            <a:lvl5pPr marL="1314450" indent="-254000">
              <a:tabLst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6AB4A63-B100-B44C-A7C5-7EA02B7FF8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1361"/>
            <a:ext cx="12192000" cy="545679"/>
          </a:xfrm>
          <a:prstGeom prst="rect">
            <a:avLst/>
          </a:prstGeom>
        </p:spPr>
        <p:txBody>
          <a:bodyPr/>
          <a:lstStyle>
            <a:lvl1pPr algn="l">
              <a:defRPr sz="2800" b="0" spc="110" baseline="0">
                <a:solidFill>
                  <a:schemeClr val="accent5"/>
                </a:solidFill>
                <a:latin typeface="+mj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48951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rgbClr val="242424">
                    <a:lumMod val="90000"/>
                    <a:lumOff val="1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42424">
                  <a:lumMod val="90000"/>
                  <a:lumOff val="10000"/>
                </a:srgb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333B1F-A9AD-8048-BBD2-9327A2A41A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12281"/>
            <a:ext cx="10515600" cy="4846320"/>
          </a:xfrm>
          <a:prstGeom prst="rect">
            <a:avLst/>
          </a:prstGeom>
        </p:spPr>
        <p:txBody>
          <a:bodyPr lIns="0" rIns="91440"/>
          <a:lstStyle>
            <a:lvl1pPr marL="0" indent="0">
              <a:buNone/>
              <a:defRPr sz="1800" b="1" spc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07988" indent="-254000">
              <a:tabLst/>
              <a:defRPr>
                <a:latin typeface="Arial" charset="0"/>
                <a:ea typeface="Arial" charset="0"/>
                <a:cs typeface="Arial" charset="0"/>
              </a:defRPr>
            </a:lvl2pPr>
            <a:lvl3pPr marL="688975" indent="-254000">
              <a:tabLst/>
              <a:defRPr>
                <a:latin typeface="Arial" charset="0"/>
                <a:ea typeface="Arial" charset="0"/>
                <a:cs typeface="Arial" charset="0"/>
              </a:defRPr>
            </a:lvl3pPr>
            <a:lvl4pPr marL="1033463" indent="-244475">
              <a:tabLst/>
              <a:defRPr>
                <a:latin typeface="Arial" charset="0"/>
                <a:ea typeface="Arial" charset="0"/>
                <a:cs typeface="Arial" charset="0"/>
              </a:defRPr>
            </a:lvl4pPr>
            <a:lvl5pPr marL="1314450" indent="-254000">
              <a:tabLst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6AB4A63-B100-B44C-A7C5-7EA02B7FF8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1361"/>
            <a:ext cx="12192000" cy="545679"/>
          </a:xfrm>
          <a:prstGeom prst="rect">
            <a:avLst/>
          </a:prstGeom>
        </p:spPr>
        <p:txBody>
          <a:bodyPr/>
          <a:lstStyle>
            <a:lvl1pPr algn="l">
              <a:defRPr sz="2800" b="0" spc="110" baseline="0">
                <a:solidFill>
                  <a:schemeClr val="accent5"/>
                </a:solidFill>
                <a:latin typeface="+mj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36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E7AA469-2D66-4A60-81C6-18847265A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1361"/>
            <a:ext cx="12192000" cy="545679"/>
          </a:xfrm>
          <a:prstGeom prst="rect">
            <a:avLst/>
          </a:prstGeom>
        </p:spPr>
        <p:txBody>
          <a:bodyPr/>
          <a:lstStyle>
            <a:lvl1pPr algn="l">
              <a:defRPr sz="2800" b="0" spc="110" baseline="0">
                <a:solidFill>
                  <a:schemeClr val="accent5"/>
                </a:solidFill>
                <a:latin typeface="+mj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5650" y="1392238"/>
            <a:ext cx="10455275" cy="4094162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/>
              </a:defRPr>
            </a:lvl1pPr>
          </a:lstStyle>
          <a:p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339805" y="6448951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accent5"/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564A36E-CAD4-47D7-B29F-9E9EE9807C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1361"/>
            <a:ext cx="12192000" cy="545679"/>
          </a:xfrm>
          <a:prstGeom prst="rect">
            <a:avLst/>
          </a:prstGeom>
        </p:spPr>
        <p:txBody>
          <a:bodyPr/>
          <a:lstStyle>
            <a:lvl1pPr algn="l">
              <a:defRPr sz="2800" b="0" spc="110" baseline="0">
                <a:solidFill>
                  <a:schemeClr val="accent5"/>
                </a:solidFill>
                <a:latin typeface="+mj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/>
              </a:defRPr>
            </a:lvl1pPr>
          </a:lstStyle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1BC1B0D-20EA-4F84-A987-2E3A6871A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1361"/>
            <a:ext cx="12192000" cy="545679"/>
          </a:xfrm>
          <a:prstGeom prst="rect">
            <a:avLst/>
          </a:prstGeom>
        </p:spPr>
        <p:txBody>
          <a:bodyPr/>
          <a:lstStyle>
            <a:lvl1pPr algn="l">
              <a:defRPr sz="2800" b="0" spc="110" baseline="0">
                <a:solidFill>
                  <a:schemeClr val="accent5"/>
                </a:solidFill>
                <a:latin typeface="+mj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339805" y="6448951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accent5"/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D3A6F0F-FF80-48CC-9A74-1E88E1CA41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1361"/>
            <a:ext cx="12192000" cy="545679"/>
          </a:xfrm>
          <a:prstGeom prst="rect">
            <a:avLst/>
          </a:prstGeom>
        </p:spPr>
        <p:txBody>
          <a:bodyPr/>
          <a:lstStyle>
            <a:lvl1pPr algn="l">
              <a:defRPr sz="2800" b="0" spc="110" baseline="0">
                <a:solidFill>
                  <a:schemeClr val="accent5"/>
                </a:solidFill>
                <a:latin typeface="+mj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tanda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ln/>
        </p:spPr>
        <p:txBody>
          <a:bodyPr/>
          <a:lstStyle>
            <a:lvl1pPr>
              <a:defRPr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BE5372E-D9F6-467F-97BD-AC5BABB933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1361"/>
            <a:ext cx="12192000" cy="545679"/>
          </a:xfrm>
          <a:prstGeom prst="rect">
            <a:avLst/>
          </a:prstGeom>
        </p:spPr>
        <p:txBody>
          <a:bodyPr/>
          <a:lstStyle>
            <a:lvl1pPr algn="l">
              <a:defRPr sz="2800" b="0" spc="110" baseline="0">
                <a:solidFill>
                  <a:schemeClr val="accent5"/>
                </a:solidFill>
                <a:latin typeface="+mj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BBEADC-70E3-472B-A5A1-A30F764BA0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9EFBDF-1A36-4FFD-8906-A92277EA038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914400" y="1143000"/>
            <a:ext cx="5029200" cy="5486400"/>
          </a:xfrm>
          <a:prstGeom prst="rect">
            <a:avLst/>
          </a:prstGeom>
        </p:spPr>
        <p:txBody>
          <a:bodyPr lIns="0" rIns="91440"/>
          <a:lstStyle>
            <a:lvl1pPr marL="0" indent="0">
              <a:buNone/>
              <a:defRPr sz="1800" b="1" spc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07988" indent="-254000">
              <a:tabLst/>
              <a:defRPr>
                <a:latin typeface="Arial" charset="0"/>
                <a:ea typeface="Arial" charset="0"/>
                <a:cs typeface="Arial" charset="0"/>
              </a:defRPr>
            </a:lvl2pPr>
            <a:lvl3pPr marL="688975" indent="-254000">
              <a:tabLst/>
              <a:defRPr>
                <a:latin typeface="Arial" charset="0"/>
                <a:ea typeface="Arial" charset="0"/>
                <a:cs typeface="Arial" charset="0"/>
              </a:defRPr>
            </a:lvl3pPr>
            <a:lvl4pPr marL="1033463" indent="-244475">
              <a:tabLst/>
              <a:defRPr>
                <a:latin typeface="Arial" charset="0"/>
                <a:ea typeface="Arial" charset="0"/>
                <a:cs typeface="Arial" charset="0"/>
              </a:defRPr>
            </a:lvl4pPr>
            <a:lvl5pPr marL="1314450" indent="-254000">
              <a:tabLst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C87A2B-B0DB-4D7B-B39C-92D2695E3E1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8296" y="1143000"/>
            <a:ext cx="5029200" cy="2697480"/>
          </a:xfrm>
          <a:prstGeom prst="rect">
            <a:avLst/>
          </a:prstGeom>
        </p:spPr>
        <p:txBody>
          <a:bodyPr lIns="0" rIns="91440"/>
          <a:lstStyle>
            <a:lvl1pPr marL="0" indent="0">
              <a:buNone/>
              <a:defRPr sz="1800" b="1" spc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07988" indent="-254000">
              <a:tabLst/>
              <a:defRPr>
                <a:latin typeface="Arial" charset="0"/>
                <a:ea typeface="Arial" charset="0"/>
                <a:cs typeface="Arial" charset="0"/>
              </a:defRPr>
            </a:lvl2pPr>
            <a:lvl3pPr marL="688975" indent="-254000">
              <a:tabLst/>
              <a:defRPr>
                <a:latin typeface="Arial" charset="0"/>
                <a:ea typeface="Arial" charset="0"/>
                <a:cs typeface="Arial" charset="0"/>
              </a:defRPr>
            </a:lvl3pPr>
            <a:lvl4pPr marL="1033463" indent="-244475">
              <a:tabLst/>
              <a:defRPr>
                <a:latin typeface="Arial" charset="0"/>
                <a:ea typeface="Arial" charset="0"/>
                <a:cs typeface="Arial" charset="0"/>
              </a:defRPr>
            </a:lvl4pPr>
            <a:lvl5pPr marL="1314450" indent="-254000">
              <a:tabLst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4BEAD7-69B5-444E-A086-DFC01151DB7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78296" y="3931920"/>
            <a:ext cx="5029200" cy="2697480"/>
          </a:xfrm>
          <a:prstGeom prst="rect">
            <a:avLst/>
          </a:prstGeom>
        </p:spPr>
        <p:txBody>
          <a:bodyPr lIns="0" rIns="91440"/>
          <a:lstStyle>
            <a:lvl1pPr marL="0" indent="0">
              <a:buNone/>
              <a:defRPr sz="1800" b="1" spc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07988" indent="-254000">
              <a:tabLst/>
              <a:defRPr>
                <a:latin typeface="Arial" charset="0"/>
                <a:ea typeface="Arial" charset="0"/>
                <a:cs typeface="Arial" charset="0"/>
              </a:defRPr>
            </a:lvl2pPr>
            <a:lvl3pPr marL="688975" indent="-254000">
              <a:tabLst/>
              <a:defRPr>
                <a:latin typeface="Arial" charset="0"/>
                <a:ea typeface="Arial" charset="0"/>
                <a:cs typeface="Arial" charset="0"/>
              </a:defRPr>
            </a:lvl3pPr>
            <a:lvl4pPr marL="1033463" indent="-244475">
              <a:tabLst/>
              <a:defRPr>
                <a:latin typeface="Arial" charset="0"/>
                <a:ea typeface="Arial" charset="0"/>
                <a:cs typeface="Arial" charset="0"/>
              </a:defRPr>
            </a:lvl4pPr>
            <a:lvl5pPr marL="1314450" indent="-254000">
              <a:tabLst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EC7C81E-F6E5-427D-A0F7-AF248FF9B4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1361"/>
            <a:ext cx="12192000" cy="545679"/>
          </a:xfrm>
          <a:prstGeom prst="rect">
            <a:avLst/>
          </a:prstGeom>
        </p:spPr>
        <p:txBody>
          <a:bodyPr/>
          <a:lstStyle>
            <a:lvl1pPr algn="l">
              <a:defRPr sz="2800" b="0" spc="110" baseline="0">
                <a:solidFill>
                  <a:schemeClr val="accent5"/>
                </a:solidFill>
                <a:latin typeface="+mj-lt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212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>
            <a:alphaModFix amt="40000"/>
          </a:blip>
          <a:stretch>
            <a:fillRect/>
          </a:stretch>
        </p:blipFill>
        <p:spPr>
          <a:xfrm>
            <a:off x="212527" y="6493916"/>
            <a:ext cx="879021" cy="28568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365269" y="6582896"/>
            <a:ext cx="173765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>
                <a:solidFill>
                  <a:srgbClr val="E0E1E2">
                    <a:lumMod val="75000"/>
                  </a:srgb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Confidential Property of </a:t>
            </a:r>
            <a:r>
              <a:rPr lang="en-US" sz="700" dirty="0" err="1">
                <a:solidFill>
                  <a:srgbClr val="E0E1E2">
                    <a:lumMod val="75000"/>
                  </a:srgb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Progrexion</a:t>
            </a:r>
            <a:r>
              <a:rPr lang="en-US" sz="700" dirty="0">
                <a:solidFill>
                  <a:srgbClr val="E0E1E2">
                    <a:lumMod val="75000"/>
                  </a:srgb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 © 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39805" y="6448951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accent5"/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65" name="Group 64"/>
          <p:cNvGrpSpPr/>
          <p:nvPr userDrawn="1"/>
        </p:nvGrpSpPr>
        <p:grpSpPr>
          <a:xfrm>
            <a:off x="-1113830" y="0"/>
            <a:ext cx="886969" cy="649800"/>
            <a:chOff x="385457" y="341337"/>
            <a:chExt cx="886969" cy="649800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406777" y="341337"/>
              <a:ext cx="490519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solidFill>
                    <a:srgbClr val="FBFBFB">
                      <a:lumMod val="25000"/>
                    </a:srgbClr>
                  </a:solidFill>
                  <a:latin typeface="Arial Hebrew" charset="-79"/>
                  <a:ea typeface="Arial Hebrew" charset="-79"/>
                  <a:cs typeface="Arial Hebrew" charset="-79"/>
                </a:rPr>
                <a:t>#FBC503</a:t>
              </a:r>
            </a:p>
          </p:txBody>
        </p:sp>
        <p:sp>
          <p:nvSpPr>
            <p:cNvPr id="2" name="Rectangle 1"/>
            <p:cNvSpPr/>
            <p:nvPr userDrawn="1"/>
          </p:nvSpPr>
          <p:spPr>
            <a:xfrm>
              <a:off x="385458" y="502920"/>
              <a:ext cx="886968" cy="218844"/>
            </a:xfrm>
            <a:prstGeom prst="rect">
              <a:avLst/>
            </a:prstGeom>
            <a:solidFill>
              <a:srgbClr val="FBC5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385457" y="721764"/>
              <a:ext cx="709154" cy="269373"/>
            </a:xfrm>
            <a:prstGeom prst="rect">
              <a:avLst/>
            </a:prstGeom>
            <a:solidFill>
              <a:srgbClr val="F7DB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894761" y="721764"/>
              <a:ext cx="377665" cy="269373"/>
            </a:xfrm>
            <a:prstGeom prst="rect">
              <a:avLst/>
            </a:prstGeom>
            <a:solidFill>
              <a:srgbClr val="E9B9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-1106095" y="819823"/>
            <a:ext cx="888211" cy="649800"/>
            <a:chOff x="393192" y="1112339"/>
            <a:chExt cx="888211" cy="649800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406777" y="1112339"/>
              <a:ext cx="490519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solidFill>
                    <a:srgbClr val="FBFBFB">
                      <a:lumMod val="25000"/>
                    </a:srgbClr>
                  </a:solidFill>
                  <a:latin typeface="Arial Hebrew" charset="-79"/>
                  <a:ea typeface="Arial Hebrew" charset="-79"/>
                  <a:cs typeface="Arial Hebrew" charset="-79"/>
                </a:rPr>
                <a:t>#1B8CE8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93192" y="1273922"/>
              <a:ext cx="886968" cy="218844"/>
            </a:xfrm>
            <a:prstGeom prst="rect">
              <a:avLst/>
            </a:prstGeom>
            <a:solidFill>
              <a:srgbClr val="1B8C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393192" y="1492766"/>
              <a:ext cx="698356" cy="269373"/>
            </a:xfrm>
            <a:prstGeom prst="rect">
              <a:avLst/>
            </a:prstGeom>
            <a:solidFill>
              <a:srgbClr val="01A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897295" y="1492766"/>
              <a:ext cx="384108" cy="2693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1106095" y="1639646"/>
            <a:ext cx="888211" cy="649800"/>
            <a:chOff x="393192" y="1112339"/>
            <a:chExt cx="888211" cy="649800"/>
          </a:xfrm>
        </p:grpSpPr>
        <p:sp>
          <p:nvSpPr>
            <p:cNvPr id="46" name="TextBox 45"/>
            <p:cNvSpPr txBox="1"/>
            <p:nvPr userDrawn="1"/>
          </p:nvSpPr>
          <p:spPr>
            <a:xfrm>
              <a:off x="406777" y="1112339"/>
              <a:ext cx="508152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solidFill>
                    <a:srgbClr val="FBFBFB">
                      <a:lumMod val="25000"/>
                    </a:srgbClr>
                  </a:solidFill>
                  <a:latin typeface="Arial Hebrew" charset="-79"/>
                  <a:ea typeface="Arial Hebrew" charset="-79"/>
                  <a:cs typeface="Arial Hebrew" charset="-79"/>
                </a:rPr>
                <a:t>#</a:t>
              </a:r>
              <a:r>
                <a:rPr lang="nl-NL" sz="1050" b="1" dirty="0">
                  <a:solidFill>
                    <a:srgbClr val="FBFBFB">
                      <a:lumMod val="25000"/>
                    </a:srgbClr>
                  </a:solidFill>
                  <a:latin typeface="Arial Hebrew" charset="-79"/>
                  <a:ea typeface="Arial Hebrew" charset="-79"/>
                  <a:cs typeface="Arial Hebrew" charset="-79"/>
                </a:rPr>
                <a:t>00BCD6</a:t>
              </a:r>
              <a:endParaRPr lang="en-US" sz="1050" b="1" dirty="0">
                <a:solidFill>
                  <a:srgbClr val="FBFBFB">
                    <a:lumMod val="25000"/>
                  </a:srgbClr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393192" y="1273922"/>
              <a:ext cx="886968" cy="218844"/>
            </a:xfrm>
            <a:prstGeom prst="rect">
              <a:avLst/>
            </a:prstGeom>
            <a:solidFill>
              <a:srgbClr val="00B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393192" y="1492766"/>
              <a:ext cx="698356" cy="269373"/>
            </a:xfrm>
            <a:prstGeom prst="rect">
              <a:avLst/>
            </a:prstGeom>
            <a:solidFill>
              <a:srgbClr val="7AD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49" name="Rectangle 48"/>
            <p:cNvSpPr/>
            <p:nvPr userDrawn="1"/>
          </p:nvSpPr>
          <p:spPr>
            <a:xfrm>
              <a:off x="897295" y="1492766"/>
              <a:ext cx="384108" cy="2693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-1106095" y="2459469"/>
            <a:ext cx="888211" cy="649800"/>
            <a:chOff x="393192" y="1112339"/>
            <a:chExt cx="888211" cy="649800"/>
          </a:xfrm>
        </p:grpSpPr>
        <p:sp>
          <p:nvSpPr>
            <p:cNvPr id="51" name="TextBox 50"/>
            <p:cNvSpPr txBox="1"/>
            <p:nvPr userDrawn="1"/>
          </p:nvSpPr>
          <p:spPr>
            <a:xfrm>
              <a:off x="406777" y="1112339"/>
              <a:ext cx="490519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solidFill>
                    <a:srgbClr val="FBFBFB">
                      <a:lumMod val="25000"/>
                    </a:srgbClr>
                  </a:solidFill>
                  <a:latin typeface="Arial Hebrew" charset="-79"/>
                  <a:ea typeface="Arial Hebrew" charset="-79"/>
                  <a:cs typeface="Arial Hebrew" charset="-79"/>
                </a:rPr>
                <a:t>#</a:t>
              </a:r>
              <a:r>
                <a:rPr lang="cs-CZ" sz="1050" b="1" dirty="0">
                  <a:solidFill>
                    <a:srgbClr val="FBFBFB">
                      <a:lumMod val="25000"/>
                    </a:srgbClr>
                  </a:solidFill>
                  <a:latin typeface="Arial Hebrew" charset="-79"/>
                  <a:ea typeface="Arial Hebrew" charset="-79"/>
                  <a:cs typeface="Arial Hebrew" charset="-79"/>
                </a:rPr>
                <a:t>8BC249</a:t>
              </a:r>
              <a:endParaRPr lang="en-US" sz="1050" b="1" dirty="0">
                <a:solidFill>
                  <a:srgbClr val="FBFBFB">
                    <a:lumMod val="25000"/>
                  </a:srgbClr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393192" y="1273922"/>
              <a:ext cx="886968" cy="218844"/>
            </a:xfrm>
            <a:prstGeom prst="rect">
              <a:avLst/>
            </a:prstGeom>
            <a:solidFill>
              <a:srgbClr val="8BC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393192" y="1492766"/>
              <a:ext cx="698356" cy="269373"/>
            </a:xfrm>
            <a:prstGeom prst="rect">
              <a:avLst/>
            </a:prstGeom>
            <a:solidFill>
              <a:srgbClr val="BADA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897295" y="1492766"/>
              <a:ext cx="384108" cy="2693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-1106095" y="3279292"/>
            <a:ext cx="888211" cy="649800"/>
            <a:chOff x="393192" y="1112339"/>
            <a:chExt cx="888211" cy="649800"/>
          </a:xfrm>
        </p:grpSpPr>
        <p:sp>
          <p:nvSpPr>
            <p:cNvPr id="56" name="TextBox 55"/>
            <p:cNvSpPr txBox="1"/>
            <p:nvPr userDrawn="1"/>
          </p:nvSpPr>
          <p:spPr>
            <a:xfrm>
              <a:off x="406777" y="1112339"/>
              <a:ext cx="496931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>
                  <a:solidFill>
                    <a:srgbClr val="FBFBFB">
                      <a:lumMod val="25000"/>
                    </a:srgbClr>
                  </a:solidFill>
                  <a:latin typeface="Arial Hebrew" charset="-79"/>
                  <a:ea typeface="Arial Hebrew" charset="-79"/>
                  <a:cs typeface="Arial Hebrew" charset="-79"/>
                </a:rPr>
                <a:t>#</a:t>
              </a:r>
              <a:r>
                <a:rPr lang="is-IS" sz="1050" b="1" dirty="0">
                  <a:solidFill>
                    <a:srgbClr val="FBFBFB">
                      <a:lumMod val="25000"/>
                    </a:srgbClr>
                  </a:solidFill>
                  <a:latin typeface="Arial Hebrew" charset="-79"/>
                  <a:ea typeface="Arial Hebrew" charset="-79"/>
                  <a:cs typeface="Arial Hebrew" charset="-79"/>
                </a:rPr>
                <a:t>9B25AF</a:t>
              </a:r>
              <a:endParaRPr lang="en-US" sz="1050" b="1" dirty="0">
                <a:solidFill>
                  <a:srgbClr val="FBFBFB">
                    <a:lumMod val="25000"/>
                  </a:srgbClr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393192" y="1273922"/>
              <a:ext cx="886968" cy="218844"/>
            </a:xfrm>
            <a:prstGeom prst="rect">
              <a:avLst/>
            </a:prstGeom>
            <a:solidFill>
              <a:srgbClr val="9B2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393192" y="1492766"/>
              <a:ext cx="698356" cy="269373"/>
            </a:xfrm>
            <a:prstGeom prst="rect">
              <a:avLst/>
            </a:prstGeom>
            <a:solidFill>
              <a:srgbClr val="B14D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  <p:sp>
          <p:nvSpPr>
            <p:cNvPr id="59" name="Rectangle 58"/>
            <p:cNvSpPr/>
            <p:nvPr userDrawn="1"/>
          </p:nvSpPr>
          <p:spPr>
            <a:xfrm>
              <a:off x="897295" y="1492766"/>
              <a:ext cx="384108" cy="26937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rgbClr val="FBFBFB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DBBABF8-EC56-433C-ADAF-0C97C294D137}"/>
              </a:ext>
            </a:extLst>
          </p:cNvPr>
          <p:cNvGrpSpPr/>
          <p:nvPr userDrawn="1"/>
        </p:nvGrpSpPr>
        <p:grpSpPr>
          <a:xfrm>
            <a:off x="11489603" y="6003562"/>
            <a:ext cx="649757" cy="365125"/>
            <a:chOff x="6402738" y="4383706"/>
            <a:chExt cx="2261813" cy="1267353"/>
          </a:xfrm>
          <a:effectLst>
            <a:glow rad="63500">
              <a:schemeClr val="bg1">
                <a:alpha val="40000"/>
              </a:schemeClr>
            </a:glow>
          </a:effectLst>
        </p:grpSpPr>
        <p:sp>
          <p:nvSpPr>
            <p:cNvPr id="34" name="Rectangle: Diagonal Corners Rounded 33">
              <a:extLst>
                <a:ext uri="{FF2B5EF4-FFF2-40B4-BE49-F238E27FC236}">
                  <a16:creationId xmlns:a16="http://schemas.microsoft.com/office/drawing/2014/main" id="{04D6756B-1830-43A1-91DD-3CEBA00B4BB9}"/>
                </a:ext>
              </a:extLst>
            </p:cNvPr>
            <p:cNvSpPr/>
            <p:nvPr userDrawn="1"/>
          </p:nvSpPr>
          <p:spPr>
            <a:xfrm>
              <a:off x="6553893" y="4508822"/>
              <a:ext cx="1905670" cy="1142237"/>
            </a:xfrm>
            <a:prstGeom prst="round2DiagRect">
              <a:avLst/>
            </a:prstGeom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CD149E7-1832-4096-8870-7BA3A1415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02738" y="4383706"/>
              <a:ext cx="2261813" cy="1204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4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4338" r:id="rId3"/>
    <p:sldLayoutId id="2147483763" r:id="rId4"/>
    <p:sldLayoutId id="2147483769" r:id="rId5"/>
    <p:sldLayoutId id="2147483770" r:id="rId6"/>
    <p:sldLayoutId id="2147483771" r:id="rId7"/>
    <p:sldLayoutId id="2147483773" r:id="rId8"/>
    <p:sldLayoutId id="214748433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1" y="1630397"/>
            <a:ext cx="12083005" cy="1798603"/>
          </a:xfrm>
        </p:spPr>
        <p:txBody>
          <a:bodyPr/>
          <a:lstStyle/>
          <a:p>
            <a:pPr algn="l"/>
            <a:r>
              <a:rPr lang="en-US" sz="4400" dirty="0">
                <a:latin typeface="+mj-lt"/>
              </a:rPr>
              <a:t>Measuring the Impact of a Lower BAC in Utah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Frequentist and Bayesian Comparison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016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Frequentist Approach: ARIMA Modeling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move forward with the SAR(1) as leading model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AE5255-36CF-4460-9669-A5A09CC0F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8760"/>
              </p:ext>
            </p:extLst>
          </p:nvPr>
        </p:nvGraphicFramePr>
        <p:xfrm>
          <a:off x="235974" y="1064059"/>
          <a:ext cx="9822425" cy="4970207"/>
        </p:xfrm>
        <a:graphic>
          <a:graphicData uri="http://schemas.openxmlformats.org/drawingml/2006/table">
            <a:tbl>
              <a:tblPr/>
              <a:tblGrid>
                <a:gridCol w="2383995">
                  <a:extLst>
                    <a:ext uri="{9D8B030D-6E8A-4147-A177-3AD203B41FA5}">
                      <a16:colId xmlns:a16="http://schemas.microsoft.com/office/drawing/2014/main" val="3479952795"/>
                    </a:ext>
                  </a:extLst>
                </a:gridCol>
                <a:gridCol w="2370134">
                  <a:extLst>
                    <a:ext uri="{9D8B030D-6E8A-4147-A177-3AD203B41FA5}">
                      <a16:colId xmlns:a16="http://schemas.microsoft.com/office/drawing/2014/main" val="2524843827"/>
                    </a:ext>
                  </a:extLst>
                </a:gridCol>
                <a:gridCol w="2536458">
                  <a:extLst>
                    <a:ext uri="{9D8B030D-6E8A-4147-A177-3AD203B41FA5}">
                      <a16:colId xmlns:a16="http://schemas.microsoft.com/office/drawing/2014/main" val="3367711361"/>
                    </a:ext>
                  </a:extLst>
                </a:gridCol>
                <a:gridCol w="2531838">
                  <a:extLst>
                    <a:ext uri="{9D8B030D-6E8A-4147-A177-3AD203B41FA5}">
                      <a16:colId xmlns:a16="http://schemas.microsoft.com/office/drawing/2014/main" val="3023446571"/>
                    </a:ext>
                  </a:extLst>
                </a:gridCol>
              </a:tblGrid>
              <a:tr h="8165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SAR(1)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SMA(1)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Pure Noise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103181"/>
                  </a:ext>
                </a:extLst>
              </a:tr>
              <a:tr h="1143650"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Estimate (P-Value)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sar1: </a:t>
                      </a:r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-0.49 (0.000)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treatment</a:t>
                      </a:r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-0.03 (0.449)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sma1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-0.99 (0.223)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treatment:</a:t>
                      </a:r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 -0.04 (0.421)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treatment:</a:t>
                      </a:r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 -0.04 (0.46)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599087"/>
                  </a:ext>
                </a:extLst>
              </a:tr>
              <a:tr h="3362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-60.87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-0.31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405825"/>
                  </a:ext>
                </a:extLst>
              </a:tr>
              <a:tr h="3362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BIC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-51.47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-0.61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193024"/>
                  </a:ext>
                </a:extLst>
              </a:tr>
              <a:tr h="3362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Q-Statistics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941105"/>
                  </a:ext>
                </a:extLst>
              </a:tr>
              <a:tr h="3362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lag 5 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177202"/>
                  </a:ext>
                </a:extLst>
              </a:tr>
              <a:tr h="3362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lag 10 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3321"/>
                  </a:ext>
                </a:extLst>
              </a:tr>
              <a:tr h="3362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lag 15 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996813"/>
                  </a:ext>
                </a:extLst>
              </a:tr>
              <a:tr h="3362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lag 20 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298991"/>
                  </a:ext>
                </a:extLst>
              </a:tr>
              <a:tr h="3362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lag 25 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948671"/>
                  </a:ext>
                </a:extLst>
              </a:tr>
              <a:tr h="32021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78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35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Frequentist Approach: ARIMA Modeling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Treatment variable shows no significant effect on collisions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AE5255-36CF-4460-9669-A5A09CC0F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573"/>
              </p:ext>
            </p:extLst>
          </p:nvPr>
        </p:nvGraphicFramePr>
        <p:xfrm>
          <a:off x="54497" y="1454057"/>
          <a:ext cx="7064479" cy="1960194"/>
        </p:xfrm>
        <a:graphic>
          <a:graphicData uri="http://schemas.openxmlformats.org/drawingml/2006/table">
            <a:tbl>
              <a:tblPr/>
              <a:tblGrid>
                <a:gridCol w="3135774">
                  <a:extLst>
                    <a:ext uri="{9D8B030D-6E8A-4147-A177-3AD203B41FA5}">
                      <a16:colId xmlns:a16="http://schemas.microsoft.com/office/drawing/2014/main" val="3479952795"/>
                    </a:ext>
                  </a:extLst>
                </a:gridCol>
                <a:gridCol w="3928705">
                  <a:extLst>
                    <a:ext uri="{9D8B030D-6E8A-4147-A177-3AD203B41FA5}">
                      <a16:colId xmlns:a16="http://schemas.microsoft.com/office/drawing/2014/main" val="2524843827"/>
                    </a:ext>
                  </a:extLst>
                </a:gridCol>
              </a:tblGrid>
              <a:tr h="81654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SAR(1)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103181"/>
                  </a:ext>
                </a:extLst>
              </a:tr>
              <a:tr h="1143650"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Estimate (P-Value)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treatment: </a:t>
                      </a:r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</a:rPr>
                        <a:t>-0.03 (0.449)</a:t>
                      </a:r>
                      <a:br>
                        <a:rPr lang="en-US" sz="2400" b="1" i="0" u="none" strike="noStrike" dirty="0">
                          <a:solidFill>
                            <a:srgbClr val="1269A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2400" b="1" i="0" u="none" strike="noStrike" dirty="0">
                        <a:solidFill>
                          <a:srgbClr val="1269A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599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18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Bayesian Approach: Model Comparison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compare 5 state-space models</a:t>
            </a:r>
            <a:endParaRPr lang="en-US" sz="24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EEC01A-6905-4D8F-B761-DE71CDB89AB1}"/>
              </a:ext>
            </a:extLst>
          </p:cNvPr>
          <p:cNvSpPr/>
          <p:nvPr/>
        </p:nvSpPr>
        <p:spPr>
          <a:xfrm>
            <a:off x="776747" y="1296300"/>
            <a:ext cx="7511845" cy="2132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1: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 Linear Trend &amp; Seasonality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2: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Seasonality only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3: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 Linear Trend only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4: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 Local Linear Trend only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5: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 Local Linear Trend &amp; Seasonality</a:t>
            </a:r>
            <a:endParaRPr lang="en-US" sz="20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A16DC-0A92-43BE-8CCC-D0EFA4C145EC}"/>
              </a:ext>
            </a:extLst>
          </p:cNvPr>
          <p:cNvSpPr/>
          <p:nvPr/>
        </p:nvSpPr>
        <p:spPr>
          <a:xfrm>
            <a:off x="776747" y="3823190"/>
            <a:ext cx="7511845" cy="2134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  <a:tabLst>
                <a:tab pos="457200" algn="l"/>
              </a:tabLst>
            </a:pP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RMSE on one-step-ahead predictions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  <a:tabLst>
                <a:tab pos="457200" algn="l"/>
              </a:tabLst>
            </a:pP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RMSE on a holdout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  <a:tabLst>
                <a:tab pos="457200" algn="l"/>
              </a:tabLst>
            </a:pP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baseline="300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Harvey’s GOF (random walk R</a:t>
            </a:r>
            <a:r>
              <a:rPr lang="en-US" sz="2000" baseline="300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  <a:tabLst>
                <a:tab pos="457200" algn="l"/>
              </a:tabLst>
            </a:pP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Predictive Checks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Bayesian Approach: Model Comparison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 4 &amp; 5 lead other models across evaluation criteria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756491-5810-4B56-BDEF-EDAE59DA6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8135"/>
              </p:ext>
            </p:extLst>
          </p:nvPr>
        </p:nvGraphicFramePr>
        <p:xfrm>
          <a:off x="628648" y="1403001"/>
          <a:ext cx="6052371" cy="2338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1158">
                  <a:extLst>
                    <a:ext uri="{9D8B030D-6E8A-4147-A177-3AD203B41FA5}">
                      <a16:colId xmlns:a16="http://schemas.microsoft.com/office/drawing/2014/main" val="999688554"/>
                    </a:ext>
                  </a:extLst>
                </a:gridCol>
                <a:gridCol w="1181096">
                  <a:extLst>
                    <a:ext uri="{9D8B030D-6E8A-4147-A177-3AD203B41FA5}">
                      <a16:colId xmlns:a16="http://schemas.microsoft.com/office/drawing/2014/main" val="3019682479"/>
                    </a:ext>
                  </a:extLst>
                </a:gridCol>
                <a:gridCol w="1333991">
                  <a:extLst>
                    <a:ext uri="{9D8B030D-6E8A-4147-A177-3AD203B41FA5}">
                      <a16:colId xmlns:a16="http://schemas.microsoft.com/office/drawing/2014/main" val="2827597509"/>
                    </a:ext>
                  </a:extLst>
                </a:gridCol>
                <a:gridCol w="1260501">
                  <a:extLst>
                    <a:ext uri="{9D8B030D-6E8A-4147-A177-3AD203B41FA5}">
                      <a16:colId xmlns:a16="http://schemas.microsoft.com/office/drawing/2014/main" val="200978909"/>
                    </a:ext>
                  </a:extLst>
                </a:gridCol>
                <a:gridCol w="1135625">
                  <a:extLst>
                    <a:ext uri="{9D8B030D-6E8A-4147-A177-3AD203B41FA5}">
                      <a16:colId xmlns:a16="http://schemas.microsoft.com/office/drawing/2014/main" val="1482298817"/>
                    </a:ext>
                  </a:extLst>
                </a:gridCol>
              </a:tblGrid>
              <a:tr h="4729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</a:t>
                      </a:r>
                      <a:r>
                        <a:rPr lang="en-US" sz="16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HarveyGOF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RMSE (one-step)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RMSE (holdout)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055488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 1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11.7%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42.2%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0.181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0.172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930920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 2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9.1%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48.3%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0.171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4.497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76681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 3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-0.6%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48.5%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0.171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0.173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066471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 4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5.6%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49.9%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0.169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0.168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63406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 5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16.5%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43.5%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0.179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0.168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46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545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Bayesian Approach: Model Comparison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 4 &amp; 5 lead other models across evaluation criteria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756491-5810-4B56-BDEF-EDAE59DA6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59977"/>
              </p:ext>
            </p:extLst>
          </p:nvPr>
        </p:nvGraphicFramePr>
        <p:xfrm>
          <a:off x="628648" y="1403001"/>
          <a:ext cx="6052371" cy="2338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1158">
                  <a:extLst>
                    <a:ext uri="{9D8B030D-6E8A-4147-A177-3AD203B41FA5}">
                      <a16:colId xmlns:a16="http://schemas.microsoft.com/office/drawing/2014/main" val="999688554"/>
                    </a:ext>
                  </a:extLst>
                </a:gridCol>
                <a:gridCol w="1181096">
                  <a:extLst>
                    <a:ext uri="{9D8B030D-6E8A-4147-A177-3AD203B41FA5}">
                      <a16:colId xmlns:a16="http://schemas.microsoft.com/office/drawing/2014/main" val="3019682479"/>
                    </a:ext>
                  </a:extLst>
                </a:gridCol>
                <a:gridCol w="1333991">
                  <a:extLst>
                    <a:ext uri="{9D8B030D-6E8A-4147-A177-3AD203B41FA5}">
                      <a16:colId xmlns:a16="http://schemas.microsoft.com/office/drawing/2014/main" val="2827597509"/>
                    </a:ext>
                  </a:extLst>
                </a:gridCol>
                <a:gridCol w="1260501">
                  <a:extLst>
                    <a:ext uri="{9D8B030D-6E8A-4147-A177-3AD203B41FA5}">
                      <a16:colId xmlns:a16="http://schemas.microsoft.com/office/drawing/2014/main" val="200978909"/>
                    </a:ext>
                  </a:extLst>
                </a:gridCol>
                <a:gridCol w="1135625">
                  <a:extLst>
                    <a:ext uri="{9D8B030D-6E8A-4147-A177-3AD203B41FA5}">
                      <a16:colId xmlns:a16="http://schemas.microsoft.com/office/drawing/2014/main" val="1482298817"/>
                    </a:ext>
                  </a:extLst>
                </a:gridCol>
              </a:tblGrid>
              <a:tr h="4729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</a:t>
                      </a:r>
                      <a:r>
                        <a:rPr lang="en-US" sz="16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HarveyGOF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RMSE (one-step)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RMSE (holdout)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055488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25000"/>
                              <a:lumOff val="75000"/>
                            </a:schemeClr>
                          </a:solidFill>
                          <a:effectLst/>
                        </a:rPr>
                        <a:t>Model 1</a:t>
                      </a:r>
                      <a:endParaRPr lang="en-US" sz="1800" b="0" dirty="0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11.7%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42.2%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0.181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0.172</a:t>
                      </a:r>
                      <a:endParaRPr lang="en-US" sz="2000" 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930920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25000"/>
                              <a:lumOff val="75000"/>
                            </a:schemeClr>
                          </a:solidFill>
                          <a:effectLst/>
                        </a:rPr>
                        <a:t>Model 2</a:t>
                      </a:r>
                      <a:endParaRPr lang="en-US" sz="1800" b="0" dirty="0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9.1%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48.3%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0.171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4.497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76681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25000"/>
                              <a:lumOff val="75000"/>
                            </a:schemeClr>
                          </a:solidFill>
                          <a:effectLst/>
                        </a:rPr>
                        <a:t>Model 3</a:t>
                      </a:r>
                      <a:endParaRPr lang="en-US" sz="1800" b="0" dirty="0">
                        <a:solidFill>
                          <a:schemeClr val="tx1">
                            <a:lumMod val="25000"/>
                            <a:lumOff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-0.6%</a:t>
                      </a:r>
                      <a:endParaRPr lang="en-US" sz="2000" 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48.5%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0.171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0.173</a:t>
                      </a:r>
                      <a:endParaRPr lang="en-US" sz="20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066471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 4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5.6%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49.9%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0.169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0.168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63406"/>
                  </a:ext>
                </a:extLst>
              </a:tr>
              <a:tr h="3660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 5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16.5%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accent1"/>
                          </a:solidFill>
                          <a:effectLst/>
                        </a:rPr>
                        <a:t>43.5%</a:t>
                      </a:r>
                      <a:endParaRPr lang="en-US" sz="20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0.179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  <a:effectLst/>
                        </a:rPr>
                        <a:t>0.168</a:t>
                      </a:r>
                      <a:endParaRPr lang="en-US" sz="20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4665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9D675BF-8078-448D-ADDC-1F59F5AFC247}"/>
              </a:ext>
            </a:extLst>
          </p:cNvPr>
          <p:cNvSpPr/>
          <p:nvPr/>
        </p:nvSpPr>
        <p:spPr>
          <a:xfrm>
            <a:off x="6926209" y="3047120"/>
            <a:ext cx="5156796" cy="772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 Local Linear Trend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 Local Linear Trend &amp; Seasonality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30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Bayesian Approach: PPC Residual Checks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Q-Q plots show both model residuals are approx. normal</a:t>
            </a:r>
            <a:endParaRPr lang="en-US" sz="2400" dirty="0"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FB0597-234E-4A52-B23B-4DA648DC2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5" y="1448795"/>
            <a:ext cx="5715798" cy="43344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F143A7-C11B-4EFD-A3E7-A5C31C450948}"/>
              </a:ext>
            </a:extLst>
          </p:cNvPr>
          <p:cNvSpPr txBox="1"/>
          <p:nvPr/>
        </p:nvSpPr>
        <p:spPr>
          <a:xfrm>
            <a:off x="914400" y="1759355"/>
            <a:ext cx="17358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Model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9F3742-2E29-4918-A3FE-13E2EAEB10A2}"/>
              </a:ext>
            </a:extLst>
          </p:cNvPr>
          <p:cNvSpPr txBox="1"/>
          <p:nvPr/>
        </p:nvSpPr>
        <p:spPr>
          <a:xfrm>
            <a:off x="3748007" y="1759355"/>
            <a:ext cx="17358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Model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04EF52-0AA1-431F-B66D-99C196D8F7D1}"/>
              </a:ext>
            </a:extLst>
          </p:cNvPr>
          <p:cNvSpPr txBox="1"/>
          <p:nvPr/>
        </p:nvSpPr>
        <p:spPr>
          <a:xfrm>
            <a:off x="1968285" y="1175205"/>
            <a:ext cx="30221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Normal Q-Q Plots</a:t>
            </a:r>
          </a:p>
        </p:txBody>
      </p:sp>
    </p:spTree>
    <p:extLst>
      <p:ext uri="{BB962C8B-B14F-4D97-AF65-F5344CB8AC3E}">
        <p14:creationId xmlns:p14="http://schemas.microsoft.com/office/powerpoint/2010/main" val="99203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Bayesian Approach: PPC Residual Checks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Residual ACF show that </a:t>
            </a:r>
            <a:endParaRPr lang="en-US" sz="2400" dirty="0"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FB0597-234E-4A52-B23B-4DA648DC2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35" y="1448795"/>
            <a:ext cx="5715798" cy="43344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F143A7-C11B-4EFD-A3E7-A5C31C450948}"/>
              </a:ext>
            </a:extLst>
          </p:cNvPr>
          <p:cNvSpPr txBox="1"/>
          <p:nvPr/>
        </p:nvSpPr>
        <p:spPr>
          <a:xfrm>
            <a:off x="914400" y="1759355"/>
            <a:ext cx="17358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Model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9F3742-2E29-4918-A3FE-13E2EAEB10A2}"/>
              </a:ext>
            </a:extLst>
          </p:cNvPr>
          <p:cNvSpPr txBox="1"/>
          <p:nvPr/>
        </p:nvSpPr>
        <p:spPr>
          <a:xfrm>
            <a:off x="3748007" y="1759355"/>
            <a:ext cx="17358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Model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04EF52-0AA1-431F-B66D-99C196D8F7D1}"/>
              </a:ext>
            </a:extLst>
          </p:cNvPr>
          <p:cNvSpPr txBox="1"/>
          <p:nvPr/>
        </p:nvSpPr>
        <p:spPr>
          <a:xfrm>
            <a:off x="1968285" y="1175205"/>
            <a:ext cx="30221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Normal Q-Q Plots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E39D36-4262-40E2-8CD8-EBCDFF747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681" y="1458999"/>
            <a:ext cx="5715798" cy="43910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26E58F-4ECF-4108-9B4D-2AA48FF63C6A}"/>
              </a:ext>
            </a:extLst>
          </p:cNvPr>
          <p:cNvSpPr txBox="1"/>
          <p:nvPr/>
        </p:nvSpPr>
        <p:spPr>
          <a:xfrm>
            <a:off x="6774835" y="1759355"/>
            <a:ext cx="17358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Model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E782A-7260-42A9-BD81-8A13E35118BF}"/>
              </a:ext>
            </a:extLst>
          </p:cNvPr>
          <p:cNvSpPr txBox="1"/>
          <p:nvPr/>
        </p:nvSpPr>
        <p:spPr>
          <a:xfrm>
            <a:off x="9608442" y="1759355"/>
            <a:ext cx="17358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Model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7A39A0-9693-428B-8B78-DAE2DEB1CAF1}"/>
              </a:ext>
            </a:extLst>
          </p:cNvPr>
          <p:cNvSpPr txBox="1"/>
          <p:nvPr/>
        </p:nvSpPr>
        <p:spPr>
          <a:xfrm>
            <a:off x="7828720" y="1175205"/>
            <a:ext cx="30221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Residual ACF</a:t>
            </a:r>
          </a:p>
        </p:txBody>
      </p:sp>
    </p:spTree>
    <p:extLst>
      <p:ext uri="{BB962C8B-B14F-4D97-AF65-F5344CB8AC3E}">
        <p14:creationId xmlns:p14="http://schemas.microsoft.com/office/powerpoint/2010/main" val="165487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Bayesian Approach: Graphical Predictive Checks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5 appears to move closely with observed data</a:t>
            </a:r>
            <a:endParaRPr lang="en-US" sz="2400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E284F4-2B3B-4EC2-B735-F87702AC0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32" y="1532808"/>
            <a:ext cx="10478962" cy="52394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F3AF9BB-247D-49A3-B6F5-25089C72E4BA}"/>
              </a:ext>
            </a:extLst>
          </p:cNvPr>
          <p:cNvSpPr txBox="1"/>
          <p:nvPr/>
        </p:nvSpPr>
        <p:spPr>
          <a:xfrm>
            <a:off x="1481588" y="1908179"/>
            <a:ext cx="30221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Model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D02381-C685-434F-9A41-09E32B0D87AF}"/>
              </a:ext>
            </a:extLst>
          </p:cNvPr>
          <p:cNvSpPr txBox="1"/>
          <p:nvPr/>
        </p:nvSpPr>
        <p:spPr>
          <a:xfrm>
            <a:off x="6736930" y="1908179"/>
            <a:ext cx="30221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Model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1565E8-5B8F-49F1-8363-B9134685D4F3}"/>
              </a:ext>
            </a:extLst>
          </p:cNvPr>
          <p:cNvSpPr txBox="1"/>
          <p:nvPr/>
        </p:nvSpPr>
        <p:spPr>
          <a:xfrm>
            <a:off x="1379890" y="1209238"/>
            <a:ext cx="94322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Poster Predictions (20-step-ahead)</a:t>
            </a:r>
          </a:p>
        </p:txBody>
      </p:sp>
    </p:spTree>
    <p:extLst>
      <p:ext uri="{BB962C8B-B14F-4D97-AF65-F5344CB8AC3E}">
        <p14:creationId xmlns:p14="http://schemas.microsoft.com/office/powerpoint/2010/main" val="325238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Bayesian Approach: Graphical Predictive Checks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4 wins in terms of one-step-ahead RMSE</a:t>
            </a:r>
            <a:endParaRPr lang="en-US" sz="24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3AA14-4E0E-491A-895C-C43D0A324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92" y="1026372"/>
            <a:ext cx="9526329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10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Bayesian Approach: Treatment Evaluation</a:t>
            </a:r>
            <a:br>
              <a:rPr lang="en-US" sz="3200" dirty="0">
                <a:latin typeface="+mj-lt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Neither model shows a significant effect of a lower BAC</a:t>
            </a:r>
            <a:endParaRPr lang="en-US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B96D5-E480-4E97-AFF6-588B5A7E00D2}"/>
              </a:ext>
            </a:extLst>
          </p:cNvPr>
          <p:cNvSpPr txBox="1"/>
          <p:nvPr/>
        </p:nvSpPr>
        <p:spPr>
          <a:xfrm>
            <a:off x="2266335" y="1548447"/>
            <a:ext cx="3182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Inclusion Probability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16C98-5DA8-48F1-A50F-57F6034BDF23}"/>
              </a:ext>
            </a:extLst>
          </p:cNvPr>
          <p:cNvSpPr txBox="1"/>
          <p:nvPr/>
        </p:nvSpPr>
        <p:spPr>
          <a:xfrm>
            <a:off x="6095999" y="1556158"/>
            <a:ext cx="37684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Coefficient (95% HPD)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6BA62-AEF6-48FD-8CAA-1DAFB67C8E68}"/>
              </a:ext>
            </a:extLst>
          </p:cNvPr>
          <p:cNvSpPr txBox="1"/>
          <p:nvPr/>
        </p:nvSpPr>
        <p:spPr>
          <a:xfrm>
            <a:off x="299591" y="2078643"/>
            <a:ext cx="12784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Model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63F5C-9CEF-43FC-A6DB-2599A8AB0987}"/>
              </a:ext>
            </a:extLst>
          </p:cNvPr>
          <p:cNvSpPr txBox="1"/>
          <p:nvPr/>
        </p:nvSpPr>
        <p:spPr>
          <a:xfrm>
            <a:off x="299591" y="2738320"/>
            <a:ext cx="12784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Model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827FF-5763-482B-83DF-CB31979321D4}"/>
              </a:ext>
            </a:extLst>
          </p:cNvPr>
          <p:cNvSpPr txBox="1"/>
          <p:nvPr/>
        </p:nvSpPr>
        <p:spPr>
          <a:xfrm>
            <a:off x="2266335" y="1982177"/>
            <a:ext cx="127848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1.4%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84EE0-91C2-45C7-9CEB-F232F28D4DB2}"/>
              </a:ext>
            </a:extLst>
          </p:cNvPr>
          <p:cNvSpPr txBox="1"/>
          <p:nvPr/>
        </p:nvSpPr>
        <p:spPr>
          <a:xfrm>
            <a:off x="2266335" y="2687391"/>
            <a:ext cx="127848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1.2%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79710F-84C2-4535-92E2-C997C94DBA6C}"/>
              </a:ext>
            </a:extLst>
          </p:cNvPr>
          <p:cNvSpPr txBox="1"/>
          <p:nvPr/>
        </p:nvSpPr>
        <p:spPr>
          <a:xfrm>
            <a:off x="6095999" y="2046634"/>
            <a:ext cx="422787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0.045 (-0.08, 0.17)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D6C0C-9268-479C-8652-21ED512158DA}"/>
              </a:ext>
            </a:extLst>
          </p:cNvPr>
          <p:cNvSpPr txBox="1"/>
          <p:nvPr/>
        </p:nvSpPr>
        <p:spPr>
          <a:xfrm>
            <a:off x="6095999" y="2759966"/>
            <a:ext cx="422787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0.036 (-0.18, 0.25)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75700-C69A-4B25-95B4-C81AC2978A61}"/>
              </a:ext>
            </a:extLst>
          </p:cNvPr>
          <p:cNvSpPr txBox="1"/>
          <p:nvPr/>
        </p:nvSpPr>
        <p:spPr>
          <a:xfrm>
            <a:off x="732503" y="3952594"/>
            <a:ext cx="1040253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Both models show inclusion probability much lower than conventional 10% threshold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95% HPD for both models includes zero meaning we can’t determine a significant effect. </a:t>
            </a:r>
          </a:p>
        </p:txBody>
      </p:sp>
    </p:spTree>
    <p:extLst>
      <p:ext uri="{BB962C8B-B14F-4D97-AF65-F5344CB8AC3E}">
        <p14:creationId xmlns:p14="http://schemas.microsoft.com/office/powerpoint/2010/main" val="64168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600" dirty="0">
                <a:latin typeface="+mj-lt"/>
              </a:rPr>
              <a:t>Introduction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Lower BAC impact is measured by DUI related collisions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BC3F04-2135-408C-9DB4-846C0699B303}"/>
              </a:ext>
            </a:extLst>
          </p:cNvPr>
          <p:cNvSpPr txBox="1"/>
          <p:nvPr/>
        </p:nvSpPr>
        <p:spPr>
          <a:xfrm>
            <a:off x="389743" y="1424066"/>
            <a:ext cx="11587397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b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What:</a:t>
            </a:r>
          </a:p>
          <a:p>
            <a:pPr marL="800100" lvl="1" indent="-342900">
              <a:buFontTx/>
              <a:buChar char="-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Utah lowered it’s BAC limit on 2018-12-30 from 0.08% to 0.05%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bg2">
                  <a:lumMod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3200" b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Expectations: </a:t>
            </a:r>
          </a:p>
          <a:p>
            <a:pPr marL="800100" lvl="1" indent="-342900">
              <a:buFontTx/>
              <a:buChar char="-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The number alcohol related collisions and collisions involving death will decrease.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bg2">
                  <a:lumMod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3200" b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How to measure:</a:t>
            </a:r>
          </a:p>
          <a:p>
            <a:pPr marL="800100" lvl="1" indent="-342900">
              <a:buFontTx/>
              <a:buChar char="-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We look at weekly DUI related collisions in Utah from 2015-01-01 to 2019-03-31</a:t>
            </a:r>
          </a:p>
        </p:txBody>
      </p:sp>
    </p:spTree>
    <p:extLst>
      <p:ext uri="{BB962C8B-B14F-4D97-AF65-F5344CB8AC3E}">
        <p14:creationId xmlns:p14="http://schemas.microsoft.com/office/powerpoint/2010/main" val="432020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Bayesian Approach: Treatment Evaluation</a:t>
            </a:r>
            <a:br>
              <a:rPr lang="en-US" sz="3200" dirty="0">
                <a:latin typeface="+mj-lt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Neither model shows a significant effect of a lower BAC</a:t>
            </a:r>
            <a:endParaRPr lang="en-US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B96D5-E480-4E97-AFF6-588B5A7E00D2}"/>
              </a:ext>
            </a:extLst>
          </p:cNvPr>
          <p:cNvSpPr txBox="1"/>
          <p:nvPr/>
        </p:nvSpPr>
        <p:spPr>
          <a:xfrm>
            <a:off x="2266335" y="1548447"/>
            <a:ext cx="3182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Inclusion Probability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16C98-5DA8-48F1-A50F-57F6034BDF23}"/>
              </a:ext>
            </a:extLst>
          </p:cNvPr>
          <p:cNvSpPr txBox="1"/>
          <p:nvPr/>
        </p:nvSpPr>
        <p:spPr>
          <a:xfrm>
            <a:off x="6095999" y="1556158"/>
            <a:ext cx="37684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Coefficient (95% HPD)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6BA62-AEF6-48FD-8CAA-1DAFB67C8E68}"/>
              </a:ext>
            </a:extLst>
          </p:cNvPr>
          <p:cNvSpPr txBox="1"/>
          <p:nvPr/>
        </p:nvSpPr>
        <p:spPr>
          <a:xfrm>
            <a:off x="299591" y="2078643"/>
            <a:ext cx="12784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Model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63F5C-9CEF-43FC-A6DB-2599A8AB0987}"/>
              </a:ext>
            </a:extLst>
          </p:cNvPr>
          <p:cNvSpPr txBox="1"/>
          <p:nvPr/>
        </p:nvSpPr>
        <p:spPr>
          <a:xfrm>
            <a:off x="299591" y="2738320"/>
            <a:ext cx="12784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Model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827FF-5763-482B-83DF-CB31979321D4}"/>
              </a:ext>
            </a:extLst>
          </p:cNvPr>
          <p:cNvSpPr txBox="1"/>
          <p:nvPr/>
        </p:nvSpPr>
        <p:spPr>
          <a:xfrm>
            <a:off x="2266335" y="1982177"/>
            <a:ext cx="127848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1.4%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84EE0-91C2-45C7-9CEB-F232F28D4DB2}"/>
              </a:ext>
            </a:extLst>
          </p:cNvPr>
          <p:cNvSpPr txBox="1"/>
          <p:nvPr/>
        </p:nvSpPr>
        <p:spPr>
          <a:xfrm>
            <a:off x="2266335" y="2687391"/>
            <a:ext cx="127848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1.2%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79710F-84C2-4535-92E2-C997C94DBA6C}"/>
              </a:ext>
            </a:extLst>
          </p:cNvPr>
          <p:cNvSpPr txBox="1"/>
          <p:nvPr/>
        </p:nvSpPr>
        <p:spPr>
          <a:xfrm>
            <a:off x="6095999" y="2046634"/>
            <a:ext cx="422787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0.045 (-0.08, 0.17)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D6C0C-9268-479C-8652-21ED512158DA}"/>
              </a:ext>
            </a:extLst>
          </p:cNvPr>
          <p:cNvSpPr txBox="1"/>
          <p:nvPr/>
        </p:nvSpPr>
        <p:spPr>
          <a:xfrm>
            <a:off x="6095999" y="2759966"/>
            <a:ext cx="422787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0.036 (-0.18, 0.25)</a:t>
            </a:r>
          </a:p>
        </p:txBody>
      </p:sp>
    </p:spTree>
    <p:extLst>
      <p:ext uri="{BB962C8B-B14F-4D97-AF65-F5344CB8AC3E}">
        <p14:creationId xmlns:p14="http://schemas.microsoft.com/office/powerpoint/2010/main" val="391375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600" dirty="0">
                <a:latin typeface="+mj-lt"/>
              </a:rPr>
              <a:t>Methodology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compare Frequentist and Bayesian Methodologies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BC3F04-2135-408C-9DB4-846C0699B303}"/>
              </a:ext>
            </a:extLst>
          </p:cNvPr>
          <p:cNvSpPr txBox="1"/>
          <p:nvPr/>
        </p:nvSpPr>
        <p:spPr>
          <a:xfrm>
            <a:off x="302300" y="1359932"/>
            <a:ext cx="11587397" cy="5478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b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Frequentist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1. Identify plausible ARIMA model on pre-intervention data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2. Run model on full series with a treatment binary included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3. Ensure quality measures hold (i.e. residual checks, significance, convergence)</a:t>
            </a:r>
          </a:p>
          <a:p>
            <a:pPr lvl="1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4. Evaluate treatment binary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bg2">
                  <a:lumMod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3200" b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Bayesian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   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1. Build several state-space models on the full dataset and evaluate on: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     	- RMSE, RMSE on a holdout, R-Square, Harvey’s GOF, Posterior Predictive Checks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     2. Include treatment binary and evaluate impact based on: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	-  Posterior Inclusion Probability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	-  HPD interval given inclusion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    </a:t>
            </a:r>
            <a:r>
              <a:rPr lang="en-US" sz="2000" b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3. Robustness Check: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Pre-built Bayesian State-Space Causal Impact Analysis </a:t>
            </a:r>
          </a:p>
          <a:p>
            <a:endParaRPr lang="en-US" sz="2000" b="1" dirty="0">
              <a:solidFill>
                <a:schemeClr val="bg2">
                  <a:lumMod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 </a:t>
            </a:r>
          </a:p>
          <a:p>
            <a:endParaRPr lang="en-US" sz="2000" b="1" dirty="0">
              <a:solidFill>
                <a:schemeClr val="bg2">
                  <a:lumMod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40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Frequentist Approach: Unit </a:t>
            </a:r>
            <a:r>
              <a:rPr lang="en-US" sz="3200" dirty="0"/>
              <a:t>Root</a:t>
            </a:r>
            <a:r>
              <a:rPr lang="en-US" sz="3200" dirty="0">
                <a:latin typeface="+mj-lt"/>
              </a:rPr>
              <a:t> Testing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visual inspection as first step of Unit Root Tests</a:t>
            </a:r>
            <a:endParaRPr lang="en-US" sz="2400" dirty="0">
              <a:latin typeface="+mj-l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7B20C39-957C-4821-B85A-0806F352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93" y="1504334"/>
            <a:ext cx="7621064" cy="53097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2A3D4BB-FB0E-4F5C-AEC8-8578BDE33AFF}"/>
              </a:ext>
            </a:extLst>
          </p:cNvPr>
          <p:cNvSpPr txBox="1"/>
          <p:nvPr/>
        </p:nvSpPr>
        <p:spPr>
          <a:xfrm>
            <a:off x="7993626" y="1386348"/>
            <a:ext cx="397768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No obvious deterministic trend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Stationary test to include drift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Seasonality potentially exists</a:t>
            </a:r>
          </a:p>
          <a:p>
            <a:pPr marL="285750" indent="-285750">
              <a:buFontTx/>
              <a:buChar char="-"/>
            </a:pPr>
            <a:endParaRPr lang="en-US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0EC544-1A94-484F-A988-6AE0CA82FB60}"/>
              </a:ext>
            </a:extLst>
          </p:cNvPr>
          <p:cNvSpPr txBox="1"/>
          <p:nvPr/>
        </p:nvSpPr>
        <p:spPr>
          <a:xfrm>
            <a:off x="773174" y="1138458"/>
            <a:ext cx="43802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Log Weekly DUI Collisions</a:t>
            </a:r>
          </a:p>
        </p:txBody>
      </p:sp>
    </p:spTree>
    <p:extLst>
      <p:ext uri="{BB962C8B-B14F-4D97-AF65-F5344CB8AC3E}">
        <p14:creationId xmlns:p14="http://schemas.microsoft.com/office/powerpoint/2010/main" val="265764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Frequentist Approach: Unit Root Testing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HEGY tests for unit roots at each seasonal frequency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A3D4BB-FB0E-4F5C-AEC8-8578BDE33AFF}"/>
              </a:ext>
            </a:extLst>
          </p:cNvPr>
          <p:cNvSpPr txBox="1"/>
          <p:nvPr/>
        </p:nvSpPr>
        <p:spPr>
          <a:xfrm>
            <a:off x="560439" y="946072"/>
            <a:ext cx="9778180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Seasonal Unit Root Testing using HEGY </a:t>
            </a: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	</a:t>
            </a:r>
            <a:r>
              <a:rPr lang="en-US" sz="3200" b="1" i="1" dirty="0" err="1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y</a:t>
            </a:r>
            <a:r>
              <a:rPr lang="en-US" sz="3200" b="1" i="1" baseline="-25000" dirty="0" err="1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</a:t>
            </a:r>
            <a:r>
              <a:rPr lang="en-US" sz="3200" b="1" i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= </a:t>
            </a:r>
            <a:r>
              <a:rPr lang="el-GR" sz="3200" b="1" i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α</a:t>
            </a:r>
            <a:r>
              <a:rPr lang="en-US" sz="3200" b="1" i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y</a:t>
            </a:r>
            <a:r>
              <a:rPr lang="en-US" sz="2800" b="1" i="1" baseline="-25000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t-52</a:t>
            </a:r>
            <a:r>
              <a:rPr lang="en-US" sz="3200" b="1" i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+ </a:t>
            </a:r>
            <a:r>
              <a:rPr lang="el-GR" sz="3200" b="1" i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ε</a:t>
            </a:r>
            <a:endParaRPr lang="en-US" sz="3200" b="1" i="1" dirty="0">
              <a:solidFill>
                <a:srgbClr val="1269AF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r>
              <a:rPr lang="en-US" sz="3200" b="1" i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	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test if </a:t>
            </a:r>
            <a:r>
              <a:rPr lang="el-GR" sz="2400" b="1" i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α</a:t>
            </a:r>
            <a:r>
              <a:rPr lang="en-US" sz="2400" b="1" i="1" dirty="0">
                <a:solidFill>
                  <a:srgbClr val="1269AF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= 1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at each seasonal frequency</a:t>
            </a:r>
          </a:p>
          <a:p>
            <a:endParaRPr lang="en-US" sz="2400" b="1" dirty="0">
              <a:solidFill>
                <a:schemeClr val="bg2">
                  <a:lumMod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- Under H</a:t>
            </a:r>
            <a:r>
              <a:rPr lang="en-US" sz="1600" b="1" baseline="-25000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: Unit Root</a:t>
            </a:r>
            <a:endParaRPr lang="en-US" sz="3200" b="1" i="1" dirty="0">
              <a:solidFill>
                <a:srgbClr val="1269AF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  <a:p>
            <a:pPr marL="742950" lvl="1" indent="-285750">
              <a:buFontTx/>
              <a:buChar char="-"/>
            </a:pP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9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Frequentist Approach: Unit Root Testing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HEGY statistics on level data show seasonal unit roots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A3D4BB-FB0E-4F5C-AEC8-8578BDE33AFF}"/>
              </a:ext>
            </a:extLst>
          </p:cNvPr>
          <p:cNvSpPr txBox="1"/>
          <p:nvPr/>
        </p:nvSpPr>
        <p:spPr>
          <a:xfrm>
            <a:off x="560439" y="1147796"/>
            <a:ext cx="9778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- H</a:t>
            </a:r>
            <a:r>
              <a:rPr lang="en-US" sz="1600" b="1" baseline="-25000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: Unit Root</a:t>
            </a:r>
            <a:endParaRPr lang="en-US" sz="3200" b="1" i="1" dirty="0">
              <a:solidFill>
                <a:srgbClr val="1269AF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31F4AD-0DE1-4D3B-876E-C6C3EF166732}"/>
              </a:ext>
            </a:extLst>
          </p:cNvPr>
          <p:cNvGraphicFramePr>
            <a:graphicFrameLocks noGrp="1"/>
          </p:cNvGraphicFramePr>
          <p:nvPr/>
        </p:nvGraphicFramePr>
        <p:xfrm>
          <a:off x="560439" y="1652876"/>
          <a:ext cx="5515896" cy="4360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403">
                  <a:extLst>
                    <a:ext uri="{9D8B030D-6E8A-4147-A177-3AD203B41FA5}">
                      <a16:colId xmlns:a16="http://schemas.microsoft.com/office/drawing/2014/main" val="3512425827"/>
                    </a:ext>
                  </a:extLst>
                </a:gridCol>
                <a:gridCol w="804663">
                  <a:extLst>
                    <a:ext uri="{9D8B030D-6E8A-4147-A177-3AD203B41FA5}">
                      <a16:colId xmlns:a16="http://schemas.microsoft.com/office/drawing/2014/main" val="2371801998"/>
                    </a:ext>
                  </a:extLst>
                </a:gridCol>
                <a:gridCol w="842912">
                  <a:extLst>
                    <a:ext uri="{9D8B030D-6E8A-4147-A177-3AD203B41FA5}">
                      <a16:colId xmlns:a16="http://schemas.microsoft.com/office/drawing/2014/main" val="4202174131"/>
                    </a:ext>
                  </a:extLst>
                </a:gridCol>
                <a:gridCol w="266183">
                  <a:extLst>
                    <a:ext uri="{9D8B030D-6E8A-4147-A177-3AD203B41FA5}">
                      <a16:colId xmlns:a16="http://schemas.microsoft.com/office/drawing/2014/main" val="3977174074"/>
                    </a:ext>
                  </a:extLst>
                </a:gridCol>
                <a:gridCol w="768972">
                  <a:extLst>
                    <a:ext uri="{9D8B030D-6E8A-4147-A177-3AD203B41FA5}">
                      <a16:colId xmlns:a16="http://schemas.microsoft.com/office/drawing/2014/main" val="3232345830"/>
                    </a:ext>
                  </a:extLst>
                </a:gridCol>
                <a:gridCol w="695032">
                  <a:extLst>
                    <a:ext uri="{9D8B030D-6E8A-4147-A177-3AD203B41FA5}">
                      <a16:colId xmlns:a16="http://schemas.microsoft.com/office/drawing/2014/main" val="930099098"/>
                    </a:ext>
                  </a:extLst>
                </a:gridCol>
                <a:gridCol w="715898">
                  <a:extLst>
                    <a:ext uri="{9D8B030D-6E8A-4147-A177-3AD203B41FA5}">
                      <a16:colId xmlns:a16="http://schemas.microsoft.com/office/drawing/2014/main" val="3514454659"/>
                    </a:ext>
                  </a:extLst>
                </a:gridCol>
                <a:gridCol w="348833">
                  <a:extLst>
                    <a:ext uri="{9D8B030D-6E8A-4147-A177-3AD203B41FA5}">
                      <a16:colId xmlns:a16="http://schemas.microsoft.com/office/drawing/2014/main" val="1624143160"/>
                    </a:ext>
                  </a:extLst>
                </a:gridCol>
              </a:tblGrid>
              <a:tr h="243369"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	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HEGY Test Statistics</a:t>
                      </a:r>
                    </a:p>
                  </a:txBody>
                  <a:tcPr marL="46636" marR="46636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34161"/>
                  </a:ext>
                </a:extLst>
              </a:tr>
              <a:tr h="207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statistic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p-value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statistic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p-value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457767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t_1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-2.68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0.061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F_31:32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1.85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0.110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116028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t_2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-1.16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0.236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F_33:34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2.24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0.073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543298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F_3:4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1.82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0.113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F_35:36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2.09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0.085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839170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F_5:6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3.30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0.025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F_37:38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1.92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0.102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139028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F_7:8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1.46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0.169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F_39:40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1.57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0.151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797819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F_9:10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2.64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0.048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F_41:42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4.89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0.005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880976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F_11:12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4.18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0.009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F_43:44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5.53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0.003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47114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F_13:14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1.93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0.102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F_45:46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3.84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0.014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46969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F_15:16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0.34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0.582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F_47:48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1.91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0.103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538147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F_17:18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2.81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0.041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F_49:50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1.94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0.101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939362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F_19:20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2.81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0.041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F_51:52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0.41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0.531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775179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F_21:22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0.83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0.331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F_2:52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3.67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0.253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56667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F_23:24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1.13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0.243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F_1:52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3.78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0.000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078260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F_25:26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2.49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0.056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217323"/>
                  </a:ext>
                </a:extLst>
              </a:tr>
              <a:tr h="142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F_27:28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0.42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0.525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49696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F_29:30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3.59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0.018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650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776F9B-B7C2-4EC9-A0A4-EAD53EFF3E7C}"/>
              </a:ext>
            </a:extLst>
          </p:cNvPr>
          <p:cNvGraphicFramePr>
            <a:graphicFrameLocks noGrp="1"/>
          </p:cNvGraphicFramePr>
          <p:nvPr/>
        </p:nvGraphicFramePr>
        <p:xfrm>
          <a:off x="4103223" y="5911928"/>
          <a:ext cx="1727519" cy="434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5571">
                  <a:extLst>
                    <a:ext uri="{9D8B030D-6E8A-4147-A177-3AD203B41FA5}">
                      <a16:colId xmlns:a16="http://schemas.microsoft.com/office/drawing/2014/main" val="63436109"/>
                    </a:ext>
                  </a:extLst>
                </a:gridCol>
                <a:gridCol w="471948">
                  <a:extLst>
                    <a:ext uri="{9D8B030D-6E8A-4147-A177-3AD203B41FA5}">
                      <a16:colId xmlns:a16="http://schemas.microsoft.com/office/drawing/2014/main" val="3419772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Sig. at 0.05</a:t>
                      </a:r>
                      <a:endParaRPr 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05752"/>
                  </a:ext>
                </a:extLst>
              </a:tr>
              <a:tr h="621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Insignificant</a:t>
                      </a:r>
                      <a:endParaRPr 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2.24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7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5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Frequentist Approach: Unit Root Testing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HEGY statistics on 1 seasonally difference show no unit roots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A3D4BB-FB0E-4F5C-AEC8-8578BDE33AFF}"/>
              </a:ext>
            </a:extLst>
          </p:cNvPr>
          <p:cNvSpPr txBox="1"/>
          <p:nvPr/>
        </p:nvSpPr>
        <p:spPr>
          <a:xfrm>
            <a:off x="560439" y="1147796"/>
            <a:ext cx="9778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- H</a:t>
            </a:r>
            <a:r>
              <a:rPr lang="en-US" sz="1600" b="1" baseline="-25000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: Unit Root</a:t>
            </a:r>
            <a:endParaRPr lang="en-US" sz="3200" b="1" i="1" dirty="0">
              <a:solidFill>
                <a:srgbClr val="1269AF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31F4AD-0DE1-4D3B-876E-C6C3EF166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21660"/>
              </p:ext>
            </p:extLst>
          </p:nvPr>
        </p:nvGraphicFramePr>
        <p:xfrm>
          <a:off x="560439" y="1652876"/>
          <a:ext cx="5515896" cy="4360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403">
                  <a:extLst>
                    <a:ext uri="{9D8B030D-6E8A-4147-A177-3AD203B41FA5}">
                      <a16:colId xmlns:a16="http://schemas.microsoft.com/office/drawing/2014/main" val="3512425827"/>
                    </a:ext>
                  </a:extLst>
                </a:gridCol>
                <a:gridCol w="804663">
                  <a:extLst>
                    <a:ext uri="{9D8B030D-6E8A-4147-A177-3AD203B41FA5}">
                      <a16:colId xmlns:a16="http://schemas.microsoft.com/office/drawing/2014/main" val="2371801998"/>
                    </a:ext>
                  </a:extLst>
                </a:gridCol>
                <a:gridCol w="842912">
                  <a:extLst>
                    <a:ext uri="{9D8B030D-6E8A-4147-A177-3AD203B41FA5}">
                      <a16:colId xmlns:a16="http://schemas.microsoft.com/office/drawing/2014/main" val="4202174131"/>
                    </a:ext>
                  </a:extLst>
                </a:gridCol>
                <a:gridCol w="266183">
                  <a:extLst>
                    <a:ext uri="{9D8B030D-6E8A-4147-A177-3AD203B41FA5}">
                      <a16:colId xmlns:a16="http://schemas.microsoft.com/office/drawing/2014/main" val="3977174074"/>
                    </a:ext>
                  </a:extLst>
                </a:gridCol>
                <a:gridCol w="768972">
                  <a:extLst>
                    <a:ext uri="{9D8B030D-6E8A-4147-A177-3AD203B41FA5}">
                      <a16:colId xmlns:a16="http://schemas.microsoft.com/office/drawing/2014/main" val="3232345830"/>
                    </a:ext>
                  </a:extLst>
                </a:gridCol>
                <a:gridCol w="695032">
                  <a:extLst>
                    <a:ext uri="{9D8B030D-6E8A-4147-A177-3AD203B41FA5}">
                      <a16:colId xmlns:a16="http://schemas.microsoft.com/office/drawing/2014/main" val="930099098"/>
                    </a:ext>
                  </a:extLst>
                </a:gridCol>
                <a:gridCol w="715898">
                  <a:extLst>
                    <a:ext uri="{9D8B030D-6E8A-4147-A177-3AD203B41FA5}">
                      <a16:colId xmlns:a16="http://schemas.microsoft.com/office/drawing/2014/main" val="3514454659"/>
                    </a:ext>
                  </a:extLst>
                </a:gridCol>
                <a:gridCol w="348833">
                  <a:extLst>
                    <a:ext uri="{9D8B030D-6E8A-4147-A177-3AD203B41FA5}">
                      <a16:colId xmlns:a16="http://schemas.microsoft.com/office/drawing/2014/main" val="1624143160"/>
                    </a:ext>
                  </a:extLst>
                </a:gridCol>
              </a:tblGrid>
              <a:tr h="243369">
                <a:tc gridSpan="8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	</a:t>
                      </a:r>
                      <a:endParaRPr lang="en-US" sz="7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HEGY Test Statistics</a:t>
                      </a:r>
                    </a:p>
                  </a:txBody>
                  <a:tcPr marL="46636" marR="46636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34161"/>
                  </a:ext>
                </a:extLst>
              </a:tr>
              <a:tr h="207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statistic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p-value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statistic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p-value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457767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t_1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-2.68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0.061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F_31:32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1.85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0.110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116028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t_2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-1.16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0.236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F_33:34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2.24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0.073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543298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F_3:4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1.82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0.113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F_35:36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2.09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0.085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839170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F_5:6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3.30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0.025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F_37:38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1.92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0.102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139028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F_7:8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1.46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0.169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F_39:40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1.57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0.151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797819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F_9:10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2.64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0.048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F_41:42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4.89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0.005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880976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F_11:12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4.18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0.009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F_43:44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5.53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0.003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47114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F_13:14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1.93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0.102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F_45:46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3.84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0.014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46969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F_15:16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0.34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0.582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F_47:48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1.91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0.103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538147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F_17:18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2.81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0.041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F_49:50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1.94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0.101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939362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F_19:20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2.81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0.041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F_51:52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0.41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0.531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775179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F_21:22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0.83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0.331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F_2:52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3.67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0.253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56667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F_23:24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1.13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0.243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F_1:52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3.78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0.000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078260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F_25:26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2.49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0.056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217323"/>
                  </a:ext>
                </a:extLst>
              </a:tr>
              <a:tr h="142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F_27:28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0.42</a:t>
                      </a:r>
                      <a:endParaRPr lang="en-US" sz="14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0.525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49696"/>
                  </a:ext>
                </a:extLst>
              </a:tr>
              <a:tr h="196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F_29:30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/>
                          </a:solidFill>
                          <a:effectLst/>
                        </a:rPr>
                        <a:t>3.59</a:t>
                      </a:r>
                      <a:endParaRPr lang="en-US" sz="1400" b="1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0.018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86507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F8F72D-E5C2-4D10-8647-5885DFC79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8270"/>
              </p:ext>
            </p:extLst>
          </p:nvPr>
        </p:nvGraphicFramePr>
        <p:xfrm>
          <a:off x="6361259" y="1615613"/>
          <a:ext cx="5721745" cy="4451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218">
                  <a:extLst>
                    <a:ext uri="{9D8B030D-6E8A-4147-A177-3AD203B41FA5}">
                      <a16:colId xmlns:a16="http://schemas.microsoft.com/office/drawing/2014/main" val="2532341803"/>
                    </a:ext>
                  </a:extLst>
                </a:gridCol>
                <a:gridCol w="715218">
                  <a:extLst>
                    <a:ext uri="{9D8B030D-6E8A-4147-A177-3AD203B41FA5}">
                      <a16:colId xmlns:a16="http://schemas.microsoft.com/office/drawing/2014/main" val="3616153495"/>
                    </a:ext>
                  </a:extLst>
                </a:gridCol>
                <a:gridCol w="715218">
                  <a:extLst>
                    <a:ext uri="{9D8B030D-6E8A-4147-A177-3AD203B41FA5}">
                      <a16:colId xmlns:a16="http://schemas.microsoft.com/office/drawing/2014/main" val="1564978691"/>
                    </a:ext>
                  </a:extLst>
                </a:gridCol>
                <a:gridCol w="411200">
                  <a:extLst>
                    <a:ext uri="{9D8B030D-6E8A-4147-A177-3AD203B41FA5}">
                      <a16:colId xmlns:a16="http://schemas.microsoft.com/office/drawing/2014/main" val="931143166"/>
                    </a:ext>
                  </a:extLst>
                </a:gridCol>
                <a:gridCol w="828350">
                  <a:extLst>
                    <a:ext uri="{9D8B030D-6E8A-4147-A177-3AD203B41FA5}">
                      <a16:colId xmlns:a16="http://schemas.microsoft.com/office/drawing/2014/main" val="2863351071"/>
                    </a:ext>
                  </a:extLst>
                </a:gridCol>
                <a:gridCol w="906105">
                  <a:extLst>
                    <a:ext uri="{9D8B030D-6E8A-4147-A177-3AD203B41FA5}">
                      <a16:colId xmlns:a16="http://schemas.microsoft.com/office/drawing/2014/main" val="890019794"/>
                    </a:ext>
                  </a:extLst>
                </a:gridCol>
                <a:gridCol w="715218">
                  <a:extLst>
                    <a:ext uri="{9D8B030D-6E8A-4147-A177-3AD203B41FA5}">
                      <a16:colId xmlns:a16="http://schemas.microsoft.com/office/drawing/2014/main" val="3792845992"/>
                    </a:ext>
                  </a:extLst>
                </a:gridCol>
                <a:gridCol w="715218">
                  <a:extLst>
                    <a:ext uri="{9D8B030D-6E8A-4147-A177-3AD203B41FA5}">
                      <a16:colId xmlns:a16="http://schemas.microsoft.com/office/drawing/2014/main" val="18345063"/>
                    </a:ext>
                  </a:extLst>
                </a:gridCol>
              </a:tblGrid>
              <a:tr h="449161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HEGY Test Statistics on 1 Seasonal Diff.</a:t>
                      </a:r>
                      <a:endParaRPr lang="en-US" sz="2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210950"/>
                  </a:ext>
                </a:extLst>
              </a:tr>
              <a:tr h="412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test statistic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p-value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test statistic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p-value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778558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t_1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-3.50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1.000</a:t>
                      </a:r>
                      <a:endParaRPr lang="en-US" sz="1400" b="1" i="0" u="none" strike="noStrike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F_31:32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3.68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0.013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285032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t_2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-1.18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0.991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F_33:34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3.72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0.013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966382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F_3:4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3.55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0.013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F_35:36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3.22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0.014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492174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F_5:6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4.45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0.012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F_37:38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4.56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0.011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63821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F_7:8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0.62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0.018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F_39:40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3.67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0.013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406479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F_9:10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2.53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0.015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F_41:42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6.59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0.000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409697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F_11:12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6.10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0.008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F_43:44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3.99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0.013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502891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F_13:14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5.57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0.009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F_45:46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4.19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0.012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97200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F_15:16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3.42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0.014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F_47:48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3.19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0.014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97201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F_17:18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4.97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0.011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F_49:50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2.97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0.014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221317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F_19:20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0.63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0.018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F_51:52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1.70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0.017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623053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F_21:22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5.24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0.010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F_2:52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6.99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0.304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047876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F_23:24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3.66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0.013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F_1:52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7.13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0.000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622358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F_25:26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5.11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0.010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401922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F_27:28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1.39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0.017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31091"/>
                  </a:ext>
                </a:extLst>
              </a:tr>
              <a:tr h="21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F_29:30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0.99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0.017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494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776F9B-B7C2-4EC9-A0A4-EAD53EFF3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56155"/>
              </p:ext>
            </p:extLst>
          </p:nvPr>
        </p:nvGraphicFramePr>
        <p:xfrm>
          <a:off x="4103223" y="5911928"/>
          <a:ext cx="1727519" cy="434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5571">
                  <a:extLst>
                    <a:ext uri="{9D8B030D-6E8A-4147-A177-3AD203B41FA5}">
                      <a16:colId xmlns:a16="http://schemas.microsoft.com/office/drawing/2014/main" val="63436109"/>
                    </a:ext>
                  </a:extLst>
                </a:gridCol>
                <a:gridCol w="471948">
                  <a:extLst>
                    <a:ext uri="{9D8B030D-6E8A-4147-A177-3AD203B41FA5}">
                      <a16:colId xmlns:a16="http://schemas.microsoft.com/office/drawing/2014/main" val="3419772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Sig. at 0.05</a:t>
                      </a:r>
                      <a:endParaRPr 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05752"/>
                  </a:ext>
                </a:extLst>
              </a:tr>
              <a:tr h="621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Insignificant</a:t>
                      </a:r>
                      <a:endParaRPr 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2.24</a:t>
                      </a:r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36" marR="46636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7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65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Frequentist Approach: ARIMA Modeling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HEGY statistics on 1 seasonally difference show no unit roots</a:t>
            </a:r>
            <a:endParaRPr lang="en-US" sz="24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E08E08-22B0-4CA5-824C-FF3635E178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497" y="1578077"/>
            <a:ext cx="5246431" cy="3189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DDE420-037C-4C4F-80CC-6523844BA54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38056" y="1578078"/>
            <a:ext cx="5246431" cy="3185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0FED8-5CF2-4C55-A26B-962F62BD72C9}"/>
              </a:ext>
            </a:extLst>
          </p:cNvPr>
          <p:cNvSpPr txBox="1"/>
          <p:nvPr/>
        </p:nvSpPr>
        <p:spPr>
          <a:xfrm>
            <a:off x="817419" y="1224116"/>
            <a:ext cx="43802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Seasonally Differenced ACF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6F7C-151E-4888-B371-1DF02278856D}"/>
              </a:ext>
            </a:extLst>
          </p:cNvPr>
          <p:cNvSpPr txBox="1"/>
          <p:nvPr/>
        </p:nvSpPr>
        <p:spPr>
          <a:xfrm>
            <a:off x="6704217" y="1224116"/>
            <a:ext cx="43802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Seasonally Differenced PACF</a:t>
            </a:r>
          </a:p>
        </p:txBody>
      </p:sp>
    </p:spTree>
    <p:extLst>
      <p:ext uri="{BB962C8B-B14F-4D97-AF65-F5344CB8AC3E}">
        <p14:creationId xmlns:p14="http://schemas.microsoft.com/office/powerpoint/2010/main" val="64433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39805" y="6434203"/>
            <a:ext cx="27432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>
                <a:solidFill>
                  <a:schemeClr val="accent5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497" y="43924"/>
            <a:ext cx="12083005" cy="1005387"/>
          </a:xfrm>
        </p:spPr>
        <p:txBody>
          <a:bodyPr/>
          <a:lstStyle/>
          <a:p>
            <a:pPr algn="l"/>
            <a:r>
              <a:rPr lang="en-US" sz="3200" dirty="0">
                <a:latin typeface="+mj-lt"/>
              </a:rPr>
              <a:t>Frequentist Approach: ARIMA Modeling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HEGY statistics on 1 seasonally difference show no unit roots</a:t>
            </a:r>
            <a:endParaRPr lang="en-US" sz="24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E08E08-22B0-4CA5-824C-FF3635E178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497" y="1578077"/>
            <a:ext cx="5246431" cy="3189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DDE420-037C-4C4F-80CC-6523844BA54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38056" y="1578078"/>
            <a:ext cx="5246431" cy="3185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0FED8-5CF2-4C55-A26B-962F62BD72C9}"/>
              </a:ext>
            </a:extLst>
          </p:cNvPr>
          <p:cNvSpPr txBox="1"/>
          <p:nvPr/>
        </p:nvSpPr>
        <p:spPr>
          <a:xfrm>
            <a:off x="817419" y="1224116"/>
            <a:ext cx="43802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Seasonally Differenced ACF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6F7C-151E-4888-B371-1DF02278856D}"/>
              </a:ext>
            </a:extLst>
          </p:cNvPr>
          <p:cNvSpPr txBox="1"/>
          <p:nvPr/>
        </p:nvSpPr>
        <p:spPr>
          <a:xfrm>
            <a:off x="6704217" y="1224116"/>
            <a:ext cx="43802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Seasonally Differenced PACF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9019F-B693-4129-8F4E-CDE01CE75E4C}"/>
              </a:ext>
            </a:extLst>
          </p:cNvPr>
          <p:cNvSpPr txBox="1"/>
          <p:nvPr/>
        </p:nvSpPr>
        <p:spPr>
          <a:xfrm>
            <a:off x="817418" y="5044968"/>
            <a:ext cx="900494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Move forward with a SAR(1), SMA(1), pure noise models</a:t>
            </a:r>
          </a:p>
        </p:txBody>
      </p:sp>
    </p:spTree>
    <p:extLst>
      <p:ext uri="{BB962C8B-B14F-4D97-AF65-F5344CB8AC3E}">
        <p14:creationId xmlns:p14="http://schemas.microsoft.com/office/powerpoint/2010/main" val="245403452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PGX Corpoarate Preso">
      <a:dk1>
        <a:srgbClr val="242424"/>
      </a:dk1>
      <a:lt1>
        <a:srgbClr val="FCFCFC"/>
      </a:lt1>
      <a:dk2>
        <a:srgbClr val="0070C0"/>
      </a:dk2>
      <a:lt2>
        <a:srgbClr val="F0F0F0"/>
      </a:lt2>
      <a:accent1>
        <a:srgbClr val="1B8CE7"/>
      </a:accent1>
      <a:accent2>
        <a:srgbClr val="8BC149"/>
      </a:accent2>
      <a:accent3>
        <a:srgbClr val="9B25AF"/>
      </a:accent3>
      <a:accent4>
        <a:srgbClr val="00BBD5"/>
      </a:accent4>
      <a:accent5>
        <a:srgbClr val="005E99"/>
      </a:accent5>
      <a:accent6>
        <a:srgbClr val="FAC503"/>
      </a:accent6>
      <a:hlink>
        <a:srgbClr val="37D2FF"/>
      </a:hlink>
      <a:folHlink>
        <a:srgbClr val="8BC14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42000">
              <a:schemeClr val="accent2">
                <a:alpha val="60000"/>
              </a:schemeClr>
            </a:gs>
            <a:gs pos="100000">
              <a:schemeClr val="accent1">
                <a:alpha val="60000"/>
              </a:schemeClr>
            </a:gs>
          </a:gsLst>
          <a:lin ang="13500000" scaled="0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mtClean="0">
            <a:latin typeface="Lato Medium" panose="020F0502020204030203" pitchFamily="34" charset="0"/>
            <a:ea typeface="Lato Medium" panose="020F0502020204030203" pitchFamily="34" charset="0"/>
            <a:cs typeface="Lato Medium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8628D20-2EBF-E541-8DB5-865235DCA66D}">
  <we:reference id="wa104381063" version="1.0.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65611</TotalTime>
  <Words>1561</Words>
  <Application>Microsoft Office PowerPoint</Application>
  <PresentationFormat>Widescreen</PresentationFormat>
  <Paragraphs>619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Arial Hebrew</vt:lpstr>
      <vt:lpstr>Arial Narrow</vt:lpstr>
      <vt:lpstr>Calibri</vt:lpstr>
      <vt:lpstr>Lato Medium</vt:lpstr>
      <vt:lpstr>Source Sans Pro</vt:lpstr>
      <vt:lpstr>2_Office Theme</vt:lpstr>
      <vt:lpstr>Measuring the Impact of a Lower BAC in Utah A Frequentist and Bayesian Comparison</vt:lpstr>
      <vt:lpstr>Introduction Lower BAC impact is measured by DUI related collisions</vt:lpstr>
      <vt:lpstr>Methodology We compare Frequentist and Bayesian Methodologies</vt:lpstr>
      <vt:lpstr>Frequentist Approach: Unit Root Testing Perform visual inspection as first step of Unit Root Tests</vt:lpstr>
      <vt:lpstr>Frequentist Approach: Unit Root Testing HEGY tests for unit roots at each seasonal frequency</vt:lpstr>
      <vt:lpstr>Frequentist Approach: Unit Root Testing HEGY statistics on level data show seasonal unit roots</vt:lpstr>
      <vt:lpstr>Frequentist Approach: Unit Root Testing HEGY statistics on 1 seasonally difference show no unit roots</vt:lpstr>
      <vt:lpstr>Frequentist Approach: ARIMA Modeling HEGY statistics on 1 seasonally difference show no unit roots</vt:lpstr>
      <vt:lpstr>Frequentist Approach: ARIMA Modeling HEGY statistics on 1 seasonally difference show no unit roots</vt:lpstr>
      <vt:lpstr>Frequentist Approach: ARIMA Modeling We move forward with the SAR(1) as leading model</vt:lpstr>
      <vt:lpstr>Frequentist Approach: ARIMA Modeling Treatment variable shows no significant effect on collisions</vt:lpstr>
      <vt:lpstr>Bayesian Approach: Model Comparison We compare 5 state-space models</vt:lpstr>
      <vt:lpstr>Bayesian Approach: Model Comparison Models 4 &amp; 5 lead other models across evaluation criteria</vt:lpstr>
      <vt:lpstr>Bayesian Approach: Model Comparison Models 4 &amp; 5 lead other models across evaluation criteria</vt:lpstr>
      <vt:lpstr>Bayesian Approach: PPC Residual Checks Q-Q plots show both model residuals are approx. normal</vt:lpstr>
      <vt:lpstr>Bayesian Approach: PPC Residual Checks Residual ACF show that </vt:lpstr>
      <vt:lpstr>Bayesian Approach: Graphical Predictive Checks Model 5 appears to move closely with observed data</vt:lpstr>
      <vt:lpstr>Bayesian Approach: Graphical Predictive Checks Model 4 wins in terms of one-step-ahead RMSE</vt:lpstr>
      <vt:lpstr>Bayesian Approach: Treatment Evaluation Neither model shows a significant effect of a lower BAC</vt:lpstr>
      <vt:lpstr>Bayesian Approach: Treatment Evaluation Neither model shows a significant effect of a lower BAC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Landon Mecham</cp:lastModifiedBy>
  <cp:revision>1298</cp:revision>
  <cp:lastPrinted>2018-03-02T20:41:37Z</cp:lastPrinted>
  <dcterms:created xsi:type="dcterms:W3CDTF">2018-03-01T16:55:34Z</dcterms:created>
  <dcterms:modified xsi:type="dcterms:W3CDTF">2020-04-14T03:39:02Z</dcterms:modified>
</cp:coreProperties>
</file>