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8"/>
  </p:notesMasterIdLst>
  <p:handoutMasterIdLst>
    <p:handoutMasterId r:id="rId19"/>
  </p:handoutMasterIdLst>
  <p:sldIdLst>
    <p:sldId id="1235" r:id="rId2"/>
    <p:sldId id="1236" r:id="rId3"/>
    <p:sldId id="1247" r:id="rId4"/>
    <p:sldId id="1237" r:id="rId5"/>
    <p:sldId id="1238" r:id="rId6"/>
    <p:sldId id="1239" r:id="rId7"/>
    <p:sldId id="1251" r:id="rId8"/>
    <p:sldId id="1241" r:id="rId9"/>
    <p:sldId id="1242" r:id="rId10"/>
    <p:sldId id="1243" r:id="rId11"/>
    <p:sldId id="1244" r:id="rId12"/>
    <p:sldId id="1245" r:id="rId13"/>
    <p:sldId id="1246" r:id="rId14"/>
    <p:sldId id="1248" r:id="rId15"/>
    <p:sldId id="1249" r:id="rId16"/>
    <p:sldId id="12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oxworth" initials="TC" lastIdx="1" clrIdx="0">
    <p:extLst>
      <p:ext uri="{19B8F6BF-5375-455C-9EA6-DF929625EA0E}">
        <p15:presenceInfo xmlns:p15="http://schemas.microsoft.com/office/powerpoint/2012/main" userId="S-1-5-21-4017504700-2417473072-2442351718-51702" providerId="AD"/>
      </p:ext>
    </p:extLst>
  </p:cmAuthor>
  <p:cmAuthor id="2" name="Landon Mecham" initials="LM" lastIdx="1" clrIdx="1">
    <p:extLst>
      <p:ext uri="{19B8F6BF-5375-455C-9EA6-DF929625EA0E}">
        <p15:presenceInfo xmlns:p15="http://schemas.microsoft.com/office/powerpoint/2012/main" userId="S-1-5-21-4017504700-2417473072-2442351718-48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AF"/>
    <a:srgbClr val="7E7E7E"/>
    <a:srgbClr val="FBFBFB"/>
    <a:srgbClr val="699533"/>
    <a:srgbClr val="741C83"/>
    <a:srgbClr val="E9B90A"/>
    <a:srgbClr val="1B8CE7"/>
    <a:srgbClr val="9DCB66"/>
    <a:srgbClr val="2290E8"/>
    <a:srgbClr val="006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9134" autoAdjust="0"/>
  </p:normalViewPr>
  <p:slideViewPr>
    <p:cSldViewPr snapToGrid="0" snapToObjects="1">
      <p:cViewPr varScale="1">
        <p:scale>
          <a:sx n="65" d="100"/>
          <a:sy n="65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B047AF-12DE-4C9F-8953-DF4C522EE0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4E6D4-479E-4C43-92DF-331847957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B5415-33FC-496E-A25E-58C8F34F4B6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F0E1-F575-455B-8173-5C4871ED8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7129-5DA5-4368-B6EA-EA60DC676E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BA5A-4A88-47A9-B7F4-969C0F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BB1B-C179-214A-9352-05598D21610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4DA27-9C3E-D44F-935E-82E24FEB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3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5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2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0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3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7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5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4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5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06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0B73F-1856-4201-92C7-D9F75CA0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rgbClr val="242424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42424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33B1F-A9AD-8048-BBD2-9327A2A41A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12281"/>
            <a:ext cx="10515600" cy="484632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C7641-5BD1-8141-BDBF-744FE6A0257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312281"/>
            <a:ext cx="10515600" cy="484632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6AB4A63-B100-B44C-A7C5-7EA02B7FF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rgbClr val="242424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42424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33B1F-A9AD-8048-BBD2-9327A2A41A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12281"/>
            <a:ext cx="10515600" cy="484632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6AB4A63-B100-B44C-A7C5-7EA02B7FF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3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E7AA469-2D66-4A60-81C6-18847265A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5650" y="1392238"/>
            <a:ext cx="10455275" cy="4094162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/>
              </a:defRPr>
            </a:lvl1pPr>
          </a:lstStyle>
          <a:p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564A36E-CAD4-47D7-B29F-9E9EE9807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/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1BC1B0D-20EA-4F84-A987-2E3A6871A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D3A6F0F-FF80-48CC-9A74-1E88E1CA41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tanda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BE5372E-D9F6-467F-97BD-AC5BABB93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BEADC-70E3-472B-A5A1-A30F764BA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9EFBDF-1A36-4FFD-8906-A92277EA038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14400" y="1143000"/>
            <a:ext cx="5029200" cy="548640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C87A2B-B0DB-4D7B-B39C-92D2695E3E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8296" y="1143000"/>
            <a:ext cx="5029200" cy="269748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4BEAD7-69B5-444E-A086-DFC01151DB7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8296" y="3931920"/>
            <a:ext cx="5029200" cy="269748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EC7C81E-F6E5-427D-A0F7-AF248FF9B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12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12527" y="6493916"/>
            <a:ext cx="879021" cy="28568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365269" y="6582896"/>
            <a:ext cx="17376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solidFill>
                  <a:srgbClr val="E0E1E2">
                    <a:lumMod val="75000"/>
                  </a:srgb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Confidential Property of </a:t>
            </a:r>
            <a:r>
              <a:rPr lang="en-US" sz="700" dirty="0" err="1">
                <a:solidFill>
                  <a:srgbClr val="E0E1E2">
                    <a:lumMod val="75000"/>
                  </a:srgb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Progrexion</a:t>
            </a:r>
            <a:r>
              <a:rPr lang="en-US" sz="700" dirty="0">
                <a:solidFill>
                  <a:srgbClr val="E0E1E2">
                    <a:lumMod val="75000"/>
                  </a:srgb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©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-1113830" y="0"/>
            <a:ext cx="886969" cy="649800"/>
            <a:chOff x="385457" y="341337"/>
            <a:chExt cx="886969" cy="649800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406777" y="341337"/>
              <a:ext cx="49051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#FBC503</a:t>
              </a:r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385458" y="502920"/>
              <a:ext cx="886968" cy="218844"/>
            </a:xfrm>
            <a:prstGeom prst="rect">
              <a:avLst/>
            </a:prstGeom>
            <a:solidFill>
              <a:srgbClr val="FBC5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85457" y="721764"/>
              <a:ext cx="709154" cy="269373"/>
            </a:xfrm>
            <a:prstGeom prst="rect">
              <a:avLst/>
            </a:prstGeom>
            <a:solidFill>
              <a:srgbClr val="F7D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894761" y="721764"/>
              <a:ext cx="377665" cy="269373"/>
            </a:xfrm>
            <a:prstGeom prst="rect">
              <a:avLst/>
            </a:prstGeom>
            <a:solidFill>
              <a:srgbClr val="E9B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-1106095" y="819823"/>
            <a:ext cx="888211" cy="649800"/>
            <a:chOff x="393192" y="1112339"/>
            <a:chExt cx="888211" cy="64980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406777" y="1112339"/>
              <a:ext cx="49051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#1B8CE8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1B8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01A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106095" y="1639646"/>
            <a:ext cx="888211" cy="649800"/>
            <a:chOff x="393192" y="1112339"/>
            <a:chExt cx="888211" cy="649800"/>
          </a:xfrm>
        </p:grpSpPr>
        <p:sp>
          <p:nvSpPr>
            <p:cNvPr id="46" name="TextBox 45"/>
            <p:cNvSpPr txBox="1"/>
            <p:nvPr userDrawn="1"/>
          </p:nvSpPr>
          <p:spPr>
            <a:xfrm>
              <a:off x="406777" y="1112339"/>
              <a:ext cx="508152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</a:t>
              </a:r>
              <a:r>
                <a:rPr lang="nl-NL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00BCD6</a:t>
              </a:r>
              <a:endParaRPr lang="en-US" sz="1050" b="1" dirty="0">
                <a:solidFill>
                  <a:srgbClr val="FBFBFB">
                    <a:lumMod val="25000"/>
                  </a:srgbClr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00B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7AD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-1106095" y="2459469"/>
            <a:ext cx="888211" cy="649800"/>
            <a:chOff x="393192" y="1112339"/>
            <a:chExt cx="888211" cy="649800"/>
          </a:xfrm>
        </p:grpSpPr>
        <p:sp>
          <p:nvSpPr>
            <p:cNvPr id="51" name="TextBox 50"/>
            <p:cNvSpPr txBox="1"/>
            <p:nvPr userDrawn="1"/>
          </p:nvSpPr>
          <p:spPr>
            <a:xfrm>
              <a:off x="406777" y="1112339"/>
              <a:ext cx="49051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</a:t>
              </a:r>
              <a:r>
                <a:rPr lang="cs-CZ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8BC249</a:t>
              </a:r>
              <a:endParaRPr lang="en-US" sz="1050" b="1" dirty="0">
                <a:solidFill>
                  <a:srgbClr val="FBFBFB">
                    <a:lumMod val="25000"/>
                  </a:srgbClr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8BC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BAD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1106095" y="3279292"/>
            <a:ext cx="888211" cy="649800"/>
            <a:chOff x="393192" y="1112339"/>
            <a:chExt cx="888211" cy="649800"/>
          </a:xfrm>
        </p:grpSpPr>
        <p:sp>
          <p:nvSpPr>
            <p:cNvPr id="56" name="TextBox 55"/>
            <p:cNvSpPr txBox="1"/>
            <p:nvPr userDrawn="1"/>
          </p:nvSpPr>
          <p:spPr>
            <a:xfrm>
              <a:off x="406777" y="1112339"/>
              <a:ext cx="496931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</a:t>
              </a:r>
              <a:r>
                <a:rPr lang="is-I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9B25AF</a:t>
              </a:r>
              <a:endParaRPr lang="en-US" sz="1050" b="1" dirty="0">
                <a:solidFill>
                  <a:srgbClr val="FBFBFB">
                    <a:lumMod val="25000"/>
                  </a:srgbClr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9B2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B14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BBABF8-EC56-433C-ADAF-0C97C294D137}"/>
              </a:ext>
            </a:extLst>
          </p:cNvPr>
          <p:cNvGrpSpPr/>
          <p:nvPr userDrawn="1"/>
        </p:nvGrpSpPr>
        <p:grpSpPr>
          <a:xfrm>
            <a:off x="11489603" y="6003562"/>
            <a:ext cx="649757" cy="365125"/>
            <a:chOff x="6402738" y="4383706"/>
            <a:chExt cx="2261813" cy="1267353"/>
          </a:xfrm>
          <a:effectLst>
            <a:glow rad="63500">
              <a:schemeClr val="bg1">
                <a:alpha val="40000"/>
              </a:schemeClr>
            </a:glow>
          </a:effectLst>
        </p:grpSpPr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04D6756B-1830-43A1-91DD-3CEBA00B4BB9}"/>
                </a:ext>
              </a:extLst>
            </p:cNvPr>
            <p:cNvSpPr/>
            <p:nvPr userDrawn="1"/>
          </p:nvSpPr>
          <p:spPr>
            <a:xfrm>
              <a:off x="6553893" y="4508822"/>
              <a:ext cx="1905670" cy="1142237"/>
            </a:xfrm>
            <a:prstGeom prst="round2DiagRect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CD149E7-1832-4096-8870-7BA3A1415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02738" y="4383706"/>
              <a:ext cx="2261813" cy="1204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4338" r:id="rId3"/>
    <p:sldLayoutId id="2147483763" r:id="rId4"/>
    <p:sldLayoutId id="2147483769" r:id="rId5"/>
    <p:sldLayoutId id="2147483770" r:id="rId6"/>
    <p:sldLayoutId id="2147483771" r:id="rId7"/>
    <p:sldLayoutId id="2147483773" r:id="rId8"/>
    <p:sldLayoutId id="214748433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" y="1630397"/>
            <a:ext cx="12083005" cy="1798603"/>
          </a:xfrm>
        </p:spPr>
        <p:txBody>
          <a:bodyPr/>
          <a:lstStyle/>
          <a:p>
            <a:pPr algn="l"/>
            <a:r>
              <a:rPr lang="en-US" sz="4400" dirty="0">
                <a:latin typeface="+mj-lt"/>
              </a:rPr>
              <a:t>Measuring the Impact of a Lower BAC in Utah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Frequentist and Bayesian Comparison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16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1 seasonally difference show no unit roots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08E08-22B0-4CA5-824C-FF3635E17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97" y="1578077"/>
            <a:ext cx="5246431" cy="318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DE420-037C-4C4F-80CC-6523844BA5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8056" y="1578078"/>
            <a:ext cx="5246431" cy="3185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0FED8-5CF2-4C55-A26B-962F62BD72C9}"/>
              </a:ext>
            </a:extLst>
          </p:cNvPr>
          <p:cNvSpPr txBox="1"/>
          <p:nvPr/>
        </p:nvSpPr>
        <p:spPr>
          <a:xfrm>
            <a:off x="817419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ACF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6F7C-151E-4888-B371-1DF02278856D}"/>
              </a:ext>
            </a:extLst>
          </p:cNvPr>
          <p:cNvSpPr txBox="1"/>
          <p:nvPr/>
        </p:nvSpPr>
        <p:spPr>
          <a:xfrm>
            <a:off x="6704217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PACF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9019F-B693-4129-8F4E-CDE01CE75E4C}"/>
              </a:ext>
            </a:extLst>
          </p:cNvPr>
          <p:cNvSpPr txBox="1"/>
          <p:nvPr/>
        </p:nvSpPr>
        <p:spPr>
          <a:xfrm>
            <a:off x="817418" y="5044968"/>
            <a:ext cx="90049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Move forward with a SAR(1), SMA(1), pure noise models</a:t>
            </a:r>
          </a:p>
        </p:txBody>
      </p:sp>
    </p:spTree>
    <p:extLst>
      <p:ext uri="{BB962C8B-B14F-4D97-AF65-F5344CB8AC3E}">
        <p14:creationId xmlns:p14="http://schemas.microsoft.com/office/powerpoint/2010/main" val="24540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move forward with the SAR(1) as leading model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AE5255-36CF-4460-9669-A5A09CC0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8760"/>
              </p:ext>
            </p:extLst>
          </p:nvPr>
        </p:nvGraphicFramePr>
        <p:xfrm>
          <a:off x="235974" y="1064059"/>
          <a:ext cx="9822425" cy="4970207"/>
        </p:xfrm>
        <a:graphic>
          <a:graphicData uri="http://schemas.openxmlformats.org/drawingml/2006/table">
            <a:tbl>
              <a:tblPr/>
              <a:tblGrid>
                <a:gridCol w="2383995">
                  <a:extLst>
                    <a:ext uri="{9D8B030D-6E8A-4147-A177-3AD203B41FA5}">
                      <a16:colId xmlns:a16="http://schemas.microsoft.com/office/drawing/2014/main" val="3479952795"/>
                    </a:ext>
                  </a:extLst>
                </a:gridCol>
                <a:gridCol w="2370134">
                  <a:extLst>
                    <a:ext uri="{9D8B030D-6E8A-4147-A177-3AD203B41FA5}">
                      <a16:colId xmlns:a16="http://schemas.microsoft.com/office/drawing/2014/main" val="2524843827"/>
                    </a:ext>
                  </a:extLst>
                </a:gridCol>
                <a:gridCol w="2536458">
                  <a:extLst>
                    <a:ext uri="{9D8B030D-6E8A-4147-A177-3AD203B41FA5}">
                      <a16:colId xmlns:a16="http://schemas.microsoft.com/office/drawing/2014/main" val="3367711361"/>
                    </a:ext>
                  </a:extLst>
                </a:gridCol>
                <a:gridCol w="2531838">
                  <a:extLst>
                    <a:ext uri="{9D8B030D-6E8A-4147-A177-3AD203B41FA5}">
                      <a16:colId xmlns:a16="http://schemas.microsoft.com/office/drawing/2014/main" val="3023446571"/>
                    </a:ext>
                  </a:extLst>
                </a:gridCol>
              </a:tblGrid>
              <a:tr h="8165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SAR(1)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SMA(1)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Pure Noise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03181"/>
                  </a:ext>
                </a:extLst>
              </a:tr>
              <a:tr h="114365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Estimate (P-Value)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sar1: 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-0.49 (0.000)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</a:t>
                      </a:r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-0.03 (0.449)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sma1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-0.99 (0.223)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treatment: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-0.04 (0.421)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treatment: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-0.04 (0.46)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599087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-60.87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405825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-51.47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193024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Q-Statistics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41105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5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77202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10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321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15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96813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20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98991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25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948671"/>
                  </a:ext>
                </a:extLst>
              </a:tr>
              <a:tr h="32021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8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5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variable shows no significant effect on collisions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AE5255-36CF-4460-9669-A5A09CC0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79734"/>
              </p:ext>
            </p:extLst>
          </p:nvPr>
        </p:nvGraphicFramePr>
        <p:xfrm>
          <a:off x="54497" y="1454057"/>
          <a:ext cx="7064479" cy="1960194"/>
        </p:xfrm>
        <a:graphic>
          <a:graphicData uri="http://schemas.openxmlformats.org/drawingml/2006/table">
            <a:tbl>
              <a:tblPr/>
              <a:tblGrid>
                <a:gridCol w="3135774">
                  <a:extLst>
                    <a:ext uri="{9D8B030D-6E8A-4147-A177-3AD203B41FA5}">
                      <a16:colId xmlns:a16="http://schemas.microsoft.com/office/drawing/2014/main" val="3479952795"/>
                    </a:ext>
                  </a:extLst>
                </a:gridCol>
                <a:gridCol w="3928705">
                  <a:extLst>
                    <a:ext uri="{9D8B030D-6E8A-4147-A177-3AD203B41FA5}">
                      <a16:colId xmlns:a16="http://schemas.microsoft.com/office/drawing/2014/main" val="2524843827"/>
                    </a:ext>
                  </a:extLst>
                </a:gridCol>
              </a:tblGrid>
              <a:tr h="8165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SAR(1)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03181"/>
                  </a:ext>
                </a:extLst>
              </a:tr>
              <a:tr h="1143650"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Estimate (P-Value)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treatment: </a:t>
                      </a:r>
                      <a:r>
                        <a:rPr lang="en-US" sz="2400" b="1" i="0" u="none" strike="noStrike" dirty="0">
                          <a:solidFill>
                            <a:srgbClr val="1269AF"/>
                          </a:solidFill>
                          <a:effectLst/>
                          <a:latin typeface="Arial" panose="020B0604020202020204" pitchFamily="34" charset="0"/>
                        </a:rPr>
                        <a:t>-0.03 (0.449)</a:t>
                      </a:r>
                      <a:br>
                        <a:rPr lang="en-US" sz="2400" b="1" i="0" u="none" strike="noStrike" dirty="0">
                          <a:solidFill>
                            <a:srgbClr val="1269A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2400" b="1" i="0" u="none" strike="noStrike" dirty="0">
                        <a:solidFill>
                          <a:srgbClr val="1269A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9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8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Model Comparison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compare 5 state-space models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EC01A-6905-4D8F-B761-DE71CDB89AB1}"/>
              </a:ext>
            </a:extLst>
          </p:cNvPr>
          <p:cNvSpPr/>
          <p:nvPr/>
        </p:nvSpPr>
        <p:spPr>
          <a:xfrm>
            <a:off x="776747" y="1296300"/>
            <a:ext cx="7511845" cy="21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1: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Linear Trend &amp; Seasonality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Seasonality only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3: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Linear Trend only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4: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 only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5: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 &amp; Seasonality</a:t>
            </a:r>
            <a:endParaRPr lang="en-US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A16DC-0A92-43BE-8CCC-D0EFA4C145EC}"/>
              </a:ext>
            </a:extLst>
          </p:cNvPr>
          <p:cNvSpPr/>
          <p:nvPr/>
        </p:nvSpPr>
        <p:spPr>
          <a:xfrm>
            <a:off x="776747" y="3823190"/>
            <a:ext cx="7511845" cy="213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RMSE on one-step-ahead predictions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 on a holdout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aseline="30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Harvey’s GOF (random walk R</a:t>
            </a:r>
            <a:r>
              <a:rPr lang="en-US" sz="2000" baseline="30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Predictive Checks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Model Comparison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4 &amp; 5 lead other models across evaluation criteria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756491-5810-4B56-BDEF-EDAE59DA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8135"/>
              </p:ext>
            </p:extLst>
          </p:nvPr>
        </p:nvGraphicFramePr>
        <p:xfrm>
          <a:off x="628648" y="1403001"/>
          <a:ext cx="6052371" cy="233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158">
                  <a:extLst>
                    <a:ext uri="{9D8B030D-6E8A-4147-A177-3AD203B41FA5}">
                      <a16:colId xmlns:a16="http://schemas.microsoft.com/office/drawing/2014/main" val="999688554"/>
                    </a:ext>
                  </a:extLst>
                </a:gridCol>
                <a:gridCol w="1181096">
                  <a:extLst>
                    <a:ext uri="{9D8B030D-6E8A-4147-A177-3AD203B41FA5}">
                      <a16:colId xmlns:a16="http://schemas.microsoft.com/office/drawing/2014/main" val="3019682479"/>
                    </a:ext>
                  </a:extLst>
                </a:gridCol>
                <a:gridCol w="1333991">
                  <a:extLst>
                    <a:ext uri="{9D8B030D-6E8A-4147-A177-3AD203B41FA5}">
                      <a16:colId xmlns:a16="http://schemas.microsoft.com/office/drawing/2014/main" val="2827597509"/>
                    </a:ext>
                  </a:extLst>
                </a:gridCol>
                <a:gridCol w="1260501">
                  <a:extLst>
                    <a:ext uri="{9D8B030D-6E8A-4147-A177-3AD203B41FA5}">
                      <a16:colId xmlns:a16="http://schemas.microsoft.com/office/drawing/2014/main" val="200978909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482298817"/>
                    </a:ext>
                  </a:extLst>
                </a:gridCol>
              </a:tblGrid>
              <a:tr h="472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US" sz="16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HarveyGOF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(one-step)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(holdout)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055488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11.7%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42.2%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0.181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0.172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930920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2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9.1%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48.3%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0.171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4.497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7668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3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-0.6%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48.5%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0.171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0.173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06647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4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5.6%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49.9%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0.169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3406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5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16.5%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43.5%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0.179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4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4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Model Comparison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4 &amp; 5 lead other models across evaluation criteria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756491-5810-4B56-BDEF-EDAE59DA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9977"/>
              </p:ext>
            </p:extLst>
          </p:nvPr>
        </p:nvGraphicFramePr>
        <p:xfrm>
          <a:off x="628648" y="1403001"/>
          <a:ext cx="6052371" cy="233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158">
                  <a:extLst>
                    <a:ext uri="{9D8B030D-6E8A-4147-A177-3AD203B41FA5}">
                      <a16:colId xmlns:a16="http://schemas.microsoft.com/office/drawing/2014/main" val="999688554"/>
                    </a:ext>
                  </a:extLst>
                </a:gridCol>
                <a:gridCol w="1181096">
                  <a:extLst>
                    <a:ext uri="{9D8B030D-6E8A-4147-A177-3AD203B41FA5}">
                      <a16:colId xmlns:a16="http://schemas.microsoft.com/office/drawing/2014/main" val="3019682479"/>
                    </a:ext>
                  </a:extLst>
                </a:gridCol>
                <a:gridCol w="1333991">
                  <a:extLst>
                    <a:ext uri="{9D8B030D-6E8A-4147-A177-3AD203B41FA5}">
                      <a16:colId xmlns:a16="http://schemas.microsoft.com/office/drawing/2014/main" val="2827597509"/>
                    </a:ext>
                  </a:extLst>
                </a:gridCol>
                <a:gridCol w="1260501">
                  <a:extLst>
                    <a:ext uri="{9D8B030D-6E8A-4147-A177-3AD203B41FA5}">
                      <a16:colId xmlns:a16="http://schemas.microsoft.com/office/drawing/2014/main" val="200978909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482298817"/>
                    </a:ext>
                  </a:extLst>
                </a:gridCol>
              </a:tblGrid>
              <a:tr h="472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US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HarveyGOF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(one-step)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(holdout)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055488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25000"/>
                              <a:lumOff val="75000"/>
                            </a:schemeClr>
                          </a:solidFill>
                          <a:effectLst/>
                        </a:rPr>
                        <a:t>Model 1</a:t>
                      </a:r>
                      <a:endParaRPr lang="en-US" sz="1800" b="0" dirty="0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11.7%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42.2%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0.181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0.172</a:t>
                      </a:r>
                      <a:endParaRPr lang="en-US" sz="2000" 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930920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25000"/>
                              <a:lumOff val="75000"/>
                            </a:schemeClr>
                          </a:solidFill>
                          <a:effectLst/>
                        </a:rPr>
                        <a:t>Model 2</a:t>
                      </a:r>
                      <a:endParaRPr lang="en-US" sz="1800" b="0" dirty="0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9.1%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48.3%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0.171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4.497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7668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25000"/>
                              <a:lumOff val="75000"/>
                            </a:schemeClr>
                          </a:solidFill>
                          <a:effectLst/>
                        </a:rPr>
                        <a:t>Model 3</a:t>
                      </a:r>
                      <a:endParaRPr lang="en-US" sz="1800" b="0" dirty="0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-0.6%</a:t>
                      </a:r>
                      <a:endParaRPr lang="en-US" sz="2000" 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48.5%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0.171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0.173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06647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4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5.6%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49.9%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0.169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3406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5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16.5%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43.5%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0.179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4665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D675BF-8078-448D-ADDC-1F59F5AFC247}"/>
              </a:ext>
            </a:extLst>
          </p:cNvPr>
          <p:cNvSpPr/>
          <p:nvPr/>
        </p:nvSpPr>
        <p:spPr>
          <a:xfrm>
            <a:off x="6926209" y="3047120"/>
            <a:ext cx="5156796" cy="77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 &amp; Seasonality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3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PPC Residual Checks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models pass visual inspection of residual quality.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20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600" dirty="0">
                <a:latin typeface="+mj-lt"/>
              </a:rPr>
              <a:t>Introduction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measure DUI related collisions to estimate the impact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C3F04-2135-408C-9DB4-846C0699B303}"/>
              </a:ext>
            </a:extLst>
          </p:cNvPr>
          <p:cNvSpPr txBox="1"/>
          <p:nvPr/>
        </p:nvSpPr>
        <p:spPr>
          <a:xfrm>
            <a:off x="389743" y="1424066"/>
            <a:ext cx="11587397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What: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Utah lowered it’s BAC limit on 2018-12-30 from 0.08% to 0.05%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Expectations: 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number alcohol related collisions and collisions involving death will decrease.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How to measure: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We look at weekly DUI related collisions in Utah from 2015-01-01 to 2019-03-31</a:t>
            </a:r>
          </a:p>
        </p:txBody>
      </p:sp>
    </p:spTree>
    <p:extLst>
      <p:ext uri="{BB962C8B-B14F-4D97-AF65-F5344CB8AC3E}">
        <p14:creationId xmlns:p14="http://schemas.microsoft.com/office/powerpoint/2010/main" val="43202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600" dirty="0">
                <a:latin typeface="+mj-lt"/>
              </a:rPr>
              <a:t>Methodology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compare Frequentist and Bayesian Methodologies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C3F04-2135-408C-9DB4-846C0699B303}"/>
              </a:ext>
            </a:extLst>
          </p:cNvPr>
          <p:cNvSpPr txBox="1"/>
          <p:nvPr/>
        </p:nvSpPr>
        <p:spPr>
          <a:xfrm>
            <a:off x="302300" y="1359932"/>
            <a:ext cx="11587397" cy="3508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Frequentist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 Identify plausible ARIMA model on pre-intervention data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2. Run model on full series with a treatment binary included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3. Ensure quality measures hold (i.e. residual checks, significance, convergence)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4. Evaluate treatment binary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Bayesian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5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600" dirty="0">
                <a:latin typeface="+mj-lt"/>
              </a:rPr>
              <a:t>Methodology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compare Frequentist and Bayesian Methodologies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C3F04-2135-408C-9DB4-846C0699B303}"/>
              </a:ext>
            </a:extLst>
          </p:cNvPr>
          <p:cNvSpPr txBox="1"/>
          <p:nvPr/>
        </p:nvSpPr>
        <p:spPr>
          <a:xfrm>
            <a:off x="302300" y="1359932"/>
            <a:ext cx="11587397" cy="5478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Frequentist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 Identify plausible ARIMA model on pre-intervention data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2. Run model on full series with a treatment binary included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3. Ensure quality measures hold (i.e. residual checks, significance, convergence)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4. Evaluate treatment binary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Bayesian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 Build several state-space models on the full dataset and evaluate on: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	- RMSE, RMSE on a holdout, R-Square, Harvey’s GOF, Posterior Predictive Checks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2. Include treatment binary and evaluate impact based on: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-  Posterior Inclusion Probability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-  HPD interval given inclusion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</a:t>
            </a:r>
            <a:r>
              <a:rPr lang="en-US" sz="20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3. Robustness Check: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Pre-built Bayesian State-Space Causal Impact Analysis 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0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Unit </a:t>
            </a:r>
            <a:r>
              <a:rPr lang="en-US" sz="3200" dirty="0"/>
              <a:t>Root</a:t>
            </a:r>
            <a:r>
              <a:rPr lang="en-US" sz="3200" dirty="0">
                <a:latin typeface="+mj-lt"/>
              </a:rPr>
              <a:t>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visual inspection as first step of Unit Root Tests</a:t>
            </a:r>
            <a:endParaRPr lang="en-US" sz="2400" dirty="0"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7B20C39-957C-4821-B85A-0806F352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" y="1504334"/>
            <a:ext cx="7621064" cy="53097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7993626" y="1386348"/>
            <a:ext cx="397768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 obvious deterministic trend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Stationary test to include drive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Seasonality potentially exists</a:t>
            </a:r>
          </a:p>
          <a:p>
            <a:pPr marL="285750" indent="-285750">
              <a:buFontTx/>
              <a:buChar char="-"/>
            </a:pPr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0EC544-1A94-484F-A988-6AE0CA82FB60}"/>
              </a:ext>
            </a:extLst>
          </p:cNvPr>
          <p:cNvSpPr txBox="1"/>
          <p:nvPr/>
        </p:nvSpPr>
        <p:spPr>
          <a:xfrm>
            <a:off x="773174" y="1138458"/>
            <a:ext cx="4380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Log Weekly DUI Collisions</a:t>
            </a:r>
          </a:p>
        </p:txBody>
      </p:sp>
    </p:spTree>
    <p:extLst>
      <p:ext uri="{BB962C8B-B14F-4D97-AF65-F5344CB8AC3E}">
        <p14:creationId xmlns:p14="http://schemas.microsoft.com/office/powerpoint/2010/main" val="265764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Unit Root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tests for unit roots at each seasonal frequency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560439" y="946072"/>
            <a:ext cx="977818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 Unit Root Testing using HEGY. 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given </a:t>
            </a:r>
            <a:r>
              <a:rPr lang="en-US" sz="3200" b="1" i="1" dirty="0" err="1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y</a:t>
            </a:r>
            <a:r>
              <a:rPr lang="en-US" sz="3200" b="1" i="1" baseline="-25000" dirty="0" err="1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</a:t>
            </a:r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= </a:t>
            </a:r>
            <a:r>
              <a:rPr lang="el-GR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α</a:t>
            </a:r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y</a:t>
            </a:r>
            <a:r>
              <a:rPr lang="en-US" sz="2800" b="1" i="1" baseline="-25000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t-52</a:t>
            </a:r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+ </a:t>
            </a:r>
            <a:r>
              <a:rPr lang="el-GR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ε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test if </a:t>
            </a:r>
            <a:r>
              <a:rPr lang="el-GR" sz="24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α</a:t>
            </a:r>
            <a:r>
              <a:rPr lang="en-US" sz="24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= 1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at each seasonal frequency</a:t>
            </a: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- Under H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: Unit Root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9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Frequentist Approach: Unit Root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level data show seasonal unit roots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560439" y="1147796"/>
            <a:ext cx="9778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- H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: Unit Root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1F4AD-0DE1-4D3B-876E-C6C3EF166732}"/>
              </a:ext>
            </a:extLst>
          </p:cNvPr>
          <p:cNvGraphicFramePr>
            <a:graphicFrameLocks noGrp="1"/>
          </p:cNvGraphicFramePr>
          <p:nvPr/>
        </p:nvGraphicFramePr>
        <p:xfrm>
          <a:off x="560439" y="1652876"/>
          <a:ext cx="5515896" cy="436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403">
                  <a:extLst>
                    <a:ext uri="{9D8B030D-6E8A-4147-A177-3AD203B41FA5}">
                      <a16:colId xmlns:a16="http://schemas.microsoft.com/office/drawing/2014/main" val="3512425827"/>
                    </a:ext>
                  </a:extLst>
                </a:gridCol>
                <a:gridCol w="804663">
                  <a:extLst>
                    <a:ext uri="{9D8B030D-6E8A-4147-A177-3AD203B41FA5}">
                      <a16:colId xmlns:a16="http://schemas.microsoft.com/office/drawing/2014/main" val="2371801998"/>
                    </a:ext>
                  </a:extLst>
                </a:gridCol>
                <a:gridCol w="842912">
                  <a:extLst>
                    <a:ext uri="{9D8B030D-6E8A-4147-A177-3AD203B41FA5}">
                      <a16:colId xmlns:a16="http://schemas.microsoft.com/office/drawing/2014/main" val="4202174131"/>
                    </a:ext>
                  </a:extLst>
                </a:gridCol>
                <a:gridCol w="266183">
                  <a:extLst>
                    <a:ext uri="{9D8B030D-6E8A-4147-A177-3AD203B41FA5}">
                      <a16:colId xmlns:a16="http://schemas.microsoft.com/office/drawing/2014/main" val="3977174074"/>
                    </a:ext>
                  </a:extLst>
                </a:gridCol>
                <a:gridCol w="768972">
                  <a:extLst>
                    <a:ext uri="{9D8B030D-6E8A-4147-A177-3AD203B41FA5}">
                      <a16:colId xmlns:a16="http://schemas.microsoft.com/office/drawing/2014/main" val="3232345830"/>
                    </a:ext>
                  </a:extLst>
                </a:gridCol>
                <a:gridCol w="695032">
                  <a:extLst>
                    <a:ext uri="{9D8B030D-6E8A-4147-A177-3AD203B41FA5}">
                      <a16:colId xmlns:a16="http://schemas.microsoft.com/office/drawing/2014/main" val="930099098"/>
                    </a:ext>
                  </a:extLst>
                </a:gridCol>
                <a:gridCol w="715898">
                  <a:extLst>
                    <a:ext uri="{9D8B030D-6E8A-4147-A177-3AD203B41FA5}">
                      <a16:colId xmlns:a16="http://schemas.microsoft.com/office/drawing/2014/main" val="3514454659"/>
                    </a:ext>
                  </a:extLst>
                </a:gridCol>
                <a:gridCol w="348833">
                  <a:extLst>
                    <a:ext uri="{9D8B030D-6E8A-4147-A177-3AD203B41FA5}">
                      <a16:colId xmlns:a16="http://schemas.microsoft.com/office/drawing/2014/main" val="1624143160"/>
                    </a:ext>
                  </a:extLst>
                </a:gridCol>
              </a:tblGrid>
              <a:tr h="243369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	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HEGY Test Statistics</a:t>
                      </a:r>
                    </a:p>
                  </a:txBody>
                  <a:tcPr marL="46636" marR="46636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34161"/>
                  </a:ext>
                </a:extLst>
              </a:tr>
              <a:tr h="207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577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t_1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-2.68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0.061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F_31:32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0.110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16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-1.16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0.236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F_33:34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0.073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54329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F_3:4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F_35:36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2.09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3917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F_5:6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3.30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0.025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F_37:38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39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F_7:8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1.46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0.169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F_39:40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1.57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0.151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9781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F_9:10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2.64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F_41:42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4.89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8097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F_11:12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4.18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F_43:44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5.53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7114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F_13:14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F_45:46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3.84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696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F_15:16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F_47:48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53814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F_17:18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F_49:50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39362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F_19:20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0.41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7517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F_21:22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3.67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0.253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566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F_23:24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1.13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0.243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3.78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7826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F_25:26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2.49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0.056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17323"/>
                  </a:ext>
                </a:extLst>
              </a:tr>
              <a:tr h="14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F_27:28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0.525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969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F_29:30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3.59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650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776F9B-B7C2-4EC9-A0A4-EAD53EFF3E7C}"/>
              </a:ext>
            </a:extLst>
          </p:cNvPr>
          <p:cNvGraphicFramePr>
            <a:graphicFrameLocks noGrp="1"/>
          </p:cNvGraphicFramePr>
          <p:nvPr/>
        </p:nvGraphicFramePr>
        <p:xfrm>
          <a:off x="4103223" y="5911928"/>
          <a:ext cx="1727519" cy="43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71">
                  <a:extLst>
                    <a:ext uri="{9D8B030D-6E8A-4147-A177-3AD203B41FA5}">
                      <a16:colId xmlns:a16="http://schemas.microsoft.com/office/drawing/2014/main" val="63436109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3419772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Sig. at 0.05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05752"/>
                  </a:ext>
                </a:extLst>
              </a:tr>
              <a:tr h="62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Insignificant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7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Unit Root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1 seasonally difference show no unit roots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560439" y="1147796"/>
            <a:ext cx="9778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- H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: Unit Root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1F4AD-0DE1-4D3B-876E-C6C3EF166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21660"/>
              </p:ext>
            </p:extLst>
          </p:nvPr>
        </p:nvGraphicFramePr>
        <p:xfrm>
          <a:off x="560439" y="1652876"/>
          <a:ext cx="5515896" cy="436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403">
                  <a:extLst>
                    <a:ext uri="{9D8B030D-6E8A-4147-A177-3AD203B41FA5}">
                      <a16:colId xmlns:a16="http://schemas.microsoft.com/office/drawing/2014/main" val="3512425827"/>
                    </a:ext>
                  </a:extLst>
                </a:gridCol>
                <a:gridCol w="804663">
                  <a:extLst>
                    <a:ext uri="{9D8B030D-6E8A-4147-A177-3AD203B41FA5}">
                      <a16:colId xmlns:a16="http://schemas.microsoft.com/office/drawing/2014/main" val="2371801998"/>
                    </a:ext>
                  </a:extLst>
                </a:gridCol>
                <a:gridCol w="842912">
                  <a:extLst>
                    <a:ext uri="{9D8B030D-6E8A-4147-A177-3AD203B41FA5}">
                      <a16:colId xmlns:a16="http://schemas.microsoft.com/office/drawing/2014/main" val="4202174131"/>
                    </a:ext>
                  </a:extLst>
                </a:gridCol>
                <a:gridCol w="266183">
                  <a:extLst>
                    <a:ext uri="{9D8B030D-6E8A-4147-A177-3AD203B41FA5}">
                      <a16:colId xmlns:a16="http://schemas.microsoft.com/office/drawing/2014/main" val="3977174074"/>
                    </a:ext>
                  </a:extLst>
                </a:gridCol>
                <a:gridCol w="768972">
                  <a:extLst>
                    <a:ext uri="{9D8B030D-6E8A-4147-A177-3AD203B41FA5}">
                      <a16:colId xmlns:a16="http://schemas.microsoft.com/office/drawing/2014/main" val="3232345830"/>
                    </a:ext>
                  </a:extLst>
                </a:gridCol>
                <a:gridCol w="695032">
                  <a:extLst>
                    <a:ext uri="{9D8B030D-6E8A-4147-A177-3AD203B41FA5}">
                      <a16:colId xmlns:a16="http://schemas.microsoft.com/office/drawing/2014/main" val="930099098"/>
                    </a:ext>
                  </a:extLst>
                </a:gridCol>
                <a:gridCol w="715898">
                  <a:extLst>
                    <a:ext uri="{9D8B030D-6E8A-4147-A177-3AD203B41FA5}">
                      <a16:colId xmlns:a16="http://schemas.microsoft.com/office/drawing/2014/main" val="3514454659"/>
                    </a:ext>
                  </a:extLst>
                </a:gridCol>
                <a:gridCol w="348833">
                  <a:extLst>
                    <a:ext uri="{9D8B030D-6E8A-4147-A177-3AD203B41FA5}">
                      <a16:colId xmlns:a16="http://schemas.microsoft.com/office/drawing/2014/main" val="1624143160"/>
                    </a:ext>
                  </a:extLst>
                </a:gridCol>
              </a:tblGrid>
              <a:tr h="243369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	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HEGY Test Statistics</a:t>
                      </a:r>
                    </a:p>
                  </a:txBody>
                  <a:tcPr marL="46636" marR="46636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34161"/>
                  </a:ext>
                </a:extLst>
              </a:tr>
              <a:tr h="207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577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t_1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-2.68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0.061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F_31:32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0.110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16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-1.16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0.236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F_33:34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0.073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54329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F_3:4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F_35:36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2.09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3917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F_5:6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3.30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0.025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F_37:38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39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F_7:8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1.46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0.169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F_39:40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1.57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0.151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9781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F_9:10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2.64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F_41:42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4.89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8097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F_11:12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4.18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F_43:44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5.53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7114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F_13:14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F_45:46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3.84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696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F_15:16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F_47:48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53814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F_17:18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F_49:50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39362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F_19:20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0.41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7517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F_21:22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3.67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0.253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566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F_23:24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1.13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0.243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3.78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7826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F_25:26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2.49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0.056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17323"/>
                  </a:ext>
                </a:extLst>
              </a:tr>
              <a:tr h="14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F_27:28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0.525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969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F_29:30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3.59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650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8F72D-E5C2-4D10-8647-5885DFC79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8270"/>
              </p:ext>
            </p:extLst>
          </p:nvPr>
        </p:nvGraphicFramePr>
        <p:xfrm>
          <a:off x="6361259" y="1615613"/>
          <a:ext cx="5721745" cy="4451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218">
                  <a:extLst>
                    <a:ext uri="{9D8B030D-6E8A-4147-A177-3AD203B41FA5}">
                      <a16:colId xmlns:a16="http://schemas.microsoft.com/office/drawing/2014/main" val="2532341803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3616153495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1564978691"/>
                    </a:ext>
                  </a:extLst>
                </a:gridCol>
                <a:gridCol w="411200">
                  <a:extLst>
                    <a:ext uri="{9D8B030D-6E8A-4147-A177-3AD203B41FA5}">
                      <a16:colId xmlns:a16="http://schemas.microsoft.com/office/drawing/2014/main" val="931143166"/>
                    </a:ext>
                  </a:extLst>
                </a:gridCol>
                <a:gridCol w="828350">
                  <a:extLst>
                    <a:ext uri="{9D8B030D-6E8A-4147-A177-3AD203B41FA5}">
                      <a16:colId xmlns:a16="http://schemas.microsoft.com/office/drawing/2014/main" val="2863351071"/>
                    </a:ext>
                  </a:extLst>
                </a:gridCol>
                <a:gridCol w="906105">
                  <a:extLst>
                    <a:ext uri="{9D8B030D-6E8A-4147-A177-3AD203B41FA5}">
                      <a16:colId xmlns:a16="http://schemas.microsoft.com/office/drawing/2014/main" val="890019794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3792845992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18345063"/>
                    </a:ext>
                  </a:extLst>
                </a:gridCol>
              </a:tblGrid>
              <a:tr h="449161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HEGY Test Statistics on 1 Seasonal Diff.</a:t>
                      </a:r>
                      <a:endParaRPr 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10950"/>
                  </a:ext>
                </a:extLst>
              </a:tr>
              <a:tr h="412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test statistic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test statistic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778558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t_1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-3.50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1.000</a:t>
                      </a:r>
                      <a:endParaRPr lang="en-US" sz="1400" b="1" i="0" u="none" strike="noStrike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F_31:32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3.68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285032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-1.18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0.991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F_33:34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3.72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66382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F_3:4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3.55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F_35:36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3.22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492174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F_5:6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4.45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F_37:38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4.56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6382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F_7:8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0.62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F_39:40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3.67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06479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F_9:10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2.53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F_41:42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6.59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09697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F_11:12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6.10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0.008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F_43:44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3.99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0289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F_13:14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5.57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0.009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F_45:46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4.19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97200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F_15:16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3.42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F_47:48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3.19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9720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F_17:18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4.97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0.011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F_49:50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2.97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221317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F_19:20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0.63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F_51:52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1.70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623053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F_21:22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5.24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0.010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F_2:52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6.99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0.304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47876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F_23:24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3.66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F_1:52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7.13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622358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F_25:26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5.11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0.010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401922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F_27:28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1.39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3109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F_29:30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0.99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0.017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49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776F9B-B7C2-4EC9-A0A4-EAD53EFF3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56155"/>
              </p:ext>
            </p:extLst>
          </p:nvPr>
        </p:nvGraphicFramePr>
        <p:xfrm>
          <a:off x="4103223" y="5911928"/>
          <a:ext cx="1727519" cy="43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71">
                  <a:extLst>
                    <a:ext uri="{9D8B030D-6E8A-4147-A177-3AD203B41FA5}">
                      <a16:colId xmlns:a16="http://schemas.microsoft.com/office/drawing/2014/main" val="63436109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3419772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Sig. at 0.05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05752"/>
                  </a:ext>
                </a:extLst>
              </a:tr>
              <a:tr h="62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Insignificant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7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5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1 seasonally difference show no unit roots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08E08-22B0-4CA5-824C-FF3635E17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97" y="1578077"/>
            <a:ext cx="5246431" cy="318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DE420-037C-4C4F-80CC-6523844BA5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8056" y="1578078"/>
            <a:ext cx="5246431" cy="3185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0FED8-5CF2-4C55-A26B-962F62BD72C9}"/>
              </a:ext>
            </a:extLst>
          </p:cNvPr>
          <p:cNvSpPr txBox="1"/>
          <p:nvPr/>
        </p:nvSpPr>
        <p:spPr>
          <a:xfrm>
            <a:off x="817419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ACF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6F7C-151E-4888-B371-1DF02278856D}"/>
              </a:ext>
            </a:extLst>
          </p:cNvPr>
          <p:cNvSpPr txBox="1"/>
          <p:nvPr/>
        </p:nvSpPr>
        <p:spPr>
          <a:xfrm>
            <a:off x="6704217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PACF</a:t>
            </a:r>
          </a:p>
        </p:txBody>
      </p:sp>
    </p:spTree>
    <p:extLst>
      <p:ext uri="{BB962C8B-B14F-4D97-AF65-F5344CB8AC3E}">
        <p14:creationId xmlns:p14="http://schemas.microsoft.com/office/powerpoint/2010/main" val="6443329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GX Corpoarate Preso">
      <a:dk1>
        <a:srgbClr val="242424"/>
      </a:dk1>
      <a:lt1>
        <a:srgbClr val="FCFCFC"/>
      </a:lt1>
      <a:dk2>
        <a:srgbClr val="0070C0"/>
      </a:dk2>
      <a:lt2>
        <a:srgbClr val="F0F0F0"/>
      </a:lt2>
      <a:accent1>
        <a:srgbClr val="1B8CE7"/>
      </a:accent1>
      <a:accent2>
        <a:srgbClr val="8BC149"/>
      </a:accent2>
      <a:accent3>
        <a:srgbClr val="9B25AF"/>
      </a:accent3>
      <a:accent4>
        <a:srgbClr val="00BBD5"/>
      </a:accent4>
      <a:accent5>
        <a:srgbClr val="005E99"/>
      </a:accent5>
      <a:accent6>
        <a:srgbClr val="FAC503"/>
      </a:accent6>
      <a:hlink>
        <a:srgbClr val="37D2FF"/>
      </a:hlink>
      <a:folHlink>
        <a:srgbClr val="8BC14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42000">
              <a:schemeClr val="accent2">
                <a:alpha val="60000"/>
              </a:schemeClr>
            </a:gs>
            <a:gs pos="100000">
              <a:schemeClr val="accent1">
                <a:alpha val="60000"/>
              </a:schemeClr>
            </a:gs>
          </a:gsLst>
          <a:lin ang="13500000" scaled="0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628D20-2EBF-E541-8DB5-865235DCA66D}">
  <we:reference id="wa104381063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64305</TotalTime>
  <Words>1422</Words>
  <Application>Microsoft Office PowerPoint</Application>
  <PresentationFormat>Widescreen</PresentationFormat>
  <Paragraphs>586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Hebrew</vt:lpstr>
      <vt:lpstr>Arial Narrow</vt:lpstr>
      <vt:lpstr>Calibri</vt:lpstr>
      <vt:lpstr>Lato Medium</vt:lpstr>
      <vt:lpstr>Source Sans Pro</vt:lpstr>
      <vt:lpstr>2_Office Theme</vt:lpstr>
      <vt:lpstr>Measuring the Impact of a Lower BAC in Utah A Frequentist and Bayesian Comparison</vt:lpstr>
      <vt:lpstr>Introduction We measure DUI related collisions to estimate the impact</vt:lpstr>
      <vt:lpstr>Methodology We compare Frequentist and Bayesian Methodologies</vt:lpstr>
      <vt:lpstr>Methodology We compare Frequentist and Bayesian Methodologies</vt:lpstr>
      <vt:lpstr>Frequentist Approach: Unit Root Testing Perform visual inspection as first step of Unit Root Tests</vt:lpstr>
      <vt:lpstr>Frequentist Approach: Unit Root Testing HEGY tests for unit roots at each seasonal frequency</vt:lpstr>
      <vt:lpstr>Frequentist Approach: Unit Root Testing HEGY statistics on level data show seasonal unit roots</vt:lpstr>
      <vt:lpstr>Frequentist Approach: Unit Root Testing HEGY statistics on 1 seasonally difference show no unit roots</vt:lpstr>
      <vt:lpstr>Frequentist Approach: ARIMA Modeling HEGY statistics on 1 seasonally difference show no unit roots</vt:lpstr>
      <vt:lpstr>Frequentist Approach: ARIMA Modeling HEGY statistics on 1 seasonally difference show no unit roots</vt:lpstr>
      <vt:lpstr>Frequentist Approach: ARIMA Modeling We move forward with the SAR(1) as leading model</vt:lpstr>
      <vt:lpstr>Frequentist Approach: ARIMA Modeling Treatment variable shows no significant effect on collisions</vt:lpstr>
      <vt:lpstr>Bayesian Approach: Model Comparison We compare 5 state-space models</vt:lpstr>
      <vt:lpstr>Bayesian Approach: Model Comparison Models 4 &amp; 5 lead other models across evaluation criteria</vt:lpstr>
      <vt:lpstr>Bayesian Approach: Model Comparison Models 4 &amp; 5 lead other models across evaluation criteria</vt:lpstr>
      <vt:lpstr>Bayesian Approach: PPC Residual Checks Both models pass visual inspection of residual quality.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Landon Mecham</cp:lastModifiedBy>
  <cp:revision>1280</cp:revision>
  <cp:lastPrinted>2018-03-02T20:41:37Z</cp:lastPrinted>
  <dcterms:created xsi:type="dcterms:W3CDTF">2018-03-01T16:55:34Z</dcterms:created>
  <dcterms:modified xsi:type="dcterms:W3CDTF">2020-04-13T05:52:11Z</dcterms:modified>
</cp:coreProperties>
</file>