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1"/>
  </p:sldMasterIdLst>
  <p:notesMasterIdLst>
    <p:notesMasterId r:id="rId35"/>
  </p:notesMasterIdLst>
  <p:sldIdLst>
    <p:sldId id="256" r:id="rId2"/>
    <p:sldId id="257" r:id="rId3"/>
    <p:sldId id="258" r:id="rId4"/>
    <p:sldId id="260" r:id="rId5"/>
    <p:sldId id="272" r:id="rId6"/>
    <p:sldId id="281" r:id="rId7"/>
    <p:sldId id="261" r:id="rId8"/>
    <p:sldId id="259" r:id="rId9"/>
    <p:sldId id="262" r:id="rId10"/>
    <p:sldId id="263" r:id="rId11"/>
    <p:sldId id="264" r:id="rId12"/>
    <p:sldId id="267" r:id="rId13"/>
    <p:sldId id="271" r:id="rId14"/>
    <p:sldId id="268" r:id="rId15"/>
    <p:sldId id="269" r:id="rId16"/>
    <p:sldId id="273" r:id="rId17"/>
    <p:sldId id="270" r:id="rId18"/>
    <p:sldId id="274" r:id="rId19"/>
    <p:sldId id="275" r:id="rId20"/>
    <p:sldId id="276" r:id="rId21"/>
    <p:sldId id="289" r:id="rId22"/>
    <p:sldId id="278" r:id="rId23"/>
    <p:sldId id="277" r:id="rId24"/>
    <p:sldId id="282" r:id="rId25"/>
    <p:sldId id="284" r:id="rId26"/>
    <p:sldId id="288" r:id="rId27"/>
    <p:sldId id="285" r:id="rId28"/>
    <p:sldId id="286" r:id="rId29"/>
    <p:sldId id="287" r:id="rId30"/>
    <p:sldId id="280" r:id="rId31"/>
    <p:sldId id="279" r:id="rId32"/>
    <p:sldId id="283" r:id="rId33"/>
    <p:sldId id="290"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63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39"/>
    <p:restoredTop sz="94694"/>
  </p:normalViewPr>
  <p:slideViewPr>
    <p:cSldViewPr snapToGrid="0">
      <p:cViewPr varScale="1">
        <p:scale>
          <a:sx n="121" d="100"/>
          <a:sy n="121" d="100"/>
        </p:scale>
        <p:origin x="936" y="176"/>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56D494-4D77-074E-9C43-8867FD7BFEBF}" type="datetimeFigureOut">
              <a:rPr lang="en-US" smtClean="0"/>
              <a:t>9/28/23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A2FEC2-52E8-044F-A50E-A6BB4DB11530}" type="slidenum">
              <a:rPr lang="en-US" smtClean="0"/>
              <a:t>‹#›</a:t>
            </a:fld>
            <a:endParaRPr lang="en-US"/>
          </a:p>
        </p:txBody>
      </p:sp>
    </p:spTree>
    <p:extLst>
      <p:ext uri="{BB962C8B-B14F-4D97-AF65-F5344CB8AC3E}">
        <p14:creationId xmlns:p14="http://schemas.microsoft.com/office/powerpoint/2010/main" val="1539255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A2FEC2-52E8-044F-A50E-A6BB4DB11530}" type="slidenum">
              <a:rPr lang="en-US" smtClean="0"/>
              <a:t>5</a:t>
            </a:fld>
            <a:endParaRPr lang="en-US"/>
          </a:p>
        </p:txBody>
      </p:sp>
    </p:spTree>
    <p:extLst>
      <p:ext uri="{BB962C8B-B14F-4D97-AF65-F5344CB8AC3E}">
        <p14:creationId xmlns:p14="http://schemas.microsoft.com/office/powerpoint/2010/main" val="13801898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A2FEC2-52E8-044F-A50E-A6BB4DB11530}" type="slidenum">
              <a:rPr lang="en-US" smtClean="0"/>
              <a:t>15</a:t>
            </a:fld>
            <a:endParaRPr lang="en-US"/>
          </a:p>
        </p:txBody>
      </p:sp>
    </p:spTree>
    <p:extLst>
      <p:ext uri="{BB962C8B-B14F-4D97-AF65-F5344CB8AC3E}">
        <p14:creationId xmlns:p14="http://schemas.microsoft.com/office/powerpoint/2010/main" val="20184060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A2FEC2-52E8-044F-A50E-A6BB4DB11530}" type="slidenum">
              <a:rPr lang="en-US" smtClean="0"/>
              <a:t>31</a:t>
            </a:fld>
            <a:endParaRPr lang="en-US"/>
          </a:p>
        </p:txBody>
      </p:sp>
    </p:spTree>
    <p:extLst>
      <p:ext uri="{BB962C8B-B14F-4D97-AF65-F5344CB8AC3E}">
        <p14:creationId xmlns:p14="http://schemas.microsoft.com/office/powerpoint/2010/main" val="12055722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D8E5E-745C-407D-B425-C78EBF08DF96}"/>
              </a:ext>
            </a:extLst>
          </p:cNvPr>
          <p:cNvSpPr>
            <a:spLocks noGrp="1"/>
          </p:cNvSpPr>
          <p:nvPr>
            <p:ph type="ctrTitle"/>
          </p:nvPr>
        </p:nvSpPr>
        <p:spPr>
          <a:xfrm>
            <a:off x="571501" y="822960"/>
            <a:ext cx="6057899" cy="5015169"/>
          </a:xfrm>
        </p:spPr>
        <p:txBody>
          <a:bodyPr anchor="t">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D07A4D5-56F4-4287-B174-56C55B18FD68}"/>
              </a:ext>
            </a:extLst>
          </p:cNvPr>
          <p:cNvSpPr>
            <a:spLocks noGrp="1"/>
          </p:cNvSpPr>
          <p:nvPr>
            <p:ph type="subTitle" idx="1"/>
          </p:nvPr>
        </p:nvSpPr>
        <p:spPr>
          <a:xfrm>
            <a:off x="8109113" y="3003642"/>
            <a:ext cx="3522199" cy="2900274"/>
          </a:xfrm>
        </p:spPr>
        <p:txBody>
          <a:bodyPr anchor="b">
            <a:normAutofit/>
          </a:bodyPr>
          <a:lstStyle>
            <a:lvl1pPr marL="0" indent="0" algn="l">
              <a:lnSpc>
                <a:spcPct val="130000"/>
              </a:lnSpc>
              <a:buNone/>
              <a:defRPr sz="14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AEB9C19-FEE0-4852-B181-14A0DD77F40D}"/>
              </a:ext>
            </a:extLst>
          </p:cNvPr>
          <p:cNvSpPr>
            <a:spLocks noGrp="1"/>
          </p:cNvSpPr>
          <p:nvPr>
            <p:ph type="dt" sz="half" idx="10"/>
          </p:nvPr>
        </p:nvSpPr>
        <p:spPr/>
        <p:txBody>
          <a:bodyPr/>
          <a:lstStyle/>
          <a:p>
            <a:fld id="{1C8322F6-1C60-46CF-968C-BC20E470F443}" type="datetimeFigureOut">
              <a:rPr lang="en-US" smtClean="0"/>
              <a:t>9/28/23</a:t>
            </a:fld>
            <a:endParaRPr lang="en-US"/>
          </a:p>
        </p:txBody>
      </p:sp>
      <p:sp>
        <p:nvSpPr>
          <p:cNvPr id="5" name="Footer Placeholder 4">
            <a:extLst>
              <a:ext uri="{FF2B5EF4-FFF2-40B4-BE49-F238E27FC236}">
                <a16:creationId xmlns:a16="http://schemas.microsoft.com/office/drawing/2014/main" id="{11127DDF-01B7-463C-82BC-BBF4296182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B2056A-C3EE-4809-B1F3-1CEEEA266F7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9" name="Straight Connector 8">
            <a:extLst>
              <a:ext uri="{FF2B5EF4-FFF2-40B4-BE49-F238E27FC236}">
                <a16:creationId xmlns:a16="http://schemas.microsoft.com/office/drawing/2014/main" id="{A240FCEE-B6E2-46D0-9BB0-F45F79545E9D}"/>
              </a:ext>
            </a:extLst>
          </p:cNvPr>
          <p:cNvCxnSpPr>
            <a:cxnSpLocks/>
          </p:cNvCxnSpPr>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BD2FB83-3783-4477-80B5-DA5BF10BAF57}"/>
              </a:ext>
            </a:extLst>
          </p:cNvPr>
          <p:cNvCxnSpPr>
            <a:cxnSpLocks/>
          </p:cNvCxnSpPr>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83EA203-71D5-49C0-9626-FFA8E46787B0}"/>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948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99A0A-70FC-426A-8B3B-60FAF9806EB0}"/>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EF47EC6-9753-4ABC-BB66-64CCC8BA0808}"/>
              </a:ext>
            </a:extLst>
          </p:cNvPr>
          <p:cNvSpPr>
            <a:spLocks noGrp="1"/>
          </p:cNvSpPr>
          <p:nvPr>
            <p:ph type="body" orient="vert" idx="1"/>
          </p:nvPr>
        </p:nvSpPr>
        <p:spPr>
          <a:xfrm>
            <a:off x="571499" y="2036363"/>
            <a:ext cx="11059811" cy="38707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8884D9F-DC99-4B4C-98CF-178BBBB76646}"/>
              </a:ext>
            </a:extLst>
          </p:cNvPr>
          <p:cNvSpPr>
            <a:spLocks noGrp="1"/>
          </p:cNvSpPr>
          <p:nvPr>
            <p:ph type="dt" sz="half" idx="10"/>
          </p:nvPr>
        </p:nvSpPr>
        <p:spPr/>
        <p:txBody>
          <a:bodyPr/>
          <a:lstStyle/>
          <a:p>
            <a:fld id="{1C8322F6-1C60-46CF-968C-BC20E470F443}" type="datetimeFigureOut">
              <a:rPr lang="en-US" smtClean="0"/>
              <a:t>9/28/23</a:t>
            </a:fld>
            <a:endParaRPr lang="en-US"/>
          </a:p>
        </p:txBody>
      </p:sp>
      <p:sp>
        <p:nvSpPr>
          <p:cNvPr id="5" name="Footer Placeholder 4">
            <a:extLst>
              <a:ext uri="{FF2B5EF4-FFF2-40B4-BE49-F238E27FC236}">
                <a16:creationId xmlns:a16="http://schemas.microsoft.com/office/drawing/2014/main" id="{1A7A6840-AC0B-4260-8368-08E0A22D22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A5DAB8-EC07-4CCF-96EA-5D8ACDAE6E4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0438F1AC-9961-4786-A189-20863DD97F68}"/>
              </a:ext>
            </a:extLst>
          </p:cNvPr>
          <p:cNvCxnSpPr>
            <a:cxnSpLocks/>
          </p:cNvCxnSpPr>
          <p:nvPr/>
        </p:nvCxnSpPr>
        <p:spPr>
          <a:xfrm flipH="1">
            <a:off x="571500" y="1780979"/>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016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75F678-EC03-4845-A51B-C90FA6A15491}"/>
              </a:ext>
            </a:extLst>
          </p:cNvPr>
          <p:cNvSpPr>
            <a:spLocks noGrp="1"/>
          </p:cNvSpPr>
          <p:nvPr>
            <p:ph type="title" orient="vert"/>
          </p:nvPr>
        </p:nvSpPr>
        <p:spPr>
          <a:xfrm>
            <a:off x="9177953" y="797251"/>
            <a:ext cx="2483929" cy="528378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74A8B4D-A39F-4528-975A-9C84BEE778DF}"/>
              </a:ext>
            </a:extLst>
          </p:cNvPr>
          <p:cNvSpPr>
            <a:spLocks noGrp="1"/>
          </p:cNvSpPr>
          <p:nvPr>
            <p:ph type="body" orient="vert" idx="1"/>
          </p:nvPr>
        </p:nvSpPr>
        <p:spPr>
          <a:xfrm>
            <a:off x="566094" y="797251"/>
            <a:ext cx="8101072" cy="528378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5E4A23-6984-4AD1-A51D-600EDC263543}"/>
              </a:ext>
            </a:extLst>
          </p:cNvPr>
          <p:cNvSpPr>
            <a:spLocks noGrp="1"/>
          </p:cNvSpPr>
          <p:nvPr>
            <p:ph type="dt" sz="half" idx="10"/>
          </p:nvPr>
        </p:nvSpPr>
        <p:spPr/>
        <p:txBody>
          <a:bodyPr/>
          <a:lstStyle/>
          <a:p>
            <a:fld id="{1C8322F6-1C60-46CF-968C-BC20E470F443}" type="datetimeFigureOut">
              <a:rPr lang="en-US" smtClean="0"/>
              <a:t>9/28/23</a:t>
            </a:fld>
            <a:endParaRPr lang="en-US"/>
          </a:p>
        </p:txBody>
      </p:sp>
      <p:sp>
        <p:nvSpPr>
          <p:cNvPr id="5" name="Footer Placeholder 4">
            <a:extLst>
              <a:ext uri="{FF2B5EF4-FFF2-40B4-BE49-F238E27FC236}">
                <a16:creationId xmlns:a16="http://schemas.microsoft.com/office/drawing/2014/main" id="{A9273E28-C341-49CC-BAAB-0C0D198212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26D54A-8E86-4026-8DD0-5B0979BB8C7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1CB05DA4-DF32-4D7A-9E4D-36309C90C5BB}"/>
              </a:ext>
            </a:extLst>
          </p:cNvPr>
          <p:cNvCxnSpPr>
            <a:cxnSpLocks/>
          </p:cNvCxnSpPr>
          <p:nvPr/>
        </p:nvCxnSpPr>
        <p:spPr>
          <a:xfrm flipH="1">
            <a:off x="566094" y="57711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7CC7262-4997-41E4-976D-BA82E148280F}"/>
              </a:ext>
            </a:extLst>
          </p:cNvPr>
          <p:cNvCxnSpPr>
            <a:cxnSpLocks/>
          </p:cNvCxnSpPr>
          <p:nvPr/>
        </p:nvCxnSpPr>
        <p:spPr>
          <a:xfrm flipV="1">
            <a:off x="8875226" y="571500"/>
            <a:ext cx="0" cy="57114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F5063B5-E478-4C41-AD40-49A39AE07429}"/>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4106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B2ED8-7F53-4C03-A740-493E5079849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5611087-99A9-4100-B5F7-520880DE322E}"/>
              </a:ext>
            </a:extLst>
          </p:cNvPr>
          <p:cNvSpPr>
            <a:spLocks noGrp="1"/>
          </p:cNvSpPr>
          <p:nvPr>
            <p:ph idx="1"/>
          </p:nvPr>
        </p:nvSpPr>
        <p:spPr>
          <a:xfrm>
            <a:off x="571499" y="2075688"/>
            <a:ext cx="11059811" cy="3910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7B4B20-1A65-4A26-B11E-6095083A1645}"/>
              </a:ext>
            </a:extLst>
          </p:cNvPr>
          <p:cNvSpPr>
            <a:spLocks noGrp="1"/>
          </p:cNvSpPr>
          <p:nvPr>
            <p:ph type="dt" sz="half" idx="10"/>
          </p:nvPr>
        </p:nvSpPr>
        <p:spPr/>
        <p:txBody>
          <a:bodyPr/>
          <a:lstStyle/>
          <a:p>
            <a:fld id="{1C8322F6-1C60-46CF-968C-BC20E470F443}" type="datetimeFigureOut">
              <a:rPr lang="en-US" smtClean="0"/>
              <a:t>9/28/23</a:t>
            </a:fld>
            <a:endParaRPr lang="en-US"/>
          </a:p>
        </p:txBody>
      </p:sp>
      <p:sp>
        <p:nvSpPr>
          <p:cNvPr id="5" name="Footer Placeholder 4">
            <a:extLst>
              <a:ext uri="{FF2B5EF4-FFF2-40B4-BE49-F238E27FC236}">
                <a16:creationId xmlns:a16="http://schemas.microsoft.com/office/drawing/2014/main" id="{FB0D52D3-E985-4FEB-89B9-57C754711C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EA751A-C72D-47C1-A7A6-E8510A40CE9A}"/>
              </a:ext>
            </a:extLst>
          </p:cNvPr>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36278578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81F78-07BF-45A9-92D4-E4E0A1E88D7A}"/>
              </a:ext>
            </a:extLst>
          </p:cNvPr>
          <p:cNvSpPr>
            <a:spLocks noGrp="1"/>
          </p:cNvSpPr>
          <p:nvPr>
            <p:ph type="title"/>
          </p:nvPr>
        </p:nvSpPr>
        <p:spPr>
          <a:xfrm>
            <a:off x="571500" y="914255"/>
            <a:ext cx="6867115" cy="5009471"/>
          </a:xfrm>
        </p:spPr>
        <p:txBody>
          <a:bodyPr anchor="b">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ECC2A83-A380-4828-BC68-C065C8BC5AD5}"/>
              </a:ext>
            </a:extLst>
          </p:cNvPr>
          <p:cNvSpPr>
            <a:spLocks noGrp="1"/>
          </p:cNvSpPr>
          <p:nvPr>
            <p:ph type="body" idx="1"/>
          </p:nvPr>
        </p:nvSpPr>
        <p:spPr>
          <a:xfrm>
            <a:off x="9239817" y="914399"/>
            <a:ext cx="2370268" cy="2670273"/>
          </a:xfrm>
        </p:spPr>
        <p:txBody>
          <a:bodyPr anchor="t">
            <a:normAutofit/>
          </a:bodyPr>
          <a:lstStyle>
            <a:lvl1pPr marL="0" indent="0">
              <a:lnSpc>
                <a:spcPct val="130000"/>
              </a:lnSpc>
              <a:buNone/>
              <a:defRPr sz="14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F92B2F-8804-4195-A779-F5C67C25CBBE}"/>
              </a:ext>
            </a:extLst>
          </p:cNvPr>
          <p:cNvSpPr>
            <a:spLocks noGrp="1"/>
          </p:cNvSpPr>
          <p:nvPr>
            <p:ph type="dt" sz="half" idx="10"/>
          </p:nvPr>
        </p:nvSpPr>
        <p:spPr/>
        <p:txBody>
          <a:bodyPr/>
          <a:lstStyle/>
          <a:p>
            <a:fld id="{1C8322F6-1C60-46CF-968C-BC20E470F443}" type="datetimeFigureOut">
              <a:rPr lang="en-US" smtClean="0"/>
              <a:t>9/28/23</a:t>
            </a:fld>
            <a:endParaRPr lang="en-US"/>
          </a:p>
        </p:txBody>
      </p:sp>
      <p:sp>
        <p:nvSpPr>
          <p:cNvPr id="5" name="Footer Placeholder 4">
            <a:extLst>
              <a:ext uri="{FF2B5EF4-FFF2-40B4-BE49-F238E27FC236}">
                <a16:creationId xmlns:a16="http://schemas.microsoft.com/office/drawing/2014/main" id="{25099C26-4411-4833-A917-A45E62D56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68C7C7-F862-434D-A87A-DECE9FD2E1E9}"/>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A40BAA4B-C4C0-40C1-8DC8-B4E2F8A68E12}"/>
              </a:ext>
            </a:extLst>
          </p:cNvPr>
          <p:cNvCxnSpPr>
            <a:cxnSpLocks/>
          </p:cNvCxnSpPr>
          <p:nvPr/>
        </p:nvCxnSpPr>
        <p:spPr>
          <a:xfrm>
            <a:off x="8872625"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C0A2259-2540-4B32-A999-2B46A6790E3D}"/>
              </a:ext>
            </a:extLst>
          </p:cNvPr>
          <p:cNvCxnSpPr>
            <a:cxnSpLocks/>
          </p:cNvCxnSpPr>
          <p:nvPr/>
        </p:nvCxnSpPr>
        <p:spPr>
          <a:xfrm flipH="1">
            <a:off x="566094"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CEFB0ED-3F76-4403-AD0B-E738DD9D8CB6}"/>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4865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6BD5F-CF53-4DD5-B8C5-27BBA2BB8860}"/>
              </a:ext>
            </a:extLst>
          </p:cNvPr>
          <p:cNvSpPr>
            <a:spLocks noGrp="1"/>
          </p:cNvSpPr>
          <p:nvPr>
            <p:ph type="title"/>
          </p:nvPr>
        </p:nvSpPr>
        <p:spPr>
          <a:xfrm>
            <a:off x="571500" y="709684"/>
            <a:ext cx="11049000" cy="1057160"/>
          </a:xfrm>
        </p:spPr>
        <p:txBody>
          <a:bodyPr anchor="ct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76C2E1-5D5E-409F-BEE8-F48CE86F55C9}"/>
              </a:ext>
            </a:extLst>
          </p:cNvPr>
          <p:cNvSpPr>
            <a:spLocks noGrp="1"/>
          </p:cNvSpPr>
          <p:nvPr>
            <p:ph sz="half" idx="1"/>
          </p:nvPr>
        </p:nvSpPr>
        <p:spPr>
          <a:xfrm>
            <a:off x="579447" y="2074990"/>
            <a:ext cx="5181600" cy="41019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FBBF823-1BFB-4CF0-BAF4-D660C8F1AFC0}"/>
              </a:ext>
            </a:extLst>
          </p:cNvPr>
          <p:cNvSpPr>
            <a:spLocks noGrp="1"/>
          </p:cNvSpPr>
          <p:nvPr>
            <p:ph sz="half" idx="2"/>
          </p:nvPr>
        </p:nvSpPr>
        <p:spPr>
          <a:xfrm>
            <a:off x="6447082" y="2074990"/>
            <a:ext cx="5181600" cy="41019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6FF816E-EE02-44A4-8B81-B324ECFD74DF}"/>
              </a:ext>
            </a:extLst>
          </p:cNvPr>
          <p:cNvSpPr>
            <a:spLocks noGrp="1"/>
          </p:cNvSpPr>
          <p:nvPr>
            <p:ph type="dt" sz="half" idx="10"/>
          </p:nvPr>
        </p:nvSpPr>
        <p:spPr/>
        <p:txBody>
          <a:bodyPr/>
          <a:lstStyle/>
          <a:p>
            <a:fld id="{1C8322F6-1C60-46CF-968C-BC20E470F443}" type="datetimeFigureOut">
              <a:rPr lang="en-US" smtClean="0"/>
              <a:t>9/28/23</a:t>
            </a:fld>
            <a:endParaRPr lang="en-US"/>
          </a:p>
        </p:txBody>
      </p:sp>
      <p:sp>
        <p:nvSpPr>
          <p:cNvPr id="6" name="Footer Placeholder 5">
            <a:extLst>
              <a:ext uri="{FF2B5EF4-FFF2-40B4-BE49-F238E27FC236}">
                <a16:creationId xmlns:a16="http://schemas.microsoft.com/office/drawing/2014/main" id="{F134D9E4-A693-44D2-A3E8-E3AABC9052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4F669F-4B8E-415D-A9BF-AD451F452C6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11" name="Straight Connector 10">
            <a:extLst>
              <a:ext uri="{FF2B5EF4-FFF2-40B4-BE49-F238E27FC236}">
                <a16:creationId xmlns:a16="http://schemas.microsoft.com/office/drawing/2014/main" id="{720AF959-FCDC-4B92-9324-06A06C0D56F2}"/>
              </a:ext>
            </a:extLst>
          </p:cNvPr>
          <p:cNvCxnSpPr>
            <a:cxnSpLocks/>
          </p:cNvCxnSpPr>
          <p:nvPr/>
        </p:nvCxnSpPr>
        <p:spPr>
          <a:xfrm flipV="1">
            <a:off x="6101405" y="1883336"/>
            <a:ext cx="0" cy="43996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7201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F85E5-82C4-4BAE-B2B0-A078ABD6C69C}"/>
              </a:ext>
            </a:extLst>
          </p:cNvPr>
          <p:cNvSpPr>
            <a:spLocks noGrp="1"/>
          </p:cNvSpPr>
          <p:nvPr>
            <p:ph type="title"/>
          </p:nvPr>
        </p:nvSpPr>
        <p:spPr>
          <a:xfrm>
            <a:off x="583469" y="699118"/>
            <a:ext cx="11025062" cy="1063601"/>
          </a:xfrm>
        </p:spPr>
        <p:txBody>
          <a:bodyPr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12D15C7-F445-40F7-88F6-FD6526269CD7}"/>
              </a:ext>
            </a:extLst>
          </p:cNvPr>
          <p:cNvSpPr>
            <a:spLocks noGrp="1"/>
          </p:cNvSpPr>
          <p:nvPr>
            <p:ph type="body" idx="1"/>
          </p:nvPr>
        </p:nvSpPr>
        <p:spPr>
          <a:xfrm>
            <a:off x="583468" y="2022883"/>
            <a:ext cx="5230469" cy="564079"/>
          </a:xfrm>
        </p:spPr>
        <p:txBody>
          <a:bodyPr anchor="ctr">
            <a:norm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652C35-AA8E-4154-8A78-7DE9590E1F38}"/>
              </a:ext>
            </a:extLst>
          </p:cNvPr>
          <p:cNvSpPr>
            <a:spLocks noGrp="1"/>
          </p:cNvSpPr>
          <p:nvPr>
            <p:ph sz="half" idx="2"/>
          </p:nvPr>
        </p:nvSpPr>
        <p:spPr>
          <a:xfrm>
            <a:off x="583469" y="2866031"/>
            <a:ext cx="5157787" cy="32276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557EAC6-567C-4A4A-BB10-57EC14B97DDF}"/>
              </a:ext>
            </a:extLst>
          </p:cNvPr>
          <p:cNvSpPr>
            <a:spLocks noGrp="1"/>
          </p:cNvSpPr>
          <p:nvPr>
            <p:ph type="body" sz="quarter" idx="3"/>
          </p:nvPr>
        </p:nvSpPr>
        <p:spPr>
          <a:xfrm>
            <a:off x="6441470" y="2022883"/>
            <a:ext cx="5183188" cy="564080"/>
          </a:xfrm>
        </p:spPr>
        <p:txBody>
          <a:bodyPr anchor="ctr">
            <a:norm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9A083F-AD60-4437-B32A-44035D78AF63}"/>
              </a:ext>
            </a:extLst>
          </p:cNvPr>
          <p:cNvSpPr>
            <a:spLocks noGrp="1"/>
          </p:cNvSpPr>
          <p:nvPr>
            <p:ph sz="quarter" idx="4"/>
          </p:nvPr>
        </p:nvSpPr>
        <p:spPr>
          <a:xfrm>
            <a:off x="6441470" y="2866031"/>
            <a:ext cx="5183188" cy="32276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DBF86F-3266-4551-B680-06F401FFE665}"/>
              </a:ext>
            </a:extLst>
          </p:cNvPr>
          <p:cNvSpPr>
            <a:spLocks noGrp="1"/>
          </p:cNvSpPr>
          <p:nvPr>
            <p:ph type="dt" sz="half" idx="10"/>
          </p:nvPr>
        </p:nvSpPr>
        <p:spPr/>
        <p:txBody>
          <a:bodyPr/>
          <a:lstStyle/>
          <a:p>
            <a:fld id="{1C8322F6-1C60-46CF-968C-BC20E470F443}" type="datetimeFigureOut">
              <a:rPr lang="en-US" smtClean="0"/>
              <a:t>9/28/23</a:t>
            </a:fld>
            <a:endParaRPr lang="en-US"/>
          </a:p>
        </p:txBody>
      </p:sp>
      <p:sp>
        <p:nvSpPr>
          <p:cNvPr id="8" name="Footer Placeholder 7">
            <a:extLst>
              <a:ext uri="{FF2B5EF4-FFF2-40B4-BE49-F238E27FC236}">
                <a16:creationId xmlns:a16="http://schemas.microsoft.com/office/drawing/2014/main" id="{755B38FE-80F9-4582-B2E1-B067C288DE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47BEF32-F637-47A1-9ED3-AFC4F79F3739}"/>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11" name="Straight Connector 10">
            <a:extLst>
              <a:ext uri="{FF2B5EF4-FFF2-40B4-BE49-F238E27FC236}">
                <a16:creationId xmlns:a16="http://schemas.microsoft.com/office/drawing/2014/main" id="{E0C508D4-7C99-4B8D-BCDE-F0001BD345D9}"/>
              </a:ext>
            </a:extLst>
          </p:cNvPr>
          <p:cNvCxnSpPr>
            <a:cxnSpLocks/>
          </p:cNvCxnSpPr>
          <p:nvPr/>
        </p:nvCxnSpPr>
        <p:spPr>
          <a:xfrm flipV="1">
            <a:off x="6101405" y="1883336"/>
            <a:ext cx="0" cy="43996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49BF61B-7951-48F4-982B-9401A483FFBF}"/>
              </a:ext>
            </a:extLst>
          </p:cNvPr>
          <p:cNvCxnSpPr>
            <a:cxnSpLocks/>
          </p:cNvCxnSpPr>
          <p:nvPr/>
        </p:nvCxnSpPr>
        <p:spPr>
          <a:xfrm flipH="1">
            <a:off x="577485" y="273859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7872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A94CB-6BE5-4B9E-B0A6-54F83B201A64}"/>
              </a:ext>
            </a:extLst>
          </p:cNvPr>
          <p:cNvSpPr>
            <a:spLocks noGrp="1"/>
          </p:cNvSpPr>
          <p:nvPr>
            <p:ph type="title"/>
          </p:nvPr>
        </p:nvSpPr>
        <p:spPr>
          <a:xfrm>
            <a:off x="571500" y="717452"/>
            <a:ext cx="11049000" cy="1161836"/>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75E8643C-1A5D-4F23-B0D7-5B46F5E456B4}"/>
              </a:ext>
            </a:extLst>
          </p:cNvPr>
          <p:cNvSpPr>
            <a:spLocks noGrp="1"/>
          </p:cNvSpPr>
          <p:nvPr>
            <p:ph type="dt" sz="half" idx="10"/>
          </p:nvPr>
        </p:nvSpPr>
        <p:spPr/>
        <p:txBody>
          <a:bodyPr/>
          <a:lstStyle/>
          <a:p>
            <a:fld id="{1C8322F6-1C60-46CF-968C-BC20E470F443}" type="datetimeFigureOut">
              <a:rPr lang="en-US" smtClean="0"/>
              <a:t>9/28/23</a:t>
            </a:fld>
            <a:endParaRPr lang="en-US"/>
          </a:p>
        </p:txBody>
      </p:sp>
      <p:sp>
        <p:nvSpPr>
          <p:cNvPr id="4" name="Footer Placeholder 3">
            <a:extLst>
              <a:ext uri="{FF2B5EF4-FFF2-40B4-BE49-F238E27FC236}">
                <a16:creationId xmlns:a16="http://schemas.microsoft.com/office/drawing/2014/main" id="{0C1A3394-78CC-43B0-9762-5E826F8BBFD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C347F0A-1980-4E13-AB22-AE3B8AA4405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4E9D858B-8A9C-4235-B151-81C99A3D20D2}"/>
              </a:ext>
            </a:extLst>
          </p:cNvPr>
          <p:cNvCxnSpPr>
            <a:cxnSpLocks/>
          </p:cNvCxnSpPr>
          <p:nvPr/>
        </p:nvCxnSpPr>
        <p:spPr>
          <a:xfrm flipH="1">
            <a:off x="577485"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6C7798B-3ECB-4076-8955-A82116BB0D25}"/>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04760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C61D85-3E72-406F-AB26-B4ED94918442}"/>
              </a:ext>
            </a:extLst>
          </p:cNvPr>
          <p:cNvSpPr>
            <a:spLocks noGrp="1"/>
          </p:cNvSpPr>
          <p:nvPr>
            <p:ph type="dt" sz="half" idx="10"/>
          </p:nvPr>
        </p:nvSpPr>
        <p:spPr/>
        <p:txBody>
          <a:bodyPr/>
          <a:lstStyle/>
          <a:p>
            <a:fld id="{1C8322F6-1C60-46CF-968C-BC20E470F443}" type="datetimeFigureOut">
              <a:rPr lang="en-US" smtClean="0"/>
              <a:t>9/28/23</a:t>
            </a:fld>
            <a:endParaRPr lang="en-US"/>
          </a:p>
        </p:txBody>
      </p:sp>
      <p:sp>
        <p:nvSpPr>
          <p:cNvPr id="3" name="Footer Placeholder 2">
            <a:extLst>
              <a:ext uri="{FF2B5EF4-FFF2-40B4-BE49-F238E27FC236}">
                <a16:creationId xmlns:a16="http://schemas.microsoft.com/office/drawing/2014/main" id="{499C831E-4321-467E-9090-C89C48CF2F5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8A9556-B3D8-4403-835F-11AE2D4098E9}"/>
              </a:ext>
            </a:extLst>
          </p:cNvPr>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3085469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0AA48-D521-423D-B185-6490EF57B935}"/>
              </a:ext>
            </a:extLst>
          </p:cNvPr>
          <p:cNvSpPr>
            <a:spLocks noGrp="1"/>
          </p:cNvSpPr>
          <p:nvPr>
            <p:ph type="title"/>
          </p:nvPr>
        </p:nvSpPr>
        <p:spPr>
          <a:xfrm>
            <a:off x="572201" y="810344"/>
            <a:ext cx="3478084" cy="1408062"/>
          </a:xfrm>
        </p:spPr>
        <p:txBody>
          <a:bodyPr anchor="t"/>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B64E6DD-DDD2-4ED6-B8A9-A8B6D7656549}"/>
              </a:ext>
            </a:extLst>
          </p:cNvPr>
          <p:cNvSpPr>
            <a:spLocks noGrp="1"/>
          </p:cNvSpPr>
          <p:nvPr>
            <p:ph idx="1"/>
          </p:nvPr>
        </p:nvSpPr>
        <p:spPr>
          <a:xfrm>
            <a:off x="4919809" y="931232"/>
            <a:ext cx="6700679" cy="507936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A3F08F5E-AD33-4ACF-84C9-78B0FF6BE3AC}"/>
              </a:ext>
            </a:extLst>
          </p:cNvPr>
          <p:cNvSpPr>
            <a:spLocks noGrp="1"/>
          </p:cNvSpPr>
          <p:nvPr>
            <p:ph type="body" sz="half" idx="2"/>
          </p:nvPr>
        </p:nvSpPr>
        <p:spPr>
          <a:xfrm>
            <a:off x="571500" y="2578608"/>
            <a:ext cx="3478783" cy="34172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D7604E-7DD4-4497-B325-74F899E8ACC6}"/>
              </a:ext>
            </a:extLst>
          </p:cNvPr>
          <p:cNvSpPr>
            <a:spLocks noGrp="1"/>
          </p:cNvSpPr>
          <p:nvPr>
            <p:ph type="dt" sz="half" idx="10"/>
          </p:nvPr>
        </p:nvSpPr>
        <p:spPr/>
        <p:txBody>
          <a:bodyPr/>
          <a:lstStyle/>
          <a:p>
            <a:fld id="{1C8322F6-1C60-46CF-968C-BC20E470F443}" type="datetimeFigureOut">
              <a:rPr lang="en-US" smtClean="0"/>
              <a:t>9/28/23</a:t>
            </a:fld>
            <a:endParaRPr lang="en-US"/>
          </a:p>
        </p:txBody>
      </p:sp>
      <p:sp>
        <p:nvSpPr>
          <p:cNvPr id="6" name="Footer Placeholder 5">
            <a:extLst>
              <a:ext uri="{FF2B5EF4-FFF2-40B4-BE49-F238E27FC236}">
                <a16:creationId xmlns:a16="http://schemas.microsoft.com/office/drawing/2014/main" id="{3F02BEED-A8F6-4256-9539-4434694AA1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EA1AA6-EE0B-48FD-A7DE-6CEE6A8C7DE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8" name="Straight Connector 7">
            <a:extLst>
              <a:ext uri="{FF2B5EF4-FFF2-40B4-BE49-F238E27FC236}">
                <a16:creationId xmlns:a16="http://schemas.microsoft.com/office/drawing/2014/main" id="{B3F35B32-9A23-4805-94A6-96826D202139}"/>
              </a:ext>
            </a:extLst>
          </p:cNvPr>
          <p:cNvCxnSpPr>
            <a:cxnSpLocks/>
          </p:cNvCxnSpPr>
          <p:nvPr/>
        </p:nvCxnSpPr>
        <p:spPr>
          <a:xfrm flipH="1">
            <a:off x="571500"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62BA7DA-3944-40D4-91CD-40CA24DBB79B}"/>
              </a:ext>
            </a:extLst>
          </p:cNvPr>
          <p:cNvCxnSpPr>
            <a:cxnSpLocks/>
          </p:cNvCxnSpPr>
          <p:nvPr/>
        </p:nvCxnSpPr>
        <p:spPr>
          <a:xfrm flipV="1">
            <a:off x="4419601"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BEA0B78-39E7-4039-B8BE-4F425688C6DF}"/>
              </a:ext>
            </a:extLst>
          </p:cNvPr>
          <p:cNvCxnSpPr>
            <a:cxnSpLocks/>
          </p:cNvCxnSpPr>
          <p:nvPr/>
        </p:nvCxnSpPr>
        <p:spPr>
          <a:xfrm flipH="1">
            <a:off x="571501" y="2406845"/>
            <a:ext cx="38481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D68B99C-0744-42EE-9713-AB0CEC3F5D85}"/>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360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12732-5D39-4B30-A499-D51BABC882EF}"/>
              </a:ext>
            </a:extLst>
          </p:cNvPr>
          <p:cNvSpPr>
            <a:spLocks noGrp="1"/>
          </p:cNvSpPr>
          <p:nvPr>
            <p:ph type="title"/>
          </p:nvPr>
        </p:nvSpPr>
        <p:spPr>
          <a:xfrm>
            <a:off x="571499" y="802204"/>
            <a:ext cx="3478787" cy="1408062"/>
          </a:xfrm>
        </p:spPr>
        <p:txBody>
          <a:bodyPr anchor="t"/>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23AF5AEC-77BC-4A52-8A56-C6479CA6A29D}"/>
              </a:ext>
            </a:extLst>
          </p:cNvPr>
          <p:cNvSpPr>
            <a:spLocks noGrp="1"/>
          </p:cNvSpPr>
          <p:nvPr>
            <p:ph type="pic" idx="1"/>
          </p:nvPr>
        </p:nvSpPr>
        <p:spPr>
          <a:xfrm>
            <a:off x="4723467" y="847384"/>
            <a:ext cx="6907844" cy="521681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60A9240-8762-4C7D-AF22-A844CB2EC871}"/>
              </a:ext>
            </a:extLst>
          </p:cNvPr>
          <p:cNvSpPr>
            <a:spLocks noGrp="1"/>
          </p:cNvSpPr>
          <p:nvPr>
            <p:ph type="body" sz="half" idx="2"/>
          </p:nvPr>
        </p:nvSpPr>
        <p:spPr>
          <a:xfrm>
            <a:off x="571498" y="2574906"/>
            <a:ext cx="3478787" cy="343571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995685-E45D-4E74-8B78-D3B8E85C434D}"/>
              </a:ext>
            </a:extLst>
          </p:cNvPr>
          <p:cNvSpPr>
            <a:spLocks noGrp="1"/>
          </p:cNvSpPr>
          <p:nvPr>
            <p:ph type="dt" sz="half" idx="10"/>
          </p:nvPr>
        </p:nvSpPr>
        <p:spPr/>
        <p:txBody>
          <a:bodyPr/>
          <a:lstStyle/>
          <a:p>
            <a:fld id="{1C8322F6-1C60-46CF-968C-BC20E470F443}" type="datetimeFigureOut">
              <a:rPr lang="en-US" smtClean="0"/>
              <a:t>9/28/23</a:t>
            </a:fld>
            <a:endParaRPr lang="en-US"/>
          </a:p>
        </p:txBody>
      </p:sp>
      <p:sp>
        <p:nvSpPr>
          <p:cNvPr id="6" name="Footer Placeholder 5">
            <a:extLst>
              <a:ext uri="{FF2B5EF4-FFF2-40B4-BE49-F238E27FC236}">
                <a16:creationId xmlns:a16="http://schemas.microsoft.com/office/drawing/2014/main" id="{321FCBA3-0FF5-47C2-901A-645F6185D2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030381-5320-46AD-A0B9-7C04B3E5A202}"/>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8" name="Straight Connector 7">
            <a:extLst>
              <a:ext uri="{FF2B5EF4-FFF2-40B4-BE49-F238E27FC236}">
                <a16:creationId xmlns:a16="http://schemas.microsoft.com/office/drawing/2014/main" id="{5357A432-D933-402A-8657-216EE20450EE}"/>
              </a:ext>
            </a:extLst>
          </p:cNvPr>
          <p:cNvCxnSpPr>
            <a:cxnSpLocks/>
          </p:cNvCxnSpPr>
          <p:nvPr/>
        </p:nvCxnSpPr>
        <p:spPr>
          <a:xfrm flipH="1">
            <a:off x="571500"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1B1E0F3-D71B-436F-A10B-B6EA7125F684}"/>
              </a:ext>
            </a:extLst>
          </p:cNvPr>
          <p:cNvCxnSpPr>
            <a:cxnSpLocks/>
          </p:cNvCxnSpPr>
          <p:nvPr/>
        </p:nvCxnSpPr>
        <p:spPr>
          <a:xfrm flipV="1">
            <a:off x="4419601"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DEE64F5-2B48-4A2E-BA5E-1D37F1A7C9A3}"/>
              </a:ext>
            </a:extLst>
          </p:cNvPr>
          <p:cNvCxnSpPr>
            <a:cxnSpLocks/>
          </p:cNvCxnSpPr>
          <p:nvPr/>
        </p:nvCxnSpPr>
        <p:spPr>
          <a:xfrm flipH="1">
            <a:off x="571501" y="2406845"/>
            <a:ext cx="38481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99BF9AA-A2C8-4233-B597-EB11C6D6A0E0}"/>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7038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E1467D-9ED1-4211-A71E-41C91C755C9D}"/>
              </a:ext>
            </a:extLst>
          </p:cNvPr>
          <p:cNvSpPr>
            <a:spLocks noGrp="1"/>
          </p:cNvSpPr>
          <p:nvPr>
            <p:ph type="title"/>
          </p:nvPr>
        </p:nvSpPr>
        <p:spPr>
          <a:xfrm>
            <a:off x="571500" y="689289"/>
            <a:ext cx="11049000" cy="108410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1F8A6A1-C9C7-4FDF-B4DA-1E86B6A355F8}"/>
              </a:ext>
            </a:extLst>
          </p:cNvPr>
          <p:cNvSpPr>
            <a:spLocks noGrp="1"/>
          </p:cNvSpPr>
          <p:nvPr>
            <p:ph type="body" idx="1"/>
          </p:nvPr>
        </p:nvSpPr>
        <p:spPr>
          <a:xfrm>
            <a:off x="571499" y="2075688"/>
            <a:ext cx="11059811" cy="38180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AACC44A-C635-4CD0-90E9-D9503AF4CCF2}"/>
              </a:ext>
            </a:extLst>
          </p:cNvPr>
          <p:cNvSpPr>
            <a:spLocks noGrp="1"/>
          </p:cNvSpPr>
          <p:nvPr>
            <p:ph type="dt" sz="half" idx="2"/>
          </p:nvPr>
        </p:nvSpPr>
        <p:spPr>
          <a:xfrm>
            <a:off x="8036732" y="6397103"/>
            <a:ext cx="3091928" cy="365125"/>
          </a:xfrm>
          <a:prstGeom prst="rect">
            <a:avLst/>
          </a:prstGeom>
        </p:spPr>
        <p:txBody>
          <a:bodyPr vert="horz" lIns="91440" tIns="45720" rIns="91440" bIns="45720" rtlCol="0" anchor="ctr"/>
          <a:lstStyle>
            <a:lvl1pPr algn="r">
              <a:defRPr sz="800" cap="all" spc="200" baseline="0">
                <a:solidFill>
                  <a:schemeClr val="tx1"/>
                </a:solidFill>
              </a:defRPr>
            </a:lvl1pPr>
          </a:lstStyle>
          <a:p>
            <a:fld id="{1C8322F6-1C60-46CF-968C-BC20E470F443}" type="datetimeFigureOut">
              <a:rPr lang="en-US" smtClean="0"/>
              <a:t>9/28/23</a:t>
            </a:fld>
            <a:endParaRPr lang="en-US"/>
          </a:p>
        </p:txBody>
      </p:sp>
      <p:sp>
        <p:nvSpPr>
          <p:cNvPr id="5" name="Footer Placeholder 4">
            <a:extLst>
              <a:ext uri="{FF2B5EF4-FFF2-40B4-BE49-F238E27FC236}">
                <a16:creationId xmlns:a16="http://schemas.microsoft.com/office/drawing/2014/main" id="{58ABF682-1A47-492C-81E3-9DB0A50ECB1F}"/>
              </a:ext>
            </a:extLst>
          </p:cNvPr>
          <p:cNvSpPr>
            <a:spLocks noGrp="1"/>
          </p:cNvSpPr>
          <p:nvPr>
            <p:ph type="ftr" sz="quarter" idx="3"/>
          </p:nvPr>
        </p:nvSpPr>
        <p:spPr>
          <a:xfrm>
            <a:off x="475782" y="6397103"/>
            <a:ext cx="4114800" cy="365125"/>
          </a:xfrm>
          <a:prstGeom prst="rect">
            <a:avLst/>
          </a:prstGeom>
        </p:spPr>
        <p:txBody>
          <a:bodyPr vert="horz" lIns="91440" tIns="45720" rIns="91440" bIns="45720" rtlCol="0" anchor="ctr"/>
          <a:lstStyle>
            <a:lvl1pPr algn="l">
              <a:defRPr sz="800" cap="all" spc="2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6CCC814B-9105-44ED-98A9-D326B2E2605C}"/>
              </a:ext>
            </a:extLst>
          </p:cNvPr>
          <p:cNvSpPr>
            <a:spLocks noGrp="1"/>
          </p:cNvSpPr>
          <p:nvPr>
            <p:ph type="sldNum" sz="quarter" idx="4"/>
          </p:nvPr>
        </p:nvSpPr>
        <p:spPr>
          <a:xfrm>
            <a:off x="11024553" y="6397103"/>
            <a:ext cx="700775" cy="365125"/>
          </a:xfrm>
          <a:prstGeom prst="rect">
            <a:avLst/>
          </a:prstGeom>
        </p:spPr>
        <p:txBody>
          <a:bodyPr vert="horz" lIns="91440" tIns="45720" rIns="91440" bIns="45720" rtlCol="0" anchor="ctr"/>
          <a:lstStyle>
            <a:lvl1pPr algn="r">
              <a:defRPr sz="800">
                <a:solidFill>
                  <a:schemeClr val="tx1"/>
                </a:solidFill>
              </a:defRPr>
            </a:lvl1pPr>
          </a:lstStyle>
          <a:p>
            <a:fld id="{5EEB83C2-341F-4C28-A243-1C56DDDA54D3}" type="slidenum">
              <a:rPr lang="en-US" smtClean="0"/>
              <a:t>‹#›</a:t>
            </a:fld>
            <a:endParaRPr lang="en-US"/>
          </a:p>
        </p:txBody>
      </p:sp>
      <p:cxnSp>
        <p:nvCxnSpPr>
          <p:cNvPr id="20" name="Straight Connector 19">
            <a:extLst>
              <a:ext uri="{FF2B5EF4-FFF2-40B4-BE49-F238E27FC236}">
                <a16:creationId xmlns:a16="http://schemas.microsoft.com/office/drawing/2014/main" id="{A6814345-41DE-42C5-8657-66C1417DF81A}"/>
              </a:ext>
            </a:extLst>
          </p:cNvPr>
          <p:cNvCxnSpPr>
            <a:cxnSpLocks/>
          </p:cNvCxnSpPr>
          <p:nvPr/>
        </p:nvCxnSpPr>
        <p:spPr>
          <a:xfrm flipH="1">
            <a:off x="566094" y="6286347"/>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E68E419-3727-4F5E-8840-AF149B33B0B7}"/>
              </a:ext>
            </a:extLst>
          </p:cNvPr>
          <p:cNvCxnSpPr>
            <a:cxnSpLocks/>
          </p:cNvCxnSpPr>
          <p:nvPr/>
        </p:nvCxnSpPr>
        <p:spPr>
          <a:xfrm flipH="1">
            <a:off x="577485" y="1883336"/>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519B6EC-D7AE-452F-8D0C-D11BD3377F3E}"/>
              </a:ext>
            </a:extLst>
          </p:cNvPr>
          <p:cNvCxnSpPr>
            <a:cxnSpLocks/>
          </p:cNvCxnSpPr>
          <p:nvPr/>
        </p:nvCxnSpPr>
        <p:spPr>
          <a:xfrm flipH="1">
            <a:off x="577485"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4056237"/>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000" kern="1200" spc="-100" baseline="0">
          <a:solidFill>
            <a:schemeClr val="tx1"/>
          </a:solidFill>
          <a:latin typeface="Batang" panose="02030600000101010101" pitchFamily="18" charset="-127"/>
          <a:ea typeface="Batang" panose="02030600000101010101" pitchFamily="18" charset="-127"/>
          <a:cs typeface="+mj-cs"/>
        </a:defRPr>
      </a:lvl1pPr>
    </p:titleStyle>
    <p:bodyStyle>
      <a:lvl1pPr marL="228600" indent="-228600" algn="l" defTabSz="914400" rtl="0" eaLnBrk="1" latinLnBrk="0" hangingPunct="1">
        <a:lnSpc>
          <a:spcPct val="120000"/>
        </a:lnSpc>
        <a:spcBef>
          <a:spcPts val="1000"/>
        </a:spcBef>
        <a:buSzPct val="8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SzPct val="80000"/>
        <a:buFont typeface="Avenir Next LT Pro Light" panose="020B03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0000"/>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SzPct val="80000"/>
        <a:buFont typeface="Avenir Next LT Pro Light" panose="020B03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20000"/>
        </a:lnSpc>
        <a:spcBef>
          <a:spcPts val="500"/>
        </a:spcBef>
        <a:buSzPct val="8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0220DBA-8988-4873-8FCD-3FFAC3CF1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Drone flying over a field">
            <a:extLst>
              <a:ext uri="{FF2B5EF4-FFF2-40B4-BE49-F238E27FC236}">
                <a16:creationId xmlns:a16="http://schemas.microsoft.com/office/drawing/2014/main" id="{8F727032-953A-1DD3-9A57-E2CF4711ED82}"/>
              </a:ext>
            </a:extLst>
          </p:cNvPr>
          <p:cNvPicPr>
            <a:picLocks noChangeAspect="1"/>
          </p:cNvPicPr>
          <p:nvPr/>
        </p:nvPicPr>
        <p:blipFill rotWithShape="1">
          <a:blip r:embed="rId2">
            <a:alphaModFix amt="60000"/>
          </a:blip>
          <a:srcRect t="15730"/>
          <a:stretch/>
        </p:blipFill>
        <p:spPr>
          <a:xfrm>
            <a:off x="21" y="11"/>
            <a:ext cx="12191979" cy="6857989"/>
          </a:xfrm>
          <a:prstGeom prst="rect">
            <a:avLst/>
          </a:prstGeom>
        </p:spPr>
      </p:pic>
      <p:sp>
        <p:nvSpPr>
          <p:cNvPr id="2" name="Title 1">
            <a:extLst>
              <a:ext uri="{FF2B5EF4-FFF2-40B4-BE49-F238E27FC236}">
                <a16:creationId xmlns:a16="http://schemas.microsoft.com/office/drawing/2014/main" id="{9F6B1C30-DA83-C2CC-E5CC-6DCB43337131}"/>
              </a:ext>
            </a:extLst>
          </p:cNvPr>
          <p:cNvSpPr>
            <a:spLocks noGrp="1"/>
          </p:cNvSpPr>
          <p:nvPr>
            <p:ph type="ctrTitle"/>
          </p:nvPr>
        </p:nvSpPr>
        <p:spPr>
          <a:xfrm>
            <a:off x="521207" y="908791"/>
            <a:ext cx="8233908" cy="5099101"/>
          </a:xfrm>
        </p:spPr>
        <p:txBody>
          <a:bodyPr anchor="t">
            <a:normAutofit fontScale="90000"/>
          </a:bodyPr>
          <a:lstStyle/>
          <a:p>
            <a:r>
              <a:rPr lang="en-US" sz="6000" b="1" dirty="0">
                <a:solidFill>
                  <a:srgbClr val="FFFFFF"/>
                </a:solidFill>
              </a:rPr>
              <a:t>Drone Obstacle</a:t>
            </a:r>
            <a:br>
              <a:rPr lang="en-US" sz="6000" b="1" dirty="0">
                <a:solidFill>
                  <a:srgbClr val="FFFFFF"/>
                </a:solidFill>
              </a:rPr>
            </a:br>
            <a:r>
              <a:rPr lang="en-US" sz="6000" b="1" dirty="0">
                <a:solidFill>
                  <a:srgbClr val="FFFFFF"/>
                </a:solidFill>
              </a:rPr>
              <a:t>Avoidance</a:t>
            </a:r>
            <a:br>
              <a:rPr lang="en-US" sz="6000" b="1" dirty="0">
                <a:solidFill>
                  <a:srgbClr val="FFFFFF"/>
                </a:solidFill>
              </a:rPr>
            </a:br>
            <a:br>
              <a:rPr lang="en-US" sz="6000" dirty="0">
                <a:solidFill>
                  <a:srgbClr val="FFFFFF"/>
                </a:solidFill>
              </a:rPr>
            </a:br>
            <a:br>
              <a:rPr lang="en-US" sz="6000" dirty="0">
                <a:solidFill>
                  <a:srgbClr val="FFFFFF"/>
                </a:solidFill>
              </a:rPr>
            </a:br>
            <a:r>
              <a:rPr lang="en-US" dirty="0">
                <a:solidFill>
                  <a:srgbClr val="FFFFFF"/>
                </a:solidFill>
              </a:rPr>
              <a:t>MSBA Silicon Valley Cohort</a:t>
            </a:r>
            <a:br>
              <a:rPr lang="en-US" sz="5400" dirty="0">
                <a:solidFill>
                  <a:srgbClr val="FFFFFF"/>
                </a:solidFill>
              </a:rPr>
            </a:br>
            <a:r>
              <a:rPr lang="en-US" dirty="0">
                <a:solidFill>
                  <a:srgbClr val="FFFFFF"/>
                </a:solidFill>
              </a:rPr>
              <a:t>Landon Smith</a:t>
            </a:r>
            <a:br>
              <a:rPr lang="en-US" dirty="0">
                <a:solidFill>
                  <a:srgbClr val="FFFFFF"/>
                </a:solidFill>
              </a:rPr>
            </a:br>
            <a:r>
              <a:rPr lang="en-US" dirty="0">
                <a:solidFill>
                  <a:srgbClr val="FFFFFF"/>
                </a:solidFill>
              </a:rPr>
              <a:t>March 15</a:t>
            </a:r>
            <a:r>
              <a:rPr lang="en-US" baseline="30000" dirty="0">
                <a:solidFill>
                  <a:srgbClr val="FFFFFF"/>
                </a:solidFill>
              </a:rPr>
              <a:t>th</a:t>
            </a:r>
            <a:r>
              <a:rPr lang="en-US" dirty="0">
                <a:solidFill>
                  <a:srgbClr val="FFFFFF"/>
                </a:solidFill>
              </a:rPr>
              <a:t>, 2023</a:t>
            </a:r>
          </a:p>
        </p:txBody>
      </p:sp>
      <p:sp>
        <p:nvSpPr>
          <p:cNvPr id="3" name="Subtitle 2">
            <a:extLst>
              <a:ext uri="{FF2B5EF4-FFF2-40B4-BE49-F238E27FC236}">
                <a16:creationId xmlns:a16="http://schemas.microsoft.com/office/drawing/2014/main" id="{069B5F54-8B63-ACA3-7ECD-0F520849DDAD}"/>
              </a:ext>
            </a:extLst>
          </p:cNvPr>
          <p:cNvSpPr>
            <a:spLocks noGrp="1"/>
          </p:cNvSpPr>
          <p:nvPr>
            <p:ph type="subTitle" idx="1"/>
          </p:nvPr>
        </p:nvSpPr>
        <p:spPr>
          <a:xfrm>
            <a:off x="9401686" y="3071230"/>
            <a:ext cx="2359397" cy="711260"/>
          </a:xfrm>
        </p:spPr>
        <p:txBody>
          <a:bodyPr anchor="t">
            <a:normAutofit/>
          </a:bodyPr>
          <a:lstStyle/>
          <a:p>
            <a:pPr algn="ctr"/>
            <a:r>
              <a:rPr lang="en-US" sz="2800" b="1" dirty="0">
                <a:solidFill>
                  <a:srgbClr val="FFFFFF"/>
                </a:solidFill>
              </a:rPr>
              <a:t>X</a:t>
            </a:r>
            <a:endParaRPr lang="en-US" dirty="0">
              <a:solidFill>
                <a:srgbClr val="FFFFFF"/>
              </a:solidFill>
            </a:endParaRPr>
          </a:p>
          <a:p>
            <a:endParaRPr lang="en-US" dirty="0">
              <a:solidFill>
                <a:srgbClr val="FFFFFF"/>
              </a:solidFill>
            </a:endParaRPr>
          </a:p>
        </p:txBody>
      </p:sp>
      <p:cxnSp>
        <p:nvCxnSpPr>
          <p:cNvPr id="11" name="Straight Connector 10">
            <a:extLst>
              <a:ext uri="{FF2B5EF4-FFF2-40B4-BE49-F238E27FC236}">
                <a16:creationId xmlns:a16="http://schemas.microsoft.com/office/drawing/2014/main" id="{3A8CB1B5-064D-4590-A7F2-70C604854D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0238" y="571500"/>
            <a:ext cx="11060262"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23F81E2-AE9A-4D71-87B5-D24817F3068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7300" y="571500"/>
            <a:ext cx="0" cy="571500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5C0F619-4F98-49B2-B92F-39B242F38F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5869" y="6287848"/>
            <a:ext cx="11060263"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pic>
        <p:nvPicPr>
          <p:cNvPr id="1026" name="Picture 2" descr="Saint Mary's College of California - Acalog ACMS™">
            <a:extLst>
              <a:ext uri="{FF2B5EF4-FFF2-40B4-BE49-F238E27FC236}">
                <a16:creationId xmlns:a16="http://schemas.microsoft.com/office/drawing/2014/main" id="{61BC6F33-440C-65EC-7FC7-44C0324891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93870" y="747019"/>
            <a:ext cx="2175031" cy="216536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NASA">
            <a:extLst>
              <a:ext uri="{FF2B5EF4-FFF2-40B4-BE49-F238E27FC236}">
                <a16:creationId xmlns:a16="http://schemas.microsoft.com/office/drawing/2014/main" id="{2F3E0353-5525-4445-F00C-DD512AECF0C5}"/>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9104493" y="3827181"/>
            <a:ext cx="3087487" cy="24374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92254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BAF395E-7D52-496C-ACDD-468AEC1AD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5CB2CF-61E5-A77C-6C65-31C37EC9254F}"/>
              </a:ext>
            </a:extLst>
          </p:cNvPr>
          <p:cNvSpPr>
            <a:spLocks noGrp="1"/>
          </p:cNvSpPr>
          <p:nvPr>
            <p:ph type="title"/>
          </p:nvPr>
        </p:nvSpPr>
        <p:spPr>
          <a:xfrm>
            <a:off x="521208" y="786384"/>
            <a:ext cx="3509192" cy="2008193"/>
          </a:xfrm>
        </p:spPr>
        <p:txBody>
          <a:bodyPr anchor="t">
            <a:normAutofit/>
          </a:bodyPr>
          <a:lstStyle/>
          <a:p>
            <a:r>
              <a:rPr lang="en-US" sz="3700" dirty="0"/>
              <a:t>Data Cleaning: Scrape LIDAR Coordinates</a:t>
            </a:r>
          </a:p>
        </p:txBody>
      </p:sp>
      <p:cxnSp>
        <p:nvCxnSpPr>
          <p:cNvPr id="14" name="Straight Connector 13">
            <a:extLst>
              <a:ext uri="{FF2B5EF4-FFF2-40B4-BE49-F238E27FC236}">
                <a16:creationId xmlns:a16="http://schemas.microsoft.com/office/drawing/2014/main" id="{56BAADB1-054E-4A82-8D07-643BD1F433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8602" y="576201"/>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33630216-E0BB-0AA4-A84F-BC0AF4161498}"/>
              </a:ext>
            </a:extLst>
          </p:cNvPr>
          <p:cNvSpPr>
            <a:spLocks noGrp="1"/>
          </p:cNvSpPr>
          <p:nvPr>
            <p:ph idx="1"/>
          </p:nvPr>
        </p:nvSpPr>
        <p:spPr>
          <a:xfrm>
            <a:off x="571502" y="2466114"/>
            <a:ext cx="3276584" cy="3457254"/>
          </a:xfrm>
        </p:spPr>
        <p:txBody>
          <a:bodyPr anchor="t">
            <a:normAutofit fontScale="85000" lnSpcReduction="10000"/>
          </a:bodyPr>
          <a:lstStyle/>
          <a:p>
            <a:r>
              <a:rPr lang="en-US" sz="1800" dirty="0"/>
              <a:t>CA </a:t>
            </a:r>
            <a:r>
              <a:rPr lang="en-US" sz="1800" dirty="0" err="1"/>
              <a:t>AlamedaCo</a:t>
            </a:r>
            <a:r>
              <a:rPr lang="en-US" sz="1800" dirty="0"/>
              <a:t> 2 2021.ply</a:t>
            </a:r>
          </a:p>
          <a:p>
            <a:r>
              <a:rPr lang="en-US" sz="1800" dirty="0"/>
              <a:t>Created a Python script to extract only the x, y, and z values of each row</a:t>
            </a:r>
          </a:p>
          <a:p>
            <a:r>
              <a:rPr lang="en-US" sz="1800" dirty="0"/>
              <a:t>These values are extremely precise</a:t>
            </a:r>
          </a:p>
          <a:p>
            <a:r>
              <a:rPr lang="en-US" sz="1800" dirty="0"/>
              <a:t>Rounded these values to the nearest integer to be repurposed as cells on a grid and make cross-validation of z values across other two datasets easier</a:t>
            </a:r>
          </a:p>
        </p:txBody>
      </p:sp>
      <p:cxnSp>
        <p:nvCxnSpPr>
          <p:cNvPr id="16" name="Straight Connector 15">
            <a:extLst>
              <a:ext uri="{FF2B5EF4-FFF2-40B4-BE49-F238E27FC236}">
                <a16:creationId xmlns:a16="http://schemas.microsoft.com/office/drawing/2014/main" id="{B3121654-FB13-441C-AB60-76710D917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19600" y="588336"/>
            <a:ext cx="0" cy="56981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Text&#10;&#10;Description automatically generated">
            <a:extLst>
              <a:ext uri="{FF2B5EF4-FFF2-40B4-BE49-F238E27FC236}">
                <a16:creationId xmlns:a16="http://schemas.microsoft.com/office/drawing/2014/main" id="{C33AB713-7665-297A-72FC-B469BFE14F7D}"/>
              </a:ext>
            </a:extLst>
          </p:cNvPr>
          <p:cNvPicPr>
            <a:picLocks noChangeAspect="1"/>
          </p:cNvPicPr>
          <p:nvPr/>
        </p:nvPicPr>
        <p:blipFill>
          <a:blip r:embed="rId2"/>
          <a:stretch>
            <a:fillRect/>
          </a:stretch>
        </p:blipFill>
        <p:spPr>
          <a:xfrm>
            <a:off x="4707120" y="955260"/>
            <a:ext cx="6913366" cy="4994906"/>
          </a:xfrm>
          <a:prstGeom prst="rect">
            <a:avLst/>
          </a:prstGeom>
        </p:spPr>
      </p:pic>
      <p:cxnSp>
        <p:nvCxnSpPr>
          <p:cNvPr id="18" name="Straight Connector 17">
            <a:extLst>
              <a:ext uri="{FF2B5EF4-FFF2-40B4-BE49-F238E27FC236}">
                <a16:creationId xmlns:a16="http://schemas.microsoft.com/office/drawing/2014/main" id="{C58D2D3E-B980-4D6F-BBFB-DF7A3A94729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0" y="6286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58980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EBAF395E-7D52-496C-ACDD-468AEC1AD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A6B4A8-39DB-51A9-55E9-387950FA6B0A}"/>
              </a:ext>
            </a:extLst>
          </p:cNvPr>
          <p:cNvSpPr>
            <a:spLocks noGrp="1"/>
          </p:cNvSpPr>
          <p:nvPr>
            <p:ph type="title"/>
          </p:nvPr>
        </p:nvSpPr>
        <p:spPr>
          <a:xfrm>
            <a:off x="521208" y="786384"/>
            <a:ext cx="3509192" cy="2008193"/>
          </a:xfrm>
        </p:spPr>
        <p:txBody>
          <a:bodyPr anchor="t">
            <a:normAutofit/>
          </a:bodyPr>
          <a:lstStyle/>
          <a:p>
            <a:r>
              <a:rPr lang="en-US" sz="3700"/>
              <a:t>Drop Duplicate Rows from the Data</a:t>
            </a:r>
          </a:p>
        </p:txBody>
      </p:sp>
      <p:cxnSp>
        <p:nvCxnSpPr>
          <p:cNvPr id="25" name="Straight Connector 24">
            <a:extLst>
              <a:ext uri="{FF2B5EF4-FFF2-40B4-BE49-F238E27FC236}">
                <a16:creationId xmlns:a16="http://schemas.microsoft.com/office/drawing/2014/main" id="{56BAADB1-054E-4A82-8D07-643BD1F433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8602" y="576201"/>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Content Placeholder 8">
            <a:extLst>
              <a:ext uri="{FF2B5EF4-FFF2-40B4-BE49-F238E27FC236}">
                <a16:creationId xmlns:a16="http://schemas.microsoft.com/office/drawing/2014/main" id="{C6064333-A6E8-8540-A0F4-B60838DB35BD}"/>
              </a:ext>
            </a:extLst>
          </p:cNvPr>
          <p:cNvSpPr>
            <a:spLocks noGrp="1"/>
          </p:cNvSpPr>
          <p:nvPr>
            <p:ph idx="1"/>
          </p:nvPr>
        </p:nvSpPr>
        <p:spPr>
          <a:xfrm>
            <a:off x="571487" y="2678377"/>
            <a:ext cx="3276598" cy="2856476"/>
          </a:xfrm>
        </p:spPr>
        <p:txBody>
          <a:bodyPr anchor="t">
            <a:normAutofit/>
          </a:bodyPr>
          <a:lstStyle/>
          <a:p>
            <a:r>
              <a:rPr lang="en-US" sz="1800" dirty="0"/>
              <a:t>Rounding created duplicate rows displaying redundant information</a:t>
            </a:r>
          </a:p>
          <a:p>
            <a:r>
              <a:rPr lang="en-US" sz="1800" dirty="0"/>
              <a:t>These duplicates were dropped from the table, reducing its size from 15,662,860 rows to 800,704 rows</a:t>
            </a:r>
          </a:p>
        </p:txBody>
      </p:sp>
      <p:cxnSp>
        <p:nvCxnSpPr>
          <p:cNvPr id="27" name="Straight Connector 26">
            <a:extLst>
              <a:ext uri="{FF2B5EF4-FFF2-40B4-BE49-F238E27FC236}">
                <a16:creationId xmlns:a16="http://schemas.microsoft.com/office/drawing/2014/main" id="{B3121654-FB13-441C-AB60-76710D917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19600" y="588336"/>
            <a:ext cx="0" cy="56981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Table&#10;&#10;Description automatically generated">
            <a:extLst>
              <a:ext uri="{FF2B5EF4-FFF2-40B4-BE49-F238E27FC236}">
                <a16:creationId xmlns:a16="http://schemas.microsoft.com/office/drawing/2014/main" id="{7A64897B-92CB-25F9-5F61-30823EDF2304}"/>
              </a:ext>
            </a:extLst>
          </p:cNvPr>
          <p:cNvPicPr>
            <a:picLocks noChangeAspect="1"/>
          </p:cNvPicPr>
          <p:nvPr/>
        </p:nvPicPr>
        <p:blipFill>
          <a:blip r:embed="rId2"/>
          <a:stretch>
            <a:fillRect/>
          </a:stretch>
        </p:blipFill>
        <p:spPr>
          <a:xfrm>
            <a:off x="4707120" y="1807606"/>
            <a:ext cx="6913366" cy="3290213"/>
          </a:xfrm>
          <a:prstGeom prst="rect">
            <a:avLst/>
          </a:prstGeom>
        </p:spPr>
      </p:pic>
      <p:cxnSp>
        <p:nvCxnSpPr>
          <p:cNvPr id="29" name="Straight Connector 28">
            <a:extLst>
              <a:ext uri="{FF2B5EF4-FFF2-40B4-BE49-F238E27FC236}">
                <a16:creationId xmlns:a16="http://schemas.microsoft.com/office/drawing/2014/main" id="{C58D2D3E-B980-4D6F-BBFB-DF7A3A94729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0" y="6286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A588632C-F81E-67A3-A04F-D640078C820E}"/>
              </a:ext>
            </a:extLst>
          </p:cNvPr>
          <p:cNvSpPr/>
          <p:nvPr/>
        </p:nvSpPr>
        <p:spPr>
          <a:xfrm>
            <a:off x="4707120" y="2299855"/>
            <a:ext cx="6913366" cy="1588654"/>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03784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5D28D120-1389-4B3F-BECB-0949DCCAC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 y="0"/>
            <a:ext cx="121987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FB54C7-0A2B-6D1B-634C-5B17237DAAF0}"/>
              </a:ext>
            </a:extLst>
          </p:cNvPr>
          <p:cNvSpPr>
            <a:spLocks noGrp="1"/>
          </p:cNvSpPr>
          <p:nvPr>
            <p:ph type="title"/>
          </p:nvPr>
        </p:nvSpPr>
        <p:spPr>
          <a:xfrm>
            <a:off x="518551" y="784857"/>
            <a:ext cx="3562038" cy="5151580"/>
          </a:xfrm>
        </p:spPr>
        <p:txBody>
          <a:bodyPr anchor="t">
            <a:normAutofit/>
          </a:bodyPr>
          <a:lstStyle/>
          <a:p>
            <a:r>
              <a:rPr lang="en-US" dirty="0"/>
              <a:t>Taking Average and Dropping Duplicate Rows Again</a:t>
            </a:r>
          </a:p>
        </p:txBody>
      </p:sp>
      <p:cxnSp>
        <p:nvCxnSpPr>
          <p:cNvPr id="27" name="Straight Connector 26">
            <a:extLst>
              <a:ext uri="{FF2B5EF4-FFF2-40B4-BE49-F238E27FC236}">
                <a16:creationId xmlns:a16="http://schemas.microsoft.com/office/drawing/2014/main" id="{D927055D-9ECF-487E-91DD-FFA84AB92D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333" y="571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Picture 6" descr="Table&#10;&#10;Description automatically generated">
            <a:extLst>
              <a:ext uri="{FF2B5EF4-FFF2-40B4-BE49-F238E27FC236}">
                <a16:creationId xmlns:a16="http://schemas.microsoft.com/office/drawing/2014/main" id="{90685EAE-AE15-1C5E-6E62-CF00032D6C55}"/>
              </a:ext>
            </a:extLst>
          </p:cNvPr>
          <p:cNvPicPr>
            <a:picLocks noChangeAspect="1"/>
          </p:cNvPicPr>
          <p:nvPr/>
        </p:nvPicPr>
        <p:blipFill rotWithShape="1">
          <a:blip r:embed="rId2"/>
          <a:srcRect l="4932" r="3842" b="-2"/>
          <a:stretch/>
        </p:blipFill>
        <p:spPr>
          <a:xfrm>
            <a:off x="8350274" y="845704"/>
            <a:ext cx="3323175" cy="3372256"/>
          </a:xfrm>
          <a:prstGeom prst="rect">
            <a:avLst/>
          </a:prstGeom>
        </p:spPr>
      </p:pic>
      <p:pic>
        <p:nvPicPr>
          <p:cNvPr id="5" name="Content Placeholder 4" descr="Table&#10;&#10;Description automatically generated">
            <a:extLst>
              <a:ext uri="{FF2B5EF4-FFF2-40B4-BE49-F238E27FC236}">
                <a16:creationId xmlns:a16="http://schemas.microsoft.com/office/drawing/2014/main" id="{616A980E-E430-C1AE-383F-151B8A0CCE9C}"/>
              </a:ext>
            </a:extLst>
          </p:cNvPr>
          <p:cNvPicPr>
            <a:picLocks noChangeAspect="1"/>
          </p:cNvPicPr>
          <p:nvPr/>
        </p:nvPicPr>
        <p:blipFill rotWithShape="1">
          <a:blip r:embed="rId3"/>
          <a:srcRect l="2651" r="2840" b="2"/>
          <a:stretch/>
        </p:blipFill>
        <p:spPr>
          <a:xfrm>
            <a:off x="4758612" y="857248"/>
            <a:ext cx="3323175" cy="3372256"/>
          </a:xfrm>
          <a:prstGeom prst="rect">
            <a:avLst/>
          </a:prstGeom>
        </p:spPr>
      </p:pic>
      <p:sp>
        <p:nvSpPr>
          <p:cNvPr id="11" name="Content Placeholder 10">
            <a:extLst>
              <a:ext uri="{FF2B5EF4-FFF2-40B4-BE49-F238E27FC236}">
                <a16:creationId xmlns:a16="http://schemas.microsoft.com/office/drawing/2014/main" id="{77D40A49-2F35-5D0F-E438-3DF669ECF3EB}"/>
              </a:ext>
            </a:extLst>
          </p:cNvPr>
          <p:cNvSpPr>
            <a:spLocks noGrp="1"/>
          </p:cNvSpPr>
          <p:nvPr>
            <p:ph idx="1"/>
          </p:nvPr>
        </p:nvSpPr>
        <p:spPr>
          <a:xfrm>
            <a:off x="4758612" y="4429594"/>
            <a:ext cx="6872698" cy="1571158"/>
          </a:xfrm>
        </p:spPr>
        <p:txBody>
          <a:bodyPr anchor="t">
            <a:normAutofit fontScale="85000" lnSpcReduction="10000"/>
          </a:bodyPr>
          <a:lstStyle/>
          <a:p>
            <a:r>
              <a:rPr lang="en-US" sz="1800" dirty="0"/>
              <a:t>Dropping all of the duplicate rows where we had redundant x and y values didn’t remove all duplicates because certain rows contained different reported z values (some were rounded up &amp; some were rounded down)</a:t>
            </a:r>
          </a:p>
          <a:p>
            <a:r>
              <a:rPr lang="en-US" sz="1800" dirty="0"/>
              <a:t>Taking the average of the rows with the same x and y gave us a table of fully unique x and y value combinations that will be utilized as cells later on</a:t>
            </a:r>
          </a:p>
        </p:txBody>
      </p:sp>
      <p:cxnSp>
        <p:nvCxnSpPr>
          <p:cNvPr id="29" name="Straight Connector 28">
            <a:extLst>
              <a:ext uri="{FF2B5EF4-FFF2-40B4-BE49-F238E27FC236}">
                <a16:creationId xmlns:a16="http://schemas.microsoft.com/office/drawing/2014/main" id="{F0DC1883-8AF7-483D-9074-3C6D8AF575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0" y="6286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CF89D75-E5AC-4C45-9D87-228849A4C7A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19600"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559263B4-2BB5-EEF9-74AC-B86E5F7B7E18}"/>
              </a:ext>
            </a:extLst>
          </p:cNvPr>
          <p:cNvSpPr/>
          <p:nvPr/>
        </p:nvSpPr>
        <p:spPr>
          <a:xfrm>
            <a:off x="4758612" y="1921164"/>
            <a:ext cx="3323175" cy="1126836"/>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C93528D-625F-1DFF-FF17-77D9E25B89AB}"/>
              </a:ext>
            </a:extLst>
          </p:cNvPr>
          <p:cNvSpPr/>
          <p:nvPr/>
        </p:nvSpPr>
        <p:spPr>
          <a:xfrm>
            <a:off x="8350274" y="857248"/>
            <a:ext cx="3323175" cy="3360712"/>
          </a:xfrm>
          <a:prstGeom prst="rect">
            <a:avLst/>
          </a:prstGeom>
          <a:noFill/>
          <a:ln w="508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a:extLst>
              <a:ext uri="{FF2B5EF4-FFF2-40B4-BE49-F238E27FC236}">
                <a16:creationId xmlns:a16="http://schemas.microsoft.com/office/drawing/2014/main" id="{608EDCF1-9554-1514-D784-A865205CA2F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9365" y="3786152"/>
            <a:ext cx="2222880" cy="24360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79742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4341C-A1ED-2ABB-8052-BE4502C6106F}"/>
              </a:ext>
            </a:extLst>
          </p:cNvPr>
          <p:cNvSpPr>
            <a:spLocks noGrp="1"/>
          </p:cNvSpPr>
          <p:nvPr>
            <p:ph type="title"/>
          </p:nvPr>
        </p:nvSpPr>
        <p:spPr/>
        <p:txBody>
          <a:bodyPr>
            <a:normAutofit/>
          </a:bodyPr>
          <a:lstStyle/>
          <a:p>
            <a:r>
              <a:rPr lang="en-US" dirty="0"/>
              <a:t>Final Row Counts for Each Dataset</a:t>
            </a:r>
          </a:p>
        </p:txBody>
      </p:sp>
      <p:pic>
        <p:nvPicPr>
          <p:cNvPr id="5" name="Picture 4" descr="A picture containing text, accessory&#10;&#10;Description automatically generated">
            <a:extLst>
              <a:ext uri="{FF2B5EF4-FFF2-40B4-BE49-F238E27FC236}">
                <a16:creationId xmlns:a16="http://schemas.microsoft.com/office/drawing/2014/main" id="{C3DA658C-4846-B289-9546-8C57FEAF1B22}"/>
              </a:ext>
            </a:extLst>
          </p:cNvPr>
          <p:cNvPicPr>
            <a:picLocks noChangeAspect="1"/>
          </p:cNvPicPr>
          <p:nvPr/>
        </p:nvPicPr>
        <p:blipFill>
          <a:blip r:embed="rId2"/>
          <a:stretch>
            <a:fillRect/>
          </a:stretch>
        </p:blipFill>
        <p:spPr>
          <a:xfrm>
            <a:off x="363553" y="2074711"/>
            <a:ext cx="3654265" cy="2596451"/>
          </a:xfrm>
          <a:prstGeom prst="rect">
            <a:avLst/>
          </a:prstGeom>
        </p:spPr>
      </p:pic>
      <p:pic>
        <p:nvPicPr>
          <p:cNvPr id="7" name="Picture 6" descr="A piece of paper with writing on it&#10;&#10;Description automatically generated with medium confidence">
            <a:extLst>
              <a:ext uri="{FF2B5EF4-FFF2-40B4-BE49-F238E27FC236}">
                <a16:creationId xmlns:a16="http://schemas.microsoft.com/office/drawing/2014/main" id="{97170B20-AAF8-1160-A591-44A0D6E756F4}"/>
              </a:ext>
            </a:extLst>
          </p:cNvPr>
          <p:cNvPicPr>
            <a:picLocks noChangeAspect="1"/>
          </p:cNvPicPr>
          <p:nvPr/>
        </p:nvPicPr>
        <p:blipFill>
          <a:blip r:embed="rId3"/>
          <a:stretch>
            <a:fillRect/>
          </a:stretch>
        </p:blipFill>
        <p:spPr>
          <a:xfrm>
            <a:off x="4137519" y="2074711"/>
            <a:ext cx="3654265" cy="2596451"/>
          </a:xfrm>
          <a:prstGeom prst="rect">
            <a:avLst/>
          </a:prstGeom>
        </p:spPr>
      </p:pic>
      <p:pic>
        <p:nvPicPr>
          <p:cNvPr id="9" name="Picture 8" descr="A picture containing text&#10;&#10;Description automatically generated">
            <a:extLst>
              <a:ext uri="{FF2B5EF4-FFF2-40B4-BE49-F238E27FC236}">
                <a16:creationId xmlns:a16="http://schemas.microsoft.com/office/drawing/2014/main" id="{54C1C658-28FC-64BA-3523-18EBAC90D6E6}"/>
              </a:ext>
            </a:extLst>
          </p:cNvPr>
          <p:cNvPicPr>
            <a:picLocks noChangeAspect="1"/>
          </p:cNvPicPr>
          <p:nvPr/>
        </p:nvPicPr>
        <p:blipFill>
          <a:blip r:embed="rId4"/>
          <a:stretch>
            <a:fillRect/>
          </a:stretch>
        </p:blipFill>
        <p:spPr>
          <a:xfrm>
            <a:off x="7911485" y="2074711"/>
            <a:ext cx="3916962" cy="2596451"/>
          </a:xfrm>
          <a:prstGeom prst="rect">
            <a:avLst/>
          </a:prstGeom>
        </p:spPr>
      </p:pic>
      <p:sp>
        <p:nvSpPr>
          <p:cNvPr id="13" name="TextBox 12">
            <a:extLst>
              <a:ext uri="{FF2B5EF4-FFF2-40B4-BE49-F238E27FC236}">
                <a16:creationId xmlns:a16="http://schemas.microsoft.com/office/drawing/2014/main" id="{4568EA3C-AF5C-1905-462F-C6655396AC26}"/>
              </a:ext>
            </a:extLst>
          </p:cNvPr>
          <p:cNvSpPr txBox="1"/>
          <p:nvPr/>
        </p:nvSpPr>
        <p:spPr>
          <a:xfrm>
            <a:off x="898472" y="4747491"/>
            <a:ext cx="2584425" cy="876587"/>
          </a:xfrm>
          <a:prstGeom prst="rect">
            <a:avLst/>
          </a:prstGeom>
          <a:noFill/>
        </p:spPr>
        <p:txBody>
          <a:bodyPr wrap="none" rtlCol="0">
            <a:spAutoFit/>
          </a:bodyPr>
          <a:lstStyle/>
          <a:p>
            <a:pPr>
              <a:lnSpc>
                <a:spcPct val="150000"/>
              </a:lnSpc>
            </a:pPr>
            <a:r>
              <a:rPr lang="en-US" b="1" dirty="0"/>
              <a:t>CA </a:t>
            </a:r>
            <a:r>
              <a:rPr lang="en-US" b="1" dirty="0" err="1"/>
              <a:t>AlamedaCo</a:t>
            </a:r>
            <a:r>
              <a:rPr lang="en-US" b="1" dirty="0"/>
              <a:t> 2 2021</a:t>
            </a:r>
          </a:p>
          <a:p>
            <a:pPr algn="ctr">
              <a:lnSpc>
                <a:spcPct val="150000"/>
              </a:lnSpc>
            </a:pPr>
            <a:r>
              <a:rPr lang="en-US" dirty="0"/>
              <a:t>438,486 rows</a:t>
            </a:r>
          </a:p>
        </p:txBody>
      </p:sp>
      <p:sp>
        <p:nvSpPr>
          <p:cNvPr id="14" name="TextBox 13">
            <a:extLst>
              <a:ext uri="{FF2B5EF4-FFF2-40B4-BE49-F238E27FC236}">
                <a16:creationId xmlns:a16="http://schemas.microsoft.com/office/drawing/2014/main" id="{1EB8C242-3C93-CB7F-1A6F-3B014C09A707}"/>
              </a:ext>
            </a:extLst>
          </p:cNvPr>
          <p:cNvSpPr txBox="1"/>
          <p:nvPr/>
        </p:nvSpPr>
        <p:spPr>
          <a:xfrm>
            <a:off x="4467316" y="4747490"/>
            <a:ext cx="3257367" cy="876587"/>
          </a:xfrm>
          <a:prstGeom prst="rect">
            <a:avLst/>
          </a:prstGeom>
          <a:noFill/>
        </p:spPr>
        <p:txBody>
          <a:bodyPr wrap="none" rtlCol="0">
            <a:spAutoFit/>
          </a:bodyPr>
          <a:lstStyle/>
          <a:p>
            <a:pPr>
              <a:lnSpc>
                <a:spcPct val="150000"/>
              </a:lnSpc>
            </a:pPr>
            <a:r>
              <a:rPr lang="en-US" b="1" dirty="0"/>
              <a:t>ARRA-CA </a:t>
            </a:r>
            <a:r>
              <a:rPr lang="en-US" b="1" dirty="0" err="1"/>
              <a:t>SanFranCoast</a:t>
            </a:r>
            <a:r>
              <a:rPr lang="en-US" b="1" dirty="0"/>
              <a:t> 2010</a:t>
            </a:r>
          </a:p>
          <a:p>
            <a:pPr algn="ctr">
              <a:lnSpc>
                <a:spcPct val="150000"/>
              </a:lnSpc>
            </a:pPr>
            <a:r>
              <a:rPr lang="en-US" dirty="0"/>
              <a:t>420,973 rows</a:t>
            </a:r>
          </a:p>
        </p:txBody>
      </p:sp>
      <p:sp>
        <p:nvSpPr>
          <p:cNvPr id="15" name="TextBox 14">
            <a:extLst>
              <a:ext uri="{FF2B5EF4-FFF2-40B4-BE49-F238E27FC236}">
                <a16:creationId xmlns:a16="http://schemas.microsoft.com/office/drawing/2014/main" id="{8BE63216-7AF1-760B-8408-7DC5B9A8501D}"/>
              </a:ext>
            </a:extLst>
          </p:cNvPr>
          <p:cNvSpPr txBox="1"/>
          <p:nvPr/>
        </p:nvSpPr>
        <p:spPr>
          <a:xfrm>
            <a:off x="7859062" y="4747490"/>
            <a:ext cx="4021807" cy="830420"/>
          </a:xfrm>
          <a:prstGeom prst="rect">
            <a:avLst/>
          </a:prstGeom>
          <a:noFill/>
        </p:spPr>
        <p:txBody>
          <a:bodyPr wrap="none" rtlCol="0">
            <a:spAutoFit/>
          </a:bodyPr>
          <a:lstStyle/>
          <a:p>
            <a:pPr>
              <a:lnSpc>
                <a:spcPct val="150000"/>
              </a:lnSpc>
            </a:pPr>
            <a:r>
              <a:rPr lang="en-US" sz="1600" b="1" dirty="0"/>
              <a:t>USGS LPC CA </a:t>
            </a:r>
            <a:r>
              <a:rPr lang="en-US" sz="1600" b="1" dirty="0" err="1"/>
              <a:t>NoCAL</a:t>
            </a:r>
            <a:r>
              <a:rPr lang="en-US" sz="1600" b="1" dirty="0"/>
              <a:t> Wildfires B5b 2018</a:t>
            </a:r>
          </a:p>
          <a:p>
            <a:pPr algn="ctr">
              <a:lnSpc>
                <a:spcPct val="150000"/>
              </a:lnSpc>
            </a:pPr>
            <a:r>
              <a:rPr lang="en-US" dirty="0"/>
              <a:t>430,855 rows</a:t>
            </a:r>
          </a:p>
        </p:txBody>
      </p:sp>
    </p:spTree>
    <p:extLst>
      <p:ext uri="{BB962C8B-B14F-4D97-AF65-F5344CB8AC3E}">
        <p14:creationId xmlns:p14="http://schemas.microsoft.com/office/powerpoint/2010/main" val="12507412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EBAF395E-7D52-496C-ACDD-468AEC1AD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3D1964-4299-5565-F7CF-4C70EE111D52}"/>
              </a:ext>
            </a:extLst>
          </p:cNvPr>
          <p:cNvSpPr>
            <a:spLocks noGrp="1"/>
          </p:cNvSpPr>
          <p:nvPr>
            <p:ph type="title"/>
          </p:nvPr>
        </p:nvSpPr>
        <p:spPr>
          <a:xfrm>
            <a:off x="521208" y="685491"/>
            <a:ext cx="11110427" cy="847984"/>
          </a:xfrm>
        </p:spPr>
        <p:txBody>
          <a:bodyPr vert="horz" lIns="91440" tIns="45720" rIns="91440" bIns="45720" rtlCol="0" anchor="ctr">
            <a:normAutofit/>
          </a:bodyPr>
          <a:lstStyle/>
          <a:p>
            <a:r>
              <a:rPr lang="en-US" sz="3400"/>
              <a:t>Merge 2021, 2018, and 2010 LIDAR Datasets Together</a:t>
            </a:r>
          </a:p>
        </p:txBody>
      </p:sp>
      <p:cxnSp>
        <p:nvCxnSpPr>
          <p:cNvPr id="51" name="Straight Connector 50">
            <a:extLst>
              <a:ext uri="{FF2B5EF4-FFF2-40B4-BE49-F238E27FC236}">
                <a16:creationId xmlns:a16="http://schemas.microsoft.com/office/drawing/2014/main" id="{56BAADB1-054E-4A82-8D07-643BD1F433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8602" y="576201"/>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B3121654-FB13-441C-AB60-76710D917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34300" y="1629923"/>
            <a:ext cx="0" cy="46540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B60E2184-5CB3-4E83-A25F-90871164B0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8602" y="1629923"/>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Table&#10;&#10;Description automatically generated">
            <a:extLst>
              <a:ext uri="{FF2B5EF4-FFF2-40B4-BE49-F238E27FC236}">
                <a16:creationId xmlns:a16="http://schemas.microsoft.com/office/drawing/2014/main" id="{41013F9F-DF5A-6E2B-0D7D-D646EE42BFCF}"/>
              </a:ext>
            </a:extLst>
          </p:cNvPr>
          <p:cNvPicPr>
            <a:picLocks noGrp="1" noChangeAspect="1"/>
          </p:cNvPicPr>
          <p:nvPr>
            <p:ph idx="1"/>
          </p:nvPr>
        </p:nvPicPr>
        <p:blipFill rotWithShape="1">
          <a:blip r:embed="rId2"/>
          <a:srcRect t="2648" r="1" b="17729"/>
          <a:stretch/>
        </p:blipFill>
        <p:spPr>
          <a:xfrm>
            <a:off x="580732" y="2931423"/>
            <a:ext cx="6838971" cy="2054887"/>
          </a:xfrm>
          <a:prstGeom prst="rect">
            <a:avLst/>
          </a:prstGeom>
        </p:spPr>
      </p:pic>
      <p:sp>
        <p:nvSpPr>
          <p:cNvPr id="6" name="TextBox 5">
            <a:extLst>
              <a:ext uri="{FF2B5EF4-FFF2-40B4-BE49-F238E27FC236}">
                <a16:creationId xmlns:a16="http://schemas.microsoft.com/office/drawing/2014/main" id="{25C0CEA1-665C-D08E-B373-0B01DEBC2214}"/>
              </a:ext>
            </a:extLst>
          </p:cNvPr>
          <p:cNvSpPr txBox="1"/>
          <p:nvPr/>
        </p:nvSpPr>
        <p:spPr>
          <a:xfrm>
            <a:off x="8184630" y="2031167"/>
            <a:ext cx="3446679" cy="3967235"/>
          </a:xfrm>
          <a:prstGeom prst="rect">
            <a:avLst/>
          </a:prstGeom>
        </p:spPr>
        <p:txBody>
          <a:bodyPr vert="horz" lIns="91440" tIns="45720" rIns="91440" bIns="45720" rtlCol="0">
            <a:normAutofit fontScale="92500" lnSpcReduction="10000"/>
          </a:bodyPr>
          <a:lstStyle/>
          <a:p>
            <a:pPr marL="285750" indent="-228600">
              <a:lnSpc>
                <a:spcPct val="150000"/>
              </a:lnSpc>
              <a:spcAft>
                <a:spcPts val="600"/>
              </a:spcAft>
              <a:buSzPct val="80000"/>
              <a:buFont typeface="Arial" panose="020B0604020202020204" pitchFamily="34" charset="0"/>
              <a:buChar char="•"/>
            </a:pPr>
            <a:r>
              <a:rPr lang="en-US" dirty="0"/>
              <a:t>Merging the x, y, and z values for all 3 LIDAR datasets together results in a table with 452,788 rows</a:t>
            </a:r>
          </a:p>
          <a:p>
            <a:pPr marL="285750" indent="-228600">
              <a:lnSpc>
                <a:spcPct val="150000"/>
              </a:lnSpc>
              <a:spcAft>
                <a:spcPts val="600"/>
              </a:spcAft>
              <a:buSzPct val="80000"/>
              <a:buFont typeface="Arial" panose="020B0604020202020204" pitchFamily="34" charset="0"/>
              <a:buChar char="•"/>
            </a:pPr>
            <a:r>
              <a:rPr lang="en-US" dirty="0"/>
              <a:t>This value is greater than any of the individual tables because certain tables had unique x and y combinations that were not reflected in the other datasets </a:t>
            </a:r>
          </a:p>
        </p:txBody>
      </p:sp>
      <p:cxnSp>
        <p:nvCxnSpPr>
          <p:cNvPr id="57" name="Straight Connector 56">
            <a:extLst>
              <a:ext uri="{FF2B5EF4-FFF2-40B4-BE49-F238E27FC236}">
                <a16:creationId xmlns:a16="http://schemas.microsoft.com/office/drawing/2014/main" id="{C58D2D3E-B980-4D6F-BBFB-DF7A3A94729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8602" y="6287813"/>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63094CA7-89F6-800C-BB70-8987F981DBEE}"/>
              </a:ext>
            </a:extLst>
          </p:cNvPr>
          <p:cNvSpPr/>
          <p:nvPr/>
        </p:nvSpPr>
        <p:spPr>
          <a:xfrm>
            <a:off x="568602" y="2931423"/>
            <a:ext cx="6851101" cy="2054887"/>
          </a:xfrm>
          <a:prstGeom prst="rect">
            <a:avLst/>
          </a:prstGeom>
          <a:noFill/>
          <a:ln w="508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775600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3FEC6-DA0D-997A-6A10-14E991733F7D}"/>
              </a:ext>
            </a:extLst>
          </p:cNvPr>
          <p:cNvSpPr>
            <a:spLocks noGrp="1"/>
          </p:cNvSpPr>
          <p:nvPr>
            <p:ph type="title"/>
          </p:nvPr>
        </p:nvSpPr>
        <p:spPr/>
        <p:txBody>
          <a:bodyPr/>
          <a:lstStyle/>
          <a:p>
            <a:r>
              <a:rPr lang="en-US" dirty="0"/>
              <a:t>Add Cells Not Represented and Interpolate</a:t>
            </a:r>
          </a:p>
        </p:txBody>
      </p:sp>
      <p:pic>
        <p:nvPicPr>
          <p:cNvPr id="5" name="Content Placeholder 4" descr="Table&#10;&#10;Description automatically generated">
            <a:extLst>
              <a:ext uri="{FF2B5EF4-FFF2-40B4-BE49-F238E27FC236}">
                <a16:creationId xmlns:a16="http://schemas.microsoft.com/office/drawing/2014/main" id="{F1B3D3C9-DA59-9B09-80B2-6C28033B8A83}"/>
              </a:ext>
            </a:extLst>
          </p:cNvPr>
          <p:cNvPicPr>
            <a:picLocks noGrp="1" noChangeAspect="1"/>
          </p:cNvPicPr>
          <p:nvPr>
            <p:ph idx="1"/>
          </p:nvPr>
        </p:nvPicPr>
        <p:blipFill>
          <a:blip r:embed="rId3"/>
          <a:stretch>
            <a:fillRect/>
          </a:stretch>
        </p:blipFill>
        <p:spPr>
          <a:xfrm>
            <a:off x="6510149" y="2076449"/>
            <a:ext cx="5110351" cy="3910013"/>
          </a:xfrm>
        </p:spPr>
      </p:pic>
      <p:pic>
        <p:nvPicPr>
          <p:cNvPr id="7" name="Picture 6" descr="Table&#10;&#10;Description automatically generated">
            <a:extLst>
              <a:ext uri="{FF2B5EF4-FFF2-40B4-BE49-F238E27FC236}">
                <a16:creationId xmlns:a16="http://schemas.microsoft.com/office/drawing/2014/main" id="{664B712F-59B6-18A3-8210-9B7E73C743A2}"/>
              </a:ext>
            </a:extLst>
          </p:cNvPr>
          <p:cNvPicPr>
            <a:picLocks noChangeAspect="1"/>
          </p:cNvPicPr>
          <p:nvPr/>
        </p:nvPicPr>
        <p:blipFill>
          <a:blip r:embed="rId4"/>
          <a:stretch>
            <a:fillRect/>
          </a:stretch>
        </p:blipFill>
        <p:spPr>
          <a:xfrm>
            <a:off x="4074968" y="2076449"/>
            <a:ext cx="2324100" cy="3910013"/>
          </a:xfrm>
          <a:prstGeom prst="rect">
            <a:avLst/>
          </a:prstGeom>
        </p:spPr>
      </p:pic>
      <p:sp>
        <p:nvSpPr>
          <p:cNvPr id="8" name="TextBox 7">
            <a:extLst>
              <a:ext uri="{FF2B5EF4-FFF2-40B4-BE49-F238E27FC236}">
                <a16:creationId xmlns:a16="http://schemas.microsoft.com/office/drawing/2014/main" id="{8F7E9755-4B36-2C67-83C4-F5700509D0CF}"/>
              </a:ext>
            </a:extLst>
          </p:cNvPr>
          <p:cNvSpPr txBox="1"/>
          <p:nvPr/>
        </p:nvSpPr>
        <p:spPr>
          <a:xfrm>
            <a:off x="701964" y="1956376"/>
            <a:ext cx="3261923" cy="481670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300" dirty="0"/>
              <a:t>Using our minimum and maximum x and y values, we know our total grid should be 749 meters x 614 meters</a:t>
            </a:r>
          </a:p>
          <a:p>
            <a:pPr marL="285750" indent="-285750">
              <a:lnSpc>
                <a:spcPct val="150000"/>
              </a:lnSpc>
              <a:buFont typeface="Arial" panose="020B0604020202020204" pitchFamily="34" charset="0"/>
              <a:buChar char="•"/>
            </a:pPr>
            <a:r>
              <a:rPr lang="en-US" sz="1300" dirty="0"/>
              <a:t>459,886 total cells</a:t>
            </a:r>
          </a:p>
          <a:p>
            <a:pPr marL="285750" indent="-285750">
              <a:lnSpc>
                <a:spcPct val="150000"/>
              </a:lnSpc>
              <a:buFont typeface="Arial" panose="020B0604020202020204" pitchFamily="34" charset="0"/>
              <a:buChar char="•"/>
            </a:pPr>
            <a:r>
              <a:rPr lang="en-US" sz="1300" dirty="0"/>
              <a:t>This means we have 7,098 rows not represented that need to be to be present to ensure grid continuity for an obstacle avoidance use case</a:t>
            </a:r>
          </a:p>
          <a:p>
            <a:pPr marL="285750" indent="-285750">
              <a:lnSpc>
                <a:spcPct val="150000"/>
              </a:lnSpc>
              <a:buFont typeface="Arial" panose="020B0604020202020204" pitchFamily="34" charset="0"/>
              <a:buChar char="•"/>
            </a:pPr>
            <a:r>
              <a:rPr lang="en-US" sz="1300" dirty="0"/>
              <a:t>About 1.54% of the dataset</a:t>
            </a:r>
          </a:p>
          <a:p>
            <a:pPr marL="285750" indent="-285750">
              <a:lnSpc>
                <a:spcPct val="150000"/>
              </a:lnSpc>
              <a:buFont typeface="Arial" panose="020B0604020202020204" pitchFamily="34" charset="0"/>
              <a:buChar char="•"/>
            </a:pPr>
            <a:r>
              <a:rPr lang="en-US" sz="1300" dirty="0"/>
              <a:t>These rows were added to the dataset and an interpolation technique was used to replace null values and create our finished dataset</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dirty="0"/>
          </a:p>
        </p:txBody>
      </p:sp>
      <p:sp>
        <p:nvSpPr>
          <p:cNvPr id="9" name="Rectangle 8">
            <a:extLst>
              <a:ext uri="{FF2B5EF4-FFF2-40B4-BE49-F238E27FC236}">
                <a16:creationId xmlns:a16="http://schemas.microsoft.com/office/drawing/2014/main" id="{8B8B1D37-0EEA-58E3-BCFA-F05BE16C3F1A}"/>
              </a:ext>
            </a:extLst>
          </p:cNvPr>
          <p:cNvSpPr/>
          <p:nvPr/>
        </p:nvSpPr>
        <p:spPr>
          <a:xfrm>
            <a:off x="4074968" y="2076449"/>
            <a:ext cx="2324100" cy="3910013"/>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B0904C3-FD65-6F1B-2F64-41340A08080D}"/>
              </a:ext>
            </a:extLst>
          </p:cNvPr>
          <p:cNvSpPr/>
          <p:nvPr/>
        </p:nvSpPr>
        <p:spPr>
          <a:xfrm>
            <a:off x="6510149" y="2076449"/>
            <a:ext cx="5110351" cy="3910013"/>
          </a:xfrm>
          <a:prstGeom prst="rect">
            <a:avLst/>
          </a:prstGeom>
          <a:no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69950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0E562-CDB3-4DB8-0496-B4331EC1723D}"/>
              </a:ext>
            </a:extLst>
          </p:cNvPr>
          <p:cNvSpPr>
            <a:spLocks noGrp="1"/>
          </p:cNvSpPr>
          <p:nvPr>
            <p:ph type="title"/>
          </p:nvPr>
        </p:nvSpPr>
        <p:spPr/>
        <p:txBody>
          <a:bodyPr/>
          <a:lstStyle/>
          <a:p>
            <a:r>
              <a:rPr lang="en-US" dirty="0"/>
              <a:t>Bayesian Analysis</a:t>
            </a:r>
          </a:p>
        </p:txBody>
      </p:sp>
      <p:sp>
        <p:nvSpPr>
          <p:cNvPr id="3" name="Content Placeholder 2">
            <a:extLst>
              <a:ext uri="{FF2B5EF4-FFF2-40B4-BE49-F238E27FC236}">
                <a16:creationId xmlns:a16="http://schemas.microsoft.com/office/drawing/2014/main" id="{ADF3692E-1F91-C21F-6C22-44E600A5037F}"/>
              </a:ext>
            </a:extLst>
          </p:cNvPr>
          <p:cNvSpPr>
            <a:spLocks noGrp="1"/>
          </p:cNvSpPr>
          <p:nvPr>
            <p:ph idx="1"/>
          </p:nvPr>
        </p:nvSpPr>
        <p:spPr/>
        <p:txBody>
          <a:bodyPr/>
          <a:lstStyle/>
          <a:p>
            <a:r>
              <a:rPr lang="en-US" dirty="0"/>
              <a:t>Import our interpolated table from Python into R</a:t>
            </a:r>
          </a:p>
          <a:p>
            <a:r>
              <a:rPr lang="en-US" dirty="0"/>
              <a:t>Create a Bayesian Regression Model</a:t>
            </a:r>
          </a:p>
          <a:p>
            <a:pPr lvl="1"/>
            <a:r>
              <a:rPr lang="en-US" dirty="0"/>
              <a:t>Use height_2021 as Dependent Variable</a:t>
            </a:r>
          </a:p>
          <a:p>
            <a:pPr lvl="1"/>
            <a:r>
              <a:rPr lang="en-US" dirty="0"/>
              <a:t>Use height_2018 &amp; height _2010 as Independent Variables</a:t>
            </a:r>
          </a:p>
          <a:p>
            <a:r>
              <a:rPr lang="en-US" dirty="0"/>
              <a:t>Ensure our model has converged before checking results</a:t>
            </a:r>
          </a:p>
        </p:txBody>
      </p:sp>
      <p:pic>
        <p:nvPicPr>
          <p:cNvPr id="4098" name="Picture 2">
            <a:extLst>
              <a:ext uri="{FF2B5EF4-FFF2-40B4-BE49-F238E27FC236}">
                <a16:creationId xmlns:a16="http://schemas.microsoft.com/office/drawing/2014/main" id="{67C46B8E-0EAA-F5E0-6F1A-1995D4D9B4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04502" y="2075688"/>
            <a:ext cx="3926808" cy="30433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23064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BAF395E-7D52-496C-ACDD-468AEC1AD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A5BA0D-8FC8-69AB-8689-855FF9CFA5CC}"/>
              </a:ext>
            </a:extLst>
          </p:cNvPr>
          <p:cNvSpPr>
            <a:spLocks noGrp="1"/>
          </p:cNvSpPr>
          <p:nvPr>
            <p:ph type="title"/>
          </p:nvPr>
        </p:nvSpPr>
        <p:spPr>
          <a:xfrm>
            <a:off x="521208" y="786384"/>
            <a:ext cx="3509192" cy="2008193"/>
          </a:xfrm>
        </p:spPr>
        <p:txBody>
          <a:bodyPr anchor="t">
            <a:normAutofit/>
          </a:bodyPr>
          <a:lstStyle/>
          <a:p>
            <a:r>
              <a:rPr lang="en-US" dirty="0"/>
              <a:t>Bayesian Analysis – Convergence</a:t>
            </a:r>
          </a:p>
        </p:txBody>
      </p:sp>
      <p:cxnSp>
        <p:nvCxnSpPr>
          <p:cNvPr id="14" name="Straight Connector 13">
            <a:extLst>
              <a:ext uri="{FF2B5EF4-FFF2-40B4-BE49-F238E27FC236}">
                <a16:creationId xmlns:a16="http://schemas.microsoft.com/office/drawing/2014/main" id="{56BAADB1-054E-4A82-8D07-643BD1F433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8602" y="576201"/>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D8DE818F-C6B0-06EF-0C6E-4311629E6431}"/>
              </a:ext>
            </a:extLst>
          </p:cNvPr>
          <p:cNvSpPr>
            <a:spLocks noGrp="1"/>
          </p:cNvSpPr>
          <p:nvPr>
            <p:ph idx="1"/>
          </p:nvPr>
        </p:nvSpPr>
        <p:spPr>
          <a:xfrm>
            <a:off x="571502" y="3066892"/>
            <a:ext cx="3276598" cy="2856476"/>
          </a:xfrm>
        </p:spPr>
        <p:txBody>
          <a:bodyPr anchor="t">
            <a:normAutofit fontScale="70000" lnSpcReduction="20000"/>
          </a:bodyPr>
          <a:lstStyle/>
          <a:p>
            <a:r>
              <a:rPr lang="en-US" sz="1800" dirty="0"/>
              <a:t>We know our model has converged by observing that the </a:t>
            </a:r>
            <a:r>
              <a:rPr lang="en-US" sz="1800" dirty="0" err="1"/>
              <a:t>Rhat</a:t>
            </a:r>
            <a:r>
              <a:rPr lang="en-US" sz="1800" dirty="0"/>
              <a:t> values are 1</a:t>
            </a:r>
          </a:p>
          <a:p>
            <a:r>
              <a:rPr lang="en-US" sz="1800" dirty="0"/>
              <a:t>We can also view the values for the intercept, height_2018, and height height_2010 </a:t>
            </a:r>
          </a:p>
          <a:p>
            <a:r>
              <a:rPr lang="en-US" sz="1800" dirty="0"/>
              <a:t>Despite our usage of Bayesian Analysis being for the addition of a probabilistic dimension to the data and not for prediction purposes, we can see that 2021 is much more similar to 2018 than 2010</a:t>
            </a:r>
          </a:p>
        </p:txBody>
      </p:sp>
      <p:cxnSp>
        <p:nvCxnSpPr>
          <p:cNvPr id="16" name="Straight Connector 15">
            <a:extLst>
              <a:ext uri="{FF2B5EF4-FFF2-40B4-BE49-F238E27FC236}">
                <a16:creationId xmlns:a16="http://schemas.microsoft.com/office/drawing/2014/main" id="{B3121654-FB13-441C-AB60-76710D917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19600" y="588336"/>
            <a:ext cx="0" cy="56981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Text&#10;&#10;Description automatically generated with medium confidence">
            <a:extLst>
              <a:ext uri="{FF2B5EF4-FFF2-40B4-BE49-F238E27FC236}">
                <a16:creationId xmlns:a16="http://schemas.microsoft.com/office/drawing/2014/main" id="{606B2E26-48BC-4E61-80F8-7C695DD7CF5B}"/>
              </a:ext>
            </a:extLst>
          </p:cNvPr>
          <p:cNvPicPr>
            <a:picLocks noChangeAspect="1"/>
          </p:cNvPicPr>
          <p:nvPr/>
        </p:nvPicPr>
        <p:blipFill>
          <a:blip r:embed="rId2"/>
          <a:stretch>
            <a:fillRect/>
          </a:stretch>
        </p:blipFill>
        <p:spPr>
          <a:xfrm>
            <a:off x="4707120" y="2313432"/>
            <a:ext cx="6913366" cy="2278562"/>
          </a:xfrm>
          <a:prstGeom prst="rect">
            <a:avLst/>
          </a:prstGeom>
        </p:spPr>
      </p:pic>
      <p:cxnSp>
        <p:nvCxnSpPr>
          <p:cNvPr id="18" name="Straight Connector 17">
            <a:extLst>
              <a:ext uri="{FF2B5EF4-FFF2-40B4-BE49-F238E27FC236}">
                <a16:creationId xmlns:a16="http://schemas.microsoft.com/office/drawing/2014/main" id="{C58D2D3E-B980-4D6F-BBFB-DF7A3A94729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0" y="6286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98776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BAF395E-7D52-496C-ACDD-468AEC1AD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31A041-4A33-EDBD-017F-DDBC4CD2F323}"/>
              </a:ext>
            </a:extLst>
          </p:cNvPr>
          <p:cNvSpPr>
            <a:spLocks noGrp="1"/>
          </p:cNvSpPr>
          <p:nvPr>
            <p:ph type="title"/>
          </p:nvPr>
        </p:nvSpPr>
        <p:spPr>
          <a:xfrm>
            <a:off x="521208" y="786384"/>
            <a:ext cx="3509192" cy="2008193"/>
          </a:xfrm>
        </p:spPr>
        <p:txBody>
          <a:bodyPr anchor="t">
            <a:normAutofit/>
          </a:bodyPr>
          <a:lstStyle/>
          <a:p>
            <a:r>
              <a:rPr lang="en-US" dirty="0"/>
              <a:t>Bayesian Analysis - Convergence</a:t>
            </a:r>
          </a:p>
        </p:txBody>
      </p:sp>
      <p:cxnSp>
        <p:nvCxnSpPr>
          <p:cNvPr id="14" name="Straight Connector 13">
            <a:extLst>
              <a:ext uri="{FF2B5EF4-FFF2-40B4-BE49-F238E27FC236}">
                <a16:creationId xmlns:a16="http://schemas.microsoft.com/office/drawing/2014/main" id="{56BAADB1-054E-4A82-8D07-643BD1F433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8602" y="576201"/>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20BF556E-8BAF-D17E-10D4-73B406F422A3}"/>
              </a:ext>
            </a:extLst>
          </p:cNvPr>
          <p:cNvSpPr>
            <a:spLocks noGrp="1"/>
          </p:cNvSpPr>
          <p:nvPr>
            <p:ph idx="1"/>
          </p:nvPr>
        </p:nvSpPr>
        <p:spPr>
          <a:xfrm>
            <a:off x="571502" y="3066892"/>
            <a:ext cx="3276598" cy="2856476"/>
          </a:xfrm>
        </p:spPr>
        <p:txBody>
          <a:bodyPr anchor="t">
            <a:normAutofit/>
          </a:bodyPr>
          <a:lstStyle/>
          <a:p>
            <a:r>
              <a:rPr lang="en-US" sz="1800" dirty="0"/>
              <a:t>The second criteria required to confirm the convergence of our model is also acceptable</a:t>
            </a:r>
          </a:p>
          <a:p>
            <a:r>
              <a:rPr lang="en-US" sz="1800" dirty="0"/>
              <a:t>The fuzziness of the charts to the right implies proper convergence</a:t>
            </a:r>
          </a:p>
        </p:txBody>
      </p:sp>
      <p:cxnSp>
        <p:nvCxnSpPr>
          <p:cNvPr id="16" name="Straight Connector 15">
            <a:extLst>
              <a:ext uri="{FF2B5EF4-FFF2-40B4-BE49-F238E27FC236}">
                <a16:creationId xmlns:a16="http://schemas.microsoft.com/office/drawing/2014/main" id="{B3121654-FB13-441C-AB60-76710D917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19600" y="588336"/>
            <a:ext cx="0" cy="56981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Diagram&#10;&#10;Description automatically generated">
            <a:extLst>
              <a:ext uri="{FF2B5EF4-FFF2-40B4-BE49-F238E27FC236}">
                <a16:creationId xmlns:a16="http://schemas.microsoft.com/office/drawing/2014/main" id="{B2D03389-9759-C02B-BF1A-88F7A8C26919}"/>
              </a:ext>
            </a:extLst>
          </p:cNvPr>
          <p:cNvPicPr>
            <a:picLocks noChangeAspect="1"/>
          </p:cNvPicPr>
          <p:nvPr/>
        </p:nvPicPr>
        <p:blipFill>
          <a:blip r:embed="rId2"/>
          <a:stretch>
            <a:fillRect/>
          </a:stretch>
        </p:blipFill>
        <p:spPr>
          <a:xfrm>
            <a:off x="4707120" y="1309570"/>
            <a:ext cx="6913366" cy="4286286"/>
          </a:xfrm>
          <a:prstGeom prst="rect">
            <a:avLst/>
          </a:prstGeom>
        </p:spPr>
      </p:pic>
      <p:cxnSp>
        <p:nvCxnSpPr>
          <p:cNvPr id="18" name="Straight Connector 17">
            <a:extLst>
              <a:ext uri="{FF2B5EF4-FFF2-40B4-BE49-F238E27FC236}">
                <a16:creationId xmlns:a16="http://schemas.microsoft.com/office/drawing/2014/main" id="{C58D2D3E-B980-4D6F-BBFB-DF7A3A94729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0" y="6286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52419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41113-EAC2-928C-7BD6-9D83CA3227DE}"/>
              </a:ext>
            </a:extLst>
          </p:cNvPr>
          <p:cNvSpPr>
            <a:spLocks noGrp="1"/>
          </p:cNvSpPr>
          <p:nvPr>
            <p:ph type="title"/>
          </p:nvPr>
        </p:nvSpPr>
        <p:spPr/>
        <p:txBody>
          <a:bodyPr/>
          <a:lstStyle/>
          <a:p>
            <a:r>
              <a:rPr lang="en-US" dirty="0"/>
              <a:t>Bayesian Analysis – Definition of Thresholds</a:t>
            </a:r>
          </a:p>
        </p:txBody>
      </p:sp>
      <p:sp>
        <p:nvSpPr>
          <p:cNvPr id="3" name="Content Placeholder 2">
            <a:extLst>
              <a:ext uri="{FF2B5EF4-FFF2-40B4-BE49-F238E27FC236}">
                <a16:creationId xmlns:a16="http://schemas.microsoft.com/office/drawing/2014/main" id="{074D2128-EC2B-07BB-A451-453A52405919}"/>
              </a:ext>
            </a:extLst>
          </p:cNvPr>
          <p:cNvSpPr>
            <a:spLocks noGrp="1"/>
          </p:cNvSpPr>
          <p:nvPr>
            <p:ph idx="1"/>
          </p:nvPr>
        </p:nvSpPr>
        <p:spPr/>
        <p:txBody>
          <a:bodyPr/>
          <a:lstStyle/>
          <a:p>
            <a:r>
              <a:rPr lang="en-US" dirty="0"/>
              <a:t>Define obstacle height threshold</a:t>
            </a:r>
          </a:p>
          <a:p>
            <a:pPr lvl="1"/>
            <a:r>
              <a:rPr lang="en-US" dirty="0"/>
              <a:t>Any cell with a height over this threshold will be defined as an obstacle</a:t>
            </a:r>
          </a:p>
          <a:p>
            <a:pPr lvl="1"/>
            <a:r>
              <a:rPr lang="en-US" dirty="0"/>
              <a:t>The obstacle height threshold used in this example is 10 meters</a:t>
            </a:r>
          </a:p>
          <a:p>
            <a:r>
              <a:rPr lang="en-US" dirty="0"/>
              <a:t>Define acceptable probability threshold</a:t>
            </a:r>
          </a:p>
          <a:p>
            <a:pPr lvl="1"/>
            <a:r>
              <a:rPr lang="en-US" dirty="0"/>
              <a:t>Creates a threshold for the probability that there is an obstacle of a certain height situated in the cell</a:t>
            </a:r>
          </a:p>
          <a:p>
            <a:pPr lvl="1"/>
            <a:r>
              <a:rPr lang="en-US" dirty="0"/>
              <a:t>A value of 0.20 here would mean that if there is a 20% chance there is an obstacle 10 meters tall in the cell, we should count it as an obstacle</a:t>
            </a:r>
          </a:p>
          <a:p>
            <a:pPr lvl="1"/>
            <a:endParaRPr lang="en-US" dirty="0"/>
          </a:p>
        </p:txBody>
      </p:sp>
    </p:spTree>
    <p:extLst>
      <p:ext uri="{BB962C8B-B14F-4D97-AF65-F5344CB8AC3E}">
        <p14:creationId xmlns:p14="http://schemas.microsoft.com/office/powerpoint/2010/main" val="2450982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EBAF395E-7D52-496C-ACDD-468AEC1AD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E810F2-8FB1-AED4-6F7A-D321791899F0}"/>
              </a:ext>
            </a:extLst>
          </p:cNvPr>
          <p:cNvSpPr>
            <a:spLocks noGrp="1"/>
          </p:cNvSpPr>
          <p:nvPr>
            <p:ph type="title"/>
          </p:nvPr>
        </p:nvSpPr>
        <p:spPr>
          <a:xfrm>
            <a:off x="521208" y="786384"/>
            <a:ext cx="3509192" cy="2008193"/>
          </a:xfrm>
        </p:spPr>
        <p:txBody>
          <a:bodyPr anchor="t">
            <a:normAutofit/>
          </a:bodyPr>
          <a:lstStyle/>
          <a:p>
            <a:r>
              <a:rPr lang="en-US" dirty="0"/>
              <a:t>Foreword</a:t>
            </a:r>
          </a:p>
        </p:txBody>
      </p:sp>
      <p:cxnSp>
        <p:nvCxnSpPr>
          <p:cNvPr id="2057" name="Straight Connector 2056">
            <a:extLst>
              <a:ext uri="{FF2B5EF4-FFF2-40B4-BE49-F238E27FC236}">
                <a16:creationId xmlns:a16="http://schemas.microsoft.com/office/drawing/2014/main" id="{56BAADB1-054E-4A82-8D07-643BD1F433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8602" y="576201"/>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E630246-8545-4556-A286-6F5CA814BB02}"/>
              </a:ext>
            </a:extLst>
          </p:cNvPr>
          <p:cNvSpPr>
            <a:spLocks noGrp="1"/>
          </p:cNvSpPr>
          <p:nvPr>
            <p:ph idx="1"/>
          </p:nvPr>
        </p:nvSpPr>
        <p:spPr>
          <a:xfrm>
            <a:off x="568602" y="2287537"/>
            <a:ext cx="3276598" cy="2856476"/>
          </a:xfrm>
        </p:spPr>
        <p:txBody>
          <a:bodyPr anchor="t">
            <a:normAutofit/>
          </a:bodyPr>
          <a:lstStyle/>
          <a:p>
            <a:pPr marL="0" indent="0">
              <a:buNone/>
            </a:pPr>
            <a:r>
              <a:rPr lang="en-US" sz="1800" dirty="0"/>
              <a:t>Thank you to Brian and Nelson from NASA for your insights! Thank you to Professor </a:t>
            </a:r>
            <a:r>
              <a:rPr lang="en-US" sz="1800" dirty="0" err="1"/>
              <a:t>Navid</a:t>
            </a:r>
            <a:r>
              <a:rPr lang="en-US" sz="1800" dirty="0"/>
              <a:t> and Professor Zahra for your support! Your assistance helped this project thrive! </a:t>
            </a:r>
          </a:p>
        </p:txBody>
      </p:sp>
      <p:cxnSp>
        <p:nvCxnSpPr>
          <p:cNvPr id="2059" name="Straight Connector 2058">
            <a:extLst>
              <a:ext uri="{FF2B5EF4-FFF2-40B4-BE49-F238E27FC236}">
                <a16:creationId xmlns:a16="http://schemas.microsoft.com/office/drawing/2014/main" id="{B3121654-FB13-441C-AB60-76710D917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19600" y="588336"/>
            <a:ext cx="0" cy="56981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050" name="Picture 2" descr="NASA">
            <a:extLst>
              <a:ext uri="{FF2B5EF4-FFF2-40B4-BE49-F238E27FC236}">
                <a16:creationId xmlns:a16="http://schemas.microsoft.com/office/drawing/2014/main" id="{5FC0217F-1559-6321-7038-82B9B2594ED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68036" y="850792"/>
            <a:ext cx="6591533" cy="5203842"/>
          </a:xfrm>
          <a:prstGeom prst="rect">
            <a:avLst/>
          </a:prstGeom>
          <a:noFill/>
          <a:extLst>
            <a:ext uri="{909E8E84-426E-40DD-AFC4-6F175D3DCCD1}">
              <a14:hiddenFill xmlns:a14="http://schemas.microsoft.com/office/drawing/2010/main">
                <a:solidFill>
                  <a:srgbClr val="FFFFFF"/>
                </a:solidFill>
              </a14:hiddenFill>
            </a:ext>
          </a:extLst>
        </p:spPr>
      </p:pic>
      <p:cxnSp>
        <p:nvCxnSpPr>
          <p:cNvPr id="2061" name="Straight Connector 2060">
            <a:extLst>
              <a:ext uri="{FF2B5EF4-FFF2-40B4-BE49-F238E27FC236}">
                <a16:creationId xmlns:a16="http://schemas.microsoft.com/office/drawing/2014/main" id="{C58D2D3E-B980-4D6F-BBFB-DF7A3A94729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0" y="6286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05745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0A435-39E1-56A6-939E-0B33FE586739}"/>
              </a:ext>
            </a:extLst>
          </p:cNvPr>
          <p:cNvSpPr>
            <a:spLocks noGrp="1"/>
          </p:cNvSpPr>
          <p:nvPr>
            <p:ph type="title"/>
          </p:nvPr>
        </p:nvSpPr>
        <p:spPr/>
        <p:txBody>
          <a:bodyPr>
            <a:normAutofit fontScale="90000"/>
          </a:bodyPr>
          <a:lstStyle/>
          <a:p>
            <a:r>
              <a:rPr lang="en-US" dirty="0"/>
              <a:t>Obstacle Detection – Individual Cell Posterior Probability Compared to Acceptable Probability</a:t>
            </a:r>
          </a:p>
        </p:txBody>
      </p:sp>
      <p:sp>
        <p:nvSpPr>
          <p:cNvPr id="3" name="Content Placeholder 2">
            <a:extLst>
              <a:ext uri="{FF2B5EF4-FFF2-40B4-BE49-F238E27FC236}">
                <a16:creationId xmlns:a16="http://schemas.microsoft.com/office/drawing/2014/main" id="{1CD18485-DC40-8580-BF8C-5E326E435B0F}"/>
              </a:ext>
            </a:extLst>
          </p:cNvPr>
          <p:cNvSpPr>
            <a:spLocks noGrp="1"/>
          </p:cNvSpPr>
          <p:nvPr>
            <p:ph idx="1"/>
          </p:nvPr>
        </p:nvSpPr>
        <p:spPr/>
        <p:txBody>
          <a:bodyPr>
            <a:normAutofit fontScale="92500" lnSpcReduction="20000"/>
          </a:bodyPr>
          <a:lstStyle/>
          <a:p>
            <a:r>
              <a:rPr lang="en-US" dirty="0"/>
              <a:t>For each cell on the map, we now calculate the posterior probability of its height</a:t>
            </a:r>
          </a:p>
          <a:p>
            <a:r>
              <a:rPr lang="en-US" dirty="0"/>
              <a:t>Now that we have the posterior distribution of 2021 heights for each square available, we can calculate the probability of a cell's height exceeding our defined </a:t>
            </a:r>
            <a:r>
              <a:rPr lang="en-US" dirty="0" err="1"/>
              <a:t>obstacle_height</a:t>
            </a:r>
            <a:endParaRPr lang="en-US" dirty="0"/>
          </a:p>
          <a:p>
            <a:pPr lvl="1"/>
            <a:r>
              <a:rPr lang="en-US" dirty="0"/>
              <a:t>This is the same as computing the likelihood of an obstacle being present the cell</a:t>
            </a:r>
          </a:p>
          <a:p>
            <a:r>
              <a:rPr lang="en-US" dirty="0"/>
              <a:t>Next, we must check if the probability of an obstacle being present in the cell is more than the acceptable probability that we defined earlier</a:t>
            </a:r>
          </a:p>
          <a:p>
            <a:pPr lvl="1"/>
            <a:r>
              <a:rPr lang="en-US" dirty="0"/>
              <a:t>If the height probability ends up being greater than the acceptable probably, it will be defined as an obstacle, denoted by 1.</a:t>
            </a:r>
          </a:p>
          <a:p>
            <a:pPr lvl="1"/>
            <a:r>
              <a:rPr lang="en-US" dirty="0"/>
              <a:t>The inverse will occur if the opposite is true</a:t>
            </a:r>
          </a:p>
          <a:p>
            <a:r>
              <a:rPr lang="en-US" dirty="0"/>
              <a:t>For this example, this methodology returns 166,946 cells with obstacles out of the 459,886 total cells our grid contains </a:t>
            </a:r>
          </a:p>
        </p:txBody>
      </p:sp>
    </p:spTree>
    <p:extLst>
      <p:ext uri="{BB962C8B-B14F-4D97-AF65-F5344CB8AC3E}">
        <p14:creationId xmlns:p14="http://schemas.microsoft.com/office/powerpoint/2010/main" val="28058317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0C94E-C0EF-1742-6B49-FCCEDA9527B0}"/>
              </a:ext>
            </a:extLst>
          </p:cNvPr>
          <p:cNvSpPr>
            <a:spLocks noGrp="1"/>
          </p:cNvSpPr>
          <p:nvPr>
            <p:ph type="title"/>
          </p:nvPr>
        </p:nvSpPr>
        <p:spPr/>
        <p:txBody>
          <a:bodyPr>
            <a:normAutofit/>
          </a:bodyPr>
          <a:lstStyle/>
          <a:p>
            <a:r>
              <a:rPr lang="en-US" sz="3200" dirty="0"/>
              <a:t>Probabilistic Determination of Height - Proof of Concept</a:t>
            </a:r>
          </a:p>
        </p:txBody>
      </p:sp>
      <p:pic>
        <p:nvPicPr>
          <p:cNvPr id="5" name="Content Placeholder 4" descr="Graphical user interface, application&#10;&#10;Description automatically generated">
            <a:extLst>
              <a:ext uri="{FF2B5EF4-FFF2-40B4-BE49-F238E27FC236}">
                <a16:creationId xmlns:a16="http://schemas.microsoft.com/office/drawing/2014/main" id="{DA380CBE-B2F9-5472-87D0-20FE3F0643FE}"/>
              </a:ext>
            </a:extLst>
          </p:cNvPr>
          <p:cNvPicPr>
            <a:picLocks noGrp="1" noChangeAspect="1"/>
          </p:cNvPicPr>
          <p:nvPr>
            <p:ph idx="1"/>
          </p:nvPr>
        </p:nvPicPr>
        <p:blipFill>
          <a:blip r:embed="rId2"/>
          <a:stretch>
            <a:fillRect/>
          </a:stretch>
        </p:blipFill>
        <p:spPr>
          <a:xfrm>
            <a:off x="571500" y="2110508"/>
            <a:ext cx="11060113" cy="1678246"/>
          </a:xfrm>
        </p:spPr>
      </p:pic>
      <p:sp>
        <p:nvSpPr>
          <p:cNvPr id="6" name="TextBox 5">
            <a:extLst>
              <a:ext uri="{FF2B5EF4-FFF2-40B4-BE49-F238E27FC236}">
                <a16:creationId xmlns:a16="http://schemas.microsoft.com/office/drawing/2014/main" id="{ACAE8556-0014-BE69-9306-FC98547ED372}"/>
              </a:ext>
            </a:extLst>
          </p:cNvPr>
          <p:cNvSpPr txBox="1"/>
          <p:nvPr/>
        </p:nvSpPr>
        <p:spPr>
          <a:xfrm>
            <a:off x="571500" y="4028595"/>
            <a:ext cx="11049000" cy="2031325"/>
          </a:xfrm>
          <a:prstGeom prst="rect">
            <a:avLst/>
          </a:prstGeom>
          <a:noFill/>
        </p:spPr>
        <p:txBody>
          <a:bodyPr wrap="square" rtlCol="0">
            <a:spAutoFit/>
          </a:bodyPr>
          <a:lstStyle/>
          <a:p>
            <a:pPr marL="285750" indent="-285750">
              <a:buFont typeface="Arial" panose="020B0604020202020204" pitchFamily="34" charset="0"/>
              <a:buChar char="•"/>
            </a:pPr>
            <a:r>
              <a:rPr lang="en-US" dirty="0"/>
              <a:t>The value in the height_2010 column reflects an obvious outlier that should be scrubbed from the dataset</a:t>
            </a:r>
          </a:p>
          <a:p>
            <a:pPr marL="285750" indent="-285750">
              <a:buFont typeface="Arial" panose="020B0604020202020204" pitchFamily="34" charset="0"/>
              <a:buChar char="•"/>
            </a:pPr>
            <a:r>
              <a:rPr lang="en-US" dirty="0"/>
              <a:t>While an exaggeration, this row is displayed as a proof of concept for the probabilistic determination of height rather than strictly binary</a:t>
            </a:r>
          </a:p>
          <a:p>
            <a:pPr marL="285750" indent="-285750">
              <a:buFont typeface="Arial" panose="020B0604020202020204" pitchFamily="34" charset="0"/>
              <a:buChar char="•"/>
            </a:pPr>
            <a:r>
              <a:rPr lang="en-US" dirty="0"/>
              <a:t>Instead of only using the 2021 dataset due to recency bias and concluding there is no obstacle, we conclude there is an obstacle due to the value of 657.5 bring the probability there is an obstacle over 10 feet to over 20%, despite both the zero values in the height_2021 and height_2018 columns</a:t>
            </a:r>
          </a:p>
        </p:txBody>
      </p:sp>
    </p:spTree>
    <p:extLst>
      <p:ext uri="{BB962C8B-B14F-4D97-AF65-F5344CB8AC3E}">
        <p14:creationId xmlns:p14="http://schemas.microsoft.com/office/powerpoint/2010/main" val="17036401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BAF395E-7D52-496C-ACDD-468AEC1AD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DABB66-70B2-6E33-C410-B80EA2B44412}"/>
              </a:ext>
            </a:extLst>
          </p:cNvPr>
          <p:cNvSpPr>
            <a:spLocks noGrp="1"/>
          </p:cNvSpPr>
          <p:nvPr>
            <p:ph type="title"/>
          </p:nvPr>
        </p:nvSpPr>
        <p:spPr>
          <a:xfrm>
            <a:off x="521208" y="786384"/>
            <a:ext cx="3509192" cy="2008193"/>
          </a:xfrm>
        </p:spPr>
        <p:txBody>
          <a:bodyPr anchor="t">
            <a:normAutofit/>
          </a:bodyPr>
          <a:lstStyle/>
          <a:p>
            <a:r>
              <a:rPr lang="en-US" dirty="0"/>
              <a:t>Visualization of Our Grid</a:t>
            </a:r>
          </a:p>
        </p:txBody>
      </p:sp>
      <p:cxnSp>
        <p:nvCxnSpPr>
          <p:cNvPr id="14" name="Straight Connector 13">
            <a:extLst>
              <a:ext uri="{FF2B5EF4-FFF2-40B4-BE49-F238E27FC236}">
                <a16:creationId xmlns:a16="http://schemas.microsoft.com/office/drawing/2014/main" id="{56BAADB1-054E-4A82-8D07-643BD1F433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8602" y="576201"/>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0904BFD1-5548-01B5-D2BF-225E37D2151A}"/>
              </a:ext>
            </a:extLst>
          </p:cNvPr>
          <p:cNvSpPr>
            <a:spLocks noGrp="1"/>
          </p:cNvSpPr>
          <p:nvPr>
            <p:ph idx="1"/>
          </p:nvPr>
        </p:nvSpPr>
        <p:spPr>
          <a:xfrm>
            <a:off x="571487" y="2447216"/>
            <a:ext cx="3276598" cy="2856476"/>
          </a:xfrm>
        </p:spPr>
        <p:txBody>
          <a:bodyPr anchor="t">
            <a:normAutofit/>
          </a:bodyPr>
          <a:lstStyle/>
          <a:p>
            <a:r>
              <a:rPr lang="en-US" sz="1800" dirty="0"/>
              <a:t>R is able to create a visualization of the expected heights for each cell on our grid</a:t>
            </a:r>
          </a:p>
          <a:p>
            <a:r>
              <a:rPr lang="en-US" sz="1800" dirty="0"/>
              <a:t>We can observe buildings, trees, and a bridge according to the color-coded legend </a:t>
            </a:r>
          </a:p>
          <a:p>
            <a:endParaRPr lang="en-US" sz="1800" dirty="0"/>
          </a:p>
        </p:txBody>
      </p:sp>
      <p:cxnSp>
        <p:nvCxnSpPr>
          <p:cNvPr id="16" name="Straight Connector 15">
            <a:extLst>
              <a:ext uri="{FF2B5EF4-FFF2-40B4-BE49-F238E27FC236}">
                <a16:creationId xmlns:a16="http://schemas.microsoft.com/office/drawing/2014/main" id="{B3121654-FB13-441C-AB60-76710D917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19600" y="588336"/>
            <a:ext cx="0" cy="56981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screenshot of a computer&#10;&#10;Description automatically generated with medium confidence">
            <a:extLst>
              <a:ext uri="{FF2B5EF4-FFF2-40B4-BE49-F238E27FC236}">
                <a16:creationId xmlns:a16="http://schemas.microsoft.com/office/drawing/2014/main" id="{EFCD1FA3-7344-4DC2-7EFC-B9BD008D1D83}"/>
              </a:ext>
            </a:extLst>
          </p:cNvPr>
          <p:cNvPicPr>
            <a:picLocks noChangeAspect="1"/>
          </p:cNvPicPr>
          <p:nvPr/>
        </p:nvPicPr>
        <p:blipFill>
          <a:blip r:embed="rId2"/>
          <a:stretch>
            <a:fillRect/>
          </a:stretch>
        </p:blipFill>
        <p:spPr>
          <a:xfrm>
            <a:off x="4707120" y="1326853"/>
            <a:ext cx="6913366" cy="4251719"/>
          </a:xfrm>
          <a:prstGeom prst="rect">
            <a:avLst/>
          </a:prstGeom>
        </p:spPr>
      </p:pic>
      <p:cxnSp>
        <p:nvCxnSpPr>
          <p:cNvPr id="18" name="Straight Connector 17">
            <a:extLst>
              <a:ext uri="{FF2B5EF4-FFF2-40B4-BE49-F238E27FC236}">
                <a16:creationId xmlns:a16="http://schemas.microsoft.com/office/drawing/2014/main" id="{C58D2D3E-B980-4D6F-BBFB-DF7A3A94729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0" y="6286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85110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BAF395E-7D52-496C-ACDD-468AEC1AD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B6534B-98D8-6C81-DA40-54668152B00B}"/>
              </a:ext>
            </a:extLst>
          </p:cNvPr>
          <p:cNvSpPr>
            <a:spLocks noGrp="1"/>
          </p:cNvSpPr>
          <p:nvPr>
            <p:ph type="title"/>
          </p:nvPr>
        </p:nvSpPr>
        <p:spPr>
          <a:xfrm>
            <a:off x="521208" y="786384"/>
            <a:ext cx="3509192" cy="2008193"/>
          </a:xfrm>
        </p:spPr>
        <p:txBody>
          <a:bodyPr anchor="t">
            <a:normAutofit/>
          </a:bodyPr>
          <a:lstStyle/>
          <a:p>
            <a:r>
              <a:rPr lang="en-US" dirty="0"/>
              <a:t>Visualization of Obstacles</a:t>
            </a:r>
          </a:p>
        </p:txBody>
      </p:sp>
      <p:cxnSp>
        <p:nvCxnSpPr>
          <p:cNvPr id="14" name="Straight Connector 13">
            <a:extLst>
              <a:ext uri="{FF2B5EF4-FFF2-40B4-BE49-F238E27FC236}">
                <a16:creationId xmlns:a16="http://schemas.microsoft.com/office/drawing/2014/main" id="{56BAADB1-054E-4A82-8D07-643BD1F433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8602" y="576201"/>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65C836CB-6798-1BEB-DD3E-2C59C92116A9}"/>
              </a:ext>
            </a:extLst>
          </p:cNvPr>
          <p:cNvSpPr>
            <a:spLocks noGrp="1"/>
          </p:cNvSpPr>
          <p:nvPr>
            <p:ph idx="1"/>
          </p:nvPr>
        </p:nvSpPr>
        <p:spPr>
          <a:xfrm>
            <a:off x="521208" y="2394317"/>
            <a:ext cx="3276598" cy="2856476"/>
          </a:xfrm>
        </p:spPr>
        <p:txBody>
          <a:bodyPr anchor="t">
            <a:normAutofit fontScale="92500" lnSpcReduction="10000"/>
          </a:bodyPr>
          <a:lstStyle/>
          <a:p>
            <a:r>
              <a:rPr lang="en-US" sz="1800" dirty="0"/>
              <a:t>After viewing our grid of expected height values, we can then plot the cells where the obstacle value is equal to 1 on our grid</a:t>
            </a:r>
          </a:p>
          <a:p>
            <a:r>
              <a:rPr lang="en-US" sz="1800" dirty="0"/>
              <a:t>This visualization represents all cells with at least a 20% probability of containing an obstacle 10 meters in height</a:t>
            </a:r>
          </a:p>
        </p:txBody>
      </p:sp>
      <p:cxnSp>
        <p:nvCxnSpPr>
          <p:cNvPr id="16" name="Straight Connector 15">
            <a:extLst>
              <a:ext uri="{FF2B5EF4-FFF2-40B4-BE49-F238E27FC236}">
                <a16:creationId xmlns:a16="http://schemas.microsoft.com/office/drawing/2014/main" id="{B3121654-FB13-441C-AB60-76710D917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19600" y="588336"/>
            <a:ext cx="0" cy="56981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picture containing text, monitor, electronics, display&#10;&#10;Description automatically generated">
            <a:extLst>
              <a:ext uri="{FF2B5EF4-FFF2-40B4-BE49-F238E27FC236}">
                <a16:creationId xmlns:a16="http://schemas.microsoft.com/office/drawing/2014/main" id="{B13E304E-2F9F-5038-14E5-0298150FFACD}"/>
              </a:ext>
            </a:extLst>
          </p:cNvPr>
          <p:cNvPicPr>
            <a:picLocks noChangeAspect="1"/>
          </p:cNvPicPr>
          <p:nvPr/>
        </p:nvPicPr>
        <p:blipFill>
          <a:blip r:embed="rId2"/>
          <a:stretch>
            <a:fillRect/>
          </a:stretch>
        </p:blipFill>
        <p:spPr>
          <a:xfrm>
            <a:off x="4707120" y="1326853"/>
            <a:ext cx="6913366" cy="4251719"/>
          </a:xfrm>
          <a:prstGeom prst="rect">
            <a:avLst/>
          </a:prstGeom>
        </p:spPr>
      </p:pic>
      <p:cxnSp>
        <p:nvCxnSpPr>
          <p:cNvPr id="18" name="Straight Connector 17">
            <a:extLst>
              <a:ext uri="{FF2B5EF4-FFF2-40B4-BE49-F238E27FC236}">
                <a16:creationId xmlns:a16="http://schemas.microsoft.com/office/drawing/2014/main" id="{C58D2D3E-B980-4D6F-BBFB-DF7A3A94729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0" y="6286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47152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BAF395E-7D52-496C-ACDD-468AEC1AD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E5C07F-4CCA-87C7-854A-A651C368C0DF}"/>
              </a:ext>
            </a:extLst>
          </p:cNvPr>
          <p:cNvSpPr>
            <a:spLocks noGrp="1"/>
          </p:cNvSpPr>
          <p:nvPr>
            <p:ph type="title"/>
          </p:nvPr>
        </p:nvSpPr>
        <p:spPr>
          <a:xfrm>
            <a:off x="521208" y="786384"/>
            <a:ext cx="3509192" cy="2008193"/>
          </a:xfrm>
        </p:spPr>
        <p:txBody>
          <a:bodyPr anchor="t">
            <a:normAutofit/>
          </a:bodyPr>
          <a:lstStyle/>
          <a:p>
            <a:r>
              <a:rPr lang="en-US" dirty="0"/>
              <a:t>Visualization of Obstacles</a:t>
            </a:r>
          </a:p>
        </p:txBody>
      </p:sp>
      <p:cxnSp>
        <p:nvCxnSpPr>
          <p:cNvPr id="14" name="Straight Connector 13">
            <a:extLst>
              <a:ext uri="{FF2B5EF4-FFF2-40B4-BE49-F238E27FC236}">
                <a16:creationId xmlns:a16="http://schemas.microsoft.com/office/drawing/2014/main" id="{56BAADB1-054E-4A82-8D07-643BD1F433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8602" y="576201"/>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2B41540D-B35B-EA5A-AD93-C5DF9608E50F}"/>
              </a:ext>
            </a:extLst>
          </p:cNvPr>
          <p:cNvSpPr>
            <a:spLocks noGrp="1"/>
          </p:cNvSpPr>
          <p:nvPr>
            <p:ph idx="1"/>
          </p:nvPr>
        </p:nvSpPr>
        <p:spPr>
          <a:xfrm>
            <a:off x="568602" y="2432102"/>
            <a:ext cx="3276598" cy="2856476"/>
          </a:xfrm>
        </p:spPr>
        <p:txBody>
          <a:bodyPr anchor="t">
            <a:normAutofit fontScale="77500" lnSpcReduction="20000"/>
          </a:bodyPr>
          <a:lstStyle/>
          <a:p>
            <a:r>
              <a:rPr lang="en-US" sz="1800" dirty="0"/>
              <a:t>As a proof of concept, adjusting the obstacle height threshold to 20 meters with an acceptable probability threshold of 20% greatly reduces the number of obstacles identified as observed to the right </a:t>
            </a:r>
          </a:p>
          <a:p>
            <a:r>
              <a:rPr lang="en-US" sz="1800" dirty="0"/>
              <a:t>At the typical flight height of a drone at 30 meters, there are virtually no obstacles, allowing a drone to fly over this plot of land unimpeded</a:t>
            </a:r>
          </a:p>
        </p:txBody>
      </p:sp>
      <p:cxnSp>
        <p:nvCxnSpPr>
          <p:cNvPr id="16" name="Straight Connector 15">
            <a:extLst>
              <a:ext uri="{FF2B5EF4-FFF2-40B4-BE49-F238E27FC236}">
                <a16:creationId xmlns:a16="http://schemas.microsoft.com/office/drawing/2014/main" id="{B3121654-FB13-441C-AB60-76710D917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19600" y="588336"/>
            <a:ext cx="0" cy="56981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screen shot of a computer&#10;&#10;Description automatically generated with low confidence">
            <a:extLst>
              <a:ext uri="{FF2B5EF4-FFF2-40B4-BE49-F238E27FC236}">
                <a16:creationId xmlns:a16="http://schemas.microsoft.com/office/drawing/2014/main" id="{25A9BDA7-ABAE-3B3E-D86A-10DC1ACB7318}"/>
              </a:ext>
            </a:extLst>
          </p:cNvPr>
          <p:cNvPicPr>
            <a:picLocks noChangeAspect="1"/>
          </p:cNvPicPr>
          <p:nvPr/>
        </p:nvPicPr>
        <p:blipFill>
          <a:blip r:embed="rId2"/>
          <a:stretch>
            <a:fillRect/>
          </a:stretch>
        </p:blipFill>
        <p:spPr>
          <a:xfrm>
            <a:off x="4707120" y="1318211"/>
            <a:ext cx="6913366" cy="4269003"/>
          </a:xfrm>
          <a:prstGeom prst="rect">
            <a:avLst/>
          </a:prstGeom>
        </p:spPr>
      </p:pic>
      <p:cxnSp>
        <p:nvCxnSpPr>
          <p:cNvPr id="18" name="Straight Connector 17">
            <a:extLst>
              <a:ext uri="{FF2B5EF4-FFF2-40B4-BE49-F238E27FC236}">
                <a16:creationId xmlns:a16="http://schemas.microsoft.com/office/drawing/2014/main" id="{C58D2D3E-B980-4D6F-BBFB-DF7A3A94729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0" y="6286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35176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24" name="Straight Connector 9">
            <a:extLst>
              <a:ext uri="{FF2B5EF4-FFF2-40B4-BE49-F238E27FC236}">
                <a16:creationId xmlns:a16="http://schemas.microsoft.com/office/drawing/2014/main" id="{A240FCEE-B6E2-46D0-9BB0-F45F79545E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11">
            <a:extLst>
              <a:ext uri="{FF2B5EF4-FFF2-40B4-BE49-F238E27FC236}">
                <a16:creationId xmlns:a16="http://schemas.microsoft.com/office/drawing/2014/main" id="{3BD2FB83-3783-4477-80B5-DA5BF10BAF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13">
            <a:extLst>
              <a:ext uri="{FF2B5EF4-FFF2-40B4-BE49-F238E27FC236}">
                <a16:creationId xmlns:a16="http://schemas.microsoft.com/office/drawing/2014/main" id="{E83EA203-71D5-49C0-9626-FFA8E46787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7" name="Rectangle 15">
            <a:extLst>
              <a:ext uri="{FF2B5EF4-FFF2-40B4-BE49-F238E27FC236}">
                <a16:creationId xmlns:a16="http://schemas.microsoft.com/office/drawing/2014/main" id="{7D2EF33D-68BD-428C-B26E-2F4962407A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2" y="0"/>
            <a:ext cx="121987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6D6C23-7BAC-CD4A-88E4-5F06F4F9CCC9}"/>
              </a:ext>
            </a:extLst>
          </p:cNvPr>
          <p:cNvSpPr>
            <a:spLocks noGrp="1"/>
          </p:cNvSpPr>
          <p:nvPr>
            <p:ph type="title"/>
          </p:nvPr>
        </p:nvSpPr>
        <p:spPr>
          <a:xfrm>
            <a:off x="521208" y="749214"/>
            <a:ext cx="7459127" cy="1314162"/>
          </a:xfrm>
        </p:spPr>
        <p:txBody>
          <a:bodyPr vert="horz" lIns="91440" tIns="45720" rIns="91440" bIns="45720" rtlCol="0" anchor="ctr">
            <a:normAutofit/>
          </a:bodyPr>
          <a:lstStyle/>
          <a:p>
            <a:r>
              <a:rPr lang="en-US" sz="4400"/>
              <a:t>PostgreSQL Database Structure</a:t>
            </a:r>
          </a:p>
        </p:txBody>
      </p:sp>
      <p:cxnSp>
        <p:nvCxnSpPr>
          <p:cNvPr id="28" name="Straight Connector 17">
            <a:extLst>
              <a:ext uri="{FF2B5EF4-FFF2-40B4-BE49-F238E27FC236}">
                <a16:creationId xmlns:a16="http://schemas.microsoft.com/office/drawing/2014/main" id="{BB0822C5-45F8-48C5-867F-0DE8538684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83810" y="571500"/>
            <a:ext cx="0" cy="16695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19">
            <a:extLst>
              <a:ext uri="{FF2B5EF4-FFF2-40B4-BE49-F238E27FC236}">
                <a16:creationId xmlns:a16="http://schemas.microsoft.com/office/drawing/2014/main" id="{A91E38C7-3164-416B-A453-D3B6F612D3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4" y="571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1">
            <a:extLst>
              <a:ext uri="{FF2B5EF4-FFF2-40B4-BE49-F238E27FC236}">
                <a16:creationId xmlns:a16="http://schemas.microsoft.com/office/drawing/2014/main" id="{6B933F62-7D83-4660-BEBE-A3673C55E4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80732" y="2241091"/>
            <a:ext cx="110476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CAE471A-8DF4-BF93-212D-CC696664605D}"/>
              </a:ext>
            </a:extLst>
          </p:cNvPr>
          <p:cNvSpPr txBox="1"/>
          <p:nvPr/>
        </p:nvSpPr>
        <p:spPr>
          <a:xfrm>
            <a:off x="8402729" y="621465"/>
            <a:ext cx="3225685"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a:t>Google Cloud PostgreSQL Database </a:t>
            </a:r>
          </a:p>
          <a:p>
            <a:pPr marL="285750" indent="-285750">
              <a:buFont typeface="Arial" panose="020B0604020202020204" pitchFamily="34" charset="0"/>
              <a:buChar char="•"/>
            </a:pPr>
            <a:r>
              <a:rPr lang="en-US" sz="1600" dirty="0"/>
              <a:t>Goal: Avoid Vertical Replication of Strings</a:t>
            </a:r>
          </a:p>
          <a:p>
            <a:pPr marL="285750" indent="-285750">
              <a:buFont typeface="Arial" panose="020B0604020202020204" pitchFamily="34" charset="0"/>
              <a:buChar char="•"/>
            </a:pPr>
            <a:r>
              <a:rPr lang="en-US" sz="1600" dirty="0">
                <a:solidFill>
                  <a:srgbClr val="FFC000"/>
                </a:solidFill>
              </a:rPr>
              <a:t>Primary Key</a:t>
            </a:r>
          </a:p>
          <a:p>
            <a:pPr marL="285750" indent="-285750">
              <a:buFont typeface="Arial" panose="020B0604020202020204" pitchFamily="34" charset="0"/>
              <a:buChar char="•"/>
            </a:pPr>
            <a:r>
              <a:rPr lang="en-US" sz="1600" dirty="0">
                <a:solidFill>
                  <a:srgbClr val="EB63F3"/>
                </a:solidFill>
              </a:rPr>
              <a:t>Foreign Key</a:t>
            </a:r>
          </a:p>
        </p:txBody>
      </p:sp>
      <p:pic>
        <p:nvPicPr>
          <p:cNvPr id="11" name="Content Placeholder 10" descr="A picture containing text&#10;&#10;Description automatically generated">
            <a:extLst>
              <a:ext uri="{FF2B5EF4-FFF2-40B4-BE49-F238E27FC236}">
                <a16:creationId xmlns:a16="http://schemas.microsoft.com/office/drawing/2014/main" id="{48CC37CF-B609-AF5E-9E8E-72AE9097D7F5}"/>
              </a:ext>
            </a:extLst>
          </p:cNvPr>
          <p:cNvPicPr>
            <a:picLocks noGrp="1" noChangeAspect="1"/>
          </p:cNvPicPr>
          <p:nvPr>
            <p:ph idx="1"/>
          </p:nvPr>
        </p:nvPicPr>
        <p:blipFill>
          <a:blip r:embed="rId2"/>
          <a:stretch>
            <a:fillRect/>
          </a:stretch>
        </p:blipFill>
        <p:spPr>
          <a:xfrm>
            <a:off x="571500" y="2761643"/>
            <a:ext cx="11060113" cy="2539627"/>
          </a:xfrm>
        </p:spPr>
      </p:pic>
    </p:spTree>
    <p:extLst>
      <p:ext uri="{BB962C8B-B14F-4D97-AF65-F5344CB8AC3E}">
        <p14:creationId xmlns:p14="http://schemas.microsoft.com/office/powerpoint/2010/main" val="35208980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27" name="Straight Connector 26">
            <a:extLst>
              <a:ext uri="{FF2B5EF4-FFF2-40B4-BE49-F238E27FC236}">
                <a16:creationId xmlns:a16="http://schemas.microsoft.com/office/drawing/2014/main" id="{A240FCEE-B6E2-46D0-9BB0-F45F79545E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BD2FB83-3783-4477-80B5-DA5BF10BAF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83EA203-71D5-49C0-9626-FFA8E46787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3" name="Rectangle 32">
            <a:extLst>
              <a:ext uri="{FF2B5EF4-FFF2-40B4-BE49-F238E27FC236}">
                <a16:creationId xmlns:a16="http://schemas.microsoft.com/office/drawing/2014/main" id="{C63AB9E1-499E-41EB-A74E-905920CCDF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 y="0"/>
            <a:ext cx="121987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7FDDCD-C8DD-F461-4CA8-A7172A61C7D4}"/>
              </a:ext>
            </a:extLst>
          </p:cNvPr>
          <p:cNvSpPr>
            <a:spLocks noGrp="1"/>
          </p:cNvSpPr>
          <p:nvPr>
            <p:ph type="title"/>
          </p:nvPr>
        </p:nvSpPr>
        <p:spPr>
          <a:xfrm>
            <a:off x="576072" y="822960"/>
            <a:ext cx="10956558" cy="967698"/>
          </a:xfrm>
        </p:spPr>
        <p:txBody>
          <a:bodyPr vert="horz" lIns="91440" tIns="45720" rIns="91440" bIns="45720" rtlCol="0" anchor="t">
            <a:normAutofit/>
          </a:bodyPr>
          <a:lstStyle/>
          <a:p>
            <a:r>
              <a:rPr lang="en-US" sz="4800"/>
              <a:t>PostgreSQL Database Table Names</a:t>
            </a:r>
          </a:p>
        </p:txBody>
      </p:sp>
      <p:cxnSp>
        <p:nvCxnSpPr>
          <p:cNvPr id="35" name="Straight Connector 34">
            <a:extLst>
              <a:ext uri="{FF2B5EF4-FFF2-40B4-BE49-F238E27FC236}">
                <a16:creationId xmlns:a16="http://schemas.microsoft.com/office/drawing/2014/main" id="{CEEA40C4-6B9E-4B9E-8CDF-A0C572462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5869" y="573757"/>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Text&#10;&#10;Description automatically generated with medium confidence">
            <a:extLst>
              <a:ext uri="{FF2B5EF4-FFF2-40B4-BE49-F238E27FC236}">
                <a16:creationId xmlns:a16="http://schemas.microsoft.com/office/drawing/2014/main" id="{EE92EDAC-2350-55E0-B35C-2173941101C3}"/>
              </a:ext>
            </a:extLst>
          </p:cNvPr>
          <p:cNvPicPr>
            <a:picLocks noGrp="1" noChangeAspect="1"/>
          </p:cNvPicPr>
          <p:nvPr>
            <p:ph idx="1"/>
          </p:nvPr>
        </p:nvPicPr>
        <p:blipFill>
          <a:blip r:embed="rId2"/>
          <a:stretch>
            <a:fillRect/>
          </a:stretch>
        </p:blipFill>
        <p:spPr>
          <a:xfrm>
            <a:off x="1535882" y="2039860"/>
            <a:ext cx="9116353" cy="2924830"/>
          </a:xfrm>
          <a:prstGeom prst="rect">
            <a:avLst/>
          </a:prstGeom>
        </p:spPr>
      </p:pic>
      <p:cxnSp>
        <p:nvCxnSpPr>
          <p:cNvPr id="37" name="Straight Connector 36">
            <a:extLst>
              <a:ext uri="{FF2B5EF4-FFF2-40B4-BE49-F238E27FC236}">
                <a16:creationId xmlns:a16="http://schemas.microsoft.com/office/drawing/2014/main" id="{179A2A06-A424-4BBD-A8A4-293F16F1BE2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240579"/>
            <a:ext cx="110362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E458AAC-F667-498F-A263-A8C7AB4FC9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1819" y="6289514"/>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13205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388F5-7A9C-B9A8-FBC0-C57D22F6E622}"/>
              </a:ext>
            </a:extLst>
          </p:cNvPr>
          <p:cNvSpPr>
            <a:spLocks noGrp="1"/>
          </p:cNvSpPr>
          <p:nvPr>
            <p:ph type="title"/>
          </p:nvPr>
        </p:nvSpPr>
        <p:spPr/>
        <p:txBody>
          <a:bodyPr/>
          <a:lstStyle/>
          <a:p>
            <a:r>
              <a:rPr lang="en-US" sz="4000"/>
              <a:t>PostgreSQL Database: bounding_box</a:t>
            </a:r>
            <a:r>
              <a:rPr lang="en-US"/>
              <a:t> Table </a:t>
            </a:r>
            <a:endParaRPr lang="en-US" dirty="0"/>
          </a:p>
        </p:txBody>
      </p:sp>
      <p:pic>
        <p:nvPicPr>
          <p:cNvPr id="5" name="Content Placeholder 4">
            <a:extLst>
              <a:ext uri="{FF2B5EF4-FFF2-40B4-BE49-F238E27FC236}">
                <a16:creationId xmlns:a16="http://schemas.microsoft.com/office/drawing/2014/main" id="{EF48E604-4BE9-205E-49E4-98728E979907}"/>
              </a:ext>
            </a:extLst>
          </p:cNvPr>
          <p:cNvPicPr>
            <a:picLocks noGrp="1" noChangeAspect="1"/>
          </p:cNvPicPr>
          <p:nvPr>
            <p:ph idx="1"/>
          </p:nvPr>
        </p:nvPicPr>
        <p:blipFill>
          <a:blip r:embed="rId2"/>
          <a:stretch>
            <a:fillRect/>
          </a:stretch>
        </p:blipFill>
        <p:spPr>
          <a:xfrm>
            <a:off x="571500" y="2112445"/>
            <a:ext cx="11060113" cy="1149407"/>
          </a:xfrm>
        </p:spPr>
      </p:pic>
      <p:sp>
        <p:nvSpPr>
          <p:cNvPr id="7" name="TextBox 6">
            <a:extLst>
              <a:ext uri="{FF2B5EF4-FFF2-40B4-BE49-F238E27FC236}">
                <a16:creationId xmlns:a16="http://schemas.microsoft.com/office/drawing/2014/main" id="{6E26396A-5DBF-5899-F2F4-BCBB2A682899}"/>
              </a:ext>
            </a:extLst>
          </p:cNvPr>
          <p:cNvSpPr txBox="1"/>
          <p:nvPr/>
        </p:nvSpPr>
        <p:spPr>
          <a:xfrm>
            <a:off x="571500" y="3368777"/>
            <a:ext cx="11049000" cy="234865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t>All three of these values in the </a:t>
            </a:r>
            <a:r>
              <a:rPr lang="en-US" sz="2000" dirty="0" err="1"/>
              <a:t>bounding_box</a:t>
            </a:r>
            <a:r>
              <a:rPr lang="en-US" sz="2000" dirty="0"/>
              <a:t>, </a:t>
            </a:r>
            <a:r>
              <a:rPr lang="en-US" sz="2000" dirty="0" err="1"/>
              <a:t>obstacle_threshold</a:t>
            </a:r>
            <a:r>
              <a:rPr lang="en-US" sz="2000" dirty="0"/>
              <a:t>, and </a:t>
            </a:r>
            <a:r>
              <a:rPr lang="en-US" sz="2000" dirty="0" err="1"/>
              <a:t>probability_threshold</a:t>
            </a:r>
            <a:r>
              <a:rPr lang="en-US" sz="2000" dirty="0"/>
              <a:t> columns must be unique </a:t>
            </a:r>
          </a:p>
          <a:p>
            <a:pPr marL="285750" indent="-285750">
              <a:lnSpc>
                <a:spcPct val="150000"/>
              </a:lnSpc>
              <a:buFont typeface="Arial" panose="020B0604020202020204" pitchFamily="34" charset="0"/>
              <a:buChar char="•"/>
            </a:pPr>
            <a:r>
              <a:rPr lang="en-US" sz="2000" dirty="0"/>
              <a:t>The bounding box is being stored as string for now</a:t>
            </a:r>
          </a:p>
          <a:p>
            <a:pPr lvl="1">
              <a:lnSpc>
                <a:spcPct val="150000"/>
              </a:lnSpc>
            </a:pPr>
            <a:r>
              <a:rPr lang="en-US" sz="2000" dirty="0"/>
              <a:t>- Could potentiality change the structure and store </a:t>
            </a:r>
            <a:r>
              <a:rPr lang="en-US" sz="2000" dirty="0" err="1"/>
              <a:t>xmin</a:t>
            </a:r>
            <a:r>
              <a:rPr lang="en-US" sz="2000" dirty="0"/>
              <a:t>, </a:t>
            </a:r>
            <a:r>
              <a:rPr lang="en-US" sz="2000" dirty="0" err="1"/>
              <a:t>ymin</a:t>
            </a:r>
            <a:r>
              <a:rPr lang="en-US" sz="2000" dirty="0"/>
              <a:t>, </a:t>
            </a:r>
            <a:r>
              <a:rPr lang="en-US" sz="2000" dirty="0" err="1"/>
              <a:t>xmax</a:t>
            </a:r>
            <a:r>
              <a:rPr lang="en-US" sz="2000" dirty="0"/>
              <a:t>, and </a:t>
            </a:r>
            <a:r>
              <a:rPr lang="en-US" sz="2000" dirty="0" err="1"/>
              <a:t>ymax</a:t>
            </a:r>
            <a:r>
              <a:rPr lang="en-US" sz="2000" dirty="0"/>
              <a:t> individually as well </a:t>
            </a:r>
          </a:p>
        </p:txBody>
      </p:sp>
    </p:spTree>
    <p:extLst>
      <p:ext uri="{BB962C8B-B14F-4D97-AF65-F5344CB8AC3E}">
        <p14:creationId xmlns:p14="http://schemas.microsoft.com/office/powerpoint/2010/main" val="21786994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F6414-0D9B-F49F-54B4-173033F442B7}"/>
              </a:ext>
            </a:extLst>
          </p:cNvPr>
          <p:cNvSpPr>
            <a:spLocks noGrp="1"/>
          </p:cNvSpPr>
          <p:nvPr>
            <p:ph type="title"/>
          </p:nvPr>
        </p:nvSpPr>
        <p:spPr/>
        <p:txBody>
          <a:bodyPr/>
          <a:lstStyle/>
          <a:p>
            <a:r>
              <a:rPr lang="en-US" sz="4000" dirty="0"/>
              <a:t>PostgreSQL Database: </a:t>
            </a:r>
            <a:r>
              <a:rPr lang="en-US" dirty="0" err="1"/>
              <a:t>bounding_box_id</a:t>
            </a:r>
            <a:r>
              <a:rPr lang="en-US" dirty="0"/>
              <a:t> Table </a:t>
            </a:r>
          </a:p>
        </p:txBody>
      </p:sp>
      <p:pic>
        <p:nvPicPr>
          <p:cNvPr id="5" name="Content Placeholder 4" descr="Text&#10;&#10;Description automatically generated">
            <a:extLst>
              <a:ext uri="{FF2B5EF4-FFF2-40B4-BE49-F238E27FC236}">
                <a16:creationId xmlns:a16="http://schemas.microsoft.com/office/drawing/2014/main" id="{4C1E0B07-A95D-BA72-1DD0-B7FBCA39C150}"/>
              </a:ext>
            </a:extLst>
          </p:cNvPr>
          <p:cNvPicPr>
            <a:picLocks noGrp="1" noChangeAspect="1"/>
          </p:cNvPicPr>
          <p:nvPr>
            <p:ph idx="1"/>
          </p:nvPr>
        </p:nvPicPr>
        <p:blipFill>
          <a:blip r:embed="rId2"/>
          <a:stretch>
            <a:fillRect/>
          </a:stretch>
        </p:blipFill>
        <p:spPr>
          <a:xfrm>
            <a:off x="1720850" y="2079957"/>
            <a:ext cx="8750300" cy="1130300"/>
          </a:xfrm>
        </p:spPr>
      </p:pic>
      <p:sp>
        <p:nvSpPr>
          <p:cNvPr id="6" name="TextBox 5">
            <a:extLst>
              <a:ext uri="{FF2B5EF4-FFF2-40B4-BE49-F238E27FC236}">
                <a16:creationId xmlns:a16="http://schemas.microsoft.com/office/drawing/2014/main" id="{47C41092-BFB8-FD8E-5865-4B7830F5F481}"/>
              </a:ext>
            </a:extLst>
          </p:cNvPr>
          <p:cNvSpPr txBox="1"/>
          <p:nvPr/>
        </p:nvSpPr>
        <p:spPr>
          <a:xfrm>
            <a:off x="1720850" y="3463078"/>
            <a:ext cx="8750300" cy="212308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To avoid vertical replication of long string values in our tables, we can assign a bounding box id to each bounding box</a:t>
            </a:r>
          </a:p>
          <a:p>
            <a:pPr marL="285750" indent="-285750">
              <a:lnSpc>
                <a:spcPct val="150000"/>
              </a:lnSpc>
              <a:buFont typeface="Arial" panose="020B0604020202020204" pitchFamily="34" charset="0"/>
              <a:buChar char="•"/>
            </a:pPr>
            <a:r>
              <a:rPr lang="en-US" dirty="0"/>
              <a:t>In this way, the column that keeps track of which bounding box the cells are associated with only has to return an short integer value rather than a long string 459,886 times </a:t>
            </a:r>
          </a:p>
        </p:txBody>
      </p:sp>
    </p:spTree>
    <p:extLst>
      <p:ext uri="{BB962C8B-B14F-4D97-AF65-F5344CB8AC3E}">
        <p14:creationId xmlns:p14="http://schemas.microsoft.com/office/powerpoint/2010/main" val="19523917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B62D7-0B7C-B582-D19C-F70948EEA043}"/>
              </a:ext>
            </a:extLst>
          </p:cNvPr>
          <p:cNvSpPr>
            <a:spLocks noGrp="1"/>
          </p:cNvSpPr>
          <p:nvPr>
            <p:ph type="title"/>
          </p:nvPr>
        </p:nvSpPr>
        <p:spPr/>
        <p:txBody>
          <a:bodyPr vert="horz" lIns="91440" tIns="45720" rIns="91440" bIns="45720" rtlCol="0" anchor="t">
            <a:normAutofit/>
          </a:bodyPr>
          <a:lstStyle/>
          <a:p>
            <a:r>
              <a:rPr lang="en-US" sz="3700"/>
              <a:t>PostgreSQL Database: bounding_box_data Table </a:t>
            </a:r>
          </a:p>
        </p:txBody>
      </p:sp>
      <p:pic>
        <p:nvPicPr>
          <p:cNvPr id="13" name="Content Placeholder 12" descr="A picture containing text&#10;&#10;Description automatically generated">
            <a:extLst>
              <a:ext uri="{FF2B5EF4-FFF2-40B4-BE49-F238E27FC236}">
                <a16:creationId xmlns:a16="http://schemas.microsoft.com/office/drawing/2014/main" id="{6494FFA1-E558-C588-928B-284545973E04}"/>
              </a:ext>
            </a:extLst>
          </p:cNvPr>
          <p:cNvPicPr>
            <a:picLocks noGrp="1" noChangeAspect="1"/>
          </p:cNvPicPr>
          <p:nvPr>
            <p:ph idx="1"/>
          </p:nvPr>
        </p:nvPicPr>
        <p:blipFill>
          <a:blip r:embed="rId2"/>
          <a:stretch>
            <a:fillRect/>
          </a:stretch>
        </p:blipFill>
        <p:spPr>
          <a:xfrm>
            <a:off x="571500" y="1999272"/>
            <a:ext cx="11060113" cy="2491209"/>
          </a:xfrm>
          <a:prstGeom prst="rect">
            <a:avLst/>
          </a:prstGeom>
        </p:spPr>
      </p:pic>
      <p:sp>
        <p:nvSpPr>
          <p:cNvPr id="14" name="TextBox 13">
            <a:extLst>
              <a:ext uri="{FF2B5EF4-FFF2-40B4-BE49-F238E27FC236}">
                <a16:creationId xmlns:a16="http://schemas.microsoft.com/office/drawing/2014/main" id="{AEB0880A-511F-54C7-34F6-C3150AEC2AB2}"/>
              </a:ext>
            </a:extLst>
          </p:cNvPr>
          <p:cNvSpPr txBox="1"/>
          <p:nvPr/>
        </p:nvSpPr>
        <p:spPr>
          <a:xfrm>
            <a:off x="560387" y="4490481"/>
            <a:ext cx="11048999" cy="203132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This table stores longitude, latitude, cross-validated height data, whether that specific cell contains an obstacle, and the bounding box id number</a:t>
            </a:r>
          </a:p>
          <a:p>
            <a:pPr marL="285750" indent="-285750">
              <a:lnSpc>
                <a:spcPct val="150000"/>
              </a:lnSpc>
              <a:buFont typeface="Arial" panose="020B0604020202020204" pitchFamily="34" charset="0"/>
              <a:buChar char="•"/>
            </a:pPr>
            <a:r>
              <a:rPr lang="en-US" dirty="0"/>
              <a:t>In this table, the columns longitude and latitude both serve as primary keys because each cell has a unique combination of these elements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740477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BAF395E-7D52-496C-ACDD-468AEC1AD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C87E05-865E-2734-EBB8-7C1E0A5B8C05}"/>
              </a:ext>
            </a:extLst>
          </p:cNvPr>
          <p:cNvSpPr>
            <a:spLocks noGrp="1"/>
          </p:cNvSpPr>
          <p:nvPr>
            <p:ph type="title"/>
          </p:nvPr>
        </p:nvSpPr>
        <p:spPr>
          <a:xfrm>
            <a:off x="521208" y="786384"/>
            <a:ext cx="3509192" cy="2008193"/>
          </a:xfrm>
        </p:spPr>
        <p:txBody>
          <a:bodyPr anchor="t">
            <a:normAutofit/>
          </a:bodyPr>
          <a:lstStyle/>
          <a:p>
            <a:r>
              <a:rPr lang="en-US" dirty="0"/>
              <a:t>Agenda</a:t>
            </a:r>
          </a:p>
        </p:txBody>
      </p:sp>
      <p:cxnSp>
        <p:nvCxnSpPr>
          <p:cNvPr id="12" name="Straight Connector 11">
            <a:extLst>
              <a:ext uri="{FF2B5EF4-FFF2-40B4-BE49-F238E27FC236}">
                <a16:creationId xmlns:a16="http://schemas.microsoft.com/office/drawing/2014/main" id="{56BAADB1-054E-4A82-8D07-643BD1F433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8602" y="576201"/>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1F5F74D-3F73-43E3-E43E-BAD5298B4395}"/>
              </a:ext>
            </a:extLst>
          </p:cNvPr>
          <p:cNvSpPr>
            <a:spLocks noGrp="1"/>
          </p:cNvSpPr>
          <p:nvPr>
            <p:ph idx="1"/>
          </p:nvPr>
        </p:nvSpPr>
        <p:spPr>
          <a:xfrm>
            <a:off x="568601" y="1885852"/>
            <a:ext cx="3566981" cy="3120243"/>
          </a:xfrm>
        </p:spPr>
        <p:txBody>
          <a:bodyPr anchor="b">
            <a:noAutofit/>
          </a:bodyPr>
          <a:lstStyle/>
          <a:p>
            <a:r>
              <a:rPr lang="en-US" sz="2400" dirty="0"/>
              <a:t>Project Goal</a:t>
            </a:r>
          </a:p>
          <a:p>
            <a:r>
              <a:rPr lang="en-US" sz="2400" dirty="0"/>
              <a:t>Benefits of Using Bayesian Analysis</a:t>
            </a:r>
          </a:p>
          <a:p>
            <a:r>
              <a:rPr lang="en-US" sz="2400" dirty="0"/>
              <a:t>Methodology</a:t>
            </a:r>
          </a:p>
          <a:p>
            <a:r>
              <a:rPr lang="en-US" sz="2400" dirty="0"/>
              <a:t>Tech Stack</a:t>
            </a:r>
          </a:p>
          <a:p>
            <a:r>
              <a:rPr lang="en-US" sz="2400" dirty="0"/>
              <a:t>Potential Future Work</a:t>
            </a:r>
          </a:p>
        </p:txBody>
      </p:sp>
      <p:cxnSp>
        <p:nvCxnSpPr>
          <p:cNvPr id="14" name="Straight Connector 13">
            <a:extLst>
              <a:ext uri="{FF2B5EF4-FFF2-40B4-BE49-F238E27FC236}">
                <a16:creationId xmlns:a16="http://schemas.microsoft.com/office/drawing/2014/main" id="{B3121654-FB13-441C-AB60-76710D917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19600" y="588336"/>
            <a:ext cx="0" cy="56981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Graphic 6" descr="Check List">
            <a:extLst>
              <a:ext uri="{FF2B5EF4-FFF2-40B4-BE49-F238E27FC236}">
                <a16:creationId xmlns:a16="http://schemas.microsoft.com/office/drawing/2014/main" id="{0EAC0D9D-E201-0EE1-5C6C-82CDE653504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61882" y="850792"/>
            <a:ext cx="5203842" cy="5203842"/>
          </a:xfrm>
          <a:prstGeom prst="rect">
            <a:avLst/>
          </a:prstGeom>
        </p:spPr>
      </p:pic>
      <p:cxnSp>
        <p:nvCxnSpPr>
          <p:cNvPr id="16" name="Straight Connector 15">
            <a:extLst>
              <a:ext uri="{FF2B5EF4-FFF2-40B4-BE49-F238E27FC236}">
                <a16:creationId xmlns:a16="http://schemas.microsoft.com/office/drawing/2014/main" id="{C58D2D3E-B980-4D6F-BBFB-DF7A3A94729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0" y="6286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13533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F9BB2-45DA-2069-9CA0-B5C38E7CC714}"/>
              </a:ext>
            </a:extLst>
          </p:cNvPr>
          <p:cNvSpPr>
            <a:spLocks noGrp="1"/>
          </p:cNvSpPr>
          <p:nvPr>
            <p:ph type="title"/>
          </p:nvPr>
        </p:nvSpPr>
        <p:spPr/>
        <p:txBody>
          <a:bodyPr/>
          <a:lstStyle/>
          <a:p>
            <a:r>
              <a:rPr lang="en-US" dirty="0"/>
              <a:t>Tech Stack</a:t>
            </a:r>
          </a:p>
        </p:txBody>
      </p:sp>
      <p:graphicFrame>
        <p:nvGraphicFramePr>
          <p:cNvPr id="4" name="Table 4">
            <a:extLst>
              <a:ext uri="{FF2B5EF4-FFF2-40B4-BE49-F238E27FC236}">
                <a16:creationId xmlns:a16="http://schemas.microsoft.com/office/drawing/2014/main" id="{A3E009D3-0A65-F41C-36E3-5EC09615BC73}"/>
              </a:ext>
            </a:extLst>
          </p:cNvPr>
          <p:cNvGraphicFramePr>
            <a:graphicFrameLocks noGrp="1"/>
          </p:cNvGraphicFramePr>
          <p:nvPr>
            <p:ph idx="1"/>
            <p:extLst>
              <p:ext uri="{D42A27DB-BD31-4B8C-83A1-F6EECF244321}">
                <p14:modId xmlns:p14="http://schemas.microsoft.com/office/powerpoint/2010/main" val="704771075"/>
              </p:ext>
            </p:extLst>
          </p:nvPr>
        </p:nvGraphicFramePr>
        <p:xfrm>
          <a:off x="571500" y="2006109"/>
          <a:ext cx="11060112" cy="4238108"/>
        </p:xfrm>
        <a:graphic>
          <a:graphicData uri="http://schemas.openxmlformats.org/drawingml/2006/table">
            <a:tbl>
              <a:tblPr>
                <a:tableStyleId>{073A0DAA-6AF3-43AB-8588-CEC1D06C72B9}</a:tableStyleId>
              </a:tblPr>
              <a:tblGrid>
                <a:gridCol w="3686704">
                  <a:extLst>
                    <a:ext uri="{9D8B030D-6E8A-4147-A177-3AD203B41FA5}">
                      <a16:colId xmlns:a16="http://schemas.microsoft.com/office/drawing/2014/main" val="4236185819"/>
                    </a:ext>
                  </a:extLst>
                </a:gridCol>
                <a:gridCol w="3686704">
                  <a:extLst>
                    <a:ext uri="{9D8B030D-6E8A-4147-A177-3AD203B41FA5}">
                      <a16:colId xmlns:a16="http://schemas.microsoft.com/office/drawing/2014/main" val="1984850744"/>
                    </a:ext>
                  </a:extLst>
                </a:gridCol>
                <a:gridCol w="3686704">
                  <a:extLst>
                    <a:ext uri="{9D8B030D-6E8A-4147-A177-3AD203B41FA5}">
                      <a16:colId xmlns:a16="http://schemas.microsoft.com/office/drawing/2014/main" val="4153035748"/>
                    </a:ext>
                  </a:extLst>
                </a:gridCol>
              </a:tblGrid>
              <a:tr h="1387534">
                <a:tc>
                  <a:txBody>
                    <a:bodyPr/>
                    <a:lstStyle/>
                    <a:p>
                      <a:pPr algn="ctr"/>
                      <a:r>
                        <a:rPr lang="en-US" b="1" dirty="0"/>
                        <a:t>Python</a:t>
                      </a:r>
                    </a:p>
                  </a:txBody>
                  <a:tcPr anchor="ctr"/>
                </a:tc>
                <a:tc>
                  <a:txBody>
                    <a:bodyPr/>
                    <a:lstStyle/>
                    <a:p>
                      <a:pPr algn="ctr"/>
                      <a:r>
                        <a:rPr lang="en-US" b="1" dirty="0"/>
                        <a:t>Libraries</a:t>
                      </a:r>
                    </a:p>
                    <a:p>
                      <a:pPr algn="ctr"/>
                      <a:r>
                        <a:rPr lang="en-US" dirty="0"/>
                        <a:t>pandasql</a:t>
                      </a:r>
                    </a:p>
                    <a:p>
                      <a:pPr algn="ctr"/>
                      <a:r>
                        <a:rPr lang="en-US" dirty="0"/>
                        <a:t>pandas</a:t>
                      </a:r>
                    </a:p>
                    <a:p>
                      <a:endParaRPr lang="en-US" dirty="0"/>
                    </a:p>
                  </a:txBody>
                  <a:tcPr anchor="ctr"/>
                </a:tc>
                <a:tc>
                  <a:txBody>
                    <a:bodyPr/>
                    <a:lstStyle/>
                    <a:p>
                      <a:endParaRPr lang="en-US" dirty="0"/>
                    </a:p>
                  </a:txBody>
                  <a:tcPr/>
                </a:tc>
                <a:extLst>
                  <a:ext uri="{0D108BD9-81ED-4DB2-BD59-A6C34878D82A}">
                    <a16:rowId xmlns:a16="http://schemas.microsoft.com/office/drawing/2014/main" val="1210363481"/>
                  </a:ext>
                </a:extLst>
              </a:tr>
              <a:tr h="1387534">
                <a:tc>
                  <a:txBody>
                    <a:bodyPr/>
                    <a:lstStyle/>
                    <a:p>
                      <a:pPr algn="ctr"/>
                      <a:r>
                        <a:rPr lang="en-US" b="1" dirty="0"/>
                        <a:t>RStudio</a:t>
                      </a:r>
                    </a:p>
                  </a:txBody>
                  <a:tcPr anchor="ctr"/>
                </a:tc>
                <a:tc>
                  <a:txBody>
                    <a:bodyPr/>
                    <a:lstStyle/>
                    <a:p>
                      <a:pPr algn="ctr"/>
                      <a:r>
                        <a:rPr lang="en-US" b="1" dirty="0"/>
                        <a:t>Libraries</a:t>
                      </a:r>
                    </a:p>
                    <a:p>
                      <a:pPr algn="ctr"/>
                      <a:r>
                        <a:rPr lang="en-US" dirty="0"/>
                        <a:t>brms</a:t>
                      </a:r>
                    </a:p>
                    <a:p>
                      <a:pPr algn="ctr"/>
                      <a:r>
                        <a:rPr lang="en-US" dirty="0"/>
                        <a:t>ggplot2</a:t>
                      </a:r>
                    </a:p>
                    <a:p>
                      <a:pPr algn="ctr"/>
                      <a:r>
                        <a:rPr lang="en-US" dirty="0"/>
                        <a:t>igraph</a:t>
                      </a:r>
                    </a:p>
                    <a:p>
                      <a:pPr algn="ctr"/>
                      <a:r>
                        <a:rPr lang="en-US" dirty="0"/>
                        <a:t>RPostgreSQL</a:t>
                      </a:r>
                    </a:p>
                  </a:txBody>
                  <a:tcPr anchor="ctr"/>
                </a:tc>
                <a:tc>
                  <a:txBody>
                    <a:bodyPr/>
                    <a:lstStyle/>
                    <a:p>
                      <a:endParaRPr lang="en-US" dirty="0"/>
                    </a:p>
                  </a:txBody>
                  <a:tcPr/>
                </a:tc>
                <a:extLst>
                  <a:ext uri="{0D108BD9-81ED-4DB2-BD59-A6C34878D82A}">
                    <a16:rowId xmlns:a16="http://schemas.microsoft.com/office/drawing/2014/main" val="918699181"/>
                  </a:ext>
                </a:extLst>
              </a:tr>
              <a:tr h="1387534">
                <a:tc>
                  <a:txBody>
                    <a:bodyPr/>
                    <a:lstStyle/>
                    <a:p>
                      <a:pPr algn="ctr"/>
                      <a:r>
                        <a:rPr lang="en-US" b="1" dirty="0"/>
                        <a:t>PostgreSQL</a:t>
                      </a:r>
                    </a:p>
                  </a:txBody>
                  <a:tcPr anchor="ctr"/>
                </a:tc>
                <a:tc>
                  <a:txBody>
                    <a:bodyPr/>
                    <a:lstStyle/>
                    <a:p>
                      <a:pPr algn="ctr"/>
                      <a:r>
                        <a:rPr lang="en-US" dirty="0"/>
                        <a:t>Google Cloud </a:t>
                      </a:r>
                    </a:p>
                    <a:p>
                      <a:pPr algn="ctr"/>
                      <a:r>
                        <a:rPr lang="en-US" dirty="0"/>
                        <a:t>SQL Database</a:t>
                      </a:r>
                    </a:p>
                  </a:txBody>
                  <a:tcPr anchor="ctr"/>
                </a:tc>
                <a:tc>
                  <a:txBody>
                    <a:bodyPr/>
                    <a:lstStyle/>
                    <a:p>
                      <a:endParaRPr lang="en-US" dirty="0"/>
                    </a:p>
                  </a:txBody>
                  <a:tcPr/>
                </a:tc>
                <a:extLst>
                  <a:ext uri="{0D108BD9-81ED-4DB2-BD59-A6C34878D82A}">
                    <a16:rowId xmlns:a16="http://schemas.microsoft.com/office/drawing/2014/main" val="1748459134"/>
                  </a:ext>
                </a:extLst>
              </a:tr>
            </a:tbl>
          </a:graphicData>
        </a:graphic>
      </p:graphicFrame>
      <p:pic>
        <p:nvPicPr>
          <p:cNvPr id="5" name="Picture 2">
            <a:extLst>
              <a:ext uri="{FF2B5EF4-FFF2-40B4-BE49-F238E27FC236}">
                <a16:creationId xmlns:a16="http://schemas.microsoft.com/office/drawing/2014/main" id="{0715DF56-5B16-0346-1CA2-447FD719B0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09631" y="2133440"/>
            <a:ext cx="1063401" cy="116537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a:extLst>
              <a:ext uri="{FF2B5EF4-FFF2-40B4-BE49-F238E27FC236}">
                <a16:creationId xmlns:a16="http://schemas.microsoft.com/office/drawing/2014/main" id="{0CFA472A-FD61-A1A9-9648-2F3C325DA5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83524" y="3531530"/>
            <a:ext cx="1315613" cy="101963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ostgreSQL - Wikipedia">
            <a:extLst>
              <a:ext uri="{FF2B5EF4-FFF2-40B4-BE49-F238E27FC236}">
                <a16:creationId xmlns:a16="http://schemas.microsoft.com/office/drawing/2014/main" id="{FDF8CF3C-8BC6-AC95-692D-6D1C3AEBF9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09631" y="5000520"/>
            <a:ext cx="1132226" cy="11681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92383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E9EF6-64B7-9862-F46B-21C996226511}"/>
              </a:ext>
            </a:extLst>
          </p:cNvPr>
          <p:cNvSpPr>
            <a:spLocks noGrp="1"/>
          </p:cNvSpPr>
          <p:nvPr>
            <p:ph type="title"/>
          </p:nvPr>
        </p:nvSpPr>
        <p:spPr/>
        <p:txBody>
          <a:bodyPr/>
          <a:lstStyle/>
          <a:p>
            <a:r>
              <a:rPr lang="en-US" dirty="0"/>
              <a:t>Potential Future Work</a:t>
            </a:r>
          </a:p>
        </p:txBody>
      </p:sp>
      <p:sp>
        <p:nvSpPr>
          <p:cNvPr id="3" name="Content Placeholder 2">
            <a:extLst>
              <a:ext uri="{FF2B5EF4-FFF2-40B4-BE49-F238E27FC236}">
                <a16:creationId xmlns:a16="http://schemas.microsoft.com/office/drawing/2014/main" id="{C95CB994-84E3-3723-0251-728142E7075C}"/>
              </a:ext>
            </a:extLst>
          </p:cNvPr>
          <p:cNvSpPr>
            <a:spLocks noGrp="1"/>
          </p:cNvSpPr>
          <p:nvPr>
            <p:ph idx="1"/>
          </p:nvPr>
        </p:nvSpPr>
        <p:spPr/>
        <p:txBody>
          <a:bodyPr>
            <a:normAutofit lnSpcReduction="10000"/>
          </a:bodyPr>
          <a:lstStyle/>
          <a:p>
            <a:r>
              <a:rPr lang="en-US" dirty="0"/>
              <a:t>Addressing limitations to the approach that was taken in this report</a:t>
            </a:r>
          </a:p>
          <a:p>
            <a:pPr lvl="1"/>
            <a:r>
              <a:rPr lang="en-US" dirty="0"/>
              <a:t>When the raw point cloud data was extracted from the .ply files to create a dataset containing the height values for each cell in the years 2021, 2018 and 2010 respectively, instances of null values were plentiful</a:t>
            </a:r>
          </a:p>
          <a:p>
            <a:pPr lvl="2"/>
            <a:r>
              <a:rPr lang="en-US" dirty="0"/>
              <a:t>To remedy this, an interpolation technique was used to impute values into the dataset based on neighboring values </a:t>
            </a:r>
          </a:p>
          <a:p>
            <a:pPr lvl="2"/>
            <a:r>
              <a:rPr lang="en-US" dirty="0"/>
              <a:t>While this removed the null values, imputing values risks corrupting the underlying data</a:t>
            </a:r>
          </a:p>
          <a:p>
            <a:pPr lvl="1"/>
            <a:r>
              <a:rPr lang="en-US" dirty="0"/>
              <a:t>Another limitation that presents itself is the scalability of the model itself</a:t>
            </a:r>
          </a:p>
          <a:p>
            <a:pPr lvl="2"/>
            <a:r>
              <a:rPr lang="en-US" dirty="0"/>
              <a:t>This model was run on a plot of land that was 749 by 614 meters, an extremely small-scale application of Bayesian Regression</a:t>
            </a:r>
          </a:p>
          <a:p>
            <a:pPr lvl="2"/>
            <a:r>
              <a:rPr lang="en-US" dirty="0"/>
              <a:t>In order to apply this model to the entire continental United States, we would need magnitudes more computing power</a:t>
            </a:r>
          </a:p>
        </p:txBody>
      </p:sp>
    </p:spTree>
    <p:extLst>
      <p:ext uri="{BB962C8B-B14F-4D97-AF65-F5344CB8AC3E}">
        <p14:creationId xmlns:p14="http://schemas.microsoft.com/office/powerpoint/2010/main" val="468556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85317-F63F-7762-E97A-63C09557331E}"/>
              </a:ext>
            </a:extLst>
          </p:cNvPr>
          <p:cNvSpPr>
            <a:spLocks noGrp="1"/>
          </p:cNvSpPr>
          <p:nvPr>
            <p:ph type="title"/>
          </p:nvPr>
        </p:nvSpPr>
        <p:spPr/>
        <p:txBody>
          <a:bodyPr/>
          <a:lstStyle/>
          <a:p>
            <a:r>
              <a:rPr lang="en-US" dirty="0"/>
              <a:t>Potential Future Work</a:t>
            </a:r>
          </a:p>
        </p:txBody>
      </p:sp>
      <p:sp>
        <p:nvSpPr>
          <p:cNvPr id="3" name="Content Placeholder 2">
            <a:extLst>
              <a:ext uri="{FF2B5EF4-FFF2-40B4-BE49-F238E27FC236}">
                <a16:creationId xmlns:a16="http://schemas.microsoft.com/office/drawing/2014/main" id="{F8C1BB72-2F30-7A8A-762F-F679FC736B43}"/>
              </a:ext>
            </a:extLst>
          </p:cNvPr>
          <p:cNvSpPr>
            <a:spLocks noGrp="1"/>
          </p:cNvSpPr>
          <p:nvPr>
            <p:ph idx="1"/>
          </p:nvPr>
        </p:nvSpPr>
        <p:spPr/>
        <p:txBody>
          <a:bodyPr>
            <a:normAutofit fontScale="85000" lnSpcReduction="20000"/>
          </a:bodyPr>
          <a:lstStyle/>
          <a:p>
            <a:pPr lvl="1"/>
            <a:r>
              <a:rPr lang="en-US" dirty="0"/>
              <a:t>The concept of cross-validation using LIDAR heights from multiple years is also in jeopardy when applied to a scale as large as the continental United States</a:t>
            </a:r>
          </a:p>
          <a:p>
            <a:pPr lvl="2"/>
            <a:r>
              <a:rPr lang="en-US" dirty="0"/>
              <a:t>There simply may not be enough overlapping LIDAR data in certain remote parts of the country to use cross-validation in combination with a Bayesian Regression model for an obstacle detection use case</a:t>
            </a:r>
          </a:p>
          <a:p>
            <a:pPr lvl="2"/>
            <a:r>
              <a:rPr lang="en-US" dirty="0"/>
              <a:t>In addition, the current </a:t>
            </a:r>
            <a:r>
              <a:rPr lang="en-US" dirty="0" err="1"/>
              <a:t>PostgresSQL</a:t>
            </a:r>
            <a:r>
              <a:rPr lang="en-US" dirty="0"/>
              <a:t> database design doesn’t support the usage </a:t>
            </a:r>
          </a:p>
          <a:p>
            <a:pPr lvl="1"/>
            <a:r>
              <a:rPr lang="en-US" dirty="0"/>
              <a:t>Another possible approach may be to create Bayesian priors for each individual cells probability distribution by creating a "confidence score" through a similar type of cross-validation</a:t>
            </a:r>
          </a:p>
          <a:p>
            <a:pPr lvl="1"/>
            <a:r>
              <a:rPr lang="en-US" dirty="0"/>
              <a:t>Optimize and automate drone obstacle avoidance database to store the outputs of Bayesian Regression</a:t>
            </a:r>
          </a:p>
          <a:p>
            <a:pPr lvl="2"/>
            <a:r>
              <a:rPr lang="en-US" dirty="0"/>
              <a:t>Standardize coordinates to allow querying based on geographical data, utilize </a:t>
            </a:r>
            <a:r>
              <a:rPr lang="en-US" dirty="0" err="1"/>
              <a:t>PostGIS</a:t>
            </a:r>
            <a:r>
              <a:rPr lang="en-US" dirty="0"/>
              <a:t> to calculate distances between points</a:t>
            </a:r>
          </a:p>
          <a:p>
            <a:pPr lvl="2"/>
            <a:r>
              <a:rPr lang="en-US" dirty="0"/>
              <a:t>Go to website, user queries based on geographic bounding box, obstacle height threshold, and acceptable probability threshold</a:t>
            </a:r>
          </a:p>
          <a:p>
            <a:pPr lvl="2"/>
            <a:r>
              <a:rPr lang="en-US" dirty="0"/>
              <a:t>Access </a:t>
            </a:r>
            <a:r>
              <a:rPr lang="en-US" dirty="0" err="1"/>
              <a:t>OpenTopography’s</a:t>
            </a:r>
            <a:r>
              <a:rPr lang="en-US" dirty="0"/>
              <a:t> API  and request overlapping datasets, scripts would be run automatically based on user inputs and upload the results to the cloud PostgreSQL database a user can then access </a:t>
            </a:r>
          </a:p>
          <a:p>
            <a:pPr lvl="1"/>
            <a:r>
              <a:rPr lang="en-US" dirty="0"/>
              <a:t>Despite the current limitations, the future work described can help move the project further towards our goal of creating a communal store of quality data able to be utilized for aviation safety and help this emerging technology reach maturation</a:t>
            </a:r>
          </a:p>
          <a:p>
            <a:endParaRPr lang="en-US" dirty="0"/>
          </a:p>
        </p:txBody>
      </p:sp>
    </p:spTree>
    <p:extLst>
      <p:ext uri="{BB962C8B-B14F-4D97-AF65-F5344CB8AC3E}">
        <p14:creationId xmlns:p14="http://schemas.microsoft.com/office/powerpoint/2010/main" val="30924126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938E0C-9B99-86F2-247E-E5D8CB15F583}"/>
              </a:ext>
            </a:extLst>
          </p:cNvPr>
          <p:cNvSpPr>
            <a:spLocks noGrp="1"/>
          </p:cNvSpPr>
          <p:nvPr>
            <p:ph idx="4294967295"/>
          </p:nvPr>
        </p:nvSpPr>
        <p:spPr>
          <a:xfrm>
            <a:off x="565944" y="2947987"/>
            <a:ext cx="11060112" cy="3910013"/>
          </a:xfrm>
        </p:spPr>
        <p:txBody>
          <a:bodyPr>
            <a:normAutofit/>
          </a:bodyPr>
          <a:lstStyle/>
          <a:p>
            <a:pPr marL="0" indent="0" algn="ctr">
              <a:buNone/>
            </a:pPr>
            <a:r>
              <a:rPr lang="en-US" sz="6000" dirty="0"/>
              <a:t>Thank you!</a:t>
            </a:r>
          </a:p>
        </p:txBody>
      </p:sp>
    </p:spTree>
    <p:extLst>
      <p:ext uri="{BB962C8B-B14F-4D97-AF65-F5344CB8AC3E}">
        <p14:creationId xmlns:p14="http://schemas.microsoft.com/office/powerpoint/2010/main" val="3772278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6B6CA-4F09-FE3A-3520-11E0E6BCC202}"/>
              </a:ext>
            </a:extLst>
          </p:cNvPr>
          <p:cNvSpPr>
            <a:spLocks noGrp="1"/>
          </p:cNvSpPr>
          <p:nvPr>
            <p:ph type="title"/>
          </p:nvPr>
        </p:nvSpPr>
        <p:spPr/>
        <p:txBody>
          <a:bodyPr>
            <a:normAutofit/>
          </a:bodyPr>
          <a:lstStyle/>
          <a:p>
            <a:r>
              <a:rPr lang="en-US" sz="2400" dirty="0"/>
              <a:t>Project Goal – Achieve A Probabilistic Determination of Height Values</a:t>
            </a:r>
          </a:p>
        </p:txBody>
      </p:sp>
      <p:sp>
        <p:nvSpPr>
          <p:cNvPr id="3" name="Content Placeholder 2">
            <a:extLst>
              <a:ext uri="{FF2B5EF4-FFF2-40B4-BE49-F238E27FC236}">
                <a16:creationId xmlns:a16="http://schemas.microsoft.com/office/drawing/2014/main" id="{9965502A-F67C-31AA-AF04-C5DCF395299E}"/>
              </a:ext>
            </a:extLst>
          </p:cNvPr>
          <p:cNvSpPr>
            <a:spLocks noGrp="1"/>
          </p:cNvSpPr>
          <p:nvPr>
            <p:ph idx="1"/>
          </p:nvPr>
        </p:nvSpPr>
        <p:spPr/>
        <p:txBody>
          <a:bodyPr>
            <a:normAutofit fontScale="85000" lnSpcReduction="10000"/>
          </a:bodyPr>
          <a:lstStyle/>
          <a:p>
            <a:r>
              <a:rPr lang="en-US" dirty="0"/>
              <a:t>Through implementing a Bayesian Regression Model on cross-validated, overlapping LIDAR point cloud data, we can construct a probabilistic determination of whether an obstacle exists in a specific location rather than a simplistic binary assumption</a:t>
            </a:r>
          </a:p>
          <a:p>
            <a:r>
              <a:rPr lang="en-US" dirty="0"/>
              <a:t>This can be done by first creating a "cell" for every potential geographical location an obstacle could be situated</a:t>
            </a:r>
          </a:p>
          <a:p>
            <a:r>
              <a:rPr lang="en-US" dirty="0"/>
              <a:t>The sizing of these cells would change based on the desired accuracy of the prediction model</a:t>
            </a:r>
          </a:p>
          <a:p>
            <a:pPr lvl="1"/>
            <a:r>
              <a:rPr lang="en-US" dirty="0"/>
              <a:t>For example, we could allow the the size of the cells to be relatively large in rural areas where obstacles are extremely sparse, but constrict the size of the cells in urban areas where the risk of an obstacle collision is much higher due to the higher density of obstacles</a:t>
            </a:r>
          </a:p>
          <a:p>
            <a:r>
              <a:rPr lang="en-US" dirty="0"/>
              <a:t>We will let each cell be represented by a normal probability distribution, where the mean is the height of the obstacle, and the standard deviation is our confidence about the height of the obstacle</a:t>
            </a:r>
          </a:p>
        </p:txBody>
      </p:sp>
    </p:spTree>
    <p:extLst>
      <p:ext uri="{BB962C8B-B14F-4D97-AF65-F5344CB8AC3E}">
        <p14:creationId xmlns:p14="http://schemas.microsoft.com/office/powerpoint/2010/main" val="145569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A118A-39CA-C2ED-0AF3-AB04986E54F4}"/>
              </a:ext>
            </a:extLst>
          </p:cNvPr>
          <p:cNvSpPr>
            <a:spLocks noGrp="1"/>
          </p:cNvSpPr>
          <p:nvPr>
            <p:ph type="title"/>
          </p:nvPr>
        </p:nvSpPr>
        <p:spPr/>
        <p:txBody>
          <a:bodyPr>
            <a:normAutofit fontScale="90000"/>
          </a:bodyPr>
          <a:lstStyle/>
          <a:p>
            <a:r>
              <a:rPr lang="en-US" dirty="0"/>
              <a:t>Benefits of Using Probabilistic Determination of Height Values for Drone Obstacle Avoidance</a:t>
            </a:r>
          </a:p>
        </p:txBody>
      </p:sp>
      <p:sp>
        <p:nvSpPr>
          <p:cNvPr id="3" name="Content Placeholder 2">
            <a:extLst>
              <a:ext uri="{FF2B5EF4-FFF2-40B4-BE49-F238E27FC236}">
                <a16:creationId xmlns:a16="http://schemas.microsoft.com/office/drawing/2014/main" id="{F5F6E6A9-7E30-7982-42AF-B5A212381998}"/>
              </a:ext>
            </a:extLst>
          </p:cNvPr>
          <p:cNvSpPr>
            <a:spLocks noGrp="1"/>
          </p:cNvSpPr>
          <p:nvPr>
            <p:ph idx="1"/>
          </p:nvPr>
        </p:nvSpPr>
        <p:spPr>
          <a:xfrm>
            <a:off x="571499" y="2075688"/>
            <a:ext cx="5020699" cy="4251221"/>
          </a:xfrm>
        </p:spPr>
        <p:txBody>
          <a:bodyPr>
            <a:normAutofit fontScale="55000" lnSpcReduction="20000"/>
          </a:bodyPr>
          <a:lstStyle/>
          <a:p>
            <a:r>
              <a:rPr lang="en-US" sz="3400" dirty="0"/>
              <a:t>The use of Bayesian Regression Analysis to generate probability distributions for each cell allows path planning algorithms to utilize much more information than a binary representation of obstacles would enable</a:t>
            </a:r>
          </a:p>
          <a:p>
            <a:pPr lvl="1"/>
            <a:r>
              <a:rPr lang="en-US" sz="3400" dirty="0"/>
              <a:t>For example, instead of only being able to ask whether there is an obstacle present in a certain location at a height of 10 feet, we can ask what the probability is that there is an obstacle in that certain location at a height of ten feet</a:t>
            </a:r>
          </a:p>
          <a:p>
            <a:endParaRPr lang="en-US" dirty="0"/>
          </a:p>
        </p:txBody>
      </p:sp>
      <p:graphicFrame>
        <p:nvGraphicFramePr>
          <p:cNvPr id="4" name="Table 4">
            <a:extLst>
              <a:ext uri="{FF2B5EF4-FFF2-40B4-BE49-F238E27FC236}">
                <a16:creationId xmlns:a16="http://schemas.microsoft.com/office/drawing/2014/main" id="{F28EC040-AC27-75EC-8960-FD67FE5BA5CB}"/>
              </a:ext>
            </a:extLst>
          </p:cNvPr>
          <p:cNvGraphicFramePr>
            <a:graphicFrameLocks noGrp="1"/>
          </p:cNvGraphicFramePr>
          <p:nvPr>
            <p:extLst>
              <p:ext uri="{D42A27DB-BD31-4B8C-83A1-F6EECF244321}">
                <p14:modId xmlns:p14="http://schemas.microsoft.com/office/powerpoint/2010/main" val="2006304142"/>
              </p:ext>
            </p:extLst>
          </p:nvPr>
        </p:nvGraphicFramePr>
        <p:xfrm>
          <a:off x="6096000" y="2075688"/>
          <a:ext cx="5370840" cy="3826350"/>
        </p:xfrm>
        <a:graphic>
          <a:graphicData uri="http://schemas.openxmlformats.org/drawingml/2006/table">
            <a:tbl>
              <a:tblPr>
                <a:tableStyleId>{073A0DAA-6AF3-43AB-8588-CEC1D06C72B9}</a:tableStyleId>
              </a:tblPr>
              <a:tblGrid>
                <a:gridCol w="1790280">
                  <a:extLst>
                    <a:ext uri="{9D8B030D-6E8A-4147-A177-3AD203B41FA5}">
                      <a16:colId xmlns:a16="http://schemas.microsoft.com/office/drawing/2014/main" val="81838696"/>
                    </a:ext>
                  </a:extLst>
                </a:gridCol>
                <a:gridCol w="1790280">
                  <a:extLst>
                    <a:ext uri="{9D8B030D-6E8A-4147-A177-3AD203B41FA5}">
                      <a16:colId xmlns:a16="http://schemas.microsoft.com/office/drawing/2014/main" val="2090460796"/>
                    </a:ext>
                  </a:extLst>
                </a:gridCol>
                <a:gridCol w="1790280">
                  <a:extLst>
                    <a:ext uri="{9D8B030D-6E8A-4147-A177-3AD203B41FA5}">
                      <a16:colId xmlns:a16="http://schemas.microsoft.com/office/drawing/2014/main" val="1025998953"/>
                    </a:ext>
                  </a:extLst>
                </a:gridCol>
              </a:tblGrid>
              <a:tr h="1275450">
                <a:tc>
                  <a:txBody>
                    <a:bodyPr/>
                    <a:lstStyle/>
                    <a:p>
                      <a:r>
                        <a:rPr lang="en-US" dirty="0"/>
                        <a:t>Start</a:t>
                      </a:r>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1783483343"/>
                  </a:ext>
                </a:extLst>
              </a:tr>
              <a:tr h="127545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567756133"/>
                  </a:ext>
                </a:extLst>
              </a:tr>
              <a:tr h="1275450">
                <a:tc>
                  <a:txBody>
                    <a:bodyPr/>
                    <a:lstStyle/>
                    <a:p>
                      <a:endParaRPr lang="en-US" dirty="0"/>
                    </a:p>
                  </a:txBody>
                  <a:tcPr/>
                </a:tc>
                <a:tc>
                  <a:txBody>
                    <a:bodyPr/>
                    <a:lstStyle/>
                    <a:p>
                      <a:endParaRPr lang="en-US"/>
                    </a:p>
                  </a:txBody>
                  <a:tcPr/>
                </a:tc>
                <a:tc>
                  <a:txBody>
                    <a:bodyPr/>
                    <a:lstStyle/>
                    <a:p>
                      <a:pPr algn="r"/>
                      <a:r>
                        <a:rPr lang="en-US" dirty="0"/>
                        <a:t>Finish</a:t>
                      </a:r>
                    </a:p>
                  </a:txBody>
                  <a:tcPr anchor="b"/>
                </a:tc>
                <a:extLst>
                  <a:ext uri="{0D108BD9-81ED-4DB2-BD59-A6C34878D82A}">
                    <a16:rowId xmlns:a16="http://schemas.microsoft.com/office/drawing/2014/main" val="633376462"/>
                  </a:ext>
                </a:extLst>
              </a:tr>
            </a:tbl>
          </a:graphicData>
        </a:graphic>
      </p:graphicFrame>
      <p:pic>
        <p:nvPicPr>
          <p:cNvPr id="8" name="Picture 7">
            <a:extLst>
              <a:ext uri="{FF2B5EF4-FFF2-40B4-BE49-F238E27FC236}">
                <a16:creationId xmlns:a16="http://schemas.microsoft.com/office/drawing/2014/main" id="{BD628815-6A1B-B45B-B617-4330403CC4F3}"/>
              </a:ext>
            </a:extLst>
          </p:cNvPr>
          <p:cNvPicPr>
            <a:picLocks noChangeAspect="1"/>
          </p:cNvPicPr>
          <p:nvPr/>
        </p:nvPicPr>
        <p:blipFill>
          <a:blip r:embed="rId3"/>
          <a:stretch>
            <a:fillRect/>
          </a:stretch>
        </p:blipFill>
        <p:spPr>
          <a:xfrm>
            <a:off x="6221766" y="4807528"/>
            <a:ext cx="1550673" cy="889472"/>
          </a:xfrm>
          <a:prstGeom prst="rect">
            <a:avLst/>
          </a:prstGeom>
        </p:spPr>
      </p:pic>
      <p:pic>
        <p:nvPicPr>
          <p:cNvPr id="9" name="Picture 8">
            <a:extLst>
              <a:ext uri="{FF2B5EF4-FFF2-40B4-BE49-F238E27FC236}">
                <a16:creationId xmlns:a16="http://schemas.microsoft.com/office/drawing/2014/main" id="{E7D16276-C42E-0D95-B783-DA962E5EBCC8}"/>
              </a:ext>
            </a:extLst>
          </p:cNvPr>
          <p:cNvPicPr>
            <a:picLocks noChangeAspect="1"/>
          </p:cNvPicPr>
          <p:nvPr/>
        </p:nvPicPr>
        <p:blipFill>
          <a:blip r:embed="rId3"/>
          <a:stretch>
            <a:fillRect/>
          </a:stretch>
        </p:blipFill>
        <p:spPr>
          <a:xfrm>
            <a:off x="8006083" y="4814677"/>
            <a:ext cx="1550673" cy="889472"/>
          </a:xfrm>
          <a:prstGeom prst="rect">
            <a:avLst/>
          </a:prstGeom>
        </p:spPr>
      </p:pic>
      <p:pic>
        <p:nvPicPr>
          <p:cNvPr id="10" name="Picture 9">
            <a:extLst>
              <a:ext uri="{FF2B5EF4-FFF2-40B4-BE49-F238E27FC236}">
                <a16:creationId xmlns:a16="http://schemas.microsoft.com/office/drawing/2014/main" id="{D4C03E8D-B79F-3D1A-77D9-9862D103C7B0}"/>
              </a:ext>
            </a:extLst>
          </p:cNvPr>
          <p:cNvPicPr>
            <a:picLocks noChangeAspect="1"/>
          </p:cNvPicPr>
          <p:nvPr/>
        </p:nvPicPr>
        <p:blipFill>
          <a:blip r:embed="rId3"/>
          <a:stretch>
            <a:fillRect/>
          </a:stretch>
        </p:blipFill>
        <p:spPr>
          <a:xfrm>
            <a:off x="9805057" y="2306153"/>
            <a:ext cx="1550673" cy="889472"/>
          </a:xfrm>
          <a:prstGeom prst="rect">
            <a:avLst/>
          </a:prstGeom>
        </p:spPr>
      </p:pic>
      <p:pic>
        <p:nvPicPr>
          <p:cNvPr id="17" name="Picture 16" descr="A picture containing line chart&#10;&#10;Description automatically generated">
            <a:extLst>
              <a:ext uri="{FF2B5EF4-FFF2-40B4-BE49-F238E27FC236}">
                <a16:creationId xmlns:a16="http://schemas.microsoft.com/office/drawing/2014/main" id="{1EF125AC-D0B2-4595-3600-94AF83213935}"/>
              </a:ext>
            </a:extLst>
          </p:cNvPr>
          <p:cNvPicPr>
            <a:picLocks noChangeAspect="1"/>
          </p:cNvPicPr>
          <p:nvPr/>
        </p:nvPicPr>
        <p:blipFill>
          <a:blip r:embed="rId4"/>
          <a:stretch>
            <a:fillRect/>
          </a:stretch>
        </p:blipFill>
        <p:spPr>
          <a:xfrm>
            <a:off x="8045456" y="2342942"/>
            <a:ext cx="1511300" cy="876300"/>
          </a:xfrm>
          <a:prstGeom prst="rect">
            <a:avLst/>
          </a:prstGeom>
        </p:spPr>
      </p:pic>
      <p:pic>
        <p:nvPicPr>
          <p:cNvPr id="18" name="Picture 17">
            <a:extLst>
              <a:ext uri="{FF2B5EF4-FFF2-40B4-BE49-F238E27FC236}">
                <a16:creationId xmlns:a16="http://schemas.microsoft.com/office/drawing/2014/main" id="{2256E03F-CE0D-1AEF-1A3E-633AC5B2B662}"/>
              </a:ext>
            </a:extLst>
          </p:cNvPr>
          <p:cNvPicPr>
            <a:picLocks noChangeAspect="1"/>
          </p:cNvPicPr>
          <p:nvPr/>
        </p:nvPicPr>
        <p:blipFill>
          <a:blip r:embed="rId3"/>
          <a:stretch>
            <a:fillRect/>
          </a:stretch>
        </p:blipFill>
        <p:spPr>
          <a:xfrm>
            <a:off x="6221765" y="2412371"/>
            <a:ext cx="1550673" cy="889472"/>
          </a:xfrm>
          <a:prstGeom prst="rect">
            <a:avLst/>
          </a:prstGeom>
        </p:spPr>
      </p:pic>
      <p:pic>
        <p:nvPicPr>
          <p:cNvPr id="19" name="Picture 18" descr="A picture containing line chart&#10;&#10;Description automatically generated">
            <a:extLst>
              <a:ext uri="{FF2B5EF4-FFF2-40B4-BE49-F238E27FC236}">
                <a16:creationId xmlns:a16="http://schemas.microsoft.com/office/drawing/2014/main" id="{5663FFFB-CDBC-941E-C423-1F6C20CB5D05}"/>
              </a:ext>
            </a:extLst>
          </p:cNvPr>
          <p:cNvPicPr>
            <a:picLocks noChangeAspect="1"/>
          </p:cNvPicPr>
          <p:nvPr/>
        </p:nvPicPr>
        <p:blipFill>
          <a:blip r:embed="rId4"/>
          <a:stretch>
            <a:fillRect/>
          </a:stretch>
        </p:blipFill>
        <p:spPr>
          <a:xfrm>
            <a:off x="9805057" y="3550713"/>
            <a:ext cx="1511300" cy="876300"/>
          </a:xfrm>
          <a:prstGeom prst="rect">
            <a:avLst/>
          </a:prstGeom>
        </p:spPr>
      </p:pic>
      <p:pic>
        <p:nvPicPr>
          <p:cNvPr id="20" name="Picture 19" descr="A picture containing line chart&#10;&#10;Description automatically generated">
            <a:extLst>
              <a:ext uri="{FF2B5EF4-FFF2-40B4-BE49-F238E27FC236}">
                <a16:creationId xmlns:a16="http://schemas.microsoft.com/office/drawing/2014/main" id="{F7E8018E-C2D8-03BE-E92E-51B8350982DC}"/>
              </a:ext>
            </a:extLst>
          </p:cNvPr>
          <p:cNvPicPr>
            <a:picLocks noChangeAspect="1"/>
          </p:cNvPicPr>
          <p:nvPr/>
        </p:nvPicPr>
        <p:blipFill>
          <a:blip r:embed="rId4"/>
          <a:stretch>
            <a:fillRect/>
          </a:stretch>
        </p:blipFill>
        <p:spPr>
          <a:xfrm>
            <a:off x="8041856" y="3556938"/>
            <a:ext cx="1511300" cy="876300"/>
          </a:xfrm>
          <a:prstGeom prst="rect">
            <a:avLst/>
          </a:prstGeom>
        </p:spPr>
      </p:pic>
      <p:pic>
        <p:nvPicPr>
          <p:cNvPr id="22" name="Picture 21">
            <a:extLst>
              <a:ext uri="{FF2B5EF4-FFF2-40B4-BE49-F238E27FC236}">
                <a16:creationId xmlns:a16="http://schemas.microsoft.com/office/drawing/2014/main" id="{14EB1748-ECD0-2DBB-66D2-00C501FB875E}"/>
              </a:ext>
            </a:extLst>
          </p:cNvPr>
          <p:cNvPicPr>
            <a:picLocks noChangeAspect="1"/>
          </p:cNvPicPr>
          <p:nvPr/>
        </p:nvPicPr>
        <p:blipFill>
          <a:blip r:embed="rId3"/>
          <a:stretch>
            <a:fillRect/>
          </a:stretch>
        </p:blipFill>
        <p:spPr>
          <a:xfrm>
            <a:off x="6239282" y="3550713"/>
            <a:ext cx="1550673" cy="889472"/>
          </a:xfrm>
          <a:prstGeom prst="rect">
            <a:avLst/>
          </a:prstGeom>
        </p:spPr>
      </p:pic>
      <p:pic>
        <p:nvPicPr>
          <p:cNvPr id="23" name="Picture 22">
            <a:extLst>
              <a:ext uri="{FF2B5EF4-FFF2-40B4-BE49-F238E27FC236}">
                <a16:creationId xmlns:a16="http://schemas.microsoft.com/office/drawing/2014/main" id="{BB517CD9-6B84-FBD0-5730-F932FC2024C5}"/>
              </a:ext>
            </a:extLst>
          </p:cNvPr>
          <p:cNvPicPr>
            <a:picLocks noChangeAspect="1"/>
          </p:cNvPicPr>
          <p:nvPr/>
        </p:nvPicPr>
        <p:blipFill>
          <a:blip r:embed="rId3"/>
          <a:stretch>
            <a:fillRect/>
          </a:stretch>
        </p:blipFill>
        <p:spPr>
          <a:xfrm>
            <a:off x="9805057" y="4693478"/>
            <a:ext cx="1550673" cy="889472"/>
          </a:xfrm>
          <a:prstGeom prst="rect">
            <a:avLst/>
          </a:prstGeom>
        </p:spPr>
      </p:pic>
    </p:spTree>
    <p:extLst>
      <p:ext uri="{BB962C8B-B14F-4D97-AF65-F5344CB8AC3E}">
        <p14:creationId xmlns:p14="http://schemas.microsoft.com/office/powerpoint/2010/main" val="4090199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83475-D4BC-13C8-F269-4EBE66B1783B}"/>
              </a:ext>
            </a:extLst>
          </p:cNvPr>
          <p:cNvSpPr>
            <a:spLocks noGrp="1"/>
          </p:cNvSpPr>
          <p:nvPr>
            <p:ph type="title"/>
          </p:nvPr>
        </p:nvSpPr>
        <p:spPr/>
        <p:txBody>
          <a:bodyPr>
            <a:normAutofit fontScale="90000"/>
          </a:bodyPr>
          <a:lstStyle/>
          <a:p>
            <a:r>
              <a:rPr lang="en-US" dirty="0"/>
              <a:t>Benefits of Using Probabilistic Determination of Height Values for Drone Obstacle Avoidance</a:t>
            </a:r>
          </a:p>
        </p:txBody>
      </p:sp>
      <p:sp>
        <p:nvSpPr>
          <p:cNvPr id="3" name="Content Placeholder 2">
            <a:extLst>
              <a:ext uri="{FF2B5EF4-FFF2-40B4-BE49-F238E27FC236}">
                <a16:creationId xmlns:a16="http://schemas.microsoft.com/office/drawing/2014/main" id="{E6363B72-EA7F-D053-2952-E590C1025BC3}"/>
              </a:ext>
            </a:extLst>
          </p:cNvPr>
          <p:cNvSpPr>
            <a:spLocks noGrp="1"/>
          </p:cNvSpPr>
          <p:nvPr>
            <p:ph idx="1"/>
          </p:nvPr>
        </p:nvSpPr>
        <p:spPr/>
        <p:txBody>
          <a:bodyPr>
            <a:normAutofit fontScale="47500" lnSpcReduction="20000"/>
          </a:bodyPr>
          <a:lstStyle/>
          <a:p>
            <a:r>
              <a:rPr lang="en-US" sz="3400" dirty="0"/>
              <a:t>This probabilistic dimension of the data enables path planning algorithms to adjust their flight paths more precisely to the needs of the mission by evaluating the cumulative likelihood of success of each potential flight path</a:t>
            </a:r>
          </a:p>
          <a:p>
            <a:pPr lvl="1"/>
            <a:r>
              <a:rPr lang="en-US" sz="3400" dirty="0"/>
              <a:t>For example, if the drone operator wishes to adopt a conservative approach to obstacle avoidance, they will have a higher threshold for the cumulative probability of cell's containing an obstacle</a:t>
            </a:r>
          </a:p>
          <a:p>
            <a:pPr lvl="2"/>
            <a:r>
              <a:rPr lang="en-US" sz="3400" dirty="0"/>
              <a:t>This could result in cells without obstacles in them being avoided, making the desired path a longer distance to traverse but safer</a:t>
            </a:r>
          </a:p>
          <a:p>
            <a:pPr lvl="1"/>
            <a:r>
              <a:rPr lang="en-US" sz="3400" dirty="0"/>
              <a:t>However, if a drone operator decides to utilize a risk-tolerant approach, they will have a lower threshold for the cumulative probability of cell's containing an obstacle</a:t>
            </a:r>
          </a:p>
          <a:p>
            <a:pPr lvl="2"/>
            <a:r>
              <a:rPr lang="en-US" sz="3400" dirty="0"/>
              <a:t>This could cause some obstacles to be overlooked and potentially cause the drone to collide with obstacles on its flight path, but this risk would likely be offset by a decrease in flight duration</a:t>
            </a:r>
          </a:p>
          <a:p>
            <a:r>
              <a:rPr lang="en-US" sz="3400" dirty="0"/>
              <a:t>The appropriate cumulative probability threshold to go with ultimately depends on the characteristics of the mission</a:t>
            </a:r>
          </a:p>
          <a:p>
            <a:endParaRPr lang="en-US" dirty="0"/>
          </a:p>
        </p:txBody>
      </p:sp>
    </p:spTree>
    <p:extLst>
      <p:ext uri="{BB962C8B-B14F-4D97-AF65-F5344CB8AC3E}">
        <p14:creationId xmlns:p14="http://schemas.microsoft.com/office/powerpoint/2010/main" val="3988939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F7381-CAE1-E270-86CE-EDC929B793E5}"/>
              </a:ext>
            </a:extLst>
          </p:cNvPr>
          <p:cNvSpPr>
            <a:spLocks noGrp="1"/>
          </p:cNvSpPr>
          <p:nvPr>
            <p:ph type="title"/>
          </p:nvPr>
        </p:nvSpPr>
        <p:spPr/>
        <p:txBody>
          <a:bodyPr/>
          <a:lstStyle/>
          <a:p>
            <a:r>
              <a:rPr lang="en-US" dirty="0"/>
              <a:t>Outline of Methodology</a:t>
            </a:r>
          </a:p>
        </p:txBody>
      </p:sp>
      <p:sp>
        <p:nvSpPr>
          <p:cNvPr id="3" name="Content Placeholder 2">
            <a:extLst>
              <a:ext uri="{FF2B5EF4-FFF2-40B4-BE49-F238E27FC236}">
                <a16:creationId xmlns:a16="http://schemas.microsoft.com/office/drawing/2014/main" id="{C1537CAD-7D45-165D-230B-58091D8C6EB3}"/>
              </a:ext>
            </a:extLst>
          </p:cNvPr>
          <p:cNvSpPr>
            <a:spLocks noGrp="1"/>
          </p:cNvSpPr>
          <p:nvPr>
            <p:ph idx="1"/>
          </p:nvPr>
        </p:nvSpPr>
        <p:spPr/>
        <p:txBody>
          <a:bodyPr>
            <a:normAutofit fontScale="92500"/>
          </a:bodyPr>
          <a:lstStyle/>
          <a:p>
            <a:r>
              <a:rPr lang="en-US" dirty="0"/>
              <a:t>Step 1: Take the x, y, and z values from geographically overlapping raw LIDAR datasets</a:t>
            </a:r>
          </a:p>
          <a:p>
            <a:r>
              <a:rPr lang="en-US" dirty="0"/>
              <a:t>Step 2: Letting each unique longitude &amp; latitude combination serve as a cell on a grid representing the landscape, compare the height values reported within each dataset </a:t>
            </a:r>
          </a:p>
          <a:p>
            <a:r>
              <a:rPr lang="en-US" dirty="0"/>
              <a:t>Step 3: Feed the cross-validated height values into a Bayesian Regression model in order to add a probabilistic dimension to the data</a:t>
            </a:r>
          </a:p>
          <a:p>
            <a:r>
              <a:rPr lang="en-US" dirty="0"/>
              <a:t>Step 4: Use the output of the Bayesian Regression model to determine what cells contain obstacles according to a user-defined drone flight height and acceptable probability threshold</a:t>
            </a:r>
          </a:p>
          <a:p>
            <a:r>
              <a:rPr lang="en-US" dirty="0"/>
              <a:t>Step 5: Insert the output of the Bayesian Regression model to a database where the results can be queried by those seeking to use the data for proprietary flight path planning algorithms</a:t>
            </a:r>
          </a:p>
          <a:p>
            <a:endParaRPr lang="en-US" dirty="0"/>
          </a:p>
        </p:txBody>
      </p:sp>
    </p:spTree>
    <p:extLst>
      <p:ext uri="{BB962C8B-B14F-4D97-AF65-F5344CB8AC3E}">
        <p14:creationId xmlns:p14="http://schemas.microsoft.com/office/powerpoint/2010/main" val="2272931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6D9CE-DD49-1DAE-1976-EA337ED2F4F5}"/>
              </a:ext>
            </a:extLst>
          </p:cNvPr>
          <p:cNvSpPr>
            <a:spLocks noGrp="1"/>
          </p:cNvSpPr>
          <p:nvPr>
            <p:ph type="title"/>
          </p:nvPr>
        </p:nvSpPr>
        <p:spPr/>
        <p:txBody>
          <a:bodyPr/>
          <a:lstStyle/>
          <a:p>
            <a:r>
              <a:rPr lang="en-US" dirty="0"/>
              <a:t>LIDAR Data Source – </a:t>
            </a:r>
            <a:r>
              <a:rPr lang="en-US" dirty="0" err="1"/>
              <a:t>OpenTopography</a:t>
            </a:r>
            <a:endParaRPr lang="en-US" dirty="0"/>
          </a:p>
        </p:txBody>
      </p:sp>
      <p:sp>
        <p:nvSpPr>
          <p:cNvPr id="3" name="Content Placeholder 2">
            <a:extLst>
              <a:ext uri="{FF2B5EF4-FFF2-40B4-BE49-F238E27FC236}">
                <a16:creationId xmlns:a16="http://schemas.microsoft.com/office/drawing/2014/main" id="{6A935680-725A-5799-4C7D-AF403C518826}"/>
              </a:ext>
            </a:extLst>
          </p:cNvPr>
          <p:cNvSpPr>
            <a:spLocks noGrp="1"/>
          </p:cNvSpPr>
          <p:nvPr>
            <p:ph idx="1"/>
          </p:nvPr>
        </p:nvSpPr>
        <p:spPr/>
        <p:txBody>
          <a:bodyPr/>
          <a:lstStyle/>
          <a:p>
            <a:r>
              <a:rPr lang="en-US" dirty="0" err="1"/>
              <a:t>OpenTopography</a:t>
            </a:r>
            <a:r>
              <a:rPr lang="en-US" dirty="0"/>
              <a:t> is a </a:t>
            </a:r>
            <a:r>
              <a:rPr lang="en-US" dirty="0">
                <a:effectLst/>
                <a:ea typeface="Cambria" panose="02040503050406030204" pitchFamily="18" charset="0"/>
                <a:cs typeface="Times New Roman" panose="02020603050405020304" pitchFamily="18" charset="0"/>
              </a:rPr>
              <a:t>website which facilitates access to “high-resolution, Earth science-oriented topography data and related tools and resources.”</a:t>
            </a:r>
            <a:r>
              <a:rPr lang="en-US" dirty="0">
                <a:effectLst/>
              </a:rPr>
              <a:t> </a:t>
            </a:r>
            <a:endParaRPr lang="en-US" dirty="0"/>
          </a:p>
          <a:p>
            <a:r>
              <a:rPr lang="en-US" dirty="0"/>
              <a:t>As a proof of concept, </a:t>
            </a:r>
            <a:r>
              <a:rPr lang="en-US" dirty="0">
                <a:cs typeface="Times New Roman" panose="02020603050405020304" pitchFamily="18" charset="0"/>
              </a:rPr>
              <a:t>t</a:t>
            </a:r>
            <a:r>
              <a:rPr lang="en-US" dirty="0">
                <a:effectLst/>
                <a:ea typeface="Cambria" panose="02040503050406030204" pitchFamily="18" charset="0"/>
                <a:cs typeface="Times New Roman" panose="02020603050405020304" pitchFamily="18" charset="0"/>
              </a:rPr>
              <a:t>he point cloud data utilized in this obstacle avoidance project is sourced from overlapping LIDAR scans of a sample plot of land located in Emeryville, California with the following geographical bounding box:</a:t>
            </a:r>
          </a:p>
          <a:p>
            <a:pPr marL="0" indent="0">
              <a:buNone/>
            </a:pPr>
            <a:endParaRPr lang="en-US" dirty="0">
              <a:effectLst/>
              <a:ea typeface="Cambria" panose="02040503050406030204" pitchFamily="18" charset="0"/>
              <a:cs typeface="Times New Roman" panose="02020603050405020304" pitchFamily="18" charset="0"/>
            </a:endParaRPr>
          </a:p>
          <a:p>
            <a:endParaRPr lang="en-US" dirty="0">
              <a:effectLst/>
              <a:ea typeface="Cambria" panose="02040503050406030204" pitchFamily="18" charset="0"/>
              <a:cs typeface="Times New Roman" panose="02020603050405020304" pitchFamily="18" charset="0"/>
            </a:endParaRPr>
          </a:p>
          <a:p>
            <a:endParaRPr lang="en-US" dirty="0"/>
          </a:p>
        </p:txBody>
      </p:sp>
      <p:sp>
        <p:nvSpPr>
          <p:cNvPr id="4" name="Rectangle 3">
            <a:extLst>
              <a:ext uri="{FF2B5EF4-FFF2-40B4-BE49-F238E27FC236}">
                <a16:creationId xmlns:a16="http://schemas.microsoft.com/office/drawing/2014/main" id="{FB54F6B0-67B0-5A0F-2B11-D16459D8412D}"/>
              </a:ext>
            </a:extLst>
          </p:cNvPr>
          <p:cNvSpPr/>
          <p:nvPr/>
        </p:nvSpPr>
        <p:spPr>
          <a:xfrm>
            <a:off x="3092083" y="4239490"/>
            <a:ext cx="6074588" cy="1526519"/>
          </a:xfrm>
          <a:prstGeom prst="rect">
            <a:avLst/>
          </a:prstGeom>
        </p:spPr>
        <p:style>
          <a:lnRef idx="0">
            <a:schemeClr val="dk1"/>
          </a:lnRef>
          <a:fillRef idx="3">
            <a:schemeClr val="dk1"/>
          </a:fillRef>
          <a:effectRef idx="3">
            <a:schemeClr val="dk1"/>
          </a:effectRef>
          <a:fontRef idx="minor">
            <a:schemeClr val="lt1"/>
          </a:fontRef>
        </p:style>
        <p:txBody>
          <a:bodyPr rtlCol="0" anchor="b"/>
          <a:lstStyle/>
          <a:p>
            <a:pPr algn="ctr">
              <a:spcBef>
                <a:spcPts val="900"/>
              </a:spcBef>
              <a:spcAft>
                <a:spcPts val="900"/>
              </a:spcAft>
            </a:pPr>
            <a:r>
              <a:rPr lang="en-US" sz="1800" dirty="0" err="1">
                <a:effectLst/>
                <a:latin typeface="Cambria" panose="02040503050406030204" pitchFamily="18" charset="0"/>
                <a:ea typeface="Cambria" panose="02040503050406030204" pitchFamily="18" charset="0"/>
                <a:cs typeface="Times New Roman" panose="02020603050405020304" pitchFamily="18" charset="0"/>
              </a:rPr>
              <a:t>minX</a:t>
            </a:r>
            <a:r>
              <a:rPr lang="en-US" sz="1800" dirty="0">
                <a:effectLst/>
                <a:latin typeface="Cambria" panose="02040503050406030204" pitchFamily="18" charset="0"/>
                <a:ea typeface="Cambria" panose="02040503050406030204" pitchFamily="18" charset="0"/>
                <a:cs typeface="Times New Roman" panose="02020603050405020304" pitchFamily="18" charset="0"/>
              </a:rPr>
              <a:t>, </a:t>
            </a:r>
            <a:r>
              <a:rPr lang="en-US" sz="1800" dirty="0" err="1">
                <a:effectLst/>
                <a:latin typeface="Cambria" panose="02040503050406030204" pitchFamily="18" charset="0"/>
                <a:ea typeface="Cambria" panose="02040503050406030204" pitchFamily="18" charset="0"/>
                <a:cs typeface="Times New Roman" panose="02020603050405020304" pitchFamily="18" charset="0"/>
              </a:rPr>
              <a:t>minY</a:t>
            </a:r>
            <a:r>
              <a:rPr lang="en-US" sz="1800" dirty="0">
                <a:effectLst/>
                <a:latin typeface="Cambria" panose="02040503050406030204" pitchFamily="18" charset="0"/>
                <a:ea typeface="Cambria" panose="02040503050406030204" pitchFamily="18" charset="0"/>
                <a:cs typeface="Times New Roman" panose="02020603050405020304" pitchFamily="18" charset="0"/>
              </a:rPr>
              <a:t> (-13614349.164060349, 4557303.475503025) </a:t>
            </a:r>
          </a:p>
          <a:p>
            <a:pPr marL="0" marR="0" algn="ctr">
              <a:spcBef>
                <a:spcPts val="900"/>
              </a:spcBef>
              <a:spcAft>
                <a:spcPts val="900"/>
              </a:spcAft>
            </a:pPr>
            <a:r>
              <a:rPr lang="en-US" sz="1800" dirty="0" err="1">
                <a:effectLst/>
                <a:latin typeface="Cambria" panose="02040503050406030204" pitchFamily="18" charset="0"/>
                <a:ea typeface="Cambria" panose="02040503050406030204" pitchFamily="18" charset="0"/>
                <a:cs typeface="Times New Roman" panose="02020603050405020304" pitchFamily="18" charset="0"/>
              </a:rPr>
              <a:t>maxX</a:t>
            </a:r>
            <a:r>
              <a:rPr lang="en-US" sz="1800" dirty="0">
                <a:effectLst/>
                <a:latin typeface="Cambria" panose="02040503050406030204" pitchFamily="18" charset="0"/>
                <a:ea typeface="Cambria" panose="02040503050406030204" pitchFamily="18" charset="0"/>
                <a:cs typeface="Times New Roman" panose="02020603050405020304" pitchFamily="18" charset="0"/>
              </a:rPr>
              <a:t>, </a:t>
            </a:r>
            <a:r>
              <a:rPr lang="en-US" sz="1800" dirty="0" err="1">
                <a:effectLst/>
                <a:latin typeface="Cambria" panose="02040503050406030204" pitchFamily="18" charset="0"/>
                <a:ea typeface="Cambria" panose="02040503050406030204" pitchFamily="18" charset="0"/>
                <a:cs typeface="Times New Roman" panose="02020603050405020304" pitchFamily="18" charset="0"/>
              </a:rPr>
              <a:t>maxY</a:t>
            </a:r>
            <a:r>
              <a:rPr lang="en-US" sz="1800" dirty="0">
                <a:effectLst/>
                <a:latin typeface="Cambria" panose="02040503050406030204" pitchFamily="18" charset="0"/>
                <a:ea typeface="Cambria" panose="02040503050406030204" pitchFamily="18" charset="0"/>
                <a:cs typeface="Times New Roman" panose="02020603050405020304" pitchFamily="18" charset="0"/>
              </a:rPr>
              <a:t> (-13613408.779604943, 4558076.336715533)</a:t>
            </a:r>
          </a:p>
          <a:p>
            <a:pPr algn="ctr"/>
            <a:endParaRPr lang="en-US" dirty="0"/>
          </a:p>
        </p:txBody>
      </p:sp>
      <p:sp>
        <p:nvSpPr>
          <p:cNvPr id="5" name="Rectangle 4">
            <a:extLst>
              <a:ext uri="{FF2B5EF4-FFF2-40B4-BE49-F238E27FC236}">
                <a16:creationId xmlns:a16="http://schemas.microsoft.com/office/drawing/2014/main" id="{5B171680-1CFA-6A9D-BDBE-ABF7D1B3350E}"/>
              </a:ext>
            </a:extLst>
          </p:cNvPr>
          <p:cNvSpPr/>
          <p:nvPr/>
        </p:nvSpPr>
        <p:spPr>
          <a:xfrm>
            <a:off x="3092083" y="4239490"/>
            <a:ext cx="6074588" cy="1526519"/>
          </a:xfrm>
          <a:prstGeom prst="rect">
            <a:avLst/>
          </a:prstGeom>
          <a:noFill/>
          <a:ln w="508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6901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4341C-A1ED-2ABB-8052-BE4502C6106F}"/>
              </a:ext>
            </a:extLst>
          </p:cNvPr>
          <p:cNvSpPr>
            <a:spLocks noGrp="1"/>
          </p:cNvSpPr>
          <p:nvPr>
            <p:ph type="title"/>
          </p:nvPr>
        </p:nvSpPr>
        <p:spPr/>
        <p:txBody>
          <a:bodyPr>
            <a:normAutofit fontScale="90000"/>
          </a:bodyPr>
          <a:lstStyle/>
          <a:p>
            <a:r>
              <a:rPr lang="en-US" dirty="0"/>
              <a:t>Point Cloud Visualizations of Overlapping Datasets</a:t>
            </a:r>
          </a:p>
        </p:txBody>
      </p:sp>
      <p:pic>
        <p:nvPicPr>
          <p:cNvPr id="5" name="Picture 4" descr="A picture containing text, accessory&#10;&#10;Description automatically generated">
            <a:extLst>
              <a:ext uri="{FF2B5EF4-FFF2-40B4-BE49-F238E27FC236}">
                <a16:creationId xmlns:a16="http://schemas.microsoft.com/office/drawing/2014/main" id="{C3DA658C-4846-B289-9546-8C57FEAF1B22}"/>
              </a:ext>
            </a:extLst>
          </p:cNvPr>
          <p:cNvPicPr>
            <a:picLocks noChangeAspect="1"/>
          </p:cNvPicPr>
          <p:nvPr/>
        </p:nvPicPr>
        <p:blipFill>
          <a:blip r:embed="rId2"/>
          <a:stretch>
            <a:fillRect/>
          </a:stretch>
        </p:blipFill>
        <p:spPr>
          <a:xfrm>
            <a:off x="363553" y="2074711"/>
            <a:ext cx="3654265" cy="2596451"/>
          </a:xfrm>
          <a:prstGeom prst="rect">
            <a:avLst/>
          </a:prstGeom>
        </p:spPr>
      </p:pic>
      <p:pic>
        <p:nvPicPr>
          <p:cNvPr id="7" name="Picture 6" descr="A piece of paper with writing on it&#10;&#10;Description automatically generated with medium confidence">
            <a:extLst>
              <a:ext uri="{FF2B5EF4-FFF2-40B4-BE49-F238E27FC236}">
                <a16:creationId xmlns:a16="http://schemas.microsoft.com/office/drawing/2014/main" id="{97170B20-AAF8-1160-A591-44A0D6E756F4}"/>
              </a:ext>
            </a:extLst>
          </p:cNvPr>
          <p:cNvPicPr>
            <a:picLocks noChangeAspect="1"/>
          </p:cNvPicPr>
          <p:nvPr/>
        </p:nvPicPr>
        <p:blipFill>
          <a:blip r:embed="rId3"/>
          <a:stretch>
            <a:fillRect/>
          </a:stretch>
        </p:blipFill>
        <p:spPr>
          <a:xfrm>
            <a:off x="4137519" y="2074711"/>
            <a:ext cx="3654265" cy="2596451"/>
          </a:xfrm>
          <a:prstGeom prst="rect">
            <a:avLst/>
          </a:prstGeom>
        </p:spPr>
      </p:pic>
      <p:pic>
        <p:nvPicPr>
          <p:cNvPr id="9" name="Picture 8" descr="A picture containing text&#10;&#10;Description automatically generated">
            <a:extLst>
              <a:ext uri="{FF2B5EF4-FFF2-40B4-BE49-F238E27FC236}">
                <a16:creationId xmlns:a16="http://schemas.microsoft.com/office/drawing/2014/main" id="{54C1C658-28FC-64BA-3523-18EBAC90D6E6}"/>
              </a:ext>
            </a:extLst>
          </p:cNvPr>
          <p:cNvPicPr>
            <a:picLocks noChangeAspect="1"/>
          </p:cNvPicPr>
          <p:nvPr/>
        </p:nvPicPr>
        <p:blipFill>
          <a:blip r:embed="rId4"/>
          <a:stretch>
            <a:fillRect/>
          </a:stretch>
        </p:blipFill>
        <p:spPr>
          <a:xfrm>
            <a:off x="7911485" y="2074711"/>
            <a:ext cx="3916962" cy="2596451"/>
          </a:xfrm>
          <a:prstGeom prst="rect">
            <a:avLst/>
          </a:prstGeom>
        </p:spPr>
      </p:pic>
      <p:sp>
        <p:nvSpPr>
          <p:cNvPr id="13" name="TextBox 12">
            <a:extLst>
              <a:ext uri="{FF2B5EF4-FFF2-40B4-BE49-F238E27FC236}">
                <a16:creationId xmlns:a16="http://schemas.microsoft.com/office/drawing/2014/main" id="{4568EA3C-AF5C-1905-462F-C6655396AC26}"/>
              </a:ext>
            </a:extLst>
          </p:cNvPr>
          <p:cNvSpPr txBox="1"/>
          <p:nvPr/>
        </p:nvSpPr>
        <p:spPr>
          <a:xfrm>
            <a:off x="898472" y="4747491"/>
            <a:ext cx="2584425" cy="876587"/>
          </a:xfrm>
          <a:prstGeom prst="rect">
            <a:avLst/>
          </a:prstGeom>
          <a:noFill/>
        </p:spPr>
        <p:txBody>
          <a:bodyPr wrap="none" rtlCol="0">
            <a:spAutoFit/>
          </a:bodyPr>
          <a:lstStyle/>
          <a:p>
            <a:pPr>
              <a:lnSpc>
                <a:spcPct val="150000"/>
              </a:lnSpc>
            </a:pPr>
            <a:r>
              <a:rPr lang="en-US" b="1" dirty="0"/>
              <a:t>CA </a:t>
            </a:r>
            <a:r>
              <a:rPr lang="en-US" b="1" dirty="0" err="1"/>
              <a:t>AlamedaCo</a:t>
            </a:r>
            <a:r>
              <a:rPr lang="en-US" b="1" dirty="0"/>
              <a:t> 2 2021</a:t>
            </a:r>
          </a:p>
          <a:p>
            <a:pPr algn="ctr">
              <a:lnSpc>
                <a:spcPct val="150000"/>
              </a:lnSpc>
            </a:pPr>
            <a:r>
              <a:rPr lang="en-US" dirty="0"/>
              <a:t>15,662,860 rows</a:t>
            </a:r>
          </a:p>
        </p:txBody>
      </p:sp>
      <p:sp>
        <p:nvSpPr>
          <p:cNvPr id="14" name="TextBox 13">
            <a:extLst>
              <a:ext uri="{FF2B5EF4-FFF2-40B4-BE49-F238E27FC236}">
                <a16:creationId xmlns:a16="http://schemas.microsoft.com/office/drawing/2014/main" id="{1EB8C242-3C93-CB7F-1A6F-3B014C09A707}"/>
              </a:ext>
            </a:extLst>
          </p:cNvPr>
          <p:cNvSpPr txBox="1"/>
          <p:nvPr/>
        </p:nvSpPr>
        <p:spPr>
          <a:xfrm>
            <a:off x="4467316" y="4747490"/>
            <a:ext cx="3257367" cy="876587"/>
          </a:xfrm>
          <a:prstGeom prst="rect">
            <a:avLst/>
          </a:prstGeom>
          <a:noFill/>
        </p:spPr>
        <p:txBody>
          <a:bodyPr wrap="none" rtlCol="0">
            <a:spAutoFit/>
          </a:bodyPr>
          <a:lstStyle/>
          <a:p>
            <a:pPr>
              <a:lnSpc>
                <a:spcPct val="150000"/>
              </a:lnSpc>
            </a:pPr>
            <a:r>
              <a:rPr lang="en-US" b="1" dirty="0"/>
              <a:t>ARRA-CA </a:t>
            </a:r>
            <a:r>
              <a:rPr lang="en-US" b="1" dirty="0" err="1"/>
              <a:t>SanFranCoast</a:t>
            </a:r>
            <a:r>
              <a:rPr lang="en-US" b="1" dirty="0"/>
              <a:t> 2010</a:t>
            </a:r>
          </a:p>
          <a:p>
            <a:pPr algn="ctr">
              <a:lnSpc>
                <a:spcPct val="150000"/>
              </a:lnSpc>
            </a:pPr>
            <a:r>
              <a:rPr lang="en-US" dirty="0"/>
              <a:t>1,106,848 rows</a:t>
            </a:r>
          </a:p>
        </p:txBody>
      </p:sp>
      <p:sp>
        <p:nvSpPr>
          <p:cNvPr id="15" name="TextBox 14">
            <a:extLst>
              <a:ext uri="{FF2B5EF4-FFF2-40B4-BE49-F238E27FC236}">
                <a16:creationId xmlns:a16="http://schemas.microsoft.com/office/drawing/2014/main" id="{8BE63216-7AF1-760B-8408-7DC5B9A8501D}"/>
              </a:ext>
            </a:extLst>
          </p:cNvPr>
          <p:cNvSpPr txBox="1"/>
          <p:nvPr/>
        </p:nvSpPr>
        <p:spPr>
          <a:xfrm>
            <a:off x="7859062" y="4747490"/>
            <a:ext cx="4021807" cy="830420"/>
          </a:xfrm>
          <a:prstGeom prst="rect">
            <a:avLst/>
          </a:prstGeom>
          <a:noFill/>
        </p:spPr>
        <p:txBody>
          <a:bodyPr wrap="none" rtlCol="0">
            <a:spAutoFit/>
          </a:bodyPr>
          <a:lstStyle/>
          <a:p>
            <a:pPr>
              <a:lnSpc>
                <a:spcPct val="150000"/>
              </a:lnSpc>
            </a:pPr>
            <a:r>
              <a:rPr lang="en-US" sz="1600" b="1" dirty="0"/>
              <a:t>USGS LPC CA </a:t>
            </a:r>
            <a:r>
              <a:rPr lang="en-US" sz="1600" b="1" dirty="0" err="1"/>
              <a:t>NoCAL</a:t>
            </a:r>
            <a:r>
              <a:rPr lang="en-US" sz="1600" b="1" dirty="0"/>
              <a:t> Wildfires B5b 2018</a:t>
            </a:r>
          </a:p>
          <a:p>
            <a:pPr algn="ctr">
              <a:lnSpc>
                <a:spcPct val="150000"/>
              </a:lnSpc>
            </a:pPr>
            <a:r>
              <a:rPr lang="en-US" dirty="0"/>
              <a:t>1,355,242 rows</a:t>
            </a:r>
          </a:p>
        </p:txBody>
      </p:sp>
    </p:spTree>
    <p:extLst>
      <p:ext uri="{BB962C8B-B14F-4D97-AF65-F5344CB8AC3E}">
        <p14:creationId xmlns:p14="http://schemas.microsoft.com/office/powerpoint/2010/main" val="2535372603"/>
      </p:ext>
    </p:extLst>
  </p:cSld>
  <p:clrMapOvr>
    <a:masterClrMapping/>
  </p:clrMapOvr>
</p:sld>
</file>

<file path=ppt/theme/theme1.xml><?xml version="1.0" encoding="utf-8"?>
<a:theme xmlns:a="http://schemas.openxmlformats.org/drawingml/2006/main" name="AlignmentVTI">
  <a:themeElements>
    <a:clrScheme name="AnalogousFromLightSeedRightStep">
      <a:dk1>
        <a:srgbClr val="000000"/>
      </a:dk1>
      <a:lt1>
        <a:srgbClr val="FFFFFF"/>
      </a:lt1>
      <a:dk2>
        <a:srgbClr val="35371F"/>
      </a:dk2>
      <a:lt2>
        <a:srgbClr val="E2E7E8"/>
      </a:lt2>
      <a:accent1>
        <a:srgbClr val="EE836E"/>
      </a:accent1>
      <a:accent2>
        <a:srgbClr val="E19226"/>
      </a:accent2>
      <a:accent3>
        <a:srgbClr val="A7A74D"/>
      </a:accent3>
      <a:accent4>
        <a:srgbClr val="80B03A"/>
      </a:accent4>
      <a:accent5>
        <a:srgbClr val="4ABA33"/>
      </a:accent5>
      <a:accent6>
        <a:srgbClr val="2FBB52"/>
      </a:accent6>
      <a:hlink>
        <a:srgbClr val="5A8B95"/>
      </a:hlink>
      <a:folHlink>
        <a:srgbClr val="7F7F7F"/>
      </a:folHlink>
    </a:clrScheme>
    <a:fontScheme name="Custom 1">
      <a:majorFont>
        <a:latin typeface="Batang"/>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lignmentVTI" id="{606D7720-FAA0-4ADC-B967-3239DA8ECA1A}" vid="{10074623-6FCC-4A3C-AAA5-58644BD8FF1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3204</TotalTime>
  <Words>2327</Words>
  <Application>Microsoft Macintosh PowerPoint</Application>
  <PresentationFormat>Widescreen</PresentationFormat>
  <Paragraphs>167</Paragraphs>
  <Slides>33</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Batang</vt:lpstr>
      <vt:lpstr>Arial</vt:lpstr>
      <vt:lpstr>Avenir Next LT Pro Light</vt:lpstr>
      <vt:lpstr>Calibri</vt:lpstr>
      <vt:lpstr>Cambria</vt:lpstr>
      <vt:lpstr>AlignmentVTI</vt:lpstr>
      <vt:lpstr>Drone Obstacle Avoidance   MSBA Silicon Valley Cohort Landon Smith March 15th, 2023</vt:lpstr>
      <vt:lpstr>Foreword</vt:lpstr>
      <vt:lpstr>Agenda</vt:lpstr>
      <vt:lpstr>Project Goal – Achieve A Probabilistic Determination of Height Values</vt:lpstr>
      <vt:lpstr>Benefits of Using Probabilistic Determination of Height Values for Drone Obstacle Avoidance</vt:lpstr>
      <vt:lpstr>Benefits of Using Probabilistic Determination of Height Values for Drone Obstacle Avoidance</vt:lpstr>
      <vt:lpstr>Outline of Methodology</vt:lpstr>
      <vt:lpstr>LIDAR Data Source – OpenTopography</vt:lpstr>
      <vt:lpstr>Point Cloud Visualizations of Overlapping Datasets</vt:lpstr>
      <vt:lpstr>Data Cleaning: Scrape LIDAR Coordinates</vt:lpstr>
      <vt:lpstr>Drop Duplicate Rows from the Data</vt:lpstr>
      <vt:lpstr>Taking Average and Dropping Duplicate Rows Again</vt:lpstr>
      <vt:lpstr>Final Row Counts for Each Dataset</vt:lpstr>
      <vt:lpstr>Merge 2021, 2018, and 2010 LIDAR Datasets Together</vt:lpstr>
      <vt:lpstr>Add Cells Not Represented and Interpolate</vt:lpstr>
      <vt:lpstr>Bayesian Analysis</vt:lpstr>
      <vt:lpstr>Bayesian Analysis – Convergence</vt:lpstr>
      <vt:lpstr>Bayesian Analysis - Convergence</vt:lpstr>
      <vt:lpstr>Bayesian Analysis – Definition of Thresholds</vt:lpstr>
      <vt:lpstr>Obstacle Detection – Individual Cell Posterior Probability Compared to Acceptable Probability</vt:lpstr>
      <vt:lpstr>Probabilistic Determination of Height - Proof of Concept</vt:lpstr>
      <vt:lpstr>Visualization of Our Grid</vt:lpstr>
      <vt:lpstr>Visualization of Obstacles</vt:lpstr>
      <vt:lpstr>Visualization of Obstacles</vt:lpstr>
      <vt:lpstr>PostgreSQL Database Structure</vt:lpstr>
      <vt:lpstr>PostgreSQL Database Table Names</vt:lpstr>
      <vt:lpstr>PostgreSQL Database: bounding_box Table </vt:lpstr>
      <vt:lpstr>PostgreSQL Database: bounding_box_id Table </vt:lpstr>
      <vt:lpstr>PostgreSQL Database: bounding_box_data Table </vt:lpstr>
      <vt:lpstr>Tech Stack</vt:lpstr>
      <vt:lpstr>Potential Future Work</vt:lpstr>
      <vt:lpstr>Potential Future 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Bayesian Regression Model for Drone Obstacle Avoidance</dc:title>
  <dc:creator>Landon Smith</dc:creator>
  <cp:lastModifiedBy>Landon Smith</cp:lastModifiedBy>
  <cp:revision>8</cp:revision>
  <dcterms:created xsi:type="dcterms:W3CDTF">2023-03-14T04:36:39Z</dcterms:created>
  <dcterms:modified xsi:type="dcterms:W3CDTF">2023-09-28T21:47:04Z</dcterms:modified>
</cp:coreProperties>
</file>