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74" r:id="rId3"/>
    <p:sldId id="296" r:id="rId4"/>
    <p:sldId id="276" r:id="rId5"/>
    <p:sldId id="259" r:id="rId6"/>
    <p:sldId id="260" r:id="rId7"/>
    <p:sldId id="261" r:id="rId8"/>
    <p:sldId id="306" r:id="rId9"/>
    <p:sldId id="270" r:id="rId10"/>
    <p:sldId id="272" r:id="rId11"/>
    <p:sldId id="269" r:id="rId12"/>
    <p:sldId id="277" r:id="rId13"/>
    <p:sldId id="278" r:id="rId14"/>
    <p:sldId id="279" r:id="rId15"/>
    <p:sldId id="281" r:id="rId16"/>
    <p:sldId id="280" r:id="rId17"/>
    <p:sldId id="282" r:id="rId18"/>
    <p:sldId id="305" r:id="rId19"/>
    <p:sldId id="298" r:id="rId20"/>
    <p:sldId id="299" r:id="rId21"/>
    <p:sldId id="300" r:id="rId22"/>
    <p:sldId id="283" r:id="rId23"/>
    <p:sldId id="291" r:id="rId24"/>
    <p:sldId id="301" r:id="rId25"/>
    <p:sldId id="302" r:id="rId26"/>
    <p:sldId id="303" r:id="rId27"/>
    <p:sldId id="304" r:id="rId28"/>
    <p:sldId id="265" r:id="rId29"/>
    <p:sldId id="285" r:id="rId30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32"/>
      <p:bold r:id="rId33"/>
      <p:italic r:id="rId34"/>
      <p:boldItalic r:id="rId35"/>
    </p:embeddedFont>
    <p:embeddedFont>
      <p:font typeface="Merriweather" panose="00000500000000000000" pitchFamily="2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iwhA/y6SihKnNDJQavNjRysbhM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7E9A"/>
    <a:srgbClr val="A17898"/>
    <a:srgbClr val="83B5B1"/>
    <a:srgbClr val="F4A3AB"/>
    <a:srgbClr val="977663"/>
    <a:srgbClr val="6A9C56"/>
    <a:srgbClr val="EAC660"/>
    <a:srgbClr val="D36261"/>
    <a:srgbClr val="557BA3"/>
    <a:srgbClr val="6B8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12"/>
  </p:normalViewPr>
  <p:slideViewPr>
    <p:cSldViewPr snapToGrid="0">
      <p:cViewPr varScale="1">
        <p:scale>
          <a:sx n="102" d="100"/>
          <a:sy n="102" d="100"/>
        </p:scale>
        <p:origin x="821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don Wilson" userId="54e96a9c379b7e81" providerId="LiveId" clId="{C9B7EA46-FC3A-4599-8806-2358656D60E7}"/>
    <pc:docChg chg="custSel addSld modSld">
      <pc:chgData name="Landon Wilson" userId="54e96a9c379b7e81" providerId="LiveId" clId="{C9B7EA46-FC3A-4599-8806-2358656D60E7}" dt="2021-11-04T19:54:11.269" v="17" actId="20577"/>
      <pc:docMkLst>
        <pc:docMk/>
      </pc:docMkLst>
      <pc:sldChg chg="delSp modSp mod delAnim">
        <pc:chgData name="Landon Wilson" userId="54e96a9c379b7e81" providerId="LiveId" clId="{C9B7EA46-FC3A-4599-8806-2358656D60E7}" dt="2021-11-04T19:53:55.078" v="5" actId="20577"/>
        <pc:sldMkLst>
          <pc:docMk/>
          <pc:sldMk cId="0" sldId="261"/>
        </pc:sldMkLst>
        <pc:spChg chg="del">
          <ac:chgData name="Landon Wilson" userId="54e96a9c379b7e81" providerId="LiveId" clId="{C9B7EA46-FC3A-4599-8806-2358656D60E7}" dt="2021-11-04T19:53:44.585" v="1" actId="478"/>
          <ac:spMkLst>
            <pc:docMk/>
            <pc:sldMk cId="0" sldId="261"/>
            <ac:spMk id="14" creationId="{B8ECF53F-ACAC-445B-B662-BCD0CAD53B9C}"/>
          </ac:spMkLst>
        </pc:spChg>
        <pc:spChg chg="mod">
          <ac:chgData name="Landon Wilson" userId="54e96a9c379b7e81" providerId="LiveId" clId="{C9B7EA46-FC3A-4599-8806-2358656D60E7}" dt="2021-11-04T19:53:55.078" v="5" actId="20577"/>
          <ac:spMkLst>
            <pc:docMk/>
            <pc:sldMk cId="0" sldId="261"/>
            <ac:spMk id="122" creationId="{00000000-0000-0000-0000-000000000000}"/>
          </ac:spMkLst>
        </pc:spChg>
      </pc:sldChg>
      <pc:sldChg chg="modSp mod">
        <pc:chgData name="Landon Wilson" userId="54e96a9c379b7e81" providerId="LiveId" clId="{C9B7EA46-FC3A-4599-8806-2358656D60E7}" dt="2021-11-04T19:54:04.842" v="13" actId="20577"/>
        <pc:sldMkLst>
          <pc:docMk/>
          <pc:sldMk cId="2296090699" sldId="270"/>
        </pc:sldMkLst>
        <pc:spChg chg="mod">
          <ac:chgData name="Landon Wilson" userId="54e96a9c379b7e81" providerId="LiveId" clId="{C9B7EA46-FC3A-4599-8806-2358656D60E7}" dt="2021-11-04T19:54:04.842" v="13" actId="20577"/>
          <ac:spMkLst>
            <pc:docMk/>
            <pc:sldMk cId="2296090699" sldId="270"/>
            <ac:spMk id="122" creationId="{00000000-0000-0000-0000-000000000000}"/>
          </ac:spMkLst>
        </pc:spChg>
      </pc:sldChg>
      <pc:sldChg chg="modSp mod">
        <pc:chgData name="Landon Wilson" userId="54e96a9c379b7e81" providerId="LiveId" clId="{C9B7EA46-FC3A-4599-8806-2358656D60E7}" dt="2021-11-04T19:54:11.269" v="17" actId="20577"/>
        <pc:sldMkLst>
          <pc:docMk/>
          <pc:sldMk cId="2667677879" sldId="272"/>
        </pc:sldMkLst>
        <pc:spChg chg="mod">
          <ac:chgData name="Landon Wilson" userId="54e96a9c379b7e81" providerId="LiveId" clId="{C9B7EA46-FC3A-4599-8806-2358656D60E7}" dt="2021-11-04T19:54:11.269" v="17" actId="20577"/>
          <ac:spMkLst>
            <pc:docMk/>
            <pc:sldMk cId="2667677879" sldId="272"/>
            <ac:spMk id="122" creationId="{00000000-0000-0000-0000-000000000000}"/>
          </ac:spMkLst>
        </pc:spChg>
      </pc:sldChg>
      <pc:sldChg chg="modSp add mod">
        <pc:chgData name="Landon Wilson" userId="54e96a9c379b7e81" providerId="LiveId" clId="{C9B7EA46-FC3A-4599-8806-2358656D60E7}" dt="2021-11-04T19:54:00.594" v="9" actId="20577"/>
        <pc:sldMkLst>
          <pc:docMk/>
          <pc:sldMk cId="1420520072" sldId="306"/>
        </pc:sldMkLst>
        <pc:spChg chg="mod">
          <ac:chgData name="Landon Wilson" userId="54e96a9c379b7e81" providerId="LiveId" clId="{C9B7EA46-FC3A-4599-8806-2358656D60E7}" dt="2021-11-04T19:54:00.594" v="9" actId="20577"/>
          <ac:spMkLst>
            <pc:docMk/>
            <pc:sldMk cId="1420520072" sldId="306"/>
            <ac:spMk id="1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733e86af3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f733e86af3_2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236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33e86af3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f733e86af3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647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33e86af3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f733e86af3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307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733e86af3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f733e86af3_2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559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33e86af3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f733e86af3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422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33e86af3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f733e86af3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978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33e86af3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f733e86af3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274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33e86af3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f733e86af3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146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33e86af3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f733e86af3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024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33e86af3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f733e86af3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129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048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33e86af3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f733e86af3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716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33e86af3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f733e86af3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829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33e86af3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f733e86af3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827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33e86af3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f733e86af3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628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33e86af3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f733e86af3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268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33e86af3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f733e86af3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4760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733e86af3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f733e86af3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733e86af3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f733e86af3_2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733e86af3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f733e86af3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33e86af3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f733e86af3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33e86af3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f733e86af3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242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33e86af3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f733e86af3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298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33e86af3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f733e86af3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214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33e86af3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f733e86af3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60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25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6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629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9" name="Google Shape;29;p19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4" name="Google Shape;34;p20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1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0" name="Google Shape;40;p21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4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>
            <a:alpha val="63921"/>
          </a:srgbClr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"/>
          <p:cNvPicPr preferRelativeResize="0"/>
          <p:nvPr/>
        </p:nvPicPr>
        <p:blipFill rotWithShape="1">
          <a:blip r:embed="rId3">
            <a:alphaModFix amt="47000"/>
          </a:blip>
          <a:srcRect b="795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/>
          <p:nvPr/>
        </p:nvSpPr>
        <p:spPr>
          <a:xfrm>
            <a:off x="311300" y="476250"/>
            <a:ext cx="3955800" cy="4191000"/>
          </a:xfrm>
          <a:prstGeom prst="rect">
            <a:avLst/>
          </a:prstGeom>
          <a:solidFill>
            <a:srgbClr val="073763">
              <a:alpha val="63921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2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>
            <a:spLocks noGrp="1"/>
          </p:cNvSpPr>
          <p:nvPr>
            <p:ph type="title" idx="4294967295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chemeClr val="lt1"/>
                </a:solidFill>
              </a:rPr>
              <a:t>Presidential Inaugural Speeches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7" name="Google Shape;67;p1"/>
          <p:cNvSpPr txBox="1">
            <a:spLocks noGrp="1"/>
          </p:cNvSpPr>
          <p:nvPr>
            <p:ph type="subTitle" idx="4294967295"/>
          </p:nvPr>
        </p:nvSpPr>
        <p:spPr>
          <a:xfrm>
            <a:off x="304800" y="17885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Aft>
                <a:spcPts val="0"/>
              </a:spcAft>
              <a:buClr>
                <a:schemeClr val="dk2"/>
              </a:buClr>
              <a:buSzPts val="770"/>
              <a:buFont typeface="Roboto"/>
              <a:buNone/>
            </a:pPr>
            <a:r>
              <a:rPr lang="en" sz="151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Orange 9</a:t>
            </a:r>
          </a:p>
          <a:p>
            <a:pPr marL="0" marR="0" lvl="0" indent="0" algn="l" rtl="0">
              <a:lnSpc>
                <a:spcPct val="105000"/>
              </a:lnSpc>
              <a:spcAft>
                <a:spcPts val="0"/>
              </a:spcAft>
              <a:buClr>
                <a:schemeClr val="dk2"/>
              </a:buClr>
              <a:buSzPts val="770"/>
              <a:buFont typeface="Roboto"/>
              <a:buNone/>
            </a:pPr>
            <a:endParaRPr sz="151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5000"/>
              </a:lnSpc>
              <a:buClr>
                <a:schemeClr val="dk2"/>
              </a:buClr>
              <a:buSzPts val="770"/>
              <a:buFont typeface="Roboto"/>
              <a:buNone/>
            </a:pPr>
            <a:r>
              <a:rPr lang="en" sz="151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Presenters: </a:t>
            </a:r>
          </a:p>
          <a:p>
            <a:pPr marL="0" marR="0" lvl="0" indent="0" algn="l" rtl="0">
              <a:lnSpc>
                <a:spcPct val="105000"/>
              </a:lnSpc>
              <a:buClr>
                <a:schemeClr val="dk2"/>
              </a:buClr>
              <a:buSzPts val="770"/>
              <a:buFont typeface="Roboto"/>
              <a:buNone/>
            </a:pPr>
            <a:r>
              <a:rPr lang="en" sz="151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Landon Wilson and Helen Blades</a:t>
            </a:r>
          </a:p>
          <a:p>
            <a:pPr marL="0" marR="0" lvl="0" indent="0" algn="l" rtl="0">
              <a:lnSpc>
                <a:spcPct val="105000"/>
              </a:lnSpc>
              <a:buClr>
                <a:schemeClr val="dk2"/>
              </a:buClr>
              <a:buSzPts val="770"/>
              <a:buFont typeface="Roboto"/>
              <a:buNone/>
            </a:pPr>
            <a:endParaRPr lang="en" sz="151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5000"/>
              </a:lnSpc>
              <a:buClr>
                <a:schemeClr val="dk2"/>
              </a:buClr>
              <a:buSzPts val="770"/>
              <a:buFont typeface="Roboto"/>
              <a:buNone/>
            </a:pPr>
            <a:r>
              <a:rPr lang="en" sz="151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Other Contributing Team Members:</a:t>
            </a:r>
            <a:r>
              <a:rPr lang="en" sz="151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0" marR="0" lvl="0" indent="0" algn="l" rtl="0">
              <a:lnSpc>
                <a:spcPct val="105000"/>
              </a:lnSpc>
              <a:buClr>
                <a:schemeClr val="dk2"/>
              </a:buClr>
              <a:buSzPts val="770"/>
              <a:buFont typeface="Roboto"/>
              <a:buNone/>
            </a:pPr>
            <a:r>
              <a:rPr lang="en" sz="151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McLeod Brown, Liam Dao, Pranav Ram</a:t>
            </a:r>
            <a:endParaRPr sz="151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"/>
          <p:cNvSpPr/>
          <p:nvPr/>
        </p:nvSpPr>
        <p:spPr>
          <a:xfrm rot="-5400000">
            <a:off x="1474150" y="528325"/>
            <a:ext cx="56100" cy="21729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733e86af3_2_1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4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Debt (1789-2021)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3" name="Google Shape;123;gf733e86af3_2_138"/>
          <p:cNvSpPr/>
          <p:nvPr/>
        </p:nvSpPr>
        <p:spPr>
          <a:xfrm>
            <a:off x="8524875" y="0"/>
            <a:ext cx="618900" cy="5143500"/>
          </a:xfrm>
          <a:prstGeom prst="rect">
            <a:avLst/>
          </a:prstGeom>
          <a:solidFill>
            <a:srgbClr val="073763">
              <a:alpha val="63919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258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f733e86af3_2_138"/>
          <p:cNvSpPr/>
          <p:nvPr/>
        </p:nvSpPr>
        <p:spPr>
          <a:xfrm>
            <a:off x="8626075" y="4031050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f733e86af3_2_138"/>
          <p:cNvSpPr/>
          <p:nvPr/>
        </p:nvSpPr>
        <p:spPr>
          <a:xfrm>
            <a:off x="8626075" y="4602188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f733e86af3_2_138"/>
          <p:cNvSpPr/>
          <p:nvPr/>
        </p:nvSpPr>
        <p:spPr>
          <a:xfrm>
            <a:off x="8624875" y="3459901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f733e86af3_2_138" descr="Bar graph with upward trend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2559" y="3496404"/>
            <a:ext cx="384225" cy="3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f733e86af3_2_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6075" y="4031050"/>
            <a:ext cx="457201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f733e86af3_2_1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2562" y="4638706"/>
            <a:ext cx="384225" cy="384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907939-1169-4DA9-BEAA-D7D1FE0CD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" y="1161288"/>
            <a:ext cx="8518347" cy="37673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E680951-F429-42E8-B358-BF0AD7CB082C}"/>
              </a:ext>
            </a:extLst>
          </p:cNvPr>
          <p:cNvSpPr/>
          <p:nvPr/>
        </p:nvSpPr>
        <p:spPr>
          <a:xfrm flipH="1">
            <a:off x="4307840" y="1161288"/>
            <a:ext cx="3281680" cy="3187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733e86af3_2_1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4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Debt (1917-2021)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3" name="Google Shape;123;gf733e86af3_2_138"/>
          <p:cNvSpPr/>
          <p:nvPr/>
        </p:nvSpPr>
        <p:spPr>
          <a:xfrm>
            <a:off x="8524875" y="0"/>
            <a:ext cx="618900" cy="5143500"/>
          </a:xfrm>
          <a:prstGeom prst="rect">
            <a:avLst/>
          </a:prstGeom>
          <a:solidFill>
            <a:srgbClr val="073763">
              <a:alpha val="63919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258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f733e86af3_2_138"/>
          <p:cNvSpPr/>
          <p:nvPr/>
        </p:nvSpPr>
        <p:spPr>
          <a:xfrm>
            <a:off x="8626075" y="4031050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f733e86af3_2_138"/>
          <p:cNvSpPr/>
          <p:nvPr/>
        </p:nvSpPr>
        <p:spPr>
          <a:xfrm>
            <a:off x="8626075" y="4602188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f733e86af3_2_138"/>
          <p:cNvSpPr/>
          <p:nvPr/>
        </p:nvSpPr>
        <p:spPr>
          <a:xfrm>
            <a:off x="8624875" y="3459901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f733e86af3_2_138" descr="Bar graph with upward trend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2559" y="3496404"/>
            <a:ext cx="384225" cy="3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f733e86af3_2_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6075" y="4031050"/>
            <a:ext cx="457201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f733e86af3_2_1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2562" y="4638706"/>
            <a:ext cx="384225" cy="384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29B36A-2E74-4805-B306-A88E76211C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" y="1161288"/>
            <a:ext cx="8522947" cy="3767655"/>
          </a:xfrm>
          <a:prstGeom prst="rect">
            <a:avLst/>
          </a:prstGeom>
        </p:spPr>
      </p:pic>
      <p:sp>
        <p:nvSpPr>
          <p:cNvPr id="16" name="TextBox 2">
            <a:extLst>
              <a:ext uri="{FF2B5EF4-FFF2-40B4-BE49-F238E27FC236}">
                <a16:creationId xmlns:a16="http://schemas.microsoft.com/office/drawing/2014/main" id="{6F7C5B11-F07F-4DCE-95C3-E69DEDA67371}"/>
              </a:ext>
            </a:extLst>
          </p:cNvPr>
          <p:cNvSpPr txBox="1"/>
          <p:nvPr/>
        </p:nvSpPr>
        <p:spPr>
          <a:xfrm>
            <a:off x="4572000" y="1416710"/>
            <a:ext cx="906794" cy="31242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rgbClr val="FF0000"/>
                </a:solidFill>
                <a:latin typeface="Georgia" panose="02040502050405020303" pitchFamily="18" charset="0"/>
              </a:rPr>
              <a:t>President Reagan</a:t>
            </a: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620BF1D8-848C-44E7-BCA4-AAA75954500E}"/>
              </a:ext>
            </a:extLst>
          </p:cNvPr>
          <p:cNvSpPr txBox="1"/>
          <p:nvPr/>
        </p:nvSpPr>
        <p:spPr>
          <a:xfrm>
            <a:off x="4001380" y="2330792"/>
            <a:ext cx="906794" cy="26225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rgbClr val="FF0000"/>
                </a:solidFill>
                <a:latin typeface="Georgia" panose="02040502050405020303" pitchFamily="18" charset="0"/>
              </a:rPr>
              <a:t>Cold War</a:t>
            </a: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2572A84B-9D19-4886-A358-97516A861BAD}"/>
              </a:ext>
            </a:extLst>
          </p:cNvPr>
          <p:cNvSpPr txBox="1"/>
          <p:nvPr/>
        </p:nvSpPr>
        <p:spPr>
          <a:xfrm>
            <a:off x="5099277" y="2674348"/>
            <a:ext cx="906794" cy="31242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rgbClr val="FF0000"/>
                </a:solidFill>
                <a:latin typeface="Georgia" panose="02040502050405020303" pitchFamily="18" charset="0"/>
              </a:rPr>
              <a:t>President Clinton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CA1768-157C-4A72-A591-EA98428A3FE9}"/>
              </a:ext>
            </a:extLst>
          </p:cNvPr>
          <p:cNvCxnSpPr>
            <a:cxnSpLocks/>
          </p:cNvCxnSpPr>
          <p:nvPr/>
        </p:nvCxnSpPr>
        <p:spPr>
          <a:xfrm>
            <a:off x="4548761" y="2547956"/>
            <a:ext cx="698071" cy="10273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881075-ABED-4DC3-B858-C3F779797546}"/>
              </a:ext>
            </a:extLst>
          </p:cNvPr>
          <p:cNvCxnSpPr>
            <a:cxnSpLocks/>
          </p:cNvCxnSpPr>
          <p:nvPr/>
        </p:nvCxnSpPr>
        <p:spPr>
          <a:xfrm>
            <a:off x="5630786" y="3045115"/>
            <a:ext cx="198008" cy="2914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9A6CC410-81DC-4E9F-8635-4113D195A2AC}"/>
              </a:ext>
            </a:extLst>
          </p:cNvPr>
          <p:cNvSpPr/>
          <p:nvPr/>
        </p:nvSpPr>
        <p:spPr>
          <a:xfrm rot="1611963">
            <a:off x="6567283" y="1153156"/>
            <a:ext cx="173888" cy="1979743"/>
          </a:xfrm>
          <a:prstGeom prst="leftBrace">
            <a:avLst>
              <a:gd name="adj1" fmla="val 8333"/>
              <a:gd name="adj2" fmla="val 5166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2">
            <a:extLst>
              <a:ext uri="{FF2B5EF4-FFF2-40B4-BE49-F238E27FC236}">
                <a16:creationId xmlns:a16="http://schemas.microsoft.com/office/drawing/2014/main" id="{FA7D9A75-5509-4174-9902-624E74AD4792}"/>
              </a:ext>
            </a:extLst>
          </p:cNvPr>
          <p:cNvSpPr txBox="1"/>
          <p:nvPr/>
        </p:nvSpPr>
        <p:spPr>
          <a:xfrm>
            <a:off x="5376122" y="1826613"/>
            <a:ext cx="1318463" cy="53418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0000"/>
                </a:solidFill>
                <a:latin typeface="Georgia" panose="02040502050405020303" pitchFamily="18" charset="0"/>
              </a:rPr>
              <a:t>War in the Middle East </a:t>
            </a:r>
          </a:p>
          <a:p>
            <a:pPr algn="ctr"/>
            <a:r>
              <a:rPr lang="en-US" sz="700" b="1" dirty="0">
                <a:solidFill>
                  <a:srgbClr val="FF0000"/>
                </a:solidFill>
                <a:latin typeface="Georgia" panose="02040502050405020303" pitchFamily="18" charset="0"/>
              </a:rPr>
              <a:t>The Great Recession</a:t>
            </a:r>
          </a:p>
          <a:p>
            <a:pPr algn="ctr"/>
            <a:r>
              <a:rPr lang="en-US" sz="700" b="1" dirty="0">
                <a:solidFill>
                  <a:srgbClr val="FF0000"/>
                </a:solidFill>
                <a:latin typeface="Georgia" panose="02040502050405020303" pitchFamily="18" charset="0"/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78939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4" grpId="0"/>
      <p:bldP spid="23" grpId="0" animBg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47C5B5-5374-3847-BF49-089B11CD2E6F}"/>
              </a:ext>
            </a:extLst>
          </p:cNvPr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6B8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101;gf733e86af3_2_127"/>
          <p:cNvSpPr txBox="1">
            <a:spLocks noGrp="1"/>
          </p:cNvSpPr>
          <p:nvPr>
            <p:ph type="title"/>
          </p:nvPr>
        </p:nvSpPr>
        <p:spPr>
          <a:xfrm>
            <a:off x="228731" y="234987"/>
            <a:ext cx="4119418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5300" dirty="0"/>
              <a:t>Differences in Sentiment</a:t>
            </a:r>
            <a:br>
              <a:rPr lang="en" sz="5300" dirty="0"/>
            </a:br>
            <a:r>
              <a:rPr lang="en" sz="5300" dirty="0"/>
              <a:t>by Party   </a:t>
            </a:r>
            <a:endParaRPr sz="5300" dirty="0"/>
          </a:p>
        </p:txBody>
      </p:sp>
      <p:sp>
        <p:nvSpPr>
          <p:cNvPr id="102" name="Google Shape;102;gf733e86af3_2_127"/>
          <p:cNvSpPr/>
          <p:nvPr/>
        </p:nvSpPr>
        <p:spPr>
          <a:xfrm rot="-5400000">
            <a:off x="1822867" y="1433555"/>
            <a:ext cx="56100" cy="3001704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14;gf733e86af3_2_38">
            <a:extLst>
              <a:ext uri="{FF2B5EF4-FFF2-40B4-BE49-F238E27FC236}">
                <a16:creationId xmlns:a16="http://schemas.microsoft.com/office/drawing/2014/main" id="{E6B85D41-2E9E-984D-845E-B6876A0062B8}"/>
              </a:ext>
            </a:extLst>
          </p:cNvPr>
          <p:cNvSpPr/>
          <p:nvPr/>
        </p:nvSpPr>
        <p:spPr>
          <a:xfrm>
            <a:off x="5133241" y="677338"/>
            <a:ext cx="3449518" cy="3541263"/>
          </a:xfrm>
          <a:prstGeom prst="ellipse">
            <a:avLst/>
          </a:prstGeom>
          <a:solidFill>
            <a:srgbClr val="073763">
              <a:alpha val="639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128;gf733e86af3_2_138">
            <a:extLst>
              <a:ext uri="{FF2B5EF4-FFF2-40B4-BE49-F238E27FC236}">
                <a16:creationId xmlns:a16="http://schemas.microsoft.com/office/drawing/2014/main" id="{6EF60413-D39F-2943-9D80-CDCA3245AB8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7165" y="924899"/>
            <a:ext cx="3011743" cy="2941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7244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733e86af3_2_1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392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chemeClr val="dk1"/>
                </a:solidFill>
              </a:rPr>
              <a:t>All Speeches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3" name="Google Shape;123;gf733e86af3_2_138"/>
          <p:cNvSpPr/>
          <p:nvPr/>
        </p:nvSpPr>
        <p:spPr>
          <a:xfrm>
            <a:off x="8524875" y="0"/>
            <a:ext cx="618900" cy="5143500"/>
          </a:xfrm>
          <a:prstGeom prst="rect">
            <a:avLst/>
          </a:prstGeom>
          <a:solidFill>
            <a:srgbClr val="073763">
              <a:alpha val="63919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258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f733e86af3_2_138"/>
          <p:cNvSpPr/>
          <p:nvPr/>
        </p:nvSpPr>
        <p:spPr>
          <a:xfrm>
            <a:off x="8587930" y="4031050"/>
            <a:ext cx="509981" cy="498128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f733e86af3_2_138"/>
          <p:cNvSpPr/>
          <p:nvPr/>
        </p:nvSpPr>
        <p:spPr>
          <a:xfrm>
            <a:off x="8626075" y="4602188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f733e86af3_2_138"/>
          <p:cNvSpPr/>
          <p:nvPr/>
        </p:nvSpPr>
        <p:spPr>
          <a:xfrm>
            <a:off x="8624875" y="3459901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f733e86af3_2_138" descr="Bar graph with upward trend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2559" y="3496404"/>
            <a:ext cx="384225" cy="3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f733e86af3_2_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4875" y="4051514"/>
            <a:ext cx="456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f733e86af3_2_1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2562" y="4638706"/>
            <a:ext cx="384225" cy="384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BE795F8-8833-6B49-8A33-9C64C26353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554" y="658823"/>
            <a:ext cx="8531429" cy="445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8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733e86af3_2_1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392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chemeClr val="dk1"/>
                </a:solidFill>
              </a:rPr>
              <a:t>After 1960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3" name="Google Shape;123;gf733e86af3_2_138"/>
          <p:cNvSpPr/>
          <p:nvPr/>
        </p:nvSpPr>
        <p:spPr>
          <a:xfrm>
            <a:off x="8524875" y="0"/>
            <a:ext cx="618900" cy="5143500"/>
          </a:xfrm>
          <a:prstGeom prst="rect">
            <a:avLst/>
          </a:prstGeom>
          <a:solidFill>
            <a:srgbClr val="073763">
              <a:alpha val="63919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258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f733e86af3_2_138"/>
          <p:cNvSpPr/>
          <p:nvPr/>
        </p:nvSpPr>
        <p:spPr>
          <a:xfrm>
            <a:off x="8587930" y="4031050"/>
            <a:ext cx="509981" cy="498128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f733e86af3_2_138"/>
          <p:cNvSpPr/>
          <p:nvPr/>
        </p:nvSpPr>
        <p:spPr>
          <a:xfrm>
            <a:off x="8626075" y="4602188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f733e86af3_2_138"/>
          <p:cNvSpPr/>
          <p:nvPr/>
        </p:nvSpPr>
        <p:spPr>
          <a:xfrm>
            <a:off x="8624875" y="3459901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f733e86af3_2_138" descr="Bar graph with upward trend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2559" y="3496404"/>
            <a:ext cx="384225" cy="3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f733e86af3_2_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4875" y="4051514"/>
            <a:ext cx="456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f733e86af3_2_1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2562" y="4638706"/>
            <a:ext cx="384225" cy="384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2585505A-31AC-F448-AA8C-7BE386EC92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1" y="637749"/>
            <a:ext cx="8494842" cy="439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41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47C5B5-5374-3847-BF49-089B11CD2E6F}"/>
              </a:ext>
            </a:extLst>
          </p:cNvPr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6B8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101;gf733e86af3_2_127"/>
          <p:cNvSpPr txBox="1">
            <a:spLocks noGrp="1"/>
          </p:cNvSpPr>
          <p:nvPr>
            <p:ph type="title"/>
          </p:nvPr>
        </p:nvSpPr>
        <p:spPr>
          <a:xfrm>
            <a:off x="228731" y="1423169"/>
            <a:ext cx="4119418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800" dirty="0"/>
              <a:t>Multiple </a:t>
            </a:r>
            <a:br>
              <a:rPr lang="en-US" sz="4800" dirty="0"/>
            </a:br>
            <a:r>
              <a:rPr lang="en-US" sz="4800" dirty="0"/>
              <a:t>Terms</a:t>
            </a:r>
            <a:endParaRPr sz="4800" dirty="0"/>
          </a:p>
        </p:txBody>
      </p:sp>
      <p:sp>
        <p:nvSpPr>
          <p:cNvPr id="102" name="Google Shape;102;gf733e86af3_2_127"/>
          <p:cNvSpPr/>
          <p:nvPr/>
        </p:nvSpPr>
        <p:spPr>
          <a:xfrm rot="-5400000">
            <a:off x="1822867" y="1433555"/>
            <a:ext cx="56100" cy="3001704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14;gf733e86af3_2_38">
            <a:extLst>
              <a:ext uri="{FF2B5EF4-FFF2-40B4-BE49-F238E27FC236}">
                <a16:creationId xmlns:a16="http://schemas.microsoft.com/office/drawing/2014/main" id="{E6B85D41-2E9E-984D-845E-B6876A0062B8}"/>
              </a:ext>
            </a:extLst>
          </p:cNvPr>
          <p:cNvSpPr/>
          <p:nvPr/>
        </p:nvSpPr>
        <p:spPr>
          <a:xfrm>
            <a:off x="5133241" y="677338"/>
            <a:ext cx="3449518" cy="3541263"/>
          </a:xfrm>
          <a:prstGeom prst="ellipse">
            <a:avLst/>
          </a:prstGeom>
          <a:solidFill>
            <a:srgbClr val="073763">
              <a:alpha val="639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29;gf733e86af3_2_138">
            <a:extLst>
              <a:ext uri="{FF2B5EF4-FFF2-40B4-BE49-F238E27FC236}">
                <a16:creationId xmlns:a16="http://schemas.microsoft.com/office/drawing/2014/main" id="{F080C054-57A4-BC4A-A480-A853FA75CBA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0178" y="1193883"/>
            <a:ext cx="2648566" cy="2755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7569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733e86af3_2_1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392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chemeClr val="dk1"/>
                </a:solidFill>
              </a:rPr>
              <a:t>Before 1900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1</a:t>
            </a:r>
            <a:r>
              <a:rPr lang="en" sz="2000" baseline="30000" dirty="0">
                <a:solidFill>
                  <a:schemeClr val="dk1"/>
                </a:solidFill>
              </a:rPr>
              <a:t>st</a:t>
            </a:r>
            <a:r>
              <a:rPr lang="en" sz="2000" dirty="0">
                <a:solidFill>
                  <a:schemeClr val="dk1"/>
                </a:solidFill>
              </a:rPr>
              <a:t> term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3" name="Google Shape;123;gf733e86af3_2_138"/>
          <p:cNvSpPr/>
          <p:nvPr/>
        </p:nvSpPr>
        <p:spPr>
          <a:xfrm>
            <a:off x="8524875" y="0"/>
            <a:ext cx="618900" cy="5143500"/>
          </a:xfrm>
          <a:prstGeom prst="rect">
            <a:avLst/>
          </a:prstGeom>
          <a:solidFill>
            <a:srgbClr val="073763">
              <a:alpha val="63919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258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f733e86af3_2_138"/>
          <p:cNvSpPr/>
          <p:nvPr/>
        </p:nvSpPr>
        <p:spPr>
          <a:xfrm>
            <a:off x="8587930" y="4031050"/>
            <a:ext cx="509981" cy="498128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f733e86af3_2_138"/>
          <p:cNvSpPr/>
          <p:nvPr/>
        </p:nvSpPr>
        <p:spPr>
          <a:xfrm>
            <a:off x="8626075" y="4602188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f733e86af3_2_138"/>
          <p:cNvSpPr/>
          <p:nvPr/>
        </p:nvSpPr>
        <p:spPr>
          <a:xfrm>
            <a:off x="8624875" y="3459901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f733e86af3_2_138" descr="Bar graph with upward trend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2559" y="3496404"/>
            <a:ext cx="384225" cy="3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f733e86af3_2_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4875" y="4051514"/>
            <a:ext cx="456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f733e86af3_2_1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2562" y="4638706"/>
            <a:ext cx="384225" cy="384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CC29682-55AF-B446-82A3-2C5C40DD86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88" y="767411"/>
            <a:ext cx="8479275" cy="41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00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733e86af3_2_1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392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chemeClr val="dk1"/>
                </a:solidFill>
              </a:rPr>
              <a:t>Before 1900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2</a:t>
            </a:r>
            <a:r>
              <a:rPr lang="en" sz="2000" baseline="30000" dirty="0">
                <a:solidFill>
                  <a:schemeClr val="dk1"/>
                </a:solidFill>
              </a:rPr>
              <a:t>nd</a:t>
            </a:r>
            <a:r>
              <a:rPr lang="en" sz="2000" dirty="0">
                <a:solidFill>
                  <a:schemeClr val="dk1"/>
                </a:solidFill>
              </a:rPr>
              <a:t> term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3" name="Google Shape;123;gf733e86af3_2_138"/>
          <p:cNvSpPr/>
          <p:nvPr/>
        </p:nvSpPr>
        <p:spPr>
          <a:xfrm>
            <a:off x="8524875" y="0"/>
            <a:ext cx="618900" cy="5143500"/>
          </a:xfrm>
          <a:prstGeom prst="rect">
            <a:avLst/>
          </a:prstGeom>
          <a:solidFill>
            <a:srgbClr val="073763">
              <a:alpha val="63919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258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f733e86af3_2_138"/>
          <p:cNvSpPr/>
          <p:nvPr/>
        </p:nvSpPr>
        <p:spPr>
          <a:xfrm>
            <a:off x="8587930" y="4031050"/>
            <a:ext cx="509981" cy="498128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f733e86af3_2_138"/>
          <p:cNvSpPr/>
          <p:nvPr/>
        </p:nvSpPr>
        <p:spPr>
          <a:xfrm>
            <a:off x="8626075" y="4602188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f733e86af3_2_138"/>
          <p:cNvSpPr/>
          <p:nvPr/>
        </p:nvSpPr>
        <p:spPr>
          <a:xfrm>
            <a:off x="8624875" y="3459901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f733e86af3_2_138" descr="Bar graph with upward trend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2559" y="3496404"/>
            <a:ext cx="384225" cy="3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f733e86af3_2_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4875" y="4031050"/>
            <a:ext cx="456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f733e86af3_2_1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56199" y="4655026"/>
            <a:ext cx="384225" cy="384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C5FDE61-2195-5340-BDA0-F145096ADF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37" y="764439"/>
            <a:ext cx="8451190" cy="413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00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733e86af3_2_1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392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chemeClr val="dk1"/>
                </a:solidFill>
              </a:rPr>
              <a:t>Before 1900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2</a:t>
            </a:r>
            <a:r>
              <a:rPr lang="en" sz="2000" baseline="30000" dirty="0">
                <a:solidFill>
                  <a:schemeClr val="dk1"/>
                </a:solidFill>
              </a:rPr>
              <a:t>nd</a:t>
            </a:r>
            <a:r>
              <a:rPr lang="en" sz="2000" dirty="0">
                <a:solidFill>
                  <a:schemeClr val="dk1"/>
                </a:solidFill>
              </a:rPr>
              <a:t> term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3" name="Google Shape;123;gf733e86af3_2_138"/>
          <p:cNvSpPr/>
          <p:nvPr/>
        </p:nvSpPr>
        <p:spPr>
          <a:xfrm>
            <a:off x="8524875" y="0"/>
            <a:ext cx="618900" cy="5143500"/>
          </a:xfrm>
          <a:prstGeom prst="rect">
            <a:avLst/>
          </a:prstGeom>
          <a:solidFill>
            <a:srgbClr val="073763">
              <a:alpha val="63919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258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f733e86af3_2_138"/>
          <p:cNvSpPr/>
          <p:nvPr/>
        </p:nvSpPr>
        <p:spPr>
          <a:xfrm>
            <a:off x="8587930" y="4031050"/>
            <a:ext cx="509981" cy="498128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f733e86af3_2_138"/>
          <p:cNvSpPr/>
          <p:nvPr/>
        </p:nvSpPr>
        <p:spPr>
          <a:xfrm>
            <a:off x="8626075" y="4602188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f733e86af3_2_138"/>
          <p:cNvSpPr/>
          <p:nvPr/>
        </p:nvSpPr>
        <p:spPr>
          <a:xfrm>
            <a:off x="8624875" y="3459901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f733e86af3_2_138" descr="Bar graph with upward trend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2559" y="3496404"/>
            <a:ext cx="384225" cy="3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f733e86af3_2_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4875" y="4031050"/>
            <a:ext cx="456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f733e86af3_2_1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56199" y="4655026"/>
            <a:ext cx="384225" cy="384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C5FDE61-2195-5340-BDA0-F145096ADF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37" y="764439"/>
            <a:ext cx="8451190" cy="413413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EDC8EA-9BA2-8745-B4BD-6530621E8517}"/>
              </a:ext>
            </a:extLst>
          </p:cNvPr>
          <p:cNvCxnSpPr>
            <a:cxnSpLocks/>
          </p:cNvCxnSpPr>
          <p:nvPr/>
        </p:nvCxnSpPr>
        <p:spPr>
          <a:xfrm>
            <a:off x="3051111" y="1797309"/>
            <a:ext cx="4851918" cy="77444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52C02A-4ABF-E840-98C2-350D3DD20C19}"/>
              </a:ext>
            </a:extLst>
          </p:cNvPr>
          <p:cNvSpPr txBox="1"/>
          <p:nvPr/>
        </p:nvSpPr>
        <p:spPr>
          <a:xfrm>
            <a:off x="2634246" y="1535699"/>
            <a:ext cx="1228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Madison, 1st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041D46-3F91-5848-BA7B-F5D3FED0D051}"/>
              </a:ext>
            </a:extLst>
          </p:cNvPr>
          <p:cNvSpPr txBox="1"/>
          <p:nvPr/>
        </p:nvSpPr>
        <p:spPr>
          <a:xfrm>
            <a:off x="7903029" y="2571750"/>
            <a:ext cx="539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2nd</a:t>
            </a:r>
          </a:p>
        </p:txBody>
      </p:sp>
    </p:spTree>
    <p:extLst>
      <p:ext uri="{BB962C8B-B14F-4D97-AF65-F5344CB8AC3E}">
        <p14:creationId xmlns:p14="http://schemas.microsoft.com/office/powerpoint/2010/main" val="1096052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733e86af3_2_1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392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chemeClr val="dk1"/>
                </a:solidFill>
              </a:rPr>
              <a:t>Before 1900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2</a:t>
            </a:r>
            <a:r>
              <a:rPr lang="en" sz="2000" baseline="30000" dirty="0">
                <a:solidFill>
                  <a:schemeClr val="dk1"/>
                </a:solidFill>
              </a:rPr>
              <a:t>nd</a:t>
            </a:r>
            <a:r>
              <a:rPr lang="en" sz="2000" dirty="0">
                <a:solidFill>
                  <a:schemeClr val="dk1"/>
                </a:solidFill>
              </a:rPr>
              <a:t> term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3" name="Google Shape;123;gf733e86af3_2_138"/>
          <p:cNvSpPr/>
          <p:nvPr/>
        </p:nvSpPr>
        <p:spPr>
          <a:xfrm>
            <a:off x="8524875" y="0"/>
            <a:ext cx="618900" cy="5143500"/>
          </a:xfrm>
          <a:prstGeom prst="rect">
            <a:avLst/>
          </a:prstGeom>
          <a:solidFill>
            <a:srgbClr val="073763">
              <a:alpha val="63919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258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f733e86af3_2_138"/>
          <p:cNvSpPr/>
          <p:nvPr/>
        </p:nvSpPr>
        <p:spPr>
          <a:xfrm>
            <a:off x="8587930" y="4031050"/>
            <a:ext cx="509981" cy="498128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f733e86af3_2_138"/>
          <p:cNvSpPr/>
          <p:nvPr/>
        </p:nvSpPr>
        <p:spPr>
          <a:xfrm>
            <a:off x="8626075" y="4602188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f733e86af3_2_138"/>
          <p:cNvSpPr/>
          <p:nvPr/>
        </p:nvSpPr>
        <p:spPr>
          <a:xfrm>
            <a:off x="8624875" y="3459901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f733e86af3_2_138" descr="Bar graph with upward trend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2559" y="3496404"/>
            <a:ext cx="384225" cy="3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f733e86af3_2_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4875" y="4031050"/>
            <a:ext cx="456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f733e86af3_2_1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56199" y="4655026"/>
            <a:ext cx="384225" cy="384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C5FDE61-2195-5340-BDA0-F145096ADF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37" y="764439"/>
            <a:ext cx="8451190" cy="413413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EDC8EA-9BA2-8745-B4BD-6530621E8517}"/>
              </a:ext>
            </a:extLst>
          </p:cNvPr>
          <p:cNvCxnSpPr>
            <a:cxnSpLocks/>
          </p:cNvCxnSpPr>
          <p:nvPr/>
        </p:nvCxnSpPr>
        <p:spPr>
          <a:xfrm>
            <a:off x="3051111" y="1797309"/>
            <a:ext cx="4851918" cy="77444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52C02A-4ABF-E840-98C2-350D3DD20C19}"/>
              </a:ext>
            </a:extLst>
          </p:cNvPr>
          <p:cNvSpPr txBox="1"/>
          <p:nvPr/>
        </p:nvSpPr>
        <p:spPr>
          <a:xfrm>
            <a:off x="2634246" y="1535699"/>
            <a:ext cx="1228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Madison, 1st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041D46-3F91-5848-BA7B-F5D3FED0D051}"/>
              </a:ext>
            </a:extLst>
          </p:cNvPr>
          <p:cNvSpPr txBox="1"/>
          <p:nvPr/>
        </p:nvSpPr>
        <p:spPr>
          <a:xfrm>
            <a:off x="7903029" y="2571750"/>
            <a:ext cx="539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2nd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94AB60-DB71-6F4D-91AD-BA871F5C38D0}"/>
              </a:ext>
            </a:extLst>
          </p:cNvPr>
          <p:cNvCxnSpPr>
            <a:cxnSpLocks/>
          </p:cNvCxnSpPr>
          <p:nvPr/>
        </p:nvCxnSpPr>
        <p:spPr>
          <a:xfrm>
            <a:off x="2351003" y="1993735"/>
            <a:ext cx="1073020" cy="161456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46C5DE-B430-FB43-990E-FA4CA031468F}"/>
              </a:ext>
            </a:extLst>
          </p:cNvPr>
          <p:cNvSpPr txBox="1"/>
          <p:nvPr/>
        </p:nvSpPr>
        <p:spPr>
          <a:xfrm>
            <a:off x="1256286" y="1591995"/>
            <a:ext cx="1228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Washington, 1st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2FCBAD-AFF2-1948-AA15-E3527DC1605A}"/>
              </a:ext>
            </a:extLst>
          </p:cNvPr>
          <p:cNvSpPr txBox="1"/>
          <p:nvPr/>
        </p:nvSpPr>
        <p:spPr>
          <a:xfrm>
            <a:off x="3424023" y="3688501"/>
            <a:ext cx="539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2nd</a:t>
            </a:r>
          </a:p>
        </p:txBody>
      </p:sp>
    </p:spTree>
    <p:extLst>
      <p:ext uri="{BB962C8B-B14F-4D97-AF65-F5344CB8AC3E}">
        <p14:creationId xmlns:p14="http://schemas.microsoft.com/office/powerpoint/2010/main" val="291932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>
            <a:alpha val="63921"/>
          </a:srgbClr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"/>
          <p:cNvPicPr preferRelativeResize="0"/>
          <p:nvPr/>
        </p:nvPicPr>
        <p:blipFill rotWithShape="1">
          <a:blip r:embed="rId3">
            <a:alphaModFix amt="47000"/>
          </a:blip>
          <a:srcRect b="795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/>
          <p:nvPr/>
        </p:nvSpPr>
        <p:spPr>
          <a:xfrm>
            <a:off x="311300" y="476249"/>
            <a:ext cx="8527900" cy="4231481"/>
          </a:xfrm>
          <a:prstGeom prst="rect">
            <a:avLst/>
          </a:prstGeom>
          <a:solidFill>
            <a:srgbClr val="073763">
              <a:alpha val="63921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2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>
            <a:spLocks noGrp="1"/>
          </p:cNvSpPr>
          <p:nvPr>
            <p:ph type="title" idx="4294967295"/>
          </p:nvPr>
        </p:nvSpPr>
        <p:spPr>
          <a:xfrm>
            <a:off x="415750" y="809374"/>
            <a:ext cx="3704400" cy="66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chemeClr val="lt1"/>
                </a:solidFill>
              </a:rPr>
              <a:t>Warning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7" name="Google Shape;67;p1"/>
          <p:cNvSpPr txBox="1">
            <a:spLocks noGrp="1"/>
          </p:cNvSpPr>
          <p:nvPr>
            <p:ph type="subTitle" idx="4294967295"/>
          </p:nvPr>
        </p:nvSpPr>
        <p:spPr>
          <a:xfrm>
            <a:off x="559272" y="2100261"/>
            <a:ext cx="8025456" cy="187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70"/>
              <a:buFont typeface="Roboto"/>
              <a:buNone/>
            </a:pPr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IN NO WAY DOES THE FOLLOWING INFORMATION PORTRAY POLITICAL IDEOLOGY, OPINIONS, OR PREFERENCES.</a:t>
            </a:r>
            <a:endParaRPr lang="en-US" sz="2800" b="1" i="0" u="none" strike="noStrike" cap="none" dirty="0">
              <a:ln>
                <a:solidFill>
                  <a:schemeClr val="bg1"/>
                </a:solidFill>
              </a:ln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70"/>
              <a:buFont typeface="Roboto"/>
              <a:buNone/>
            </a:pPr>
            <a:endParaRPr lang="en-US" sz="151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70"/>
              <a:buFont typeface="Roboto"/>
              <a:buNone/>
            </a:pPr>
            <a:endParaRPr sz="151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"/>
          <p:cNvSpPr/>
          <p:nvPr/>
        </p:nvSpPr>
        <p:spPr>
          <a:xfrm rot="-5400000">
            <a:off x="1474150" y="528325"/>
            <a:ext cx="56100" cy="21729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7582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733e86af3_2_1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392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chemeClr val="dk1"/>
                </a:solidFill>
              </a:rPr>
              <a:t>Before 1900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2</a:t>
            </a:r>
            <a:r>
              <a:rPr lang="en" sz="2000" baseline="30000" dirty="0">
                <a:solidFill>
                  <a:schemeClr val="dk1"/>
                </a:solidFill>
              </a:rPr>
              <a:t>nd</a:t>
            </a:r>
            <a:r>
              <a:rPr lang="en" sz="2000" dirty="0">
                <a:solidFill>
                  <a:schemeClr val="dk1"/>
                </a:solidFill>
              </a:rPr>
              <a:t> term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3" name="Google Shape;123;gf733e86af3_2_138"/>
          <p:cNvSpPr/>
          <p:nvPr/>
        </p:nvSpPr>
        <p:spPr>
          <a:xfrm>
            <a:off x="8524875" y="0"/>
            <a:ext cx="618900" cy="5143500"/>
          </a:xfrm>
          <a:prstGeom prst="rect">
            <a:avLst/>
          </a:prstGeom>
          <a:solidFill>
            <a:srgbClr val="073763">
              <a:alpha val="63919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258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f733e86af3_2_138"/>
          <p:cNvSpPr/>
          <p:nvPr/>
        </p:nvSpPr>
        <p:spPr>
          <a:xfrm>
            <a:off x="8587930" y="4031050"/>
            <a:ext cx="509981" cy="498128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f733e86af3_2_138"/>
          <p:cNvSpPr/>
          <p:nvPr/>
        </p:nvSpPr>
        <p:spPr>
          <a:xfrm>
            <a:off x="8626075" y="4602188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f733e86af3_2_138"/>
          <p:cNvSpPr/>
          <p:nvPr/>
        </p:nvSpPr>
        <p:spPr>
          <a:xfrm>
            <a:off x="8624875" y="3459901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f733e86af3_2_138" descr="Bar graph with upward trend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2559" y="3496404"/>
            <a:ext cx="384225" cy="3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f733e86af3_2_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4875" y="4031050"/>
            <a:ext cx="456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f733e86af3_2_1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56199" y="4655026"/>
            <a:ext cx="384225" cy="384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C5FDE61-2195-5340-BDA0-F145096ADF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37" y="764439"/>
            <a:ext cx="8451190" cy="413413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EDC8EA-9BA2-8745-B4BD-6530621E8517}"/>
              </a:ext>
            </a:extLst>
          </p:cNvPr>
          <p:cNvCxnSpPr>
            <a:cxnSpLocks/>
          </p:cNvCxnSpPr>
          <p:nvPr/>
        </p:nvCxnSpPr>
        <p:spPr>
          <a:xfrm>
            <a:off x="3051111" y="1797309"/>
            <a:ext cx="4851918" cy="77444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52C02A-4ABF-E840-98C2-350D3DD20C19}"/>
              </a:ext>
            </a:extLst>
          </p:cNvPr>
          <p:cNvSpPr txBox="1"/>
          <p:nvPr/>
        </p:nvSpPr>
        <p:spPr>
          <a:xfrm>
            <a:off x="2634246" y="1535699"/>
            <a:ext cx="1228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Madison, 1st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041D46-3F91-5848-BA7B-F5D3FED0D051}"/>
              </a:ext>
            </a:extLst>
          </p:cNvPr>
          <p:cNvSpPr txBox="1"/>
          <p:nvPr/>
        </p:nvSpPr>
        <p:spPr>
          <a:xfrm>
            <a:off x="7903029" y="2571750"/>
            <a:ext cx="539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2nd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94AB60-DB71-6F4D-91AD-BA871F5C38D0}"/>
              </a:ext>
            </a:extLst>
          </p:cNvPr>
          <p:cNvCxnSpPr>
            <a:cxnSpLocks/>
          </p:cNvCxnSpPr>
          <p:nvPr/>
        </p:nvCxnSpPr>
        <p:spPr>
          <a:xfrm>
            <a:off x="2351003" y="1993735"/>
            <a:ext cx="1073020" cy="161456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46C5DE-B430-FB43-990E-FA4CA031468F}"/>
              </a:ext>
            </a:extLst>
          </p:cNvPr>
          <p:cNvSpPr txBox="1"/>
          <p:nvPr/>
        </p:nvSpPr>
        <p:spPr>
          <a:xfrm>
            <a:off x="1256286" y="1591995"/>
            <a:ext cx="1228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Washington, 1st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2FCBAD-AFF2-1948-AA15-E3527DC1605A}"/>
              </a:ext>
            </a:extLst>
          </p:cNvPr>
          <p:cNvSpPr txBox="1"/>
          <p:nvPr/>
        </p:nvSpPr>
        <p:spPr>
          <a:xfrm>
            <a:off x="3424023" y="3688501"/>
            <a:ext cx="539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2nd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32D0B9-12A3-7C45-AA84-45BE2B14DD1E}"/>
              </a:ext>
            </a:extLst>
          </p:cNvPr>
          <p:cNvCxnSpPr>
            <a:cxnSpLocks/>
          </p:cNvCxnSpPr>
          <p:nvPr/>
        </p:nvCxnSpPr>
        <p:spPr>
          <a:xfrm flipV="1">
            <a:off x="3391890" y="2550281"/>
            <a:ext cx="3573624" cy="2332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2F3D84D-5D5F-6644-B42B-52CDEF9A2E8A}"/>
              </a:ext>
            </a:extLst>
          </p:cNvPr>
          <p:cNvSpPr txBox="1"/>
          <p:nvPr/>
        </p:nvSpPr>
        <p:spPr>
          <a:xfrm>
            <a:off x="3343373" y="2815564"/>
            <a:ext cx="1228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Lincoln, 1st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B49576-79D9-9C46-A7CF-76F2D5B2D4FA}"/>
              </a:ext>
            </a:extLst>
          </p:cNvPr>
          <p:cNvSpPr txBox="1"/>
          <p:nvPr/>
        </p:nvSpPr>
        <p:spPr>
          <a:xfrm>
            <a:off x="6965514" y="2571750"/>
            <a:ext cx="539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2nd</a:t>
            </a:r>
          </a:p>
        </p:txBody>
      </p:sp>
    </p:spTree>
    <p:extLst>
      <p:ext uri="{BB962C8B-B14F-4D97-AF65-F5344CB8AC3E}">
        <p14:creationId xmlns:p14="http://schemas.microsoft.com/office/powerpoint/2010/main" val="716266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733e86af3_2_1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392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chemeClr val="dk1"/>
                </a:solidFill>
              </a:rPr>
              <a:t>Before 1900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2</a:t>
            </a:r>
            <a:r>
              <a:rPr lang="en" sz="2000" baseline="30000" dirty="0">
                <a:solidFill>
                  <a:schemeClr val="dk1"/>
                </a:solidFill>
              </a:rPr>
              <a:t>nd</a:t>
            </a:r>
            <a:r>
              <a:rPr lang="en" sz="2000" dirty="0">
                <a:solidFill>
                  <a:schemeClr val="dk1"/>
                </a:solidFill>
              </a:rPr>
              <a:t> term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3" name="Google Shape;123;gf733e86af3_2_138"/>
          <p:cNvSpPr/>
          <p:nvPr/>
        </p:nvSpPr>
        <p:spPr>
          <a:xfrm>
            <a:off x="8524875" y="0"/>
            <a:ext cx="618900" cy="5143500"/>
          </a:xfrm>
          <a:prstGeom prst="rect">
            <a:avLst/>
          </a:prstGeom>
          <a:solidFill>
            <a:srgbClr val="073763">
              <a:alpha val="63919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258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f733e86af3_2_138"/>
          <p:cNvSpPr/>
          <p:nvPr/>
        </p:nvSpPr>
        <p:spPr>
          <a:xfrm>
            <a:off x="8587930" y="4031050"/>
            <a:ext cx="509981" cy="498128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f733e86af3_2_138"/>
          <p:cNvSpPr/>
          <p:nvPr/>
        </p:nvSpPr>
        <p:spPr>
          <a:xfrm>
            <a:off x="8626075" y="4602188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f733e86af3_2_138"/>
          <p:cNvSpPr/>
          <p:nvPr/>
        </p:nvSpPr>
        <p:spPr>
          <a:xfrm>
            <a:off x="8624875" y="3459901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f733e86af3_2_138" descr="Bar graph with upward trend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2559" y="3496404"/>
            <a:ext cx="384225" cy="3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f733e86af3_2_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4875" y="4031050"/>
            <a:ext cx="456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f733e86af3_2_1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56199" y="4655026"/>
            <a:ext cx="384225" cy="384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C5FDE61-2195-5340-BDA0-F145096ADF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37" y="764439"/>
            <a:ext cx="8451190" cy="413413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EDC8EA-9BA2-8745-B4BD-6530621E8517}"/>
              </a:ext>
            </a:extLst>
          </p:cNvPr>
          <p:cNvCxnSpPr>
            <a:cxnSpLocks/>
          </p:cNvCxnSpPr>
          <p:nvPr/>
        </p:nvCxnSpPr>
        <p:spPr>
          <a:xfrm>
            <a:off x="3051111" y="1797309"/>
            <a:ext cx="4851918" cy="77444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52C02A-4ABF-E840-98C2-350D3DD20C19}"/>
              </a:ext>
            </a:extLst>
          </p:cNvPr>
          <p:cNvSpPr txBox="1"/>
          <p:nvPr/>
        </p:nvSpPr>
        <p:spPr>
          <a:xfrm>
            <a:off x="2634246" y="1535699"/>
            <a:ext cx="1228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Madison, 1st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041D46-3F91-5848-BA7B-F5D3FED0D051}"/>
              </a:ext>
            </a:extLst>
          </p:cNvPr>
          <p:cNvSpPr txBox="1"/>
          <p:nvPr/>
        </p:nvSpPr>
        <p:spPr>
          <a:xfrm>
            <a:off x="7903029" y="2571750"/>
            <a:ext cx="539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2nd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94AB60-DB71-6F4D-91AD-BA871F5C38D0}"/>
              </a:ext>
            </a:extLst>
          </p:cNvPr>
          <p:cNvCxnSpPr>
            <a:cxnSpLocks/>
          </p:cNvCxnSpPr>
          <p:nvPr/>
        </p:nvCxnSpPr>
        <p:spPr>
          <a:xfrm>
            <a:off x="2351003" y="1993735"/>
            <a:ext cx="1073020" cy="161456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46C5DE-B430-FB43-990E-FA4CA031468F}"/>
              </a:ext>
            </a:extLst>
          </p:cNvPr>
          <p:cNvSpPr txBox="1"/>
          <p:nvPr/>
        </p:nvSpPr>
        <p:spPr>
          <a:xfrm>
            <a:off x="1256286" y="1591995"/>
            <a:ext cx="1228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Washington, 1st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2FCBAD-AFF2-1948-AA15-E3527DC1605A}"/>
              </a:ext>
            </a:extLst>
          </p:cNvPr>
          <p:cNvSpPr txBox="1"/>
          <p:nvPr/>
        </p:nvSpPr>
        <p:spPr>
          <a:xfrm>
            <a:off x="3424023" y="3688501"/>
            <a:ext cx="539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2nd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32D0B9-12A3-7C45-AA84-45BE2B14DD1E}"/>
              </a:ext>
            </a:extLst>
          </p:cNvPr>
          <p:cNvCxnSpPr>
            <a:cxnSpLocks/>
          </p:cNvCxnSpPr>
          <p:nvPr/>
        </p:nvCxnSpPr>
        <p:spPr>
          <a:xfrm flipV="1">
            <a:off x="3391890" y="2550281"/>
            <a:ext cx="3573624" cy="2332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2F3D84D-5D5F-6644-B42B-52CDEF9A2E8A}"/>
              </a:ext>
            </a:extLst>
          </p:cNvPr>
          <p:cNvSpPr txBox="1"/>
          <p:nvPr/>
        </p:nvSpPr>
        <p:spPr>
          <a:xfrm>
            <a:off x="3343373" y="2815564"/>
            <a:ext cx="1228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Lincoln, 1st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B49576-79D9-9C46-A7CF-76F2D5B2D4FA}"/>
              </a:ext>
            </a:extLst>
          </p:cNvPr>
          <p:cNvSpPr txBox="1"/>
          <p:nvPr/>
        </p:nvSpPr>
        <p:spPr>
          <a:xfrm>
            <a:off x="6965514" y="2571750"/>
            <a:ext cx="539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2nd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C9C31F-95F3-9E42-A9B2-E69A2B55F743}"/>
              </a:ext>
            </a:extLst>
          </p:cNvPr>
          <p:cNvSpPr txBox="1"/>
          <p:nvPr/>
        </p:nvSpPr>
        <p:spPr>
          <a:xfrm>
            <a:off x="542925" y="207169"/>
            <a:ext cx="224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Georgia" panose="02040502050405020303" pitchFamily="18" charset="0"/>
              </a:rPr>
              <a:t>74% increase in negativity score</a:t>
            </a:r>
          </a:p>
        </p:txBody>
      </p:sp>
    </p:spTree>
    <p:extLst>
      <p:ext uri="{BB962C8B-B14F-4D97-AF65-F5344CB8AC3E}">
        <p14:creationId xmlns:p14="http://schemas.microsoft.com/office/powerpoint/2010/main" val="1334728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733e86af3_2_1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392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chemeClr val="dk1"/>
                </a:solidFill>
              </a:rPr>
              <a:t>After 1900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 1</a:t>
            </a:r>
            <a:r>
              <a:rPr lang="en" sz="2000" baseline="30000" dirty="0">
                <a:solidFill>
                  <a:schemeClr val="dk1"/>
                </a:solidFill>
              </a:rPr>
              <a:t>st</a:t>
            </a:r>
            <a:r>
              <a:rPr lang="en" sz="2000" dirty="0">
                <a:solidFill>
                  <a:schemeClr val="dk1"/>
                </a:solidFill>
              </a:rPr>
              <a:t> term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3" name="Google Shape;123;gf733e86af3_2_138"/>
          <p:cNvSpPr/>
          <p:nvPr/>
        </p:nvSpPr>
        <p:spPr>
          <a:xfrm>
            <a:off x="8524875" y="0"/>
            <a:ext cx="618900" cy="5143500"/>
          </a:xfrm>
          <a:prstGeom prst="rect">
            <a:avLst/>
          </a:prstGeom>
          <a:solidFill>
            <a:srgbClr val="073763">
              <a:alpha val="63919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258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f733e86af3_2_138"/>
          <p:cNvSpPr/>
          <p:nvPr/>
        </p:nvSpPr>
        <p:spPr>
          <a:xfrm>
            <a:off x="8587930" y="4031050"/>
            <a:ext cx="509981" cy="498128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f733e86af3_2_138"/>
          <p:cNvSpPr/>
          <p:nvPr/>
        </p:nvSpPr>
        <p:spPr>
          <a:xfrm>
            <a:off x="8626075" y="4602188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f733e86af3_2_138"/>
          <p:cNvSpPr/>
          <p:nvPr/>
        </p:nvSpPr>
        <p:spPr>
          <a:xfrm>
            <a:off x="8624875" y="3459901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f733e86af3_2_138" descr="Bar graph with upward trend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2559" y="3496404"/>
            <a:ext cx="384225" cy="3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f733e86af3_2_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6075" y="4046819"/>
            <a:ext cx="456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f733e86af3_2_1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9398" y="4647672"/>
            <a:ext cx="384225" cy="384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D8199C6-F318-0646-989A-BF3A00D15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99163"/>
            <a:ext cx="8453127" cy="384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88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733e86af3_2_1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392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chemeClr val="dk1"/>
                </a:solidFill>
              </a:rPr>
              <a:t>After 1900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 1</a:t>
            </a:r>
            <a:r>
              <a:rPr lang="en" sz="2000" baseline="30000" dirty="0">
                <a:solidFill>
                  <a:schemeClr val="dk1"/>
                </a:solidFill>
              </a:rPr>
              <a:t>st</a:t>
            </a:r>
            <a:r>
              <a:rPr lang="en" sz="2000" dirty="0">
                <a:solidFill>
                  <a:schemeClr val="dk1"/>
                </a:solidFill>
              </a:rPr>
              <a:t> and 2</a:t>
            </a:r>
            <a:r>
              <a:rPr lang="en" sz="2000" baseline="30000" dirty="0">
                <a:solidFill>
                  <a:schemeClr val="dk1"/>
                </a:solidFill>
              </a:rPr>
              <a:t>nd</a:t>
            </a:r>
            <a:r>
              <a:rPr lang="en" sz="2000" dirty="0">
                <a:solidFill>
                  <a:schemeClr val="dk1"/>
                </a:solidFill>
              </a:rPr>
              <a:t> term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3" name="Google Shape;123;gf733e86af3_2_138"/>
          <p:cNvSpPr/>
          <p:nvPr/>
        </p:nvSpPr>
        <p:spPr>
          <a:xfrm>
            <a:off x="8524875" y="0"/>
            <a:ext cx="618900" cy="5143500"/>
          </a:xfrm>
          <a:prstGeom prst="rect">
            <a:avLst/>
          </a:prstGeom>
          <a:solidFill>
            <a:srgbClr val="073763">
              <a:alpha val="63919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258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f733e86af3_2_138"/>
          <p:cNvSpPr/>
          <p:nvPr/>
        </p:nvSpPr>
        <p:spPr>
          <a:xfrm>
            <a:off x="8587930" y="4031050"/>
            <a:ext cx="509981" cy="498128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f733e86af3_2_138"/>
          <p:cNvSpPr/>
          <p:nvPr/>
        </p:nvSpPr>
        <p:spPr>
          <a:xfrm>
            <a:off x="8626075" y="4602188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f733e86af3_2_138"/>
          <p:cNvSpPr/>
          <p:nvPr/>
        </p:nvSpPr>
        <p:spPr>
          <a:xfrm>
            <a:off x="8624875" y="3459901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f733e86af3_2_138" descr="Bar graph with upward trend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2559" y="3496404"/>
            <a:ext cx="384225" cy="3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f733e86af3_2_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4251" y="4040381"/>
            <a:ext cx="456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f733e86af3_2_1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1362" y="4645399"/>
            <a:ext cx="384225" cy="384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5493CAD-99AD-5546-A657-AA16A1A2E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36" y="799271"/>
            <a:ext cx="8463175" cy="384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13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733e86af3_2_1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392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chemeClr val="dk1"/>
                </a:solidFill>
              </a:rPr>
              <a:t>After 1900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 1</a:t>
            </a:r>
            <a:r>
              <a:rPr lang="en" sz="2000" baseline="30000" dirty="0">
                <a:solidFill>
                  <a:schemeClr val="dk1"/>
                </a:solidFill>
              </a:rPr>
              <a:t>st</a:t>
            </a:r>
            <a:r>
              <a:rPr lang="en" sz="2000" dirty="0">
                <a:solidFill>
                  <a:schemeClr val="dk1"/>
                </a:solidFill>
              </a:rPr>
              <a:t> and 2</a:t>
            </a:r>
            <a:r>
              <a:rPr lang="en" sz="2000" baseline="30000" dirty="0">
                <a:solidFill>
                  <a:schemeClr val="dk1"/>
                </a:solidFill>
              </a:rPr>
              <a:t>nd</a:t>
            </a:r>
            <a:r>
              <a:rPr lang="en" sz="2000" dirty="0">
                <a:solidFill>
                  <a:schemeClr val="dk1"/>
                </a:solidFill>
              </a:rPr>
              <a:t> term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3" name="Google Shape;123;gf733e86af3_2_138"/>
          <p:cNvSpPr/>
          <p:nvPr/>
        </p:nvSpPr>
        <p:spPr>
          <a:xfrm>
            <a:off x="8524875" y="0"/>
            <a:ext cx="618900" cy="5143500"/>
          </a:xfrm>
          <a:prstGeom prst="rect">
            <a:avLst/>
          </a:prstGeom>
          <a:solidFill>
            <a:srgbClr val="073763">
              <a:alpha val="63919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258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f733e86af3_2_138"/>
          <p:cNvSpPr/>
          <p:nvPr/>
        </p:nvSpPr>
        <p:spPr>
          <a:xfrm>
            <a:off x="8587930" y="4031050"/>
            <a:ext cx="509981" cy="498128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f733e86af3_2_138"/>
          <p:cNvSpPr/>
          <p:nvPr/>
        </p:nvSpPr>
        <p:spPr>
          <a:xfrm>
            <a:off x="8626075" y="4602188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f733e86af3_2_138"/>
          <p:cNvSpPr/>
          <p:nvPr/>
        </p:nvSpPr>
        <p:spPr>
          <a:xfrm>
            <a:off x="8624875" y="3459901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f733e86af3_2_138" descr="Bar graph with upward trend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2559" y="3496404"/>
            <a:ext cx="384225" cy="3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f733e86af3_2_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4251" y="4040381"/>
            <a:ext cx="456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f733e86af3_2_1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1362" y="4645399"/>
            <a:ext cx="384225" cy="384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5493CAD-99AD-5546-A657-AA16A1A2E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36" y="799271"/>
            <a:ext cx="8463175" cy="384612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0A087E-CB4B-DA4B-90EB-2C142AB25AD9}"/>
              </a:ext>
            </a:extLst>
          </p:cNvPr>
          <p:cNvCxnSpPr>
            <a:cxnSpLocks/>
          </p:cNvCxnSpPr>
          <p:nvPr/>
        </p:nvCxnSpPr>
        <p:spPr>
          <a:xfrm flipH="1">
            <a:off x="3095234" y="2220526"/>
            <a:ext cx="216723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10602C-1126-9745-A8EC-9BB4B4672032}"/>
              </a:ext>
            </a:extLst>
          </p:cNvPr>
          <p:cNvSpPr txBox="1"/>
          <p:nvPr/>
        </p:nvSpPr>
        <p:spPr>
          <a:xfrm>
            <a:off x="5153305" y="1958916"/>
            <a:ext cx="1228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Wilson, 1st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9303F-7DD4-CA46-BB8C-38ADB89194EF}"/>
              </a:ext>
            </a:extLst>
          </p:cNvPr>
          <p:cNvSpPr txBox="1"/>
          <p:nvPr/>
        </p:nvSpPr>
        <p:spPr>
          <a:xfrm>
            <a:off x="2654147" y="2138544"/>
            <a:ext cx="539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2nd</a:t>
            </a:r>
          </a:p>
        </p:txBody>
      </p:sp>
    </p:spTree>
    <p:extLst>
      <p:ext uri="{BB962C8B-B14F-4D97-AF65-F5344CB8AC3E}">
        <p14:creationId xmlns:p14="http://schemas.microsoft.com/office/powerpoint/2010/main" val="2169984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733e86af3_2_1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392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chemeClr val="dk1"/>
                </a:solidFill>
              </a:rPr>
              <a:t>After 1900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 1</a:t>
            </a:r>
            <a:r>
              <a:rPr lang="en" sz="2000" baseline="30000" dirty="0">
                <a:solidFill>
                  <a:schemeClr val="dk1"/>
                </a:solidFill>
              </a:rPr>
              <a:t>st</a:t>
            </a:r>
            <a:r>
              <a:rPr lang="en" sz="2000" dirty="0">
                <a:solidFill>
                  <a:schemeClr val="dk1"/>
                </a:solidFill>
              </a:rPr>
              <a:t> and 2</a:t>
            </a:r>
            <a:r>
              <a:rPr lang="en" sz="2000" baseline="30000" dirty="0">
                <a:solidFill>
                  <a:schemeClr val="dk1"/>
                </a:solidFill>
              </a:rPr>
              <a:t>nd</a:t>
            </a:r>
            <a:r>
              <a:rPr lang="en" sz="2000" dirty="0">
                <a:solidFill>
                  <a:schemeClr val="dk1"/>
                </a:solidFill>
              </a:rPr>
              <a:t> term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3" name="Google Shape;123;gf733e86af3_2_138"/>
          <p:cNvSpPr/>
          <p:nvPr/>
        </p:nvSpPr>
        <p:spPr>
          <a:xfrm>
            <a:off x="8524875" y="0"/>
            <a:ext cx="618900" cy="5143500"/>
          </a:xfrm>
          <a:prstGeom prst="rect">
            <a:avLst/>
          </a:prstGeom>
          <a:solidFill>
            <a:srgbClr val="073763">
              <a:alpha val="63919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258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f733e86af3_2_138"/>
          <p:cNvSpPr/>
          <p:nvPr/>
        </p:nvSpPr>
        <p:spPr>
          <a:xfrm>
            <a:off x="8587930" y="4031050"/>
            <a:ext cx="509981" cy="498128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f733e86af3_2_138"/>
          <p:cNvSpPr/>
          <p:nvPr/>
        </p:nvSpPr>
        <p:spPr>
          <a:xfrm>
            <a:off x="8626075" y="4602188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f733e86af3_2_138"/>
          <p:cNvSpPr/>
          <p:nvPr/>
        </p:nvSpPr>
        <p:spPr>
          <a:xfrm>
            <a:off x="8624875" y="3459901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f733e86af3_2_138" descr="Bar graph with upward trend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2559" y="3496404"/>
            <a:ext cx="384225" cy="3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f733e86af3_2_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4251" y="4040381"/>
            <a:ext cx="456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f733e86af3_2_1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1362" y="4645399"/>
            <a:ext cx="384225" cy="384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5493CAD-99AD-5546-A657-AA16A1A2E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36" y="799271"/>
            <a:ext cx="8463175" cy="384612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0A087E-CB4B-DA4B-90EB-2C142AB25AD9}"/>
              </a:ext>
            </a:extLst>
          </p:cNvPr>
          <p:cNvCxnSpPr>
            <a:cxnSpLocks/>
          </p:cNvCxnSpPr>
          <p:nvPr/>
        </p:nvCxnSpPr>
        <p:spPr>
          <a:xfrm flipH="1">
            <a:off x="3095234" y="2220526"/>
            <a:ext cx="216723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10602C-1126-9745-A8EC-9BB4B4672032}"/>
              </a:ext>
            </a:extLst>
          </p:cNvPr>
          <p:cNvSpPr txBox="1"/>
          <p:nvPr/>
        </p:nvSpPr>
        <p:spPr>
          <a:xfrm>
            <a:off x="5153305" y="1958916"/>
            <a:ext cx="1228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Wilson, 1st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9303F-7DD4-CA46-BB8C-38ADB89194EF}"/>
              </a:ext>
            </a:extLst>
          </p:cNvPr>
          <p:cNvSpPr txBox="1"/>
          <p:nvPr/>
        </p:nvSpPr>
        <p:spPr>
          <a:xfrm>
            <a:off x="2654147" y="2138544"/>
            <a:ext cx="539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2nd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25119-9D04-7D49-9C19-0A33AF57A2C3}"/>
              </a:ext>
            </a:extLst>
          </p:cNvPr>
          <p:cNvCxnSpPr>
            <a:cxnSpLocks/>
          </p:cNvCxnSpPr>
          <p:nvPr/>
        </p:nvCxnSpPr>
        <p:spPr>
          <a:xfrm flipH="1" flipV="1">
            <a:off x="3239112" y="2103001"/>
            <a:ext cx="709125" cy="33269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6F0D323-8628-7140-AA39-D561295EA597}"/>
              </a:ext>
            </a:extLst>
          </p:cNvPr>
          <p:cNvSpPr txBox="1"/>
          <p:nvPr/>
        </p:nvSpPr>
        <p:spPr>
          <a:xfrm>
            <a:off x="3825551" y="2494774"/>
            <a:ext cx="1228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Clinton, 1st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AB1AA2-1CBD-214F-8251-EC04500E1009}"/>
              </a:ext>
            </a:extLst>
          </p:cNvPr>
          <p:cNvSpPr txBox="1"/>
          <p:nvPr/>
        </p:nvSpPr>
        <p:spPr>
          <a:xfrm>
            <a:off x="2887764" y="1841391"/>
            <a:ext cx="539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2nd</a:t>
            </a:r>
          </a:p>
        </p:txBody>
      </p:sp>
    </p:spTree>
    <p:extLst>
      <p:ext uri="{BB962C8B-B14F-4D97-AF65-F5344CB8AC3E}">
        <p14:creationId xmlns:p14="http://schemas.microsoft.com/office/powerpoint/2010/main" val="780425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733e86af3_2_1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392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chemeClr val="dk1"/>
                </a:solidFill>
              </a:rPr>
              <a:t>After 1900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 1</a:t>
            </a:r>
            <a:r>
              <a:rPr lang="en" sz="2000" baseline="30000" dirty="0">
                <a:solidFill>
                  <a:schemeClr val="dk1"/>
                </a:solidFill>
              </a:rPr>
              <a:t>st</a:t>
            </a:r>
            <a:r>
              <a:rPr lang="en" sz="2000" dirty="0">
                <a:solidFill>
                  <a:schemeClr val="dk1"/>
                </a:solidFill>
              </a:rPr>
              <a:t> and 2</a:t>
            </a:r>
            <a:r>
              <a:rPr lang="en" sz="2000" baseline="30000" dirty="0">
                <a:solidFill>
                  <a:schemeClr val="dk1"/>
                </a:solidFill>
              </a:rPr>
              <a:t>nd</a:t>
            </a:r>
            <a:r>
              <a:rPr lang="en" sz="2000" dirty="0">
                <a:solidFill>
                  <a:schemeClr val="dk1"/>
                </a:solidFill>
              </a:rPr>
              <a:t> term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3" name="Google Shape;123;gf733e86af3_2_138"/>
          <p:cNvSpPr/>
          <p:nvPr/>
        </p:nvSpPr>
        <p:spPr>
          <a:xfrm>
            <a:off x="8524875" y="0"/>
            <a:ext cx="618900" cy="5143500"/>
          </a:xfrm>
          <a:prstGeom prst="rect">
            <a:avLst/>
          </a:prstGeom>
          <a:solidFill>
            <a:srgbClr val="073763">
              <a:alpha val="63919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258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f733e86af3_2_138"/>
          <p:cNvSpPr/>
          <p:nvPr/>
        </p:nvSpPr>
        <p:spPr>
          <a:xfrm>
            <a:off x="8587930" y="4031050"/>
            <a:ext cx="509981" cy="498128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f733e86af3_2_138"/>
          <p:cNvSpPr/>
          <p:nvPr/>
        </p:nvSpPr>
        <p:spPr>
          <a:xfrm>
            <a:off x="8626075" y="4602188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f733e86af3_2_138"/>
          <p:cNvSpPr/>
          <p:nvPr/>
        </p:nvSpPr>
        <p:spPr>
          <a:xfrm>
            <a:off x="8624875" y="3459901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f733e86af3_2_138" descr="Bar graph with upward trend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2559" y="3496404"/>
            <a:ext cx="384225" cy="3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f733e86af3_2_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4251" y="4040381"/>
            <a:ext cx="456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f733e86af3_2_1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1362" y="4645399"/>
            <a:ext cx="384225" cy="384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5493CAD-99AD-5546-A657-AA16A1A2E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36" y="799271"/>
            <a:ext cx="8463175" cy="384612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0A087E-CB4B-DA4B-90EB-2C142AB25AD9}"/>
              </a:ext>
            </a:extLst>
          </p:cNvPr>
          <p:cNvCxnSpPr>
            <a:cxnSpLocks/>
          </p:cNvCxnSpPr>
          <p:nvPr/>
        </p:nvCxnSpPr>
        <p:spPr>
          <a:xfrm flipH="1">
            <a:off x="3095234" y="2220526"/>
            <a:ext cx="216723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10602C-1126-9745-A8EC-9BB4B4672032}"/>
              </a:ext>
            </a:extLst>
          </p:cNvPr>
          <p:cNvSpPr txBox="1"/>
          <p:nvPr/>
        </p:nvSpPr>
        <p:spPr>
          <a:xfrm>
            <a:off x="5153305" y="1958916"/>
            <a:ext cx="1228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Wilson, 1st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9303F-7DD4-CA46-BB8C-38ADB89194EF}"/>
              </a:ext>
            </a:extLst>
          </p:cNvPr>
          <p:cNvSpPr txBox="1"/>
          <p:nvPr/>
        </p:nvSpPr>
        <p:spPr>
          <a:xfrm>
            <a:off x="2654147" y="2138544"/>
            <a:ext cx="539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2nd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25119-9D04-7D49-9C19-0A33AF57A2C3}"/>
              </a:ext>
            </a:extLst>
          </p:cNvPr>
          <p:cNvCxnSpPr>
            <a:cxnSpLocks/>
          </p:cNvCxnSpPr>
          <p:nvPr/>
        </p:nvCxnSpPr>
        <p:spPr>
          <a:xfrm flipH="1" flipV="1">
            <a:off x="3239112" y="2103001"/>
            <a:ext cx="709125" cy="33269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6F0D323-8628-7140-AA39-D561295EA597}"/>
              </a:ext>
            </a:extLst>
          </p:cNvPr>
          <p:cNvSpPr txBox="1"/>
          <p:nvPr/>
        </p:nvSpPr>
        <p:spPr>
          <a:xfrm>
            <a:off x="3825551" y="2494774"/>
            <a:ext cx="1228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Clinton, 1st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AB1AA2-1CBD-214F-8251-EC04500E1009}"/>
              </a:ext>
            </a:extLst>
          </p:cNvPr>
          <p:cNvSpPr txBox="1"/>
          <p:nvPr/>
        </p:nvSpPr>
        <p:spPr>
          <a:xfrm>
            <a:off x="2887764" y="1841391"/>
            <a:ext cx="539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2nd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E20527-AB41-CA40-9D28-DE7179523006}"/>
              </a:ext>
            </a:extLst>
          </p:cNvPr>
          <p:cNvCxnSpPr>
            <a:cxnSpLocks/>
          </p:cNvCxnSpPr>
          <p:nvPr/>
        </p:nvCxnSpPr>
        <p:spPr>
          <a:xfrm flipH="1" flipV="1">
            <a:off x="3853544" y="1681848"/>
            <a:ext cx="604678" cy="20859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DF32FA-3AF6-A74A-9D4D-792B86ADFA67}"/>
              </a:ext>
            </a:extLst>
          </p:cNvPr>
          <p:cNvSpPr txBox="1"/>
          <p:nvPr/>
        </p:nvSpPr>
        <p:spPr>
          <a:xfrm>
            <a:off x="4474058" y="1734903"/>
            <a:ext cx="1228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 GW. Bush, 1st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34CFC6-688E-704E-A173-5D308F4F8253}"/>
              </a:ext>
            </a:extLst>
          </p:cNvPr>
          <p:cNvSpPr txBox="1"/>
          <p:nvPr/>
        </p:nvSpPr>
        <p:spPr>
          <a:xfrm>
            <a:off x="3453786" y="1413920"/>
            <a:ext cx="539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2nd</a:t>
            </a:r>
          </a:p>
        </p:txBody>
      </p:sp>
    </p:spTree>
    <p:extLst>
      <p:ext uri="{BB962C8B-B14F-4D97-AF65-F5344CB8AC3E}">
        <p14:creationId xmlns:p14="http://schemas.microsoft.com/office/powerpoint/2010/main" val="2222294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733e86af3_2_1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392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chemeClr val="dk1"/>
                </a:solidFill>
              </a:rPr>
              <a:t>After 1900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 1</a:t>
            </a:r>
            <a:r>
              <a:rPr lang="en" sz="2000" baseline="30000" dirty="0">
                <a:solidFill>
                  <a:schemeClr val="dk1"/>
                </a:solidFill>
              </a:rPr>
              <a:t>st</a:t>
            </a:r>
            <a:r>
              <a:rPr lang="en" sz="2000" dirty="0">
                <a:solidFill>
                  <a:schemeClr val="dk1"/>
                </a:solidFill>
              </a:rPr>
              <a:t> and 2</a:t>
            </a:r>
            <a:r>
              <a:rPr lang="en" sz="2000" baseline="30000" dirty="0">
                <a:solidFill>
                  <a:schemeClr val="dk1"/>
                </a:solidFill>
              </a:rPr>
              <a:t>nd</a:t>
            </a:r>
            <a:r>
              <a:rPr lang="en" sz="2000" dirty="0">
                <a:solidFill>
                  <a:schemeClr val="dk1"/>
                </a:solidFill>
              </a:rPr>
              <a:t> term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3" name="Google Shape;123;gf733e86af3_2_138"/>
          <p:cNvSpPr/>
          <p:nvPr/>
        </p:nvSpPr>
        <p:spPr>
          <a:xfrm>
            <a:off x="8524875" y="0"/>
            <a:ext cx="618900" cy="5143500"/>
          </a:xfrm>
          <a:prstGeom prst="rect">
            <a:avLst/>
          </a:prstGeom>
          <a:solidFill>
            <a:srgbClr val="073763">
              <a:alpha val="63919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258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f733e86af3_2_138"/>
          <p:cNvSpPr/>
          <p:nvPr/>
        </p:nvSpPr>
        <p:spPr>
          <a:xfrm>
            <a:off x="8587930" y="4031050"/>
            <a:ext cx="509981" cy="498128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f733e86af3_2_138"/>
          <p:cNvSpPr/>
          <p:nvPr/>
        </p:nvSpPr>
        <p:spPr>
          <a:xfrm>
            <a:off x="8626075" y="4602188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f733e86af3_2_138"/>
          <p:cNvSpPr/>
          <p:nvPr/>
        </p:nvSpPr>
        <p:spPr>
          <a:xfrm>
            <a:off x="8624875" y="3459901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f733e86af3_2_138" descr="Bar graph with upward trend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2559" y="3496404"/>
            <a:ext cx="384225" cy="3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f733e86af3_2_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4251" y="4040381"/>
            <a:ext cx="456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f733e86af3_2_1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1362" y="4645399"/>
            <a:ext cx="384225" cy="384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5493CAD-99AD-5546-A657-AA16A1A2E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36" y="799271"/>
            <a:ext cx="8463175" cy="384612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0A087E-CB4B-DA4B-90EB-2C142AB25AD9}"/>
              </a:ext>
            </a:extLst>
          </p:cNvPr>
          <p:cNvCxnSpPr>
            <a:cxnSpLocks/>
          </p:cNvCxnSpPr>
          <p:nvPr/>
        </p:nvCxnSpPr>
        <p:spPr>
          <a:xfrm flipH="1">
            <a:off x="3095234" y="2220526"/>
            <a:ext cx="216723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10602C-1126-9745-A8EC-9BB4B4672032}"/>
              </a:ext>
            </a:extLst>
          </p:cNvPr>
          <p:cNvSpPr txBox="1"/>
          <p:nvPr/>
        </p:nvSpPr>
        <p:spPr>
          <a:xfrm>
            <a:off x="5153305" y="1958916"/>
            <a:ext cx="1228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Wilson, 1st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9303F-7DD4-CA46-BB8C-38ADB89194EF}"/>
              </a:ext>
            </a:extLst>
          </p:cNvPr>
          <p:cNvSpPr txBox="1"/>
          <p:nvPr/>
        </p:nvSpPr>
        <p:spPr>
          <a:xfrm>
            <a:off x="2654147" y="2138544"/>
            <a:ext cx="539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2nd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25119-9D04-7D49-9C19-0A33AF57A2C3}"/>
              </a:ext>
            </a:extLst>
          </p:cNvPr>
          <p:cNvCxnSpPr>
            <a:cxnSpLocks/>
          </p:cNvCxnSpPr>
          <p:nvPr/>
        </p:nvCxnSpPr>
        <p:spPr>
          <a:xfrm flipH="1" flipV="1">
            <a:off x="3239112" y="2103001"/>
            <a:ext cx="709125" cy="33269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6F0D323-8628-7140-AA39-D561295EA597}"/>
              </a:ext>
            </a:extLst>
          </p:cNvPr>
          <p:cNvSpPr txBox="1"/>
          <p:nvPr/>
        </p:nvSpPr>
        <p:spPr>
          <a:xfrm>
            <a:off x="3825551" y="2494774"/>
            <a:ext cx="1228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Clinton, 1st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AB1AA2-1CBD-214F-8251-EC04500E1009}"/>
              </a:ext>
            </a:extLst>
          </p:cNvPr>
          <p:cNvSpPr txBox="1"/>
          <p:nvPr/>
        </p:nvSpPr>
        <p:spPr>
          <a:xfrm>
            <a:off x="2887764" y="1841391"/>
            <a:ext cx="539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2nd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E20527-AB41-CA40-9D28-DE7179523006}"/>
              </a:ext>
            </a:extLst>
          </p:cNvPr>
          <p:cNvCxnSpPr>
            <a:cxnSpLocks/>
          </p:cNvCxnSpPr>
          <p:nvPr/>
        </p:nvCxnSpPr>
        <p:spPr>
          <a:xfrm flipH="1" flipV="1">
            <a:off x="3853544" y="1681848"/>
            <a:ext cx="604678" cy="20859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DF32FA-3AF6-A74A-9D4D-792B86ADFA67}"/>
              </a:ext>
            </a:extLst>
          </p:cNvPr>
          <p:cNvSpPr txBox="1"/>
          <p:nvPr/>
        </p:nvSpPr>
        <p:spPr>
          <a:xfrm>
            <a:off x="4474058" y="1734903"/>
            <a:ext cx="1228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 GW. Bush, 1st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34CFC6-688E-704E-A173-5D308F4F8253}"/>
              </a:ext>
            </a:extLst>
          </p:cNvPr>
          <p:cNvSpPr txBox="1"/>
          <p:nvPr/>
        </p:nvSpPr>
        <p:spPr>
          <a:xfrm>
            <a:off x="3453786" y="1413920"/>
            <a:ext cx="539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2nd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DAD9C5-2C07-AB49-B518-5502A51A59E7}"/>
              </a:ext>
            </a:extLst>
          </p:cNvPr>
          <p:cNvSpPr txBox="1"/>
          <p:nvPr/>
        </p:nvSpPr>
        <p:spPr>
          <a:xfrm>
            <a:off x="5767618" y="2304892"/>
            <a:ext cx="1228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Obama, 1st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E795E8-409D-D04E-9929-6151345C228F}"/>
              </a:ext>
            </a:extLst>
          </p:cNvPr>
          <p:cNvSpPr txBox="1"/>
          <p:nvPr/>
        </p:nvSpPr>
        <p:spPr>
          <a:xfrm>
            <a:off x="5292458" y="2233571"/>
            <a:ext cx="539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2nd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F9C76E-D71E-5B48-B1A8-9E8A33AEBDE4}"/>
              </a:ext>
            </a:extLst>
          </p:cNvPr>
          <p:cNvCxnSpPr>
            <a:cxnSpLocks/>
          </p:cNvCxnSpPr>
          <p:nvPr/>
        </p:nvCxnSpPr>
        <p:spPr>
          <a:xfrm flipH="1" flipV="1">
            <a:off x="5603900" y="2444539"/>
            <a:ext cx="227659" cy="6615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141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733e86af3_2_16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4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</a:rPr>
              <a:t>Speech Similarity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gf733e86af3_2_160"/>
          <p:cNvSpPr/>
          <p:nvPr/>
        </p:nvSpPr>
        <p:spPr>
          <a:xfrm>
            <a:off x="8524875" y="0"/>
            <a:ext cx="618900" cy="5143500"/>
          </a:xfrm>
          <a:prstGeom prst="rect">
            <a:avLst/>
          </a:prstGeom>
          <a:solidFill>
            <a:srgbClr val="073763">
              <a:alpha val="63919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258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f733e86af3_2_160"/>
          <p:cNvSpPr/>
          <p:nvPr/>
        </p:nvSpPr>
        <p:spPr>
          <a:xfrm>
            <a:off x="8626075" y="4031050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f733e86af3_2_160"/>
          <p:cNvSpPr/>
          <p:nvPr/>
        </p:nvSpPr>
        <p:spPr>
          <a:xfrm>
            <a:off x="8626075" y="4602188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f733e86af3_2_160"/>
          <p:cNvSpPr/>
          <p:nvPr/>
        </p:nvSpPr>
        <p:spPr>
          <a:xfrm>
            <a:off x="8624875" y="3459901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f733e86af3_2_160" descr="Bar graph with upward trend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2559" y="3496404"/>
            <a:ext cx="384225" cy="3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f733e86af3_2_1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6075" y="4031050"/>
            <a:ext cx="457201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f733e86af3_2_1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3780" y="4645157"/>
            <a:ext cx="384225" cy="384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FDF8A0-1CEE-42B6-B179-D0A4CE0CE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4117" y="670894"/>
            <a:ext cx="2768315" cy="435275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B05E-8022-3549-A451-7362883E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50" y="831175"/>
            <a:ext cx="6930298" cy="1244700"/>
          </a:xfrm>
        </p:spPr>
        <p:txBody>
          <a:bodyPr>
            <a:noAutofit/>
          </a:bodyPr>
          <a:lstStyle/>
          <a:p>
            <a:r>
              <a:rPr lang="en-US" sz="4400" dirty="0"/>
              <a:t>Take Away 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9E7A-BFAB-8F43-95F1-D7F0C270D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121425"/>
            <a:ext cx="7396406" cy="94260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Presidential inaugural speeches have generally become more ambiguous and generalized over time. </a:t>
            </a:r>
          </a:p>
        </p:txBody>
      </p:sp>
      <p:sp>
        <p:nvSpPr>
          <p:cNvPr id="4" name="Google Shape;68;p1">
            <a:extLst>
              <a:ext uri="{FF2B5EF4-FFF2-40B4-BE49-F238E27FC236}">
                <a16:creationId xmlns:a16="http://schemas.microsoft.com/office/drawing/2014/main" id="{3808890D-A119-4AD5-AF9A-9FF68D98E166}"/>
              </a:ext>
            </a:extLst>
          </p:cNvPr>
          <p:cNvSpPr/>
          <p:nvPr/>
        </p:nvSpPr>
        <p:spPr>
          <a:xfrm rot="-5400000">
            <a:off x="1474150" y="528325"/>
            <a:ext cx="56100" cy="21729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318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26987-1825-F741-97C2-34338A70A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725" y="500338"/>
            <a:ext cx="8490813" cy="94260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Pre-1900 reelected Presidents’ negativity score increased on average by </a:t>
            </a:r>
          </a:p>
          <a:p>
            <a:pPr marL="14605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74%</a:t>
            </a:r>
            <a:r>
              <a:rPr lang="en-US" sz="1800" b="1" dirty="0">
                <a:solidFill>
                  <a:schemeClr val="bg1"/>
                </a:solidFill>
              </a:rPr>
              <a:t> in their </a:t>
            </a:r>
            <a:r>
              <a:rPr lang="en-US" sz="1800" b="1" dirty="0">
                <a:solidFill>
                  <a:srgbClr val="C00000"/>
                </a:solidFill>
              </a:rPr>
              <a:t>second speech </a:t>
            </a:r>
            <a:r>
              <a:rPr lang="en-US" sz="1800" b="1" dirty="0">
                <a:solidFill>
                  <a:schemeClr val="bg1"/>
                </a:solidFill>
              </a:rPr>
              <a:t>as compared to their first speech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D6153-0644-42EC-906A-763D1A3C7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335" y="1951089"/>
            <a:ext cx="4339591" cy="29341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Google Shape;68;p1">
            <a:extLst>
              <a:ext uri="{FF2B5EF4-FFF2-40B4-BE49-F238E27FC236}">
                <a16:creationId xmlns:a16="http://schemas.microsoft.com/office/drawing/2014/main" id="{21022A38-F0BC-4585-9FE1-8BC0EE6B85F9}"/>
              </a:ext>
            </a:extLst>
          </p:cNvPr>
          <p:cNvSpPr/>
          <p:nvPr/>
        </p:nvSpPr>
        <p:spPr>
          <a:xfrm rot="-5400000">
            <a:off x="1474150" y="528325"/>
            <a:ext cx="56100" cy="21729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884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BC83-A1E1-F84C-8E86-9249FD42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29211"/>
            <a:ext cx="5334900" cy="1244700"/>
          </a:xfrm>
        </p:spPr>
        <p:txBody>
          <a:bodyPr>
            <a:no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4" name="Google Shape;85;p3">
            <a:extLst>
              <a:ext uri="{FF2B5EF4-FFF2-40B4-BE49-F238E27FC236}">
                <a16:creationId xmlns:a16="http://schemas.microsoft.com/office/drawing/2014/main" id="{39F7ADD3-B9F2-4C44-9D26-A315E065A571}"/>
              </a:ext>
            </a:extLst>
          </p:cNvPr>
          <p:cNvSpPr/>
          <p:nvPr/>
        </p:nvSpPr>
        <p:spPr>
          <a:xfrm rot="-5400000">
            <a:off x="1370100" y="259411"/>
            <a:ext cx="56100" cy="21729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81;p3">
            <a:extLst>
              <a:ext uri="{FF2B5EF4-FFF2-40B4-BE49-F238E27FC236}">
                <a16:creationId xmlns:a16="http://schemas.microsoft.com/office/drawing/2014/main" id="{739D6238-3738-2247-BC1F-3CFC4ECAA3AB}"/>
              </a:ext>
            </a:extLst>
          </p:cNvPr>
          <p:cNvSpPr/>
          <p:nvPr/>
        </p:nvSpPr>
        <p:spPr>
          <a:xfrm>
            <a:off x="2980202" y="1317811"/>
            <a:ext cx="2764800" cy="914400"/>
          </a:xfrm>
          <a:prstGeom prst="homePlate">
            <a:avLst>
              <a:gd name="adj" fmla="val 50000"/>
            </a:avLst>
          </a:prstGeom>
          <a:solidFill>
            <a:srgbClr val="617E9A">
              <a:alpha val="63921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86;p3">
            <a:extLst>
              <a:ext uri="{FF2B5EF4-FFF2-40B4-BE49-F238E27FC236}">
                <a16:creationId xmlns:a16="http://schemas.microsoft.com/office/drawing/2014/main" id="{4B042BD3-7384-194B-BF8E-99E4EBF76235}"/>
              </a:ext>
            </a:extLst>
          </p:cNvPr>
          <p:cNvSpPr/>
          <p:nvPr/>
        </p:nvSpPr>
        <p:spPr>
          <a:xfrm>
            <a:off x="5745002" y="1317836"/>
            <a:ext cx="914400" cy="914400"/>
          </a:xfrm>
          <a:prstGeom prst="ellipse">
            <a:avLst/>
          </a:prstGeom>
          <a:solidFill>
            <a:srgbClr val="617E9A">
              <a:alpha val="6392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9;p3">
            <a:extLst>
              <a:ext uri="{FF2B5EF4-FFF2-40B4-BE49-F238E27FC236}">
                <a16:creationId xmlns:a16="http://schemas.microsoft.com/office/drawing/2014/main" id="{2ADF6D43-46A3-2F49-B297-A6045246D763}"/>
              </a:ext>
            </a:extLst>
          </p:cNvPr>
          <p:cNvSpPr txBox="1">
            <a:spLocks/>
          </p:cNvSpPr>
          <p:nvPr/>
        </p:nvSpPr>
        <p:spPr>
          <a:xfrm>
            <a:off x="3046877" y="1409761"/>
            <a:ext cx="23622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05000"/>
              </a:lnSpc>
              <a:spcAft>
                <a:spcPts val="1200"/>
              </a:spcAft>
              <a:buFont typeface="Roboto"/>
              <a:buNone/>
            </a:pPr>
            <a:r>
              <a:rPr lang="en-US" sz="1510">
                <a:solidFill>
                  <a:schemeClr val="lt1"/>
                </a:solidFill>
              </a:rPr>
              <a:t>Trends in Word Frequency  </a:t>
            </a:r>
          </a:p>
        </p:txBody>
      </p:sp>
      <p:pic>
        <p:nvPicPr>
          <p:cNvPr id="9" name="Google Shape;96;p3" descr="Bar graph with upward trend with solid fill">
            <a:extLst>
              <a:ext uri="{FF2B5EF4-FFF2-40B4-BE49-F238E27FC236}">
                <a16:creationId xmlns:a16="http://schemas.microsoft.com/office/drawing/2014/main" id="{8BED646A-C312-4D4A-9040-0E87B935D8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14555" y="1387364"/>
            <a:ext cx="775293" cy="77529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1;p3">
            <a:extLst>
              <a:ext uri="{FF2B5EF4-FFF2-40B4-BE49-F238E27FC236}">
                <a16:creationId xmlns:a16="http://schemas.microsoft.com/office/drawing/2014/main" id="{86436BBB-D7FD-2C45-9345-2600245E92DD}"/>
              </a:ext>
            </a:extLst>
          </p:cNvPr>
          <p:cNvSpPr/>
          <p:nvPr/>
        </p:nvSpPr>
        <p:spPr>
          <a:xfrm>
            <a:off x="2969700" y="2391277"/>
            <a:ext cx="2764800" cy="914400"/>
          </a:xfrm>
          <a:prstGeom prst="homePlate">
            <a:avLst>
              <a:gd name="adj" fmla="val 50000"/>
            </a:avLst>
          </a:prstGeom>
          <a:solidFill>
            <a:srgbClr val="617E9A">
              <a:alpha val="63921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86;p3">
            <a:extLst>
              <a:ext uri="{FF2B5EF4-FFF2-40B4-BE49-F238E27FC236}">
                <a16:creationId xmlns:a16="http://schemas.microsoft.com/office/drawing/2014/main" id="{E8C5EA5C-804C-314C-A791-067476D6EBA8}"/>
              </a:ext>
            </a:extLst>
          </p:cNvPr>
          <p:cNvSpPr/>
          <p:nvPr/>
        </p:nvSpPr>
        <p:spPr>
          <a:xfrm>
            <a:off x="5734500" y="2391302"/>
            <a:ext cx="914400" cy="914400"/>
          </a:xfrm>
          <a:prstGeom prst="ellipse">
            <a:avLst/>
          </a:prstGeom>
          <a:solidFill>
            <a:srgbClr val="617E9A">
              <a:alpha val="6392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90;p3">
            <a:extLst>
              <a:ext uri="{FF2B5EF4-FFF2-40B4-BE49-F238E27FC236}">
                <a16:creationId xmlns:a16="http://schemas.microsoft.com/office/drawing/2014/main" id="{49FAC7CB-AF27-D74D-8EB0-24D857094879}"/>
              </a:ext>
            </a:extLst>
          </p:cNvPr>
          <p:cNvSpPr txBox="1">
            <a:spLocks/>
          </p:cNvSpPr>
          <p:nvPr/>
        </p:nvSpPr>
        <p:spPr>
          <a:xfrm>
            <a:off x="3070823" y="2619923"/>
            <a:ext cx="23622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05000"/>
              </a:lnSpc>
              <a:buFont typeface="Roboto"/>
              <a:buNone/>
            </a:pPr>
            <a:r>
              <a:rPr lang="en-US" sz="1510">
                <a:solidFill>
                  <a:schemeClr val="lt1"/>
                </a:solidFill>
              </a:rPr>
              <a:t>Sentiment Analysis</a:t>
            </a:r>
          </a:p>
          <a:p>
            <a:pPr marL="0" indent="0" algn="ct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Font typeface="Roboto"/>
              <a:buNone/>
            </a:pPr>
            <a:endParaRPr lang="en-US" sz="1510" dirty="0">
              <a:solidFill>
                <a:schemeClr val="lt1"/>
              </a:solidFill>
            </a:endParaRPr>
          </a:p>
        </p:txBody>
      </p:sp>
      <p:pic>
        <p:nvPicPr>
          <p:cNvPr id="15" name="Google Shape;95;p3">
            <a:extLst>
              <a:ext uri="{FF2B5EF4-FFF2-40B4-BE49-F238E27FC236}">
                <a16:creationId xmlns:a16="http://schemas.microsoft.com/office/drawing/2014/main" id="{73292463-4533-0A44-88C7-04E14A49B2E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3474" y="2431717"/>
            <a:ext cx="856451" cy="856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81;p3">
            <a:extLst>
              <a:ext uri="{FF2B5EF4-FFF2-40B4-BE49-F238E27FC236}">
                <a16:creationId xmlns:a16="http://schemas.microsoft.com/office/drawing/2014/main" id="{C681ACC3-5467-2747-91F1-56C41B881EE4}"/>
              </a:ext>
            </a:extLst>
          </p:cNvPr>
          <p:cNvSpPr/>
          <p:nvPr/>
        </p:nvSpPr>
        <p:spPr>
          <a:xfrm>
            <a:off x="2969700" y="3490917"/>
            <a:ext cx="2764800" cy="914400"/>
          </a:xfrm>
          <a:prstGeom prst="homePlate">
            <a:avLst>
              <a:gd name="adj" fmla="val 50000"/>
            </a:avLst>
          </a:prstGeom>
          <a:solidFill>
            <a:srgbClr val="617E9A">
              <a:alpha val="63921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86;p3">
            <a:extLst>
              <a:ext uri="{FF2B5EF4-FFF2-40B4-BE49-F238E27FC236}">
                <a16:creationId xmlns:a16="http://schemas.microsoft.com/office/drawing/2014/main" id="{7B5E53FE-3E91-3149-9D74-23779F98B674}"/>
              </a:ext>
            </a:extLst>
          </p:cNvPr>
          <p:cNvSpPr/>
          <p:nvPr/>
        </p:nvSpPr>
        <p:spPr>
          <a:xfrm>
            <a:off x="5763474" y="3490917"/>
            <a:ext cx="914400" cy="914400"/>
          </a:xfrm>
          <a:prstGeom prst="ellipse">
            <a:avLst/>
          </a:prstGeom>
          <a:solidFill>
            <a:srgbClr val="617E9A">
              <a:alpha val="6392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90;p3">
            <a:extLst>
              <a:ext uri="{FF2B5EF4-FFF2-40B4-BE49-F238E27FC236}">
                <a16:creationId xmlns:a16="http://schemas.microsoft.com/office/drawing/2014/main" id="{08C56F2A-B777-D44E-B6C7-E530A9A00076}"/>
              </a:ext>
            </a:extLst>
          </p:cNvPr>
          <p:cNvSpPr txBox="1">
            <a:spLocks/>
          </p:cNvSpPr>
          <p:nvPr/>
        </p:nvSpPr>
        <p:spPr>
          <a:xfrm>
            <a:off x="3070823" y="3640017"/>
            <a:ext cx="23622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Font typeface="Roboto"/>
              <a:buNone/>
            </a:pPr>
            <a:r>
              <a:rPr lang="en-US" sz="1510" dirty="0">
                <a:solidFill>
                  <a:schemeClr val="lt1"/>
                </a:solidFill>
              </a:rPr>
              <a:t>Multiple Terms</a:t>
            </a:r>
          </a:p>
        </p:txBody>
      </p:sp>
      <p:pic>
        <p:nvPicPr>
          <p:cNvPr id="16" name="Google Shape;94;p3">
            <a:extLst>
              <a:ext uri="{FF2B5EF4-FFF2-40B4-BE49-F238E27FC236}">
                <a16:creationId xmlns:a16="http://schemas.microsoft.com/office/drawing/2014/main" id="{A6D86325-F5A6-D945-B5E3-1C547B1A60D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2951" y="3548866"/>
            <a:ext cx="856451" cy="8564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911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47C5B5-5374-3847-BF49-089B11CD2E6F}"/>
              </a:ext>
            </a:extLst>
          </p:cNvPr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6B8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101;gf733e86af3_2_127"/>
          <p:cNvSpPr txBox="1">
            <a:spLocks noGrp="1"/>
          </p:cNvSpPr>
          <p:nvPr>
            <p:ph type="title"/>
          </p:nvPr>
        </p:nvSpPr>
        <p:spPr>
          <a:xfrm>
            <a:off x="304800" y="143750"/>
            <a:ext cx="4119418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5300" dirty="0"/>
              <a:t>Trends </a:t>
            </a:r>
            <a:br>
              <a:rPr lang="en" sz="5300" dirty="0"/>
            </a:br>
            <a:r>
              <a:rPr lang="en" sz="5300" dirty="0"/>
              <a:t>in Word Frequency </a:t>
            </a:r>
            <a:endParaRPr sz="5300" dirty="0"/>
          </a:p>
        </p:txBody>
      </p:sp>
      <p:sp>
        <p:nvSpPr>
          <p:cNvPr id="102" name="Google Shape;102;gf733e86af3_2_127"/>
          <p:cNvSpPr/>
          <p:nvPr/>
        </p:nvSpPr>
        <p:spPr>
          <a:xfrm rot="-5400000">
            <a:off x="1879316" y="1421249"/>
            <a:ext cx="56100" cy="3001704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14;gf733e86af3_2_38">
            <a:extLst>
              <a:ext uri="{FF2B5EF4-FFF2-40B4-BE49-F238E27FC236}">
                <a16:creationId xmlns:a16="http://schemas.microsoft.com/office/drawing/2014/main" id="{E6B85D41-2E9E-984D-845E-B6876A0062B8}"/>
              </a:ext>
            </a:extLst>
          </p:cNvPr>
          <p:cNvSpPr/>
          <p:nvPr/>
        </p:nvSpPr>
        <p:spPr>
          <a:xfrm>
            <a:off x="5133241" y="677338"/>
            <a:ext cx="3449518" cy="3541263"/>
          </a:xfrm>
          <a:prstGeom prst="ellipse">
            <a:avLst/>
          </a:prstGeom>
          <a:solidFill>
            <a:srgbClr val="073763">
              <a:alpha val="639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6;p3" descr="Bar graph with upward trend with solid fill">
            <a:extLst>
              <a:ext uri="{FF2B5EF4-FFF2-40B4-BE49-F238E27FC236}">
                <a16:creationId xmlns:a16="http://schemas.microsoft.com/office/drawing/2014/main" id="{28F4B0E9-74A1-B94B-BF0A-5C915E88D11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3573" y="1136740"/>
            <a:ext cx="2747554" cy="2622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733e86af3_2_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4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War</a:t>
            </a:r>
          </a:p>
        </p:txBody>
      </p:sp>
      <p:sp>
        <p:nvSpPr>
          <p:cNvPr id="111" name="Google Shape;111;gf733e86af3_2_38"/>
          <p:cNvSpPr/>
          <p:nvPr/>
        </p:nvSpPr>
        <p:spPr>
          <a:xfrm>
            <a:off x="8524875" y="0"/>
            <a:ext cx="618900" cy="5143500"/>
          </a:xfrm>
          <a:prstGeom prst="rect">
            <a:avLst/>
          </a:prstGeom>
          <a:solidFill>
            <a:srgbClr val="073763">
              <a:alpha val="63919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258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f733e86af3_2_38"/>
          <p:cNvSpPr/>
          <p:nvPr/>
        </p:nvSpPr>
        <p:spPr>
          <a:xfrm>
            <a:off x="8626075" y="4031050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f733e86af3_2_38"/>
          <p:cNvSpPr/>
          <p:nvPr/>
        </p:nvSpPr>
        <p:spPr>
          <a:xfrm>
            <a:off x="8626075" y="4602188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f733e86af3_2_38"/>
          <p:cNvSpPr/>
          <p:nvPr/>
        </p:nvSpPr>
        <p:spPr>
          <a:xfrm>
            <a:off x="8624875" y="3459901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f733e86af3_2_38" descr="Bar graph with upward trend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2559" y="3496404"/>
            <a:ext cx="384225" cy="3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f733e86af3_2_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6075" y="4031050"/>
            <a:ext cx="457201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f733e86af3_2_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2562" y="4638706"/>
            <a:ext cx="384225" cy="384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E8D976-99A4-4883-9B47-E348BBB6DA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3396" y="886297"/>
            <a:ext cx="8497671" cy="41366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B9870E0-A0BF-4CA6-86B7-2E4E475E8DB5}"/>
              </a:ext>
            </a:extLst>
          </p:cNvPr>
          <p:cNvSpPr/>
          <p:nvPr/>
        </p:nvSpPr>
        <p:spPr>
          <a:xfrm>
            <a:off x="1349595" y="1291771"/>
            <a:ext cx="399702" cy="3388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3DE0CD-4165-4EEB-8D33-BD723172BF87}"/>
              </a:ext>
            </a:extLst>
          </p:cNvPr>
          <p:cNvSpPr/>
          <p:nvPr/>
        </p:nvSpPr>
        <p:spPr>
          <a:xfrm>
            <a:off x="2402205" y="3302000"/>
            <a:ext cx="135255" cy="1378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AD2855-C849-492F-8C1E-C45629A05715}"/>
              </a:ext>
            </a:extLst>
          </p:cNvPr>
          <p:cNvSpPr/>
          <p:nvPr/>
        </p:nvSpPr>
        <p:spPr>
          <a:xfrm>
            <a:off x="3061592" y="2462784"/>
            <a:ext cx="135255" cy="2217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CBC904-C948-4390-ABD2-EB83C3BB4F1B}"/>
              </a:ext>
            </a:extLst>
          </p:cNvPr>
          <p:cNvSpPr/>
          <p:nvPr/>
        </p:nvSpPr>
        <p:spPr>
          <a:xfrm>
            <a:off x="4123372" y="3135661"/>
            <a:ext cx="258128" cy="1540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3D9A78-0679-416B-B8C9-668F730649AA}"/>
              </a:ext>
            </a:extLst>
          </p:cNvPr>
          <p:cNvSpPr/>
          <p:nvPr/>
        </p:nvSpPr>
        <p:spPr>
          <a:xfrm>
            <a:off x="4911743" y="1973580"/>
            <a:ext cx="135255" cy="2706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AE37EC-0B0E-47D8-B9E7-EF0EBBFD81E3}"/>
              </a:ext>
            </a:extLst>
          </p:cNvPr>
          <p:cNvSpPr/>
          <p:nvPr/>
        </p:nvSpPr>
        <p:spPr>
          <a:xfrm>
            <a:off x="5963693" y="3467129"/>
            <a:ext cx="135255" cy="1209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9FA7CC-D3FB-4C3D-83A9-E317BC60EFFF}"/>
              </a:ext>
            </a:extLst>
          </p:cNvPr>
          <p:cNvSpPr/>
          <p:nvPr/>
        </p:nvSpPr>
        <p:spPr>
          <a:xfrm>
            <a:off x="6625381" y="3467129"/>
            <a:ext cx="135255" cy="1209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A54B0C37-6803-430C-92EB-96DB1948C2E9}"/>
              </a:ext>
            </a:extLst>
          </p:cNvPr>
          <p:cNvSpPr txBox="1"/>
          <p:nvPr/>
        </p:nvSpPr>
        <p:spPr>
          <a:xfrm>
            <a:off x="1007297" y="1033080"/>
            <a:ext cx="1091229" cy="31242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rgbClr val="FF0000"/>
                </a:solidFill>
                <a:latin typeface="Georgia" panose="02040502050405020303" pitchFamily="18" charset="0"/>
              </a:rPr>
              <a:t>War of 1812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B57A23DD-EC44-442D-B299-3DAFC1854871}"/>
              </a:ext>
            </a:extLst>
          </p:cNvPr>
          <p:cNvSpPr txBox="1"/>
          <p:nvPr/>
        </p:nvSpPr>
        <p:spPr>
          <a:xfrm>
            <a:off x="2016435" y="2768995"/>
            <a:ext cx="906793" cy="48783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rgbClr val="FF0000"/>
                </a:solidFill>
                <a:latin typeface="Georgia" panose="02040502050405020303" pitchFamily="18" charset="0"/>
              </a:rPr>
              <a:t>Mexican</a:t>
            </a:r>
          </a:p>
          <a:p>
            <a:pPr algn="ctr"/>
            <a:r>
              <a:rPr lang="en-US" sz="900" b="1" dirty="0">
                <a:solidFill>
                  <a:srgbClr val="FF0000"/>
                </a:solidFill>
                <a:latin typeface="Georgia" panose="02040502050405020303" pitchFamily="18" charset="0"/>
              </a:rPr>
              <a:t>American </a:t>
            </a:r>
          </a:p>
          <a:p>
            <a:pPr algn="ctr"/>
            <a:r>
              <a:rPr lang="en-US" sz="900" b="1" dirty="0">
                <a:solidFill>
                  <a:srgbClr val="FF0000"/>
                </a:solidFill>
                <a:latin typeface="Georgia" panose="02040502050405020303" pitchFamily="18" charset="0"/>
              </a:rPr>
              <a:t>War</a:t>
            </a:r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6CC21446-3303-4569-928F-CC78A63BC18F}"/>
              </a:ext>
            </a:extLst>
          </p:cNvPr>
          <p:cNvSpPr txBox="1"/>
          <p:nvPr/>
        </p:nvSpPr>
        <p:spPr>
          <a:xfrm>
            <a:off x="2675822" y="2173129"/>
            <a:ext cx="906794" cy="31242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rgbClr val="FF0000"/>
                </a:solidFill>
                <a:latin typeface="Georgia" panose="02040502050405020303" pitchFamily="18" charset="0"/>
              </a:rPr>
              <a:t>Civil War</a:t>
            </a:r>
          </a:p>
        </p:txBody>
      </p:sp>
      <p:sp>
        <p:nvSpPr>
          <p:cNvPr id="28" name="TextBox 2">
            <a:extLst>
              <a:ext uri="{FF2B5EF4-FFF2-40B4-BE49-F238E27FC236}">
                <a16:creationId xmlns:a16="http://schemas.microsoft.com/office/drawing/2014/main" id="{0267E3D7-BB4E-4578-A06F-F8866C522ACF}"/>
              </a:ext>
            </a:extLst>
          </p:cNvPr>
          <p:cNvSpPr txBox="1"/>
          <p:nvPr/>
        </p:nvSpPr>
        <p:spPr>
          <a:xfrm>
            <a:off x="3815515" y="2571750"/>
            <a:ext cx="906793" cy="6238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rgbClr val="FF0000"/>
                </a:solidFill>
                <a:latin typeface="Georgia" panose="02040502050405020303" pitchFamily="18" charset="0"/>
              </a:rPr>
              <a:t>Spanish</a:t>
            </a:r>
          </a:p>
          <a:p>
            <a:pPr algn="ctr"/>
            <a:r>
              <a:rPr lang="en-US" sz="900" b="1" dirty="0">
                <a:solidFill>
                  <a:srgbClr val="FF0000"/>
                </a:solidFill>
                <a:latin typeface="Georgia" panose="02040502050405020303" pitchFamily="18" charset="0"/>
              </a:rPr>
              <a:t>American </a:t>
            </a:r>
          </a:p>
          <a:p>
            <a:pPr algn="ctr"/>
            <a:r>
              <a:rPr lang="en-US" sz="900" b="1" dirty="0">
                <a:solidFill>
                  <a:srgbClr val="FF0000"/>
                </a:solidFill>
                <a:latin typeface="Georgia" panose="02040502050405020303" pitchFamily="18" charset="0"/>
              </a:rPr>
              <a:t>War</a:t>
            </a:r>
          </a:p>
        </p:txBody>
      </p:sp>
      <p:sp>
        <p:nvSpPr>
          <p:cNvPr id="29" name="TextBox 2">
            <a:extLst>
              <a:ext uri="{FF2B5EF4-FFF2-40B4-BE49-F238E27FC236}">
                <a16:creationId xmlns:a16="http://schemas.microsoft.com/office/drawing/2014/main" id="{93431D90-A327-4B68-94AA-D9C9D98D226F}"/>
              </a:ext>
            </a:extLst>
          </p:cNvPr>
          <p:cNvSpPr txBox="1"/>
          <p:nvPr/>
        </p:nvSpPr>
        <p:spPr>
          <a:xfrm>
            <a:off x="4672748" y="1651164"/>
            <a:ext cx="613243" cy="31242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rgbClr val="FF0000"/>
                </a:solidFill>
                <a:latin typeface="Georgia" panose="02040502050405020303" pitchFamily="18" charset="0"/>
              </a:rPr>
              <a:t>WWI</a:t>
            </a: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18E498EC-DEA5-40E2-9EE1-24A84D46CB48}"/>
              </a:ext>
            </a:extLst>
          </p:cNvPr>
          <p:cNvSpPr txBox="1"/>
          <p:nvPr/>
        </p:nvSpPr>
        <p:spPr>
          <a:xfrm>
            <a:off x="5691316" y="3169238"/>
            <a:ext cx="627663" cy="31242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rgbClr val="FF0000"/>
                </a:solidFill>
                <a:latin typeface="Georgia" panose="02040502050405020303" pitchFamily="18" charset="0"/>
              </a:rPr>
              <a:t>WWII</a:t>
            </a:r>
          </a:p>
        </p:txBody>
      </p:sp>
      <p:sp>
        <p:nvSpPr>
          <p:cNvPr id="31" name="TextBox 2">
            <a:extLst>
              <a:ext uri="{FF2B5EF4-FFF2-40B4-BE49-F238E27FC236}">
                <a16:creationId xmlns:a16="http://schemas.microsoft.com/office/drawing/2014/main" id="{454080A1-AABF-4B01-9ADD-1BE8C38B310A}"/>
              </a:ext>
            </a:extLst>
          </p:cNvPr>
          <p:cNvSpPr txBox="1"/>
          <p:nvPr/>
        </p:nvSpPr>
        <p:spPr>
          <a:xfrm>
            <a:off x="6286151" y="3039427"/>
            <a:ext cx="813714" cy="31242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rgbClr val="FF0000"/>
                </a:solidFill>
                <a:latin typeface="Georgia" panose="02040502050405020303" pitchFamily="18" charset="0"/>
              </a:rPr>
              <a:t>Vietnam War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733e86af3_2_1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4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Debt (1789-2021)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3" name="Google Shape;123;gf733e86af3_2_138"/>
          <p:cNvSpPr/>
          <p:nvPr/>
        </p:nvSpPr>
        <p:spPr>
          <a:xfrm>
            <a:off x="8524875" y="0"/>
            <a:ext cx="618900" cy="5143500"/>
          </a:xfrm>
          <a:prstGeom prst="rect">
            <a:avLst/>
          </a:prstGeom>
          <a:solidFill>
            <a:srgbClr val="073763">
              <a:alpha val="63919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258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f733e86af3_2_138"/>
          <p:cNvSpPr/>
          <p:nvPr/>
        </p:nvSpPr>
        <p:spPr>
          <a:xfrm>
            <a:off x="8626075" y="4031050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f733e86af3_2_138"/>
          <p:cNvSpPr/>
          <p:nvPr/>
        </p:nvSpPr>
        <p:spPr>
          <a:xfrm>
            <a:off x="8626075" y="4602188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f733e86af3_2_138"/>
          <p:cNvSpPr/>
          <p:nvPr/>
        </p:nvSpPr>
        <p:spPr>
          <a:xfrm>
            <a:off x="8624875" y="3459901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f733e86af3_2_138" descr="Bar graph with upward trend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2559" y="3496404"/>
            <a:ext cx="384225" cy="3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f733e86af3_2_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6075" y="4031050"/>
            <a:ext cx="457201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f733e86af3_2_1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2562" y="4638706"/>
            <a:ext cx="384225" cy="384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907939-1169-4DA9-BEAA-D7D1FE0CD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" y="1161288"/>
            <a:ext cx="8518347" cy="37673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733e86af3_2_1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4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Debt (1789-2021)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3" name="Google Shape;123;gf733e86af3_2_138"/>
          <p:cNvSpPr/>
          <p:nvPr/>
        </p:nvSpPr>
        <p:spPr>
          <a:xfrm>
            <a:off x="8524875" y="0"/>
            <a:ext cx="618900" cy="5143500"/>
          </a:xfrm>
          <a:prstGeom prst="rect">
            <a:avLst/>
          </a:prstGeom>
          <a:solidFill>
            <a:srgbClr val="073763">
              <a:alpha val="63919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258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f733e86af3_2_138"/>
          <p:cNvSpPr/>
          <p:nvPr/>
        </p:nvSpPr>
        <p:spPr>
          <a:xfrm>
            <a:off x="8626075" y="4031050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f733e86af3_2_138"/>
          <p:cNvSpPr/>
          <p:nvPr/>
        </p:nvSpPr>
        <p:spPr>
          <a:xfrm>
            <a:off x="8626075" y="4602188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f733e86af3_2_138"/>
          <p:cNvSpPr/>
          <p:nvPr/>
        </p:nvSpPr>
        <p:spPr>
          <a:xfrm>
            <a:off x="8624875" y="3459901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f733e86af3_2_138" descr="Bar graph with upward trend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2559" y="3496404"/>
            <a:ext cx="384225" cy="3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f733e86af3_2_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6075" y="4031050"/>
            <a:ext cx="457201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f733e86af3_2_1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2562" y="4638706"/>
            <a:ext cx="384225" cy="384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907939-1169-4DA9-BEAA-D7D1FE0CD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" y="1161288"/>
            <a:ext cx="8518347" cy="37673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8ECF53F-ACAC-445B-B662-BCD0CAD53B9C}"/>
              </a:ext>
            </a:extLst>
          </p:cNvPr>
          <p:cNvSpPr/>
          <p:nvPr/>
        </p:nvSpPr>
        <p:spPr>
          <a:xfrm>
            <a:off x="538480" y="2571750"/>
            <a:ext cx="5669280" cy="1776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2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733e86af3_2_1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4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Debt (1789-1977)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3" name="Google Shape;123;gf733e86af3_2_138"/>
          <p:cNvSpPr/>
          <p:nvPr/>
        </p:nvSpPr>
        <p:spPr>
          <a:xfrm>
            <a:off x="8524875" y="0"/>
            <a:ext cx="618900" cy="5143500"/>
          </a:xfrm>
          <a:prstGeom prst="rect">
            <a:avLst/>
          </a:prstGeom>
          <a:solidFill>
            <a:srgbClr val="073763">
              <a:alpha val="63919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258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f733e86af3_2_138"/>
          <p:cNvSpPr/>
          <p:nvPr/>
        </p:nvSpPr>
        <p:spPr>
          <a:xfrm>
            <a:off x="8626075" y="4031050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f733e86af3_2_138"/>
          <p:cNvSpPr/>
          <p:nvPr/>
        </p:nvSpPr>
        <p:spPr>
          <a:xfrm>
            <a:off x="8626075" y="4602188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f733e86af3_2_138"/>
          <p:cNvSpPr/>
          <p:nvPr/>
        </p:nvSpPr>
        <p:spPr>
          <a:xfrm>
            <a:off x="8624875" y="3459901"/>
            <a:ext cx="457200" cy="457200"/>
          </a:xfrm>
          <a:prstGeom prst="ellipse">
            <a:avLst/>
          </a:prstGeom>
          <a:solidFill>
            <a:srgbClr val="073763">
              <a:alpha val="63919"/>
            </a:srgbClr>
          </a:solidFill>
          <a:ln w="38100"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f733e86af3_2_138" descr="Bar graph with upward trend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2559" y="3496404"/>
            <a:ext cx="384225" cy="3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f733e86af3_2_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6075" y="4031050"/>
            <a:ext cx="457201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f733e86af3_2_1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2562" y="4638706"/>
            <a:ext cx="384225" cy="384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004C4F-52A2-4195-A4A6-6D038885B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" y="1161288"/>
            <a:ext cx="8522947" cy="376765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5CC0D7-5958-4DE6-A3D4-D9F26092FA53}"/>
              </a:ext>
            </a:extLst>
          </p:cNvPr>
          <p:cNvCxnSpPr>
            <a:cxnSpLocks/>
          </p:cNvCxnSpPr>
          <p:nvPr/>
        </p:nvCxnSpPr>
        <p:spPr>
          <a:xfrm>
            <a:off x="4627342" y="2770657"/>
            <a:ext cx="698071" cy="10273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">
            <a:extLst>
              <a:ext uri="{FF2B5EF4-FFF2-40B4-BE49-F238E27FC236}">
                <a16:creationId xmlns:a16="http://schemas.microsoft.com/office/drawing/2014/main" id="{17B7CC50-455B-4792-80A4-E96827100B39}"/>
              </a:ext>
            </a:extLst>
          </p:cNvPr>
          <p:cNvSpPr txBox="1"/>
          <p:nvPr/>
        </p:nvSpPr>
        <p:spPr>
          <a:xfrm>
            <a:off x="4317631" y="2556100"/>
            <a:ext cx="508738" cy="26225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rgbClr val="FF0000"/>
                </a:solidFill>
                <a:latin typeface="Georgia" panose="02040502050405020303" pitchFamily="18" charset="0"/>
              </a:rPr>
              <a:t>WWI</a:t>
            </a: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25C51AD1-F3FD-43FF-B2A0-39A48154B2FB}"/>
              </a:ext>
            </a:extLst>
          </p:cNvPr>
          <p:cNvSpPr txBox="1"/>
          <p:nvPr/>
        </p:nvSpPr>
        <p:spPr>
          <a:xfrm>
            <a:off x="5730996" y="3197649"/>
            <a:ext cx="554949" cy="26225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rgbClr val="FF0000"/>
                </a:solidFill>
                <a:latin typeface="Georgia" panose="02040502050405020303" pitchFamily="18" charset="0"/>
              </a:rPr>
              <a:t>WWII</a:t>
            </a: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774C5BE4-5ACD-4FFD-8968-78C634AD30C3}"/>
              </a:ext>
            </a:extLst>
          </p:cNvPr>
          <p:cNvSpPr txBox="1"/>
          <p:nvPr/>
        </p:nvSpPr>
        <p:spPr>
          <a:xfrm>
            <a:off x="6056828" y="2244536"/>
            <a:ext cx="1237588" cy="26225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rgbClr val="FF0000"/>
                </a:solidFill>
                <a:latin typeface="Georgia" panose="02040502050405020303" pitchFamily="18" charset="0"/>
              </a:rPr>
              <a:t>“War on Poverty”</a:t>
            </a:r>
          </a:p>
        </p:txBody>
      </p:sp>
    </p:spTree>
    <p:extLst>
      <p:ext uri="{BB962C8B-B14F-4D97-AF65-F5344CB8AC3E}">
        <p14:creationId xmlns:p14="http://schemas.microsoft.com/office/powerpoint/2010/main" val="229609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</p:bldLst>
  </p:timing>
</p:sld>
</file>

<file path=ppt/theme/theme1.xml><?xml version="1.0" encoding="utf-8"?>
<a:theme xmlns:a="http://schemas.openxmlformats.org/drawingml/2006/main" name="Paradigm">
  <a:themeElements>
    <a:clrScheme name="Paradigm">
      <a:dk1>
        <a:srgbClr val="073763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990000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337</Words>
  <Application>Microsoft Office PowerPoint</Application>
  <PresentationFormat>On-screen Show (16:9)</PresentationFormat>
  <Paragraphs>103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Merriweather</vt:lpstr>
      <vt:lpstr>Arial</vt:lpstr>
      <vt:lpstr>Georgia</vt:lpstr>
      <vt:lpstr>Roboto</vt:lpstr>
      <vt:lpstr>Paradigm</vt:lpstr>
      <vt:lpstr>Presidential Inaugural Speeches</vt:lpstr>
      <vt:lpstr>Warning</vt:lpstr>
      <vt:lpstr>PowerPoint Presentation</vt:lpstr>
      <vt:lpstr>Agenda</vt:lpstr>
      <vt:lpstr> Trends  in Word Frequency </vt:lpstr>
      <vt:lpstr> War</vt:lpstr>
      <vt:lpstr> Debt (1789-2021)</vt:lpstr>
      <vt:lpstr> Debt (1789-2021)</vt:lpstr>
      <vt:lpstr> Debt (1789-1977)</vt:lpstr>
      <vt:lpstr> Debt (1789-2021)</vt:lpstr>
      <vt:lpstr> Debt (1917-2021)</vt:lpstr>
      <vt:lpstr> Differences in Sentiment by Party   </vt:lpstr>
      <vt:lpstr>All Speeches</vt:lpstr>
      <vt:lpstr>After 1960</vt:lpstr>
      <vt:lpstr>Multiple  Terms</vt:lpstr>
      <vt:lpstr>Before 1900 1st term </vt:lpstr>
      <vt:lpstr>Before 1900 2nd term </vt:lpstr>
      <vt:lpstr>Before 1900 2nd term </vt:lpstr>
      <vt:lpstr>Before 1900 2nd term </vt:lpstr>
      <vt:lpstr>Before 1900 2nd term </vt:lpstr>
      <vt:lpstr>Before 1900 2nd term </vt:lpstr>
      <vt:lpstr>After 1900  1st term</vt:lpstr>
      <vt:lpstr>After 1900  1st and 2nd term</vt:lpstr>
      <vt:lpstr>After 1900  1st and 2nd term</vt:lpstr>
      <vt:lpstr>After 1900  1st and 2nd term</vt:lpstr>
      <vt:lpstr>After 1900  1st and 2nd term</vt:lpstr>
      <vt:lpstr>After 1900  1st and 2nd term</vt:lpstr>
      <vt:lpstr>Speech Similarity</vt:lpstr>
      <vt:lpstr>Take Away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Presidential Inaugural Speeches</dc:title>
  <dc:creator>Landon Wilson</dc:creator>
  <cp:lastModifiedBy>Landon Wilson</cp:lastModifiedBy>
  <cp:revision>9</cp:revision>
  <dcterms:modified xsi:type="dcterms:W3CDTF">2021-11-07T20:14:36Z</dcterms:modified>
</cp:coreProperties>
</file>