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1" r:id="rId3"/>
    <p:sldId id="268" r:id="rId4"/>
    <p:sldId id="259" r:id="rId5"/>
    <p:sldId id="256" r:id="rId6"/>
    <p:sldId id="257" r:id="rId7"/>
    <p:sldId id="269" r:id="rId8"/>
    <p:sldId id="270" r:id="rId9"/>
    <p:sldId id="267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6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8D19-3502-D444-8FED-C40AACB7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7A61F-6502-8D4B-BF60-FB1B891C3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5F0B-CF12-6A47-9002-DF20DB41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4B523-1BFC-DA4F-AB8E-C2589540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597B-F33E-1A49-B0C9-F985C73E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55E8-930E-B64F-9D4E-901CC7A0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77F24-332E-0343-A9B4-A18110496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F891-0355-5B4B-81BE-6817C502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D309-7202-7246-9C39-5F9EFEB4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A4CA-0F29-344F-B17E-6F2BFC4C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D2D78-BB0F-264A-8093-CD6CBBCA3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A6FA-B538-044E-AD1F-A4EB212F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A621-26EE-FF45-A206-DD76BE37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7B9F-99C5-0646-BE90-CFD28AF8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86F6-CD75-8C4B-B412-756A8A53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9781-5B4D-B443-B553-E94CF0D4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2AE2-667D-8644-B930-94B035CA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4BCD-99FD-D049-A50C-E59BCEF4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E060-6251-5745-8496-828E4208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BED9-EDB9-1946-9F3B-4BB3D49F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88A1-CD08-7240-8DD4-414D3FF2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9E4E-E000-BA41-B542-422D66E1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41F1-4F36-D446-A253-1140BA19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405A-E31C-FD48-A9B1-6CC1A1E7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52B9-7984-604C-9FDB-652B42A0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07C0-AF9A-EC48-B31B-BEF3E9F0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39E4-B160-D74A-8F6B-CDD9B7282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A7322-59CF-2844-9CDA-7D3DD875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FF91D-AFCF-3C47-AEB6-A959DCC6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F37D-32D8-B748-8655-A997C8D1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1DD79-63DA-6047-93FD-90C62DCE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3755-9808-E649-996C-9663287E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0C6B-EFAE-5A4C-8B77-F4DCCABE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EA61A-B167-4A41-9BB8-AC1CCF5F0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CA984-FE22-254B-A0F0-FBAE2654E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2481F-BAAD-724D-A750-7844E03D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261F6-90F8-8747-830A-2DBF0FF4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2F502-6C6E-F347-9A90-8B83A0FE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58A48-AE77-8F42-821D-4612AB9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B651-05E0-FA4E-97FD-9DED37F8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65503-EE1E-3041-A323-7AE95F71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D63B0-9992-7547-85E6-9DF1D632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25B2E-C206-6249-A38F-48A50895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9904D-18E2-E346-BD78-F95B5319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100B2-1CDB-FB43-91C4-10E4FA9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F9B7E-88BC-154A-AE56-D18F9680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6F0B-D30B-BF42-9851-A11721D7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43E2-391F-A642-B8EB-55DE1699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6D69C-EEA3-8A45-8306-C52038B5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2E0B7-E7BA-0547-A8C0-05108C9C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4A808-267A-2A47-B100-12CFBF57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22E9-FADD-1E4E-9D93-8578470A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56CD-283D-3C42-9367-0B2F3832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3E709-803E-9748-8820-236D9AA72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6605D-2C24-C941-8C9E-9A7397BA9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F8C69-F787-1140-A844-F25AA4D6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8F10A-C261-0C4A-A0BC-749E08F3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24CE7-9655-3640-84A8-0F0A4DB4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B4E5B-E6D8-F14D-AAA1-E8B98FF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4B2CD-CDA1-7F45-8561-9B10067E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301F-847F-3547-A983-7E15BBAAE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E38B-490D-114F-B9EA-FEAD89430E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9838F-4E9B-2641-B7E6-7E5E0F57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8A61-B51C-BD47-BBD1-32112FBCE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13FD-DC88-CE4D-A782-15747B552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C936534-F82A-C343-AE97-012A632FD9D9}"/>
              </a:ext>
            </a:extLst>
          </p:cNvPr>
          <p:cNvSpPr/>
          <p:nvPr/>
        </p:nvSpPr>
        <p:spPr>
          <a:xfrm>
            <a:off x="1992953" y="4039007"/>
            <a:ext cx="1434548" cy="11529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universal model (UM)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68411F-F711-E24D-8417-869AFC3E26D4}"/>
              </a:ext>
            </a:extLst>
          </p:cNvPr>
          <p:cNvSpPr/>
          <p:nvPr/>
        </p:nvSpPr>
        <p:spPr>
          <a:xfrm>
            <a:off x="975628" y="2397850"/>
            <a:ext cx="1434548" cy="11529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molecules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87A502-5B86-474A-A945-6834A3E52391}"/>
              </a:ext>
            </a:extLst>
          </p:cNvPr>
          <p:cNvSpPr/>
          <p:nvPr/>
        </p:nvSpPr>
        <p:spPr>
          <a:xfrm>
            <a:off x="2952709" y="2397849"/>
            <a:ext cx="1434548" cy="115293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      list of distortions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2BBB59-F888-2E42-A51E-6ABB117D325D}"/>
              </a:ext>
            </a:extLst>
          </p:cNvPr>
          <p:cNvSpPr/>
          <p:nvPr/>
        </p:nvSpPr>
        <p:spPr>
          <a:xfrm>
            <a:off x="4929790" y="2422713"/>
            <a:ext cx="1434548" cy="115293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TB models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AE3897-3E78-9047-97AF-2A7A06BBAD6A}"/>
              </a:ext>
            </a:extLst>
          </p:cNvPr>
          <p:cNvSpPr/>
          <p:nvPr/>
        </p:nvSpPr>
        <p:spPr>
          <a:xfrm>
            <a:off x="6902752" y="2422713"/>
            <a:ext cx="1434548" cy="115293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accuracy vectors (AV)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A99069-B771-E94C-B4F8-87460E5246C5}"/>
              </a:ext>
            </a:extLst>
          </p:cNvPr>
          <p:cNvSpPr/>
          <p:nvPr/>
        </p:nvSpPr>
        <p:spPr>
          <a:xfrm>
            <a:off x="5647064" y="499995"/>
            <a:ext cx="2550194" cy="115294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Monte Carlo step to new TBF parameters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2FB018-5B2B-0C49-8EB4-D27A45D58426}"/>
              </a:ext>
            </a:extLst>
          </p:cNvPr>
          <p:cNvSpPr/>
          <p:nvPr/>
        </p:nvSpPr>
        <p:spPr>
          <a:xfrm>
            <a:off x="8318684" y="4910305"/>
            <a:ext cx="1434548" cy="115293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a </a:t>
            </a:r>
            <a:r>
              <a:rPr lang="en-US" dirty="0" err="1"/>
              <a:t>GFlowNet</a:t>
            </a:r>
            <a:r>
              <a:rPr lang="en-US" dirty="0"/>
              <a:t> reward function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D68B90B-65C1-034D-8E65-ADC76F6175FE}"/>
              </a:ext>
            </a:extLst>
          </p:cNvPr>
          <p:cNvSpPr/>
          <p:nvPr/>
        </p:nvSpPr>
        <p:spPr>
          <a:xfrm>
            <a:off x="6265600" y="4912451"/>
            <a:ext cx="1434548" cy="115293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p(</a:t>
            </a:r>
            <a:r>
              <a:rPr lang="en-US" dirty="0" err="1"/>
              <a:t>s’,s</a:t>
            </a:r>
            <a:r>
              <a:rPr lang="en-US" dirty="0"/>
              <a:t>) to generate ideal models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EAB479-A9A2-7F4D-9901-D1F458C55AB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410176" y="2974319"/>
            <a:ext cx="5425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1B11F-0750-FE4B-9E73-A6263F8E3236}"/>
              </a:ext>
            </a:extLst>
          </p:cNvPr>
          <p:cNvCxnSpPr/>
          <p:nvPr/>
        </p:nvCxnSpPr>
        <p:spPr>
          <a:xfrm flipV="1">
            <a:off x="4385198" y="2999182"/>
            <a:ext cx="5425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F37A1-4CCC-BD45-98B0-3077760D5560}"/>
              </a:ext>
            </a:extLst>
          </p:cNvPr>
          <p:cNvCxnSpPr/>
          <p:nvPr/>
        </p:nvCxnSpPr>
        <p:spPr>
          <a:xfrm flipV="1">
            <a:off x="6360219" y="2999182"/>
            <a:ext cx="54253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A1774E6-275B-8B42-B7D3-399DDD72A42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37300" y="2121149"/>
            <a:ext cx="304806" cy="87803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F1584F6-1CD2-6E44-864D-33FA4DE69BCB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V="1">
            <a:off x="7897340" y="1376383"/>
            <a:ext cx="1044684" cy="44484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4C13D3B-C744-DF4B-8306-E14406C95AE3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5371672" y="1076464"/>
            <a:ext cx="275392" cy="78617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119CE9C-CC6A-2C40-A04D-E6F033A68159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5229333" y="2004982"/>
            <a:ext cx="560070" cy="27539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DEC6579-1FEF-0D44-9DDE-C5F97CCA617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7660666" y="3535012"/>
            <a:ext cx="1334653" cy="14159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EFC6EF-EB53-7D4F-B616-6D6B8FB1FEBE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7700148" y="5486775"/>
            <a:ext cx="618536" cy="2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86BBF0-4E92-2947-B3B1-77DD8C88080D}"/>
              </a:ext>
            </a:extLst>
          </p:cNvPr>
          <p:cNvCxnSpPr/>
          <p:nvPr/>
        </p:nvCxnSpPr>
        <p:spPr>
          <a:xfrm flipV="1">
            <a:off x="6363534" y="3151582"/>
            <a:ext cx="54253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6CEAAA5-CE9D-264D-A548-6F16A7BBC2C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197258" y="900292"/>
            <a:ext cx="2113004" cy="1522421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8667245-8BF6-2640-AFE9-43EBF04CD1C2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5646570" y="3576147"/>
            <a:ext cx="1336799" cy="133581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B65C6F5-7D93-CA4C-9A69-72320F85A10B}"/>
              </a:ext>
            </a:extLst>
          </p:cNvPr>
          <p:cNvSpPr/>
          <p:nvPr/>
        </p:nvSpPr>
        <p:spPr>
          <a:xfrm>
            <a:off x="9428155" y="2422713"/>
            <a:ext cx="1764213" cy="11529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</a:rPr>
              <a:t>Model</a:t>
            </a:r>
            <a:r>
              <a:rPr lang="en-US" dirty="0"/>
              <a:t> and </a:t>
            </a:r>
            <a:r>
              <a:rPr lang="en-US" dirty="0">
                <a:ln>
                  <a:solidFill>
                    <a:srgbClr val="C00000"/>
                  </a:solidFill>
                </a:ln>
              </a:rPr>
              <a:t>Training data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3B76D7D-A077-2C4F-8A19-107323DDABA8}"/>
              </a:ext>
            </a:extLst>
          </p:cNvPr>
          <p:cNvCxnSpPr>
            <a:cxnSpLocks/>
            <a:stCxn id="44" idx="2"/>
            <a:endCxn id="11" idx="3"/>
          </p:cNvCxnSpPr>
          <p:nvPr/>
        </p:nvCxnSpPr>
        <p:spPr>
          <a:xfrm rot="5400000">
            <a:off x="9076186" y="4252699"/>
            <a:ext cx="1911122" cy="557030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42F314-CA4C-874F-A36C-24A3D3B80BA9}"/>
              </a:ext>
            </a:extLst>
          </p:cNvPr>
          <p:cNvSpPr txBox="1"/>
          <p:nvPr/>
        </p:nvSpPr>
        <p:spPr>
          <a:xfrm>
            <a:off x="59853" y="6153613"/>
            <a:ext cx="660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Related NN approaches are used for model optimization in high energy physics due to similar ‘curse of dimensionality’ challenges.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E8268-E333-AE45-902A-3D64A93194CE}"/>
              </a:ext>
            </a:extLst>
          </p:cNvPr>
          <p:cNvSpPr txBox="1"/>
          <p:nvPr/>
        </p:nvSpPr>
        <p:spPr>
          <a:xfrm>
            <a:off x="2629092" y="147708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1C5F34-312B-294A-A5A9-853F71A254E6}"/>
              </a:ext>
            </a:extLst>
          </p:cNvPr>
          <p:cNvSpPr txBox="1"/>
          <p:nvPr/>
        </p:nvSpPr>
        <p:spPr>
          <a:xfrm>
            <a:off x="6662692" y="153798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7AF244-0217-4A4F-8ECC-A2C5CABABD18}"/>
              </a:ext>
            </a:extLst>
          </p:cNvPr>
          <p:cNvSpPr txBox="1"/>
          <p:nvPr/>
        </p:nvSpPr>
        <p:spPr>
          <a:xfrm>
            <a:off x="7192280" y="398539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0EBC8D3-218E-1144-A906-1B7A573B2D4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27501" y="2999182"/>
            <a:ext cx="1203935" cy="161629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BD2038-5F89-124C-B939-F317CFFF5AD5}"/>
              </a:ext>
            </a:extLst>
          </p:cNvPr>
          <p:cNvSpPr txBox="1"/>
          <p:nvPr/>
        </p:nvSpPr>
        <p:spPr>
          <a:xfrm>
            <a:off x="478400" y="263476"/>
            <a:ext cx="428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8982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6FCAC-104A-4942-BDB1-0F4E7E8C163B}"/>
              </a:ext>
            </a:extLst>
          </p:cNvPr>
          <p:cNvSpPr txBox="1"/>
          <p:nvPr/>
        </p:nvSpPr>
        <p:spPr>
          <a:xfrm>
            <a:off x="1019095" y="520511"/>
            <a:ext cx="1015381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Development frontiers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C00000"/>
                </a:solidFill>
              </a:rPr>
              <a:t>Limits</a:t>
            </a:r>
          </a:p>
          <a:p>
            <a:endParaRPr lang="en-US" sz="2800" dirty="0"/>
          </a:p>
          <a:p>
            <a:pPr marL="342900" indent="-342900">
              <a:spcAft>
                <a:spcPts val="30"/>
              </a:spcAft>
              <a:buAutoNum type="arabicPeriod"/>
            </a:pPr>
            <a:r>
              <a:rPr lang="en-US" sz="2000" dirty="0"/>
              <a:t>The quantum model is partly missing charge density dependence. </a:t>
            </a:r>
            <a:r>
              <a:rPr lang="en-US" sz="2000" dirty="0">
                <a:solidFill>
                  <a:schemeClr val="accent1"/>
                </a:solidFill>
              </a:rPr>
              <a:t> Density terms can be added at a cost of ~1.2-10 times the computational time.</a:t>
            </a:r>
          </a:p>
          <a:p>
            <a:pPr marL="342900" indent="-342900">
              <a:spcAft>
                <a:spcPts val="30"/>
              </a:spcAft>
              <a:buAutoNum type="arabicPeriod"/>
            </a:pPr>
            <a:endParaRPr lang="en-US" sz="800" dirty="0"/>
          </a:p>
          <a:p>
            <a:pPr marL="342900" indent="-342900">
              <a:spcAft>
                <a:spcPts val="30"/>
              </a:spcAft>
              <a:buAutoNum type="arabicPeriod"/>
            </a:pPr>
            <a:r>
              <a:rPr lang="en-US" sz="2000" dirty="0"/>
              <a:t>Fields should depend on whether there is another atom in the way (3-body terms).  This is currently mitigated by making the hopping field short range.  </a:t>
            </a:r>
            <a:r>
              <a:rPr lang="en-US" sz="2000" dirty="0">
                <a:solidFill>
                  <a:schemeClr val="accent1"/>
                </a:solidFill>
              </a:rPr>
              <a:t>Limited 3-body terms can be added with negligible computational overhead.</a:t>
            </a:r>
          </a:p>
          <a:p>
            <a:pPr marL="342900" indent="-342900">
              <a:spcAft>
                <a:spcPts val="30"/>
              </a:spcAft>
              <a:buAutoNum type="arabicPeriod"/>
            </a:pPr>
            <a:endParaRPr lang="en-US" sz="800" dirty="0"/>
          </a:p>
          <a:p>
            <a:pPr marL="342900" indent="-342900">
              <a:spcAft>
                <a:spcPts val="30"/>
              </a:spcAft>
              <a:buAutoNum type="arabicPeriod"/>
            </a:pPr>
            <a:r>
              <a:rPr lang="en-US" sz="2000" dirty="0"/>
              <a:t>Converged TBF parameter sets from different runs can look quite different, but give similar performance.  </a:t>
            </a:r>
            <a:r>
              <a:rPr lang="en-US" sz="2000" dirty="0">
                <a:solidFill>
                  <a:srgbClr val="0070C0"/>
                </a:solidFill>
              </a:rPr>
              <a:t>A random forest approach may increase accuracy at the cost of time.</a:t>
            </a:r>
          </a:p>
          <a:p>
            <a:pPr marL="342900" indent="-342900">
              <a:spcAft>
                <a:spcPts val="30"/>
              </a:spcAft>
              <a:buAutoNum type="arabicPeriod"/>
            </a:pPr>
            <a:endParaRPr lang="en-US" sz="2000" dirty="0"/>
          </a:p>
          <a:p>
            <a:pPr marL="342900" indent="-342900">
              <a:spcAft>
                <a:spcPts val="30"/>
              </a:spcAft>
              <a:buAutoNum type="arabicPeriod"/>
            </a:pPr>
            <a:r>
              <a:rPr lang="en-US" sz="2000" dirty="0"/>
              <a:t>As for AI-based approaches, model dimensionality includes terms that grow as the factorial of the number of elements.  </a:t>
            </a:r>
            <a:r>
              <a:rPr lang="en-US" sz="2000" dirty="0">
                <a:solidFill>
                  <a:srgbClr val="C00000"/>
                </a:solidFill>
              </a:rPr>
              <a:t>Adding O and N multiplies dimensionality by 4.6. Going beyond ~6 elements will likely require sequential training for cycles with different groups of elements, even after the AI optimization loop is implemented.</a:t>
            </a:r>
            <a:endParaRPr lang="en-US" sz="2000" dirty="0"/>
          </a:p>
          <a:p>
            <a:pPr marL="342900" indent="-342900">
              <a:spcAft>
                <a:spcPts val="30"/>
              </a:spcAft>
              <a:buAutoNum type="arabicPeriod"/>
            </a:pPr>
            <a:endParaRPr lang="en-US" sz="2000" dirty="0"/>
          </a:p>
          <a:p>
            <a:pPr marL="342900" indent="-342900">
              <a:spcAft>
                <a:spcPts val="30"/>
              </a:spcAft>
              <a:buAutoNum type="arabicPeriod"/>
            </a:pPr>
            <a:r>
              <a:rPr lang="en-US" sz="2000" dirty="0"/>
              <a:t>Cluster physics is missing.  </a:t>
            </a:r>
            <a:r>
              <a:rPr lang="en-US" sz="2000" dirty="0">
                <a:solidFill>
                  <a:srgbClr val="C00000"/>
                </a:solidFill>
              </a:rPr>
              <a:t>Accuracy may hit a DFT-like limit.</a:t>
            </a:r>
          </a:p>
          <a:p>
            <a:pPr>
              <a:spcAft>
                <a:spcPts val="30"/>
              </a:spcAft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3B047-C59E-3041-A123-D0AB021A1539}"/>
              </a:ext>
            </a:extLst>
          </p:cNvPr>
          <p:cNvSpPr txBox="1"/>
          <p:nvPr/>
        </p:nvSpPr>
        <p:spPr>
          <a:xfrm>
            <a:off x="1120695" y="1254620"/>
            <a:ext cx="10153810" cy="348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Immediate next steps</a:t>
            </a:r>
          </a:p>
          <a:p>
            <a:endParaRPr lang="en-US" sz="2800" dirty="0"/>
          </a:p>
          <a:p>
            <a:pPr marL="342900" indent="-342900">
              <a:spcAft>
                <a:spcPts val="120"/>
              </a:spcAft>
              <a:buAutoNum type="arabicPeriod"/>
            </a:pPr>
            <a:r>
              <a:rPr lang="en-US" sz="2000" dirty="0"/>
              <a:t>Full implementation of the neural network loop.</a:t>
            </a:r>
          </a:p>
          <a:p>
            <a:pPr marL="342900" indent="-342900">
              <a:spcAft>
                <a:spcPts val="120"/>
              </a:spcAft>
              <a:buAutoNum type="arabicPeriod"/>
            </a:pPr>
            <a:endParaRPr lang="en-US" sz="2000" dirty="0"/>
          </a:p>
          <a:p>
            <a:pPr marL="342900" indent="-342900">
              <a:spcAft>
                <a:spcPts val="120"/>
              </a:spcAft>
              <a:buAutoNum type="arabicPeriod"/>
            </a:pPr>
            <a:r>
              <a:rPr lang="en-US" sz="2000" dirty="0"/>
              <a:t>Close characterization of model performance, including more manipulations (twists, full structure relaxation.</a:t>
            </a:r>
          </a:p>
          <a:p>
            <a:pPr marL="342900" indent="-342900">
              <a:spcAft>
                <a:spcPts val="120"/>
              </a:spcAft>
              <a:buAutoNum type="arabicPeriod"/>
            </a:pPr>
            <a:endParaRPr lang="en-US" sz="2000" dirty="0"/>
          </a:p>
          <a:p>
            <a:pPr marL="342900" indent="-342900">
              <a:spcAft>
                <a:spcPts val="120"/>
              </a:spcAft>
              <a:buAutoNum type="arabicPeriod"/>
            </a:pPr>
            <a:r>
              <a:rPr lang="en-US" sz="2000" dirty="0"/>
              <a:t>Characterization for nitrogen- and oxygen-bearing molecules.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205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3918BE-8AD1-D34E-9089-EF4E4528A914}"/>
              </a:ext>
            </a:extLst>
          </p:cNvPr>
          <p:cNvSpPr txBox="1"/>
          <p:nvPr/>
        </p:nvSpPr>
        <p:spPr>
          <a:xfrm>
            <a:off x="3418114" y="201627"/>
            <a:ext cx="511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Context and 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1124F-5D05-9B4F-B504-AB2B97EA8A62}"/>
              </a:ext>
            </a:extLst>
          </p:cNvPr>
          <p:cNvSpPr txBox="1"/>
          <p:nvPr/>
        </p:nvSpPr>
        <p:spPr>
          <a:xfrm>
            <a:off x="645722" y="2344084"/>
            <a:ext cx="155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Run time ratio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F50CA-5D33-C04A-AF39-6870F3244FF0}"/>
              </a:ext>
            </a:extLst>
          </p:cNvPr>
          <p:cNvSpPr txBox="1"/>
          <p:nvPr/>
        </p:nvSpPr>
        <p:spPr>
          <a:xfrm>
            <a:off x="1057796" y="3096612"/>
            <a:ext cx="168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 diagonalization (CASPT2, NEVPT2,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437A9-A67A-2247-BCF0-C8632485AE61}"/>
              </a:ext>
            </a:extLst>
          </p:cNvPr>
          <p:cNvSpPr txBox="1"/>
          <p:nvPr/>
        </p:nvSpPr>
        <p:spPr>
          <a:xfrm>
            <a:off x="3425372" y="3127854"/>
            <a:ext cx="149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Variational Monte Carlo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B0288-72E3-7E49-9469-0E99D8E05C88}"/>
              </a:ext>
            </a:extLst>
          </p:cNvPr>
          <p:cNvSpPr txBox="1"/>
          <p:nvPr/>
        </p:nvSpPr>
        <p:spPr>
          <a:xfrm>
            <a:off x="5428104" y="3127854"/>
            <a:ext cx="5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C2FE4-EFD6-4045-8C85-24F2D37F9F9A}"/>
              </a:ext>
            </a:extLst>
          </p:cNvPr>
          <p:cNvSpPr txBox="1"/>
          <p:nvPr/>
        </p:nvSpPr>
        <p:spPr>
          <a:xfrm>
            <a:off x="7102071" y="3343506"/>
            <a:ext cx="114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</a:rPr>
              <a:t>Semi-Empirical</a:t>
            </a:r>
          </a:p>
          <a:p>
            <a:r>
              <a:rPr lang="en-US" dirty="0">
                <a:ln>
                  <a:solidFill>
                    <a:srgbClr val="0070C0"/>
                  </a:solidFill>
                </a:ln>
              </a:rPr>
              <a:t>DFT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8330-ADFA-FD43-926B-BB595CCDD080}"/>
              </a:ext>
            </a:extLst>
          </p:cNvPr>
          <p:cNvSpPr txBox="1"/>
          <p:nvPr/>
        </p:nvSpPr>
        <p:spPr>
          <a:xfrm>
            <a:off x="9840691" y="3122828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Molecular Mechanics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1B2A9-9E82-0645-892A-5479E33D91C5}"/>
              </a:ext>
            </a:extLst>
          </p:cNvPr>
          <p:cNvSpPr txBox="1"/>
          <p:nvPr/>
        </p:nvSpPr>
        <p:spPr>
          <a:xfrm>
            <a:off x="7815687" y="27134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r>
              <a:rPr lang="en-US" b="1" baseline="30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5C5C4-4D64-F64C-9118-B7CD689E47DA}"/>
              </a:ext>
            </a:extLst>
          </p:cNvPr>
          <p:cNvSpPr txBox="1"/>
          <p:nvPr/>
        </p:nvSpPr>
        <p:spPr>
          <a:xfrm>
            <a:off x="5540691" y="27134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r>
              <a:rPr lang="en-US" b="1" baseline="30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DC5CB-6327-3E40-BB71-3F81192694F7}"/>
              </a:ext>
            </a:extLst>
          </p:cNvPr>
          <p:cNvSpPr txBox="1"/>
          <p:nvPr/>
        </p:nvSpPr>
        <p:spPr>
          <a:xfrm>
            <a:off x="3766199" y="27134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r>
              <a:rPr lang="en-US" b="1" baseline="30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BB1D6-8493-4E46-B37F-9C56DB428311}"/>
              </a:ext>
            </a:extLst>
          </p:cNvPr>
          <p:cNvSpPr txBox="1"/>
          <p:nvPr/>
        </p:nvSpPr>
        <p:spPr>
          <a:xfrm>
            <a:off x="1625617" y="27134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r>
              <a:rPr lang="en-US" b="1" baseline="300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06BFD-5CF8-574B-AA3E-979D23B498F3}"/>
              </a:ext>
            </a:extLst>
          </p:cNvPr>
          <p:cNvSpPr txBox="1"/>
          <p:nvPr/>
        </p:nvSpPr>
        <p:spPr>
          <a:xfrm>
            <a:off x="10107319" y="27134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r>
              <a:rPr lang="en-US" b="1" baseline="30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14759-1FA7-E347-87A6-D41AF7093E2F}"/>
              </a:ext>
            </a:extLst>
          </p:cNvPr>
          <p:cNvSpPr txBox="1"/>
          <p:nvPr/>
        </p:nvSpPr>
        <p:spPr>
          <a:xfrm>
            <a:off x="5097067" y="3716887"/>
            <a:ext cx="154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&gt;~0.01Å accuracy with well-selected functionals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FF757-C510-DD40-A28E-0856F50CDCD4}"/>
              </a:ext>
            </a:extLst>
          </p:cNvPr>
          <p:cNvSpPr txBox="1"/>
          <p:nvPr/>
        </p:nvSpPr>
        <p:spPr>
          <a:xfrm>
            <a:off x="8538978" y="3373612"/>
            <a:ext cx="133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C00000"/>
                  </a:solidFill>
                </a:ln>
              </a:rPr>
              <a:t>Quantum-aware AI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927E5-A4E4-CE43-B5E7-1994C68F416D}"/>
              </a:ext>
            </a:extLst>
          </p:cNvPr>
          <p:cNvCxnSpPr/>
          <p:nvPr/>
        </p:nvCxnSpPr>
        <p:spPr>
          <a:xfrm>
            <a:off x="8795657" y="2131617"/>
            <a:ext cx="0" cy="9511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73E420-A9CF-1B4F-8326-39B684121C1C}"/>
              </a:ext>
            </a:extLst>
          </p:cNvPr>
          <p:cNvSpPr txBox="1"/>
          <p:nvPr/>
        </p:nvSpPr>
        <p:spPr>
          <a:xfrm>
            <a:off x="7693253" y="1431885"/>
            <a:ext cx="237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Tight binding models (no density functional)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C37EC8-6C05-154A-A594-180B49BDE3E7}"/>
              </a:ext>
            </a:extLst>
          </p:cNvPr>
          <p:cNvCxnSpPr>
            <a:cxnSpLocks/>
          </p:cNvCxnSpPr>
          <p:nvPr/>
        </p:nvCxnSpPr>
        <p:spPr>
          <a:xfrm>
            <a:off x="6154057" y="3312520"/>
            <a:ext cx="16491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69A4B2-445D-964D-A4C9-0BF4C9AA0392}"/>
              </a:ext>
            </a:extLst>
          </p:cNvPr>
          <p:cNvCxnSpPr>
            <a:cxnSpLocks/>
          </p:cNvCxnSpPr>
          <p:nvPr/>
        </p:nvCxnSpPr>
        <p:spPr>
          <a:xfrm flipH="1">
            <a:off x="8118073" y="3312520"/>
            <a:ext cx="17226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3D2099-8390-B54B-A5AD-EDB244C8D4D7}"/>
              </a:ext>
            </a:extLst>
          </p:cNvPr>
          <p:cNvSpPr txBox="1"/>
          <p:nvPr/>
        </p:nvSpPr>
        <p:spPr>
          <a:xfrm>
            <a:off x="7758035" y="4917216"/>
            <a:ext cx="44738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Using Neural Network Force Fields to Ascertain the Quality of Ab Initio Simulations of Liquid Water</a:t>
            </a:r>
            <a:r>
              <a:rPr lang="en-US" dirty="0">
                <a:solidFill>
                  <a:srgbClr val="FF0000"/>
                </a:solidFill>
              </a:rPr>
              <a:t>, A Torres, LS Pedroza, M Fernandez-Serra, AR Rocha - The Journal of Physical Chemistry B 125 (38), 10772-10778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0D5BF-019B-C440-B342-8D7E9E09E66E}"/>
              </a:ext>
            </a:extLst>
          </p:cNvPr>
          <p:cNvSpPr txBox="1"/>
          <p:nvPr/>
        </p:nvSpPr>
        <p:spPr>
          <a:xfrm>
            <a:off x="1781606" y="5202933"/>
            <a:ext cx="5455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Density functional tight binding: values of semi-empirical methods in an ab initio era</a:t>
            </a:r>
            <a:r>
              <a:rPr lang="en-US" dirty="0">
                <a:solidFill>
                  <a:schemeClr val="accent1"/>
                </a:solidFill>
              </a:rPr>
              <a:t>, Q. Cui and M. </a:t>
            </a:r>
            <a:r>
              <a:rPr lang="en-US" dirty="0" err="1">
                <a:solidFill>
                  <a:schemeClr val="accent1"/>
                </a:solidFill>
              </a:rPr>
              <a:t>Elstner</a:t>
            </a:r>
            <a:r>
              <a:rPr lang="en-US" dirty="0">
                <a:solidFill>
                  <a:schemeClr val="accent1"/>
                </a:solidFill>
              </a:rPr>
              <a:t>, Phys. Chem. Chem. Phys., 2014, 16, 14368–14377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9B030D-31F4-884D-81EC-F6959C5AFFCB}"/>
              </a:ext>
            </a:extLst>
          </p:cNvPr>
          <p:cNvCxnSpPr>
            <a:cxnSpLocks/>
          </p:cNvCxnSpPr>
          <p:nvPr/>
        </p:nvCxnSpPr>
        <p:spPr>
          <a:xfrm>
            <a:off x="2523746" y="3312520"/>
            <a:ext cx="901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6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C9ED10-8839-6040-9137-44136F1717CC}"/>
              </a:ext>
            </a:extLst>
          </p:cNvPr>
          <p:cNvSpPr txBox="1"/>
          <p:nvPr/>
        </p:nvSpPr>
        <p:spPr>
          <a:xfrm>
            <a:off x="1699708" y="3580910"/>
            <a:ext cx="8721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case:     s, p basis;    C, H atoms;    curves defined by 5 parameters </a:t>
            </a:r>
            <a:r>
              <a:rPr lang="en-US" dirty="0">
                <a:sym typeface="Wingdings" pitchFamily="2" charset="2"/>
              </a:rPr>
              <a:t> 87 dimensions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Fields respect Slater-</a:t>
            </a:r>
            <a:r>
              <a:rPr lang="en-US" dirty="0" err="1"/>
              <a:t>Koster</a:t>
            </a:r>
            <a:r>
              <a:rPr lang="en-US" dirty="0"/>
              <a:t> symmetry and are: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Coulomb: atom-atom</a:t>
            </a:r>
          </a:p>
          <a:p>
            <a:pPr marL="342900" indent="-342900">
              <a:buAutoNum type="arabicPeriod"/>
            </a:pPr>
            <a:r>
              <a:rPr lang="en-US" dirty="0"/>
              <a:t>Coulomb: atom-orbital</a:t>
            </a:r>
          </a:p>
          <a:p>
            <a:pPr marL="342900" indent="-342900">
              <a:buAutoNum type="arabicPeriod"/>
            </a:pPr>
            <a:r>
              <a:rPr lang="en-US" dirty="0"/>
              <a:t>Coulomb: orbital-orbital</a:t>
            </a:r>
          </a:p>
          <a:p>
            <a:pPr marL="342900" indent="-342900">
              <a:buAutoNum type="arabicPeriod"/>
            </a:pPr>
            <a:r>
              <a:rPr lang="en-US" dirty="0"/>
              <a:t>Coulomb: atom-2 orbital (allowing hybridized </a:t>
            </a:r>
            <a:r>
              <a:rPr lang="en-US" dirty="0" err="1"/>
              <a:t>sp</a:t>
            </a:r>
            <a:r>
              <a:rPr lang="en-US" dirty="0"/>
              <a:t> orbitals)</a:t>
            </a:r>
          </a:p>
          <a:p>
            <a:pPr marL="342900" indent="-342900">
              <a:buAutoNum type="arabicPeriod"/>
            </a:pPr>
            <a:r>
              <a:rPr lang="en-US" dirty="0"/>
              <a:t>Hopping (all Slater-</a:t>
            </a:r>
            <a:r>
              <a:rPr lang="en-US" dirty="0" err="1"/>
              <a:t>Koster</a:t>
            </a:r>
            <a:r>
              <a:rPr lang="en-US" dirty="0"/>
              <a:t>–allowed orbital combinations)</a:t>
            </a:r>
          </a:p>
          <a:p>
            <a:endParaRPr lang="en-US" dirty="0"/>
          </a:p>
          <a:p>
            <a:r>
              <a:rPr lang="en-US" dirty="0"/>
              <a:t>Non-field parameters:</a:t>
            </a:r>
          </a:p>
          <a:p>
            <a:r>
              <a:rPr lang="en-US" dirty="0"/>
              <a:t>Orbital energy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A36C5-0815-EB41-A67E-245CB7384B43}"/>
              </a:ext>
            </a:extLst>
          </p:cNvPr>
          <p:cNvSpPr txBox="1"/>
          <p:nvPr/>
        </p:nvSpPr>
        <p:spPr>
          <a:xfrm>
            <a:off x="4333461" y="154608"/>
            <a:ext cx="3658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Tight binding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E4672-C21A-9143-A364-02AAE368C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30" y="997815"/>
            <a:ext cx="1939360" cy="14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Ball and stick model of ethane">
            <a:extLst>
              <a:ext uri="{FF2B5EF4-FFF2-40B4-BE49-F238E27FC236}">
                <a16:creationId xmlns:a16="http://schemas.microsoft.com/office/drawing/2014/main" id="{5B6387E8-7EF4-2444-8986-6F10466E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08" y="2519038"/>
            <a:ext cx="950185" cy="7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Ball-and-stick model of cyclohexane in its chair conformation">
            <a:extLst>
              <a:ext uri="{FF2B5EF4-FFF2-40B4-BE49-F238E27FC236}">
                <a16:creationId xmlns:a16="http://schemas.microsoft.com/office/drawing/2014/main" id="{934C571D-4582-D64B-B695-50BBF8FF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33" y="1878138"/>
            <a:ext cx="1608114" cy="13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729E3-8E6A-4C45-9698-488F07B26D78}"/>
              </a:ext>
            </a:extLst>
          </p:cNvPr>
          <p:cNvSpPr txBox="1"/>
          <p:nvPr/>
        </p:nvSpPr>
        <p:spPr>
          <a:xfrm>
            <a:off x="5586371" y="1728500"/>
            <a:ext cx="506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universal model mapping from </a:t>
            </a:r>
            <a:r>
              <a:rPr lang="en-US" sz="2400" b="1" dirty="0"/>
              <a:t>bond lengths</a:t>
            </a:r>
            <a:r>
              <a:rPr lang="en-US" sz="2400" dirty="0"/>
              <a:t> to </a:t>
            </a:r>
            <a:r>
              <a:rPr lang="en-US" sz="2400" b="1" dirty="0"/>
              <a:t>t</a:t>
            </a:r>
            <a:r>
              <a:rPr lang="en-US" sz="2400" b="1" dirty="0">
                <a:sym typeface="Wingdings" pitchFamily="2" charset="2"/>
              </a:rPr>
              <a:t>ight binding parameters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47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834E3F-9EC5-874F-A183-5CD9A24F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08" y="2644086"/>
            <a:ext cx="39497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2AFF8-004E-8741-B764-018F84F6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851" y="3372277"/>
            <a:ext cx="730250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80D43-D2FA-D54B-9003-46A7CA65F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5" r="2" b="3365"/>
          <a:stretch/>
        </p:blipFill>
        <p:spPr>
          <a:xfrm>
            <a:off x="569649" y="1421885"/>
            <a:ext cx="3453640" cy="4151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C506F3-4671-AF48-BFA9-897A16861E99}"/>
              </a:ext>
            </a:extLst>
          </p:cNvPr>
          <p:cNvSpPr txBox="1"/>
          <p:nvPr/>
        </p:nvSpPr>
        <p:spPr>
          <a:xfrm>
            <a:off x="2487654" y="179171"/>
            <a:ext cx="7241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3-step Monte Carlo convergence for 8 molecules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6A95F-B502-4B46-9701-970B0008C660}"/>
              </a:ext>
            </a:extLst>
          </p:cNvPr>
          <p:cNvSpPr txBox="1"/>
          <p:nvPr/>
        </p:nvSpPr>
        <p:spPr>
          <a:xfrm>
            <a:off x="5326743" y="6139099"/>
            <a:ext cx="6763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Molecular structures selected from the Cambridge Structural Database (CSD) hosted by the Cambridge Crystallographic Data Centre (CCDC)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5BA94-BACE-8F4E-A6DC-519161F8AFD4}"/>
              </a:ext>
            </a:extLst>
          </p:cNvPr>
          <p:cNvSpPr txBox="1"/>
          <p:nvPr/>
        </p:nvSpPr>
        <p:spPr>
          <a:xfrm>
            <a:off x="4180114" y="4717143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Lines represent ~0.1 </a:t>
            </a:r>
            <a:r>
              <a:rPr lang="en-US" dirty="0" err="1"/>
              <a:t>Å</a:t>
            </a:r>
            <a:r>
              <a:rPr lang="en-US" dirty="0"/>
              <a:t>/bond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D55E0-ABB1-EF4E-93A9-A26F2BEF0DDD}"/>
              </a:ext>
            </a:extLst>
          </p:cNvPr>
          <p:cNvSpPr txBox="1"/>
          <p:nvPr/>
        </p:nvSpPr>
        <p:spPr>
          <a:xfrm rot="16200000">
            <a:off x="-752620" y="3245077"/>
            <a:ext cx="245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factor (log scale)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E4069-F5A0-0948-B1A8-3F3A122FC7AD}"/>
              </a:ext>
            </a:extLst>
          </p:cNvPr>
          <p:cNvSpPr txBox="1"/>
          <p:nvPr/>
        </p:nvSpPr>
        <p:spPr>
          <a:xfrm>
            <a:off x="1137076" y="5558973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 move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369F5-03E9-2740-A69F-8D7197338B09}"/>
              </a:ext>
            </a:extLst>
          </p:cNvPr>
          <p:cNvSpPr txBox="1"/>
          <p:nvPr/>
        </p:nvSpPr>
        <p:spPr>
          <a:xfrm>
            <a:off x="9206545" y="3825402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Each step involves diagonalizing for 40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76151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B12361-C1F8-3547-9C74-B0880982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45" y="0"/>
            <a:ext cx="5780314" cy="6858000"/>
          </a:xfrm>
          <a:prstGeom prst="rect">
            <a:avLst/>
          </a:prstGeom>
        </p:spPr>
      </p:pic>
      <p:pic>
        <p:nvPicPr>
          <p:cNvPr id="1026" name="Picture 2" descr="Ball-and-stick model of the anthracene molecule">
            <a:extLst>
              <a:ext uri="{FF2B5EF4-FFF2-40B4-BE49-F238E27FC236}">
                <a16:creationId xmlns:a16="http://schemas.microsoft.com/office/drawing/2014/main" id="{72FD004F-D1F3-514F-837E-CC37CE71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042" y="5303543"/>
            <a:ext cx="1256679" cy="74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08DB2D-8B81-4B41-B651-AA8B2485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000" y="4629906"/>
            <a:ext cx="918311" cy="69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nzene ball-and-stick model">
            <a:extLst>
              <a:ext uri="{FF2B5EF4-FFF2-40B4-BE49-F238E27FC236}">
                <a16:creationId xmlns:a16="http://schemas.microsoft.com/office/drawing/2014/main" id="{D358FCA3-06D9-6C41-9FB6-4311A03A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172">
            <a:off x="9312061" y="3892412"/>
            <a:ext cx="713261" cy="78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ll-and-stick model of cyclohexane in its chair conformation">
            <a:extLst>
              <a:ext uri="{FF2B5EF4-FFF2-40B4-BE49-F238E27FC236}">
                <a16:creationId xmlns:a16="http://schemas.microsoft.com/office/drawing/2014/main" id="{A8485D62-40BE-FD4B-944F-3FA8AFFE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203" y="3198850"/>
            <a:ext cx="867911" cy="7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42A239-B509-2341-B87C-48CFD8CC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346" y="2570853"/>
            <a:ext cx="665192" cy="6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ll and stick model of ethane">
            <a:extLst>
              <a:ext uri="{FF2B5EF4-FFF2-40B4-BE49-F238E27FC236}">
                <a16:creationId xmlns:a16="http://schemas.microsoft.com/office/drawing/2014/main" id="{3350053A-6B85-7D42-8467-2CC316ED5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273" y="1978015"/>
            <a:ext cx="717377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ll-and-stick model of naphthalene">
            <a:extLst>
              <a:ext uri="{FF2B5EF4-FFF2-40B4-BE49-F238E27FC236}">
                <a16:creationId xmlns:a16="http://schemas.microsoft.com/office/drawing/2014/main" id="{FF095067-9FD3-534A-9D09-108075D8A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92" y="1139927"/>
            <a:ext cx="812536" cy="6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all-and-stick model of the heptane molecule">
            <a:extLst>
              <a:ext uri="{FF2B5EF4-FFF2-40B4-BE49-F238E27FC236}">
                <a16:creationId xmlns:a16="http://schemas.microsoft.com/office/drawing/2014/main" id="{94F0BA6B-29B1-E045-B1B7-064C6CD19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428" y="164232"/>
            <a:ext cx="1542040" cy="60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8455F-F677-E34A-B349-36822345ECEC}"/>
              </a:ext>
            </a:extLst>
          </p:cNvPr>
          <p:cNvSpPr txBox="1"/>
          <p:nvPr/>
        </p:nvSpPr>
        <p:spPr>
          <a:xfrm>
            <a:off x="10422231" y="284469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n-heptane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D6BB3-09E2-8B47-B3EB-99496A1FE017}"/>
              </a:ext>
            </a:extLst>
          </p:cNvPr>
          <p:cNvSpPr txBox="1"/>
          <p:nvPr/>
        </p:nvSpPr>
        <p:spPr>
          <a:xfrm>
            <a:off x="9876304" y="1309438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naphthaline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54785-A19C-2145-ABE2-DC01D54D6B7A}"/>
              </a:ext>
            </a:extLst>
          </p:cNvPr>
          <p:cNvSpPr txBox="1"/>
          <p:nvPr/>
        </p:nvSpPr>
        <p:spPr>
          <a:xfrm>
            <a:off x="9928513" y="2067132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5E7CE-839E-9F43-B006-D2554BCD3D2A}"/>
              </a:ext>
            </a:extLst>
          </p:cNvPr>
          <p:cNvSpPr txBox="1"/>
          <p:nvPr/>
        </p:nvSpPr>
        <p:spPr>
          <a:xfrm>
            <a:off x="9889259" y="2698290"/>
            <a:ext cx="14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cyclopropane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6B42F-FF70-AA46-931D-963DB09E780F}"/>
              </a:ext>
            </a:extLst>
          </p:cNvPr>
          <p:cNvSpPr txBox="1"/>
          <p:nvPr/>
        </p:nvSpPr>
        <p:spPr>
          <a:xfrm>
            <a:off x="10070258" y="3385042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cyclohexane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7AB2F-7DA0-A847-9712-082313D1B2B4}"/>
              </a:ext>
            </a:extLst>
          </p:cNvPr>
          <p:cNvSpPr txBox="1"/>
          <p:nvPr/>
        </p:nvSpPr>
        <p:spPr>
          <a:xfrm>
            <a:off x="10097359" y="4073320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benzene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517CC3-A189-074F-96F5-62520E11F3C6}"/>
              </a:ext>
            </a:extLst>
          </p:cNvPr>
          <p:cNvSpPr txBox="1"/>
          <p:nvPr/>
        </p:nvSpPr>
        <p:spPr>
          <a:xfrm>
            <a:off x="9998721" y="4791228"/>
            <a:ext cx="91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azulene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99E1B-17DA-3948-872A-2AACD017B446}"/>
              </a:ext>
            </a:extLst>
          </p:cNvPr>
          <p:cNvSpPr txBox="1"/>
          <p:nvPr/>
        </p:nvSpPr>
        <p:spPr>
          <a:xfrm>
            <a:off x="10148894" y="5460646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anthracene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8860D-4A6C-7642-BAA6-4FFC71E38D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61" y="-1904"/>
            <a:ext cx="5782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5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84E9AE9-FAA1-8D42-8B11-AF88DFB0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40" y="736241"/>
            <a:ext cx="5138121" cy="60177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2F72C1A-0F67-5246-9EC6-8E05E508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6" y="750345"/>
            <a:ext cx="5147797" cy="6105752"/>
          </a:xfrm>
          <a:prstGeom prst="rect">
            <a:avLst/>
          </a:prstGeom>
        </p:spPr>
      </p:pic>
      <p:pic>
        <p:nvPicPr>
          <p:cNvPr id="42" name="Picture 2" descr="Ball-and-stick model of the anthracene molecule">
            <a:extLst>
              <a:ext uri="{FF2B5EF4-FFF2-40B4-BE49-F238E27FC236}">
                <a16:creationId xmlns:a16="http://schemas.microsoft.com/office/drawing/2014/main" id="{24A21C50-7848-0847-A835-2B08F9938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41" y="5553187"/>
            <a:ext cx="877729" cy="5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F2CD5A7A-D93C-CF48-AECC-955EABF3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57" y="4877519"/>
            <a:ext cx="772143" cy="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Benzene ball-and-stick model">
            <a:extLst>
              <a:ext uri="{FF2B5EF4-FFF2-40B4-BE49-F238E27FC236}">
                <a16:creationId xmlns:a16="http://schemas.microsoft.com/office/drawing/2014/main" id="{CC9A46E2-3065-E045-90A9-CC3D164B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172">
            <a:off x="2917487" y="4216232"/>
            <a:ext cx="553238" cy="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Ball-and-stick model of cyclohexane in its chair conformation">
            <a:extLst>
              <a:ext uri="{FF2B5EF4-FFF2-40B4-BE49-F238E27FC236}">
                <a16:creationId xmlns:a16="http://schemas.microsoft.com/office/drawing/2014/main" id="{30DBC5F2-2B34-3842-AF6B-4A45AE891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74" y="3490769"/>
            <a:ext cx="867911" cy="7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561BD07C-B782-7E47-AD20-8B2AF59D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78" y="2930707"/>
            <a:ext cx="665192" cy="6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Ball and stick model of ethane">
            <a:extLst>
              <a:ext uri="{FF2B5EF4-FFF2-40B4-BE49-F238E27FC236}">
                <a16:creationId xmlns:a16="http://schemas.microsoft.com/office/drawing/2014/main" id="{05EF15BE-A1D0-334E-AF1F-EC95A820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00" y="2429995"/>
            <a:ext cx="607320" cy="46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Ball-and-stick model of naphthalene">
            <a:extLst>
              <a:ext uri="{FF2B5EF4-FFF2-40B4-BE49-F238E27FC236}">
                <a16:creationId xmlns:a16="http://schemas.microsoft.com/office/drawing/2014/main" id="{B633E2B4-4942-4B45-950F-DF5A6906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57" y="1684062"/>
            <a:ext cx="717377" cy="5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Ball-and-stick model of the heptane molecule">
            <a:extLst>
              <a:ext uri="{FF2B5EF4-FFF2-40B4-BE49-F238E27FC236}">
                <a16:creationId xmlns:a16="http://schemas.microsoft.com/office/drawing/2014/main" id="{C4D4160C-3D65-D447-B77F-1B5ECF1DC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81" y="777109"/>
            <a:ext cx="1542040" cy="60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B1F733-E2BB-8746-B216-22934AAF7B7F}"/>
              </a:ext>
            </a:extLst>
          </p:cNvPr>
          <p:cNvSpPr txBox="1"/>
          <p:nvPr/>
        </p:nvSpPr>
        <p:spPr>
          <a:xfrm>
            <a:off x="3928084" y="897346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n-heptane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B2327-73F1-1245-BAA6-24CE8F8E59CC}"/>
              </a:ext>
            </a:extLst>
          </p:cNvPr>
          <p:cNvSpPr txBox="1"/>
          <p:nvPr/>
        </p:nvSpPr>
        <p:spPr>
          <a:xfrm>
            <a:off x="3490511" y="1774503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naphthaline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E61BD5-8750-A444-B579-2C7BFFD8D065}"/>
              </a:ext>
            </a:extLst>
          </p:cNvPr>
          <p:cNvSpPr txBox="1"/>
          <p:nvPr/>
        </p:nvSpPr>
        <p:spPr>
          <a:xfrm>
            <a:off x="3704083" y="2434166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ethane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ACCA95-6867-9F43-96AD-66B30284AFFD}"/>
              </a:ext>
            </a:extLst>
          </p:cNvPr>
          <p:cNvSpPr txBox="1"/>
          <p:nvPr/>
        </p:nvSpPr>
        <p:spPr>
          <a:xfrm>
            <a:off x="3370891" y="3101686"/>
            <a:ext cx="14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cyclopropane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0349EE-9B34-7849-ADFA-3DE3C05BA7BF}"/>
              </a:ext>
            </a:extLst>
          </p:cNvPr>
          <p:cNvSpPr txBox="1"/>
          <p:nvPr/>
        </p:nvSpPr>
        <p:spPr>
          <a:xfrm>
            <a:off x="3777629" y="3676961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cyclohexane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09E3B2-829B-F146-875F-F079A124F8FA}"/>
              </a:ext>
            </a:extLst>
          </p:cNvPr>
          <p:cNvSpPr txBox="1"/>
          <p:nvPr/>
        </p:nvSpPr>
        <p:spPr>
          <a:xfrm>
            <a:off x="3518939" y="4342390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benzene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A1AC4C-3B67-F24B-98C0-DA2B06FD688B}"/>
              </a:ext>
            </a:extLst>
          </p:cNvPr>
          <p:cNvSpPr txBox="1"/>
          <p:nvPr/>
        </p:nvSpPr>
        <p:spPr>
          <a:xfrm>
            <a:off x="3781420" y="4983770"/>
            <a:ext cx="91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azulene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669D75-9742-C043-8DB1-538A6467995A}"/>
              </a:ext>
            </a:extLst>
          </p:cNvPr>
          <p:cNvSpPr txBox="1"/>
          <p:nvPr/>
        </p:nvSpPr>
        <p:spPr>
          <a:xfrm>
            <a:off x="3769101" y="5599243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anthracene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118BF5-3FD6-C645-A94A-FAE8BAD9444D}"/>
              </a:ext>
            </a:extLst>
          </p:cNvPr>
          <p:cNvSpPr txBox="1"/>
          <p:nvPr/>
        </p:nvSpPr>
        <p:spPr>
          <a:xfrm>
            <a:off x="2337254" y="39317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F66F66-BDA0-4047-A7DE-B4FE102890F9}"/>
              </a:ext>
            </a:extLst>
          </p:cNvPr>
          <p:cNvSpPr txBox="1"/>
          <p:nvPr/>
        </p:nvSpPr>
        <p:spPr>
          <a:xfrm>
            <a:off x="6264876" y="370707"/>
            <a:ext cx="527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Hopping (2-body bond type-resolved interactions)</a:t>
            </a:r>
          </a:p>
        </p:txBody>
      </p:sp>
    </p:spTree>
    <p:extLst>
      <p:ext uri="{BB962C8B-B14F-4D97-AF65-F5344CB8AC3E}">
        <p14:creationId xmlns:p14="http://schemas.microsoft.com/office/powerpoint/2010/main" val="21211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25690-E730-A54D-AA72-0BD20EDE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117" y="1271708"/>
            <a:ext cx="4485124" cy="5325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CD07D-17C0-4847-B573-5DA2B163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27" y="1271708"/>
            <a:ext cx="4441735" cy="5325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F2A31-F921-F346-86FB-3062D6D770C2}"/>
              </a:ext>
            </a:extLst>
          </p:cNvPr>
          <p:cNvSpPr txBox="1"/>
          <p:nvPr/>
        </p:nvSpPr>
        <p:spPr>
          <a:xfrm>
            <a:off x="2509046" y="90237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26787-C611-8C46-B1D8-00DBF34A11DC}"/>
              </a:ext>
            </a:extLst>
          </p:cNvPr>
          <p:cNvSpPr txBox="1"/>
          <p:nvPr/>
        </p:nvSpPr>
        <p:spPr>
          <a:xfrm>
            <a:off x="7880116" y="90237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Hopping</a:t>
            </a:r>
          </a:p>
        </p:txBody>
      </p:sp>
      <p:pic>
        <p:nvPicPr>
          <p:cNvPr id="8" name="Picture 12" descr="Ball and stick model of ethane">
            <a:extLst>
              <a:ext uri="{FF2B5EF4-FFF2-40B4-BE49-F238E27FC236}">
                <a16:creationId xmlns:a16="http://schemas.microsoft.com/office/drawing/2014/main" id="{7A4CA246-8BF4-9D4E-9787-EC4816769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780" y="2400136"/>
            <a:ext cx="783629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Ball-and-stick model of naphthalene">
            <a:extLst>
              <a:ext uri="{FF2B5EF4-FFF2-40B4-BE49-F238E27FC236}">
                <a16:creationId xmlns:a16="http://schemas.microsoft.com/office/drawing/2014/main" id="{DD17ADF4-FEA9-854C-8988-33FEA08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47" y="1514448"/>
            <a:ext cx="993243" cy="8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B91404-89D9-E54E-B5AB-232755F6839B}"/>
              </a:ext>
            </a:extLst>
          </p:cNvPr>
          <p:cNvSpPr txBox="1"/>
          <p:nvPr/>
        </p:nvSpPr>
        <p:spPr>
          <a:xfrm>
            <a:off x="3811178" y="1742440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naphthaline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9F3B3-5B2C-3341-8AD9-8AC0EC6C93A6}"/>
              </a:ext>
            </a:extLst>
          </p:cNvPr>
          <p:cNvSpPr txBox="1"/>
          <p:nvPr/>
        </p:nvSpPr>
        <p:spPr>
          <a:xfrm>
            <a:off x="3984409" y="2469338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170ED-9376-DF44-8EC1-FD3BA710782C}"/>
              </a:ext>
            </a:extLst>
          </p:cNvPr>
          <p:cNvSpPr txBox="1"/>
          <p:nvPr/>
        </p:nvSpPr>
        <p:spPr>
          <a:xfrm>
            <a:off x="4014126" y="267611"/>
            <a:ext cx="386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Evaluating test data </a:t>
            </a:r>
          </a:p>
        </p:txBody>
      </p:sp>
    </p:spTree>
    <p:extLst>
      <p:ext uri="{BB962C8B-B14F-4D97-AF65-F5344CB8AC3E}">
        <p14:creationId xmlns:p14="http://schemas.microsoft.com/office/powerpoint/2010/main" val="32146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4AF37-A638-4944-917A-CA08919C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33" y="783770"/>
            <a:ext cx="4865424" cy="5783943"/>
          </a:xfrm>
          <a:prstGeom prst="rect">
            <a:avLst/>
          </a:prstGeom>
        </p:spPr>
      </p:pic>
      <p:pic>
        <p:nvPicPr>
          <p:cNvPr id="6" name="Picture 16" descr="Ball-and-stick model of the heptane molecule">
            <a:extLst>
              <a:ext uri="{FF2B5EF4-FFF2-40B4-BE49-F238E27FC236}">
                <a16:creationId xmlns:a16="http://schemas.microsoft.com/office/drawing/2014/main" id="{CD119464-4B89-A347-B7EA-1135FBDE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514" y="1615021"/>
            <a:ext cx="1692599" cy="66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093240-322D-564A-B95B-E7EC409459A3}"/>
              </a:ext>
            </a:extLst>
          </p:cNvPr>
          <p:cNvSpPr txBox="1"/>
          <p:nvPr/>
        </p:nvSpPr>
        <p:spPr>
          <a:xfrm>
            <a:off x="9472541" y="1245689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n-heptane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660E5-3826-4F46-BAA6-7C3C4A87C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69" y="831729"/>
            <a:ext cx="4752019" cy="5688023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3563261-12CA-C847-875E-44355F53B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1" y="1045136"/>
            <a:ext cx="848742" cy="8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5C665B-FBF8-B848-BD2E-7489AFF0E10A}"/>
              </a:ext>
            </a:extLst>
          </p:cNvPr>
          <p:cNvSpPr txBox="1"/>
          <p:nvPr/>
        </p:nvSpPr>
        <p:spPr>
          <a:xfrm>
            <a:off x="3369801" y="1855496"/>
            <a:ext cx="14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cyclopropane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936F5-4A86-0644-BA47-47F0C660A844}"/>
              </a:ext>
            </a:extLst>
          </p:cNvPr>
          <p:cNvSpPr txBox="1"/>
          <p:nvPr/>
        </p:nvSpPr>
        <p:spPr>
          <a:xfrm>
            <a:off x="3382264" y="123443"/>
            <a:ext cx="570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Overfitting the training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FD6A4-F79A-6145-A4F2-0AF43E60BC74}"/>
              </a:ext>
            </a:extLst>
          </p:cNvPr>
          <p:cNvSpPr txBox="1"/>
          <p:nvPr/>
        </p:nvSpPr>
        <p:spPr>
          <a:xfrm>
            <a:off x="11127545" y="2745141"/>
            <a:ext cx="91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0.08</a:t>
            </a:r>
            <a:r>
              <a:rPr lang="en-US" dirty="0">
                <a:sym typeface="Wingdings" pitchFamily="2" charset="2"/>
              </a:rPr>
              <a:t>0.095Å!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FACC0-1BFC-B94E-9A7A-CB9BCE41C2AE}"/>
              </a:ext>
            </a:extLst>
          </p:cNvPr>
          <p:cNvSpPr txBox="1"/>
          <p:nvPr/>
        </p:nvSpPr>
        <p:spPr>
          <a:xfrm>
            <a:off x="4355788" y="2680370"/>
            <a:ext cx="91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</a:t>
            </a:r>
            <a:r>
              <a:rPr lang="en-US" dirty="0">
                <a:sym typeface="Wingdings" pitchFamily="2" charset="2"/>
              </a:rPr>
              <a:t>0.03Å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8A7E2A-BB4D-EB48-A3A9-8F3E585AF685}"/>
              </a:ext>
            </a:extLst>
          </p:cNvPr>
          <p:cNvSpPr txBox="1"/>
          <p:nvPr/>
        </p:nvSpPr>
        <p:spPr>
          <a:xfrm>
            <a:off x="1120695" y="1254620"/>
            <a:ext cx="10153810" cy="387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Advantages</a:t>
            </a:r>
          </a:p>
          <a:p>
            <a:endParaRPr lang="en-US" sz="2800" dirty="0"/>
          </a:p>
          <a:p>
            <a:pPr marL="342900" indent="-342900">
              <a:spcAft>
                <a:spcPts val="120"/>
              </a:spcAft>
              <a:buAutoNum type="arabicPeriod"/>
            </a:pPr>
            <a:r>
              <a:rPr lang="en-US" sz="2000" dirty="0"/>
              <a:t>Can handle delocalized wavefunctions (rings, chains). </a:t>
            </a:r>
          </a:p>
          <a:p>
            <a:pPr marL="342900" indent="-342900">
              <a:spcAft>
                <a:spcPts val="120"/>
              </a:spcAft>
              <a:buAutoNum type="arabicPeriod"/>
            </a:pPr>
            <a:endParaRPr lang="en-US" sz="800" dirty="0"/>
          </a:p>
          <a:p>
            <a:pPr marL="342900" indent="-342900">
              <a:spcAft>
                <a:spcPts val="120"/>
              </a:spcAft>
              <a:buFontTx/>
              <a:buAutoNum type="arabicPeriod"/>
            </a:pPr>
            <a:r>
              <a:rPr lang="en-US" sz="2000" dirty="0"/>
              <a:t>Speed of </a:t>
            </a:r>
            <a:r>
              <a:rPr lang="en-US" sz="2000" b="1" dirty="0"/>
              <a:t>~5 </a:t>
            </a:r>
            <a:r>
              <a:rPr lang="en-US" sz="2000" b="1" dirty="0" err="1"/>
              <a:t>ms</a:t>
            </a:r>
            <a:r>
              <a:rPr lang="en-US" sz="2000" b="1" dirty="0"/>
              <a:t>/config</a:t>
            </a:r>
            <a:r>
              <a:rPr lang="en-US" sz="2000" dirty="0"/>
              <a:t> for a 20 atom molecule. (time~n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pPr marL="342900" indent="-342900">
              <a:spcAft>
                <a:spcPts val="120"/>
              </a:spcAft>
              <a:buFontTx/>
              <a:buAutoNum type="arabicPeriod"/>
            </a:pPr>
            <a:endParaRPr lang="en-US" sz="800" dirty="0"/>
          </a:p>
          <a:p>
            <a:pPr marL="342900" indent="-342900">
              <a:spcAft>
                <a:spcPts val="120"/>
              </a:spcAft>
              <a:buFontTx/>
              <a:buAutoNum type="arabicPeriod"/>
            </a:pPr>
            <a:r>
              <a:rPr lang="en-US" sz="2000" dirty="0"/>
              <a:t>Error can be comparable to DFT (~1% of bond length) following Monte Carlo optimization, and possibly superior.</a:t>
            </a:r>
          </a:p>
          <a:p>
            <a:pPr marL="342900" indent="-342900">
              <a:spcAft>
                <a:spcPts val="120"/>
              </a:spcAft>
              <a:buFontTx/>
              <a:buAutoNum type="arabicPeriod"/>
            </a:pPr>
            <a:endParaRPr lang="en-US" sz="800" dirty="0"/>
          </a:p>
          <a:p>
            <a:pPr marL="342900" indent="-342900">
              <a:spcAft>
                <a:spcPts val="120"/>
              </a:spcAft>
              <a:buFontTx/>
              <a:buAutoNum type="arabicPeriod"/>
            </a:pPr>
            <a:r>
              <a:rPr lang="en-US" sz="2000" dirty="0"/>
              <a:t>If successful scenarios are identified, it can plug into existing use cases for better-than-MM optimization.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358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637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 Andrew Wray</dc:creator>
  <cp:lastModifiedBy>L. Andrew Wray</cp:lastModifiedBy>
  <cp:revision>19</cp:revision>
  <dcterms:created xsi:type="dcterms:W3CDTF">2022-10-26T23:26:19Z</dcterms:created>
  <dcterms:modified xsi:type="dcterms:W3CDTF">2022-11-15T21:00:54Z</dcterms:modified>
</cp:coreProperties>
</file>