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12" r:id="rId2"/>
    <p:sldId id="357" r:id="rId3"/>
    <p:sldId id="359" r:id="rId4"/>
    <p:sldId id="360" r:id="rId5"/>
    <p:sldId id="361" r:id="rId6"/>
    <p:sldId id="379" r:id="rId7"/>
    <p:sldId id="362" r:id="rId8"/>
    <p:sldId id="363" r:id="rId9"/>
    <p:sldId id="364" r:id="rId10"/>
    <p:sldId id="366" r:id="rId11"/>
    <p:sldId id="365" r:id="rId12"/>
    <p:sldId id="372" r:id="rId13"/>
    <p:sldId id="368" r:id="rId14"/>
    <p:sldId id="369" r:id="rId15"/>
    <p:sldId id="370" r:id="rId16"/>
    <p:sldId id="374" r:id="rId17"/>
    <p:sldId id="373" r:id="rId18"/>
    <p:sldId id="377" r:id="rId19"/>
    <p:sldId id="371" r:id="rId20"/>
    <p:sldId id="376" r:id="rId21"/>
    <p:sldId id="375" r:id="rId22"/>
    <p:sldId id="328" r:id="rId23"/>
    <p:sldId id="378" r:id="rId24"/>
    <p:sldId id="367" r:id="rId25"/>
    <p:sldId id="323"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F912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Style foncé 1 - Accentuation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70" autoAdjust="0"/>
  </p:normalViewPr>
  <p:slideViewPr>
    <p:cSldViewPr>
      <p:cViewPr>
        <p:scale>
          <a:sx n="64" d="100"/>
          <a:sy n="64" d="100"/>
        </p:scale>
        <p:origin x="134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C6CB70-9984-4D68-9371-5D5E364131BE}" type="datetimeFigureOut">
              <a:rPr lang="fr-FR" smtClean="0"/>
              <a:t>25/03/2025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94419F-6C38-4773-8969-D22B3E1AF806}" type="slidenum">
              <a:rPr lang="fr-FR" smtClean="0"/>
              <a:t>‹N°›</a:t>
            </a:fld>
            <a:endParaRPr lang="fr-FR"/>
          </a:p>
        </p:txBody>
      </p:sp>
    </p:spTree>
    <p:extLst>
      <p:ext uri="{BB962C8B-B14F-4D97-AF65-F5344CB8AC3E}">
        <p14:creationId xmlns:p14="http://schemas.microsoft.com/office/powerpoint/2010/main" val="216682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F2BF1C7-24CA-4E1F-AC14-E33A5B1EE8B8}" type="slidenum">
              <a:rPr lang="fr-CM" smtClean="0"/>
              <a:t>1</a:t>
            </a:fld>
            <a:endParaRPr lang="fr-CM"/>
          </a:p>
        </p:txBody>
      </p:sp>
    </p:spTree>
    <p:extLst>
      <p:ext uri="{BB962C8B-B14F-4D97-AF65-F5344CB8AC3E}">
        <p14:creationId xmlns:p14="http://schemas.microsoft.com/office/powerpoint/2010/main" val="1165270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FC1B6-FB65-FF6A-C7DC-78B2F9E9EF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5DE981A-3FC3-C70C-7F94-0A2F06FDEB24}"/>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BD2523F-E3F2-C0C6-B134-2EA96C287DF9}"/>
              </a:ext>
            </a:extLst>
          </p:cNvPr>
          <p:cNvSpPr>
            <a:spLocks noGrp="1"/>
          </p:cNvSpPr>
          <p:nvPr>
            <p:ph type="body" idx="1"/>
          </p:nvPr>
        </p:nvSpPr>
        <p:spPr/>
        <p:txBody>
          <a:bodyPr>
            <a:normAutofit/>
          </a:bodyPr>
          <a:lstStyle/>
          <a:p>
            <a:endParaRPr lang="fr-FR" dirty="0"/>
          </a:p>
        </p:txBody>
      </p:sp>
      <p:sp>
        <p:nvSpPr>
          <p:cNvPr id="4" name="Espace réservé du numéro de diapositive 3">
            <a:extLst>
              <a:ext uri="{FF2B5EF4-FFF2-40B4-BE49-F238E27FC236}">
                <a16:creationId xmlns:a16="http://schemas.microsoft.com/office/drawing/2014/main" id="{5EC35962-BE13-8DC0-D62E-E7C7E5923D32}"/>
              </a:ext>
            </a:extLst>
          </p:cNvPr>
          <p:cNvSpPr>
            <a:spLocks noGrp="1"/>
          </p:cNvSpPr>
          <p:nvPr>
            <p:ph type="sldNum" sz="quarter" idx="10"/>
          </p:nvPr>
        </p:nvSpPr>
        <p:spPr/>
        <p:txBody>
          <a:bodyPr/>
          <a:lstStyle/>
          <a:p>
            <a:fld id="{71C9730D-B11E-40DB-B6CC-A2ADB5E1592F}" type="slidenum">
              <a:rPr lang="fr-FR" smtClean="0"/>
              <a:pPr/>
              <a:t>22</a:t>
            </a:fld>
            <a:endParaRPr lang="fr-FR" dirty="0"/>
          </a:p>
        </p:txBody>
      </p:sp>
    </p:spTree>
    <p:extLst>
      <p:ext uri="{BB962C8B-B14F-4D97-AF65-F5344CB8AC3E}">
        <p14:creationId xmlns:p14="http://schemas.microsoft.com/office/powerpoint/2010/main" val="2315437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E6E95-A4B1-4959-1D89-7A86B6F43E9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76CDF01-F629-03DE-7486-4669354EB906}"/>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FAF41-F399-5951-8E1A-B2C3C5FF05FF}"/>
              </a:ext>
            </a:extLst>
          </p:cNvPr>
          <p:cNvSpPr>
            <a:spLocks noGrp="1"/>
          </p:cNvSpPr>
          <p:nvPr>
            <p:ph type="body" idx="1"/>
          </p:nvPr>
        </p:nvSpPr>
        <p:spPr/>
        <p:txBody>
          <a:bodyPr>
            <a:normAutofit/>
          </a:bodyPr>
          <a:lstStyle/>
          <a:p>
            <a:endParaRPr lang="fr-FR" dirty="0"/>
          </a:p>
        </p:txBody>
      </p:sp>
      <p:sp>
        <p:nvSpPr>
          <p:cNvPr id="4" name="Espace réservé du numéro de diapositive 3">
            <a:extLst>
              <a:ext uri="{FF2B5EF4-FFF2-40B4-BE49-F238E27FC236}">
                <a16:creationId xmlns:a16="http://schemas.microsoft.com/office/drawing/2014/main" id="{121AF734-B345-DCB5-361B-A81C634B756B}"/>
              </a:ext>
            </a:extLst>
          </p:cNvPr>
          <p:cNvSpPr>
            <a:spLocks noGrp="1"/>
          </p:cNvSpPr>
          <p:nvPr>
            <p:ph type="sldNum" sz="quarter" idx="10"/>
          </p:nvPr>
        </p:nvSpPr>
        <p:spPr/>
        <p:txBody>
          <a:bodyPr/>
          <a:lstStyle/>
          <a:p>
            <a:fld id="{71C9730D-B11E-40DB-B6CC-A2ADB5E1592F}" type="slidenum">
              <a:rPr lang="fr-FR" smtClean="0"/>
              <a:pPr/>
              <a:t>25</a:t>
            </a:fld>
            <a:endParaRPr lang="fr-FR" dirty="0"/>
          </a:p>
        </p:txBody>
      </p:sp>
    </p:spTree>
    <p:extLst>
      <p:ext uri="{BB962C8B-B14F-4D97-AF65-F5344CB8AC3E}">
        <p14:creationId xmlns:p14="http://schemas.microsoft.com/office/powerpoint/2010/main" val="2919355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51DD0DE6-8BA0-4D40-8B23-524F73312F17}" type="datetime1">
              <a:rPr lang="fr-FR" smtClean="0"/>
              <a:t>25/03/2025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904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D9038C1-4693-49A3-9933-2EF7217FA0CA}" type="datetime1">
              <a:rPr lang="fr-FR" smtClean="0"/>
              <a:t>25/03/2025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3709361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CDC043B-3B75-4118-A476-362464026F9A}" type="datetime1">
              <a:rPr lang="fr-FR" smtClean="0"/>
              <a:t>25/03/2025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3171009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06FC2C72-51F4-4D0A-B61B-AA68152DBDB9}" type="datetime1">
              <a:rPr lang="fr-FR" smtClean="0"/>
              <a:t>25/03/2025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211586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5575AD31-F1FE-4791-88E5-69B474FAE6FA}" type="datetime1">
              <a:rPr lang="fr-FR" smtClean="0"/>
              <a:t>25/03/2025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227620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41BEDFA1-A9C6-46A4-8964-63CF94B6FBD7}" type="datetime1">
              <a:rPr lang="fr-FR" smtClean="0"/>
              <a:t>25/03/2025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12055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59D7884A-9015-4DD9-94A5-3647A578154E}" type="datetime1">
              <a:rPr lang="fr-FR" smtClean="0"/>
              <a:t>25/03/2025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253605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F23F260-0913-4252-9ED7-32655D300A01}" type="datetime1">
              <a:rPr lang="fr-FR" smtClean="0"/>
              <a:t>25/03/2025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2806907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C0C1E42-575E-4AA8-A9BE-65505EB5040F}" type="datetime1">
              <a:rPr lang="fr-FR" smtClean="0"/>
              <a:t>25/03/2025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21732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91A4B611-D746-4A06-8C67-3DE39701C108}" type="datetime1">
              <a:rPr lang="fr-FR" smtClean="0"/>
              <a:t>25/03/2025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3383880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44FAB5EE-04E8-417E-8361-24C56B226D22}" type="datetime1">
              <a:rPr lang="fr-FR" smtClean="0"/>
              <a:t>25/03/2025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C4AF723-0D26-4FD8-A854-8568513AE314}" type="slidenum">
              <a:rPr lang="fr-FR" smtClean="0"/>
              <a:t>‹N°›</a:t>
            </a:fld>
            <a:endParaRPr lang="fr-FR"/>
          </a:p>
        </p:txBody>
      </p:sp>
    </p:spTree>
    <p:extLst>
      <p:ext uri="{BB962C8B-B14F-4D97-AF65-F5344CB8AC3E}">
        <p14:creationId xmlns:p14="http://schemas.microsoft.com/office/powerpoint/2010/main" val="2574323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A355E-5D7C-457F-AD36-B280AE4AE189}" type="datetime1">
              <a:rPr lang="fr-FR" smtClean="0"/>
              <a:t>25/03/2025</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AF723-0D26-4FD8-A854-8568513AE314}" type="slidenum">
              <a:rPr lang="fr-FR" smtClean="0"/>
              <a:t>‹N°›</a:t>
            </a:fld>
            <a:endParaRPr lang="fr-FR"/>
          </a:p>
        </p:txBody>
      </p:sp>
    </p:spTree>
    <p:extLst>
      <p:ext uri="{BB962C8B-B14F-4D97-AF65-F5344CB8AC3E}">
        <p14:creationId xmlns:p14="http://schemas.microsoft.com/office/powerpoint/2010/main" val="4046356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9.wmf"/><Relationship Id="rId5" Type="http://schemas.openxmlformats.org/officeDocument/2006/relationships/oleObject" Target="../embeddings/oleObject1.bin"/><Relationship Id="rId4" Type="http://schemas.openxmlformats.org/officeDocument/2006/relationships/image" Target="../media/image10.gif"/></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lkchallenge-rzknzeg2ues7pg6qdpe6wx.streamlit.ap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mpagne marketing : don de sang Modèles de présentation">
            <a:extLst>
              <a:ext uri="{FF2B5EF4-FFF2-40B4-BE49-F238E27FC236}">
                <a16:creationId xmlns:a16="http://schemas.microsoft.com/office/drawing/2014/main" id="{2BB0C7A4-54F8-7D25-5C2D-D86408F0D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049" name="Rectangle 1"/>
          <p:cNvSpPr>
            <a:spLocks noChangeArrowheads="1"/>
          </p:cNvSpPr>
          <p:nvPr/>
        </p:nvSpPr>
        <p:spPr bwMode="auto">
          <a:xfrm>
            <a:off x="150303" y="332656"/>
            <a:ext cx="8843393" cy="585775"/>
          </a:xfrm>
          <a:prstGeom prst="flowChartMultidocument">
            <a:avLst/>
          </a:pr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algn="ctr">
              <a:lnSpc>
                <a:spcPct val="107000"/>
              </a:lnSpc>
              <a:spcAft>
                <a:spcPts val="800"/>
              </a:spcAft>
            </a:pPr>
            <a:r>
              <a:rPr lang="fr-FR" sz="2400" b="1" i="1" dirty="0">
                <a:latin typeface="Times New Roman" panose="02020603050405020304" pitchFamily="18" charset="0"/>
                <a:ea typeface="Bookman Old Style" panose="02050604050505020204" pitchFamily="18" charset="0"/>
                <a:cs typeface="Arial" panose="020B0604020202020204" pitchFamily="34" charset="0"/>
              </a:rPr>
              <a:t>CHALLENGE INDABA  DATAVIZ </a:t>
            </a:r>
            <a:endParaRPr lang="fr-FR" sz="1400" dirty="0">
              <a:latin typeface="Calibri" panose="020F0502020204030204" pitchFamily="34" charset="0"/>
              <a:ea typeface="Calibri" panose="020F0502020204030204" pitchFamily="34" charset="0"/>
              <a:cs typeface="Arial" panose="020B0604020202020204" pitchFamily="34" charset="0"/>
            </a:endParaRPr>
          </a:p>
        </p:txBody>
      </p:sp>
      <p:sp>
        <p:nvSpPr>
          <p:cNvPr id="17" name="ZoneTexte 16"/>
          <p:cNvSpPr txBox="1"/>
          <p:nvPr/>
        </p:nvSpPr>
        <p:spPr>
          <a:xfrm>
            <a:off x="340645" y="4175179"/>
            <a:ext cx="6949954" cy="2562048"/>
          </a:xfrm>
          <a:prstGeom prst="rect">
            <a:avLst/>
          </a:prstGeom>
          <a:noFill/>
        </p:spPr>
        <p:txBody>
          <a:bodyPr wrap="square" rtlCol="0">
            <a:spAutoFit/>
          </a:bodyPr>
          <a:lstStyle/>
          <a:p>
            <a:pPr algn="ctr"/>
            <a:r>
              <a:rPr lang="fr-FR" sz="2800" b="1" u="sng" dirty="0">
                <a:latin typeface="Gabriola" panose="04040605051002020D02" pitchFamily="82" charset="0"/>
                <a:cs typeface="Times" pitchFamily="18" charset="0"/>
              </a:rPr>
              <a:t>Présenté par</a:t>
            </a:r>
            <a:r>
              <a:rPr lang="fr-FR" sz="2800" b="1" dirty="0">
                <a:latin typeface="Gabriola" panose="04040605051002020D02" pitchFamily="82" charset="0"/>
                <a:cs typeface="Times" pitchFamily="18" charset="0"/>
              </a:rPr>
              <a:t> :  </a:t>
            </a:r>
            <a:endParaRPr lang="fr-FR" sz="2800" b="1" dirty="0">
              <a:latin typeface="Gabriola" panose="04040605051002020D02" pitchFamily="82" charset="0"/>
              <a:ea typeface="Calibri" panose="020F0502020204030204" pitchFamily="34" charset="0"/>
              <a:cs typeface="Times" pitchFamily="18" charset="0"/>
            </a:endParaRPr>
          </a:p>
          <a:p>
            <a:pPr marL="342900" indent="-342900" algn="just">
              <a:lnSpc>
                <a:spcPct val="150000"/>
              </a:lnSpc>
              <a:buFont typeface="Wingdings" panose="05000000000000000000" pitchFamily="2" charset="2"/>
              <a:buChar char=""/>
            </a:pPr>
            <a:r>
              <a:rPr lang="fr-FR" b="1" dirty="0">
                <a:latin typeface="Bodoni MT" panose="02070603080606020203" pitchFamily="18" charset="0"/>
                <a:ea typeface="Calibri" panose="020F0502020204030204" pitchFamily="34" charset="0"/>
                <a:cs typeface="Arial" panose="020B0604020202020204" pitchFamily="34" charset="0"/>
              </a:rPr>
              <a:t>ANABA Rodrigue</a:t>
            </a:r>
          </a:p>
          <a:p>
            <a:pPr marL="342900" indent="-342900" algn="just">
              <a:lnSpc>
                <a:spcPct val="150000"/>
              </a:lnSpc>
              <a:buFont typeface="Wingdings" panose="05000000000000000000" pitchFamily="2" charset="2"/>
              <a:buChar char=""/>
            </a:pPr>
            <a:r>
              <a:rPr lang="fr-FR" b="1" dirty="0">
                <a:latin typeface="Bodoni MT" panose="02070603080606020203" pitchFamily="18" charset="0"/>
                <a:ea typeface="Calibri" panose="020F0502020204030204" pitchFamily="34" charset="0"/>
                <a:cs typeface="Arial" panose="020B0604020202020204" pitchFamily="34" charset="0"/>
              </a:rPr>
              <a:t>KENGNE Landry</a:t>
            </a:r>
          </a:p>
          <a:p>
            <a:pPr marL="342900" indent="-342900" algn="just">
              <a:lnSpc>
                <a:spcPct val="150000"/>
              </a:lnSpc>
              <a:buFont typeface="Wingdings" panose="05000000000000000000" pitchFamily="2" charset="2"/>
              <a:buChar char=""/>
            </a:pPr>
            <a:r>
              <a:rPr lang="fr-FR" b="1" dirty="0">
                <a:latin typeface="Bodoni MT" panose="02070603080606020203" pitchFamily="18" charset="0"/>
                <a:ea typeface="Calibri" panose="020F0502020204030204" pitchFamily="34" charset="0"/>
                <a:cs typeface="Arial" panose="020B0604020202020204" pitchFamily="34" charset="0"/>
              </a:rPr>
              <a:t>NOULAYE Merveille</a:t>
            </a:r>
          </a:p>
          <a:p>
            <a:pPr marL="342900" indent="-342900" algn="just">
              <a:lnSpc>
                <a:spcPct val="150000"/>
              </a:lnSpc>
              <a:buFont typeface="Wingdings" panose="05000000000000000000" pitchFamily="2" charset="2"/>
              <a:buChar char=""/>
            </a:pPr>
            <a:r>
              <a:rPr lang="fr-FR" b="1" dirty="0">
                <a:latin typeface="Bodoni MT" panose="02070603080606020203" pitchFamily="18" charset="0"/>
                <a:ea typeface="Calibri" panose="020F0502020204030204" pitchFamily="34" charset="0"/>
                <a:cs typeface="Arial" panose="020B0604020202020204" pitchFamily="34" charset="0"/>
              </a:rPr>
              <a:t>TAGNE </a:t>
            </a:r>
            <a:r>
              <a:rPr lang="fr-FR" b="1" dirty="0" err="1">
                <a:latin typeface="Bodoni MT" panose="02070603080606020203" pitchFamily="18" charset="0"/>
                <a:ea typeface="Calibri" panose="020F0502020204030204" pitchFamily="34" charset="0"/>
                <a:cs typeface="Arial" panose="020B0604020202020204" pitchFamily="34" charset="0"/>
              </a:rPr>
              <a:t>Rinel</a:t>
            </a:r>
            <a:endParaRPr lang="fr-FR" b="1" dirty="0">
              <a:latin typeface="Bodoni MT" panose="02070603080606020203" pitchFamily="18" charset="0"/>
              <a:ea typeface="Calibri" panose="020F0502020204030204" pitchFamily="34" charset="0"/>
              <a:cs typeface="Arial" panose="020B0604020202020204" pitchFamily="34" charset="0"/>
            </a:endParaRPr>
          </a:p>
          <a:p>
            <a:pPr marL="342900" indent="-342900" algn="just">
              <a:lnSpc>
                <a:spcPct val="150000"/>
              </a:lnSpc>
              <a:buFont typeface="Wingdings" panose="05000000000000000000" pitchFamily="2" charset="2"/>
              <a:buChar char=""/>
            </a:pPr>
            <a:endParaRPr lang="fr-FR" b="1" dirty="0">
              <a:latin typeface="Bodoni MT" panose="02070603080606020203" pitchFamily="18" charset="0"/>
              <a:ea typeface="Calibri" panose="020F0502020204030204" pitchFamily="34" charset="0"/>
              <a:cs typeface="Arial" panose="020B0604020202020204" pitchFamily="34" charset="0"/>
            </a:endParaRPr>
          </a:p>
        </p:txBody>
      </p:sp>
      <p:pic>
        <p:nvPicPr>
          <p:cNvPr id="4" name="Image 3">
            <a:extLst>
              <a:ext uri="{FF2B5EF4-FFF2-40B4-BE49-F238E27FC236}">
                <a16:creationId xmlns:a16="http://schemas.microsoft.com/office/drawing/2014/main" id="{4EF29D12-AD31-0D46-AE9F-F13496F6F9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3739" y="4968954"/>
            <a:ext cx="1889046" cy="1889046"/>
          </a:xfrm>
          <a:prstGeom prst="rect">
            <a:avLst/>
          </a:prstGeom>
        </p:spPr>
      </p:pic>
      <p:pic>
        <p:nvPicPr>
          <p:cNvPr id="7" name="Image 6">
            <a:extLst>
              <a:ext uri="{FF2B5EF4-FFF2-40B4-BE49-F238E27FC236}">
                <a16:creationId xmlns:a16="http://schemas.microsoft.com/office/drawing/2014/main" id="{4EB8B4C1-991C-D9A3-18E5-188A5DDEC9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3168" y="5637109"/>
            <a:ext cx="1380571" cy="1380571"/>
          </a:xfrm>
          <a:prstGeom prst="rect">
            <a:avLst/>
          </a:prstGeom>
        </p:spPr>
      </p:pic>
      <p:sp>
        <p:nvSpPr>
          <p:cNvPr id="8" name="Rectangle 7">
            <a:extLst>
              <a:ext uri="{FF2B5EF4-FFF2-40B4-BE49-F238E27FC236}">
                <a16:creationId xmlns:a16="http://schemas.microsoft.com/office/drawing/2014/main" id="{02B4CD20-EFB8-48E8-BAE0-DF4217FF5AEE}"/>
              </a:ext>
            </a:extLst>
          </p:cNvPr>
          <p:cNvSpPr/>
          <p:nvPr/>
        </p:nvSpPr>
        <p:spPr>
          <a:xfrm>
            <a:off x="4139952" y="3140968"/>
            <a:ext cx="4248472" cy="720080"/>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94486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3080E-701B-EE3F-D113-442D07315AF5}"/>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5F6739F7-B9DF-5886-A427-F2E3D216FB17}"/>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2">
            <a:extLst>
              <a:ext uri="{FF2B5EF4-FFF2-40B4-BE49-F238E27FC236}">
                <a16:creationId xmlns:a16="http://schemas.microsoft.com/office/drawing/2014/main" id="{DAB94CEB-33AE-AB5B-EC08-C4ED618EE41B}"/>
              </a:ext>
            </a:extLst>
          </p:cNvPr>
          <p:cNvSpPr>
            <a:spLocks noGrp="1"/>
          </p:cNvSpPr>
          <p:nvPr>
            <p:ph type="title"/>
          </p:nvPr>
        </p:nvSpPr>
        <p:spPr>
          <a:xfrm>
            <a:off x="35496" y="128587"/>
            <a:ext cx="10392278" cy="948748"/>
          </a:xfrm>
        </p:spPr>
        <p:txBody>
          <a:bodyPr vert="horz" lIns="91440" tIns="45720" rIns="91440" bIns="45720" anchor="b">
            <a:normAutofit/>
          </a:bodyPr>
          <a:lstStyle/>
          <a:p>
            <a:pPr algn="l">
              <a:lnSpc>
                <a:spcPct val="120033"/>
              </a:lnSpc>
              <a:spcBef>
                <a:spcPct val="0"/>
              </a:spcBef>
            </a:pPr>
            <a:r>
              <a:rPr lang="zh-CN" altLang="en-US" sz="2400" b="1" i="0" u="none" baseline="0" dirty="0">
                <a:solidFill>
                  <a:srgbClr val="2F2F2F"/>
                </a:solidFill>
                <a:latin typeface="微软雅黑"/>
                <a:ea typeface="微软雅黑"/>
              </a:rPr>
              <a:t>Visualisation Interactive : Streamlit et les Bibliothèques </a:t>
            </a:r>
            <a:br>
              <a:rPr lang="fr-FR" altLang="zh-CN" sz="2400" b="1" i="0" u="none" baseline="0" dirty="0">
                <a:solidFill>
                  <a:srgbClr val="2F2F2F"/>
                </a:solidFill>
                <a:latin typeface="微软雅黑"/>
                <a:ea typeface="微软雅黑"/>
              </a:rPr>
            </a:br>
            <a:r>
              <a:rPr lang="zh-CN" altLang="en-US" sz="2400" b="1" i="0" u="none" baseline="0" dirty="0">
                <a:solidFill>
                  <a:srgbClr val="2F2F2F"/>
                </a:solidFill>
                <a:latin typeface="微软雅黑"/>
                <a:ea typeface="微软雅黑"/>
              </a:rPr>
              <a:t>Python </a:t>
            </a:r>
            <a:r>
              <a:rPr lang="fr-FR" altLang="zh-CN" sz="2400" b="1" dirty="0">
                <a:solidFill>
                  <a:srgbClr val="2F2F2F"/>
                </a:solidFill>
                <a:latin typeface="微软雅黑"/>
                <a:ea typeface="微软雅黑"/>
              </a:rPr>
              <a:t>plotly et </a:t>
            </a:r>
            <a:r>
              <a:rPr lang="fr-FR" altLang="zh-CN" sz="2400" b="1" dirty="0" err="1">
                <a:solidFill>
                  <a:srgbClr val="2F2F2F"/>
                </a:solidFill>
                <a:latin typeface="微软雅黑"/>
                <a:ea typeface="微软雅黑"/>
              </a:rPr>
              <a:t>Folium</a:t>
            </a:r>
            <a:endParaRPr lang="zh-CN" altLang="en-US" sz="2400" b="1" i="0" u="none" baseline="0" dirty="0">
              <a:solidFill>
                <a:srgbClr val="2F2F2F"/>
              </a:solidFill>
              <a:latin typeface="微软雅黑"/>
              <a:ea typeface="微软雅黑"/>
            </a:endParaRPr>
          </a:p>
        </p:txBody>
      </p:sp>
      <p:sp>
        <p:nvSpPr>
          <p:cNvPr id="3" name="AutoShape 3">
            <a:extLst>
              <a:ext uri="{FF2B5EF4-FFF2-40B4-BE49-F238E27FC236}">
                <a16:creationId xmlns:a16="http://schemas.microsoft.com/office/drawing/2014/main" id="{B7EB47B2-AE79-E1AA-ADA6-FC4316DC6B68}"/>
              </a:ext>
            </a:extLst>
          </p:cNvPr>
          <p:cNvSpPr/>
          <p:nvPr/>
        </p:nvSpPr>
        <p:spPr>
          <a:xfrm>
            <a:off x="35496" y="3039676"/>
            <a:ext cx="2829860" cy="3121427"/>
          </a:xfrm>
          <a:prstGeom prst="roundRect">
            <a:avLst>
              <a:gd name="adj" fmla="val 8900"/>
            </a:avLst>
          </a:prstGeom>
          <a:solidFill>
            <a:schemeClr val="accent1">
              <a:alpha val="15000"/>
            </a:schemeClr>
          </a:solidFill>
          <a:ln>
            <a:noFill/>
          </a:ln>
        </p:spPr>
        <p:txBody>
          <a:bodyPr vert="horz" lIns="91440" tIns="45720" rIns="91440" bIns="45720" anchor="ctr">
            <a:noAutofit/>
          </a:bodyPr>
          <a:lstStyle/>
          <a:p>
            <a:pPr marL="0" algn="just">
              <a:lnSpc>
                <a:spcPct val="130000"/>
              </a:lnSpc>
            </a:pPr>
            <a:r>
              <a:rPr lang="zh-CN" altLang="en-US" sz="1400" b="0" i="0" u="none" baseline="0" dirty="0">
                <a:solidFill>
                  <a:srgbClr val="2F2F2F"/>
                </a:solidFill>
                <a:latin typeface="微软雅黑"/>
                <a:ea typeface="微软雅黑"/>
              </a:rPr>
              <a:t>Plotly et Folium </a:t>
            </a:r>
            <a:r>
              <a:rPr lang="fr-FR" altLang="zh-CN" sz="1400" b="0" i="0" u="none" baseline="0" dirty="0">
                <a:solidFill>
                  <a:srgbClr val="2F2F2F"/>
                </a:solidFill>
                <a:latin typeface="微软雅黑"/>
                <a:ea typeface="微软雅黑"/>
              </a:rPr>
              <a:t>ont été</a:t>
            </a:r>
            <a:r>
              <a:rPr lang="fr-FR" altLang="zh-CN" sz="1400" b="0" i="0" u="none" dirty="0">
                <a:solidFill>
                  <a:srgbClr val="2F2F2F"/>
                </a:solidFill>
                <a:latin typeface="微软雅黑"/>
                <a:ea typeface="微软雅黑"/>
              </a:rPr>
              <a:t> choisies</a:t>
            </a:r>
            <a:r>
              <a:rPr lang="zh-CN" altLang="en-US" sz="1400" b="0" i="0" u="none" baseline="0" dirty="0">
                <a:solidFill>
                  <a:srgbClr val="2F2F2F"/>
                </a:solidFill>
                <a:latin typeface="微软雅黑"/>
                <a:ea typeface="微软雅黑"/>
              </a:rPr>
              <a:t> pour les graphiques interactifs ; Streamlit pour </a:t>
            </a:r>
            <a:r>
              <a:rPr lang="fr-FR" altLang="zh-CN" sz="1400" b="0" i="0" u="none" baseline="0" dirty="0">
                <a:solidFill>
                  <a:srgbClr val="2F2F2F"/>
                </a:solidFill>
                <a:latin typeface="微软雅黑"/>
                <a:ea typeface="微软雅黑"/>
              </a:rPr>
              <a:t>son dynamisme et son intégration à d’autre système</a:t>
            </a:r>
            <a:r>
              <a:rPr lang="zh-CN" altLang="en-US" sz="1400" b="0" i="0" u="none" baseline="0" dirty="0">
                <a:solidFill>
                  <a:srgbClr val="2F2F2F"/>
                </a:solidFill>
                <a:latin typeface="微软雅黑"/>
                <a:ea typeface="微软雅黑"/>
              </a:rPr>
              <a:t> l'application web.</a:t>
            </a:r>
          </a:p>
        </p:txBody>
      </p:sp>
      <p:sp>
        <p:nvSpPr>
          <p:cNvPr id="5" name="AutoShape 4">
            <a:extLst>
              <a:ext uri="{FF2B5EF4-FFF2-40B4-BE49-F238E27FC236}">
                <a16:creationId xmlns:a16="http://schemas.microsoft.com/office/drawing/2014/main" id="{4B5EAAC7-EAE8-83FD-80D1-BFFAB8CF1648}"/>
              </a:ext>
            </a:extLst>
          </p:cNvPr>
          <p:cNvSpPr/>
          <p:nvPr/>
        </p:nvSpPr>
        <p:spPr>
          <a:xfrm>
            <a:off x="205930" y="2092425"/>
            <a:ext cx="2829860" cy="733759"/>
          </a:xfrm>
          <a:prstGeom prst="roundRect">
            <a:avLst>
              <a:gd name="adj" fmla="val 50000"/>
            </a:avLst>
          </a:prstGeom>
          <a:solidFill>
            <a:schemeClr val="accent1"/>
          </a:solidFill>
          <a:ln>
            <a:noFill/>
          </a:ln>
        </p:spPr>
        <p:txBody>
          <a:bodyPr vert="horz" lIns="91440" tIns="45720" rIns="91440" bIns="45720" anchor="ctr">
            <a:normAutofit/>
          </a:bodyPr>
          <a:lstStyle/>
          <a:p>
            <a:pPr marL="0" algn="ctr">
              <a:lnSpc>
                <a:spcPct val="120033"/>
              </a:lnSpc>
            </a:pPr>
            <a:r>
              <a:rPr lang="zh-CN" altLang="en-US" sz="1600" b="1" i="0" u="none" baseline="0">
                <a:solidFill>
                  <a:srgbClr val="FFFFFF"/>
                </a:solidFill>
                <a:latin typeface="微软雅黑"/>
                <a:ea typeface="微软雅黑"/>
              </a:rPr>
              <a:t>Choix des Outils</a:t>
            </a:r>
          </a:p>
        </p:txBody>
      </p:sp>
      <p:sp>
        <p:nvSpPr>
          <p:cNvPr id="6" name="TextBox 5">
            <a:extLst>
              <a:ext uri="{FF2B5EF4-FFF2-40B4-BE49-F238E27FC236}">
                <a16:creationId xmlns:a16="http://schemas.microsoft.com/office/drawing/2014/main" id="{B93000BF-F1DB-1DB8-87CA-114F785465C6}"/>
              </a:ext>
            </a:extLst>
          </p:cNvPr>
          <p:cNvSpPr txBox="1"/>
          <p:nvPr/>
        </p:nvSpPr>
        <p:spPr>
          <a:xfrm>
            <a:off x="1204450" y="1127479"/>
            <a:ext cx="918565" cy="914802"/>
          </a:xfrm>
          <a:prstGeom prst="rect">
            <a:avLst/>
          </a:prstGeom>
          <a:noFill/>
        </p:spPr>
        <p:txBody>
          <a:bodyPr vert="horz" wrap="square" lIns="91440" tIns="45720" rIns="91440" bIns="45720" rtlCol="0" anchor="t">
            <a:spAutoFit/>
          </a:bodyPr>
          <a:lstStyle/>
          <a:p>
            <a:pPr marL="0" algn="ctr">
              <a:lnSpc>
                <a:spcPct val="120033"/>
              </a:lnSpc>
              <a:defRPr/>
            </a:pPr>
            <a:r>
              <a:rPr lang="en-US" sz="4800" b="1" i="0" u="none" baseline="0">
                <a:solidFill>
                  <a:srgbClr val="FF0000">
                    <a:alpha val="70000"/>
                  </a:srgbClr>
                </a:solidFill>
                <a:latin typeface="Arial"/>
                <a:ea typeface="Arial"/>
              </a:rPr>
              <a:t>01</a:t>
            </a:r>
            <a:endParaRPr lang="en-US" sz="1100"/>
          </a:p>
        </p:txBody>
      </p:sp>
      <p:sp>
        <p:nvSpPr>
          <p:cNvPr id="7" name="AutoShape 6">
            <a:extLst>
              <a:ext uri="{FF2B5EF4-FFF2-40B4-BE49-F238E27FC236}">
                <a16:creationId xmlns:a16="http://schemas.microsoft.com/office/drawing/2014/main" id="{4EDE4BE4-7337-9EB2-2AC6-AE963BCAEBB4}"/>
              </a:ext>
            </a:extLst>
          </p:cNvPr>
          <p:cNvSpPr/>
          <p:nvPr/>
        </p:nvSpPr>
        <p:spPr>
          <a:xfrm>
            <a:off x="3255182" y="3039675"/>
            <a:ext cx="2633633" cy="3341653"/>
          </a:xfrm>
          <a:prstGeom prst="roundRect">
            <a:avLst>
              <a:gd name="adj" fmla="val 8900"/>
            </a:avLst>
          </a:prstGeom>
          <a:solidFill>
            <a:schemeClr val="accent1">
              <a:alpha val="15000"/>
            </a:schemeClr>
          </a:solidFill>
          <a:ln>
            <a:noFill/>
          </a:ln>
        </p:spPr>
        <p:txBody>
          <a:bodyPr vert="horz" lIns="91440" tIns="45720" rIns="91440" bIns="45720" anchor="ctr">
            <a:noAutofit/>
          </a:bodyPr>
          <a:lstStyle/>
          <a:p>
            <a:pPr marL="0" algn="just">
              <a:lnSpc>
                <a:spcPct val="130000"/>
              </a:lnSpc>
            </a:pPr>
            <a:r>
              <a:rPr lang="zh-CN" altLang="en-US" sz="1400" b="0" i="0" u="none" baseline="0" dirty="0">
                <a:solidFill>
                  <a:srgbClr val="2F2F2F"/>
                </a:solidFill>
                <a:latin typeface="微软雅黑"/>
                <a:ea typeface="微软雅黑"/>
              </a:rPr>
              <a:t>Facilité de transformation de scripts en applications web ; combinaison dynamique avec d'autres outils.</a:t>
            </a:r>
          </a:p>
        </p:txBody>
      </p:sp>
      <p:sp>
        <p:nvSpPr>
          <p:cNvPr id="8" name="AutoShape 7">
            <a:extLst>
              <a:ext uri="{FF2B5EF4-FFF2-40B4-BE49-F238E27FC236}">
                <a16:creationId xmlns:a16="http://schemas.microsoft.com/office/drawing/2014/main" id="{E2D04C82-7FDC-9776-59F3-9DB046869286}"/>
              </a:ext>
            </a:extLst>
          </p:cNvPr>
          <p:cNvSpPr/>
          <p:nvPr/>
        </p:nvSpPr>
        <p:spPr>
          <a:xfrm>
            <a:off x="3241720" y="2092425"/>
            <a:ext cx="2829860" cy="733759"/>
          </a:xfrm>
          <a:prstGeom prst="roundRect">
            <a:avLst>
              <a:gd name="adj" fmla="val 50000"/>
            </a:avLst>
          </a:prstGeom>
          <a:solidFill>
            <a:schemeClr val="accent6"/>
          </a:solidFill>
          <a:ln>
            <a:noFill/>
          </a:ln>
        </p:spPr>
        <p:txBody>
          <a:bodyPr vert="horz" lIns="91440" tIns="45720" rIns="91440" bIns="45720" anchor="ctr">
            <a:normAutofit/>
          </a:bodyPr>
          <a:lstStyle/>
          <a:p>
            <a:pPr marL="0" algn="ctr">
              <a:lnSpc>
                <a:spcPct val="120033"/>
              </a:lnSpc>
            </a:pPr>
            <a:r>
              <a:rPr lang="zh-CN" altLang="en-US" sz="1600" b="1" i="0" u="none" baseline="0">
                <a:solidFill>
                  <a:srgbClr val="FFFFFF"/>
                </a:solidFill>
                <a:latin typeface="微软雅黑"/>
                <a:ea typeface="微软雅黑"/>
              </a:rPr>
              <a:t>Avantages de Streamlit</a:t>
            </a:r>
          </a:p>
        </p:txBody>
      </p:sp>
      <p:sp>
        <p:nvSpPr>
          <p:cNvPr id="9" name="TextBox 8">
            <a:extLst>
              <a:ext uri="{FF2B5EF4-FFF2-40B4-BE49-F238E27FC236}">
                <a16:creationId xmlns:a16="http://schemas.microsoft.com/office/drawing/2014/main" id="{04785173-3AF0-21D3-9260-A7FD4F050589}"/>
              </a:ext>
            </a:extLst>
          </p:cNvPr>
          <p:cNvSpPr txBox="1"/>
          <p:nvPr/>
        </p:nvSpPr>
        <p:spPr>
          <a:xfrm>
            <a:off x="4065966" y="1199622"/>
            <a:ext cx="918565" cy="914802"/>
          </a:xfrm>
          <a:prstGeom prst="rect">
            <a:avLst/>
          </a:prstGeom>
          <a:noFill/>
        </p:spPr>
        <p:txBody>
          <a:bodyPr vert="horz" wrap="square" lIns="91440" tIns="45720" rIns="91440" bIns="45720" rtlCol="0" anchor="t">
            <a:spAutoFit/>
          </a:bodyPr>
          <a:lstStyle/>
          <a:p>
            <a:pPr marL="0" algn="ctr">
              <a:lnSpc>
                <a:spcPct val="120033"/>
              </a:lnSpc>
              <a:defRPr/>
            </a:pPr>
            <a:r>
              <a:rPr lang="en-US" sz="4800" b="1" i="0" u="none" baseline="0" dirty="0">
                <a:solidFill>
                  <a:schemeClr val="accent6">
                    <a:alpha val="70000"/>
                  </a:schemeClr>
                </a:solidFill>
                <a:latin typeface="Arial"/>
                <a:ea typeface="Arial"/>
              </a:rPr>
              <a:t>02</a:t>
            </a:r>
            <a:endParaRPr lang="en-US" sz="1100" dirty="0"/>
          </a:p>
        </p:txBody>
      </p:sp>
      <p:sp>
        <p:nvSpPr>
          <p:cNvPr id="10" name="AutoShape 9">
            <a:extLst>
              <a:ext uri="{FF2B5EF4-FFF2-40B4-BE49-F238E27FC236}">
                <a16:creationId xmlns:a16="http://schemas.microsoft.com/office/drawing/2014/main" id="{362E6179-A666-27C8-BDCB-B4043EF29938}"/>
              </a:ext>
            </a:extLst>
          </p:cNvPr>
          <p:cNvSpPr/>
          <p:nvPr/>
        </p:nvSpPr>
        <p:spPr>
          <a:xfrm>
            <a:off x="6253002" y="3157030"/>
            <a:ext cx="2397264" cy="3224298"/>
          </a:xfrm>
          <a:prstGeom prst="roundRect">
            <a:avLst>
              <a:gd name="adj" fmla="val 8900"/>
            </a:avLst>
          </a:prstGeom>
          <a:solidFill>
            <a:schemeClr val="accent1">
              <a:alpha val="15000"/>
            </a:schemeClr>
          </a:solidFill>
          <a:ln>
            <a:noFill/>
          </a:ln>
        </p:spPr>
        <p:txBody>
          <a:bodyPr vert="horz" lIns="91440" tIns="45720" rIns="91440" bIns="45720" anchor="ctr">
            <a:noAutofit/>
          </a:bodyPr>
          <a:lstStyle/>
          <a:p>
            <a:pPr marL="0" algn="just">
              <a:lnSpc>
                <a:spcPct val="150000"/>
              </a:lnSpc>
            </a:pPr>
            <a:r>
              <a:rPr lang="zh-CN" altLang="en-US" sz="1400" b="0" i="0" u="none" baseline="0" dirty="0">
                <a:solidFill>
                  <a:srgbClr val="2F2F2F"/>
                </a:solidFill>
                <a:latin typeface="微软雅黑"/>
                <a:ea typeface="微软雅黑"/>
              </a:rPr>
              <a:t>Caractéristiques sociodémographiques ; repérage géographique ; statut d'éligibilité</a:t>
            </a:r>
            <a:r>
              <a:rPr lang="fr-FR" altLang="zh-CN" sz="1400" dirty="0">
                <a:solidFill>
                  <a:srgbClr val="2F2F2F"/>
                </a:solidFill>
                <a:latin typeface="微软雅黑"/>
                <a:ea typeface="微软雅黑"/>
              </a:rPr>
              <a:t>, les profil des donneurs, et une base des potentiels donneurs</a:t>
            </a:r>
            <a:r>
              <a:rPr lang="zh-CN" altLang="en-US" sz="1400" b="0" i="0" u="none" baseline="0" dirty="0">
                <a:solidFill>
                  <a:srgbClr val="2F2F2F"/>
                </a:solidFill>
                <a:latin typeface="微软雅黑"/>
                <a:ea typeface="微软雅黑"/>
              </a:rPr>
              <a:t>.</a:t>
            </a:r>
            <a:endParaRPr lang="fr-FR" altLang="zh-CN" sz="1400" b="0" i="0" u="none" baseline="0" dirty="0">
              <a:solidFill>
                <a:srgbClr val="2F2F2F"/>
              </a:solidFill>
              <a:latin typeface="微软雅黑"/>
              <a:ea typeface="微软雅黑"/>
            </a:endParaRPr>
          </a:p>
          <a:p>
            <a:pPr marL="0" algn="just">
              <a:lnSpc>
                <a:spcPct val="150000"/>
              </a:lnSpc>
            </a:pPr>
            <a:r>
              <a:rPr lang="fr-FR" altLang="zh-CN" sz="1400" dirty="0">
                <a:solidFill>
                  <a:srgbClr val="2F2F2F"/>
                </a:solidFill>
                <a:latin typeface="微软雅黑"/>
                <a:ea typeface="微软雅黑"/>
              </a:rPr>
              <a:t>Un tableau de bord  interactif de ces différents éléments.</a:t>
            </a:r>
            <a:endParaRPr lang="zh-CN" altLang="en-US" sz="1400" b="0" i="0" u="none" baseline="0" dirty="0">
              <a:solidFill>
                <a:srgbClr val="2F2F2F"/>
              </a:solidFill>
              <a:latin typeface="微软雅黑"/>
              <a:ea typeface="微软雅黑"/>
            </a:endParaRPr>
          </a:p>
        </p:txBody>
      </p:sp>
      <p:sp>
        <p:nvSpPr>
          <p:cNvPr id="11" name="AutoShape 10">
            <a:extLst>
              <a:ext uri="{FF2B5EF4-FFF2-40B4-BE49-F238E27FC236}">
                <a16:creationId xmlns:a16="http://schemas.microsoft.com/office/drawing/2014/main" id="{780739CC-CA24-266C-EAF8-85A723376B45}"/>
              </a:ext>
            </a:extLst>
          </p:cNvPr>
          <p:cNvSpPr/>
          <p:nvPr/>
        </p:nvSpPr>
        <p:spPr>
          <a:xfrm>
            <a:off x="6435418" y="2112746"/>
            <a:ext cx="2829860" cy="733759"/>
          </a:xfrm>
          <a:prstGeom prst="roundRect">
            <a:avLst>
              <a:gd name="adj" fmla="val 50000"/>
            </a:avLst>
          </a:prstGeom>
          <a:solidFill>
            <a:schemeClr val="accent1"/>
          </a:solidFill>
          <a:ln>
            <a:noFill/>
          </a:ln>
        </p:spPr>
        <p:txBody>
          <a:bodyPr vert="horz" lIns="91440" tIns="45720" rIns="91440" bIns="45720" anchor="ctr">
            <a:normAutofit fontScale="85000" lnSpcReduction="10000"/>
          </a:bodyPr>
          <a:lstStyle/>
          <a:p>
            <a:pPr marL="0" algn="ctr">
              <a:lnSpc>
                <a:spcPct val="120033"/>
              </a:lnSpc>
            </a:pPr>
            <a:r>
              <a:rPr lang="zh-CN" altLang="en-US" sz="1600" b="1" i="0" u="none" baseline="0">
                <a:solidFill>
                  <a:srgbClr val="FFFFFF"/>
                </a:solidFill>
                <a:latin typeface="微软雅黑"/>
                <a:ea typeface="微软雅黑"/>
              </a:rPr>
              <a:t>Contenus de l'application</a:t>
            </a:r>
          </a:p>
        </p:txBody>
      </p:sp>
      <p:sp>
        <p:nvSpPr>
          <p:cNvPr id="12" name="TextBox 11">
            <a:extLst>
              <a:ext uri="{FF2B5EF4-FFF2-40B4-BE49-F238E27FC236}">
                <a16:creationId xmlns:a16="http://schemas.microsoft.com/office/drawing/2014/main" id="{3C4868DC-B3F3-D963-EE36-9A4C4B6662C3}"/>
              </a:ext>
            </a:extLst>
          </p:cNvPr>
          <p:cNvSpPr txBox="1"/>
          <p:nvPr/>
        </p:nvSpPr>
        <p:spPr>
          <a:xfrm>
            <a:off x="7391065" y="1225317"/>
            <a:ext cx="918565" cy="914802"/>
          </a:xfrm>
          <a:prstGeom prst="rect">
            <a:avLst/>
          </a:prstGeom>
          <a:noFill/>
        </p:spPr>
        <p:txBody>
          <a:bodyPr vert="horz" wrap="square" lIns="91440" tIns="45720" rIns="91440" bIns="45720" rtlCol="0" anchor="t">
            <a:spAutoFit/>
          </a:bodyPr>
          <a:lstStyle/>
          <a:p>
            <a:pPr marL="0" algn="ctr">
              <a:lnSpc>
                <a:spcPct val="120033"/>
              </a:lnSpc>
              <a:defRPr/>
            </a:pPr>
            <a:r>
              <a:rPr lang="en-US" sz="4800" b="1" i="0" u="none" baseline="0" dirty="0">
                <a:solidFill>
                  <a:srgbClr val="FF0000">
                    <a:alpha val="70000"/>
                  </a:srgbClr>
                </a:solidFill>
                <a:latin typeface="Arial"/>
                <a:ea typeface="Arial"/>
              </a:rPr>
              <a:t>03</a:t>
            </a:r>
            <a:endParaRPr lang="en-US" sz="1100" dirty="0"/>
          </a:p>
        </p:txBody>
      </p:sp>
    </p:spTree>
    <p:extLst>
      <p:ext uri="{BB962C8B-B14F-4D97-AF65-F5344CB8AC3E}">
        <p14:creationId xmlns:p14="http://schemas.microsoft.com/office/powerpoint/2010/main" val="392419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animEffect transition="in" filter="checkerboard(across)">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1000"/>
                            </p:stCondLst>
                            <p:childTnLst>
                              <p:par>
                                <p:cTn id="12" presetID="15" presetClass="entr" presetSubtype="0" fill="hold" nodeType="afterEffect">
                                  <p:stCondLst>
                                    <p:cond delay="0"/>
                                  </p:stCondLst>
                                  <p:childTnLs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
                                        </p:tgtEl>
                                        <p:attrNameLst>
                                          <p:attrName>ppt_y</p:attrName>
                                        </p:attrNameLst>
                                      </p:cBhvr>
                                      <p:tavLst>
                                        <p:tav tm="0" fmla="#ppt_y+(sin(-2*pi*(1-$))*-#ppt_x+cos(-2*pi*(1-$))*(1-#ppt_y))*(1-$)">
                                          <p:val>
                                            <p:fltVal val="0"/>
                                          </p:val>
                                        </p:tav>
                                        <p:tav tm="100000">
                                          <p:val>
                                            <p:fltVal val="1"/>
                                          </p:val>
                                        </p:tav>
                                      </p:tavLst>
                                    </p:anim>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2000"/>
                            </p:stCondLst>
                            <p:childTnLst>
                              <p:par>
                                <p:cTn id="19" presetID="17" presetClass="entr" presetSubtype="1" fill="hold" nodeType="afterEffect">
                                  <p:stCondLst>
                                    <p:cond delay="0"/>
                                  </p:stCondLst>
                                  <p:childTnLst>
                                    <p:anim calcmode="lin" valueType="num">
                                      <p:cBhvr additive="base">
                                        <p:cTn id="20" dur="500" fill="hold"/>
                                        <p:tgtEl>
                                          <p:spTgt spid="3"/>
                                        </p:tgtEl>
                                        <p:attrNameLst>
                                          <p:attrName>ppt_x</p:attrName>
                                        </p:attrNameLst>
                                      </p:cBhvr>
                                      <p:tavLst>
                                        <p:tav tm="0">
                                          <p:val>
                                            <p:strVal val="#ppt_x"/>
                                          </p:val>
                                        </p:tav>
                                        <p:tav tm="100000">
                                          <p:val>
                                            <p:strVal val="#ppt_x"/>
                                          </p:val>
                                        </p:tav>
                                      </p:tavLst>
                                    </p:anim>
                                    <p:anim calcmode="lin" valueType="num">
                                      <p:cBhvr additive="base">
                                        <p:cTn id="21" dur="500" fill="hold"/>
                                        <p:tgtEl>
                                          <p:spTgt spid="3"/>
                                        </p:tgtEl>
                                        <p:attrNameLst>
                                          <p:attrName>ppt_y</p:attrName>
                                        </p:attrNameLst>
                                      </p:cBhvr>
                                      <p:tavLst>
                                        <p:tav tm="0">
                                          <p:val>
                                            <p:strVal val="#ppt_y-#ppt_h/2"/>
                                          </p:val>
                                        </p:tav>
                                        <p:tav tm="100000">
                                          <p:val>
                                            <p:strVal val="#ppt_y"/>
                                          </p:val>
                                        </p:tav>
                                      </p:tavLst>
                                    </p:anim>
                                    <p:anim calcmode="lin" valueType="num">
                                      <p:cBhvr additive="base">
                                        <p:cTn id="22" dur="500" fill="hold"/>
                                        <p:tgtEl>
                                          <p:spTgt spid="3"/>
                                        </p:tgtEl>
                                        <p:attrNameLst>
                                          <p:attrName>ppt_w</p:attrName>
                                        </p:attrNameLst>
                                      </p:cBhvr>
                                      <p:tavLst>
                                        <p:tav tm="0">
                                          <p:val>
                                            <p:strVal val="#ppt_w"/>
                                          </p:val>
                                        </p:tav>
                                        <p:tav tm="100000">
                                          <p:val>
                                            <p:strVal val="#ppt_w"/>
                                          </p:val>
                                        </p:tav>
                                      </p:tavLst>
                                    </p:anim>
                                    <p:anim calcmode="lin" valueType="num">
                                      <p:cBhvr additive="base">
                                        <p:cTn id="23" dur="500" fill="hold"/>
                                        <p:tgtEl>
                                          <p:spTgt spid="3"/>
                                        </p:tgtEl>
                                        <p:attrNameLst>
                                          <p:attrName>ppt_h</p:attrName>
                                        </p:attrNameLst>
                                      </p:cBhvr>
                                      <p:tavLst>
                                        <p:tav tm="0">
                                          <p:val>
                                            <p:fltVal val="0"/>
                                          </p:val>
                                        </p:tav>
                                        <p:tav tm="100000">
                                          <p:val>
                                            <p:strVal val="#ppt_h"/>
                                          </p:val>
                                        </p:tav>
                                      </p:tavLst>
                                    </p:anim>
                                    <p:set>
                                      <p:cBhvr additive="base">
                                        <p:cTn id="24" dur="500" fill="hold">
                                          <p:stCondLst>
                                            <p:cond delay="0"/>
                                          </p:stCondLst>
                                        </p:cTn>
                                        <p:tgtEl>
                                          <p:spTgt spid="3"/>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2500"/>
                            </p:stCondLst>
                            <p:childTnLst>
                              <p:par>
                                <p:cTn id="29" presetID="2" presetClass="entr" presetSubtype="3" fill="hold" nodeType="afterEffect">
                                  <p:stCondLst>
                                    <p:cond delay="0"/>
                                  </p:stCondLst>
                                  <p:childTnLst>
                                    <p:anim calcmode="lin" valueType="num">
                                      <p:cBhvr additive="base">
                                        <p:cTn id="30" dur="1000" fill="hold"/>
                                        <p:tgtEl>
                                          <p:spTgt spid="8"/>
                                        </p:tgtEl>
                                        <p:attrNameLst>
                                          <p:attrName>ppt_x</p:attrName>
                                        </p:attrNameLst>
                                      </p:cBhvr>
                                      <p:tavLst>
                                        <p:tav tm="0">
                                          <p:val>
                                            <p:strVal val="1+#ppt_w/2"/>
                                          </p:val>
                                        </p:tav>
                                        <p:tav tm="100000">
                                          <p:val>
                                            <p:strVal val="#ppt_x"/>
                                          </p:val>
                                        </p:tav>
                                      </p:tavLst>
                                    </p:anim>
                                    <p:anim calcmode="lin" valueType="num">
                                      <p:cBhvr additive="base">
                                        <p:cTn id="31" dur="1000" fill="hold"/>
                                        <p:tgtEl>
                                          <p:spTgt spid="8"/>
                                        </p:tgtEl>
                                        <p:attrNameLst>
                                          <p:attrName>ppt_y</p:attrName>
                                        </p:attrNameLst>
                                      </p:cBhvr>
                                      <p:tavLst>
                                        <p:tav tm="0">
                                          <p:val>
                                            <p:strVal val="0-#ppt_h/2"/>
                                          </p:val>
                                        </p:tav>
                                        <p:tav tm="100000">
                                          <p:val>
                                            <p:strVal val="#ppt_y"/>
                                          </p:val>
                                        </p:tav>
                                      </p:tavLst>
                                    </p:anim>
                                    <p:set>
                                      <p:cBhvr>
                                        <p:cTn id="32" dur="1000" fill="hold">
                                          <p:stCondLst>
                                            <p:cond delay="0"/>
                                          </p:stCondLst>
                                        </p:cTn>
                                        <p:tgtEl>
                                          <p:spTgt spid="8"/>
                                        </p:tgtEl>
                                        <p:attrNameLst>
                                          <p:attrName>style.visibility</p:attrName>
                                        </p:attrNameLst>
                                      </p:cBhvr>
                                      <p:to>
                                        <p:strVal val="visible"/>
                                      </p:to>
                                    </p:set>
                                  </p:childTnLst>
                                </p:cTn>
                              </p:par>
                            </p:childTnLst>
                          </p:cTn>
                        </p:par>
                        <p:par>
                          <p:cTn id="33" fill="hold">
                            <p:stCondLst>
                              <p:cond delay="3500"/>
                            </p:stCondLst>
                            <p:childTnLst>
                              <p:par>
                                <p:cTn id="34" presetID="31" presetClass="entr" presetSubtype="0" fill="hold" nodeType="afterEffect">
                                  <p:stCondLst>
                                    <p:cond delay="0"/>
                                  </p:stCondLst>
                                  <p:childTnLst>
                                    <p:anim calcmode="lin" valueType="num">
                                      <p:cBhvr>
                                        <p:cTn id="35" dur="1000" fill="hold"/>
                                        <p:tgtEl>
                                          <p:spTgt spid="7"/>
                                        </p:tgtEl>
                                        <p:attrNameLst>
                                          <p:attrName>ppt_w</p:attrName>
                                        </p:attrNameLst>
                                      </p:cBhvr>
                                      <p:tavLst>
                                        <p:tav tm="0">
                                          <p:val>
                                            <p:fltVal val="0"/>
                                          </p:val>
                                        </p:tav>
                                        <p:tav tm="100000">
                                          <p:val>
                                            <p:strVal val="#ppt_w"/>
                                          </p:val>
                                        </p:tav>
                                      </p:tavLst>
                                    </p:anim>
                                    <p:anim calcmode="lin" valueType="num">
                                      <p:cBhvr>
                                        <p:cTn id="36" dur="1000" fill="hold"/>
                                        <p:tgtEl>
                                          <p:spTgt spid="7"/>
                                        </p:tgtEl>
                                        <p:attrNameLst>
                                          <p:attrName>ppt_h</p:attrName>
                                        </p:attrNameLst>
                                      </p:cBhvr>
                                      <p:tavLst>
                                        <p:tav tm="0">
                                          <p:val>
                                            <p:fltVal val="0"/>
                                          </p:val>
                                        </p:tav>
                                        <p:tav tm="100000">
                                          <p:val>
                                            <p:strVal val="#ppt_h"/>
                                          </p:val>
                                        </p:tav>
                                      </p:tavLst>
                                    </p:anim>
                                    <p:anim calcmode="lin" valueType="num">
                                      <p:cBhvr>
                                        <p:cTn id="37" dur="1000" fill="hold"/>
                                        <p:tgtEl>
                                          <p:spTgt spid="7"/>
                                        </p:tgtEl>
                                        <p:attrNameLst>
                                          <p:attrName>style.rotation</p:attrName>
                                        </p:attrNameLst>
                                      </p:cBhvr>
                                      <p:tavLst>
                                        <p:tav tm="0">
                                          <p:val>
                                            <p:fltVal val="90"/>
                                          </p:val>
                                        </p:tav>
                                        <p:tav tm="100000">
                                          <p:val>
                                            <p:fltVal val="0"/>
                                          </p:val>
                                        </p:tav>
                                      </p:tavLst>
                                    </p:anim>
                                    <p:animEffect transition="in" filter="fade">
                                      <p:cBhvr>
                                        <p:cTn id="38" dur="1000"/>
                                        <p:tgtEl>
                                          <p:spTgt spid="7"/>
                                        </p:tgtEl>
                                      </p:cBhvr>
                                    </p:animEffect>
                                    <p:set>
                                      <p:cBhvr>
                                        <p:cTn id="39" dur="1" fill="hold">
                                          <p:stCondLst>
                                            <p:cond delay="0"/>
                                          </p:stCondLst>
                                        </p:cTn>
                                        <p:tgtEl>
                                          <p:spTgt spid="7"/>
                                        </p:tgtEl>
                                        <p:attrNameLst>
                                          <p:attrName>style.visibility</p:attrName>
                                        </p:attrNameLst>
                                      </p:cBhvr>
                                      <p:to>
                                        <p:strVal val="visible"/>
                                      </p:to>
                                    </p:set>
                                  </p:childTnLst>
                                </p:cTn>
                              </p:par>
                            </p:childTnLst>
                          </p:cTn>
                        </p:par>
                        <p:par>
                          <p:cTn id="40" fill="hold">
                            <p:stCondLst>
                              <p:cond delay="4500"/>
                            </p:stCondLst>
                            <p:childTnLst>
                              <p:par>
                                <p:cTn id="41" presetID="1"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4500"/>
                            </p:stCondLst>
                            <p:childTnLst>
                              <p:par>
                                <p:cTn id="44" presetID="18" presetClass="entr" presetSubtype="12" fill="hold" nodeType="afterEffect">
                                  <p:stCondLst>
                                    <p:cond delay="0"/>
                                  </p:stCondLst>
                                  <p:childTnLst>
                                    <p:animEffect transition="in" filter="strips(downLeft)">
                                      <p:cBhvr>
                                        <p:cTn id="45" dur="500"/>
                                        <p:tgtEl>
                                          <p:spTgt spid="11"/>
                                        </p:tgtEl>
                                      </p:cBhvr>
                                    </p:animEffect>
                                    <p:set>
                                      <p:cBhvr>
                                        <p:cTn id="46" dur="500" fill="hold">
                                          <p:stCondLst>
                                            <p:cond delay="0"/>
                                          </p:stCondLst>
                                        </p:cTn>
                                        <p:tgtEl>
                                          <p:spTgt spid="11"/>
                                        </p:tgtEl>
                                        <p:attrNameLst>
                                          <p:attrName>style.visibility</p:attrName>
                                        </p:attrNameLst>
                                      </p:cBhvr>
                                      <p:to>
                                        <p:strVal val="visible"/>
                                      </p:to>
                                    </p:set>
                                  </p:childTnLst>
                                </p:cTn>
                              </p:par>
                            </p:childTnLst>
                          </p:cTn>
                        </p:par>
                        <p:par>
                          <p:cTn id="47" fill="hold">
                            <p:stCondLst>
                              <p:cond delay="5000"/>
                            </p:stCondLst>
                            <p:childTnLst>
                              <p:par>
                                <p:cTn id="48" presetID="22" presetClass="entr" presetSubtype="4" fill="hold" nodeType="afterEffect">
                                  <p:stCondLst>
                                    <p:cond delay="0"/>
                                  </p:stCondLst>
                                  <p:childTnLst>
                                    <p:animEffect transition="in" filter="wipe(down)">
                                      <p:cBhvr>
                                        <p:cTn id="49" dur="500"/>
                                        <p:tgtEl>
                                          <p:spTgt spid="10"/>
                                        </p:tgtEl>
                                      </p:cBhvr>
                                    </p:animEffect>
                                    <p:set>
                                      <p:cBhvr>
                                        <p:cTn id="50" dur="50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C0C05-AB58-4CC5-8657-10E403D40C53}"/>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8297BC86-A1B0-280C-1EC8-C585CCF77CFF}"/>
              </a:ext>
            </a:extLst>
          </p:cNvPr>
          <p:cNvPicPr>
            <a:picLocks noChangeAspect="1"/>
          </p:cNvPicPr>
          <p:nvPr/>
        </p:nvPicPr>
        <p:blipFill>
          <a:blip r:embed="rId2"/>
          <a:stretch>
            <a:fillRect/>
          </a:stretch>
        </p:blipFill>
        <p:spPr>
          <a:xfrm>
            <a:off x="1" y="11598"/>
            <a:ext cx="9143999" cy="6834804"/>
          </a:xfrm>
          <a:prstGeom prst="rect">
            <a:avLst/>
          </a:prstGeom>
        </p:spPr>
      </p:pic>
      <p:sp>
        <p:nvSpPr>
          <p:cNvPr id="2" name="AutoShape 2">
            <a:extLst>
              <a:ext uri="{FF2B5EF4-FFF2-40B4-BE49-F238E27FC236}">
                <a16:creationId xmlns:a16="http://schemas.microsoft.com/office/drawing/2014/main" id="{7EF2E51C-CDF6-FCFC-FE97-BC7879041F3E}"/>
              </a:ext>
            </a:extLst>
          </p:cNvPr>
          <p:cNvSpPr>
            <a:spLocks noGrp="1"/>
          </p:cNvSpPr>
          <p:nvPr>
            <p:ph type="title"/>
          </p:nvPr>
        </p:nvSpPr>
        <p:spPr>
          <a:xfrm>
            <a:off x="482253" y="128587"/>
            <a:ext cx="6781778" cy="900112"/>
          </a:xfrm>
        </p:spPr>
        <p:txBody>
          <a:bodyPr vert="horz" lIns="91440" tIns="45720" rIns="91440" bIns="45720" anchor="b">
            <a:normAutofit fontScale="90000"/>
          </a:bodyPr>
          <a:lstStyle/>
          <a:p>
            <a:pPr>
              <a:lnSpc>
                <a:spcPct val="100000"/>
              </a:lnSpc>
              <a:spcBef>
                <a:spcPct val="0"/>
              </a:spcBef>
            </a:pPr>
            <a:r>
              <a:rPr lang="zh-CN" altLang="en-US" sz="2800" b="1" i="0" u="none" baseline="0" dirty="0">
                <a:solidFill>
                  <a:srgbClr val="2F2F2F"/>
                </a:solidFill>
                <a:latin typeface="微软雅黑"/>
                <a:ea typeface="微软雅黑"/>
              </a:rPr>
              <a:t>Modélisation : L'Algorithme KNN pour l'Éligibilité Prédictive</a:t>
            </a:r>
          </a:p>
        </p:txBody>
      </p:sp>
      <p:cxnSp>
        <p:nvCxnSpPr>
          <p:cNvPr id="3" name="Connector 3">
            <a:extLst>
              <a:ext uri="{FF2B5EF4-FFF2-40B4-BE49-F238E27FC236}">
                <a16:creationId xmlns:a16="http://schemas.microsoft.com/office/drawing/2014/main" id="{692F3CD6-956C-B3C2-A977-61587485578D}"/>
              </a:ext>
            </a:extLst>
          </p:cNvPr>
          <p:cNvCxnSpPr>
            <a:cxnSpLocks/>
          </p:cNvCxnSpPr>
          <p:nvPr/>
        </p:nvCxnSpPr>
        <p:spPr>
          <a:xfrm>
            <a:off x="397636" y="1910232"/>
            <a:ext cx="0" cy="3813912"/>
          </a:xfrm>
          <a:prstGeom prst="line">
            <a:avLst/>
          </a:prstGeom>
          <a:ln w="19050">
            <a:gradFill>
              <a:gsLst>
                <a:gs pos="0">
                  <a:srgbClr val="F84D4D">
                    <a:lumMod val="40000"/>
                    <a:lumOff val="60000"/>
                  </a:srgbClr>
                </a:gs>
                <a:gs pos="90000">
                  <a:srgbClr val="F84D4D"/>
                </a:gs>
              </a:gsLst>
              <a:lin ang="5400000"/>
            </a:gradFill>
            <a:headEnd type="oval"/>
            <a:tailEnd type="oval"/>
          </a:ln>
        </p:spPr>
      </p:cxnSp>
      <p:cxnSp>
        <p:nvCxnSpPr>
          <p:cNvPr id="5" name="Connector 4">
            <a:extLst>
              <a:ext uri="{FF2B5EF4-FFF2-40B4-BE49-F238E27FC236}">
                <a16:creationId xmlns:a16="http://schemas.microsoft.com/office/drawing/2014/main" id="{563D602F-43DF-FD46-43DB-17F87C027A56}"/>
              </a:ext>
            </a:extLst>
          </p:cNvPr>
          <p:cNvCxnSpPr>
            <a:cxnSpLocks/>
          </p:cNvCxnSpPr>
          <p:nvPr/>
        </p:nvCxnSpPr>
        <p:spPr>
          <a:xfrm>
            <a:off x="4317215" y="2138288"/>
            <a:ext cx="0" cy="4052200"/>
          </a:xfrm>
          <a:prstGeom prst="line">
            <a:avLst/>
          </a:prstGeom>
          <a:ln w="19050">
            <a:gradFill>
              <a:gsLst>
                <a:gs pos="0">
                  <a:srgbClr val="F84D4D">
                    <a:lumMod val="40000"/>
                    <a:lumOff val="60000"/>
                  </a:srgbClr>
                </a:gs>
                <a:gs pos="90000">
                  <a:srgbClr val="F84D4D"/>
                </a:gs>
              </a:gsLst>
              <a:lin ang="5400000"/>
            </a:gradFill>
            <a:headEnd type="oval"/>
            <a:tailEnd type="oval"/>
          </a:ln>
        </p:spPr>
      </p:cxnSp>
      <p:cxnSp>
        <p:nvCxnSpPr>
          <p:cNvPr id="6" name="Connector 5">
            <a:extLst>
              <a:ext uri="{FF2B5EF4-FFF2-40B4-BE49-F238E27FC236}">
                <a16:creationId xmlns:a16="http://schemas.microsoft.com/office/drawing/2014/main" id="{C95A9072-1B3D-7A7F-B0C4-2FFFD2E0D416}"/>
              </a:ext>
            </a:extLst>
          </p:cNvPr>
          <p:cNvCxnSpPr>
            <a:cxnSpLocks/>
          </p:cNvCxnSpPr>
          <p:nvPr/>
        </p:nvCxnSpPr>
        <p:spPr>
          <a:xfrm>
            <a:off x="6876256" y="1812078"/>
            <a:ext cx="0" cy="3943352"/>
          </a:xfrm>
          <a:prstGeom prst="line">
            <a:avLst/>
          </a:prstGeom>
          <a:ln w="19050">
            <a:gradFill>
              <a:gsLst>
                <a:gs pos="0">
                  <a:srgbClr val="F84D4D">
                    <a:lumMod val="40000"/>
                    <a:lumOff val="60000"/>
                  </a:srgbClr>
                </a:gs>
                <a:gs pos="90000">
                  <a:srgbClr val="F84D4D"/>
                </a:gs>
              </a:gsLst>
              <a:lin ang="5400000"/>
            </a:gradFill>
            <a:headEnd type="oval"/>
            <a:tailEnd type="oval"/>
          </a:ln>
        </p:spPr>
      </p:cxnSp>
      <p:sp>
        <p:nvSpPr>
          <p:cNvPr id="7" name="AutoShape 7">
            <a:extLst>
              <a:ext uri="{FF2B5EF4-FFF2-40B4-BE49-F238E27FC236}">
                <a16:creationId xmlns:a16="http://schemas.microsoft.com/office/drawing/2014/main" id="{82D96D43-363B-2B7B-4BC7-A72D88AE2DDC}"/>
              </a:ext>
            </a:extLst>
          </p:cNvPr>
          <p:cNvSpPr/>
          <p:nvPr/>
        </p:nvSpPr>
        <p:spPr>
          <a:xfrm>
            <a:off x="597548" y="5123418"/>
            <a:ext cx="1169175" cy="396000"/>
          </a:xfrm>
          <a:prstGeom prst="roundRect">
            <a:avLst>
              <a:gd name="adj" fmla="val 20277"/>
            </a:avLst>
          </a:prstGeom>
          <a:solidFill>
            <a:schemeClr val="accent1"/>
          </a:solidFill>
          <a:ln>
            <a:noFill/>
          </a:ln>
        </p:spPr>
        <p:txBody>
          <a:bodyPr vert="horz" lIns="91440" tIns="45720" rIns="91440" bIns="45720" anchor="ctr">
            <a:normAutofit lnSpcReduction="10000"/>
          </a:bodyPr>
          <a:lstStyle/>
          <a:p>
            <a:pPr marL="0" algn="ctr"/>
            <a:r>
              <a:rPr lang="en-US" sz="1800" b="1" i="1" u="none" baseline="0">
                <a:solidFill>
                  <a:schemeClr val="lt1"/>
                </a:solidFill>
                <a:latin typeface="Arial"/>
                <a:ea typeface="Arial"/>
              </a:rPr>
              <a:t>01</a:t>
            </a:r>
          </a:p>
        </p:txBody>
      </p:sp>
      <p:sp>
        <p:nvSpPr>
          <p:cNvPr id="8" name="AutoShape 8">
            <a:extLst>
              <a:ext uri="{FF2B5EF4-FFF2-40B4-BE49-F238E27FC236}">
                <a16:creationId xmlns:a16="http://schemas.microsoft.com/office/drawing/2014/main" id="{7B3E9E9D-F48A-0AE6-F5B4-1DBE7E675480}"/>
              </a:ext>
            </a:extLst>
          </p:cNvPr>
          <p:cNvSpPr/>
          <p:nvPr/>
        </p:nvSpPr>
        <p:spPr>
          <a:xfrm>
            <a:off x="570117" y="2507077"/>
            <a:ext cx="2201683" cy="1185324"/>
          </a:xfrm>
          <a:prstGeom prst="rect">
            <a:avLst/>
          </a:prstGeom>
        </p:spPr>
        <p:txBody>
          <a:bodyPr vert="horz" wrap="square" lIns="91440" tIns="45720" rIns="91440" bIns="45720" anchor="t">
            <a:spAutoFit/>
          </a:bodyPr>
          <a:lstStyle/>
          <a:p>
            <a:pPr marL="0" algn="l">
              <a:lnSpc>
                <a:spcPct val="130000"/>
              </a:lnSpc>
            </a:pPr>
            <a:r>
              <a:rPr lang="zh-CN" altLang="en-US" sz="1400" b="0" i="0" u="none" baseline="0" dirty="0">
                <a:solidFill>
                  <a:srgbClr val="2F2F2F"/>
                </a:solidFill>
                <a:latin typeface="微软雅黑"/>
                <a:ea typeface="微软雅黑"/>
              </a:rPr>
              <a:t>Modèle de classification basé sur l'algorithme des k plus proches voisins (KNN).</a:t>
            </a:r>
          </a:p>
        </p:txBody>
      </p:sp>
      <p:sp>
        <p:nvSpPr>
          <p:cNvPr id="9" name="AutoShape 9">
            <a:extLst>
              <a:ext uri="{FF2B5EF4-FFF2-40B4-BE49-F238E27FC236}">
                <a16:creationId xmlns:a16="http://schemas.microsoft.com/office/drawing/2014/main" id="{E7470E47-715F-3299-C47A-FDD9FC12262E}"/>
              </a:ext>
            </a:extLst>
          </p:cNvPr>
          <p:cNvSpPr/>
          <p:nvPr/>
        </p:nvSpPr>
        <p:spPr>
          <a:xfrm>
            <a:off x="570116" y="2041541"/>
            <a:ext cx="2201682" cy="338554"/>
          </a:xfrm>
          <a:prstGeom prst="rect">
            <a:avLst/>
          </a:prstGeom>
        </p:spPr>
        <p:txBody>
          <a:bodyPr vert="horz" wrap="square" lIns="91440" tIns="45720" rIns="91440" bIns="45720" anchor="t">
            <a:spAutoFit/>
          </a:bodyPr>
          <a:lstStyle/>
          <a:p>
            <a:pPr marL="0" algn="l"/>
            <a:r>
              <a:rPr lang="zh-CN" altLang="en-US" sz="1600" b="1" i="0" u="none" baseline="0">
                <a:solidFill>
                  <a:srgbClr val="2F2F2F"/>
                </a:solidFill>
                <a:latin typeface="微软雅黑"/>
                <a:ea typeface="微软雅黑"/>
              </a:rPr>
              <a:t>Algorithme KNN</a:t>
            </a:r>
          </a:p>
        </p:txBody>
      </p:sp>
      <p:sp>
        <p:nvSpPr>
          <p:cNvPr id="10" name="AutoShape 10">
            <a:extLst>
              <a:ext uri="{FF2B5EF4-FFF2-40B4-BE49-F238E27FC236}">
                <a16:creationId xmlns:a16="http://schemas.microsoft.com/office/drawing/2014/main" id="{9E4B1FF1-14FF-A118-C142-1AB5039E5D9F}"/>
              </a:ext>
            </a:extLst>
          </p:cNvPr>
          <p:cNvSpPr/>
          <p:nvPr/>
        </p:nvSpPr>
        <p:spPr>
          <a:xfrm>
            <a:off x="-11524" y="1082946"/>
            <a:ext cx="511089" cy="818320"/>
          </a:xfrm>
          <a:prstGeom prst="ellipse">
            <a:avLst/>
          </a:prstGeom>
          <a:solidFill>
            <a:srgbClr val="FFFFFF"/>
          </a:solidFill>
          <a:ln>
            <a:noFill/>
          </a:ln>
          <a:effectLst>
            <a:outerShdw blurRad="254000" algn="ctr" rotWithShape="0">
              <a:schemeClr val="accent1">
                <a:alpha val="20000"/>
              </a:schemeClr>
            </a:outerShdw>
          </a:effectLst>
        </p:spPr>
        <p:txBody>
          <a:bodyPr vert="horz" lIns="91440" tIns="45720" rIns="91440" bIns="45720" anchor="ctr">
            <a:normAutofit/>
          </a:bodyPr>
          <a:lstStyle/>
          <a:p>
            <a:pPr marL="0" algn="ctr">
              <a:lnSpc>
                <a:spcPct val="80000"/>
              </a:lnSpc>
            </a:pPr>
            <a:endParaRPr/>
          </a:p>
        </p:txBody>
      </p:sp>
      <p:sp>
        <p:nvSpPr>
          <p:cNvPr id="11" name="Freeform 11">
            <a:extLst>
              <a:ext uri="{FF2B5EF4-FFF2-40B4-BE49-F238E27FC236}">
                <a16:creationId xmlns:a16="http://schemas.microsoft.com/office/drawing/2014/main" id="{E1D79A1E-7C3E-D523-7FC1-583B3B079993}"/>
              </a:ext>
            </a:extLst>
          </p:cNvPr>
          <p:cNvSpPr/>
          <p:nvPr/>
        </p:nvSpPr>
        <p:spPr>
          <a:xfrm>
            <a:off x="205770" y="1291815"/>
            <a:ext cx="228241" cy="400583"/>
          </a:xfrm>
          <a:custGeom>
            <a:avLst/>
            <a:gdLst/>
            <a:ahLst/>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gradFill>
            <a:gsLst>
              <a:gs pos="0">
                <a:srgbClr val="F84D4D">
                  <a:lumMod val="60000"/>
                  <a:lumOff val="40000"/>
                </a:srgbClr>
              </a:gs>
              <a:gs pos="90000">
                <a:srgbClr val="F84D4D"/>
              </a:gs>
            </a:gsLst>
            <a:lin ang="2700000"/>
          </a:gradFill>
          <a:ln>
            <a:noFill/>
          </a:ln>
          <a:effectLst/>
        </p:spPr>
        <p:txBody>
          <a:bodyPr vert="horz" wrap="none" lIns="34290" tIns="17145" rIns="34290" bIns="17145" anchor="ctr">
            <a:normAutofit/>
          </a:bodyPr>
          <a:lstStyle/>
          <a:p>
            <a:pPr marL="0" algn="l"/>
            <a:endParaRPr/>
          </a:p>
        </p:txBody>
      </p:sp>
      <p:sp>
        <p:nvSpPr>
          <p:cNvPr id="12" name="AutoShape 12">
            <a:extLst>
              <a:ext uri="{FF2B5EF4-FFF2-40B4-BE49-F238E27FC236}">
                <a16:creationId xmlns:a16="http://schemas.microsoft.com/office/drawing/2014/main" id="{9F105FCA-35E8-80D6-EE0E-C4A10E3CBE32}"/>
              </a:ext>
            </a:extLst>
          </p:cNvPr>
          <p:cNvSpPr/>
          <p:nvPr/>
        </p:nvSpPr>
        <p:spPr>
          <a:xfrm>
            <a:off x="3908054" y="1300665"/>
            <a:ext cx="511089" cy="818320"/>
          </a:xfrm>
          <a:prstGeom prst="ellipse">
            <a:avLst/>
          </a:prstGeom>
          <a:solidFill>
            <a:srgbClr val="FFFFFF"/>
          </a:solidFill>
          <a:ln>
            <a:noFill/>
          </a:ln>
          <a:effectLst>
            <a:outerShdw blurRad="254000" algn="ctr" rotWithShape="0">
              <a:schemeClr val="accent1">
                <a:alpha val="20000"/>
              </a:schemeClr>
            </a:outerShdw>
          </a:effectLst>
        </p:spPr>
        <p:txBody>
          <a:bodyPr vert="horz" lIns="91440" tIns="45720" rIns="91440" bIns="45720" anchor="ctr">
            <a:normAutofit/>
          </a:bodyPr>
          <a:lstStyle/>
          <a:p>
            <a:pPr marL="0" algn="ctr">
              <a:lnSpc>
                <a:spcPct val="80000"/>
              </a:lnSpc>
            </a:pPr>
            <a:endParaRPr/>
          </a:p>
        </p:txBody>
      </p:sp>
      <p:sp>
        <p:nvSpPr>
          <p:cNvPr id="13" name="Freeform 13">
            <a:extLst>
              <a:ext uri="{FF2B5EF4-FFF2-40B4-BE49-F238E27FC236}">
                <a16:creationId xmlns:a16="http://schemas.microsoft.com/office/drawing/2014/main" id="{69E7905B-CDCE-7E2D-8BBF-894D74C5E5B8}"/>
              </a:ext>
            </a:extLst>
          </p:cNvPr>
          <p:cNvSpPr/>
          <p:nvPr/>
        </p:nvSpPr>
        <p:spPr>
          <a:xfrm>
            <a:off x="4119214" y="1544987"/>
            <a:ext cx="247325" cy="329676"/>
          </a:xfrm>
          <a:custGeom>
            <a:avLst/>
            <a:gdLst/>
            <a:ahLst/>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gradFill>
            <a:gsLst>
              <a:gs pos="0">
                <a:srgbClr val="F84D4D">
                  <a:lumMod val="60000"/>
                  <a:lumOff val="40000"/>
                </a:srgbClr>
              </a:gs>
              <a:gs pos="90000">
                <a:srgbClr val="F84D4D"/>
              </a:gs>
            </a:gsLst>
            <a:lin ang="2700000"/>
          </a:gradFill>
          <a:ln>
            <a:noFill/>
          </a:ln>
          <a:effectLst/>
        </p:spPr>
        <p:txBody>
          <a:bodyPr vert="horz" wrap="none" lIns="34290" tIns="17145" rIns="34290" bIns="17145" anchor="ctr">
            <a:normAutofit/>
          </a:bodyPr>
          <a:lstStyle/>
          <a:p>
            <a:pPr marL="0" algn="l"/>
            <a:endParaRPr/>
          </a:p>
        </p:txBody>
      </p:sp>
      <p:sp>
        <p:nvSpPr>
          <p:cNvPr id="14" name="AutoShape 14">
            <a:extLst>
              <a:ext uri="{FF2B5EF4-FFF2-40B4-BE49-F238E27FC236}">
                <a16:creationId xmlns:a16="http://schemas.microsoft.com/office/drawing/2014/main" id="{D78FD65E-F4F7-9B6B-EAFA-C7230BA34853}"/>
              </a:ext>
            </a:extLst>
          </p:cNvPr>
          <p:cNvSpPr/>
          <p:nvPr/>
        </p:nvSpPr>
        <p:spPr>
          <a:xfrm>
            <a:off x="4519271" y="5123204"/>
            <a:ext cx="1169175" cy="396000"/>
          </a:xfrm>
          <a:prstGeom prst="roundRect">
            <a:avLst>
              <a:gd name="adj" fmla="val 20277"/>
            </a:avLst>
          </a:prstGeom>
          <a:solidFill>
            <a:schemeClr val="accent1"/>
          </a:solidFill>
          <a:ln>
            <a:noFill/>
          </a:ln>
        </p:spPr>
        <p:txBody>
          <a:bodyPr vert="horz" lIns="91440" tIns="45720" rIns="91440" bIns="45720" anchor="ctr">
            <a:normAutofit lnSpcReduction="10000"/>
          </a:bodyPr>
          <a:lstStyle/>
          <a:p>
            <a:pPr marL="0" algn="ctr"/>
            <a:r>
              <a:rPr lang="en-US" sz="1800" b="1" i="1" u="none" baseline="0">
                <a:solidFill>
                  <a:schemeClr val="lt1"/>
                </a:solidFill>
                <a:latin typeface="Arial"/>
                <a:ea typeface="Arial"/>
              </a:rPr>
              <a:t>02</a:t>
            </a:r>
          </a:p>
        </p:txBody>
      </p:sp>
      <p:sp>
        <p:nvSpPr>
          <p:cNvPr id="15" name="AutoShape 15">
            <a:extLst>
              <a:ext uri="{FF2B5EF4-FFF2-40B4-BE49-F238E27FC236}">
                <a16:creationId xmlns:a16="http://schemas.microsoft.com/office/drawing/2014/main" id="{189ABE92-0C16-A3E9-C46B-E729F8720478}"/>
              </a:ext>
            </a:extLst>
          </p:cNvPr>
          <p:cNvSpPr/>
          <p:nvPr/>
        </p:nvSpPr>
        <p:spPr>
          <a:xfrm>
            <a:off x="4517126" y="2776749"/>
            <a:ext cx="2190264" cy="1465401"/>
          </a:xfrm>
          <a:prstGeom prst="rect">
            <a:avLst/>
          </a:prstGeom>
        </p:spPr>
        <p:txBody>
          <a:bodyPr vert="horz" wrap="square" lIns="91440" tIns="45720" rIns="91440" bIns="45720" anchor="t">
            <a:spAutoFit/>
          </a:bodyPr>
          <a:lstStyle/>
          <a:p>
            <a:pPr marL="0" algn="l">
              <a:lnSpc>
                <a:spcPct val="130000"/>
              </a:lnSpc>
            </a:pPr>
            <a:r>
              <a:rPr lang="zh-CN" altLang="en-US" sz="1400" b="0" i="0" u="none" baseline="0">
                <a:solidFill>
                  <a:srgbClr val="2F2F2F"/>
                </a:solidFill>
                <a:latin typeface="微软雅黑"/>
                <a:ea typeface="微软雅黑"/>
              </a:rPr>
              <a:t>Déterminer l'éligibilité au don de sang en fonction des caractéristiques individuelles.</a:t>
            </a:r>
          </a:p>
        </p:txBody>
      </p:sp>
      <p:sp>
        <p:nvSpPr>
          <p:cNvPr id="16" name="AutoShape 16">
            <a:extLst>
              <a:ext uri="{FF2B5EF4-FFF2-40B4-BE49-F238E27FC236}">
                <a16:creationId xmlns:a16="http://schemas.microsoft.com/office/drawing/2014/main" id="{C0DE0480-DB8F-A2E7-C4B1-E1C84935BCA2}"/>
              </a:ext>
            </a:extLst>
          </p:cNvPr>
          <p:cNvSpPr/>
          <p:nvPr/>
        </p:nvSpPr>
        <p:spPr>
          <a:xfrm>
            <a:off x="4517125" y="2311213"/>
            <a:ext cx="2190264" cy="338554"/>
          </a:xfrm>
          <a:prstGeom prst="rect">
            <a:avLst/>
          </a:prstGeom>
        </p:spPr>
        <p:txBody>
          <a:bodyPr vert="horz" wrap="square" lIns="91440" tIns="45720" rIns="91440" bIns="45720" anchor="t">
            <a:spAutoFit/>
          </a:bodyPr>
          <a:lstStyle/>
          <a:p>
            <a:pPr marL="0" algn="l"/>
            <a:r>
              <a:rPr lang="zh-CN" altLang="en-US" sz="1600" b="1" i="0" u="none" baseline="0">
                <a:solidFill>
                  <a:srgbClr val="2F2F2F"/>
                </a:solidFill>
                <a:latin typeface="微软雅黑"/>
                <a:ea typeface="微软雅黑"/>
              </a:rPr>
              <a:t>Objectif Principal</a:t>
            </a:r>
          </a:p>
        </p:txBody>
      </p:sp>
      <p:sp>
        <p:nvSpPr>
          <p:cNvPr id="17" name="AutoShape 17">
            <a:extLst>
              <a:ext uri="{FF2B5EF4-FFF2-40B4-BE49-F238E27FC236}">
                <a16:creationId xmlns:a16="http://schemas.microsoft.com/office/drawing/2014/main" id="{D15CCFAA-6AE5-0314-B612-6EACD9902B17}"/>
              </a:ext>
            </a:extLst>
          </p:cNvPr>
          <p:cNvSpPr/>
          <p:nvPr/>
        </p:nvSpPr>
        <p:spPr>
          <a:xfrm>
            <a:off x="6764467" y="891505"/>
            <a:ext cx="511089" cy="818320"/>
          </a:xfrm>
          <a:prstGeom prst="ellipse">
            <a:avLst/>
          </a:prstGeom>
          <a:solidFill>
            <a:srgbClr val="FFFFFF"/>
          </a:solidFill>
          <a:ln>
            <a:noFill/>
          </a:ln>
          <a:effectLst>
            <a:outerShdw blurRad="254000" algn="ctr" rotWithShape="0">
              <a:schemeClr val="accent1">
                <a:alpha val="20000"/>
              </a:schemeClr>
            </a:outerShdw>
          </a:effectLst>
        </p:spPr>
        <p:txBody>
          <a:bodyPr vert="horz" lIns="91440" tIns="45720" rIns="91440" bIns="45720" anchor="ctr">
            <a:normAutofit/>
          </a:bodyPr>
          <a:lstStyle/>
          <a:p>
            <a:pPr marL="0" algn="ctr">
              <a:lnSpc>
                <a:spcPct val="80000"/>
              </a:lnSpc>
            </a:pPr>
            <a:endParaRPr/>
          </a:p>
        </p:txBody>
      </p:sp>
      <p:sp>
        <p:nvSpPr>
          <p:cNvPr id="18" name="Freeform 18">
            <a:extLst>
              <a:ext uri="{FF2B5EF4-FFF2-40B4-BE49-F238E27FC236}">
                <a16:creationId xmlns:a16="http://schemas.microsoft.com/office/drawing/2014/main" id="{1AF9FB2A-53F3-C1D1-3CAD-9C6BCEF45D0C}"/>
              </a:ext>
            </a:extLst>
          </p:cNvPr>
          <p:cNvSpPr/>
          <p:nvPr/>
        </p:nvSpPr>
        <p:spPr>
          <a:xfrm>
            <a:off x="6917626" y="1077740"/>
            <a:ext cx="204769" cy="352570"/>
          </a:xfrm>
          <a:custGeom>
            <a:avLst/>
            <a:gdLst/>
            <a:ahLst/>
            <a:cxnLst/>
            <a:rect l="l" t="t" r="r" b="b"/>
            <a:pathLst>
              <a:path w="487162" h="523875">
                <a:moveTo>
                  <a:pt x="8774" y="514114"/>
                </a:moveTo>
                <a:lnTo>
                  <a:pt x="8203" y="513447"/>
                </a:lnTo>
                <a:lnTo>
                  <a:pt x="8203" y="513447"/>
                </a:lnTo>
                <a:lnTo>
                  <a:pt x="7727" y="512780"/>
                </a:lnTo>
                <a:cubicBezTo>
                  <a:pt x="6964" y="511828"/>
                  <a:pt x="6393" y="510780"/>
                  <a:pt x="5726" y="509732"/>
                </a:cubicBezTo>
                <a:lnTo>
                  <a:pt x="5726" y="509732"/>
                </a:lnTo>
                <a:lnTo>
                  <a:pt x="5250" y="508970"/>
                </a:lnTo>
                <a:lnTo>
                  <a:pt x="4488" y="507446"/>
                </a:lnTo>
                <a:lnTo>
                  <a:pt x="3821" y="505827"/>
                </a:lnTo>
                <a:lnTo>
                  <a:pt x="3726" y="505637"/>
                </a:lnTo>
                <a:lnTo>
                  <a:pt x="3631" y="505351"/>
                </a:lnTo>
                <a:lnTo>
                  <a:pt x="3631" y="505160"/>
                </a:lnTo>
                <a:lnTo>
                  <a:pt x="2964" y="503160"/>
                </a:lnTo>
                <a:cubicBezTo>
                  <a:pt x="2869" y="502684"/>
                  <a:pt x="2678" y="502303"/>
                  <a:pt x="2583" y="501826"/>
                </a:cubicBezTo>
                <a:cubicBezTo>
                  <a:pt x="2393" y="501160"/>
                  <a:pt x="2202" y="500588"/>
                  <a:pt x="2107" y="499921"/>
                </a:cubicBezTo>
                <a:cubicBezTo>
                  <a:pt x="1726" y="498493"/>
                  <a:pt x="1535" y="497064"/>
                  <a:pt x="1250" y="495635"/>
                </a:cubicBezTo>
                <a:lnTo>
                  <a:pt x="964" y="493159"/>
                </a:lnTo>
                <a:cubicBezTo>
                  <a:pt x="773" y="490968"/>
                  <a:pt x="678" y="488777"/>
                  <a:pt x="773" y="486587"/>
                </a:cubicBezTo>
                <a:cubicBezTo>
                  <a:pt x="1059" y="480300"/>
                  <a:pt x="2583" y="474109"/>
                  <a:pt x="5345" y="468298"/>
                </a:cubicBezTo>
                <a:lnTo>
                  <a:pt x="154983" y="151592"/>
                </a:lnTo>
                <a:cubicBezTo>
                  <a:pt x="157364" y="146544"/>
                  <a:pt x="158603" y="140924"/>
                  <a:pt x="158603" y="135305"/>
                </a:cubicBezTo>
                <a:lnTo>
                  <a:pt x="158603" y="19671"/>
                </a:lnTo>
                <a:lnTo>
                  <a:pt x="120503" y="19671"/>
                </a:lnTo>
                <a:lnTo>
                  <a:pt x="120503" y="621"/>
                </a:lnTo>
                <a:lnTo>
                  <a:pt x="368153" y="621"/>
                </a:lnTo>
                <a:lnTo>
                  <a:pt x="368153" y="19671"/>
                </a:lnTo>
                <a:lnTo>
                  <a:pt x="330053" y="19671"/>
                </a:lnTo>
                <a:lnTo>
                  <a:pt x="330053" y="135305"/>
                </a:lnTo>
                <a:cubicBezTo>
                  <a:pt x="330053" y="140924"/>
                  <a:pt x="331291" y="146449"/>
                  <a:pt x="333672" y="151592"/>
                </a:cubicBezTo>
                <a:lnTo>
                  <a:pt x="483310" y="468298"/>
                </a:lnTo>
                <a:cubicBezTo>
                  <a:pt x="488834" y="480014"/>
                  <a:pt x="489406" y="493444"/>
                  <a:pt x="484834" y="505541"/>
                </a:cubicBezTo>
                <a:lnTo>
                  <a:pt x="484739" y="505732"/>
                </a:lnTo>
                <a:lnTo>
                  <a:pt x="484167" y="507160"/>
                </a:lnTo>
                <a:cubicBezTo>
                  <a:pt x="479690" y="517066"/>
                  <a:pt x="470165" y="523734"/>
                  <a:pt x="459307" y="524401"/>
                </a:cubicBezTo>
                <a:lnTo>
                  <a:pt x="457497" y="524496"/>
                </a:lnTo>
                <a:lnTo>
                  <a:pt x="31253" y="524496"/>
                </a:lnTo>
                <a:lnTo>
                  <a:pt x="29444" y="524401"/>
                </a:lnTo>
                <a:cubicBezTo>
                  <a:pt x="28586" y="524305"/>
                  <a:pt x="27824" y="524305"/>
                  <a:pt x="26967" y="524115"/>
                </a:cubicBezTo>
                <a:cubicBezTo>
                  <a:pt x="25634" y="523925"/>
                  <a:pt x="24395" y="523639"/>
                  <a:pt x="23157" y="523258"/>
                </a:cubicBezTo>
                <a:lnTo>
                  <a:pt x="23157" y="523258"/>
                </a:lnTo>
                <a:cubicBezTo>
                  <a:pt x="21252" y="522686"/>
                  <a:pt x="19347" y="521924"/>
                  <a:pt x="17633" y="520972"/>
                </a:cubicBezTo>
                <a:lnTo>
                  <a:pt x="16204" y="520210"/>
                </a:lnTo>
                <a:cubicBezTo>
                  <a:pt x="15918" y="520020"/>
                  <a:pt x="15632" y="519829"/>
                  <a:pt x="15251" y="519638"/>
                </a:cubicBezTo>
                <a:cubicBezTo>
                  <a:pt x="13442" y="518495"/>
                  <a:pt x="11727" y="517066"/>
                  <a:pt x="10298" y="515542"/>
                </a:cubicBezTo>
                <a:lnTo>
                  <a:pt x="8774" y="514114"/>
                </a:lnTo>
                <a:lnTo>
                  <a:pt x="8774" y="514114"/>
                </a:lnTo>
                <a:close/>
                <a:moveTo>
                  <a:pt x="255377" y="404767"/>
                </a:moveTo>
                <a:lnTo>
                  <a:pt x="252519" y="406576"/>
                </a:lnTo>
                <a:lnTo>
                  <a:pt x="246995" y="410291"/>
                </a:lnTo>
                <a:cubicBezTo>
                  <a:pt x="199751" y="441628"/>
                  <a:pt x="120217" y="442581"/>
                  <a:pt x="55161" y="416864"/>
                </a:cubicBezTo>
                <a:lnTo>
                  <a:pt x="51351" y="415339"/>
                </a:lnTo>
                <a:lnTo>
                  <a:pt x="22490" y="476395"/>
                </a:lnTo>
                <a:lnTo>
                  <a:pt x="21633" y="478300"/>
                </a:lnTo>
                <a:cubicBezTo>
                  <a:pt x="19156" y="484872"/>
                  <a:pt x="19061" y="492111"/>
                  <a:pt x="21538" y="498778"/>
                </a:cubicBezTo>
                <a:cubicBezTo>
                  <a:pt x="22776" y="502017"/>
                  <a:pt x="25443" y="504303"/>
                  <a:pt x="28681" y="505065"/>
                </a:cubicBezTo>
                <a:lnTo>
                  <a:pt x="29920" y="505255"/>
                </a:lnTo>
                <a:lnTo>
                  <a:pt x="31063" y="505351"/>
                </a:lnTo>
                <a:lnTo>
                  <a:pt x="457306" y="505351"/>
                </a:lnTo>
                <a:lnTo>
                  <a:pt x="458450" y="505255"/>
                </a:lnTo>
                <a:cubicBezTo>
                  <a:pt x="462260" y="504875"/>
                  <a:pt x="465498" y="502303"/>
                  <a:pt x="466831" y="498683"/>
                </a:cubicBezTo>
                <a:cubicBezTo>
                  <a:pt x="469118" y="492778"/>
                  <a:pt x="469308" y="486205"/>
                  <a:pt x="467403" y="480205"/>
                </a:cubicBezTo>
                <a:lnTo>
                  <a:pt x="466736" y="478205"/>
                </a:lnTo>
                <a:lnTo>
                  <a:pt x="465879" y="476300"/>
                </a:lnTo>
                <a:lnTo>
                  <a:pt x="424255" y="388098"/>
                </a:lnTo>
                <a:cubicBezTo>
                  <a:pt x="366152" y="373810"/>
                  <a:pt x="296715" y="379335"/>
                  <a:pt x="255377" y="404767"/>
                </a:cubicBezTo>
                <a:close/>
                <a:moveTo>
                  <a:pt x="306240" y="257796"/>
                </a:moveTo>
                <a:cubicBezTo>
                  <a:pt x="287857" y="257796"/>
                  <a:pt x="272903" y="272750"/>
                  <a:pt x="272903" y="291134"/>
                </a:cubicBezTo>
                <a:cubicBezTo>
                  <a:pt x="272903" y="309517"/>
                  <a:pt x="287857" y="324471"/>
                  <a:pt x="306240" y="324471"/>
                </a:cubicBezTo>
                <a:cubicBezTo>
                  <a:pt x="324623" y="324471"/>
                  <a:pt x="339578" y="309517"/>
                  <a:pt x="339578" y="291134"/>
                </a:cubicBezTo>
                <a:cubicBezTo>
                  <a:pt x="339578" y="272750"/>
                  <a:pt x="324623" y="257796"/>
                  <a:pt x="306240" y="257796"/>
                </a:cubicBezTo>
                <a:close/>
              </a:path>
            </a:pathLst>
          </a:custGeom>
          <a:gradFill>
            <a:gsLst>
              <a:gs pos="0">
                <a:srgbClr val="F84D4D">
                  <a:lumMod val="60000"/>
                  <a:lumOff val="40000"/>
                </a:srgbClr>
              </a:gs>
              <a:gs pos="90000">
                <a:srgbClr val="F84D4D"/>
              </a:gs>
            </a:gsLst>
            <a:lin ang="2700000"/>
          </a:gradFill>
          <a:ln>
            <a:noFill/>
          </a:ln>
          <a:effectLst/>
        </p:spPr>
        <p:txBody>
          <a:bodyPr vert="horz" wrap="none" lIns="34290" tIns="17145" rIns="34290" bIns="17145" anchor="ctr">
            <a:normAutofit/>
          </a:bodyPr>
          <a:lstStyle/>
          <a:p>
            <a:pPr marL="0" algn="l"/>
            <a:endParaRPr/>
          </a:p>
        </p:txBody>
      </p:sp>
      <p:sp>
        <p:nvSpPr>
          <p:cNvPr id="19" name="AutoShape 19">
            <a:extLst>
              <a:ext uri="{FF2B5EF4-FFF2-40B4-BE49-F238E27FC236}">
                <a16:creationId xmlns:a16="http://schemas.microsoft.com/office/drawing/2014/main" id="{F706345C-706B-D506-4F97-D2384CEFFA79}"/>
              </a:ext>
            </a:extLst>
          </p:cNvPr>
          <p:cNvSpPr/>
          <p:nvPr/>
        </p:nvSpPr>
        <p:spPr>
          <a:xfrm>
            <a:off x="7356504" y="5123204"/>
            <a:ext cx="1169175" cy="396000"/>
          </a:xfrm>
          <a:prstGeom prst="roundRect">
            <a:avLst>
              <a:gd name="adj" fmla="val 20277"/>
            </a:avLst>
          </a:prstGeom>
          <a:solidFill>
            <a:schemeClr val="accent1"/>
          </a:solidFill>
          <a:ln>
            <a:noFill/>
          </a:ln>
        </p:spPr>
        <p:txBody>
          <a:bodyPr vert="horz" lIns="91440" tIns="45720" rIns="91440" bIns="45720" anchor="ctr">
            <a:normAutofit lnSpcReduction="10000"/>
          </a:bodyPr>
          <a:lstStyle/>
          <a:p>
            <a:pPr marL="0" algn="ctr"/>
            <a:r>
              <a:rPr lang="en-US" sz="1800" b="1" i="1" u="none" baseline="0">
                <a:solidFill>
                  <a:schemeClr val="lt1"/>
                </a:solidFill>
                <a:latin typeface="Arial"/>
                <a:ea typeface="Arial"/>
              </a:rPr>
              <a:t>03</a:t>
            </a:r>
          </a:p>
        </p:txBody>
      </p:sp>
      <p:sp>
        <p:nvSpPr>
          <p:cNvPr id="29" name="AutoShape 20">
            <a:extLst>
              <a:ext uri="{FF2B5EF4-FFF2-40B4-BE49-F238E27FC236}">
                <a16:creationId xmlns:a16="http://schemas.microsoft.com/office/drawing/2014/main" id="{C605DBC8-9303-FAC1-5668-A3FA73F0B620}"/>
              </a:ext>
            </a:extLst>
          </p:cNvPr>
          <p:cNvSpPr/>
          <p:nvPr/>
        </p:nvSpPr>
        <p:spPr>
          <a:xfrm>
            <a:off x="6878947" y="3099739"/>
            <a:ext cx="2281308" cy="1465401"/>
          </a:xfrm>
          <a:prstGeom prst="rect">
            <a:avLst/>
          </a:prstGeom>
        </p:spPr>
        <p:txBody>
          <a:bodyPr vert="horz" wrap="square" lIns="91440" tIns="45720" rIns="91440" bIns="45720" anchor="t">
            <a:spAutoFit/>
          </a:bodyPr>
          <a:lstStyle/>
          <a:p>
            <a:pPr marL="0" algn="l">
              <a:lnSpc>
                <a:spcPct val="130000"/>
              </a:lnSpc>
            </a:pPr>
            <a:r>
              <a:rPr lang="zh-CN" altLang="en-US" sz="1400" b="0" i="0" u="none" baseline="0" dirty="0">
                <a:solidFill>
                  <a:srgbClr val="2F2F2F"/>
                </a:solidFill>
                <a:latin typeface="微软雅黑"/>
                <a:ea typeface="微软雅黑"/>
              </a:rPr>
              <a:t>Classement préliminaire des individus potentiellement éligibles, en attendant les résultats des tests.</a:t>
            </a:r>
          </a:p>
        </p:txBody>
      </p:sp>
      <p:sp>
        <p:nvSpPr>
          <p:cNvPr id="30" name="AutoShape 21">
            <a:extLst>
              <a:ext uri="{FF2B5EF4-FFF2-40B4-BE49-F238E27FC236}">
                <a16:creationId xmlns:a16="http://schemas.microsoft.com/office/drawing/2014/main" id="{91509F0F-5441-69AC-169C-B2A73CB57BC3}"/>
              </a:ext>
            </a:extLst>
          </p:cNvPr>
          <p:cNvSpPr/>
          <p:nvPr/>
        </p:nvSpPr>
        <p:spPr>
          <a:xfrm>
            <a:off x="6894048" y="2230763"/>
            <a:ext cx="2281309" cy="584775"/>
          </a:xfrm>
          <a:prstGeom prst="rect">
            <a:avLst/>
          </a:prstGeom>
        </p:spPr>
        <p:txBody>
          <a:bodyPr vert="horz" wrap="square" lIns="91440" tIns="45720" rIns="91440" bIns="45720" anchor="t">
            <a:spAutoFit/>
          </a:bodyPr>
          <a:lstStyle/>
          <a:p>
            <a:pPr marL="0" algn="l"/>
            <a:r>
              <a:rPr lang="zh-CN" altLang="en-US" sz="1600" b="1" i="0" u="none" baseline="0">
                <a:solidFill>
                  <a:srgbClr val="2F2F2F"/>
                </a:solidFill>
                <a:latin typeface="微软雅黑"/>
                <a:ea typeface="微软雅黑"/>
              </a:rPr>
              <a:t>Fonction Complémentaire</a:t>
            </a:r>
          </a:p>
        </p:txBody>
      </p:sp>
    </p:spTree>
    <p:extLst>
      <p:ext uri="{BB962C8B-B14F-4D97-AF65-F5344CB8AC3E}">
        <p14:creationId xmlns:p14="http://schemas.microsoft.com/office/powerpoint/2010/main" val="378351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animEffect transition="in" filter="dissolve">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1000"/>
                            </p:stCondLst>
                            <p:childTnLst>
                              <p:par>
                                <p:cTn id="12" presetID="13" presetClass="entr" presetSubtype="16" fill="hold" nodeType="afterEffect">
                                  <p:stCondLst>
                                    <p:cond delay="0"/>
                                  </p:stCondLst>
                                  <p:childTnLst>
                                    <p:animEffect transition="in" filter="plus(in)">
                                      <p:cBhvr>
                                        <p:cTn id="13" dur="1000"/>
                                        <p:tgtEl>
                                          <p:spTgt spid="9"/>
                                        </p:tgtEl>
                                      </p:cBhvr>
                                    </p:animEffect>
                                    <p:set>
                                      <p:cBhvr>
                                        <p:cTn id="14" dur="1000" fill="hold">
                                          <p:stCondLst>
                                            <p:cond delay="0"/>
                                          </p:stCondLst>
                                        </p:cTn>
                                        <p:tgtEl>
                                          <p:spTgt spid="9"/>
                                        </p:tgtEl>
                                        <p:attrNameLst>
                                          <p:attrName>style.visibility</p:attrName>
                                        </p:attrNameLst>
                                      </p:cBhvr>
                                      <p:to>
                                        <p:strVal val="visible"/>
                                      </p:to>
                                    </p:set>
                                  </p:childTnLst>
                                </p:cTn>
                              </p:par>
                            </p:childTnLst>
                          </p:cTn>
                        </p:par>
                        <p:par>
                          <p:cTn id="15" fill="hold">
                            <p:stCondLst>
                              <p:cond delay="2000"/>
                            </p:stCondLst>
                            <p:childTnLst>
                              <p:par>
                                <p:cTn id="16" presetID="6" presetClass="entr" presetSubtype="32" fill="hold" nodeType="afterEffect">
                                  <p:stCondLst>
                                    <p:cond delay="0"/>
                                  </p:stCondLst>
                                  <p:childTnLst>
                                    <p:animEffect transition="in" filter="circle(out)">
                                      <p:cBhvr>
                                        <p:cTn id="17" dur="1000"/>
                                        <p:tgtEl>
                                          <p:spTgt spid="8"/>
                                        </p:tgtEl>
                                      </p:cBhvr>
                                    </p:animEffect>
                                    <p:set>
                                      <p:cBhvr>
                                        <p:cTn id="18" dur="1000" fill="hold">
                                          <p:stCondLst>
                                            <p:cond delay="0"/>
                                          </p:stCondLst>
                                        </p:cTn>
                                        <p:tgtEl>
                                          <p:spTgt spid="8"/>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par>
                          <p:cTn id="22" fill="hold">
                            <p:stCondLst>
                              <p:cond delay="3000"/>
                            </p:stCondLst>
                            <p:childTnLst>
                              <p:par>
                                <p:cTn id="23" presetID="40" presetClass="entr" presetSubtype="0" fill="hold" grpId="0" nodeType="afterEffect">
                                  <p:stCondLst>
                                    <p:cond delay="0"/>
                                  </p:stCondLst>
                                  <p:iterate type="lt">
                                    <p:tmPct val="10000"/>
                                  </p:iterate>
                                  <p:childTnLst>
                                    <p:anim calcmode="lin" valueType="num">
                                      <p:cBhvr>
                                        <p:cTn id="24" dur="1000" fill="hold"/>
                                        <p:tgtEl>
                                          <p:spTgt spid="16"/>
                                        </p:tgtEl>
                                        <p:attrNameLst>
                                          <p:attrName>ppt_x</p:attrName>
                                        </p:attrNameLst>
                                      </p:cBhvr>
                                      <p:tavLst>
                                        <p:tav tm="0">
                                          <p:val>
                                            <p:strVal val="#ppt_x-.1"/>
                                          </p:val>
                                        </p:tav>
                                        <p:tav tm="100000">
                                          <p:val>
                                            <p:strVal val="#ppt_x"/>
                                          </p:val>
                                        </p:tav>
                                      </p:tavLst>
                                    </p:anim>
                                    <p:anim calcmode="lin" valueType="num">
                                      <p:cBhvr>
                                        <p:cTn id="25" dur="1000" fill="hold"/>
                                        <p:tgtEl>
                                          <p:spTgt spid="16"/>
                                        </p:tgtEl>
                                        <p:attrNameLst>
                                          <p:attrName>ppt_y</p:attrName>
                                        </p:attrNameLst>
                                      </p:cBhvr>
                                      <p:tavLst>
                                        <p:tav tm="0">
                                          <p:val>
                                            <p:strVal val="#ppt_y"/>
                                          </p:val>
                                        </p:tav>
                                        <p:tav tm="100000">
                                          <p:val>
                                            <p:strVal val="#ppt_y"/>
                                          </p:val>
                                        </p:tav>
                                      </p:tavLst>
                                    </p:anim>
                                    <p:animEffect transition="in" filter="fade">
                                      <p:cBhvr>
                                        <p:cTn id="26" dur="1000"/>
                                        <p:tgtEl>
                                          <p:spTgt spid="16"/>
                                        </p:tgtEl>
                                      </p:cBhvr>
                                    </p:animEffec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5600"/>
                            </p:stCondLst>
                            <p:childTnLst>
                              <p:par>
                                <p:cTn id="29" presetID="21" presetClass="entr" presetSubtype="3" fill="hold" nodeType="afterEffect">
                                  <p:stCondLst>
                                    <p:cond delay="0"/>
                                  </p:stCondLst>
                                  <p:childTnLst>
                                    <p:animEffect transition="in" filter="wheel(3)">
                                      <p:cBhvr>
                                        <p:cTn id="30" dur="1000"/>
                                        <p:tgtEl>
                                          <p:spTgt spid="15"/>
                                        </p:tgtEl>
                                      </p:cBhvr>
                                    </p:animEffect>
                                    <p:set>
                                      <p:cBhvr>
                                        <p:cTn id="31" dur="1000" fill="hold">
                                          <p:stCondLst>
                                            <p:cond delay="0"/>
                                          </p:stCondLst>
                                        </p:cTn>
                                        <p:tgtEl>
                                          <p:spTgt spid="15"/>
                                        </p:tgtEl>
                                        <p:attrNameLst>
                                          <p:attrName>style.visibility</p:attrName>
                                        </p:attrNameLst>
                                      </p:cBhvr>
                                      <p:to>
                                        <p:strVal val="visible"/>
                                      </p:to>
                                    </p:set>
                                  </p:childTnLst>
                                </p:cTn>
                              </p:par>
                            </p:childTnLst>
                          </p:cTn>
                        </p:par>
                        <p:par>
                          <p:cTn id="32" fill="hold">
                            <p:stCondLst>
                              <p:cond delay="6600"/>
                            </p:stCondLst>
                            <p:childTnLst>
                              <p:par>
                                <p:cTn id="33" presetID="1" presetClass="entr" presetSubtype="0"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par>
                          <p:cTn id="35" fill="hold">
                            <p:stCondLst>
                              <p:cond delay="6600"/>
                            </p:stCondLst>
                            <p:childTnLst>
                              <p:par>
                                <p:cTn id="36" presetID="22" presetClass="entr" presetSubtype="2" fill="hold" nodeType="afterEffect">
                                  <p:stCondLst>
                                    <p:cond delay="0"/>
                                  </p:stCondLst>
                                  <p:childTnLst>
                                    <p:animEffect transition="in" filter="wipe(right)">
                                      <p:cBhvr>
                                        <p:cTn id="37" dur="500"/>
                                        <p:tgtEl>
                                          <p:spTgt spid="30"/>
                                        </p:tgtEl>
                                      </p:cBhvr>
                                    </p:animEffect>
                                    <p:set>
                                      <p:cBhvr>
                                        <p:cTn id="38" dur="500" fill="hold">
                                          <p:stCondLst>
                                            <p:cond delay="0"/>
                                          </p:stCondLst>
                                        </p:cTn>
                                        <p:tgtEl>
                                          <p:spTgt spid="30"/>
                                        </p:tgtEl>
                                        <p:attrNameLst>
                                          <p:attrName>style.visibility</p:attrName>
                                        </p:attrNameLst>
                                      </p:cBhvr>
                                      <p:to>
                                        <p:strVal val="visible"/>
                                      </p:to>
                                    </p:set>
                                  </p:childTnLst>
                                </p:cTn>
                              </p:par>
                            </p:childTnLst>
                          </p:cTn>
                        </p:par>
                        <p:par>
                          <p:cTn id="39" fill="hold">
                            <p:stCondLst>
                              <p:cond delay="7100"/>
                            </p:stCondLst>
                            <p:childTnLst>
                              <p:par>
                                <p:cTn id="40" presetID="2" presetClass="entr" presetSubtype="6" fill="hold" nodeType="afterEffect">
                                  <p:stCondLst>
                                    <p:cond delay="0"/>
                                  </p:stCondLst>
                                  <p:childTnLst>
                                    <p:anim calcmode="lin" valueType="num">
                                      <p:cBhvr additive="base">
                                        <p:cTn id="41" dur="1000" fill="hold"/>
                                        <p:tgtEl>
                                          <p:spTgt spid="29"/>
                                        </p:tgtEl>
                                        <p:attrNameLst>
                                          <p:attrName>ppt_x</p:attrName>
                                        </p:attrNameLst>
                                      </p:cBhvr>
                                      <p:tavLst>
                                        <p:tav tm="0">
                                          <p:val>
                                            <p:strVal val="1+#ppt_w/2"/>
                                          </p:val>
                                        </p:tav>
                                        <p:tav tm="100000">
                                          <p:val>
                                            <p:strVal val="#ppt_x"/>
                                          </p:val>
                                        </p:tav>
                                      </p:tavLst>
                                    </p:anim>
                                    <p:anim calcmode="lin" valueType="num">
                                      <p:cBhvr additive="base">
                                        <p:cTn id="42" dur="1000" fill="hold"/>
                                        <p:tgtEl>
                                          <p:spTgt spid="29"/>
                                        </p:tgtEl>
                                        <p:attrNameLst>
                                          <p:attrName>ppt_y</p:attrName>
                                        </p:attrNameLst>
                                      </p:cBhvr>
                                      <p:tavLst>
                                        <p:tav tm="0">
                                          <p:val>
                                            <p:strVal val="1+#ppt_h/2"/>
                                          </p:val>
                                        </p:tav>
                                        <p:tav tm="100000">
                                          <p:val>
                                            <p:strVal val="#ppt_y"/>
                                          </p:val>
                                        </p:tav>
                                      </p:tavLst>
                                    </p:anim>
                                    <p:set>
                                      <p:cBhvr>
                                        <p:cTn id="43" dur="1000"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377C4-1D77-55AD-B625-96D44C839730}"/>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179A4E6B-CC7F-79A5-0581-25C1E94BDD5D}"/>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3">
            <a:extLst>
              <a:ext uri="{FF2B5EF4-FFF2-40B4-BE49-F238E27FC236}">
                <a16:creationId xmlns:a16="http://schemas.microsoft.com/office/drawing/2014/main" id="{340B41C3-95AA-4858-47A1-E13C8CB0DB3E}"/>
              </a:ext>
            </a:extLst>
          </p:cNvPr>
          <p:cNvSpPr>
            <a:spLocks noGrp="1"/>
          </p:cNvSpPr>
          <p:nvPr>
            <p:ph type="title"/>
          </p:nvPr>
        </p:nvSpPr>
        <p:spPr>
          <a:xfrm>
            <a:off x="1979712" y="2996952"/>
            <a:ext cx="6720840" cy="1938992"/>
          </a:xfrm>
        </p:spPr>
        <p:txBody>
          <a:bodyPr vert="horz" lIns="91440" tIns="45720" rIns="91440" bIns="45720" anchor="t">
            <a:spAutoFit/>
          </a:bodyPr>
          <a:lstStyle/>
          <a:p>
            <a:pPr algn="l">
              <a:lnSpc>
                <a:spcPct val="100000"/>
              </a:lnSpc>
              <a:spcBef>
                <a:spcPct val="0"/>
              </a:spcBef>
            </a:pPr>
            <a:r>
              <a:rPr lang="zh-CN" altLang="en-US" sz="4000" b="1" i="0" u="none" baseline="0" dirty="0">
                <a:latin typeface="微软雅黑"/>
                <a:ea typeface="微软雅黑"/>
              </a:rPr>
              <a:t>Résultats : Analyse de la Campagne de 2019 et Profil des Donneurs</a:t>
            </a:r>
          </a:p>
        </p:txBody>
      </p:sp>
      <p:sp>
        <p:nvSpPr>
          <p:cNvPr id="3" name="TextBox 4">
            <a:extLst>
              <a:ext uri="{FF2B5EF4-FFF2-40B4-BE49-F238E27FC236}">
                <a16:creationId xmlns:a16="http://schemas.microsoft.com/office/drawing/2014/main" id="{3592558B-8AA6-1E21-0F77-3F89BB709496}"/>
              </a:ext>
            </a:extLst>
          </p:cNvPr>
          <p:cNvSpPr txBox="1"/>
          <p:nvPr/>
        </p:nvSpPr>
        <p:spPr>
          <a:xfrm>
            <a:off x="496242" y="3440598"/>
            <a:ext cx="1483470" cy="1015663"/>
          </a:xfrm>
          <a:prstGeom prst="rect">
            <a:avLst/>
          </a:prstGeom>
          <a:noFill/>
        </p:spPr>
        <p:txBody>
          <a:bodyPr vert="horz" wrap="square" lIns="91440" tIns="45720" rIns="91440" bIns="45720" rtlCol="0" anchor="t">
            <a:spAutoFit/>
          </a:bodyPr>
          <a:lstStyle/>
          <a:p>
            <a:pPr marL="0" algn="l">
              <a:defRPr/>
            </a:pPr>
            <a:r>
              <a:rPr lang="en-US" sz="6000" b="0" i="0" u="none" baseline="0" dirty="0">
                <a:solidFill>
                  <a:schemeClr val="accent1">
                    <a:lumMod val="20000"/>
                    <a:lumOff val="80000"/>
                  </a:schemeClr>
                </a:solidFill>
                <a:latin typeface="Arial"/>
                <a:ea typeface="Arial"/>
              </a:rPr>
              <a:t>03</a:t>
            </a:r>
            <a:endParaRPr lang="en-US" sz="1100" dirty="0"/>
          </a:p>
        </p:txBody>
      </p:sp>
    </p:spTree>
    <p:extLst>
      <p:ext uri="{BB962C8B-B14F-4D97-AF65-F5344CB8AC3E}">
        <p14:creationId xmlns:p14="http://schemas.microsoft.com/office/powerpoint/2010/main" val="330484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anim calcmode="lin" valueType="num">
                                      <p:cBhvr>
                                        <p:cTn id="6" dur="2000" fill="hold"/>
                                        <p:tgtEl>
                                          <p:spTgt spid="2"/>
                                        </p:tgtEl>
                                        <p:attrNameLst>
                                          <p:attrName>ppt_w</p:attrName>
                                        </p:attrNameLst>
                                      </p:cBhvr>
                                      <p:tavLst>
                                        <p:tav tm="0" fmla="#ppt_w*sin(2.5*pi*$)">
                                          <p:val>
                                            <p:fltVal val="0"/>
                                          </p:val>
                                        </p:tav>
                                        <p:tav tm="100000">
                                          <p:val>
                                            <p:fltVal val="1"/>
                                          </p:val>
                                        </p:tav>
                                      </p:tavLst>
                                    </p:anim>
                                    <p:anim calcmode="lin" valueType="num">
                                      <p:cBhvr>
                                        <p:cTn id="7" dur="2000" fill="hold"/>
                                        <p:tgtEl>
                                          <p:spTgt spid="2"/>
                                        </p:tgtEl>
                                        <p:attrNameLst>
                                          <p:attrName>ppt_h</p:attrName>
                                        </p:attrNameLst>
                                      </p:cBhvr>
                                      <p:tavLst>
                                        <p:tav tm="0">
                                          <p:val>
                                            <p:strVal val="#ppt_h"/>
                                          </p:val>
                                        </p:tav>
                                        <p:tav tm="100000">
                                          <p:val>
                                            <p:strVal val="#ppt_h"/>
                                          </p:val>
                                        </p:tav>
                                      </p:tavLst>
                                    </p:anim>
                                    <p:set>
                                      <p:cBhvr>
                                        <p:cTn id="8" dur="2000" fill="hold">
                                          <p:stCondLst>
                                            <p:cond delay="0"/>
                                          </p:stCondLst>
                                        </p:cTn>
                                        <p:tgtEl>
                                          <p:spTgt spid="2"/>
                                        </p:tgtEl>
                                        <p:attrNameLst>
                                          <p:attrName>style.visibility</p:attrName>
                                        </p:attrNameLst>
                                      </p:cBhvr>
                                      <p:to>
                                        <p:strVal val="visible"/>
                                      </p:to>
                                    </p:set>
                                  </p:childTnLst>
                                </p:cTn>
                              </p:par>
                            </p:childTnLst>
                          </p:cTn>
                        </p:par>
                        <p:par>
                          <p:cTn id="9" fill="hold">
                            <p:stCondLst>
                              <p:cond delay="2000"/>
                            </p:stCondLst>
                            <p:childTnLst>
                              <p:par>
                                <p:cTn id="10" presetID="31" presetClass="entr" presetSubtype="0" fill="hold" nodeType="afterEffect">
                                  <p:stCondLst>
                                    <p:cond delay="0"/>
                                  </p:stCondLst>
                                  <p:childTnLs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F0B86-0A6A-9FA4-D47A-D8B62F2661BF}"/>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B022B584-D3A6-3E39-C955-A184F8306206}"/>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3">
            <a:extLst>
              <a:ext uri="{FF2B5EF4-FFF2-40B4-BE49-F238E27FC236}">
                <a16:creationId xmlns:a16="http://schemas.microsoft.com/office/drawing/2014/main" id="{20493947-7FF3-71A1-798E-EB8329636EA9}"/>
              </a:ext>
            </a:extLst>
          </p:cNvPr>
          <p:cNvSpPr/>
          <p:nvPr/>
        </p:nvSpPr>
        <p:spPr>
          <a:xfrm>
            <a:off x="35496" y="1417910"/>
            <a:ext cx="3672408" cy="902482"/>
          </a:xfrm>
          <a:prstGeom prst="roundRect">
            <a:avLst/>
          </a:prstGeom>
          <a:solidFill>
            <a:schemeClr val="accent1"/>
          </a:solidFill>
          <a:ln>
            <a:noFill/>
          </a:ln>
          <a:effectLst/>
        </p:spPr>
        <p:txBody>
          <a:bodyPr vert="horz" lIns="540000" tIns="45720" rIns="91440" bIns="45720" anchor="ctr">
            <a:normAutofit/>
          </a:bodyPr>
          <a:lstStyle/>
          <a:p>
            <a:pPr marL="0" algn="ctr">
              <a:lnSpc>
                <a:spcPct val="120033"/>
              </a:lnSpc>
            </a:pPr>
            <a:r>
              <a:rPr lang="zh-CN" altLang="en-US" sz="1600" b="1" i="0" u="none" baseline="0">
                <a:solidFill>
                  <a:srgbClr val="FFFFFF"/>
                </a:solidFill>
                <a:latin typeface="微软雅黑"/>
                <a:ea typeface="微软雅黑"/>
              </a:rPr>
              <a:t>Participation Totale</a:t>
            </a:r>
          </a:p>
        </p:txBody>
      </p:sp>
      <p:sp>
        <p:nvSpPr>
          <p:cNvPr id="3" name="TextBox 4">
            <a:extLst>
              <a:ext uri="{FF2B5EF4-FFF2-40B4-BE49-F238E27FC236}">
                <a16:creationId xmlns:a16="http://schemas.microsoft.com/office/drawing/2014/main" id="{8336A729-F124-3FEC-DFB2-E584CA58DF45}"/>
              </a:ext>
            </a:extLst>
          </p:cNvPr>
          <p:cNvSpPr txBox="1"/>
          <p:nvPr/>
        </p:nvSpPr>
        <p:spPr>
          <a:xfrm>
            <a:off x="4002337" y="1144421"/>
            <a:ext cx="4386087" cy="1800000"/>
          </a:xfrm>
          <a:prstGeom prst="roundRect">
            <a:avLst/>
          </a:prstGeom>
          <a:solidFill>
            <a:srgbClr val="F0F0F0"/>
          </a:solidFill>
        </p:spPr>
        <p:txBody>
          <a:bodyPr vert="horz" wrap="square" lIns="91440" tIns="45720" rIns="91440" bIns="45720" rtlCol="0" anchor="ctr">
            <a:noAutofit/>
          </a:bodyPr>
          <a:lstStyle/>
          <a:p>
            <a:pPr marL="0" algn="l">
              <a:lnSpc>
                <a:spcPct val="130000"/>
              </a:lnSpc>
              <a:defRPr/>
            </a:pPr>
            <a:r>
              <a:rPr lang="zh-CN" altLang="en-US" sz="1400" b="0" i="0" u="none" baseline="0">
                <a:solidFill>
                  <a:srgbClr val="000000"/>
                </a:solidFill>
                <a:effectLst/>
                <a:latin typeface="微软雅黑"/>
                <a:ea typeface="微软雅黑"/>
              </a:rPr>
              <a:t>1915 individus ont participé à la campagne.</a:t>
            </a:r>
            <a:endParaRPr lang="en-US" sz="1100"/>
          </a:p>
        </p:txBody>
      </p:sp>
      <p:sp>
        <p:nvSpPr>
          <p:cNvPr id="5" name="TextBox 5">
            <a:extLst>
              <a:ext uri="{FF2B5EF4-FFF2-40B4-BE49-F238E27FC236}">
                <a16:creationId xmlns:a16="http://schemas.microsoft.com/office/drawing/2014/main" id="{9BAF6858-9970-917F-53C3-1C8F92DC0C4C}"/>
              </a:ext>
            </a:extLst>
          </p:cNvPr>
          <p:cNvSpPr txBox="1"/>
          <p:nvPr/>
        </p:nvSpPr>
        <p:spPr>
          <a:xfrm>
            <a:off x="69438" y="1589862"/>
            <a:ext cx="902162" cy="572144"/>
          </a:xfrm>
          <a:prstGeom prst="rect">
            <a:avLst/>
          </a:prstGeom>
          <a:noFill/>
        </p:spPr>
        <p:txBody>
          <a:bodyPr vert="horz" wrap="square" lIns="91440" tIns="45720" rIns="91440" bIns="45720" rtlCol="0" anchor="t">
            <a:spAutoFit/>
          </a:bodyPr>
          <a:lstStyle/>
          <a:p>
            <a:pPr marL="0" algn="r">
              <a:lnSpc>
                <a:spcPct val="120033"/>
              </a:lnSpc>
              <a:defRPr/>
            </a:pPr>
            <a:r>
              <a:rPr lang="en-US" sz="2800" b="1" i="0" u="none" baseline="0" dirty="0">
                <a:solidFill>
                  <a:srgbClr val="FFFFFF"/>
                </a:solidFill>
                <a:latin typeface="Arial"/>
                <a:ea typeface="Arial"/>
              </a:rPr>
              <a:t>01</a:t>
            </a:r>
            <a:endParaRPr lang="en-US" sz="1100" dirty="0"/>
          </a:p>
        </p:txBody>
      </p:sp>
      <p:sp>
        <p:nvSpPr>
          <p:cNvPr id="6" name="AutoShape 6">
            <a:extLst>
              <a:ext uri="{FF2B5EF4-FFF2-40B4-BE49-F238E27FC236}">
                <a16:creationId xmlns:a16="http://schemas.microsoft.com/office/drawing/2014/main" id="{F60B5969-A83C-EB7D-7C4B-7072F6FDD551}"/>
              </a:ext>
            </a:extLst>
          </p:cNvPr>
          <p:cNvSpPr/>
          <p:nvPr/>
        </p:nvSpPr>
        <p:spPr>
          <a:xfrm>
            <a:off x="35496" y="3376391"/>
            <a:ext cx="3672408" cy="902482"/>
          </a:xfrm>
          <a:prstGeom prst="roundRect">
            <a:avLst/>
          </a:prstGeom>
          <a:solidFill>
            <a:schemeClr val="accent6"/>
          </a:solidFill>
          <a:ln>
            <a:noFill/>
          </a:ln>
          <a:effectLst/>
        </p:spPr>
        <p:txBody>
          <a:bodyPr vert="horz" lIns="450000" tIns="45720" rIns="91440" bIns="45720" anchor="ctr">
            <a:normAutofit/>
          </a:bodyPr>
          <a:lstStyle/>
          <a:p>
            <a:pPr marL="0" algn="ctr">
              <a:lnSpc>
                <a:spcPct val="120033"/>
              </a:lnSpc>
            </a:pPr>
            <a:r>
              <a:rPr lang="zh-CN" altLang="en-US" sz="1600" b="1" i="0" u="none" baseline="0">
                <a:solidFill>
                  <a:srgbClr val="FFFFFF"/>
                </a:solidFill>
                <a:latin typeface="微软雅黑"/>
                <a:ea typeface="微软雅黑"/>
              </a:rPr>
              <a:t>Répartition par Sexe</a:t>
            </a:r>
          </a:p>
        </p:txBody>
      </p:sp>
      <p:sp>
        <p:nvSpPr>
          <p:cNvPr id="7" name="TextBox 7">
            <a:extLst>
              <a:ext uri="{FF2B5EF4-FFF2-40B4-BE49-F238E27FC236}">
                <a16:creationId xmlns:a16="http://schemas.microsoft.com/office/drawing/2014/main" id="{D2EC2122-BC02-1BF1-4D7A-05346AE69EBB}"/>
              </a:ext>
            </a:extLst>
          </p:cNvPr>
          <p:cNvSpPr txBox="1"/>
          <p:nvPr/>
        </p:nvSpPr>
        <p:spPr>
          <a:xfrm>
            <a:off x="4002337" y="3060143"/>
            <a:ext cx="4386087" cy="1800000"/>
          </a:xfrm>
          <a:prstGeom prst="roundRect">
            <a:avLst/>
          </a:prstGeom>
          <a:solidFill>
            <a:srgbClr val="F0F0F0"/>
          </a:solidFill>
        </p:spPr>
        <p:txBody>
          <a:bodyPr vert="horz" wrap="square" lIns="91440" tIns="45720" rIns="91440" bIns="45720" rtlCol="0" anchor="ctr">
            <a:noAutofit/>
          </a:bodyPr>
          <a:lstStyle/>
          <a:p>
            <a:pPr marL="0" algn="l">
              <a:lnSpc>
                <a:spcPct val="130000"/>
              </a:lnSpc>
              <a:defRPr/>
            </a:pPr>
            <a:r>
              <a:rPr lang="zh-CN" altLang="en-US" sz="1400" b="0" i="0" u="none" baseline="0" dirty="0">
                <a:solidFill>
                  <a:srgbClr val="000000"/>
                </a:solidFill>
                <a:effectLst/>
                <a:latin typeface="微软雅黑"/>
                <a:ea typeface="微软雅黑"/>
              </a:rPr>
              <a:t>90% d'hommes et 10% de femmes, soulignant un déséquilibre.</a:t>
            </a:r>
            <a:endParaRPr lang="en-US" sz="1100" dirty="0"/>
          </a:p>
        </p:txBody>
      </p:sp>
      <p:sp>
        <p:nvSpPr>
          <p:cNvPr id="8" name="TextBox 8">
            <a:extLst>
              <a:ext uri="{FF2B5EF4-FFF2-40B4-BE49-F238E27FC236}">
                <a16:creationId xmlns:a16="http://schemas.microsoft.com/office/drawing/2014/main" id="{1EFD6BC3-CA06-88CF-0D0D-2A66CA5CC963}"/>
              </a:ext>
            </a:extLst>
          </p:cNvPr>
          <p:cNvSpPr txBox="1"/>
          <p:nvPr/>
        </p:nvSpPr>
        <p:spPr>
          <a:xfrm>
            <a:off x="69438" y="3548343"/>
            <a:ext cx="902162" cy="572144"/>
          </a:xfrm>
          <a:prstGeom prst="rect">
            <a:avLst/>
          </a:prstGeom>
          <a:noFill/>
        </p:spPr>
        <p:txBody>
          <a:bodyPr vert="horz" wrap="square" lIns="91440" tIns="45720" rIns="91440" bIns="45720" rtlCol="0" anchor="t">
            <a:spAutoFit/>
          </a:bodyPr>
          <a:lstStyle/>
          <a:p>
            <a:pPr marL="0" algn="r">
              <a:lnSpc>
                <a:spcPct val="120033"/>
              </a:lnSpc>
              <a:defRPr/>
            </a:pPr>
            <a:r>
              <a:rPr lang="en-US" sz="2800" b="1" i="0" u="none" baseline="0" dirty="0">
                <a:solidFill>
                  <a:srgbClr val="FFFFFF"/>
                </a:solidFill>
                <a:latin typeface="Arial"/>
                <a:ea typeface="Arial"/>
              </a:rPr>
              <a:t>02</a:t>
            </a:r>
            <a:endParaRPr lang="en-US" sz="1100" dirty="0"/>
          </a:p>
        </p:txBody>
      </p:sp>
      <p:sp>
        <p:nvSpPr>
          <p:cNvPr id="9" name="AutoShape 9">
            <a:extLst>
              <a:ext uri="{FF2B5EF4-FFF2-40B4-BE49-F238E27FC236}">
                <a16:creationId xmlns:a16="http://schemas.microsoft.com/office/drawing/2014/main" id="{8C3173F4-861D-CAF1-FDC6-36E68709E16D}"/>
              </a:ext>
            </a:extLst>
          </p:cNvPr>
          <p:cNvSpPr/>
          <p:nvPr/>
        </p:nvSpPr>
        <p:spPr>
          <a:xfrm>
            <a:off x="35496" y="5334872"/>
            <a:ext cx="3672408" cy="902482"/>
          </a:xfrm>
          <a:prstGeom prst="roundRect">
            <a:avLst/>
          </a:prstGeom>
          <a:solidFill>
            <a:schemeClr val="accent1"/>
          </a:solidFill>
          <a:ln>
            <a:noFill/>
          </a:ln>
          <a:effectLst/>
        </p:spPr>
        <p:txBody>
          <a:bodyPr vert="horz" lIns="450000" tIns="45720" rIns="91440" bIns="45720" anchor="ctr">
            <a:normAutofit/>
          </a:bodyPr>
          <a:lstStyle/>
          <a:p>
            <a:pPr marL="0" algn="ctr">
              <a:lnSpc>
                <a:spcPct val="120033"/>
              </a:lnSpc>
            </a:pPr>
            <a:r>
              <a:rPr lang="zh-CN" altLang="en-US" sz="1600" b="1" i="0" u="none" baseline="0" dirty="0">
                <a:solidFill>
                  <a:srgbClr val="FFFFFF"/>
                </a:solidFill>
                <a:latin typeface="微软雅黑"/>
                <a:ea typeface="微软雅黑"/>
              </a:rPr>
              <a:t>Implications</a:t>
            </a:r>
          </a:p>
        </p:txBody>
      </p:sp>
      <p:sp>
        <p:nvSpPr>
          <p:cNvPr id="10" name="TextBox 10">
            <a:extLst>
              <a:ext uri="{FF2B5EF4-FFF2-40B4-BE49-F238E27FC236}">
                <a16:creationId xmlns:a16="http://schemas.microsoft.com/office/drawing/2014/main" id="{C0B05F3E-B447-7BA5-BA6B-37CAA6BD7282}"/>
              </a:ext>
            </a:extLst>
          </p:cNvPr>
          <p:cNvSpPr txBox="1"/>
          <p:nvPr/>
        </p:nvSpPr>
        <p:spPr>
          <a:xfrm>
            <a:off x="4008687" y="4975865"/>
            <a:ext cx="4379737" cy="1800000"/>
          </a:xfrm>
          <a:prstGeom prst="roundRect">
            <a:avLst/>
          </a:prstGeom>
          <a:solidFill>
            <a:srgbClr val="F0F0F0"/>
          </a:solidFill>
        </p:spPr>
        <p:txBody>
          <a:bodyPr vert="horz" wrap="square" lIns="91440" tIns="45720" rIns="91440" bIns="45720" rtlCol="0" anchor="ctr">
            <a:noAutofit/>
          </a:bodyPr>
          <a:lstStyle/>
          <a:p>
            <a:pPr marL="0" algn="l">
              <a:lnSpc>
                <a:spcPct val="130000"/>
              </a:lnSpc>
              <a:defRPr/>
            </a:pPr>
            <a:r>
              <a:rPr lang="zh-CN" altLang="en-US" sz="1400" b="0" i="0" u="none" baseline="0" dirty="0">
                <a:solidFill>
                  <a:srgbClr val="000000"/>
                </a:solidFill>
                <a:effectLst/>
                <a:latin typeface="微软雅黑"/>
                <a:ea typeface="微软雅黑"/>
              </a:rPr>
              <a:t>Nécessité d‘encourager davantage les femmes à participer au don de sang </a:t>
            </a:r>
            <a:r>
              <a:rPr lang="fr-FR" altLang="zh-CN" sz="1400" b="0" i="0" u="none" baseline="0" dirty="0">
                <a:solidFill>
                  <a:srgbClr val="000000"/>
                </a:solidFill>
                <a:effectLst/>
                <a:latin typeface="微软雅黑"/>
                <a:ea typeface="微软雅黑"/>
              </a:rPr>
              <a:t>malgré</a:t>
            </a:r>
            <a:r>
              <a:rPr lang="fr-FR" altLang="zh-CN" sz="1400" b="0" i="0" u="none" dirty="0">
                <a:solidFill>
                  <a:srgbClr val="000000"/>
                </a:solidFill>
                <a:effectLst/>
                <a:latin typeface="微软雅黑"/>
                <a:ea typeface="微软雅黑"/>
              </a:rPr>
              <a:t> que les contraintes soient nombreuses pour celles-ci.</a:t>
            </a:r>
            <a:r>
              <a:rPr lang="zh-CN" altLang="en-US" sz="1400" b="0" i="0" u="none" baseline="0" dirty="0">
                <a:solidFill>
                  <a:srgbClr val="000000"/>
                </a:solidFill>
                <a:effectLst/>
                <a:latin typeface="微软雅黑"/>
                <a:ea typeface="微软雅黑"/>
              </a:rPr>
              <a:t>.</a:t>
            </a:r>
            <a:endParaRPr lang="en-US" sz="1100" dirty="0"/>
          </a:p>
        </p:txBody>
      </p:sp>
      <p:sp>
        <p:nvSpPr>
          <p:cNvPr id="11" name="TextBox 11">
            <a:extLst>
              <a:ext uri="{FF2B5EF4-FFF2-40B4-BE49-F238E27FC236}">
                <a16:creationId xmlns:a16="http://schemas.microsoft.com/office/drawing/2014/main" id="{7D90F95C-BFA1-8E25-DC52-0994A5FF4FB6}"/>
              </a:ext>
            </a:extLst>
          </p:cNvPr>
          <p:cNvSpPr txBox="1"/>
          <p:nvPr/>
        </p:nvSpPr>
        <p:spPr>
          <a:xfrm>
            <a:off x="69438" y="5505170"/>
            <a:ext cx="902162" cy="572144"/>
          </a:xfrm>
          <a:prstGeom prst="rect">
            <a:avLst/>
          </a:prstGeom>
          <a:noFill/>
        </p:spPr>
        <p:txBody>
          <a:bodyPr vert="horz" wrap="square" lIns="91440" tIns="45720" rIns="91440" bIns="45720" rtlCol="0" anchor="t">
            <a:spAutoFit/>
          </a:bodyPr>
          <a:lstStyle/>
          <a:p>
            <a:pPr marL="0" algn="r">
              <a:lnSpc>
                <a:spcPct val="120033"/>
              </a:lnSpc>
              <a:defRPr/>
            </a:pPr>
            <a:r>
              <a:rPr lang="en-US" sz="2800" b="1" i="0" u="none" baseline="0" dirty="0">
                <a:solidFill>
                  <a:srgbClr val="FFFFFF"/>
                </a:solidFill>
                <a:latin typeface="Arial"/>
                <a:ea typeface="Arial"/>
              </a:rPr>
              <a:t>03</a:t>
            </a:r>
            <a:endParaRPr lang="en-US" sz="1100" dirty="0"/>
          </a:p>
        </p:txBody>
      </p:sp>
    </p:spTree>
    <p:extLst>
      <p:ext uri="{BB962C8B-B14F-4D97-AF65-F5344CB8AC3E}">
        <p14:creationId xmlns:p14="http://schemas.microsoft.com/office/powerpoint/2010/main" val="56434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3" presetClass="entr" presetSubtype="36" fill="hold" nodeType="afterEffect">
                                  <p:stCondLst>
                                    <p:cond delay="0"/>
                                  </p:stCondLst>
                                  <p:childTnLst>
                                    <p:anim calcmode="lin" valueType="num">
                                      <p:cBhvr>
                                        <p:cTn id="9" dur="500" fill="hold"/>
                                        <p:tgtEl>
                                          <p:spTgt spid="2"/>
                                        </p:tgtEl>
                                        <p:attrNameLst>
                                          <p:attrName>ppt_w</p:attrName>
                                        </p:attrNameLst>
                                      </p:cBhvr>
                                      <p:tavLst>
                                        <p:tav tm="0">
                                          <p:val>
                                            <p:strVal val="(6*min(max(#ppt_w*#ppt_h,.3),1)-7.4)/-.7*#ppt_w"/>
                                          </p:val>
                                        </p:tav>
                                        <p:tav tm="100000">
                                          <p:val>
                                            <p:strVal val="#ppt_w"/>
                                          </p:val>
                                        </p:tav>
                                      </p:tavLst>
                                    </p:anim>
                                    <p:anim calcmode="lin" valueType="num">
                                      <p:cBhvr>
                                        <p:cTn id="10" dur="500" fill="hold"/>
                                        <p:tgtEl>
                                          <p:spTgt spid="2"/>
                                        </p:tgtEl>
                                        <p:attrNameLst>
                                          <p:attrName>ppt_h</p:attrName>
                                        </p:attrNameLst>
                                      </p:cBhvr>
                                      <p:tavLst>
                                        <p:tav tm="0">
                                          <p:val>
                                            <p:strVal val="(6*min(max(#ppt_w*#ppt_h,.3),1)-7.4)/-.7*#ppt_h"/>
                                          </p:val>
                                        </p:tav>
                                        <p:tav tm="100000">
                                          <p:val>
                                            <p:strVal val="#ppt_h"/>
                                          </p:val>
                                        </p:tav>
                                      </p:tavLst>
                                    </p:anim>
                                    <p:anim calcmode="lin" valueType="num">
                                      <p:cBhvr>
                                        <p:cTn id="11" dur="500" fill="hold"/>
                                        <p:tgtEl>
                                          <p:spTgt spid="2"/>
                                        </p:tgtEl>
                                        <p:attrNameLst>
                                          <p:attrName>ppt_x</p:attrName>
                                        </p:attrNameLst>
                                      </p:cBhvr>
                                      <p:tavLst>
                                        <p:tav tm="0">
                                          <p:val>
                                            <p:fltVal val="0.5"/>
                                          </p:val>
                                        </p:tav>
                                        <p:tav tm="100000">
                                          <p:val>
                                            <p:strVal val="#ppt_x"/>
                                          </p:val>
                                        </p:tav>
                                      </p:tavLst>
                                    </p:anim>
                                    <p:anim calcmode="lin" valueType="num">
                                      <p:cBhvr>
                                        <p:cTn id="12" dur="500" fill="hold"/>
                                        <p:tgtEl>
                                          <p:spTgt spid="2"/>
                                        </p:tgtEl>
                                        <p:attrNameLst>
                                          <p:attrName>ppt_y</p:attrName>
                                        </p:attrNameLst>
                                      </p:cBhvr>
                                      <p:tavLst>
                                        <p:tav tm="0">
                                          <p:val>
                                            <p:strVal val="1+(6*min(max(#ppt_w*#ppt_h,.3),1)-7.4)/-.7*#ppt_h/2"/>
                                          </p:val>
                                        </p:tav>
                                        <p:tav tm="100000">
                                          <p:val>
                                            <p:strVal val="#ppt_y"/>
                                          </p:val>
                                        </p:tav>
                                      </p:tavLst>
                                    </p:anim>
                                    <p:set>
                                      <p:cBhvr>
                                        <p:cTn id="13" dur="500" fill="hold">
                                          <p:stCondLst>
                                            <p:cond delay="0"/>
                                          </p:stCondLst>
                                        </p:cTn>
                                        <p:tgtEl>
                                          <p:spTgt spid="2"/>
                                        </p:tgtEl>
                                        <p:attrNameLst>
                                          <p:attrName>style.visibility</p:attrName>
                                        </p:attrNameLst>
                                      </p:cBhvr>
                                      <p:to>
                                        <p:strVal val="visible"/>
                                      </p:to>
                                    </p:set>
                                  </p:childTnLst>
                                </p:cTn>
                              </p:par>
                            </p:childTnLst>
                          </p:cTn>
                        </p:par>
                        <p:par>
                          <p:cTn id="14" fill="hold">
                            <p:stCondLst>
                              <p:cond delay="500"/>
                            </p:stCondLst>
                            <p:childTnLst>
                              <p:par>
                                <p:cTn id="15" presetID="49" presetClass="entr" presetSubtype="0" fill="hold" nodeType="afterEffect">
                                  <p:stCondLst>
                                    <p:cond delay="0"/>
                                  </p:stCondLst>
                                  <p:childTnLst>
                                    <p:anim calcmode="lin" valueType="num">
                                      <p:cBhvr>
                                        <p:cTn id="16" dur="1000" fill="hold"/>
                                        <p:tgtEl>
                                          <p:spTgt spid="3"/>
                                        </p:tgtEl>
                                        <p:attrNameLst>
                                          <p:attrName>ppt_w</p:attrName>
                                        </p:attrNameLst>
                                      </p:cBhvr>
                                      <p:tavLst>
                                        <p:tav tm="0">
                                          <p:val>
                                            <p:fltVal val="0"/>
                                          </p:val>
                                        </p:tav>
                                        <p:tav tm="100000">
                                          <p:val>
                                            <p:strVal val="#ppt_w"/>
                                          </p:val>
                                        </p:tav>
                                      </p:tavLst>
                                    </p:anim>
                                    <p:anim calcmode="lin" valueType="num">
                                      <p:cBhvr>
                                        <p:cTn id="17" dur="1000" fill="hold"/>
                                        <p:tgtEl>
                                          <p:spTgt spid="3"/>
                                        </p:tgtEl>
                                        <p:attrNameLst>
                                          <p:attrName>ppt_h</p:attrName>
                                        </p:attrNameLst>
                                      </p:cBhvr>
                                      <p:tavLst>
                                        <p:tav tm="0">
                                          <p:val>
                                            <p:fltVal val="0"/>
                                          </p:val>
                                        </p:tav>
                                        <p:tav tm="100000">
                                          <p:val>
                                            <p:strVal val="#ppt_h"/>
                                          </p:val>
                                        </p:tav>
                                      </p:tavLst>
                                    </p:anim>
                                    <p:anim calcmode="lin" valueType="num">
                                      <p:cBhvr>
                                        <p:cTn id="18" dur="1000" fill="hold"/>
                                        <p:tgtEl>
                                          <p:spTgt spid="3"/>
                                        </p:tgtEl>
                                        <p:attrNameLst>
                                          <p:attrName>style.rotation</p:attrName>
                                        </p:attrNameLst>
                                      </p:cBhvr>
                                      <p:tavLst>
                                        <p:tav tm="0">
                                          <p:val>
                                            <p:fltVal val="360"/>
                                          </p:val>
                                        </p:tav>
                                        <p:tav tm="100000">
                                          <p:val>
                                            <p:fltVal val="0"/>
                                          </p:val>
                                        </p:tav>
                                      </p:tavLst>
                                    </p:anim>
                                    <p:animEffect transition="in" filter="fade">
                                      <p:cBhvr>
                                        <p:cTn id="19" dur="1000"/>
                                        <p:tgtEl>
                                          <p:spTgt spid="3"/>
                                        </p:tgtEl>
                                      </p:cBhvr>
                                    </p:animEffect>
                                    <p:set>
                                      <p:cBhvr>
                                        <p:cTn id="20" dur="1000" fill="hold">
                                          <p:stCondLst>
                                            <p:cond delay="0"/>
                                          </p:stCondLst>
                                        </p:cTn>
                                        <p:tgtEl>
                                          <p:spTgt spid="3"/>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par>
                          <p:cTn id="24" fill="hold">
                            <p:stCondLst>
                              <p:cond delay="1500"/>
                            </p:stCondLst>
                            <p:childTnLst>
                              <p:par>
                                <p:cTn id="25" presetID="39" presetClass="entr" presetSubtype="0" fill="hold" nodeType="afterEffect">
                                  <p:stCondLst>
                                    <p:cond delay="0"/>
                                  </p:stCondLst>
                                  <p:childTnLst>
                                    <p:anim calcmode="lin" valueType="num">
                                      <p:cBhvr>
                                        <p:cTn id="26" dur="10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27" dur="10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28" dur="10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
                                          </p:val>
                                        </p:tav>
                                        <p:tav tm="100000">
                                          <p:val>
                                            <p:strVal val="#ppt_y"/>
                                          </p:val>
                                        </p:tav>
                                      </p:tavLst>
                                    </p:anim>
                                    <p:set>
                                      <p:cBhvr>
                                        <p:cTn id="30" dur="1000" fill="hold">
                                          <p:stCondLst>
                                            <p:cond delay="0"/>
                                          </p:stCondLst>
                                        </p:cTn>
                                        <p:tgtEl>
                                          <p:spTgt spid="6"/>
                                        </p:tgtEl>
                                        <p:attrNameLst>
                                          <p:attrName>style.visibility</p:attrName>
                                        </p:attrNameLst>
                                      </p:cBhvr>
                                      <p:to>
                                        <p:strVal val="visible"/>
                                      </p:to>
                                    </p:set>
                                  </p:childTnLst>
                                </p:cTn>
                              </p:par>
                            </p:childTnLst>
                          </p:cTn>
                        </p:par>
                        <p:par>
                          <p:cTn id="31" fill="hold">
                            <p:stCondLst>
                              <p:cond delay="2500"/>
                            </p:stCondLst>
                            <p:childTnLst>
                              <p:par>
                                <p:cTn id="32" presetID="45" presetClass="entr" presetSubtype="0" fill="hold" nodeType="afterEffect">
                                  <p:stCondLst>
                                    <p:cond delay="0"/>
                                  </p:stCondLst>
                                  <p:childTnLst>
                                    <p:anim calcmode="lin" valueType="num">
                                      <p:cBhvr>
                                        <p:cTn id="33" dur="1000" fill="hold"/>
                                        <p:tgtEl>
                                          <p:spTgt spid="7"/>
                                        </p:tgtEl>
                                        <p:attrNameLst>
                                          <p:attrName>ppt_w</p:attrName>
                                        </p:attrNameLst>
                                      </p:cBhvr>
                                      <p:tavLst>
                                        <p:tav tm="0" fmla="#ppt_w*sin(2.5*pi*$)">
                                          <p:val>
                                            <p:fltVal val="0"/>
                                          </p:val>
                                        </p:tav>
                                        <p:tav tm="100000">
                                          <p:val>
                                            <p:fltVal val="1"/>
                                          </p:val>
                                        </p:tav>
                                      </p:tavLst>
                                    </p:anim>
                                    <p:anim calcmode="lin" valueType="num">
                                      <p:cBhvr>
                                        <p:cTn id="34" dur="1000" fill="hold"/>
                                        <p:tgtEl>
                                          <p:spTgt spid="7"/>
                                        </p:tgtEl>
                                        <p:attrNameLst>
                                          <p:attrName>ppt_h</p:attrName>
                                        </p:attrNameLst>
                                      </p:cBhvr>
                                      <p:tavLst>
                                        <p:tav tm="0">
                                          <p:val>
                                            <p:strVal val="#ppt_h"/>
                                          </p:val>
                                        </p:tav>
                                        <p:tav tm="100000">
                                          <p:val>
                                            <p:strVal val="#ppt_h"/>
                                          </p:val>
                                        </p:tav>
                                      </p:tavLst>
                                    </p:anim>
                                    <p:animEffect transition="in" filter="fade">
                                      <p:cBhvr>
                                        <p:cTn id="35" dur="1000"/>
                                        <p:tgtEl>
                                          <p:spTgt spid="7"/>
                                        </p:tgtEl>
                                      </p:cBhvr>
                                    </p:animEffect>
                                    <p:set>
                                      <p:cBhvr>
                                        <p:cTn id="36" dur="1000" fill="hold">
                                          <p:stCondLst>
                                            <p:cond delay="0"/>
                                          </p:stCondLst>
                                        </p:cTn>
                                        <p:tgtEl>
                                          <p:spTgt spid="7"/>
                                        </p:tgtEl>
                                        <p:attrNameLst>
                                          <p:attrName>style.visibility</p:attrName>
                                        </p:attrNameLst>
                                      </p:cBhvr>
                                      <p:to>
                                        <p:strVal val="visible"/>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1"/>
                                        </p:tgtEl>
                                        <p:attrNameLst>
                                          <p:attrName>style.visibility</p:attrName>
                                        </p:attrNameLst>
                                      </p:cBhvr>
                                      <p:to>
                                        <p:strVal val="visible"/>
                                      </p:to>
                                    </p:set>
                                  </p:childTnLst>
                                </p:cTn>
                              </p:par>
                            </p:childTnLst>
                          </p:cTn>
                        </p:par>
                        <p:par>
                          <p:cTn id="40" fill="hold">
                            <p:stCondLst>
                              <p:cond delay="3500"/>
                            </p:stCondLst>
                            <p:childTnLst>
                              <p:par>
                                <p:cTn id="41" presetID="48" presetClass="entr" presetSubtype="0" fill="hold" nodeType="afterEffect">
                                  <p:stCondLst>
                                    <p:cond delay="0"/>
                                  </p:stCondLst>
                                  <p:childTnLst>
                                    <p:anim calcmode="lin" valueType="num">
                                      <p:cBhvr>
                                        <p:cTn id="42" dur="1000" fill="hold"/>
                                        <p:tgtEl>
                                          <p:spTgt spid="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3" dur="1000" fill="hold"/>
                                        <p:tgtEl>
                                          <p:spTgt spid="9"/>
                                        </p:tgtEl>
                                        <p:attrNameLst>
                                          <p:attrName>ppt_x</p:attrName>
                                        </p:attrNameLst>
                                      </p:cBhvr>
                                      <p:tavLst>
                                        <p:tav tm="0">
                                          <p:val>
                                            <p:fltVal val="-1"/>
                                          </p:val>
                                        </p:tav>
                                        <p:tav tm="50000">
                                          <p:val>
                                            <p:fltVal val="0.95"/>
                                          </p:val>
                                        </p:tav>
                                        <p:tav tm="100000">
                                          <p:val>
                                            <p:strVal val="#ppt_x"/>
                                          </p:val>
                                        </p:tav>
                                      </p:tavLst>
                                    </p:anim>
                                    <p:anim calcmode="lin" valueType="num">
                                      <p:cBhvr>
                                        <p:cTn id="44" dur="1000" fill="hold"/>
                                        <p:tgtEl>
                                          <p:spTgt spid="9"/>
                                        </p:tgtEl>
                                        <p:attrNameLst>
                                          <p:attrName>ppt_y</p:attrName>
                                        </p:attrNameLst>
                                      </p:cBhvr>
                                      <p:tavLst>
                                        <p:tav tm="0">
                                          <p:val>
                                            <p:strVal val="#ppt_y"/>
                                          </p:val>
                                        </p:tav>
                                        <p:tav tm="100000">
                                          <p:val>
                                            <p:strVal val="#ppt_y"/>
                                          </p:val>
                                        </p:tav>
                                      </p:tavLst>
                                    </p:anim>
                                    <p:animEffect transition="in" filter="fade">
                                      <p:cBhvr>
                                        <p:cTn id="45" dur="1000"/>
                                        <p:tgtEl>
                                          <p:spTgt spid="9"/>
                                        </p:tgtEl>
                                      </p:cBhvr>
                                    </p:animEffect>
                                    <p:set>
                                      <p:cBhvr>
                                        <p:cTn id="46" dur="1" fill="hold">
                                          <p:stCondLst>
                                            <p:cond delay="0"/>
                                          </p:stCondLst>
                                        </p:cTn>
                                        <p:tgtEl>
                                          <p:spTgt spid="9"/>
                                        </p:tgtEl>
                                        <p:attrNameLst>
                                          <p:attrName>style.visibility</p:attrName>
                                        </p:attrNameLst>
                                      </p:cBhvr>
                                      <p:to>
                                        <p:strVal val="visible"/>
                                      </p:to>
                                    </p:set>
                                  </p:childTnLst>
                                </p:cTn>
                              </p:par>
                            </p:childTnLst>
                          </p:cTn>
                        </p:par>
                        <p:par>
                          <p:cTn id="47" fill="hold">
                            <p:stCondLst>
                              <p:cond delay="4500"/>
                            </p:stCondLst>
                            <p:childTnLst>
                              <p:par>
                                <p:cTn id="48" presetID="21" presetClass="entr" presetSubtype="2" fill="hold" nodeType="afterEffect">
                                  <p:stCondLst>
                                    <p:cond delay="0"/>
                                  </p:stCondLst>
                                  <p:childTnLst>
                                    <p:animEffect transition="in" filter="wheel(2)">
                                      <p:cBhvr>
                                        <p:cTn id="49" dur="1000"/>
                                        <p:tgtEl>
                                          <p:spTgt spid="10"/>
                                        </p:tgtEl>
                                      </p:cBhvr>
                                    </p:animEffect>
                                    <p:set>
                                      <p:cBhvr>
                                        <p:cTn id="50" dur="100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5EF7F-27C3-BC60-7FAB-0400F85A22E0}"/>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18AA4146-DD69-B4AB-5F37-BDCB1160F4E4}"/>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2">
            <a:extLst>
              <a:ext uri="{FF2B5EF4-FFF2-40B4-BE49-F238E27FC236}">
                <a16:creationId xmlns:a16="http://schemas.microsoft.com/office/drawing/2014/main" id="{867485B8-3900-4F2C-D6F0-8E9F75A34537}"/>
              </a:ext>
            </a:extLst>
          </p:cNvPr>
          <p:cNvSpPr>
            <a:spLocks noGrp="1"/>
          </p:cNvSpPr>
          <p:nvPr>
            <p:ph type="title"/>
          </p:nvPr>
        </p:nvSpPr>
        <p:spPr>
          <a:xfrm>
            <a:off x="232142" y="128587"/>
            <a:ext cx="8102202" cy="900112"/>
          </a:xfrm>
        </p:spPr>
        <p:txBody>
          <a:bodyPr vert="horz" lIns="91440" tIns="45720" rIns="91440" bIns="45720" anchor="b">
            <a:normAutofit fontScale="90000"/>
          </a:bodyPr>
          <a:lstStyle/>
          <a:p>
            <a:pPr>
              <a:lnSpc>
                <a:spcPct val="120033"/>
              </a:lnSpc>
              <a:spcBef>
                <a:spcPct val="0"/>
              </a:spcBef>
            </a:pPr>
            <a:r>
              <a:rPr lang="zh-CN" altLang="en-US" sz="2800" b="1" i="0" u="none" baseline="0" dirty="0">
                <a:solidFill>
                  <a:srgbClr val="2F2F2F"/>
                </a:solidFill>
                <a:latin typeface="微软雅黑"/>
                <a:ea typeface="微软雅黑"/>
              </a:rPr>
              <a:t>Niveau d'Études : Un Indicateur de Sensibilisation</a:t>
            </a:r>
          </a:p>
        </p:txBody>
      </p:sp>
      <p:cxnSp>
        <p:nvCxnSpPr>
          <p:cNvPr id="3" name="Connector 3">
            <a:extLst>
              <a:ext uri="{FF2B5EF4-FFF2-40B4-BE49-F238E27FC236}">
                <a16:creationId xmlns:a16="http://schemas.microsoft.com/office/drawing/2014/main" id="{5E9A4674-0DA6-A9DD-6D18-263D7E337278}"/>
              </a:ext>
            </a:extLst>
          </p:cNvPr>
          <p:cNvCxnSpPr>
            <a:cxnSpLocks/>
          </p:cNvCxnSpPr>
          <p:nvPr/>
        </p:nvCxnSpPr>
        <p:spPr>
          <a:xfrm>
            <a:off x="301726" y="3017674"/>
            <a:ext cx="2014638" cy="0"/>
          </a:xfrm>
          <a:prstGeom prst="line">
            <a:avLst/>
          </a:prstGeom>
          <a:ln w="9525">
            <a:solidFill>
              <a:srgbClr val="FFFFFF">
                <a:lumMod val="85000"/>
              </a:srgbClr>
            </a:solidFill>
          </a:ln>
        </p:spPr>
      </p:cxnSp>
      <p:cxnSp>
        <p:nvCxnSpPr>
          <p:cNvPr id="5" name="Connector 4">
            <a:extLst>
              <a:ext uri="{FF2B5EF4-FFF2-40B4-BE49-F238E27FC236}">
                <a16:creationId xmlns:a16="http://schemas.microsoft.com/office/drawing/2014/main" id="{DA6D2288-4DA9-BEFF-686F-191657351AD2}"/>
              </a:ext>
            </a:extLst>
          </p:cNvPr>
          <p:cNvCxnSpPr>
            <a:cxnSpLocks/>
          </p:cNvCxnSpPr>
          <p:nvPr/>
        </p:nvCxnSpPr>
        <p:spPr>
          <a:xfrm>
            <a:off x="4107206" y="3017674"/>
            <a:ext cx="2014638" cy="0"/>
          </a:xfrm>
          <a:prstGeom prst="line">
            <a:avLst/>
          </a:prstGeom>
          <a:ln w="9525">
            <a:solidFill>
              <a:srgbClr val="FFFFFF">
                <a:lumMod val="85000"/>
              </a:srgbClr>
            </a:solidFill>
          </a:ln>
        </p:spPr>
      </p:cxnSp>
      <p:cxnSp>
        <p:nvCxnSpPr>
          <p:cNvPr id="6" name="Connector 5">
            <a:extLst>
              <a:ext uri="{FF2B5EF4-FFF2-40B4-BE49-F238E27FC236}">
                <a16:creationId xmlns:a16="http://schemas.microsoft.com/office/drawing/2014/main" id="{04981CCD-0E3D-CC0E-1EEA-C9F683F0791B}"/>
              </a:ext>
            </a:extLst>
          </p:cNvPr>
          <p:cNvCxnSpPr>
            <a:cxnSpLocks/>
          </p:cNvCxnSpPr>
          <p:nvPr/>
        </p:nvCxnSpPr>
        <p:spPr>
          <a:xfrm>
            <a:off x="7912685" y="3017674"/>
            <a:ext cx="2014638" cy="0"/>
          </a:xfrm>
          <a:prstGeom prst="line">
            <a:avLst/>
          </a:prstGeom>
          <a:ln w="9525">
            <a:solidFill>
              <a:srgbClr val="FFFFFF">
                <a:lumMod val="85000"/>
              </a:srgbClr>
            </a:solidFill>
          </a:ln>
        </p:spPr>
      </p:cxnSp>
      <p:sp>
        <p:nvSpPr>
          <p:cNvPr id="7" name="Freeform 6">
            <a:extLst>
              <a:ext uri="{FF2B5EF4-FFF2-40B4-BE49-F238E27FC236}">
                <a16:creationId xmlns:a16="http://schemas.microsoft.com/office/drawing/2014/main" id="{44DC7634-5E0A-334D-7A68-395E0479CAAF}"/>
              </a:ext>
            </a:extLst>
          </p:cNvPr>
          <p:cNvSpPr/>
          <p:nvPr/>
        </p:nvSpPr>
        <p:spPr>
          <a:xfrm>
            <a:off x="36663" y="1080044"/>
            <a:ext cx="1675945" cy="1008000"/>
          </a:xfrm>
          <a:custGeom>
            <a:avLst/>
            <a:gdLst/>
            <a:ahLst/>
            <a:cxnLst/>
            <a:rect l="l" t="t" r="r" b="b"/>
            <a:pathLst>
              <a:path w="1952625" h="876300">
                <a:moveTo>
                  <a:pt x="1952625" y="595503"/>
                </a:moveTo>
                <a:lnTo>
                  <a:pt x="0" y="876300"/>
                </a:lnTo>
                <a:lnTo>
                  <a:pt x="0" y="160211"/>
                </a:lnTo>
                <a:cubicBezTo>
                  <a:pt x="0" y="71729"/>
                  <a:pt x="71729" y="0"/>
                  <a:pt x="160211" y="0"/>
                </a:cubicBezTo>
                <a:lnTo>
                  <a:pt x="1328357" y="0"/>
                </a:lnTo>
                <a:cubicBezTo>
                  <a:pt x="1377763" y="12"/>
                  <a:pt x="1424407" y="22823"/>
                  <a:pt x="1454753" y="61817"/>
                </a:cubicBezTo>
                <a:lnTo>
                  <a:pt x="1619250" y="285750"/>
                </a:lnTo>
                <a:cubicBezTo>
                  <a:pt x="1701165" y="391001"/>
                  <a:pt x="1781175" y="561975"/>
                  <a:pt x="1952625" y="595503"/>
                </a:cubicBezTo>
                <a:close/>
              </a:path>
            </a:pathLst>
          </a:custGeom>
          <a:gradFill>
            <a:gsLst>
              <a:gs pos="0">
                <a:srgbClr val="F84D4D">
                  <a:lumMod val="60000"/>
                  <a:lumOff val="40000"/>
                </a:srgbClr>
              </a:gs>
              <a:gs pos="60000">
                <a:srgbClr val="F84D4D"/>
              </a:gs>
            </a:gsLst>
            <a:lin ang="5400000"/>
          </a:gradFill>
          <a:ln cap="rnd">
            <a:noFill/>
            <a:prstDash val="solid"/>
          </a:ln>
          <a:effectLst>
            <a:outerShdw blurRad="254000" dist="127000" dir="5400000" algn="ctr" rotWithShape="0">
              <a:schemeClr val="accent1">
                <a:alpha val="20000"/>
              </a:schemeClr>
            </a:outerShdw>
          </a:effectLst>
        </p:spPr>
        <p:txBody>
          <a:bodyPr rot="0" vert="horz" wrap="square" lIns="91440" tIns="45720" rIns="91440" bIns="45720" anchor="ctr">
            <a:noAutofit/>
          </a:bodyPr>
          <a:lstStyle/>
          <a:p>
            <a:pPr marL="0" algn="ctr"/>
            <a:endParaRPr/>
          </a:p>
        </p:txBody>
      </p:sp>
      <p:sp>
        <p:nvSpPr>
          <p:cNvPr id="8" name="AutoShape 7">
            <a:extLst>
              <a:ext uri="{FF2B5EF4-FFF2-40B4-BE49-F238E27FC236}">
                <a16:creationId xmlns:a16="http://schemas.microsoft.com/office/drawing/2014/main" id="{41059324-3EB2-F237-9653-DCFA07C8DCE0}"/>
              </a:ext>
            </a:extLst>
          </p:cNvPr>
          <p:cNvSpPr/>
          <p:nvPr/>
        </p:nvSpPr>
        <p:spPr>
          <a:xfrm>
            <a:off x="35496" y="1758277"/>
            <a:ext cx="2686184" cy="4189761"/>
          </a:xfrm>
          <a:prstGeom prst="roundRect">
            <a:avLst>
              <a:gd name="adj" fmla="val 6740"/>
            </a:avLst>
          </a:prstGeom>
          <a:solidFill>
            <a:srgbClr val="FFFFFF"/>
          </a:solidFill>
          <a:ln>
            <a:noFill/>
          </a:ln>
          <a:effectLst>
            <a:outerShdw blurRad="317500" dist="127000" dir="5400000" algn="ctr" rotWithShape="0">
              <a:schemeClr val="accent1">
                <a:alpha val="20000"/>
              </a:schemeClr>
            </a:outerShdw>
          </a:effectLst>
        </p:spPr>
        <p:txBody>
          <a:bodyPr vert="horz" lIns="91440" tIns="45720" rIns="91440" bIns="45720" anchor="ctr">
            <a:normAutofit/>
          </a:bodyPr>
          <a:lstStyle/>
          <a:p>
            <a:pPr marL="0" algn="ctr"/>
            <a:endParaRPr/>
          </a:p>
        </p:txBody>
      </p:sp>
      <p:sp>
        <p:nvSpPr>
          <p:cNvPr id="9" name="TextBox 8">
            <a:extLst>
              <a:ext uri="{FF2B5EF4-FFF2-40B4-BE49-F238E27FC236}">
                <a16:creationId xmlns:a16="http://schemas.microsoft.com/office/drawing/2014/main" id="{89ACC236-05A5-DFBA-653B-AF040D94723F}"/>
              </a:ext>
            </a:extLst>
          </p:cNvPr>
          <p:cNvSpPr txBox="1"/>
          <p:nvPr/>
        </p:nvSpPr>
        <p:spPr>
          <a:xfrm>
            <a:off x="395496" y="1269048"/>
            <a:ext cx="644684" cy="360000"/>
          </a:xfrm>
          <a:prstGeom prst="rect">
            <a:avLst/>
          </a:prstGeom>
          <a:noFill/>
        </p:spPr>
        <p:txBody>
          <a:bodyPr vert="horz" wrap="square" lIns="91440" tIns="45720" rIns="91440" bIns="45720" rtlCol="0" anchor="ctr">
            <a:normAutofit fontScale="92500" lnSpcReduction="20000"/>
          </a:bodyPr>
          <a:lstStyle/>
          <a:p>
            <a:pPr marL="0" algn="l">
              <a:defRPr/>
            </a:pPr>
            <a:r>
              <a:rPr lang="en-US" sz="2220" b="0" i="0" u="none" baseline="0">
                <a:solidFill>
                  <a:srgbClr val="FFFFFF"/>
                </a:solidFill>
                <a:latin typeface="Arial"/>
                <a:ea typeface="Arial"/>
              </a:rPr>
              <a:t>01.</a:t>
            </a:r>
            <a:endParaRPr lang="en-US" sz="1100"/>
          </a:p>
        </p:txBody>
      </p:sp>
      <p:sp>
        <p:nvSpPr>
          <p:cNvPr id="10" name="TextBox 9">
            <a:extLst>
              <a:ext uri="{FF2B5EF4-FFF2-40B4-BE49-F238E27FC236}">
                <a16:creationId xmlns:a16="http://schemas.microsoft.com/office/drawing/2014/main" id="{BC891150-F15E-4A00-98B9-0532BFB9F32F}"/>
              </a:ext>
            </a:extLst>
          </p:cNvPr>
          <p:cNvSpPr txBox="1"/>
          <p:nvPr/>
        </p:nvSpPr>
        <p:spPr>
          <a:xfrm>
            <a:off x="89029" y="2611203"/>
            <a:ext cx="2594902" cy="908903"/>
          </a:xfrm>
          <a:prstGeom prst="rect">
            <a:avLst/>
          </a:prstGeom>
          <a:noFill/>
        </p:spPr>
        <p:txBody>
          <a:bodyPr vert="horz" wrap="square" lIns="91440" tIns="45720" rIns="91440" bIns="45720" rtlCol="0" anchor="t">
            <a:spAutoFit/>
          </a:bodyPr>
          <a:lstStyle/>
          <a:p>
            <a:pPr marL="0" algn="l">
              <a:lnSpc>
                <a:spcPct val="130000"/>
              </a:lnSpc>
              <a:defRPr/>
            </a:pPr>
            <a:r>
              <a:rPr lang="fr-FR" altLang="zh-CN" sz="1400" dirty="0">
                <a:solidFill>
                  <a:srgbClr val="2F2F2F"/>
                </a:solidFill>
                <a:latin typeface="微软雅黑"/>
                <a:ea typeface="微软雅黑"/>
              </a:rPr>
              <a:t>La m</a:t>
            </a:r>
            <a:r>
              <a:rPr lang="zh-CN" altLang="en-US" sz="1400" b="0" i="0" u="none" baseline="0" dirty="0">
                <a:solidFill>
                  <a:srgbClr val="2F2F2F"/>
                </a:solidFill>
                <a:latin typeface="微软雅黑"/>
                <a:ea typeface="微软雅黑"/>
              </a:rPr>
              <a:t>ajorité de personnes </a:t>
            </a:r>
            <a:r>
              <a:rPr lang="fr-FR" altLang="zh-CN" sz="1400" b="0" i="0" u="none" baseline="0" dirty="0">
                <a:solidFill>
                  <a:srgbClr val="2F2F2F"/>
                </a:solidFill>
                <a:latin typeface="微软雅黑"/>
                <a:ea typeface="微软雅黑"/>
              </a:rPr>
              <a:t>soit 583</a:t>
            </a:r>
            <a:r>
              <a:rPr lang="zh-CN" altLang="en-US" sz="1400" b="0" i="0" u="none" baseline="0" dirty="0">
                <a:solidFill>
                  <a:srgbClr val="2F2F2F"/>
                </a:solidFill>
                <a:latin typeface="微软雅黑"/>
                <a:ea typeface="微软雅黑"/>
              </a:rPr>
              <a:t> </a:t>
            </a:r>
            <a:r>
              <a:rPr lang="fr-FR" altLang="zh-CN" sz="1400" b="0" i="0" u="none" baseline="0" dirty="0">
                <a:solidFill>
                  <a:srgbClr val="2F2F2F"/>
                </a:solidFill>
                <a:latin typeface="微软雅黑"/>
                <a:ea typeface="微软雅黑"/>
              </a:rPr>
              <a:t>ont</a:t>
            </a:r>
            <a:r>
              <a:rPr lang="zh-CN" altLang="en-US" sz="1400" b="0" i="0" u="none" baseline="0" dirty="0">
                <a:solidFill>
                  <a:srgbClr val="2F2F2F"/>
                </a:solidFill>
                <a:latin typeface="微软雅黑"/>
                <a:ea typeface="微软雅黑"/>
              </a:rPr>
              <a:t> un niveau secondaire ou universitaire.</a:t>
            </a:r>
            <a:endParaRPr lang="en-US" sz="1100" dirty="0"/>
          </a:p>
        </p:txBody>
      </p:sp>
      <p:sp>
        <p:nvSpPr>
          <p:cNvPr id="11" name="TextBox 10">
            <a:extLst>
              <a:ext uri="{FF2B5EF4-FFF2-40B4-BE49-F238E27FC236}">
                <a16:creationId xmlns:a16="http://schemas.microsoft.com/office/drawing/2014/main" id="{BCA90DEB-6993-FE05-AC0C-722D347CFBD0}"/>
              </a:ext>
            </a:extLst>
          </p:cNvPr>
          <p:cNvSpPr txBox="1"/>
          <p:nvPr/>
        </p:nvSpPr>
        <p:spPr>
          <a:xfrm>
            <a:off x="89029" y="2183869"/>
            <a:ext cx="2594902" cy="338554"/>
          </a:xfrm>
          <a:prstGeom prst="rect">
            <a:avLst/>
          </a:prstGeom>
          <a:noFill/>
        </p:spPr>
        <p:txBody>
          <a:bodyPr vert="horz" wrap="square" lIns="91440" tIns="45720" rIns="91440" bIns="45720" rtlCol="0" anchor="b">
            <a:spAutoFit/>
          </a:bodyPr>
          <a:lstStyle/>
          <a:p>
            <a:pPr marL="0" algn="ctr">
              <a:defRPr/>
            </a:pPr>
            <a:r>
              <a:rPr lang="zh-CN" altLang="en-US" sz="1600" b="1" i="0" u="none" baseline="0">
                <a:solidFill>
                  <a:schemeClr val="accent1"/>
                </a:solidFill>
                <a:latin typeface="微软雅黑"/>
                <a:ea typeface="微软雅黑"/>
              </a:rPr>
              <a:t>Répartition par Niveau</a:t>
            </a:r>
            <a:endParaRPr lang="en-US" sz="1100"/>
          </a:p>
        </p:txBody>
      </p:sp>
      <p:sp>
        <p:nvSpPr>
          <p:cNvPr id="12" name="Freeform 11">
            <a:extLst>
              <a:ext uri="{FF2B5EF4-FFF2-40B4-BE49-F238E27FC236}">
                <a16:creationId xmlns:a16="http://schemas.microsoft.com/office/drawing/2014/main" id="{0C8E19B3-70AF-A079-117B-72264081AEEB}"/>
              </a:ext>
            </a:extLst>
          </p:cNvPr>
          <p:cNvSpPr/>
          <p:nvPr/>
        </p:nvSpPr>
        <p:spPr>
          <a:xfrm>
            <a:off x="3217165" y="1111254"/>
            <a:ext cx="1858891" cy="1008000"/>
          </a:xfrm>
          <a:custGeom>
            <a:avLst/>
            <a:gdLst/>
            <a:ahLst/>
            <a:cxnLst/>
            <a:rect l="l" t="t" r="r" b="b"/>
            <a:pathLst>
              <a:path w="1952625" h="876300">
                <a:moveTo>
                  <a:pt x="1952625" y="595503"/>
                </a:moveTo>
                <a:lnTo>
                  <a:pt x="0" y="876300"/>
                </a:lnTo>
                <a:lnTo>
                  <a:pt x="0" y="160211"/>
                </a:lnTo>
                <a:cubicBezTo>
                  <a:pt x="0" y="71729"/>
                  <a:pt x="71729" y="0"/>
                  <a:pt x="160211" y="0"/>
                </a:cubicBezTo>
                <a:lnTo>
                  <a:pt x="1328357" y="0"/>
                </a:lnTo>
                <a:cubicBezTo>
                  <a:pt x="1377763" y="12"/>
                  <a:pt x="1424407" y="22823"/>
                  <a:pt x="1454753" y="61817"/>
                </a:cubicBezTo>
                <a:lnTo>
                  <a:pt x="1619250" y="285750"/>
                </a:lnTo>
                <a:cubicBezTo>
                  <a:pt x="1701165" y="391001"/>
                  <a:pt x="1781175" y="561975"/>
                  <a:pt x="1952625" y="595503"/>
                </a:cubicBezTo>
                <a:close/>
              </a:path>
            </a:pathLst>
          </a:custGeom>
          <a:gradFill>
            <a:gsLst>
              <a:gs pos="0">
                <a:srgbClr val="F84D4D">
                  <a:lumMod val="60000"/>
                  <a:lumOff val="40000"/>
                </a:srgbClr>
              </a:gs>
              <a:gs pos="60000">
                <a:srgbClr val="F84D4D"/>
              </a:gs>
            </a:gsLst>
            <a:lin ang="5400000"/>
          </a:gradFill>
          <a:ln cap="rnd">
            <a:noFill/>
            <a:prstDash val="solid"/>
          </a:ln>
          <a:effectLst>
            <a:outerShdw blurRad="254000" dist="127000" dir="5400000" algn="ctr" rotWithShape="0">
              <a:schemeClr val="accent1">
                <a:alpha val="20000"/>
              </a:schemeClr>
            </a:outerShdw>
          </a:effectLst>
        </p:spPr>
        <p:txBody>
          <a:bodyPr rot="0" vert="horz" wrap="square" lIns="91440" tIns="45720" rIns="91440" bIns="45720" anchor="ctr">
            <a:noAutofit/>
          </a:bodyPr>
          <a:lstStyle/>
          <a:p>
            <a:pPr marL="0" algn="ctr"/>
            <a:endParaRPr/>
          </a:p>
        </p:txBody>
      </p:sp>
      <p:sp>
        <p:nvSpPr>
          <p:cNvPr id="13" name="AutoShape 12">
            <a:extLst>
              <a:ext uri="{FF2B5EF4-FFF2-40B4-BE49-F238E27FC236}">
                <a16:creationId xmlns:a16="http://schemas.microsoft.com/office/drawing/2014/main" id="{FF7CB24E-A37E-34C4-1A29-F1D2E2ED8C3B}"/>
              </a:ext>
            </a:extLst>
          </p:cNvPr>
          <p:cNvSpPr/>
          <p:nvPr/>
        </p:nvSpPr>
        <p:spPr>
          <a:xfrm>
            <a:off x="3180226" y="1758278"/>
            <a:ext cx="2686184" cy="4189760"/>
          </a:xfrm>
          <a:prstGeom prst="roundRect">
            <a:avLst>
              <a:gd name="adj" fmla="val 6740"/>
            </a:avLst>
          </a:prstGeom>
          <a:solidFill>
            <a:srgbClr val="FFFFFF"/>
          </a:solidFill>
          <a:ln>
            <a:noFill/>
          </a:ln>
          <a:effectLst>
            <a:outerShdw blurRad="317500" dist="127000" dir="5400000" algn="ctr" rotWithShape="0">
              <a:schemeClr val="accent1">
                <a:alpha val="20000"/>
              </a:schemeClr>
            </a:outerShdw>
          </a:effectLst>
        </p:spPr>
        <p:txBody>
          <a:bodyPr vert="horz" lIns="91440" tIns="45720" rIns="91440" bIns="45720" anchor="ctr">
            <a:normAutofit/>
          </a:bodyPr>
          <a:lstStyle/>
          <a:p>
            <a:pPr marL="0" algn="ctr"/>
            <a:endParaRPr/>
          </a:p>
        </p:txBody>
      </p:sp>
      <p:sp>
        <p:nvSpPr>
          <p:cNvPr id="14" name="TextBox 13">
            <a:extLst>
              <a:ext uri="{FF2B5EF4-FFF2-40B4-BE49-F238E27FC236}">
                <a16:creationId xmlns:a16="http://schemas.microsoft.com/office/drawing/2014/main" id="{2E2A754A-727E-DE25-C83E-C99DD442C790}"/>
              </a:ext>
            </a:extLst>
          </p:cNvPr>
          <p:cNvSpPr txBox="1"/>
          <p:nvPr/>
        </p:nvSpPr>
        <p:spPr>
          <a:xfrm>
            <a:off x="4200976" y="1269048"/>
            <a:ext cx="644684" cy="360000"/>
          </a:xfrm>
          <a:prstGeom prst="rect">
            <a:avLst/>
          </a:prstGeom>
          <a:noFill/>
        </p:spPr>
        <p:txBody>
          <a:bodyPr vert="horz" wrap="square" lIns="91440" tIns="45720" rIns="91440" bIns="45720" rtlCol="0" anchor="ctr">
            <a:normAutofit fontScale="92500" lnSpcReduction="20000"/>
          </a:bodyPr>
          <a:lstStyle/>
          <a:p>
            <a:pPr marL="0" algn="l">
              <a:defRPr/>
            </a:pPr>
            <a:r>
              <a:rPr lang="en-US" sz="2220" b="0" i="0" u="none" baseline="0">
                <a:solidFill>
                  <a:srgbClr val="FFFFFF"/>
                </a:solidFill>
                <a:latin typeface="Arial"/>
                <a:ea typeface="Arial"/>
              </a:rPr>
              <a:t>02.</a:t>
            </a:r>
            <a:endParaRPr lang="en-US" sz="1100"/>
          </a:p>
        </p:txBody>
      </p:sp>
      <p:sp>
        <p:nvSpPr>
          <p:cNvPr id="15" name="TextBox 14">
            <a:extLst>
              <a:ext uri="{FF2B5EF4-FFF2-40B4-BE49-F238E27FC236}">
                <a16:creationId xmlns:a16="http://schemas.microsoft.com/office/drawing/2014/main" id="{B9D6ECE5-243A-BEFE-FC2A-5A2181ECE552}"/>
              </a:ext>
            </a:extLst>
          </p:cNvPr>
          <p:cNvSpPr txBox="1"/>
          <p:nvPr/>
        </p:nvSpPr>
        <p:spPr>
          <a:xfrm>
            <a:off x="3250523" y="2670291"/>
            <a:ext cx="2603125" cy="908903"/>
          </a:xfrm>
          <a:prstGeom prst="rect">
            <a:avLst/>
          </a:prstGeom>
          <a:noFill/>
        </p:spPr>
        <p:txBody>
          <a:bodyPr vert="horz" wrap="square" lIns="91440" tIns="45720" rIns="91440" bIns="45720" rtlCol="0" anchor="t">
            <a:spAutoFit/>
          </a:bodyPr>
          <a:lstStyle/>
          <a:p>
            <a:pPr marL="0" algn="l">
              <a:lnSpc>
                <a:spcPct val="130000"/>
              </a:lnSpc>
              <a:defRPr/>
            </a:pPr>
            <a:r>
              <a:rPr lang="zh-CN" altLang="en-US" sz="1400" b="0" i="0" u="none" baseline="0" dirty="0">
                <a:solidFill>
                  <a:srgbClr val="2F2F2F"/>
                </a:solidFill>
                <a:latin typeface="微软雅黑"/>
                <a:ea typeface="微软雅黑"/>
              </a:rPr>
              <a:t>Une part significative de la population n'a pas précisé son niveau d'études.</a:t>
            </a:r>
            <a:endParaRPr lang="en-US" sz="1100" dirty="0"/>
          </a:p>
        </p:txBody>
      </p:sp>
      <p:sp>
        <p:nvSpPr>
          <p:cNvPr id="16" name="TextBox 15">
            <a:extLst>
              <a:ext uri="{FF2B5EF4-FFF2-40B4-BE49-F238E27FC236}">
                <a16:creationId xmlns:a16="http://schemas.microsoft.com/office/drawing/2014/main" id="{557E41AE-1E21-788B-4704-EDCB0A860220}"/>
              </a:ext>
            </a:extLst>
          </p:cNvPr>
          <p:cNvSpPr txBox="1"/>
          <p:nvPr/>
        </p:nvSpPr>
        <p:spPr>
          <a:xfrm>
            <a:off x="3250523" y="2115485"/>
            <a:ext cx="2603125" cy="338554"/>
          </a:xfrm>
          <a:prstGeom prst="rect">
            <a:avLst/>
          </a:prstGeom>
          <a:noFill/>
        </p:spPr>
        <p:txBody>
          <a:bodyPr vert="horz" wrap="square" lIns="91440" tIns="45720" rIns="91440" bIns="45720" rtlCol="0" anchor="b">
            <a:spAutoFit/>
          </a:bodyPr>
          <a:lstStyle/>
          <a:p>
            <a:pPr marL="0" algn="ctr">
              <a:defRPr/>
            </a:pPr>
            <a:r>
              <a:rPr lang="zh-CN" altLang="en-US" sz="1600" b="1" i="0" u="none" baseline="0" dirty="0">
                <a:solidFill>
                  <a:schemeClr val="accent1"/>
                </a:solidFill>
                <a:latin typeface="微软雅黑"/>
                <a:ea typeface="微软雅黑"/>
              </a:rPr>
              <a:t>Catégorie "Pas Précisé"</a:t>
            </a:r>
            <a:endParaRPr lang="en-US" sz="1100" dirty="0"/>
          </a:p>
        </p:txBody>
      </p:sp>
      <p:sp>
        <p:nvSpPr>
          <p:cNvPr id="17" name="Freeform 16">
            <a:extLst>
              <a:ext uri="{FF2B5EF4-FFF2-40B4-BE49-F238E27FC236}">
                <a16:creationId xmlns:a16="http://schemas.microsoft.com/office/drawing/2014/main" id="{DD5108FB-72DE-FCEA-771F-C302C8D3BAF2}"/>
              </a:ext>
            </a:extLst>
          </p:cNvPr>
          <p:cNvSpPr/>
          <p:nvPr/>
        </p:nvSpPr>
        <p:spPr>
          <a:xfrm>
            <a:off x="6397667" y="1053349"/>
            <a:ext cx="1675945" cy="1008000"/>
          </a:xfrm>
          <a:custGeom>
            <a:avLst/>
            <a:gdLst/>
            <a:ahLst/>
            <a:cxnLst/>
            <a:rect l="l" t="t" r="r" b="b"/>
            <a:pathLst>
              <a:path w="1952625" h="876300">
                <a:moveTo>
                  <a:pt x="1952625" y="595503"/>
                </a:moveTo>
                <a:lnTo>
                  <a:pt x="0" y="876300"/>
                </a:lnTo>
                <a:lnTo>
                  <a:pt x="0" y="160211"/>
                </a:lnTo>
                <a:cubicBezTo>
                  <a:pt x="0" y="71729"/>
                  <a:pt x="71729" y="0"/>
                  <a:pt x="160211" y="0"/>
                </a:cubicBezTo>
                <a:lnTo>
                  <a:pt x="1328357" y="0"/>
                </a:lnTo>
                <a:cubicBezTo>
                  <a:pt x="1377763" y="12"/>
                  <a:pt x="1424407" y="22823"/>
                  <a:pt x="1454753" y="61817"/>
                </a:cubicBezTo>
                <a:lnTo>
                  <a:pt x="1619250" y="285750"/>
                </a:lnTo>
                <a:cubicBezTo>
                  <a:pt x="1701165" y="391001"/>
                  <a:pt x="1781175" y="561975"/>
                  <a:pt x="1952625" y="595503"/>
                </a:cubicBezTo>
                <a:close/>
              </a:path>
            </a:pathLst>
          </a:custGeom>
          <a:gradFill>
            <a:gsLst>
              <a:gs pos="0">
                <a:srgbClr val="F84D4D">
                  <a:lumMod val="60000"/>
                  <a:lumOff val="40000"/>
                </a:srgbClr>
              </a:gs>
              <a:gs pos="60000">
                <a:srgbClr val="F84D4D"/>
              </a:gs>
            </a:gsLst>
            <a:lin ang="5400000"/>
          </a:gradFill>
          <a:ln cap="rnd">
            <a:noFill/>
            <a:prstDash val="solid"/>
          </a:ln>
          <a:effectLst>
            <a:outerShdw blurRad="254000" dist="127000" dir="5400000" algn="ctr" rotWithShape="0">
              <a:schemeClr val="accent1">
                <a:alpha val="20000"/>
              </a:schemeClr>
            </a:outerShdw>
          </a:effectLst>
        </p:spPr>
        <p:txBody>
          <a:bodyPr rot="0" vert="horz" wrap="square" lIns="91440" tIns="45720" rIns="91440" bIns="45720" anchor="ctr">
            <a:noAutofit/>
          </a:bodyPr>
          <a:lstStyle/>
          <a:p>
            <a:pPr marL="0" algn="ctr"/>
            <a:endParaRPr/>
          </a:p>
        </p:txBody>
      </p:sp>
      <p:sp>
        <p:nvSpPr>
          <p:cNvPr id="18" name="AutoShape 17">
            <a:extLst>
              <a:ext uri="{FF2B5EF4-FFF2-40B4-BE49-F238E27FC236}">
                <a16:creationId xmlns:a16="http://schemas.microsoft.com/office/drawing/2014/main" id="{49679830-EBDF-6C85-3EFC-3FB4745E6255}"/>
              </a:ext>
            </a:extLst>
          </p:cNvPr>
          <p:cNvSpPr/>
          <p:nvPr/>
        </p:nvSpPr>
        <p:spPr>
          <a:xfrm>
            <a:off x="6368787" y="1758278"/>
            <a:ext cx="2686184" cy="4189760"/>
          </a:xfrm>
          <a:prstGeom prst="roundRect">
            <a:avLst>
              <a:gd name="adj" fmla="val 6740"/>
            </a:avLst>
          </a:prstGeom>
          <a:solidFill>
            <a:srgbClr val="FFFFFF"/>
          </a:solidFill>
          <a:ln>
            <a:noFill/>
          </a:ln>
          <a:effectLst>
            <a:outerShdw blurRad="317500" dist="127000" dir="5400000" algn="ctr" rotWithShape="0">
              <a:schemeClr val="accent1">
                <a:alpha val="20000"/>
              </a:schemeClr>
            </a:outerShdw>
          </a:effectLst>
        </p:spPr>
        <p:txBody>
          <a:bodyPr vert="horz" lIns="91440" tIns="45720" rIns="91440" bIns="45720" anchor="ctr">
            <a:normAutofit/>
          </a:bodyPr>
          <a:lstStyle/>
          <a:p>
            <a:pPr marL="0" algn="ctr"/>
            <a:endParaRPr/>
          </a:p>
        </p:txBody>
      </p:sp>
      <p:sp>
        <p:nvSpPr>
          <p:cNvPr id="19" name="TextBox 18">
            <a:extLst>
              <a:ext uri="{FF2B5EF4-FFF2-40B4-BE49-F238E27FC236}">
                <a16:creationId xmlns:a16="http://schemas.microsoft.com/office/drawing/2014/main" id="{4D744CF7-79F0-4A26-6F6B-CBB8FEE636AE}"/>
              </a:ext>
            </a:extLst>
          </p:cNvPr>
          <p:cNvSpPr txBox="1"/>
          <p:nvPr/>
        </p:nvSpPr>
        <p:spPr>
          <a:xfrm>
            <a:off x="6590955" y="1303680"/>
            <a:ext cx="644684" cy="360000"/>
          </a:xfrm>
          <a:prstGeom prst="rect">
            <a:avLst/>
          </a:prstGeom>
          <a:noFill/>
        </p:spPr>
        <p:txBody>
          <a:bodyPr vert="horz" wrap="square" lIns="91440" tIns="45720" rIns="91440" bIns="45720" rtlCol="0" anchor="ctr">
            <a:normAutofit fontScale="92500" lnSpcReduction="20000"/>
          </a:bodyPr>
          <a:lstStyle/>
          <a:p>
            <a:pPr marL="0" algn="l">
              <a:defRPr/>
            </a:pPr>
            <a:r>
              <a:rPr lang="en-US" sz="2220" b="0" i="0" u="none" baseline="0">
                <a:solidFill>
                  <a:srgbClr val="FFFFFF"/>
                </a:solidFill>
                <a:latin typeface="Arial"/>
                <a:ea typeface="Arial"/>
              </a:rPr>
              <a:t>03.</a:t>
            </a:r>
            <a:endParaRPr lang="en-US" sz="1100"/>
          </a:p>
        </p:txBody>
      </p:sp>
      <p:sp>
        <p:nvSpPr>
          <p:cNvPr id="20" name="TextBox 19">
            <a:extLst>
              <a:ext uri="{FF2B5EF4-FFF2-40B4-BE49-F238E27FC236}">
                <a16:creationId xmlns:a16="http://schemas.microsoft.com/office/drawing/2014/main" id="{94B48B58-CE32-D0E9-EFCE-E82F329A2480}"/>
              </a:ext>
            </a:extLst>
          </p:cNvPr>
          <p:cNvSpPr txBox="1"/>
          <p:nvPr/>
        </p:nvSpPr>
        <p:spPr>
          <a:xfrm>
            <a:off x="6440036" y="2611202"/>
            <a:ext cx="2543686" cy="908903"/>
          </a:xfrm>
          <a:prstGeom prst="rect">
            <a:avLst/>
          </a:prstGeom>
          <a:noFill/>
        </p:spPr>
        <p:txBody>
          <a:bodyPr vert="horz" wrap="square" lIns="91440" tIns="45720" rIns="91440" bIns="45720" rtlCol="0" anchor="t">
            <a:spAutoFit/>
          </a:bodyPr>
          <a:lstStyle/>
          <a:p>
            <a:pPr marL="0" algn="l">
              <a:lnSpc>
                <a:spcPct val="130000"/>
              </a:lnSpc>
              <a:defRPr/>
            </a:pPr>
            <a:r>
              <a:rPr lang="zh-CN" altLang="en-US" sz="1400" b="0" i="0" u="none" baseline="0" dirty="0">
                <a:solidFill>
                  <a:srgbClr val="2F2F2F"/>
                </a:solidFill>
                <a:latin typeface="微软雅黑"/>
                <a:ea typeface="微软雅黑"/>
              </a:rPr>
              <a:t>Améliorer la collecte d'informations pour une analyse plus précise.</a:t>
            </a:r>
            <a:endParaRPr lang="en-US" sz="1100" dirty="0"/>
          </a:p>
        </p:txBody>
      </p:sp>
      <p:sp>
        <p:nvSpPr>
          <p:cNvPr id="21" name="TextBox 20">
            <a:extLst>
              <a:ext uri="{FF2B5EF4-FFF2-40B4-BE49-F238E27FC236}">
                <a16:creationId xmlns:a16="http://schemas.microsoft.com/office/drawing/2014/main" id="{734F2BA3-DD10-1095-7809-9F69860C8B47}"/>
              </a:ext>
            </a:extLst>
          </p:cNvPr>
          <p:cNvSpPr txBox="1"/>
          <p:nvPr/>
        </p:nvSpPr>
        <p:spPr>
          <a:xfrm>
            <a:off x="5989276" y="2099596"/>
            <a:ext cx="2543686" cy="338554"/>
          </a:xfrm>
          <a:prstGeom prst="rect">
            <a:avLst/>
          </a:prstGeom>
          <a:noFill/>
        </p:spPr>
        <p:txBody>
          <a:bodyPr vert="horz" wrap="square" lIns="91440" tIns="45720" rIns="91440" bIns="45720" rtlCol="0" anchor="b">
            <a:spAutoFit/>
          </a:bodyPr>
          <a:lstStyle/>
          <a:p>
            <a:pPr marL="0" algn="ctr">
              <a:defRPr/>
            </a:pPr>
            <a:r>
              <a:rPr lang="zh-CN" altLang="en-US" sz="1600" b="1" i="0" u="none" baseline="0" dirty="0">
                <a:solidFill>
                  <a:schemeClr val="accent1"/>
                </a:solidFill>
                <a:latin typeface="微软雅黑"/>
                <a:ea typeface="微软雅黑"/>
              </a:rPr>
              <a:t>Implications</a:t>
            </a:r>
            <a:endParaRPr lang="en-US" sz="1100" dirty="0"/>
          </a:p>
        </p:txBody>
      </p:sp>
    </p:spTree>
    <p:extLst>
      <p:ext uri="{BB962C8B-B14F-4D97-AF65-F5344CB8AC3E}">
        <p14:creationId xmlns:p14="http://schemas.microsoft.com/office/powerpoint/2010/main" val="197095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nodeType="afterEffect">
                                  <p:stCondLst>
                                    <p:cond delay="0"/>
                                  </p:stCondLst>
                                  <p:childTnLst>
                                    <p:anim calcmode="lin" valueType="num">
                                      <p:cBhvr additive="base">
                                        <p:cTn id="6" dur="500" fill="hold"/>
                                        <p:tgtEl>
                                          <p:spTgt spid="2"/>
                                        </p:tgtEl>
                                        <p:attrNameLst>
                                          <p:attrName>ppt_x</p:attrName>
                                        </p:attrNameLst>
                                      </p:cBhvr>
                                      <p:tavLst>
                                        <p:tav tm="0">
                                          <p:val>
                                            <p:strVal val="#ppt_x"/>
                                          </p:val>
                                        </p:tav>
                                        <p:tav tm="100000">
                                          <p:val>
                                            <p:strVal val="#ppt_x"/>
                                          </p:val>
                                        </p:tav>
                                      </p:tavLst>
                                    </p:anim>
                                    <p:anim calcmode="lin" valueType="num">
                                      <p:cBhvr additive="base">
                                        <p:cTn id="7" dur="500" fill="hold"/>
                                        <p:tgtEl>
                                          <p:spTgt spid="2"/>
                                        </p:tgtEl>
                                        <p:attrNameLst>
                                          <p:attrName>ppt_y</p:attrName>
                                        </p:attrNameLst>
                                      </p:cBhvr>
                                      <p:tavLst>
                                        <p:tav tm="0">
                                          <p:val>
                                            <p:strVal val="#ppt_y+#ppt_h/2"/>
                                          </p:val>
                                        </p:tav>
                                        <p:tav tm="100000">
                                          <p:val>
                                            <p:strVal val="#ppt_y"/>
                                          </p:val>
                                        </p:tav>
                                      </p:tavLst>
                                    </p:anim>
                                    <p:anim calcmode="lin" valueType="num">
                                      <p:cBhvr additive="base">
                                        <p:cTn id="8" dur="500" fill="hold"/>
                                        <p:tgtEl>
                                          <p:spTgt spid="2"/>
                                        </p:tgtEl>
                                        <p:attrNameLst>
                                          <p:attrName>ppt_w</p:attrName>
                                        </p:attrNameLst>
                                      </p:cBhvr>
                                      <p:tavLst>
                                        <p:tav tm="0">
                                          <p:val>
                                            <p:strVal val="#ppt_w"/>
                                          </p:val>
                                        </p:tav>
                                        <p:tav tm="100000">
                                          <p:val>
                                            <p:strVal val="#ppt_w"/>
                                          </p:val>
                                        </p:tav>
                                      </p:tavLst>
                                    </p:anim>
                                    <p:anim calcmode="lin" valueType="num">
                                      <p:cBhvr additive="base">
                                        <p:cTn id="9" dur="500" fill="hold"/>
                                        <p:tgtEl>
                                          <p:spTgt spid="2"/>
                                        </p:tgtEl>
                                        <p:attrNameLst>
                                          <p:attrName>ppt_h</p:attrName>
                                        </p:attrNameLst>
                                      </p:cBhvr>
                                      <p:tavLst>
                                        <p:tav tm="0">
                                          <p:val>
                                            <p:fltVal val="0"/>
                                          </p:val>
                                        </p:tav>
                                        <p:tav tm="100000">
                                          <p:val>
                                            <p:strVal val="#ppt_h"/>
                                          </p:val>
                                        </p:tav>
                                      </p:tavLst>
                                    </p:anim>
                                    <p:set>
                                      <p:cBhvr additive="base">
                                        <p:cTn id="10" dur="500" fill="hold">
                                          <p:stCondLst>
                                            <p:cond delay="0"/>
                                          </p:stCondLst>
                                        </p:cTn>
                                        <p:tgtEl>
                                          <p:spTgt spid="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500"/>
                            </p:stCondLst>
                            <p:childTnLst>
                              <p:par>
                                <p:cTn id="15" presetID="26" presetClass="entr" presetSubtype="0" fill="hold" nodeType="afterEffect">
                                  <p:stCondLst>
                                    <p:cond delay="0"/>
                                  </p:stCondLst>
                                  <p:childTnLst>
                                    <p:anim calcmode="lin" valueType="num">
                                      <p:cBhvr>
                                        <p:cTn id="16" dur="911"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7" dur="332"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8" dur="332" tmFilter="0, 0; 0.125,0.2665; 0.25,0.4; 0.375,0.465; 0.5,0.5;  0.625,0.535; 0.75,0.6; 0.875,0.7335; 1,1">
                                          <p:stCondLst>
                                            <p:cond delay="332"/>
                                          </p:stCondLst>
                                        </p:cTn>
                                        <p:tgtEl>
                                          <p:spTgt spid="11"/>
                                        </p:tgtEl>
                                        <p:attrNameLst>
                                          <p:attrName>ppt_y</p:attrName>
                                        </p:attrNameLst>
                                      </p:cBhvr>
                                      <p:tavLst>
                                        <p:tav tm="0" fmla="#ppt_y-sin(pi*$)/9">
                                          <p:val>
                                            <p:fltVal val="0"/>
                                          </p:val>
                                        </p:tav>
                                        <p:tav tm="100000">
                                          <p:val>
                                            <p:fltVal val="1"/>
                                          </p:val>
                                        </p:tav>
                                      </p:tavLst>
                                    </p:anim>
                                    <p:anim calcmode="lin" valueType="num">
                                      <p:cBhvr>
                                        <p:cTn id="19" dur="166" tmFilter="0, 0; 0.125,0.2665; 0.25,0.4; 0.375,0.465; 0.5,0.5;  0.625,0.535; 0.75,0.6; 0.875,0.7335; 1,1">
                                          <p:stCondLst>
                                            <p:cond delay="662"/>
                                          </p:stCondLst>
                                        </p:cTn>
                                        <p:tgtEl>
                                          <p:spTgt spid="11"/>
                                        </p:tgtEl>
                                        <p:attrNameLst>
                                          <p:attrName>ppt_y</p:attrName>
                                        </p:attrNameLst>
                                      </p:cBhvr>
                                      <p:tavLst>
                                        <p:tav tm="0" fmla="#ppt_y-sin(pi*$)/27">
                                          <p:val>
                                            <p:fltVal val="0"/>
                                          </p:val>
                                        </p:tav>
                                        <p:tav tm="100000">
                                          <p:val>
                                            <p:fltVal val="1"/>
                                          </p:val>
                                        </p:tav>
                                      </p:tavLst>
                                    </p:anim>
                                    <p:anim calcmode="lin" valueType="num">
                                      <p:cBhvr>
                                        <p:cTn id="20" dur="82" tmFilter="0, 0; 0.125,0.2665; 0.25,0.4; 0.375,0.465; 0.5,0.5;  0.625,0.535; 0.75,0.6; 0.875,0.7335; 1,1">
                                          <p:stCondLst>
                                            <p:cond delay="828"/>
                                          </p:stCondLst>
                                        </p:cTn>
                                        <p:tgtEl>
                                          <p:spTgt spid="11"/>
                                        </p:tgtEl>
                                        <p:attrNameLst>
                                          <p:attrName>ppt_y</p:attrName>
                                        </p:attrNameLst>
                                      </p:cBhvr>
                                      <p:tavLst>
                                        <p:tav tm="0" fmla="#ppt_y-sin(pi*$)/81">
                                          <p:val>
                                            <p:fltVal val="0"/>
                                          </p:val>
                                        </p:tav>
                                        <p:tav tm="100000">
                                          <p:val>
                                            <p:fltVal val="1"/>
                                          </p:val>
                                        </p:tav>
                                      </p:tavLst>
                                    </p:anim>
                                    <p:animEffect transition="in" filter="wipe(down)">
                                      <p:cBhvr>
                                        <p:cTn id="21" dur="290">
                                          <p:stCondLst>
                                            <p:cond delay="0"/>
                                          </p:stCondLst>
                                        </p:cTn>
                                        <p:tgtEl>
                                          <p:spTgt spid="11"/>
                                        </p:tgtEl>
                                      </p:cBhvr>
                                    </p:animEffect>
                                    <p:animScale>
                                      <p:cBhvr>
                                        <p:cTn id="22" dur="13">
                                          <p:stCondLst>
                                            <p:cond delay="325"/>
                                          </p:stCondLst>
                                        </p:cTn>
                                        <p:tgtEl>
                                          <p:spTgt spid="11"/>
                                        </p:tgtEl>
                                      </p:cBhvr>
                                      <p:to x="100000" y="60000"/>
                                    </p:animScale>
                                    <p:animScale>
                                      <p:cBhvr>
                                        <p:cTn id="23" dur="83" decel="50000">
                                          <p:stCondLst>
                                            <p:cond delay="338"/>
                                          </p:stCondLst>
                                        </p:cTn>
                                        <p:tgtEl>
                                          <p:spTgt spid="11"/>
                                        </p:tgtEl>
                                      </p:cBhvr>
                                      <p:to x="100000" y="100000"/>
                                    </p:animScale>
                                    <p:animScale>
                                      <p:cBhvr>
                                        <p:cTn id="24" dur="13">
                                          <p:stCondLst>
                                            <p:cond delay="656"/>
                                          </p:stCondLst>
                                        </p:cTn>
                                        <p:tgtEl>
                                          <p:spTgt spid="11"/>
                                        </p:tgtEl>
                                      </p:cBhvr>
                                      <p:to x="100000" y="80000"/>
                                    </p:animScale>
                                    <p:animScale>
                                      <p:cBhvr>
                                        <p:cTn id="25" dur="83" decel="50000">
                                          <p:stCondLst>
                                            <p:cond delay="669"/>
                                          </p:stCondLst>
                                        </p:cTn>
                                        <p:tgtEl>
                                          <p:spTgt spid="11"/>
                                        </p:tgtEl>
                                      </p:cBhvr>
                                      <p:to x="100000" y="100000"/>
                                    </p:animScale>
                                    <p:animScale>
                                      <p:cBhvr>
                                        <p:cTn id="26" dur="13">
                                          <p:stCondLst>
                                            <p:cond delay="821"/>
                                          </p:stCondLst>
                                        </p:cTn>
                                        <p:tgtEl>
                                          <p:spTgt spid="11"/>
                                        </p:tgtEl>
                                      </p:cBhvr>
                                      <p:to x="100000" y="90000"/>
                                    </p:animScale>
                                    <p:animScale>
                                      <p:cBhvr>
                                        <p:cTn id="27" dur="83" decel="50000">
                                          <p:stCondLst>
                                            <p:cond delay="834"/>
                                          </p:stCondLst>
                                        </p:cTn>
                                        <p:tgtEl>
                                          <p:spTgt spid="11"/>
                                        </p:tgtEl>
                                      </p:cBhvr>
                                      <p:to x="100000" y="100000"/>
                                    </p:animScale>
                                    <p:animScale>
                                      <p:cBhvr>
                                        <p:cTn id="28" dur="13">
                                          <p:stCondLst>
                                            <p:cond delay="904"/>
                                          </p:stCondLst>
                                        </p:cTn>
                                        <p:tgtEl>
                                          <p:spTgt spid="11"/>
                                        </p:tgtEl>
                                      </p:cBhvr>
                                      <p:to x="100000" y="95000"/>
                                    </p:animScale>
                                    <p:animScale>
                                      <p:cBhvr>
                                        <p:cTn id="29" dur="83" decel="50000">
                                          <p:stCondLst>
                                            <p:cond delay="917"/>
                                          </p:stCondLst>
                                        </p:cTn>
                                        <p:tgtEl>
                                          <p:spTgt spid="11"/>
                                        </p:tgtEl>
                                      </p:cBhvr>
                                      <p:to x="100000" y="100000"/>
                                    </p:animScale>
                                    <p:set>
                                      <p:cBhvr>
                                        <p:cTn id="30" dur="1" fill="hold">
                                          <p:stCondLst>
                                            <p:cond delay="0"/>
                                          </p:stCondLst>
                                        </p:cTn>
                                        <p:tgtEl>
                                          <p:spTgt spid="11"/>
                                        </p:tgtEl>
                                        <p:attrNameLst>
                                          <p:attrName>style.visibility</p:attrName>
                                        </p:attrNameLst>
                                      </p:cBhvr>
                                      <p:to>
                                        <p:strVal val="visible"/>
                                      </p:to>
                                    </p:set>
                                  </p:childTnLst>
                                </p:cTn>
                              </p:par>
                            </p:childTnLst>
                          </p:cTn>
                        </p:par>
                        <p:par>
                          <p:cTn id="31" fill="hold">
                            <p:stCondLst>
                              <p:cond delay="1500"/>
                            </p:stCondLst>
                            <p:childTnLst>
                              <p:par>
                                <p:cTn id="32" presetID="18" presetClass="entr" presetSubtype="3" fill="hold" nodeType="afterEffect">
                                  <p:stCondLst>
                                    <p:cond delay="0"/>
                                  </p:stCondLst>
                                  <p:childTnLst>
                                    <p:animEffect transition="in" filter="strips(upRight)">
                                      <p:cBhvr>
                                        <p:cTn id="33" dur="500"/>
                                        <p:tgtEl>
                                          <p:spTgt spid="10"/>
                                        </p:tgtEl>
                                      </p:cBhvr>
                                    </p:animEffect>
                                    <p:set>
                                      <p:cBhvr>
                                        <p:cTn id="34" dur="500" fill="hold">
                                          <p:stCondLst>
                                            <p:cond delay="0"/>
                                          </p:stCondLst>
                                        </p:cTn>
                                        <p:tgtEl>
                                          <p:spTgt spid="10"/>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nodeType="after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par>
                          <p:cTn id="38" fill="hold">
                            <p:stCondLst>
                              <p:cond delay="2000"/>
                            </p:stCondLst>
                            <p:childTnLst>
                              <p:par>
                                <p:cTn id="39" presetID="2" presetClass="entr" presetSubtype="3" fill="hold" nodeType="afterEffect">
                                  <p:stCondLst>
                                    <p:cond delay="0"/>
                                  </p:stCondLst>
                                  <p:childTnLst>
                                    <p:anim calcmode="lin" valueType="num">
                                      <p:cBhvr additive="base">
                                        <p:cTn id="40" dur="1000" fill="hold"/>
                                        <p:tgtEl>
                                          <p:spTgt spid="16"/>
                                        </p:tgtEl>
                                        <p:attrNameLst>
                                          <p:attrName>ppt_x</p:attrName>
                                        </p:attrNameLst>
                                      </p:cBhvr>
                                      <p:tavLst>
                                        <p:tav tm="0">
                                          <p:val>
                                            <p:strVal val="1+#ppt_w/2"/>
                                          </p:val>
                                        </p:tav>
                                        <p:tav tm="100000">
                                          <p:val>
                                            <p:strVal val="#ppt_x"/>
                                          </p:val>
                                        </p:tav>
                                      </p:tavLst>
                                    </p:anim>
                                    <p:anim calcmode="lin" valueType="num">
                                      <p:cBhvr additive="base">
                                        <p:cTn id="41" dur="1000" fill="hold"/>
                                        <p:tgtEl>
                                          <p:spTgt spid="16"/>
                                        </p:tgtEl>
                                        <p:attrNameLst>
                                          <p:attrName>ppt_y</p:attrName>
                                        </p:attrNameLst>
                                      </p:cBhvr>
                                      <p:tavLst>
                                        <p:tav tm="0">
                                          <p:val>
                                            <p:strVal val="0-#ppt_h/2"/>
                                          </p:val>
                                        </p:tav>
                                        <p:tav tm="100000">
                                          <p:val>
                                            <p:strVal val="#ppt_y"/>
                                          </p:val>
                                        </p:tav>
                                      </p:tavLst>
                                    </p:anim>
                                    <p:set>
                                      <p:cBhvr>
                                        <p:cTn id="42" dur="1000" fill="hold">
                                          <p:stCondLst>
                                            <p:cond delay="0"/>
                                          </p:stCondLst>
                                        </p:cTn>
                                        <p:tgtEl>
                                          <p:spTgt spid="16"/>
                                        </p:tgtEl>
                                        <p:attrNameLst>
                                          <p:attrName>style.visibility</p:attrName>
                                        </p:attrNameLst>
                                      </p:cBhvr>
                                      <p:to>
                                        <p:strVal val="visible"/>
                                      </p:to>
                                    </p:set>
                                  </p:childTnLst>
                                </p:cTn>
                              </p:par>
                            </p:childTnLst>
                          </p:cTn>
                        </p:par>
                        <p:par>
                          <p:cTn id="43" fill="hold">
                            <p:stCondLst>
                              <p:cond delay="3000"/>
                            </p:stCondLst>
                            <p:childTnLst>
                              <p:par>
                                <p:cTn id="44" presetID="13" presetClass="entr" presetSubtype="16" fill="hold" nodeType="afterEffect">
                                  <p:stCondLst>
                                    <p:cond delay="0"/>
                                  </p:stCondLst>
                                  <p:childTnLst>
                                    <p:animEffect transition="in" filter="plus(in)">
                                      <p:cBhvr>
                                        <p:cTn id="45" dur="1000"/>
                                        <p:tgtEl>
                                          <p:spTgt spid="15"/>
                                        </p:tgtEl>
                                      </p:cBhvr>
                                    </p:animEffect>
                                    <p:set>
                                      <p:cBhvr>
                                        <p:cTn id="46" dur="1000" fill="hold">
                                          <p:stCondLst>
                                            <p:cond delay="0"/>
                                          </p:stCondLst>
                                        </p:cTn>
                                        <p:tgtEl>
                                          <p:spTgt spid="15"/>
                                        </p:tgtEl>
                                        <p:attrNameLst>
                                          <p:attrName>style.visibility</p:attrName>
                                        </p:attrNameLst>
                                      </p:cBhvr>
                                      <p:to>
                                        <p:strVal val="visible"/>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par>
                          <p:cTn id="50" fill="hold">
                            <p:stCondLst>
                              <p:cond delay="4000"/>
                            </p:stCondLst>
                            <p:childTnLst>
                              <p:par>
                                <p:cTn id="51" presetID="6" presetClass="entr" presetSubtype="16" fill="hold" nodeType="afterEffect">
                                  <p:stCondLst>
                                    <p:cond delay="0"/>
                                  </p:stCondLst>
                                  <p:childTnLst>
                                    <p:animEffect transition="in" filter="circle(in)">
                                      <p:cBhvr>
                                        <p:cTn id="52" dur="1000"/>
                                        <p:tgtEl>
                                          <p:spTgt spid="21"/>
                                        </p:tgtEl>
                                      </p:cBhvr>
                                    </p:animEffect>
                                    <p:set>
                                      <p:cBhvr>
                                        <p:cTn id="53" dur="1000" fill="hold">
                                          <p:stCondLst>
                                            <p:cond delay="0"/>
                                          </p:stCondLst>
                                        </p:cTn>
                                        <p:tgtEl>
                                          <p:spTgt spid="21"/>
                                        </p:tgtEl>
                                        <p:attrNameLst>
                                          <p:attrName>style.visibility</p:attrName>
                                        </p:attrNameLst>
                                      </p:cBhvr>
                                      <p:to>
                                        <p:strVal val="visible"/>
                                      </p:to>
                                    </p:set>
                                  </p:childTnLst>
                                </p:cTn>
                              </p:par>
                            </p:childTnLst>
                          </p:cTn>
                        </p:par>
                        <p:par>
                          <p:cTn id="54" fill="hold">
                            <p:stCondLst>
                              <p:cond delay="5000"/>
                            </p:stCondLst>
                            <p:childTnLst>
                              <p:par>
                                <p:cTn id="55" presetID="54" presetClass="entr" presetSubtype="0" fill="hold" nodeType="afterEffect">
                                  <p:stCondLst>
                                    <p:cond delay="0"/>
                                  </p:stCondLst>
                                  <p:childTnLst>
                                    <p:anim calcmode="lin" valueType="num">
                                      <p:cBhvr>
                                        <p:cTn id="56" dur="1000" fill="hold"/>
                                        <p:tgtEl>
                                          <p:spTgt spid="20"/>
                                        </p:tgtEl>
                                        <p:attrNameLst>
                                          <p:attrName>ppt_w</p:attrName>
                                        </p:attrNameLst>
                                      </p:cBhvr>
                                      <p:tavLst>
                                        <p:tav tm="0">
                                          <p:val>
                                            <p:strVal val="#ppt_w*0.05"/>
                                          </p:val>
                                        </p:tav>
                                        <p:tav tm="100000">
                                          <p:val>
                                            <p:strVal val="#ppt_w"/>
                                          </p:val>
                                        </p:tav>
                                      </p:tavLst>
                                    </p:anim>
                                    <p:anim calcmode="lin" valueType="num">
                                      <p:cBhvr>
                                        <p:cTn id="57" dur="1000" fill="hold"/>
                                        <p:tgtEl>
                                          <p:spTgt spid="20"/>
                                        </p:tgtEl>
                                        <p:attrNameLst>
                                          <p:attrName>ppt_h</p:attrName>
                                        </p:attrNameLst>
                                      </p:cBhvr>
                                      <p:tavLst>
                                        <p:tav tm="0">
                                          <p:val>
                                            <p:strVal val="#ppt_h"/>
                                          </p:val>
                                        </p:tav>
                                        <p:tav tm="100000">
                                          <p:val>
                                            <p:strVal val="#ppt_h"/>
                                          </p:val>
                                        </p:tav>
                                      </p:tavLst>
                                    </p:anim>
                                    <p:anim calcmode="lin" valueType="num">
                                      <p:cBhvr>
                                        <p:cTn id="58" dur="1000" fill="hold"/>
                                        <p:tgtEl>
                                          <p:spTgt spid="20"/>
                                        </p:tgtEl>
                                        <p:attrNameLst>
                                          <p:attrName>ppt_x</p:attrName>
                                        </p:attrNameLst>
                                      </p:cBhvr>
                                      <p:tavLst>
                                        <p:tav tm="0">
                                          <p:val>
                                            <p:strVal val="#ppt_x-.2"/>
                                          </p:val>
                                        </p:tav>
                                        <p:tav tm="100000">
                                          <p:val>
                                            <p:strVal val="#ppt_x"/>
                                          </p:val>
                                        </p:tav>
                                      </p:tavLst>
                                    </p:anim>
                                    <p:anim calcmode="lin" valueType="num">
                                      <p:cBhvr>
                                        <p:cTn id="59" dur="1000" fill="hold"/>
                                        <p:tgtEl>
                                          <p:spTgt spid="20"/>
                                        </p:tgtEl>
                                        <p:attrNameLst>
                                          <p:attrName>ppt_y</p:attrName>
                                        </p:attrNameLst>
                                      </p:cBhvr>
                                      <p:tavLst>
                                        <p:tav tm="0">
                                          <p:val>
                                            <p:strVal val="#ppt_y"/>
                                          </p:val>
                                        </p:tav>
                                        <p:tav tm="100000">
                                          <p:val>
                                            <p:strVal val="#ppt_y"/>
                                          </p:val>
                                        </p:tav>
                                      </p:tavLst>
                                    </p:anim>
                                    <p:animEffect transition="in" filter="fade">
                                      <p:cBhvr>
                                        <p:cTn id="60" dur="1000"/>
                                        <p:tgtEl>
                                          <p:spTgt spid="20"/>
                                        </p:tgtEl>
                                      </p:cBhvr>
                                    </p:animEffect>
                                    <p:set>
                                      <p:cBhvr>
                                        <p:cTn id="61" dur="1000"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D45CF-33BC-A6A1-0D96-9A3F47021A31}"/>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3FC9A0BF-F82F-3D6D-0B00-BBF61F006C94}"/>
              </a:ext>
            </a:extLst>
          </p:cNvPr>
          <p:cNvPicPr>
            <a:picLocks noChangeAspect="1"/>
          </p:cNvPicPr>
          <p:nvPr/>
        </p:nvPicPr>
        <p:blipFill>
          <a:blip r:embed="rId2"/>
          <a:stretch>
            <a:fillRect/>
          </a:stretch>
        </p:blipFill>
        <p:spPr>
          <a:xfrm>
            <a:off x="-4958" y="49702"/>
            <a:ext cx="9143999" cy="6834804"/>
          </a:xfrm>
          <a:prstGeom prst="rect">
            <a:avLst/>
          </a:prstGeom>
        </p:spPr>
      </p:pic>
      <p:sp>
        <p:nvSpPr>
          <p:cNvPr id="94" name="TextBox 2">
            <a:extLst>
              <a:ext uri="{FF2B5EF4-FFF2-40B4-BE49-F238E27FC236}">
                <a16:creationId xmlns:a16="http://schemas.microsoft.com/office/drawing/2014/main" id="{79E5686B-4AB6-E53F-3D2E-79FD373DD014}"/>
              </a:ext>
            </a:extLst>
          </p:cNvPr>
          <p:cNvSpPr txBox="1"/>
          <p:nvPr/>
        </p:nvSpPr>
        <p:spPr>
          <a:xfrm>
            <a:off x="64964" y="0"/>
            <a:ext cx="9143999" cy="1028699"/>
          </a:xfrm>
          <a:prstGeom prst="rect">
            <a:avLst/>
          </a:prstGeom>
        </p:spPr>
        <p:txBody>
          <a:bodyPr vert="horz" lIns="91440" tIns="45720" rIns="91440" bIns="45720" rtlCol="0" anchor="b">
            <a:normAutofit/>
          </a:bodyPr>
          <a:lstStyle/>
          <a:p>
            <a:pPr marL="0" marR="0" lvl="0" indent="0" algn="ctr" defTabSz="914400" eaLnBrk="1" fontAlgn="auto" latinLnBrk="0" hangingPunct="1">
              <a:lnSpc>
                <a:spcPct val="90000"/>
              </a:lnSpc>
              <a:spcBef>
                <a:spcPct val="0"/>
              </a:spcBef>
              <a:spcAft>
                <a:spcPts val="0"/>
              </a:spcAft>
              <a:buClrTx/>
              <a:buSzTx/>
              <a:buFontTx/>
              <a:buNone/>
              <a:tabLst/>
              <a:defRPr/>
            </a:pPr>
            <a:r>
              <a:rPr kumimoji="0" lang="zh-CN" altLang="en-US" sz="2800" b="1" i="0" u="none" strike="noStrike" kern="0" cap="none" spc="0" normalizeH="0" baseline="0" noProof="0" dirty="0">
                <a:ln>
                  <a:noFill/>
                </a:ln>
                <a:solidFill>
                  <a:srgbClr val="2F2F2F"/>
                </a:solidFill>
                <a:effectLst/>
                <a:uLnTx/>
                <a:uFillTx/>
                <a:latin typeface="微软雅黑"/>
                <a:ea typeface="微软雅黑"/>
              </a:rPr>
              <a:t>Statut d'Éligibilité : Un Taux Majoritaire de Donneurs Potentiels</a:t>
            </a:r>
            <a:endParaRPr kumimoji="0" lang="en-US" sz="1100" b="0" i="0" u="none" strike="noStrike" kern="0" cap="none" spc="0" normalizeH="0" baseline="0" noProof="0" dirty="0">
              <a:ln>
                <a:noFill/>
              </a:ln>
              <a:solidFill>
                <a:srgbClr val="2F2F2F"/>
              </a:solidFill>
              <a:effectLst/>
              <a:uLnTx/>
              <a:uFillTx/>
            </a:endParaRPr>
          </a:p>
        </p:txBody>
      </p:sp>
      <p:sp>
        <p:nvSpPr>
          <p:cNvPr id="95" name="AutoShape 3">
            <a:extLst>
              <a:ext uri="{FF2B5EF4-FFF2-40B4-BE49-F238E27FC236}">
                <a16:creationId xmlns:a16="http://schemas.microsoft.com/office/drawing/2014/main" id="{47D7A52F-28B8-884E-D32E-725C7EF7BDB8}"/>
              </a:ext>
            </a:extLst>
          </p:cNvPr>
          <p:cNvSpPr/>
          <p:nvPr/>
        </p:nvSpPr>
        <p:spPr>
          <a:xfrm>
            <a:off x="1380076" y="2342716"/>
            <a:ext cx="6335416" cy="478760"/>
          </a:xfrm>
          <a:prstGeom prst="rightArrow">
            <a:avLst>
              <a:gd name="adj1" fmla="val 77853"/>
              <a:gd name="adj2" fmla="val 50000"/>
            </a:avLst>
          </a:prstGeom>
          <a:solidFill>
            <a:srgbClr val="778495">
              <a:lumMod val="20000"/>
              <a:lumOff val="80000"/>
            </a:srgbClr>
          </a:solidFill>
          <a:ln>
            <a:noFill/>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96" name="AutoShape 4">
            <a:extLst>
              <a:ext uri="{FF2B5EF4-FFF2-40B4-BE49-F238E27FC236}">
                <a16:creationId xmlns:a16="http://schemas.microsoft.com/office/drawing/2014/main" id="{C9EC10AD-0211-744A-7D59-1B21D3A36D7E}"/>
              </a:ext>
            </a:extLst>
          </p:cNvPr>
          <p:cNvSpPr/>
          <p:nvPr/>
        </p:nvSpPr>
        <p:spPr>
          <a:xfrm>
            <a:off x="68072" y="1742237"/>
            <a:ext cx="1552650" cy="1552646"/>
          </a:xfrm>
          <a:prstGeom prst="ellipse">
            <a:avLst/>
          </a:prstGeom>
          <a:solidFill>
            <a:srgbClr val="F84D4D">
              <a:lumMod val="40000"/>
              <a:lumOff val="60000"/>
            </a:srgbClr>
          </a:solidFill>
          <a:ln>
            <a:noFill/>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solidFill>
                  <a:srgbClr val="FFFFFF"/>
                </a:solidFill>
                <a:effectLst/>
                <a:uLnTx/>
                <a:uFillTx/>
                <a:latin typeface="Arial"/>
                <a:ea typeface="Arial"/>
              </a:rPr>
              <a:t>1</a:t>
            </a:r>
          </a:p>
        </p:txBody>
      </p:sp>
      <p:grpSp>
        <p:nvGrpSpPr>
          <p:cNvPr id="97" name="Group 5">
            <a:extLst>
              <a:ext uri="{FF2B5EF4-FFF2-40B4-BE49-F238E27FC236}">
                <a16:creationId xmlns:a16="http://schemas.microsoft.com/office/drawing/2014/main" id="{1BEE0A67-4055-F1E9-E3FC-8AA9308C801A}"/>
              </a:ext>
            </a:extLst>
          </p:cNvPr>
          <p:cNvGrpSpPr/>
          <p:nvPr/>
        </p:nvGrpSpPr>
        <p:grpSpPr>
          <a:xfrm>
            <a:off x="3625459" y="1139185"/>
            <a:ext cx="2792660" cy="2826553"/>
            <a:chOff x="1365304" y="1322527"/>
            <a:chExt cx="2604722" cy="2636334"/>
          </a:xfrm>
        </p:grpSpPr>
        <p:grpSp>
          <p:nvGrpSpPr>
            <p:cNvPr id="98" name="Group 6">
              <a:extLst>
                <a:ext uri="{FF2B5EF4-FFF2-40B4-BE49-F238E27FC236}">
                  <a16:creationId xmlns:a16="http://schemas.microsoft.com/office/drawing/2014/main" id="{41F0E53B-DDF2-8CCD-E22F-9AB7A1A30DCD}"/>
                </a:ext>
              </a:extLst>
            </p:cNvPr>
            <p:cNvGrpSpPr/>
            <p:nvPr/>
          </p:nvGrpSpPr>
          <p:grpSpPr>
            <a:xfrm>
              <a:off x="1365304" y="1322527"/>
              <a:ext cx="2604722" cy="2636334"/>
              <a:chOff x="4951411" y="1311276"/>
              <a:chExt cx="4184652" cy="4235449"/>
            </a:xfrm>
          </p:grpSpPr>
          <p:sp>
            <p:nvSpPr>
              <p:cNvPr id="101" name="AutoShape 7">
                <a:extLst>
                  <a:ext uri="{FF2B5EF4-FFF2-40B4-BE49-F238E27FC236}">
                    <a16:creationId xmlns:a16="http://schemas.microsoft.com/office/drawing/2014/main" id="{A708C85F-C1EA-3B08-64C7-3608C7D31EAF}"/>
                  </a:ext>
                </a:extLst>
              </p:cNvPr>
              <p:cNvSpPr/>
              <p:nvPr/>
            </p:nvSpPr>
            <p:spPr>
              <a:xfrm flipH="1" flipV="1">
                <a:off x="6943725" y="1311276"/>
                <a:ext cx="1130300" cy="266700"/>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02" name="Freeform 8">
                <a:extLst>
                  <a:ext uri="{FF2B5EF4-FFF2-40B4-BE49-F238E27FC236}">
                    <a16:creationId xmlns:a16="http://schemas.microsoft.com/office/drawing/2014/main" id="{5AF01007-61C0-FAC9-FD88-BF9E902E02D8}"/>
                  </a:ext>
                </a:extLst>
              </p:cNvPr>
              <p:cNvSpPr/>
              <p:nvPr/>
            </p:nvSpPr>
            <p:spPr>
              <a:xfrm>
                <a:off x="8074025" y="1577976"/>
                <a:ext cx="1062038" cy="1800225"/>
              </a:xfrm>
              <a:custGeom>
                <a:avLst/>
                <a:gdLst/>
                <a:ahLst/>
                <a:cxnLst/>
                <a:rect l="l" t="t" r="r" b="b"/>
                <a:pathLst>
                  <a:path w="669" h="1134">
                    <a:moveTo>
                      <a:pt x="669" y="1134"/>
                    </a:moveTo>
                    <a:lnTo>
                      <a:pt x="591" y="550"/>
                    </a:lnTo>
                    <a:lnTo>
                      <a:pt x="0" y="0"/>
                    </a:lnTo>
                  </a:path>
                </a:pathLst>
              </a:cu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03" name="Freeform 9">
                <a:extLst>
                  <a:ext uri="{FF2B5EF4-FFF2-40B4-BE49-F238E27FC236}">
                    <a16:creationId xmlns:a16="http://schemas.microsoft.com/office/drawing/2014/main" id="{911CAA82-D13D-46C2-D477-AD23321610E6}"/>
                  </a:ext>
                </a:extLst>
              </p:cNvPr>
              <p:cNvSpPr/>
              <p:nvPr/>
            </p:nvSpPr>
            <p:spPr>
              <a:xfrm>
                <a:off x="6048374" y="3378201"/>
                <a:ext cx="3087688" cy="2168524"/>
              </a:xfrm>
              <a:custGeom>
                <a:avLst/>
                <a:gdLst/>
                <a:ahLst/>
                <a:cxnLst/>
                <a:rect l="l" t="t" r="r" b="b"/>
                <a:pathLst>
                  <a:path w="1945" h="1366">
                    <a:moveTo>
                      <a:pt x="0" y="1276"/>
                    </a:moveTo>
                    <a:lnTo>
                      <a:pt x="830" y="1366"/>
                    </a:lnTo>
                    <a:lnTo>
                      <a:pt x="1305" y="1162"/>
                    </a:lnTo>
                    <a:lnTo>
                      <a:pt x="1804" y="737"/>
                    </a:lnTo>
                    <a:lnTo>
                      <a:pt x="1945" y="0"/>
                    </a:lnTo>
                  </a:path>
                </a:pathLst>
              </a:custGeom>
              <a:noFill/>
              <a:ln w="12700">
                <a:solidFill>
                  <a:srgbClr val="FFFFFF">
                    <a:alpha val="54000"/>
                    <a:lumMod val="65000"/>
                  </a:srgbClr>
                </a:solidFill>
                <a:prstDash val="solid"/>
                <a:headEnd w="sm" len="sm"/>
                <a:tailEnd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04" name="AutoShape 10">
                <a:extLst>
                  <a:ext uri="{FF2B5EF4-FFF2-40B4-BE49-F238E27FC236}">
                    <a16:creationId xmlns:a16="http://schemas.microsoft.com/office/drawing/2014/main" id="{E84AB251-F09D-4615-2876-FEF671833F96}"/>
                  </a:ext>
                </a:extLst>
              </p:cNvPr>
              <p:cNvSpPr/>
              <p:nvPr/>
            </p:nvSpPr>
            <p:spPr>
              <a:xfrm>
                <a:off x="5118100" y="4216401"/>
                <a:ext cx="930275" cy="1187450"/>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05" name="Freeform 11">
                <a:extLst>
                  <a:ext uri="{FF2B5EF4-FFF2-40B4-BE49-F238E27FC236}">
                    <a16:creationId xmlns:a16="http://schemas.microsoft.com/office/drawing/2014/main" id="{901AA01E-F2ED-65C2-C710-DCCCB1793241}"/>
                  </a:ext>
                </a:extLst>
              </p:cNvPr>
              <p:cNvSpPr/>
              <p:nvPr/>
            </p:nvSpPr>
            <p:spPr>
              <a:xfrm>
                <a:off x="4951411" y="2489105"/>
                <a:ext cx="166691" cy="1727299"/>
              </a:xfrm>
              <a:custGeom>
                <a:avLst/>
                <a:gdLst/>
                <a:ahLst/>
                <a:cxnLst/>
                <a:rect l="l" t="t" r="r" b="b"/>
                <a:pathLst>
                  <a:path w="3355" h="8925">
                    <a:moveTo>
                      <a:pt x="1663" y="0"/>
                    </a:moveTo>
                    <a:lnTo>
                      <a:pt x="0" y="4997"/>
                    </a:lnTo>
                    <a:lnTo>
                      <a:pt x="3355" y="8925"/>
                    </a:lnTo>
                  </a:path>
                </a:pathLst>
              </a:custGeom>
              <a:noFill/>
              <a:ln w="12700">
                <a:solidFill>
                  <a:srgbClr val="FFFFFF">
                    <a:alpha val="54000"/>
                    <a:lumMod val="65000"/>
                  </a:srgbClr>
                </a:solidFill>
                <a:prstDash val="solid"/>
                <a:headEnd w="sm" len="sm"/>
                <a:tailEnd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06" name="AutoShape 12">
                <a:extLst>
                  <a:ext uri="{FF2B5EF4-FFF2-40B4-BE49-F238E27FC236}">
                    <a16:creationId xmlns:a16="http://schemas.microsoft.com/office/drawing/2014/main" id="{956BC2FD-FF84-28A7-5AAE-B68F511C45BA}"/>
                  </a:ext>
                </a:extLst>
              </p:cNvPr>
              <p:cNvSpPr/>
              <p:nvPr/>
            </p:nvSpPr>
            <p:spPr>
              <a:xfrm flipH="1">
                <a:off x="5918200" y="1311276"/>
                <a:ext cx="1025525" cy="347663"/>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07" name="Freeform 13">
                <a:extLst>
                  <a:ext uri="{FF2B5EF4-FFF2-40B4-BE49-F238E27FC236}">
                    <a16:creationId xmlns:a16="http://schemas.microsoft.com/office/drawing/2014/main" id="{C9FF1D4B-940A-0754-3BB2-BC7DFE87F0E7}"/>
                  </a:ext>
                </a:extLst>
              </p:cNvPr>
              <p:cNvSpPr/>
              <p:nvPr/>
            </p:nvSpPr>
            <p:spPr>
              <a:xfrm>
                <a:off x="5919695" y="1547849"/>
                <a:ext cx="2159653" cy="120556"/>
              </a:xfrm>
              <a:custGeom>
                <a:avLst/>
                <a:gdLst/>
                <a:ahLst/>
                <a:cxnLst/>
                <a:rect l="l" t="t" r="r" b="b"/>
                <a:pathLst>
                  <a:path w="10000" h="5798">
                    <a:moveTo>
                      <a:pt x="0" y="5798"/>
                    </a:moveTo>
                    <a:lnTo>
                      <a:pt x="0" y="5798"/>
                    </a:lnTo>
                    <a:lnTo>
                      <a:pt x="4953" y="0"/>
                    </a:lnTo>
                    <a:lnTo>
                      <a:pt x="4953" y="0"/>
                    </a:lnTo>
                    <a:lnTo>
                      <a:pt x="10000" y="1092"/>
                    </a:lnTo>
                  </a:path>
                </a:pathLst>
              </a:custGeom>
              <a:noFill/>
              <a:ln w="12700">
                <a:solidFill>
                  <a:srgbClr val="FFFFFF">
                    <a:alpha val="54000"/>
                    <a:lumMod val="65000"/>
                  </a:srgbClr>
                </a:solidFill>
                <a:prstDash val="solid"/>
                <a:headEnd w="sm" len="sm"/>
                <a:tailEnd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08" name="Freeform 14">
                <a:extLst>
                  <a:ext uri="{FF2B5EF4-FFF2-40B4-BE49-F238E27FC236}">
                    <a16:creationId xmlns:a16="http://schemas.microsoft.com/office/drawing/2014/main" id="{37430900-B2A9-AA66-0D5C-143F8713E2CD}"/>
                  </a:ext>
                </a:extLst>
              </p:cNvPr>
              <p:cNvSpPr/>
              <p:nvPr/>
            </p:nvSpPr>
            <p:spPr>
              <a:xfrm>
                <a:off x="5765799" y="3549651"/>
                <a:ext cx="282575" cy="1854200"/>
              </a:xfrm>
              <a:custGeom>
                <a:avLst/>
                <a:gdLst/>
                <a:ahLst/>
                <a:cxnLst/>
                <a:rect l="l" t="t" r="r" b="b"/>
                <a:pathLst>
                  <a:path w="178" h="1168">
                    <a:moveTo>
                      <a:pt x="0" y="0"/>
                    </a:moveTo>
                    <a:lnTo>
                      <a:pt x="144" y="792"/>
                    </a:lnTo>
                    <a:lnTo>
                      <a:pt x="178" y="1168"/>
                    </a:lnTo>
                  </a:path>
                </a:pathLst>
              </a:custGeom>
              <a:noFill/>
              <a:ln w="12700">
                <a:solidFill>
                  <a:srgbClr val="FFFFFF">
                    <a:alpha val="54000"/>
                    <a:lumMod val="65000"/>
                  </a:srgbClr>
                </a:solidFill>
                <a:prstDash val="solid"/>
                <a:headEnd w="sm" len="sm"/>
                <a:tailEnd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09" name="Freeform 15">
                <a:extLst>
                  <a:ext uri="{FF2B5EF4-FFF2-40B4-BE49-F238E27FC236}">
                    <a16:creationId xmlns:a16="http://schemas.microsoft.com/office/drawing/2014/main" id="{870B5643-5CA9-78C9-C875-B982D106B170}"/>
                  </a:ext>
                </a:extLst>
              </p:cNvPr>
              <p:cNvSpPr/>
              <p:nvPr/>
            </p:nvSpPr>
            <p:spPr>
              <a:xfrm>
                <a:off x="5765799" y="1666876"/>
                <a:ext cx="209550" cy="1882775"/>
              </a:xfrm>
              <a:custGeom>
                <a:avLst/>
                <a:gdLst/>
                <a:ahLst/>
                <a:cxnLst/>
                <a:rect l="l" t="t" r="r" b="b"/>
                <a:pathLst>
                  <a:path w="132" h="1186">
                    <a:moveTo>
                      <a:pt x="79" y="0"/>
                    </a:moveTo>
                    <a:lnTo>
                      <a:pt x="132" y="368"/>
                    </a:lnTo>
                    <a:lnTo>
                      <a:pt x="0" y="1186"/>
                    </a:lnTo>
                  </a:path>
                </a:pathLst>
              </a:custGeom>
              <a:noFill/>
              <a:ln w="12700">
                <a:solidFill>
                  <a:srgbClr val="FFFFFF">
                    <a:alpha val="54000"/>
                    <a:lumMod val="65000"/>
                  </a:srgbClr>
                </a:solidFill>
                <a:prstDash val="solid"/>
                <a:headEnd w="sm" len="sm"/>
                <a:tailEnd type="oval"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0" name="Freeform 16">
                <a:extLst>
                  <a:ext uri="{FF2B5EF4-FFF2-40B4-BE49-F238E27FC236}">
                    <a16:creationId xmlns:a16="http://schemas.microsoft.com/office/drawing/2014/main" id="{3C1C8D35-5E98-A1F1-D978-AFE66F623E53}"/>
                  </a:ext>
                </a:extLst>
              </p:cNvPr>
              <p:cNvSpPr/>
              <p:nvPr/>
            </p:nvSpPr>
            <p:spPr>
              <a:xfrm>
                <a:off x="6889749" y="4346575"/>
                <a:ext cx="476270" cy="1200150"/>
              </a:xfrm>
              <a:custGeom>
                <a:avLst/>
                <a:gdLst/>
                <a:ahLst/>
                <a:cxnLst/>
                <a:rect l="l" t="t" r="r" b="b"/>
                <a:pathLst>
                  <a:path w="7538" h="10000">
                    <a:moveTo>
                      <a:pt x="0" y="0"/>
                    </a:moveTo>
                    <a:lnTo>
                      <a:pt x="5503" y="7817"/>
                    </a:lnTo>
                    <a:lnTo>
                      <a:pt x="7538" y="10000"/>
                    </a:lnTo>
                  </a:path>
                </a:pathLst>
              </a:custGeom>
              <a:noFill/>
              <a:ln w="12700">
                <a:solidFill>
                  <a:srgbClr val="FFFFFF">
                    <a:alpha val="54000"/>
                    <a:lumMod val="65000"/>
                  </a:srgbClr>
                </a:solidFill>
                <a:prstDash val="solid"/>
                <a:headEnd type="oval" w="sm" len="sm"/>
                <a:tailEnd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1" name="Freeform 17">
                <a:extLst>
                  <a:ext uri="{FF2B5EF4-FFF2-40B4-BE49-F238E27FC236}">
                    <a16:creationId xmlns:a16="http://schemas.microsoft.com/office/drawing/2014/main" id="{1E60D6B8-1C41-592C-7DEC-77CE16DA89B8}"/>
                  </a:ext>
                </a:extLst>
              </p:cNvPr>
              <p:cNvSpPr/>
              <p:nvPr/>
            </p:nvSpPr>
            <p:spPr>
              <a:xfrm>
                <a:off x="6889750" y="1557339"/>
                <a:ext cx="523875" cy="2789238"/>
              </a:xfrm>
              <a:custGeom>
                <a:avLst/>
                <a:gdLst/>
                <a:ahLst/>
                <a:cxnLst/>
                <a:rect l="l" t="t" r="r" b="b"/>
                <a:pathLst>
                  <a:path w="330" h="1757">
                    <a:moveTo>
                      <a:pt x="52" y="0"/>
                    </a:moveTo>
                    <a:lnTo>
                      <a:pt x="330" y="664"/>
                    </a:lnTo>
                    <a:lnTo>
                      <a:pt x="0" y="1757"/>
                    </a:lnTo>
                  </a:path>
                </a:pathLst>
              </a:cu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2" name="AutoShape 18">
                <a:extLst>
                  <a:ext uri="{FF2B5EF4-FFF2-40B4-BE49-F238E27FC236}">
                    <a16:creationId xmlns:a16="http://schemas.microsoft.com/office/drawing/2014/main" id="{0CFBCE31-D1E9-8CE4-4872-20663BD10221}"/>
                  </a:ext>
                </a:extLst>
              </p:cNvPr>
              <p:cNvSpPr/>
              <p:nvPr/>
            </p:nvSpPr>
            <p:spPr>
              <a:xfrm>
                <a:off x="6943725" y="1311276"/>
                <a:ext cx="28575" cy="246063"/>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3" name="AutoShape 19">
                <a:extLst>
                  <a:ext uri="{FF2B5EF4-FFF2-40B4-BE49-F238E27FC236}">
                    <a16:creationId xmlns:a16="http://schemas.microsoft.com/office/drawing/2014/main" id="{2A37FEA3-447B-2C92-EC18-F89AAA365166}"/>
                  </a:ext>
                </a:extLst>
              </p:cNvPr>
              <p:cNvSpPr/>
              <p:nvPr/>
            </p:nvSpPr>
            <p:spPr>
              <a:xfrm flipH="1">
                <a:off x="5033963" y="1657222"/>
                <a:ext cx="874730" cy="831979"/>
              </a:xfrm>
              <a:prstGeom prst="line">
                <a:avLst/>
              </a:prstGeom>
              <a:noFill/>
              <a:ln w="12700">
                <a:solidFill>
                  <a:srgbClr val="FFFFFF">
                    <a:alpha val="54000"/>
                    <a:lumMod val="65000"/>
                  </a:srgbClr>
                </a:solidFill>
                <a:prstDash val="solid"/>
                <a:headEnd w="sm" len="sm"/>
                <a:tailEnd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4" name="AutoShape 20">
                <a:extLst>
                  <a:ext uri="{FF2B5EF4-FFF2-40B4-BE49-F238E27FC236}">
                    <a16:creationId xmlns:a16="http://schemas.microsoft.com/office/drawing/2014/main" id="{ED5DD7A0-C583-2B7C-AABE-74DB2963E8D5}"/>
                  </a:ext>
                </a:extLst>
              </p:cNvPr>
              <p:cNvSpPr/>
              <p:nvPr/>
            </p:nvSpPr>
            <p:spPr>
              <a:xfrm flipH="1" flipV="1">
                <a:off x="8888413" y="3265489"/>
                <a:ext cx="247650" cy="112713"/>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5" name="AutoShape 21">
                <a:extLst>
                  <a:ext uri="{FF2B5EF4-FFF2-40B4-BE49-F238E27FC236}">
                    <a16:creationId xmlns:a16="http://schemas.microsoft.com/office/drawing/2014/main" id="{77DDDA4D-BAED-8C41-E19D-0B90810210DD}"/>
                  </a:ext>
                </a:extLst>
              </p:cNvPr>
              <p:cNvSpPr/>
              <p:nvPr/>
            </p:nvSpPr>
            <p:spPr>
              <a:xfrm flipH="1" flipV="1">
                <a:off x="8063440" y="1579414"/>
                <a:ext cx="282046" cy="733574"/>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6" name="AutoShape 22">
                <a:extLst>
                  <a:ext uri="{FF2B5EF4-FFF2-40B4-BE49-F238E27FC236}">
                    <a16:creationId xmlns:a16="http://schemas.microsoft.com/office/drawing/2014/main" id="{32F8C9C4-31AC-4D4E-B77B-EA941A380014}"/>
                  </a:ext>
                </a:extLst>
              </p:cNvPr>
              <p:cNvSpPr/>
              <p:nvPr/>
            </p:nvSpPr>
            <p:spPr>
              <a:xfrm flipH="1" flipV="1">
                <a:off x="8345488" y="2312989"/>
                <a:ext cx="542925" cy="952500"/>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7" name="AutoShape 23">
                <a:extLst>
                  <a:ext uri="{FF2B5EF4-FFF2-40B4-BE49-F238E27FC236}">
                    <a16:creationId xmlns:a16="http://schemas.microsoft.com/office/drawing/2014/main" id="{4DC5C2E3-56AD-4F3A-A2EF-D07F667B9C09}"/>
                  </a:ext>
                </a:extLst>
              </p:cNvPr>
              <p:cNvSpPr/>
              <p:nvPr/>
            </p:nvSpPr>
            <p:spPr>
              <a:xfrm flipH="1" flipV="1">
                <a:off x="8888413" y="3265489"/>
                <a:ext cx="23812" cy="1282699"/>
              </a:xfrm>
              <a:prstGeom prst="line">
                <a:avLst/>
              </a:prstGeom>
              <a:noFill/>
              <a:ln w="12700">
                <a:solidFill>
                  <a:srgbClr val="FFFFFF">
                    <a:alpha val="54000"/>
                    <a:lumMod val="65000"/>
                  </a:srgbClr>
                </a:solidFill>
                <a:prstDash val="solid"/>
                <a:headEnd type="oval" w="sm" len="sm"/>
                <a:tailEnd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8" name="Freeform 24">
                <a:extLst>
                  <a:ext uri="{FF2B5EF4-FFF2-40B4-BE49-F238E27FC236}">
                    <a16:creationId xmlns:a16="http://schemas.microsoft.com/office/drawing/2014/main" id="{BDC3C61B-D1BE-AC0F-4DDA-E49DE6851F92}"/>
                  </a:ext>
                </a:extLst>
              </p:cNvPr>
              <p:cNvSpPr/>
              <p:nvPr/>
            </p:nvSpPr>
            <p:spPr>
              <a:xfrm>
                <a:off x="6889750" y="4346576"/>
                <a:ext cx="2022475" cy="382588"/>
              </a:xfrm>
              <a:custGeom>
                <a:avLst/>
                <a:gdLst/>
                <a:ahLst/>
                <a:cxnLst/>
                <a:rect l="l" t="t" r="r" b="b"/>
                <a:pathLst>
                  <a:path w="1274" h="241">
                    <a:moveTo>
                      <a:pt x="0" y="0"/>
                    </a:moveTo>
                    <a:lnTo>
                      <a:pt x="909" y="241"/>
                    </a:lnTo>
                    <a:lnTo>
                      <a:pt x="1274" y="127"/>
                    </a:lnTo>
                  </a:path>
                </a:pathLst>
              </a:cu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70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19" name="AutoShape 25">
                <a:extLst>
                  <a:ext uri="{FF2B5EF4-FFF2-40B4-BE49-F238E27FC236}">
                    <a16:creationId xmlns:a16="http://schemas.microsoft.com/office/drawing/2014/main" id="{853E74C5-AE87-A874-76D5-80B7AD751D04}"/>
                  </a:ext>
                </a:extLst>
              </p:cNvPr>
              <p:cNvSpPr/>
              <p:nvPr/>
            </p:nvSpPr>
            <p:spPr>
              <a:xfrm>
                <a:off x="5765800" y="3549651"/>
                <a:ext cx="1123950" cy="796925"/>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0" name="AutoShape 26">
                <a:extLst>
                  <a:ext uri="{FF2B5EF4-FFF2-40B4-BE49-F238E27FC236}">
                    <a16:creationId xmlns:a16="http://schemas.microsoft.com/office/drawing/2014/main" id="{6FA070EB-0229-BCC3-ECD5-5BE026D82534}"/>
                  </a:ext>
                </a:extLst>
              </p:cNvPr>
              <p:cNvSpPr/>
              <p:nvPr/>
            </p:nvSpPr>
            <p:spPr>
              <a:xfrm>
                <a:off x="5033963" y="2489201"/>
                <a:ext cx="731838" cy="1060450"/>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1" name="AutoShape 27">
                <a:extLst>
                  <a:ext uri="{FF2B5EF4-FFF2-40B4-BE49-F238E27FC236}">
                    <a16:creationId xmlns:a16="http://schemas.microsoft.com/office/drawing/2014/main" id="{9F9F7D6D-9D05-478B-152C-A2D20AE70B80}"/>
                  </a:ext>
                </a:extLst>
              </p:cNvPr>
              <p:cNvSpPr/>
              <p:nvPr/>
            </p:nvSpPr>
            <p:spPr>
              <a:xfrm flipH="1">
                <a:off x="5033963" y="2251076"/>
                <a:ext cx="941388" cy="238125"/>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2" name="AutoShape 28">
                <a:extLst>
                  <a:ext uri="{FF2B5EF4-FFF2-40B4-BE49-F238E27FC236}">
                    <a16:creationId xmlns:a16="http://schemas.microsoft.com/office/drawing/2014/main" id="{11F359EC-B445-315D-4564-035E18D98EDD}"/>
                  </a:ext>
                </a:extLst>
              </p:cNvPr>
              <p:cNvSpPr/>
              <p:nvPr/>
            </p:nvSpPr>
            <p:spPr>
              <a:xfrm flipH="1">
                <a:off x="5975350" y="1557339"/>
                <a:ext cx="996950" cy="693738"/>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3" name="AutoShape 29">
                <a:extLst>
                  <a:ext uri="{FF2B5EF4-FFF2-40B4-BE49-F238E27FC236}">
                    <a16:creationId xmlns:a16="http://schemas.microsoft.com/office/drawing/2014/main" id="{378DB96F-9A33-AFBC-B9D5-DE48027572C8}"/>
                  </a:ext>
                </a:extLst>
              </p:cNvPr>
              <p:cNvSpPr/>
              <p:nvPr/>
            </p:nvSpPr>
            <p:spPr>
              <a:xfrm flipH="1" flipV="1">
                <a:off x="6972300" y="1557339"/>
                <a:ext cx="1373188" cy="755650"/>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4" name="Freeform 30">
                <a:extLst>
                  <a:ext uri="{FF2B5EF4-FFF2-40B4-BE49-F238E27FC236}">
                    <a16:creationId xmlns:a16="http://schemas.microsoft.com/office/drawing/2014/main" id="{76DCAA0D-6C3C-DE54-17C3-65947F755520}"/>
                  </a:ext>
                </a:extLst>
              </p:cNvPr>
              <p:cNvSpPr/>
              <p:nvPr/>
            </p:nvSpPr>
            <p:spPr>
              <a:xfrm>
                <a:off x="8345488" y="2312989"/>
                <a:ext cx="666750" cy="928688"/>
              </a:xfrm>
              <a:custGeom>
                <a:avLst/>
                <a:gdLst/>
                <a:ahLst/>
                <a:cxnLst/>
                <a:rect l="l" t="t" r="r" b="b"/>
                <a:pathLst>
                  <a:path w="420" h="585">
                    <a:moveTo>
                      <a:pt x="344" y="585"/>
                    </a:moveTo>
                    <a:lnTo>
                      <a:pt x="420" y="87"/>
                    </a:lnTo>
                    <a:lnTo>
                      <a:pt x="0" y="0"/>
                    </a:lnTo>
                  </a:path>
                </a:pathLst>
              </a:custGeom>
              <a:noFill/>
              <a:ln w="12700">
                <a:solidFill>
                  <a:srgbClr val="FFFFFF">
                    <a:alpha val="54000"/>
                    <a:lumMod val="65000"/>
                  </a:srgbClr>
                </a:solidFill>
                <a:prstDash val="solid"/>
                <a:headEnd w="sm" len="sm"/>
                <a:tailEnd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5" name="Freeform 31">
                <a:extLst>
                  <a:ext uri="{FF2B5EF4-FFF2-40B4-BE49-F238E27FC236}">
                    <a16:creationId xmlns:a16="http://schemas.microsoft.com/office/drawing/2014/main" id="{AC20AB64-D6D5-B3B1-4A52-6C76A0CE0D03}"/>
                  </a:ext>
                </a:extLst>
              </p:cNvPr>
              <p:cNvSpPr/>
              <p:nvPr/>
            </p:nvSpPr>
            <p:spPr>
              <a:xfrm>
                <a:off x="8320088" y="2312989"/>
                <a:ext cx="571500" cy="2416175"/>
              </a:xfrm>
              <a:custGeom>
                <a:avLst/>
                <a:gdLst/>
                <a:ahLst/>
                <a:cxnLst/>
                <a:rect l="l" t="t" r="r" b="b"/>
                <a:pathLst>
                  <a:path w="360" h="1522">
                    <a:moveTo>
                      <a:pt x="16" y="0"/>
                    </a:moveTo>
                    <a:lnTo>
                      <a:pt x="0" y="729"/>
                    </a:lnTo>
                    <a:lnTo>
                      <a:pt x="8" y="1522"/>
                    </a:lnTo>
                    <a:lnTo>
                      <a:pt x="358" y="600"/>
                    </a:lnTo>
                    <a:lnTo>
                      <a:pt x="360" y="585"/>
                    </a:lnTo>
                  </a:path>
                </a:pathLst>
              </a:custGeom>
              <a:noFill/>
              <a:ln w="12700">
                <a:solidFill>
                  <a:srgbClr val="FFFFFF">
                    <a:alpha val="54000"/>
                    <a:lumMod val="65000"/>
                  </a:srgbClr>
                </a:solidFill>
                <a:prstDash val="solid"/>
                <a:headEnd type="oval" w="sm" len="sm"/>
                <a:tailEnd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6" name="AutoShape 32">
                <a:extLst>
                  <a:ext uri="{FF2B5EF4-FFF2-40B4-BE49-F238E27FC236}">
                    <a16:creationId xmlns:a16="http://schemas.microsoft.com/office/drawing/2014/main" id="{56CC5048-7EC7-B55F-FD73-19C40AA36360}"/>
                  </a:ext>
                </a:extLst>
              </p:cNvPr>
              <p:cNvSpPr/>
              <p:nvPr/>
            </p:nvSpPr>
            <p:spPr>
              <a:xfrm flipV="1">
                <a:off x="7413625" y="2312989"/>
                <a:ext cx="931863" cy="298450"/>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7" name="AutoShape 33">
                <a:extLst>
                  <a:ext uri="{FF2B5EF4-FFF2-40B4-BE49-F238E27FC236}">
                    <a16:creationId xmlns:a16="http://schemas.microsoft.com/office/drawing/2014/main" id="{7D2B6BC6-6A70-2226-3D4E-EA72744C83C3}"/>
                  </a:ext>
                </a:extLst>
              </p:cNvPr>
              <p:cNvSpPr/>
              <p:nvPr/>
            </p:nvSpPr>
            <p:spPr>
              <a:xfrm flipV="1">
                <a:off x="5765800" y="2611439"/>
                <a:ext cx="1647825" cy="950913"/>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8" name="Freeform 34">
                <a:extLst>
                  <a:ext uri="{FF2B5EF4-FFF2-40B4-BE49-F238E27FC236}">
                    <a16:creationId xmlns:a16="http://schemas.microsoft.com/office/drawing/2014/main" id="{D01042EA-09D2-3BD0-1CFE-3F9BED4D9400}"/>
                  </a:ext>
                </a:extLst>
              </p:cNvPr>
              <p:cNvSpPr/>
              <p:nvPr/>
            </p:nvSpPr>
            <p:spPr>
              <a:xfrm>
                <a:off x="5118100" y="3562351"/>
                <a:ext cx="876300" cy="1244600"/>
              </a:xfrm>
              <a:custGeom>
                <a:avLst/>
                <a:gdLst/>
                <a:ahLst/>
                <a:cxnLst/>
                <a:rect l="l" t="t" r="r" b="b"/>
                <a:pathLst>
                  <a:path w="552" h="784">
                    <a:moveTo>
                      <a:pt x="552" y="784"/>
                    </a:moveTo>
                    <a:lnTo>
                      <a:pt x="0" y="412"/>
                    </a:lnTo>
                    <a:lnTo>
                      <a:pt x="408" y="0"/>
                    </a:lnTo>
                  </a:path>
                </a:pathLst>
              </a:cu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29" name="AutoShape 35">
                <a:extLst>
                  <a:ext uri="{FF2B5EF4-FFF2-40B4-BE49-F238E27FC236}">
                    <a16:creationId xmlns:a16="http://schemas.microsoft.com/office/drawing/2014/main" id="{217E8A9A-A9DF-748C-B5B9-C00AD8A4FFBF}"/>
                  </a:ext>
                </a:extLst>
              </p:cNvPr>
              <p:cNvSpPr/>
              <p:nvPr/>
            </p:nvSpPr>
            <p:spPr>
              <a:xfrm flipH="1">
                <a:off x="5994400" y="4346576"/>
                <a:ext cx="895350" cy="460375"/>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30" name="Freeform 36">
                <a:extLst>
                  <a:ext uri="{FF2B5EF4-FFF2-40B4-BE49-F238E27FC236}">
                    <a16:creationId xmlns:a16="http://schemas.microsoft.com/office/drawing/2014/main" id="{1E43EEB0-35CD-C1E4-EEE2-EE7825440252}"/>
                  </a:ext>
                </a:extLst>
              </p:cNvPr>
              <p:cNvSpPr/>
              <p:nvPr/>
            </p:nvSpPr>
            <p:spPr>
              <a:xfrm>
                <a:off x="6889750" y="3265488"/>
                <a:ext cx="1998663" cy="1081088"/>
              </a:xfrm>
              <a:custGeom>
                <a:avLst/>
                <a:gdLst/>
                <a:ahLst/>
                <a:cxnLst/>
                <a:rect l="l" t="t" r="r" b="b"/>
                <a:pathLst>
                  <a:path w="1259" h="681">
                    <a:moveTo>
                      <a:pt x="1259" y="0"/>
                    </a:moveTo>
                    <a:lnTo>
                      <a:pt x="902" y="140"/>
                    </a:lnTo>
                    <a:lnTo>
                      <a:pt x="0" y="681"/>
                    </a:lnTo>
                  </a:path>
                </a:pathLst>
              </a:cu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31" name="Freeform 37">
                <a:extLst>
                  <a:ext uri="{FF2B5EF4-FFF2-40B4-BE49-F238E27FC236}">
                    <a16:creationId xmlns:a16="http://schemas.microsoft.com/office/drawing/2014/main" id="{3BF69C27-72F4-F108-EA9F-B66D12687FA8}"/>
                  </a:ext>
                </a:extLst>
              </p:cNvPr>
              <p:cNvSpPr/>
              <p:nvPr/>
            </p:nvSpPr>
            <p:spPr>
              <a:xfrm>
                <a:off x="6064250" y="5224463"/>
                <a:ext cx="2043113" cy="184150"/>
              </a:xfrm>
              <a:custGeom>
                <a:avLst/>
                <a:gdLst/>
                <a:ahLst/>
                <a:cxnLst/>
                <a:rect l="l" t="t" r="r" b="b"/>
                <a:pathLst>
                  <a:path w="1287" h="116">
                    <a:moveTo>
                      <a:pt x="1287" y="0"/>
                    </a:moveTo>
                    <a:lnTo>
                      <a:pt x="739" y="38"/>
                    </a:lnTo>
                    <a:lnTo>
                      <a:pt x="0" y="116"/>
                    </a:lnTo>
                  </a:path>
                </a:pathLst>
              </a:custGeom>
              <a:noFill/>
              <a:ln w="12700">
                <a:solidFill>
                  <a:srgbClr val="FFFFFF">
                    <a:alpha val="54000"/>
                    <a:lumMod val="65000"/>
                  </a:srgbClr>
                </a:solidFill>
                <a:prstDash val="solid"/>
                <a:headEnd type="oval" w="sm" len="sm"/>
                <a:tailEnd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32" name="Freeform 38">
                <a:extLst>
                  <a:ext uri="{FF2B5EF4-FFF2-40B4-BE49-F238E27FC236}">
                    <a16:creationId xmlns:a16="http://schemas.microsoft.com/office/drawing/2014/main" id="{72082BD0-724B-8EEC-E040-DF2DDD02745C}"/>
                  </a:ext>
                </a:extLst>
              </p:cNvPr>
              <p:cNvSpPr/>
              <p:nvPr/>
            </p:nvSpPr>
            <p:spPr>
              <a:xfrm>
                <a:off x="5994399" y="4729162"/>
                <a:ext cx="2338388" cy="555625"/>
              </a:xfrm>
              <a:custGeom>
                <a:avLst/>
                <a:gdLst/>
                <a:ahLst/>
                <a:cxnLst/>
                <a:rect l="l" t="t" r="r" b="b"/>
                <a:pathLst>
                  <a:path w="1473" h="350">
                    <a:moveTo>
                      <a:pt x="0" y="49"/>
                    </a:moveTo>
                    <a:lnTo>
                      <a:pt x="783" y="350"/>
                    </a:lnTo>
                    <a:lnTo>
                      <a:pt x="1473" y="0"/>
                    </a:lnTo>
                    <a:lnTo>
                      <a:pt x="1348" y="303"/>
                    </a:lnTo>
                  </a:path>
                </a:pathLst>
              </a:custGeom>
              <a:noFill/>
              <a:ln w="12700">
                <a:solidFill>
                  <a:srgbClr val="FFFFFF">
                    <a:alpha val="54000"/>
                    <a:lumMod val="65000"/>
                  </a:srgbClr>
                </a:solidFill>
                <a:prstDash val="solid"/>
                <a:headEnd w="sm" len="sm"/>
                <a:tailEnd w="sm" len="sm"/>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33" name="AutoShape 39">
                <a:extLst>
                  <a:ext uri="{FF2B5EF4-FFF2-40B4-BE49-F238E27FC236}">
                    <a16:creationId xmlns:a16="http://schemas.microsoft.com/office/drawing/2014/main" id="{F1087FFD-B339-C95A-D378-687DF1138BFB}"/>
                  </a:ext>
                </a:extLst>
              </p:cNvPr>
              <p:cNvSpPr/>
              <p:nvPr/>
            </p:nvSpPr>
            <p:spPr>
              <a:xfrm>
                <a:off x="7413625" y="2611438"/>
                <a:ext cx="908050" cy="876300"/>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34" name="AutoShape 40">
                <a:extLst>
                  <a:ext uri="{FF2B5EF4-FFF2-40B4-BE49-F238E27FC236}">
                    <a16:creationId xmlns:a16="http://schemas.microsoft.com/office/drawing/2014/main" id="{17D67471-5E77-1E4A-C6AC-A6BD322FA13F}"/>
                  </a:ext>
                </a:extLst>
              </p:cNvPr>
              <p:cNvSpPr/>
              <p:nvPr/>
            </p:nvSpPr>
            <p:spPr>
              <a:xfrm>
                <a:off x="5975350" y="2251076"/>
                <a:ext cx="1438275" cy="360363"/>
              </a:xfrm>
              <a:prstGeom prst="line">
                <a:avLst/>
              </a:prstGeom>
              <a:noFill/>
              <a:ln w="12700">
                <a:solidFill>
                  <a:srgbClr val="FFFFFF">
                    <a:alpha val="54000"/>
                    <a:lumMod val="65000"/>
                  </a:srgbClr>
                </a:solidFill>
                <a:prstDash val="solid"/>
                <a:headEnd type="oval" w="sm" len="sm"/>
                <a:tailEnd type="oval" w="sm" len="sm"/>
              </a:ln>
            </p:spPr>
            <p:txBody>
              <a:bodyPr vert="horz" wrap="square" lIns="91440" tIns="45720" rIns="91440" bIns="45720" anchor="ctr">
                <a:normAutofit fontScale="25000" lnSpcReduction="20000"/>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grpSp>
        <p:sp>
          <p:nvSpPr>
            <p:cNvPr id="99" name="AutoShape 41">
              <a:extLst>
                <a:ext uri="{FF2B5EF4-FFF2-40B4-BE49-F238E27FC236}">
                  <a16:creationId xmlns:a16="http://schemas.microsoft.com/office/drawing/2014/main" id="{EDEF521F-FE72-88F7-F4C2-1A4D85134622}"/>
                </a:ext>
              </a:extLst>
            </p:cNvPr>
            <p:cNvSpPr/>
            <p:nvPr/>
          </p:nvSpPr>
          <p:spPr>
            <a:xfrm>
              <a:off x="1786997" y="1759244"/>
              <a:ext cx="1754054" cy="1754050"/>
            </a:xfrm>
            <a:prstGeom prst="ellipse">
              <a:avLst/>
            </a:prstGeom>
            <a:solidFill>
              <a:srgbClr val="F84D4D">
                <a:alpha val="70000"/>
              </a:srgbClr>
            </a:solidFill>
            <a:ln>
              <a:noFill/>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00" name="TextBox 42">
              <a:extLst>
                <a:ext uri="{FF2B5EF4-FFF2-40B4-BE49-F238E27FC236}">
                  <a16:creationId xmlns:a16="http://schemas.microsoft.com/office/drawing/2014/main" id="{A09F5A08-7A56-F494-89B9-9D0FA1BDA5B0}"/>
                </a:ext>
              </a:extLst>
            </p:cNvPr>
            <p:cNvSpPr txBox="1"/>
            <p:nvPr/>
          </p:nvSpPr>
          <p:spPr>
            <a:xfrm>
              <a:off x="1870241" y="2432051"/>
              <a:ext cx="1636590" cy="410677"/>
            </a:xfrm>
            <a:prstGeom prst="rect">
              <a:avLst/>
            </a:prstGeom>
            <a:noFill/>
            <a:scene3d>
              <a:camera prst="orthographicFront">
                <a:rot lat="0" lon="0" rev="0"/>
              </a:camera>
              <a:lightRig rig="threePt" dir="t"/>
            </a:scene3d>
            <a:sp3d prstMaterial="matte">
              <a:bevelT w="1270" h="1270"/>
            </a:sp3d>
          </p:spPr>
          <p:txBody>
            <a:bodyPr vert="horz" wrap="square" lIns="91440" tIns="45720" rIns="91440" bIns="45720" rtlCol="0" anchor="t">
              <a:normAutofit fontScale="92500" lnSpcReduction="10000"/>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590" b="1" i="0" u="none" strike="noStrike" kern="0" cap="none" spc="0" normalizeH="0" baseline="0" noProof="0">
                  <a:ln>
                    <a:noFill/>
                  </a:ln>
                  <a:solidFill>
                    <a:srgbClr val="FFFFFF"/>
                  </a:solidFill>
                  <a:effectLst/>
                  <a:uLnTx/>
                  <a:uFillTx/>
                  <a:latin typeface="Arial"/>
                  <a:ea typeface="Arial"/>
                </a:rPr>
                <a:t>2</a:t>
              </a:r>
              <a:endParaRPr kumimoji="0" lang="en-US" sz="1100" b="0" i="0" u="none" strike="noStrike" kern="0" cap="none" spc="0" normalizeH="0" baseline="0" noProof="0">
                <a:ln>
                  <a:noFill/>
                </a:ln>
                <a:solidFill>
                  <a:srgbClr val="2F2F2F"/>
                </a:solidFill>
                <a:effectLst/>
                <a:uLnTx/>
                <a:uFillTx/>
              </a:endParaRPr>
            </a:p>
          </p:txBody>
        </p:sp>
      </p:grpSp>
      <p:sp>
        <p:nvSpPr>
          <p:cNvPr id="135" name="AutoShape 43">
            <a:extLst>
              <a:ext uri="{FF2B5EF4-FFF2-40B4-BE49-F238E27FC236}">
                <a16:creationId xmlns:a16="http://schemas.microsoft.com/office/drawing/2014/main" id="{6B24CE92-621F-AD56-2C7D-E08DCF33A12C}"/>
              </a:ext>
            </a:extLst>
          </p:cNvPr>
          <p:cNvSpPr/>
          <p:nvPr/>
        </p:nvSpPr>
        <p:spPr>
          <a:xfrm>
            <a:off x="7656313" y="1771394"/>
            <a:ext cx="1552650" cy="1552646"/>
          </a:xfrm>
          <a:prstGeom prst="ellipse">
            <a:avLst/>
          </a:prstGeom>
          <a:solidFill>
            <a:srgbClr val="F84D4D">
              <a:lumMod val="40000"/>
              <a:lumOff val="60000"/>
            </a:srgbClr>
          </a:solidFill>
          <a:ln>
            <a:noFill/>
          </a:ln>
        </p:spPr>
        <p:txBody>
          <a:bodyPr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solidFill>
                  <a:srgbClr val="FFFFFF"/>
                </a:solidFill>
                <a:effectLst/>
                <a:uLnTx/>
                <a:uFillTx/>
                <a:latin typeface="Arial"/>
                <a:ea typeface="Arial"/>
              </a:rPr>
              <a:t>3</a:t>
            </a:r>
          </a:p>
        </p:txBody>
      </p:sp>
      <p:sp>
        <p:nvSpPr>
          <p:cNvPr id="136" name="TextBox 44">
            <a:extLst>
              <a:ext uri="{FF2B5EF4-FFF2-40B4-BE49-F238E27FC236}">
                <a16:creationId xmlns:a16="http://schemas.microsoft.com/office/drawing/2014/main" id="{2AD54B56-CFAF-B078-EC9E-6C5AB8A62FB1}"/>
              </a:ext>
            </a:extLst>
          </p:cNvPr>
          <p:cNvSpPr txBox="1"/>
          <p:nvPr/>
        </p:nvSpPr>
        <p:spPr>
          <a:xfrm>
            <a:off x="-972616" y="3472045"/>
            <a:ext cx="3946605" cy="338554"/>
          </a:xfrm>
          <a:prstGeom prst="rect">
            <a:avLst/>
          </a:prstGeom>
          <a:noFill/>
          <a:ln>
            <a:noFill/>
            <a:miter lim="800000"/>
          </a:ln>
        </p:spPr>
        <p:txBody>
          <a:bodyPr vert="horz" wrap="square" lIns="91440" tIns="45720" rIns="91440" bIns="45720" rtlCol="0" anchor="t">
            <a:spAutoFit/>
            <a:scene3d>
              <a:camera prst="orthographicFront"/>
              <a:lightRig rig="threePt" dir="t"/>
            </a:scene3d>
            <a:sp3d>
              <a:bevelT w="0" h="0"/>
            </a:sp3d>
          </a:bodyP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2F2F2F"/>
                </a:solidFill>
                <a:effectLst/>
                <a:uLnTx/>
                <a:uFillTx/>
                <a:latin typeface="微软雅黑"/>
                <a:ea typeface="微软雅黑"/>
              </a:rPr>
              <a:t>Éligibilité Globale</a:t>
            </a:r>
            <a:endParaRPr kumimoji="0" lang="en-US" sz="1100" b="0" i="0" u="none" strike="noStrike" kern="0" cap="none" spc="0" normalizeH="0" baseline="0" noProof="0">
              <a:ln>
                <a:noFill/>
              </a:ln>
              <a:solidFill>
                <a:srgbClr val="2F2F2F"/>
              </a:solidFill>
              <a:effectLst/>
              <a:uLnTx/>
              <a:uFillTx/>
            </a:endParaRPr>
          </a:p>
        </p:txBody>
      </p:sp>
      <p:sp>
        <p:nvSpPr>
          <p:cNvPr id="137" name="TextBox 45">
            <a:extLst>
              <a:ext uri="{FF2B5EF4-FFF2-40B4-BE49-F238E27FC236}">
                <a16:creationId xmlns:a16="http://schemas.microsoft.com/office/drawing/2014/main" id="{2A1BC485-D37E-BBFC-A980-EA5B447ED896}"/>
              </a:ext>
            </a:extLst>
          </p:cNvPr>
          <p:cNvSpPr txBox="1"/>
          <p:nvPr/>
        </p:nvSpPr>
        <p:spPr>
          <a:xfrm>
            <a:off x="-47220" y="3801685"/>
            <a:ext cx="2418003" cy="587469"/>
          </a:xfrm>
          <a:prstGeom prst="rect">
            <a:avLst/>
          </a:prstGeom>
          <a:noFill/>
          <a:ln>
            <a:noFill/>
            <a:miter lim="800000"/>
          </a:ln>
        </p:spPr>
        <p:txBody>
          <a:bodyPr vert="horz" wrap="square" lIns="91440" tIns="45720" rIns="91440" bIns="45720" rtlCol="0" anchor="t">
            <a:spAutoFit/>
            <a:scene3d>
              <a:camera prst="orthographicFront"/>
              <a:lightRig rig="threePt" dir="t"/>
            </a:scene3d>
            <a:sp3d>
              <a:bevelT w="0" h="0"/>
            </a:sp3d>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2F2F2F"/>
                </a:solidFill>
                <a:effectLst/>
                <a:uLnTx/>
                <a:uFillTx/>
                <a:latin typeface="微软雅黑"/>
                <a:ea typeface="微软雅黑"/>
              </a:rPr>
              <a:t>83,7% des individus sont éligibles au don de sang.</a:t>
            </a:r>
            <a:endParaRPr kumimoji="0" lang="en-US" sz="1100" b="0" i="0" u="none" strike="noStrike" kern="0" cap="none" spc="0" normalizeH="0" baseline="0" noProof="0" dirty="0">
              <a:ln>
                <a:noFill/>
              </a:ln>
              <a:solidFill>
                <a:srgbClr val="2F2F2F"/>
              </a:solidFill>
              <a:effectLst/>
              <a:uLnTx/>
              <a:uFillTx/>
            </a:endParaRPr>
          </a:p>
        </p:txBody>
      </p:sp>
      <p:sp>
        <p:nvSpPr>
          <p:cNvPr id="138" name="TextBox 46">
            <a:extLst>
              <a:ext uri="{FF2B5EF4-FFF2-40B4-BE49-F238E27FC236}">
                <a16:creationId xmlns:a16="http://schemas.microsoft.com/office/drawing/2014/main" id="{7E0B49DA-95AB-5399-2289-B13FE0EDF5BC}"/>
              </a:ext>
            </a:extLst>
          </p:cNvPr>
          <p:cNvSpPr txBox="1"/>
          <p:nvPr/>
        </p:nvSpPr>
        <p:spPr>
          <a:xfrm>
            <a:off x="3002484" y="4062361"/>
            <a:ext cx="3949700" cy="338554"/>
          </a:xfrm>
          <a:prstGeom prst="rect">
            <a:avLst/>
          </a:prstGeom>
          <a:noFill/>
          <a:ln>
            <a:noFill/>
            <a:miter lim="800000"/>
          </a:ln>
        </p:spPr>
        <p:txBody>
          <a:bodyPr vert="horz" wrap="square" lIns="91440" tIns="45720" rIns="91440" bIns="45720" rtlCol="0" anchor="t">
            <a:spAutoFit/>
            <a:scene3d>
              <a:camera prst="orthographicFront"/>
              <a:lightRig rig="threePt" dir="t"/>
            </a:scene3d>
            <a:sp3d>
              <a:bevelT w="0" h="0"/>
            </a:sp3d>
          </a:bodyPr>
          <a:lstStyle/>
          <a:p>
            <a:pPr marL="0" marR="0" lvl="1"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2F2F2F"/>
                </a:solidFill>
                <a:effectLst/>
                <a:uLnTx/>
                <a:uFillTx/>
                <a:latin typeface="微软雅黑"/>
                <a:ea typeface="微软雅黑"/>
              </a:rPr>
              <a:t>Non-Éligibilité Temporaire</a:t>
            </a:r>
            <a:endParaRPr kumimoji="0" lang="en-US" sz="1100" b="0" i="0" u="none" strike="noStrike" kern="0" cap="none" spc="0" normalizeH="0" baseline="0" noProof="0" dirty="0">
              <a:ln>
                <a:noFill/>
              </a:ln>
              <a:solidFill>
                <a:srgbClr val="2F2F2F"/>
              </a:solidFill>
              <a:effectLst/>
              <a:uLnTx/>
              <a:uFillTx/>
            </a:endParaRPr>
          </a:p>
        </p:txBody>
      </p:sp>
      <p:sp>
        <p:nvSpPr>
          <p:cNvPr id="139" name="TextBox 47">
            <a:extLst>
              <a:ext uri="{FF2B5EF4-FFF2-40B4-BE49-F238E27FC236}">
                <a16:creationId xmlns:a16="http://schemas.microsoft.com/office/drawing/2014/main" id="{48CF633C-F2B9-E8CC-0E5A-A6E7F3E9D04F}"/>
              </a:ext>
            </a:extLst>
          </p:cNvPr>
          <p:cNvSpPr txBox="1"/>
          <p:nvPr/>
        </p:nvSpPr>
        <p:spPr>
          <a:xfrm>
            <a:off x="3001236" y="4637079"/>
            <a:ext cx="3949700" cy="587469"/>
          </a:xfrm>
          <a:prstGeom prst="rect">
            <a:avLst/>
          </a:prstGeom>
          <a:noFill/>
          <a:ln>
            <a:noFill/>
            <a:miter lim="800000"/>
          </a:ln>
        </p:spPr>
        <p:txBody>
          <a:bodyPr vert="horz" wrap="square" lIns="91440" tIns="45720" rIns="91440" bIns="45720" rtlCol="0" anchor="t">
            <a:spAutoFit/>
            <a:scene3d>
              <a:camera prst="orthographicFront"/>
              <a:lightRig rig="threePt" dir="t"/>
            </a:scene3d>
            <a:sp3d>
              <a:bevelT w="0" h="0"/>
            </a:sp3d>
          </a:bodyPr>
          <a:lstStyle/>
          <a:p>
            <a:pPr marL="0" marR="0" lvl="0" indent="0" defTabSz="914400"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2F2F2F"/>
                </a:solidFill>
                <a:effectLst/>
                <a:uLnTx/>
                <a:uFillTx/>
                <a:latin typeface="微软雅黑"/>
                <a:ea typeface="微软雅黑"/>
              </a:rPr>
              <a:t>11,5% sont temporairement non éligibles.</a:t>
            </a:r>
            <a:endParaRPr kumimoji="0" lang="en-US" sz="1100" b="0" i="0" u="none" strike="noStrike" kern="0" cap="none" spc="0" normalizeH="0" baseline="0" noProof="0">
              <a:ln>
                <a:noFill/>
              </a:ln>
              <a:solidFill>
                <a:srgbClr val="2F2F2F"/>
              </a:solidFill>
              <a:effectLst/>
              <a:uLnTx/>
              <a:uFillTx/>
            </a:endParaRPr>
          </a:p>
        </p:txBody>
      </p:sp>
      <p:sp>
        <p:nvSpPr>
          <p:cNvPr id="140" name="TextBox 48">
            <a:extLst>
              <a:ext uri="{FF2B5EF4-FFF2-40B4-BE49-F238E27FC236}">
                <a16:creationId xmlns:a16="http://schemas.microsoft.com/office/drawing/2014/main" id="{525F0131-3757-1A21-6025-7D70CAC6785A}"/>
              </a:ext>
            </a:extLst>
          </p:cNvPr>
          <p:cNvSpPr txBox="1"/>
          <p:nvPr/>
        </p:nvSpPr>
        <p:spPr>
          <a:xfrm>
            <a:off x="5787769" y="3487020"/>
            <a:ext cx="3975100" cy="338554"/>
          </a:xfrm>
          <a:prstGeom prst="rect">
            <a:avLst/>
          </a:prstGeom>
          <a:noFill/>
          <a:ln>
            <a:noFill/>
            <a:miter lim="800000"/>
          </a:ln>
        </p:spPr>
        <p:txBody>
          <a:bodyPr vert="horz" wrap="square" lIns="91440" tIns="45720" rIns="91440" bIns="45720" rtlCol="0" anchor="t">
            <a:spAutoFit/>
            <a:scene3d>
              <a:camera prst="orthographicFront"/>
              <a:lightRig rig="threePt" dir="t"/>
            </a:scene3d>
            <a:sp3d>
              <a:bevelT w="0" h="0"/>
            </a:sp3d>
          </a:bodyPr>
          <a:lstStyle/>
          <a:p>
            <a:pPr marL="0" lvl="1" algn="ctr">
              <a:defRPr/>
            </a:pPr>
            <a:r>
              <a:rPr lang="zh-CN" altLang="en-US" sz="1600" b="1" i="0" u="none" baseline="0" dirty="0">
                <a:solidFill>
                  <a:srgbClr val="2F2F2F"/>
                </a:solidFill>
                <a:latin typeface="微软雅黑"/>
                <a:ea typeface="微软雅黑"/>
              </a:rPr>
              <a:t>Non-Éligibilité Définitive</a:t>
            </a:r>
            <a:endParaRPr lang="en-US" sz="1100" dirty="0"/>
          </a:p>
        </p:txBody>
      </p:sp>
      <p:sp>
        <p:nvSpPr>
          <p:cNvPr id="141" name="TextBox 49">
            <a:extLst>
              <a:ext uri="{FF2B5EF4-FFF2-40B4-BE49-F238E27FC236}">
                <a16:creationId xmlns:a16="http://schemas.microsoft.com/office/drawing/2014/main" id="{8471BF34-2421-F7FE-217C-095A4AFC48D3}"/>
              </a:ext>
            </a:extLst>
          </p:cNvPr>
          <p:cNvSpPr txBox="1"/>
          <p:nvPr/>
        </p:nvSpPr>
        <p:spPr>
          <a:xfrm>
            <a:off x="5720523" y="3757358"/>
            <a:ext cx="3975100" cy="587469"/>
          </a:xfrm>
          <a:prstGeom prst="rect">
            <a:avLst/>
          </a:prstGeom>
          <a:noFill/>
          <a:ln>
            <a:noFill/>
            <a:miter lim="800000"/>
          </a:ln>
        </p:spPr>
        <p:txBody>
          <a:bodyPr vert="horz" wrap="square" lIns="91440" tIns="45720" rIns="91440" bIns="45720" rtlCol="0" anchor="t">
            <a:spAutoFit/>
            <a:scene3d>
              <a:camera prst="orthographicFront"/>
              <a:lightRig rig="threePt" dir="t"/>
            </a:scene3d>
            <a:sp3d>
              <a:bevelT w="0" h="0"/>
            </a:sp3d>
          </a:bodyPr>
          <a:lstStyle/>
          <a:p>
            <a:pPr marL="0" algn="l">
              <a:lnSpc>
                <a:spcPct val="120000"/>
              </a:lnSpc>
              <a:defRPr/>
            </a:pPr>
            <a:r>
              <a:rPr lang="zh-CN" altLang="en-US" sz="1400" b="0" i="0" u="none" baseline="0" dirty="0">
                <a:solidFill>
                  <a:srgbClr val="2F2F2F"/>
                </a:solidFill>
                <a:latin typeface="微软雅黑"/>
                <a:ea typeface="微软雅黑"/>
              </a:rPr>
              <a:t>4,8% sont définitivement non éligibles.</a:t>
            </a:r>
            <a:endParaRPr lang="en-US" sz="1100" dirty="0"/>
          </a:p>
        </p:txBody>
      </p:sp>
    </p:spTree>
    <p:extLst>
      <p:ext uri="{BB962C8B-B14F-4D97-AF65-F5344CB8AC3E}">
        <p14:creationId xmlns:p14="http://schemas.microsoft.com/office/powerpoint/2010/main" val="224066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animEffect transition="in" filter="barn(outVertical)">
                                      <p:cBhvr>
                                        <p:cTn id="6" dur="500"/>
                                        <p:tgtEl>
                                          <p:spTgt spid="94"/>
                                        </p:tgtEl>
                                      </p:cBhvr>
                                    </p:animEffect>
                                    <p:set>
                                      <p:cBhvr>
                                        <p:cTn id="7" dur="500" fill="hold">
                                          <p:stCondLst>
                                            <p:cond delay="0"/>
                                          </p:stCondLst>
                                        </p:cTn>
                                        <p:tgtEl>
                                          <p:spTgt spid="94"/>
                                        </p:tgtEl>
                                        <p:attrNameLst>
                                          <p:attrName>style.visibility</p:attrName>
                                        </p:attrNameLst>
                                      </p:cBhvr>
                                      <p:to>
                                        <p:strVal val="visible"/>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6"/>
                                        </p:tgtEl>
                                        <p:attrNameLst>
                                          <p:attrName>style.visibility</p:attrName>
                                        </p:attrNameLst>
                                      </p:cBhvr>
                                      <p:to>
                                        <p:strVal val="visible"/>
                                      </p:to>
                                    </p:set>
                                  </p:childTnLst>
                                </p:cTn>
                              </p:par>
                            </p:childTnLst>
                          </p:cTn>
                        </p:par>
                        <p:par>
                          <p:cTn id="11" fill="hold">
                            <p:stCondLst>
                              <p:cond delay="500"/>
                            </p:stCondLst>
                            <p:childTnLst>
                              <p:par>
                                <p:cTn id="12" presetID="7" presetClass="entr" presetSubtype="8" fill="hold" nodeType="afterEffect">
                                  <p:stCondLst>
                                    <p:cond delay="0"/>
                                  </p:stCondLst>
                                  <p:childTnLst>
                                    <p:anim calcmode="lin" valueType="num">
                                      <p:cBhvr additive="base">
                                        <p:cTn id="13" dur="2000" fill="hold"/>
                                        <p:tgtEl>
                                          <p:spTgt spid="136"/>
                                        </p:tgtEl>
                                        <p:attrNameLst>
                                          <p:attrName>ppt_x</p:attrName>
                                        </p:attrNameLst>
                                      </p:cBhvr>
                                      <p:tavLst>
                                        <p:tav tm="0">
                                          <p:val>
                                            <p:strVal val="0-#ppt_w/2"/>
                                          </p:val>
                                        </p:tav>
                                        <p:tav tm="100000">
                                          <p:val>
                                            <p:strVal val="#ppt_x"/>
                                          </p:val>
                                        </p:tav>
                                      </p:tavLst>
                                    </p:anim>
                                    <p:anim calcmode="lin" valueType="num">
                                      <p:cBhvr additive="base">
                                        <p:cTn id="14" dur="2000" fill="hold"/>
                                        <p:tgtEl>
                                          <p:spTgt spid="136"/>
                                        </p:tgtEl>
                                        <p:attrNameLst>
                                          <p:attrName>ppt_y</p:attrName>
                                        </p:attrNameLst>
                                      </p:cBhvr>
                                      <p:tavLst>
                                        <p:tav tm="0">
                                          <p:val>
                                            <p:strVal val="#ppt_y"/>
                                          </p:val>
                                        </p:tav>
                                        <p:tav tm="100000">
                                          <p:val>
                                            <p:strVal val="#ppt_y"/>
                                          </p:val>
                                        </p:tav>
                                      </p:tavLst>
                                    </p:anim>
                                    <p:set>
                                      <p:cBhvr>
                                        <p:cTn id="15" dur="2000" fill="hold">
                                          <p:stCondLst>
                                            <p:cond delay="0"/>
                                          </p:stCondLst>
                                        </p:cTn>
                                        <p:tgtEl>
                                          <p:spTgt spid="136"/>
                                        </p:tgtEl>
                                        <p:attrNameLst>
                                          <p:attrName>style.visibility</p:attrName>
                                        </p:attrNameLst>
                                      </p:cBhvr>
                                      <p:to>
                                        <p:strVal val="visible"/>
                                      </p:to>
                                    </p:set>
                                  </p:childTnLst>
                                </p:cTn>
                              </p:par>
                            </p:childTnLst>
                          </p:cTn>
                        </p:par>
                        <p:par>
                          <p:cTn id="16" fill="hold">
                            <p:stCondLst>
                              <p:cond delay="2500"/>
                            </p:stCondLst>
                            <p:childTnLst>
                              <p:par>
                                <p:cTn id="17" presetID="16" presetClass="entr" presetSubtype="26" fill="hold" nodeType="afterEffect">
                                  <p:stCondLst>
                                    <p:cond delay="0"/>
                                  </p:stCondLst>
                                  <p:childTnLst>
                                    <p:animEffect transition="in" filter="barn(inHorizontal)">
                                      <p:cBhvr>
                                        <p:cTn id="18" dur="500"/>
                                        <p:tgtEl>
                                          <p:spTgt spid="137"/>
                                        </p:tgtEl>
                                      </p:cBhvr>
                                    </p:animEffect>
                                    <p:set>
                                      <p:cBhvr>
                                        <p:cTn id="19" dur="500" fill="hold">
                                          <p:stCondLst>
                                            <p:cond delay="0"/>
                                          </p:stCondLst>
                                        </p:cTn>
                                        <p:tgtEl>
                                          <p:spTgt spid="137"/>
                                        </p:tgtEl>
                                        <p:attrNameLst>
                                          <p:attrName>style.visibility</p:attrName>
                                        </p:attrNameLst>
                                      </p:cBhvr>
                                      <p:to>
                                        <p:strVal val="visible"/>
                                      </p:to>
                                    </p:set>
                                  </p:childTnLst>
                                </p:cTn>
                              </p:par>
                            </p:childTnLst>
                          </p:cTn>
                        </p:par>
                        <p:par>
                          <p:cTn id="20" fill="hold">
                            <p:stCondLst>
                              <p:cond delay="3000"/>
                            </p:stCondLst>
                            <p:childTnLst>
                              <p:par>
                                <p:cTn id="21" presetID="1" presetClass="entr" presetSubtype="0" fill="hold" nodeType="after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par>
                          <p:cTn id="23" fill="hold">
                            <p:stCondLst>
                              <p:cond delay="3000"/>
                            </p:stCondLst>
                            <p:childTnLst>
                              <p:par>
                                <p:cTn id="24" presetID="41" presetClass="entr" presetSubtype="0" fill="hold" grpId="0" nodeType="afterEffect">
                                  <p:stCondLst>
                                    <p:cond delay="0"/>
                                  </p:stCondLst>
                                  <p:iterate type="lt">
                                    <p:tmPct val="10000"/>
                                  </p:iterate>
                                  <p:childTnLst>
                                    <p:anim calcmode="lin" valueType="num">
                                      <p:cBhvr>
                                        <p:cTn id="25" dur="1000" fill="hold"/>
                                        <p:tgtEl>
                                          <p:spTgt spid="138"/>
                                        </p:tgtEl>
                                        <p:attrNameLst>
                                          <p:attrName>ppt_x</p:attrName>
                                        </p:attrNameLst>
                                      </p:cBhvr>
                                      <p:tavLst>
                                        <p:tav tm="0">
                                          <p:val>
                                            <p:strVal val="#ppt_x"/>
                                          </p:val>
                                        </p:tav>
                                        <p:tav tm="50000">
                                          <p:val>
                                            <p:strVal val="#ppt_x+.1"/>
                                          </p:val>
                                        </p:tav>
                                        <p:tav tm="100000">
                                          <p:val>
                                            <p:strVal val="#ppt_x"/>
                                          </p:val>
                                        </p:tav>
                                      </p:tavLst>
                                    </p:anim>
                                    <p:anim calcmode="lin" valueType="num">
                                      <p:cBhvr>
                                        <p:cTn id="26" dur="1000" fill="hold"/>
                                        <p:tgtEl>
                                          <p:spTgt spid="138"/>
                                        </p:tgtEl>
                                        <p:attrNameLst>
                                          <p:attrName>ppt_y</p:attrName>
                                        </p:attrNameLst>
                                      </p:cBhvr>
                                      <p:tavLst>
                                        <p:tav tm="0">
                                          <p:val>
                                            <p:strVal val="#ppt_y"/>
                                          </p:val>
                                        </p:tav>
                                        <p:tav tm="100000">
                                          <p:val>
                                            <p:strVal val="#ppt_y"/>
                                          </p:val>
                                        </p:tav>
                                      </p:tavLst>
                                    </p:anim>
                                    <p:anim calcmode="lin" valueType="num">
                                      <p:cBhvr>
                                        <p:cTn id="27" dur="1000" fill="hold"/>
                                        <p:tgtEl>
                                          <p:spTgt spid="138"/>
                                        </p:tgtEl>
                                        <p:attrNameLst>
                                          <p:attrName>ppt_h</p:attrName>
                                        </p:attrNameLst>
                                      </p:cBhvr>
                                      <p:tavLst>
                                        <p:tav tm="0">
                                          <p:val>
                                            <p:strVal val="#ppt_h/10"/>
                                          </p:val>
                                        </p:tav>
                                        <p:tav tm="50000">
                                          <p:val>
                                            <p:strVal val="#ppt_h+.01"/>
                                          </p:val>
                                        </p:tav>
                                        <p:tav tm="100000">
                                          <p:val>
                                            <p:strVal val="#ppt_h"/>
                                          </p:val>
                                        </p:tav>
                                      </p:tavLst>
                                    </p:anim>
                                    <p:anim calcmode="lin" valueType="num">
                                      <p:cBhvr>
                                        <p:cTn id="28" dur="1000" fill="hold"/>
                                        <p:tgtEl>
                                          <p:spTgt spid="138"/>
                                        </p:tgtEl>
                                        <p:attrNameLst>
                                          <p:attrName>ppt_w</p:attrName>
                                        </p:attrNameLst>
                                      </p:cBhvr>
                                      <p:tavLst>
                                        <p:tav tm="0">
                                          <p:val>
                                            <p:strVal val="#ppt_w/10"/>
                                          </p:val>
                                        </p:tav>
                                        <p:tav tm="50000">
                                          <p:val>
                                            <p:strVal val="#ppt_w+.01"/>
                                          </p:val>
                                        </p:tav>
                                        <p:tav tm="100000">
                                          <p:val>
                                            <p:strVal val="#ppt_w"/>
                                          </p:val>
                                        </p:tav>
                                      </p:tavLst>
                                    </p:anim>
                                    <p:animEffect transition="in" filter="fade">
                                      <p:cBhvr>
                                        <p:cTn id="29" dur="1000" tmFilter="0,0; .5, 1; 1, 1"/>
                                        <p:tgtEl>
                                          <p:spTgt spid="138"/>
                                        </p:tgtEl>
                                      </p:cBhvr>
                                    </p:animEffect>
                                    <p:set>
                                      <p:cBhvr>
                                        <p:cTn id="30" dur="1000" fill="hold">
                                          <p:stCondLst>
                                            <p:cond delay="0"/>
                                          </p:stCondLst>
                                        </p:cTn>
                                        <p:tgtEl>
                                          <p:spTgt spid="138"/>
                                        </p:tgtEl>
                                        <p:attrNameLst>
                                          <p:attrName>style.visibility</p:attrName>
                                        </p:attrNameLst>
                                      </p:cBhvr>
                                      <p:to>
                                        <p:strVal val="visible"/>
                                      </p:to>
                                    </p:set>
                                  </p:childTnLst>
                                </p:cTn>
                              </p:par>
                            </p:childTnLst>
                          </p:cTn>
                        </p:par>
                        <p:par>
                          <p:cTn id="31" fill="hold">
                            <p:stCondLst>
                              <p:cond delay="6400"/>
                            </p:stCondLst>
                            <p:childTnLst>
                              <p:par>
                                <p:cTn id="32" presetID="37" presetClass="entr" presetSubtype="0" fill="hold" nodeType="afterEffect">
                                  <p:stCondLst>
                                    <p:cond delay="0"/>
                                  </p:stCondLst>
                                  <p:childTnLst>
                                    <p:anim calcmode="lin" valueType="num">
                                      <p:cBhvr>
                                        <p:cTn id="33" dur="1000" fill="hold"/>
                                        <p:tgtEl>
                                          <p:spTgt spid="139"/>
                                        </p:tgtEl>
                                        <p:attrNameLst>
                                          <p:attrName>ppt_x</p:attrName>
                                        </p:attrNameLst>
                                      </p:cBhvr>
                                      <p:tavLst>
                                        <p:tav tm="0">
                                          <p:val>
                                            <p:strVal val="#ppt_x"/>
                                          </p:val>
                                        </p:tav>
                                        <p:tav tm="100000">
                                          <p:val>
                                            <p:strVal val="#ppt_x"/>
                                          </p:val>
                                        </p:tav>
                                      </p:tavLst>
                                    </p:anim>
                                    <p:anim calcmode="lin" valueType="num">
                                      <p:cBhvr>
                                        <p:cTn id="34" dur="900" decel="100000" fill="hold"/>
                                        <p:tgtEl>
                                          <p:spTgt spid="139"/>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39"/>
                                        </p:tgtEl>
                                        <p:attrNameLst>
                                          <p:attrName>ppt_y</p:attrName>
                                        </p:attrNameLst>
                                      </p:cBhvr>
                                      <p:tavLst>
                                        <p:tav tm="0">
                                          <p:val>
                                            <p:strVal val="#ppt_y-.03"/>
                                          </p:val>
                                        </p:tav>
                                        <p:tav tm="100000">
                                          <p:val>
                                            <p:strVal val="#ppt_y"/>
                                          </p:val>
                                        </p:tav>
                                      </p:tavLst>
                                    </p:anim>
                                    <p:animEffect transition="in" filter="fade">
                                      <p:cBhvr>
                                        <p:cTn id="36" dur="1000"/>
                                        <p:tgtEl>
                                          <p:spTgt spid="139"/>
                                        </p:tgtEl>
                                      </p:cBhvr>
                                    </p:animEffect>
                                    <p:set>
                                      <p:cBhvr>
                                        <p:cTn id="37" dur="1" fill="hold">
                                          <p:stCondLst>
                                            <p:cond delay="0"/>
                                          </p:stCondLst>
                                        </p:cTn>
                                        <p:tgtEl>
                                          <p:spTgt spid="139"/>
                                        </p:tgtEl>
                                        <p:attrNameLst>
                                          <p:attrName>style.visibility</p:attrName>
                                        </p:attrNameLst>
                                      </p:cBhvr>
                                      <p:to>
                                        <p:strVal val="visible"/>
                                      </p:to>
                                    </p:set>
                                  </p:childTnLst>
                                </p:cTn>
                              </p:par>
                            </p:childTnLst>
                          </p:cTn>
                        </p:par>
                        <p:par>
                          <p:cTn id="38" fill="hold">
                            <p:stCondLst>
                              <p:cond delay="7400"/>
                            </p:stCondLst>
                            <p:childTnLst>
                              <p:par>
                                <p:cTn id="39" presetID="1" presetClass="entr" presetSubtype="0" fill="hold" nodeType="afterEffect">
                                  <p:stCondLst>
                                    <p:cond delay="0"/>
                                  </p:stCondLst>
                                  <p:childTnLst>
                                    <p:set>
                                      <p:cBhvr>
                                        <p:cTn id="40" dur="1" fill="hold">
                                          <p:stCondLst>
                                            <p:cond delay="0"/>
                                          </p:stCondLst>
                                        </p:cTn>
                                        <p:tgtEl>
                                          <p:spTgt spid="135"/>
                                        </p:tgtEl>
                                        <p:attrNameLst>
                                          <p:attrName>style.visibility</p:attrName>
                                        </p:attrNameLst>
                                      </p:cBhvr>
                                      <p:to>
                                        <p:strVal val="visible"/>
                                      </p:to>
                                    </p:set>
                                  </p:childTnLst>
                                </p:cTn>
                              </p:par>
                            </p:childTnLst>
                          </p:cTn>
                        </p:par>
                        <p:par>
                          <p:cTn id="41" fill="hold">
                            <p:stCondLst>
                              <p:cond delay="7400"/>
                            </p:stCondLst>
                            <p:childTnLst>
                              <p:par>
                                <p:cTn id="42" presetID="16" presetClass="entr" presetSubtype="37" fill="hold" nodeType="afterEffect">
                                  <p:stCondLst>
                                    <p:cond delay="0"/>
                                  </p:stCondLst>
                                  <p:childTnLst>
                                    <p:animEffect transition="in" filter="barn(outVertical)">
                                      <p:cBhvr>
                                        <p:cTn id="43" dur="500"/>
                                        <p:tgtEl>
                                          <p:spTgt spid="140"/>
                                        </p:tgtEl>
                                      </p:cBhvr>
                                    </p:animEffect>
                                    <p:set>
                                      <p:cBhvr>
                                        <p:cTn id="44" dur="500" fill="hold">
                                          <p:stCondLst>
                                            <p:cond delay="0"/>
                                          </p:stCondLst>
                                        </p:cTn>
                                        <p:tgtEl>
                                          <p:spTgt spid="140"/>
                                        </p:tgtEl>
                                        <p:attrNameLst>
                                          <p:attrName>style.visibility</p:attrName>
                                        </p:attrNameLst>
                                      </p:cBhvr>
                                      <p:to>
                                        <p:strVal val="visible"/>
                                      </p:to>
                                    </p:set>
                                  </p:childTnLst>
                                </p:cTn>
                              </p:par>
                            </p:childTnLst>
                          </p:cTn>
                        </p:par>
                        <p:par>
                          <p:cTn id="45" fill="hold">
                            <p:stCondLst>
                              <p:cond delay="7900"/>
                            </p:stCondLst>
                            <p:childTnLst>
                              <p:par>
                                <p:cTn id="46" presetID="21" presetClass="entr" presetSubtype="4" fill="hold" nodeType="afterEffect">
                                  <p:stCondLst>
                                    <p:cond delay="0"/>
                                  </p:stCondLst>
                                  <p:childTnLst>
                                    <p:animEffect transition="in" filter="wheel(4)">
                                      <p:cBhvr>
                                        <p:cTn id="47" dur="1000"/>
                                        <p:tgtEl>
                                          <p:spTgt spid="141"/>
                                        </p:tgtEl>
                                      </p:cBhvr>
                                    </p:animEffect>
                                    <p:set>
                                      <p:cBhvr>
                                        <p:cTn id="48" dur="1000"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2BDA4-C00C-F304-B2AA-CF1DAD128425}"/>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255841D5-57A7-2572-4CDA-2DE042DF86CC}"/>
              </a:ext>
            </a:extLst>
          </p:cNvPr>
          <p:cNvPicPr>
            <a:picLocks noChangeAspect="1"/>
          </p:cNvPicPr>
          <p:nvPr/>
        </p:nvPicPr>
        <p:blipFill>
          <a:blip r:embed="rId2"/>
          <a:stretch>
            <a:fillRect/>
          </a:stretch>
        </p:blipFill>
        <p:spPr>
          <a:xfrm>
            <a:off x="0" y="23196"/>
            <a:ext cx="9143999" cy="6834804"/>
          </a:xfrm>
          <a:prstGeom prst="rect">
            <a:avLst/>
          </a:prstGeom>
        </p:spPr>
      </p:pic>
      <p:sp>
        <p:nvSpPr>
          <p:cNvPr id="16" name="AutoShape 2">
            <a:extLst>
              <a:ext uri="{FF2B5EF4-FFF2-40B4-BE49-F238E27FC236}">
                <a16:creationId xmlns:a16="http://schemas.microsoft.com/office/drawing/2014/main" id="{84780997-63C2-E025-08F6-B70BAAC364AD}"/>
              </a:ext>
            </a:extLst>
          </p:cNvPr>
          <p:cNvSpPr txBox="1">
            <a:spLocks/>
          </p:cNvSpPr>
          <p:nvPr/>
        </p:nvSpPr>
        <p:spPr>
          <a:xfrm>
            <a:off x="195122" y="129079"/>
            <a:ext cx="9273422" cy="900112"/>
          </a:xfrm>
          <a:prstGeom prst="rect">
            <a:avLst/>
          </a:prstGeom>
        </p:spPr>
        <p:txBody>
          <a:bodyPr vert="horz" lIns="91440" tIns="45720" rIns="91440" bIns="45720" anchor="b">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20033"/>
              </a:lnSpc>
            </a:pPr>
            <a:r>
              <a:rPr lang="zh-CN" altLang="en-US" sz="2800" b="1">
                <a:solidFill>
                  <a:srgbClr val="2F2F2F"/>
                </a:solidFill>
                <a:latin typeface="微软雅黑"/>
                <a:ea typeface="微软雅黑"/>
              </a:rPr>
              <a:t>Historique de Don de Sang : Améliorer l'Engagement</a:t>
            </a:r>
          </a:p>
        </p:txBody>
      </p:sp>
      <p:sp>
        <p:nvSpPr>
          <p:cNvPr id="17" name="AutoShape 3">
            <a:extLst>
              <a:ext uri="{FF2B5EF4-FFF2-40B4-BE49-F238E27FC236}">
                <a16:creationId xmlns:a16="http://schemas.microsoft.com/office/drawing/2014/main" id="{4DBAD9B5-6AAB-0C22-F242-C9946C2DC85F}"/>
              </a:ext>
            </a:extLst>
          </p:cNvPr>
          <p:cNvSpPr/>
          <p:nvPr/>
        </p:nvSpPr>
        <p:spPr>
          <a:xfrm>
            <a:off x="379878" y="1187260"/>
            <a:ext cx="3666249" cy="4565962"/>
          </a:xfrm>
          <a:prstGeom prst="rect">
            <a:avLst/>
          </a:prstGeom>
          <a:solidFill>
            <a:srgbClr val="2F2F2F">
              <a:alpha val="10000"/>
              <a:lumMod val="50000"/>
              <a:lumOff val="50000"/>
            </a:srgbClr>
          </a:solidFill>
          <a:ln cap="rnd">
            <a:noFill/>
            <a:prstDash val="solid"/>
          </a:ln>
          <a:effectLst/>
        </p:spPr>
        <p:txBody>
          <a:bodyPr rot="0"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18" name="TextBox 4">
            <a:extLst>
              <a:ext uri="{FF2B5EF4-FFF2-40B4-BE49-F238E27FC236}">
                <a16:creationId xmlns:a16="http://schemas.microsoft.com/office/drawing/2014/main" id="{229DE00B-C47C-DF7A-54D7-6815B1846724}"/>
              </a:ext>
            </a:extLst>
          </p:cNvPr>
          <p:cNvSpPr txBox="1"/>
          <p:nvPr/>
        </p:nvSpPr>
        <p:spPr>
          <a:xfrm>
            <a:off x="887476" y="1648713"/>
            <a:ext cx="3217215" cy="338554"/>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2F2F2F"/>
                </a:solidFill>
                <a:effectLst/>
                <a:uLnTx/>
                <a:uFillTx/>
                <a:latin typeface="微软雅黑"/>
                <a:ea typeface="微软雅黑"/>
              </a:rPr>
              <a:t>Répartition des Donneurs</a:t>
            </a:r>
            <a:endParaRPr kumimoji="0" lang="en-US" sz="1100" b="0" i="0" u="none" strike="noStrike" kern="0" cap="none" spc="0" normalizeH="0" baseline="0" noProof="0">
              <a:ln>
                <a:noFill/>
              </a:ln>
              <a:solidFill>
                <a:srgbClr val="2F2F2F"/>
              </a:solidFill>
              <a:effectLst/>
              <a:uLnTx/>
              <a:uFillTx/>
            </a:endParaRPr>
          </a:p>
        </p:txBody>
      </p:sp>
      <p:sp>
        <p:nvSpPr>
          <p:cNvPr id="19" name="AutoShape 5">
            <a:extLst>
              <a:ext uri="{FF2B5EF4-FFF2-40B4-BE49-F238E27FC236}">
                <a16:creationId xmlns:a16="http://schemas.microsoft.com/office/drawing/2014/main" id="{05DE0550-9E79-C978-481D-FEE3AB3278EE}"/>
              </a:ext>
            </a:extLst>
          </p:cNvPr>
          <p:cNvSpPr/>
          <p:nvPr/>
        </p:nvSpPr>
        <p:spPr>
          <a:xfrm>
            <a:off x="471805" y="2207739"/>
            <a:ext cx="3497563" cy="625171"/>
          </a:xfrm>
          <a:prstGeom prst="rect">
            <a:avLst/>
          </a:prstGeom>
        </p:spPr>
        <p:txBody>
          <a:bodyPr vert="horz" wrap="square" lIns="91440" tIns="45720" rIns="91440" bIns="45720" anchor="t">
            <a:spAutoFit/>
          </a:bodyPr>
          <a:lstStyle/>
          <a:p>
            <a:pPr>
              <a:lnSpc>
                <a:spcPct val="130000"/>
              </a:lnSpc>
            </a:pPr>
            <a:r>
              <a:rPr lang="zh-CN" altLang="en-US" sz="1400">
                <a:solidFill>
                  <a:srgbClr val="2F2F2F"/>
                </a:solidFill>
                <a:latin typeface="微软雅黑"/>
                <a:ea typeface="微软雅黑"/>
              </a:rPr>
              <a:t>57,4% n'ont jamais effectué de don, contre 42,6% qui ont déjà donné.</a:t>
            </a:r>
          </a:p>
        </p:txBody>
      </p:sp>
      <p:sp>
        <p:nvSpPr>
          <p:cNvPr id="20" name="TextBox 6">
            <a:extLst>
              <a:ext uri="{FF2B5EF4-FFF2-40B4-BE49-F238E27FC236}">
                <a16:creationId xmlns:a16="http://schemas.microsoft.com/office/drawing/2014/main" id="{5D4EE224-70C2-E38B-78E3-F956ACA40BA5}"/>
              </a:ext>
            </a:extLst>
          </p:cNvPr>
          <p:cNvSpPr txBox="1"/>
          <p:nvPr/>
        </p:nvSpPr>
        <p:spPr>
          <a:xfrm>
            <a:off x="2639776" y="4214659"/>
            <a:ext cx="1644191" cy="1446550"/>
          </a:xfrm>
          <a:prstGeom prst="rect">
            <a:avLst/>
          </a:prstGeom>
          <a:noFill/>
          <a:effectLst/>
        </p:spPr>
        <p:txBody>
          <a:bodyPr vert="horz" wrap="square" lIns="91440" tIns="45720" rIns="91440" bIns="45720" rtlCol="0" anchor="t">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800" b="1" i="0" u="none" strike="noStrike" kern="0" cap="none" spc="0" normalizeH="0" baseline="0" noProof="0" dirty="0">
                <a:ln>
                  <a:noFill/>
                </a:ln>
                <a:effectLst/>
                <a:uLnTx/>
                <a:uFillTx/>
                <a:latin typeface="Arial"/>
                <a:ea typeface="Arial"/>
              </a:rPr>
              <a:t>01</a:t>
            </a:r>
            <a:endParaRPr kumimoji="0" lang="en-US" sz="1100" b="0" i="0" u="none" strike="noStrike" kern="0" cap="none" spc="0" normalizeH="0" baseline="0" noProof="0" dirty="0">
              <a:ln>
                <a:noFill/>
              </a:ln>
              <a:effectLst/>
              <a:uLnTx/>
              <a:uFillTx/>
            </a:endParaRPr>
          </a:p>
        </p:txBody>
      </p:sp>
      <p:cxnSp>
        <p:nvCxnSpPr>
          <p:cNvPr id="21" name="Connector 7">
            <a:extLst>
              <a:ext uri="{FF2B5EF4-FFF2-40B4-BE49-F238E27FC236}">
                <a16:creationId xmlns:a16="http://schemas.microsoft.com/office/drawing/2014/main" id="{0E45077C-EECF-B0B2-B4C3-B19E26893775}"/>
              </a:ext>
            </a:extLst>
          </p:cNvPr>
          <p:cNvCxnSpPr>
            <a:cxnSpLocks/>
          </p:cNvCxnSpPr>
          <p:nvPr/>
        </p:nvCxnSpPr>
        <p:spPr>
          <a:xfrm>
            <a:off x="379879" y="1200323"/>
            <a:ext cx="3666249" cy="0"/>
          </a:xfrm>
          <a:prstGeom prst="line">
            <a:avLst/>
          </a:prstGeom>
          <a:ln w="25400">
            <a:solidFill>
              <a:srgbClr val="F84D4D"/>
            </a:solidFill>
          </a:ln>
        </p:spPr>
      </p:cxnSp>
      <p:sp>
        <p:nvSpPr>
          <p:cNvPr id="22" name="Freeform 8">
            <a:extLst>
              <a:ext uri="{FF2B5EF4-FFF2-40B4-BE49-F238E27FC236}">
                <a16:creationId xmlns:a16="http://schemas.microsoft.com/office/drawing/2014/main" id="{DC9BBE2E-304C-6B7A-5D4D-CC9E4473D904}"/>
              </a:ext>
            </a:extLst>
          </p:cNvPr>
          <p:cNvSpPr/>
          <p:nvPr/>
        </p:nvSpPr>
        <p:spPr>
          <a:xfrm>
            <a:off x="427909" y="1630699"/>
            <a:ext cx="273945" cy="433039"/>
          </a:xfrm>
          <a:custGeom>
            <a:avLst/>
            <a:gdLst/>
            <a:ahLst/>
            <a:cxnLst/>
            <a:rect l="l" t="t" r="r" b="b"/>
            <a:pathLst>
              <a:path w="381000" h="514350">
                <a:moveTo>
                  <a:pt x="86973" y="38721"/>
                </a:moveTo>
                <a:lnTo>
                  <a:pt x="86973" y="95871"/>
                </a:lnTo>
                <a:lnTo>
                  <a:pt x="296523" y="95871"/>
                </a:lnTo>
                <a:lnTo>
                  <a:pt x="296523" y="38721"/>
                </a:lnTo>
                <a:lnTo>
                  <a:pt x="382248" y="38721"/>
                </a:lnTo>
                <a:lnTo>
                  <a:pt x="382248" y="514971"/>
                </a:lnTo>
                <a:lnTo>
                  <a:pt x="1248" y="514971"/>
                </a:lnTo>
                <a:lnTo>
                  <a:pt x="1248" y="38721"/>
                </a:lnTo>
                <a:lnTo>
                  <a:pt x="86973" y="38721"/>
                </a:lnTo>
                <a:close/>
                <a:moveTo>
                  <a:pt x="191748" y="333996"/>
                </a:moveTo>
                <a:lnTo>
                  <a:pt x="77448" y="333996"/>
                </a:lnTo>
                <a:lnTo>
                  <a:pt x="77448" y="353046"/>
                </a:lnTo>
                <a:lnTo>
                  <a:pt x="191748" y="353046"/>
                </a:lnTo>
                <a:lnTo>
                  <a:pt x="191748" y="333996"/>
                </a:lnTo>
                <a:close/>
                <a:moveTo>
                  <a:pt x="306048" y="257796"/>
                </a:moveTo>
                <a:lnTo>
                  <a:pt x="77448" y="257796"/>
                </a:lnTo>
                <a:lnTo>
                  <a:pt x="77448" y="276846"/>
                </a:lnTo>
                <a:lnTo>
                  <a:pt x="306048" y="276846"/>
                </a:lnTo>
                <a:lnTo>
                  <a:pt x="306048" y="257796"/>
                </a:lnTo>
                <a:close/>
                <a:moveTo>
                  <a:pt x="306048" y="181596"/>
                </a:moveTo>
                <a:lnTo>
                  <a:pt x="77448" y="181596"/>
                </a:lnTo>
                <a:lnTo>
                  <a:pt x="77448" y="200646"/>
                </a:lnTo>
                <a:lnTo>
                  <a:pt x="306048" y="200646"/>
                </a:lnTo>
                <a:lnTo>
                  <a:pt x="306048" y="181596"/>
                </a:lnTo>
                <a:close/>
                <a:moveTo>
                  <a:pt x="277473" y="621"/>
                </a:moveTo>
                <a:lnTo>
                  <a:pt x="277473" y="76821"/>
                </a:lnTo>
                <a:lnTo>
                  <a:pt x="106023" y="76821"/>
                </a:lnTo>
                <a:lnTo>
                  <a:pt x="106023" y="621"/>
                </a:lnTo>
                <a:lnTo>
                  <a:pt x="277473" y="621"/>
                </a:lnTo>
                <a:close/>
              </a:path>
            </a:pathLst>
          </a:custGeom>
          <a:solidFill>
            <a:srgbClr val="F84D4D"/>
          </a:solidFill>
          <a:ln>
            <a:noFill/>
          </a:ln>
        </p:spPr>
        <p:txBody>
          <a:bodyPr vert="horz" lIns="91440" tIns="45720" rIns="91440" bIns="45720" anchor="t">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23" name="AutoShape 9">
            <a:extLst>
              <a:ext uri="{FF2B5EF4-FFF2-40B4-BE49-F238E27FC236}">
                <a16:creationId xmlns:a16="http://schemas.microsoft.com/office/drawing/2014/main" id="{69AE9CC6-432E-1515-6DC5-D121EAFC400E}"/>
              </a:ext>
            </a:extLst>
          </p:cNvPr>
          <p:cNvSpPr/>
          <p:nvPr/>
        </p:nvSpPr>
        <p:spPr>
          <a:xfrm>
            <a:off x="5331637" y="1240286"/>
            <a:ext cx="3666249" cy="4565958"/>
          </a:xfrm>
          <a:prstGeom prst="rect">
            <a:avLst/>
          </a:prstGeom>
          <a:solidFill>
            <a:srgbClr val="2F2F2F">
              <a:alpha val="10000"/>
              <a:lumMod val="50000"/>
              <a:lumOff val="50000"/>
            </a:srgbClr>
          </a:solidFill>
          <a:ln cap="rnd">
            <a:noFill/>
            <a:prstDash val="solid"/>
          </a:ln>
          <a:effectLst/>
        </p:spPr>
        <p:txBody>
          <a:bodyPr rot="0" vert="horz"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
        <p:nvSpPr>
          <p:cNvPr id="24" name="TextBox 10">
            <a:extLst>
              <a:ext uri="{FF2B5EF4-FFF2-40B4-BE49-F238E27FC236}">
                <a16:creationId xmlns:a16="http://schemas.microsoft.com/office/drawing/2014/main" id="{4D36CFB2-3AD8-77C1-BB30-0830FCB80AF4}"/>
              </a:ext>
            </a:extLst>
          </p:cNvPr>
          <p:cNvSpPr txBox="1"/>
          <p:nvPr/>
        </p:nvSpPr>
        <p:spPr>
          <a:xfrm>
            <a:off x="6654602" y="1677941"/>
            <a:ext cx="3112586" cy="338554"/>
          </a:xfrm>
          <a:prstGeom prst="rect">
            <a:avLst/>
          </a:prstGeom>
          <a:noFill/>
          <a:ln cap="rnd">
            <a:noFill/>
            <a:prstDash val="solid"/>
          </a:ln>
          <a:effectLst/>
        </p:spPr>
        <p:txBody>
          <a:bodyPr rot="0" vert="horz" wrap="square" lIns="91440" tIns="45720" rIns="91440" bIns="45720" rtlCol="0"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a:ln>
                  <a:noFill/>
                </a:ln>
                <a:solidFill>
                  <a:srgbClr val="2F2F2F"/>
                </a:solidFill>
                <a:effectLst/>
                <a:uLnTx/>
                <a:uFillTx/>
                <a:latin typeface="微软雅黑"/>
                <a:ea typeface="微软雅黑"/>
              </a:rPr>
              <a:t>Implications</a:t>
            </a:r>
            <a:endParaRPr kumimoji="0" lang="en-US" sz="1100" b="0" i="0" u="none" strike="noStrike" kern="0" cap="none" spc="0" normalizeH="0" baseline="0" noProof="0">
              <a:ln>
                <a:noFill/>
              </a:ln>
              <a:solidFill>
                <a:srgbClr val="2F2F2F"/>
              </a:solidFill>
              <a:effectLst/>
              <a:uLnTx/>
              <a:uFillTx/>
            </a:endParaRPr>
          </a:p>
        </p:txBody>
      </p:sp>
      <p:sp>
        <p:nvSpPr>
          <p:cNvPr id="25" name="AutoShape 11">
            <a:extLst>
              <a:ext uri="{FF2B5EF4-FFF2-40B4-BE49-F238E27FC236}">
                <a16:creationId xmlns:a16="http://schemas.microsoft.com/office/drawing/2014/main" id="{8C9CAFE1-2C4C-5D1B-1E7E-478A067F108C}"/>
              </a:ext>
            </a:extLst>
          </p:cNvPr>
          <p:cNvSpPr/>
          <p:nvPr/>
        </p:nvSpPr>
        <p:spPr>
          <a:xfrm>
            <a:off x="6126085" y="2207739"/>
            <a:ext cx="3487602" cy="625171"/>
          </a:xfrm>
          <a:prstGeom prst="rect">
            <a:avLst/>
          </a:prstGeom>
        </p:spPr>
        <p:txBody>
          <a:bodyPr vert="horz" wrap="square" lIns="91440" tIns="45720" rIns="91440" bIns="45720" anchor="t">
            <a:spAutoFit/>
          </a:bodyPr>
          <a:lstStyle/>
          <a:p>
            <a:pPr>
              <a:lnSpc>
                <a:spcPct val="130000"/>
              </a:lnSpc>
            </a:pPr>
            <a:r>
              <a:rPr lang="zh-CN" altLang="en-US" sz="1400">
                <a:solidFill>
                  <a:srgbClr val="2F2F2F"/>
                </a:solidFill>
                <a:latin typeface="微软雅黑"/>
                <a:ea typeface="微软雅黑"/>
              </a:rPr>
              <a:t>Nécessité de sensibiliser et de promouvoir le don de sang.</a:t>
            </a:r>
          </a:p>
        </p:txBody>
      </p:sp>
      <p:sp>
        <p:nvSpPr>
          <p:cNvPr id="26" name="TextBox 12">
            <a:extLst>
              <a:ext uri="{FF2B5EF4-FFF2-40B4-BE49-F238E27FC236}">
                <a16:creationId xmlns:a16="http://schemas.microsoft.com/office/drawing/2014/main" id="{C5A17EF2-B9DD-0FE2-BDFF-6994364CE2A9}"/>
              </a:ext>
            </a:extLst>
          </p:cNvPr>
          <p:cNvSpPr txBox="1"/>
          <p:nvPr/>
        </p:nvSpPr>
        <p:spPr>
          <a:xfrm>
            <a:off x="7633963" y="4232140"/>
            <a:ext cx="1743801" cy="1446550"/>
          </a:xfrm>
          <a:prstGeom prst="rect">
            <a:avLst/>
          </a:prstGeom>
          <a:noFill/>
          <a:effectLst/>
        </p:spPr>
        <p:txBody>
          <a:bodyPr vert="horz" wrap="square" lIns="91440" tIns="45720" rIns="91440" bIns="45720" rtlCol="0" anchor="t">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800" b="1" i="0" u="none" strike="noStrike" kern="0" cap="none" spc="0" normalizeH="0" baseline="0" noProof="0" dirty="0">
                <a:ln>
                  <a:noFill/>
                </a:ln>
                <a:effectLst/>
                <a:uLnTx/>
                <a:uFillTx/>
                <a:latin typeface="Arial"/>
                <a:ea typeface="Arial"/>
              </a:rPr>
              <a:t>02</a:t>
            </a:r>
            <a:endParaRPr kumimoji="0" lang="en-US" sz="1100" b="0" i="0" u="none" strike="noStrike" kern="0" cap="none" spc="0" normalizeH="0" baseline="0" noProof="0" dirty="0">
              <a:ln>
                <a:noFill/>
              </a:ln>
              <a:effectLst/>
              <a:uLnTx/>
              <a:uFillTx/>
            </a:endParaRPr>
          </a:p>
        </p:txBody>
      </p:sp>
      <p:cxnSp>
        <p:nvCxnSpPr>
          <p:cNvPr id="27" name="Connector 13">
            <a:extLst>
              <a:ext uri="{FF2B5EF4-FFF2-40B4-BE49-F238E27FC236}">
                <a16:creationId xmlns:a16="http://schemas.microsoft.com/office/drawing/2014/main" id="{D89201BE-C15F-4277-B715-9289CBB5DC5A}"/>
              </a:ext>
            </a:extLst>
          </p:cNvPr>
          <p:cNvCxnSpPr>
            <a:cxnSpLocks/>
          </p:cNvCxnSpPr>
          <p:nvPr/>
        </p:nvCxnSpPr>
        <p:spPr>
          <a:xfrm>
            <a:off x="5331637" y="1187260"/>
            <a:ext cx="3666249" cy="0"/>
          </a:xfrm>
          <a:prstGeom prst="line">
            <a:avLst/>
          </a:prstGeom>
          <a:ln w="25400">
            <a:solidFill>
              <a:srgbClr val="F84D4D"/>
            </a:solidFill>
          </a:ln>
        </p:spPr>
      </p:cxnSp>
      <p:sp>
        <p:nvSpPr>
          <p:cNvPr id="28" name="Freeform 14">
            <a:extLst>
              <a:ext uri="{FF2B5EF4-FFF2-40B4-BE49-F238E27FC236}">
                <a16:creationId xmlns:a16="http://schemas.microsoft.com/office/drawing/2014/main" id="{6F492FDA-7161-16D4-B277-3F5402451FD5}"/>
              </a:ext>
            </a:extLst>
          </p:cNvPr>
          <p:cNvSpPr/>
          <p:nvPr/>
        </p:nvSpPr>
        <p:spPr>
          <a:xfrm>
            <a:off x="6103743" y="1601471"/>
            <a:ext cx="363102" cy="433039"/>
          </a:xfrm>
          <a:custGeom>
            <a:avLst/>
            <a:gdLst/>
            <a:ahLst/>
            <a:cxnLst/>
            <a:rect l="l" t="t" r="r" b="b"/>
            <a:pathLst>
              <a:path w="514350" h="523875">
                <a:moveTo>
                  <a:pt x="257175" y="266700"/>
                </a:moveTo>
                <a:cubicBezTo>
                  <a:pt x="330518" y="266700"/>
                  <a:pt x="390525" y="206693"/>
                  <a:pt x="390525" y="133350"/>
                </a:cubicBezTo>
                <a:cubicBezTo>
                  <a:pt x="390525" y="60008"/>
                  <a:pt x="330518" y="0"/>
                  <a:pt x="257175" y="0"/>
                </a:cubicBezTo>
                <a:cubicBezTo>
                  <a:pt x="183833" y="0"/>
                  <a:pt x="123825" y="60008"/>
                  <a:pt x="123825" y="133350"/>
                </a:cubicBezTo>
                <a:cubicBezTo>
                  <a:pt x="123825" y="206693"/>
                  <a:pt x="183833" y="266700"/>
                  <a:pt x="257175" y="266700"/>
                </a:cubicBezTo>
                <a:close/>
                <a:moveTo>
                  <a:pt x="457200" y="333375"/>
                </a:moveTo>
                <a:lnTo>
                  <a:pt x="57150" y="333375"/>
                </a:lnTo>
                <a:lnTo>
                  <a:pt x="0" y="390525"/>
                </a:lnTo>
                <a:lnTo>
                  <a:pt x="0" y="523875"/>
                </a:lnTo>
                <a:lnTo>
                  <a:pt x="514350" y="523875"/>
                </a:lnTo>
                <a:lnTo>
                  <a:pt x="514350" y="390525"/>
                </a:lnTo>
                <a:lnTo>
                  <a:pt x="457200" y="333375"/>
                </a:lnTo>
                <a:close/>
                <a:moveTo>
                  <a:pt x="447675" y="457200"/>
                </a:moveTo>
                <a:lnTo>
                  <a:pt x="333375" y="457200"/>
                </a:lnTo>
                <a:lnTo>
                  <a:pt x="333375" y="438150"/>
                </a:lnTo>
                <a:lnTo>
                  <a:pt x="447675" y="438150"/>
                </a:lnTo>
                <a:lnTo>
                  <a:pt x="447675" y="457200"/>
                </a:lnTo>
                <a:close/>
              </a:path>
            </a:pathLst>
          </a:custGeom>
          <a:solidFill>
            <a:srgbClr val="F84D4D"/>
          </a:solidFill>
          <a:ln>
            <a:noFill/>
          </a:ln>
        </p:spPr>
        <p:txBody>
          <a:bodyPr vert="horz" lIns="91440" tIns="45720" rIns="91440" bIns="45720" anchor="t">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2F2F2F"/>
              </a:solidFill>
              <a:effectLst/>
              <a:uLnTx/>
              <a:uFillTx/>
            </a:endParaRPr>
          </a:p>
        </p:txBody>
      </p:sp>
    </p:spTree>
    <p:extLst>
      <p:ext uri="{BB962C8B-B14F-4D97-AF65-F5344CB8AC3E}">
        <p14:creationId xmlns:p14="http://schemas.microsoft.com/office/powerpoint/2010/main" val="376691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animEffect transition="in" filter="wedge">
                                      <p:cBhvr>
                                        <p:cTn id="6" dur="1000"/>
                                        <p:tgtEl>
                                          <p:spTgt spid="16"/>
                                        </p:tgtEl>
                                      </p:cBhvr>
                                    </p:animEffect>
                                    <p:set>
                                      <p:cBhvr>
                                        <p:cTn id="7" dur="1000" fill="hold">
                                          <p:stCondLst>
                                            <p:cond delay="0"/>
                                          </p:stCondLst>
                                        </p:cTn>
                                        <p:tgtEl>
                                          <p:spTgt spid="16"/>
                                        </p:tgtEl>
                                        <p:attrNameLst>
                                          <p:attrName>style.visibility</p:attrName>
                                        </p:attrNameLst>
                                      </p:cBhvr>
                                      <p:to>
                                        <p:strVal val="visible"/>
                                      </p:to>
                                    </p:se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par>
                          <p:cTn id="11" fill="hold">
                            <p:stCondLst>
                              <p:cond delay="1000"/>
                            </p:stCondLst>
                            <p:childTnLst>
                              <p:par>
                                <p:cTn id="12" presetID="15" presetClass="entr" presetSubtype="0" fill="hold" nodeType="afterEffect">
                                  <p:stCondLst>
                                    <p:cond delay="0"/>
                                  </p:stCondLst>
                                  <p:childTnLst>
                                    <p:anim calcmode="lin" valueType="num">
                                      <p:cBhvr>
                                        <p:cTn id="13" dur="1000" fill="hold"/>
                                        <p:tgtEl>
                                          <p:spTgt spid="18"/>
                                        </p:tgtEl>
                                        <p:attrNameLst>
                                          <p:attrName>ppt_w</p:attrName>
                                        </p:attrNameLst>
                                      </p:cBhvr>
                                      <p:tavLst>
                                        <p:tav tm="0">
                                          <p:val>
                                            <p:fltVal val="0"/>
                                          </p:val>
                                        </p:tav>
                                        <p:tav tm="100000">
                                          <p:val>
                                            <p:strVal val="#ppt_w"/>
                                          </p:val>
                                        </p:tav>
                                      </p:tavLst>
                                    </p:anim>
                                    <p:anim calcmode="lin" valueType="num">
                                      <p:cBhvr>
                                        <p:cTn id="14" dur="1000" fill="hold"/>
                                        <p:tgtEl>
                                          <p:spTgt spid="18"/>
                                        </p:tgtEl>
                                        <p:attrNameLst>
                                          <p:attrName>ppt_h</p:attrName>
                                        </p:attrNameLst>
                                      </p:cBhvr>
                                      <p:tavLst>
                                        <p:tav tm="0">
                                          <p:val>
                                            <p:fltVal val="0"/>
                                          </p:val>
                                        </p:tav>
                                        <p:tav tm="100000">
                                          <p:val>
                                            <p:strVal val="#ppt_h"/>
                                          </p:val>
                                        </p:tav>
                                      </p:tavLst>
                                    </p:anim>
                                    <p:anim calcmode="lin" valueType="num">
                                      <p:cBhvr>
                                        <p:cTn id="15"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8"/>
                                        </p:tgtEl>
                                        <p:attrNameLst>
                                          <p:attrName>ppt_y</p:attrName>
                                        </p:attrNameLst>
                                      </p:cBhvr>
                                      <p:tavLst>
                                        <p:tav tm="0" fmla="#ppt_y+(sin(-2*pi*(1-$))*-#ppt_x+cos(-2*pi*(1-$))*(1-#ppt_y))*(1-$)">
                                          <p:val>
                                            <p:fltVal val="0"/>
                                          </p:val>
                                        </p:tav>
                                        <p:tav tm="100000">
                                          <p:val>
                                            <p:fltVal val="1"/>
                                          </p:val>
                                        </p:tav>
                                      </p:tavLst>
                                    </p:anim>
                                    <p:set>
                                      <p:cBhvr>
                                        <p:cTn id="17" dur="1" fill="hold">
                                          <p:stCondLst>
                                            <p:cond delay="0"/>
                                          </p:stCondLst>
                                        </p:cTn>
                                        <p:tgtEl>
                                          <p:spTgt spid="18"/>
                                        </p:tgtEl>
                                        <p:attrNameLst>
                                          <p:attrName>style.visibility</p:attrName>
                                        </p:attrNameLst>
                                      </p:cBhvr>
                                      <p:to>
                                        <p:strVal val="visible"/>
                                      </p:to>
                                    </p:set>
                                  </p:childTnLst>
                                </p:cTn>
                              </p:par>
                            </p:childTnLst>
                          </p:cTn>
                        </p:par>
                        <p:par>
                          <p:cTn id="18" fill="hold">
                            <p:stCondLst>
                              <p:cond delay="2000"/>
                            </p:stCondLst>
                            <p:childTnLst>
                              <p:par>
                                <p:cTn id="19" presetID="9" presetClass="entr" presetSubtype="0" fill="hold" nodeType="afterEffect">
                                  <p:stCondLst>
                                    <p:cond delay="0"/>
                                  </p:stCondLst>
                                  <p:childTnLst>
                                    <p:animEffect transition="in" filter="dissolve">
                                      <p:cBhvr>
                                        <p:cTn id="20" dur="1000"/>
                                        <p:tgtEl>
                                          <p:spTgt spid="19"/>
                                        </p:tgtEl>
                                      </p:cBhvr>
                                    </p:animEffect>
                                    <p:set>
                                      <p:cBhvr>
                                        <p:cTn id="21" dur="1000" fill="hold">
                                          <p:stCondLst>
                                            <p:cond delay="0"/>
                                          </p:stCondLst>
                                        </p:cTn>
                                        <p:tgtEl>
                                          <p:spTgt spid="19"/>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par>
                          <p:cTn id="25" fill="hold">
                            <p:stCondLst>
                              <p:cond delay="3000"/>
                            </p:stCondLst>
                            <p:childTnLst>
                              <p:par>
                                <p:cTn id="26" presetID="23" presetClass="entr" presetSubtype="36" fill="hold" nodeType="afterEffect">
                                  <p:stCondLst>
                                    <p:cond delay="0"/>
                                  </p:stCondLst>
                                  <p:childTnLst>
                                    <p:anim calcmode="lin" valueType="num">
                                      <p:cBhvr>
                                        <p:cTn id="27" dur="500" fill="hold"/>
                                        <p:tgtEl>
                                          <p:spTgt spid="24"/>
                                        </p:tgtEl>
                                        <p:attrNameLst>
                                          <p:attrName>ppt_w</p:attrName>
                                        </p:attrNameLst>
                                      </p:cBhvr>
                                      <p:tavLst>
                                        <p:tav tm="0">
                                          <p:val>
                                            <p:strVal val="(6*min(max(#ppt_w*#ppt_h,.3),1)-7.4)/-.7*#ppt_w"/>
                                          </p:val>
                                        </p:tav>
                                        <p:tav tm="100000">
                                          <p:val>
                                            <p:strVal val="#ppt_w"/>
                                          </p:val>
                                        </p:tav>
                                      </p:tavLst>
                                    </p:anim>
                                    <p:anim calcmode="lin" valueType="num">
                                      <p:cBhvr>
                                        <p:cTn id="28" dur="500" fill="hold"/>
                                        <p:tgtEl>
                                          <p:spTgt spid="24"/>
                                        </p:tgtEl>
                                        <p:attrNameLst>
                                          <p:attrName>ppt_h</p:attrName>
                                        </p:attrNameLst>
                                      </p:cBhvr>
                                      <p:tavLst>
                                        <p:tav tm="0">
                                          <p:val>
                                            <p:strVal val="(6*min(max(#ppt_w*#ppt_h,.3),1)-7.4)/-.7*#ppt_h"/>
                                          </p:val>
                                        </p:tav>
                                        <p:tav tm="100000">
                                          <p:val>
                                            <p:strVal val="#ppt_h"/>
                                          </p:val>
                                        </p:tav>
                                      </p:tavLst>
                                    </p:anim>
                                    <p:anim calcmode="lin" valueType="num">
                                      <p:cBhvr>
                                        <p:cTn id="29" dur="500" fill="hold"/>
                                        <p:tgtEl>
                                          <p:spTgt spid="24"/>
                                        </p:tgtEl>
                                        <p:attrNameLst>
                                          <p:attrName>ppt_x</p:attrName>
                                        </p:attrNameLst>
                                      </p:cBhvr>
                                      <p:tavLst>
                                        <p:tav tm="0">
                                          <p:val>
                                            <p:fltVal val="0.5"/>
                                          </p:val>
                                        </p:tav>
                                        <p:tav tm="100000">
                                          <p:val>
                                            <p:strVal val="#ppt_x"/>
                                          </p:val>
                                        </p:tav>
                                      </p:tavLst>
                                    </p:anim>
                                    <p:anim calcmode="lin" valueType="num">
                                      <p:cBhvr>
                                        <p:cTn id="30" dur="500" fill="hold"/>
                                        <p:tgtEl>
                                          <p:spTgt spid="24"/>
                                        </p:tgtEl>
                                        <p:attrNameLst>
                                          <p:attrName>ppt_y</p:attrName>
                                        </p:attrNameLst>
                                      </p:cBhvr>
                                      <p:tavLst>
                                        <p:tav tm="0">
                                          <p:val>
                                            <p:strVal val="1+(6*min(max(#ppt_w*#ppt_h,.3),1)-7.4)/-.7*#ppt_h/2"/>
                                          </p:val>
                                        </p:tav>
                                        <p:tav tm="100000">
                                          <p:val>
                                            <p:strVal val="#ppt_y"/>
                                          </p:val>
                                        </p:tav>
                                      </p:tavLst>
                                    </p:anim>
                                    <p:set>
                                      <p:cBhvr>
                                        <p:cTn id="31" dur="500" fill="hold">
                                          <p:stCondLst>
                                            <p:cond delay="0"/>
                                          </p:stCondLst>
                                        </p:cTn>
                                        <p:tgtEl>
                                          <p:spTgt spid="24"/>
                                        </p:tgtEl>
                                        <p:attrNameLst>
                                          <p:attrName>style.visibility</p:attrName>
                                        </p:attrNameLst>
                                      </p:cBhvr>
                                      <p:to>
                                        <p:strVal val="visible"/>
                                      </p:to>
                                    </p:set>
                                  </p:childTnLst>
                                </p:cTn>
                              </p:par>
                            </p:childTnLst>
                          </p:cTn>
                        </p:par>
                        <p:par>
                          <p:cTn id="32" fill="hold">
                            <p:stCondLst>
                              <p:cond delay="3500"/>
                            </p:stCondLst>
                            <p:childTnLst>
                              <p:par>
                                <p:cTn id="33" presetID="16" presetClass="entr" presetSubtype="37" fill="hold" nodeType="afterEffect">
                                  <p:stCondLst>
                                    <p:cond delay="0"/>
                                  </p:stCondLst>
                                  <p:childTnLst>
                                    <p:animEffect transition="in" filter="barn(outVertical)">
                                      <p:cBhvr>
                                        <p:cTn id="34" dur="500"/>
                                        <p:tgtEl>
                                          <p:spTgt spid="25"/>
                                        </p:tgtEl>
                                      </p:cBhvr>
                                    </p:animEffect>
                                    <p:set>
                                      <p:cBhvr>
                                        <p:cTn id="35" dur="500"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70124-7C31-86B8-F043-65F5F4FBA30B}"/>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E8E34C77-5C5F-9C9A-31B3-B1212A41B34A}"/>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3">
            <a:extLst>
              <a:ext uri="{FF2B5EF4-FFF2-40B4-BE49-F238E27FC236}">
                <a16:creationId xmlns:a16="http://schemas.microsoft.com/office/drawing/2014/main" id="{1F12C29A-7DF8-5816-9159-F684AD6E15F2}"/>
              </a:ext>
            </a:extLst>
          </p:cNvPr>
          <p:cNvSpPr>
            <a:spLocks noGrp="1"/>
          </p:cNvSpPr>
          <p:nvPr>
            <p:ph type="title"/>
          </p:nvPr>
        </p:nvSpPr>
        <p:spPr>
          <a:xfrm>
            <a:off x="660400" y="3815176"/>
            <a:ext cx="6720840" cy="1938992"/>
          </a:xfrm>
        </p:spPr>
        <p:txBody>
          <a:bodyPr vert="horz" lIns="91440" tIns="45720" rIns="91440" bIns="45720" anchor="t">
            <a:spAutoFit/>
          </a:bodyPr>
          <a:lstStyle/>
          <a:p>
            <a:pPr algn="l">
              <a:lnSpc>
                <a:spcPct val="100000"/>
              </a:lnSpc>
              <a:spcBef>
                <a:spcPct val="0"/>
              </a:spcBef>
            </a:pPr>
            <a:r>
              <a:rPr lang="zh-CN" altLang="en-US" sz="4000" b="1" i="0" u="none" baseline="0" dirty="0">
                <a:latin typeface="微软雅黑"/>
                <a:ea typeface="微软雅黑"/>
              </a:rPr>
              <a:t>Prise en Main de l'Application : Un Outil Intuitif et Dynamique</a:t>
            </a:r>
          </a:p>
        </p:txBody>
      </p:sp>
      <p:sp>
        <p:nvSpPr>
          <p:cNvPr id="3" name="TextBox 4">
            <a:extLst>
              <a:ext uri="{FF2B5EF4-FFF2-40B4-BE49-F238E27FC236}">
                <a16:creationId xmlns:a16="http://schemas.microsoft.com/office/drawing/2014/main" id="{9B6363DA-F6AA-D999-CF65-A188522C1E6E}"/>
              </a:ext>
            </a:extLst>
          </p:cNvPr>
          <p:cNvSpPr txBox="1"/>
          <p:nvPr/>
        </p:nvSpPr>
        <p:spPr>
          <a:xfrm>
            <a:off x="660400" y="2799513"/>
            <a:ext cx="1483470" cy="1015663"/>
          </a:xfrm>
          <a:prstGeom prst="rect">
            <a:avLst/>
          </a:prstGeom>
          <a:noFill/>
        </p:spPr>
        <p:txBody>
          <a:bodyPr vert="horz" wrap="square" lIns="91440" tIns="45720" rIns="91440" bIns="45720" rtlCol="0" anchor="t">
            <a:spAutoFit/>
          </a:bodyPr>
          <a:lstStyle/>
          <a:p>
            <a:pPr marL="0" algn="l">
              <a:defRPr/>
            </a:pPr>
            <a:r>
              <a:rPr lang="en-US" sz="6000" b="0" i="0" u="none" baseline="0" dirty="0">
                <a:solidFill>
                  <a:schemeClr val="accent1">
                    <a:lumMod val="20000"/>
                    <a:lumOff val="80000"/>
                  </a:schemeClr>
                </a:solidFill>
                <a:latin typeface="Arial"/>
                <a:ea typeface="Arial"/>
              </a:rPr>
              <a:t>04</a:t>
            </a:r>
            <a:endParaRPr lang="en-US" sz="1100" dirty="0"/>
          </a:p>
        </p:txBody>
      </p:sp>
    </p:spTree>
    <p:extLst>
      <p:ext uri="{BB962C8B-B14F-4D97-AF65-F5344CB8AC3E}">
        <p14:creationId xmlns:p14="http://schemas.microsoft.com/office/powerpoint/2010/main" val="1918701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nodeType="afterEffect">
                                  <p:stCondLst>
                                    <p:cond delay="0"/>
                                  </p:stCondLst>
                                  <p:childTnLst>
                                    <p:animEffect transition="in" filter="wheel(8)">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childTnLst>
                          </p:cTn>
                        </p:par>
                        <p:par>
                          <p:cTn id="8" fill="hold">
                            <p:stCondLst>
                              <p:cond delay="1000"/>
                            </p:stCondLst>
                            <p:childTnLst>
                              <p:par>
                                <p:cTn id="9" presetID="55" presetClass="entr" presetSubtype="0" fill="hold" nodeType="afterEffect">
                                  <p:stCondLst>
                                    <p:cond delay="0"/>
                                  </p:stCondLst>
                                  <p:childTnLst>
                                    <p:anim calcmode="lin" valueType="num">
                                      <p:cBhvr>
                                        <p:cTn id="10" dur="1000" fill="hold"/>
                                        <p:tgtEl>
                                          <p:spTgt spid="3"/>
                                        </p:tgtEl>
                                        <p:attrNameLst>
                                          <p:attrName>ppt_w</p:attrName>
                                        </p:attrNameLst>
                                      </p:cBhvr>
                                      <p:tavLst>
                                        <p:tav tm="0">
                                          <p:val>
                                            <p:strVal val="#ppt_w*0.70"/>
                                          </p:val>
                                        </p:tav>
                                        <p:tav tm="100000">
                                          <p:val>
                                            <p:strVal val="#ppt_w"/>
                                          </p:val>
                                        </p:tav>
                                      </p:tavLst>
                                    </p:anim>
                                    <p:anim calcmode="lin" valueType="num">
                                      <p:cBhvr>
                                        <p:cTn id="11" dur="1000" fill="hold"/>
                                        <p:tgtEl>
                                          <p:spTgt spid="3"/>
                                        </p:tgtEl>
                                        <p:attrNameLst>
                                          <p:attrName>ppt_h</p:attrName>
                                        </p:attrNameLst>
                                      </p:cBhvr>
                                      <p:tavLst>
                                        <p:tav tm="0">
                                          <p:val>
                                            <p:strVal val="#ppt_h"/>
                                          </p:val>
                                        </p:tav>
                                        <p:tav tm="100000">
                                          <p:val>
                                            <p:strVal val="#ppt_h"/>
                                          </p:val>
                                        </p:tav>
                                      </p:tavLst>
                                    </p:anim>
                                    <p:animEffect transition="in" filter="fade">
                                      <p:cBhvr>
                                        <p:cTn id="12" dur="1000"/>
                                        <p:tgtEl>
                                          <p:spTgt spid="3"/>
                                        </p:tgtEl>
                                      </p:cBhvr>
                                    </p:animEffec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75-AD26-0213-5976-78CD5A8C5905}"/>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E1FF12B3-E434-0A34-5226-01D68CE6BDF7}"/>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2">
            <a:extLst>
              <a:ext uri="{FF2B5EF4-FFF2-40B4-BE49-F238E27FC236}">
                <a16:creationId xmlns:a16="http://schemas.microsoft.com/office/drawing/2014/main" id="{D1D9606B-6071-94FC-9E03-E718E37ECF57}"/>
              </a:ext>
            </a:extLst>
          </p:cNvPr>
          <p:cNvSpPr/>
          <p:nvPr/>
        </p:nvSpPr>
        <p:spPr>
          <a:xfrm>
            <a:off x="3699107" y="2171111"/>
            <a:ext cx="2126937" cy="2781653"/>
          </a:xfrm>
          <a:prstGeom prst="ellipse">
            <a:avLst/>
          </a:prstGeom>
          <a:gradFill>
            <a:gsLst>
              <a:gs pos="0">
                <a:srgbClr val="FF6B42">
                  <a:lumMod val="60000"/>
                  <a:lumOff val="40000"/>
                </a:srgbClr>
              </a:gs>
              <a:gs pos="50000">
                <a:srgbClr val="FF6B42"/>
              </a:gs>
            </a:gsLst>
            <a:lin ang="2700000"/>
          </a:gradFill>
          <a:ln>
            <a:noFill/>
          </a:ln>
          <a:effectLst>
            <a:outerShdw blurRad="177800" dist="152400" dir="2700000" algn="tl" rotWithShape="0">
              <a:schemeClr val="accent2">
                <a:alpha val="20000"/>
              </a:schemeClr>
            </a:outerShdw>
          </a:effectLst>
        </p:spPr>
        <p:txBody>
          <a:bodyPr vert="horz" lIns="91440" tIns="45720" rIns="91440" bIns="45720" anchor="ctr">
            <a:normAutofit/>
          </a:bodyPr>
          <a:lstStyle/>
          <a:p>
            <a:pPr marL="0" algn="l"/>
            <a:endParaRPr/>
          </a:p>
        </p:txBody>
      </p:sp>
      <p:pic>
        <p:nvPicPr>
          <p:cNvPr id="3" name="image6.png">
            <a:extLst>
              <a:ext uri="{FF2B5EF4-FFF2-40B4-BE49-F238E27FC236}">
                <a16:creationId xmlns:a16="http://schemas.microsoft.com/office/drawing/2014/main" id="{4386C41A-7D06-C07B-3F87-6BF42B6D88DE}"/>
              </a:ext>
            </a:extLst>
          </p:cNvPr>
          <p:cNvPicPr>
            <a:picLocks noChangeAspect="1"/>
          </p:cNvPicPr>
          <p:nvPr/>
        </p:nvPicPr>
        <p:blipFill>
          <a:blip r:embed="rId3"/>
          <a:stretch>
            <a:fillRect/>
          </a:stretch>
        </p:blipFill>
        <p:spPr>
          <a:xfrm>
            <a:off x="4157557" y="2553400"/>
            <a:ext cx="1455247" cy="1825521"/>
          </a:xfrm>
          <a:prstGeom prst="rect">
            <a:avLst/>
          </a:prstGeom>
        </p:spPr>
      </p:pic>
      <p:sp>
        <p:nvSpPr>
          <p:cNvPr id="5" name="AutoShape 4">
            <a:extLst>
              <a:ext uri="{FF2B5EF4-FFF2-40B4-BE49-F238E27FC236}">
                <a16:creationId xmlns:a16="http://schemas.microsoft.com/office/drawing/2014/main" id="{70928D39-B3E0-2114-9228-C2D15CA08919}"/>
              </a:ext>
            </a:extLst>
          </p:cNvPr>
          <p:cNvSpPr/>
          <p:nvPr/>
        </p:nvSpPr>
        <p:spPr>
          <a:xfrm flipH="1">
            <a:off x="13110" y="1327719"/>
            <a:ext cx="2759426" cy="4270342"/>
          </a:xfrm>
          <a:prstGeom prst="roundRect">
            <a:avLst>
              <a:gd name="adj" fmla="val 6200"/>
            </a:avLst>
          </a:prstGeom>
          <a:solidFill>
            <a:schemeClr val="accent1">
              <a:alpha val="10000"/>
            </a:schemeClr>
          </a:solidFill>
          <a:ln>
            <a:noFill/>
          </a:ln>
        </p:spPr>
        <p:txBody>
          <a:bodyPr vert="horz" lIns="180000" tIns="45720" rIns="91440" bIns="45720" anchor="ctr">
            <a:normAutofit/>
          </a:bodyPr>
          <a:lstStyle/>
          <a:p>
            <a:pPr marL="0" algn="l"/>
            <a:endParaRPr/>
          </a:p>
        </p:txBody>
      </p:sp>
      <p:sp>
        <p:nvSpPr>
          <p:cNvPr id="6" name="TextBox 5">
            <a:extLst>
              <a:ext uri="{FF2B5EF4-FFF2-40B4-BE49-F238E27FC236}">
                <a16:creationId xmlns:a16="http://schemas.microsoft.com/office/drawing/2014/main" id="{C5FB5104-B7B2-E381-1B8C-47BCFD2A8CF7}"/>
              </a:ext>
            </a:extLst>
          </p:cNvPr>
          <p:cNvSpPr txBox="1"/>
          <p:nvPr/>
        </p:nvSpPr>
        <p:spPr>
          <a:xfrm flipH="1">
            <a:off x="122431" y="1583428"/>
            <a:ext cx="2562150" cy="830997"/>
          </a:xfrm>
          <a:prstGeom prst="rect">
            <a:avLst/>
          </a:prstGeom>
          <a:noFill/>
          <a:ln cap="rnd">
            <a:noFill/>
            <a:prstDash val="solid"/>
          </a:ln>
          <a:effectLst/>
        </p:spPr>
        <p:txBody>
          <a:bodyPr rot="0" vert="horz" wrap="square" lIns="91440" tIns="45720" rIns="91440" bIns="45720" rtlCol="0" anchor="t">
            <a:prstTxWarp prst="textNoShape">
              <a:avLst/>
            </a:prstTxWarp>
            <a:spAutoFit/>
          </a:bodyPr>
          <a:lstStyle/>
          <a:p>
            <a:pPr marL="0" algn="r">
              <a:defRPr/>
            </a:pPr>
            <a:r>
              <a:rPr lang="zh-CN" altLang="en-US" sz="1600" b="1" i="0" u="none" baseline="0" dirty="0">
                <a:solidFill>
                  <a:srgbClr val="2F2F2F"/>
                </a:solidFill>
                <a:latin typeface="微软雅黑"/>
                <a:ea typeface="微软雅黑"/>
              </a:rPr>
              <a:t>Faciliter le Suivi </a:t>
            </a:r>
            <a:r>
              <a:rPr lang="fr-FR" altLang="zh-CN" sz="1600" b="1" i="0" u="none" baseline="0" dirty="0">
                <a:solidFill>
                  <a:srgbClr val="2F2F2F"/>
                </a:solidFill>
                <a:latin typeface="微软雅黑"/>
                <a:ea typeface="微软雅黑"/>
              </a:rPr>
              <a:t>des campagnes de don de sang</a:t>
            </a:r>
            <a:endParaRPr lang="en-US" sz="1100" dirty="0"/>
          </a:p>
        </p:txBody>
      </p:sp>
      <p:sp>
        <p:nvSpPr>
          <p:cNvPr id="7" name="AutoShape 6">
            <a:extLst>
              <a:ext uri="{FF2B5EF4-FFF2-40B4-BE49-F238E27FC236}">
                <a16:creationId xmlns:a16="http://schemas.microsoft.com/office/drawing/2014/main" id="{EBE4143C-9615-7408-31D1-7A4BA63296C2}"/>
              </a:ext>
            </a:extLst>
          </p:cNvPr>
          <p:cNvSpPr/>
          <p:nvPr/>
        </p:nvSpPr>
        <p:spPr>
          <a:xfrm flipH="1">
            <a:off x="170957" y="2748445"/>
            <a:ext cx="2001017" cy="1346907"/>
          </a:xfrm>
          <a:prstGeom prst="rect">
            <a:avLst/>
          </a:prstGeom>
        </p:spPr>
        <p:txBody>
          <a:bodyPr vert="horz" wrap="square" lIns="91440" tIns="45720" rIns="91440" bIns="45720" anchor="t">
            <a:spAutoFit/>
          </a:bodyPr>
          <a:lstStyle/>
          <a:p>
            <a:pPr marL="0">
              <a:lnSpc>
                <a:spcPct val="150000"/>
              </a:lnSpc>
            </a:pPr>
            <a:r>
              <a:rPr lang="fr-FR" altLang="zh-CN" sz="1400" dirty="0">
                <a:ln/>
                <a:solidFill>
                  <a:srgbClr val="2F2F2F"/>
                </a:solidFill>
                <a:latin typeface="微软雅黑"/>
                <a:ea typeface="微软雅黑"/>
              </a:rPr>
              <a:t>Notre application offre</a:t>
            </a:r>
            <a:r>
              <a:rPr lang="zh-CN" altLang="en-US" sz="1400" b="0" i="0" u="none" baseline="0" dirty="0">
                <a:ln/>
                <a:solidFill>
                  <a:srgbClr val="2F2F2F"/>
                </a:solidFill>
                <a:effectLst/>
                <a:latin typeface="微软雅黑"/>
                <a:ea typeface="微软雅黑"/>
              </a:rPr>
              <a:t> une solution intuitive, dynamique et accessible.</a:t>
            </a:r>
          </a:p>
        </p:txBody>
      </p:sp>
      <p:sp>
        <p:nvSpPr>
          <p:cNvPr id="8" name="TextBox 7">
            <a:extLst>
              <a:ext uri="{FF2B5EF4-FFF2-40B4-BE49-F238E27FC236}">
                <a16:creationId xmlns:a16="http://schemas.microsoft.com/office/drawing/2014/main" id="{D5509FA8-119C-FB8F-15C3-4E26017E2591}"/>
              </a:ext>
            </a:extLst>
          </p:cNvPr>
          <p:cNvSpPr txBox="1"/>
          <p:nvPr/>
        </p:nvSpPr>
        <p:spPr>
          <a:xfrm flipH="1">
            <a:off x="2907946" y="3233921"/>
            <a:ext cx="705515" cy="720000"/>
          </a:xfrm>
          <a:prstGeom prst="ellipse">
            <a:avLst/>
          </a:prstGeom>
          <a:gradFill>
            <a:gsLst>
              <a:gs pos="0">
                <a:srgbClr val="F84D4D">
                  <a:lumMod val="60000"/>
                  <a:lumOff val="40000"/>
                </a:srgbClr>
              </a:gs>
              <a:gs pos="50000">
                <a:srgbClr val="F84D4D"/>
              </a:gs>
            </a:gsLst>
            <a:lin ang="2700000"/>
          </a:gradFill>
          <a:ln>
            <a:noFill/>
          </a:ln>
          <a:effectLst>
            <a:outerShdw blurRad="177800" dist="152400" dir="2700000" algn="tl" rotWithShape="0">
              <a:schemeClr val="accent1">
                <a:alpha val="20000"/>
              </a:schemeClr>
            </a:outerShdw>
          </a:effectLst>
        </p:spPr>
        <p:txBody>
          <a:bodyPr vert="horz" lIns="91440" tIns="45720" rIns="91440" bIns="45720" rtlCol="0" anchor="ctr">
            <a:normAutofit/>
          </a:bodyPr>
          <a:lstStyle/>
          <a:p>
            <a:pPr marL="0" algn="l">
              <a:defRPr/>
            </a:pPr>
            <a:r>
              <a:rPr lang="en-US" sz="2000" b="1" i="0" u="none" baseline="0">
                <a:solidFill>
                  <a:schemeClr val="lt1"/>
                </a:solidFill>
                <a:latin typeface="Arial"/>
                <a:ea typeface="Arial"/>
              </a:rPr>
              <a:t>01</a:t>
            </a:r>
            <a:endParaRPr lang="en-US" sz="1100"/>
          </a:p>
        </p:txBody>
      </p:sp>
      <p:sp>
        <p:nvSpPr>
          <p:cNvPr id="9" name="AutoShape 8">
            <a:extLst>
              <a:ext uri="{FF2B5EF4-FFF2-40B4-BE49-F238E27FC236}">
                <a16:creationId xmlns:a16="http://schemas.microsoft.com/office/drawing/2014/main" id="{77A5C59F-DBA5-DA87-726E-781CC71938A1}"/>
              </a:ext>
            </a:extLst>
          </p:cNvPr>
          <p:cNvSpPr/>
          <p:nvPr/>
        </p:nvSpPr>
        <p:spPr>
          <a:xfrm>
            <a:off x="6627470" y="1426766"/>
            <a:ext cx="2438444" cy="4270342"/>
          </a:xfrm>
          <a:prstGeom prst="roundRect">
            <a:avLst>
              <a:gd name="adj" fmla="val 6200"/>
            </a:avLst>
          </a:prstGeom>
          <a:solidFill>
            <a:schemeClr val="accent2">
              <a:alpha val="10000"/>
            </a:schemeClr>
          </a:solidFill>
          <a:ln>
            <a:noFill/>
          </a:ln>
        </p:spPr>
        <p:txBody>
          <a:bodyPr vert="horz" lIns="180000" tIns="45720" rIns="91440" bIns="45720" anchor="ctr">
            <a:normAutofit/>
          </a:bodyPr>
          <a:lstStyle/>
          <a:p>
            <a:pPr marL="0" algn="l"/>
            <a:endParaRPr/>
          </a:p>
        </p:txBody>
      </p:sp>
      <p:sp>
        <p:nvSpPr>
          <p:cNvPr id="10" name="TextBox 9">
            <a:extLst>
              <a:ext uri="{FF2B5EF4-FFF2-40B4-BE49-F238E27FC236}">
                <a16:creationId xmlns:a16="http://schemas.microsoft.com/office/drawing/2014/main" id="{96BE3D56-7527-4189-663A-89C51D3B70A8}"/>
              </a:ext>
            </a:extLst>
          </p:cNvPr>
          <p:cNvSpPr txBox="1"/>
          <p:nvPr/>
        </p:nvSpPr>
        <p:spPr>
          <a:xfrm>
            <a:off x="6747098" y="1627933"/>
            <a:ext cx="2627922" cy="338554"/>
          </a:xfrm>
          <a:prstGeom prst="rect">
            <a:avLst/>
          </a:prstGeom>
          <a:noFill/>
          <a:ln cap="rnd">
            <a:noFill/>
            <a:prstDash val="solid"/>
          </a:ln>
          <a:effectLst/>
        </p:spPr>
        <p:txBody>
          <a:bodyPr rot="0" vert="horz" wrap="square" lIns="91440" tIns="45720" rIns="91440" bIns="45720" rtlCol="0" anchor="t">
            <a:prstTxWarp prst="textNoShape">
              <a:avLst/>
            </a:prstTxWarp>
            <a:spAutoFit/>
          </a:bodyPr>
          <a:lstStyle/>
          <a:p>
            <a:pPr marL="0" algn="l">
              <a:defRPr/>
            </a:pPr>
            <a:r>
              <a:rPr lang="zh-CN" altLang="en-US" sz="1600" b="1" i="0" u="none" baseline="0">
                <a:solidFill>
                  <a:srgbClr val="2F2F2F"/>
                </a:solidFill>
                <a:latin typeface="微软雅黑"/>
                <a:ea typeface="微软雅黑"/>
              </a:rPr>
              <a:t>Accès aux Données</a:t>
            </a:r>
            <a:endParaRPr lang="en-US" sz="1100"/>
          </a:p>
        </p:txBody>
      </p:sp>
      <p:sp>
        <p:nvSpPr>
          <p:cNvPr id="11" name="AutoShape 10">
            <a:extLst>
              <a:ext uri="{FF2B5EF4-FFF2-40B4-BE49-F238E27FC236}">
                <a16:creationId xmlns:a16="http://schemas.microsoft.com/office/drawing/2014/main" id="{EBB92AC5-7546-06F7-F509-8B20BEF89F54}"/>
              </a:ext>
            </a:extLst>
          </p:cNvPr>
          <p:cNvSpPr/>
          <p:nvPr/>
        </p:nvSpPr>
        <p:spPr>
          <a:xfrm>
            <a:off x="6747098" y="2352879"/>
            <a:ext cx="2627922" cy="1346907"/>
          </a:xfrm>
          <a:prstGeom prst="rect">
            <a:avLst/>
          </a:prstGeom>
        </p:spPr>
        <p:txBody>
          <a:bodyPr vert="horz" wrap="square" lIns="91440" tIns="45720" rIns="91440" bIns="45720" anchor="t">
            <a:spAutoFit/>
          </a:bodyPr>
          <a:lstStyle/>
          <a:p>
            <a:pPr marL="0" algn="l">
              <a:lnSpc>
                <a:spcPct val="150000"/>
              </a:lnSpc>
            </a:pPr>
            <a:r>
              <a:rPr lang="fr-FR" altLang="zh-CN" sz="1400" dirty="0">
                <a:ln/>
                <a:solidFill>
                  <a:srgbClr val="2F2F2F"/>
                </a:solidFill>
                <a:latin typeface="微软雅黑"/>
                <a:ea typeface="微软雅黑"/>
              </a:rPr>
              <a:t>Elle permet également </a:t>
            </a:r>
            <a:r>
              <a:rPr lang="zh-CN" altLang="en-US" sz="1400" b="0" i="0" u="none" baseline="0" dirty="0">
                <a:ln/>
                <a:solidFill>
                  <a:srgbClr val="2F2F2F"/>
                </a:solidFill>
                <a:effectLst/>
                <a:latin typeface="微软雅黑"/>
                <a:ea typeface="微软雅黑"/>
              </a:rPr>
              <a:t> aux utilisateurs d'explorer et d'analyser les données des dons de sang.</a:t>
            </a:r>
          </a:p>
        </p:txBody>
      </p:sp>
      <p:sp>
        <p:nvSpPr>
          <p:cNvPr id="12" name="TextBox 11">
            <a:extLst>
              <a:ext uri="{FF2B5EF4-FFF2-40B4-BE49-F238E27FC236}">
                <a16:creationId xmlns:a16="http://schemas.microsoft.com/office/drawing/2014/main" id="{90AF6031-6758-38DE-D946-3703BC916886}"/>
              </a:ext>
            </a:extLst>
          </p:cNvPr>
          <p:cNvSpPr txBox="1"/>
          <p:nvPr/>
        </p:nvSpPr>
        <p:spPr>
          <a:xfrm flipH="1">
            <a:off x="5915910" y="3201937"/>
            <a:ext cx="651005" cy="720000"/>
          </a:xfrm>
          <a:prstGeom prst="ellipse">
            <a:avLst/>
          </a:prstGeom>
          <a:gradFill>
            <a:gsLst>
              <a:gs pos="0">
                <a:srgbClr val="FF6B42">
                  <a:lumMod val="60000"/>
                  <a:lumOff val="40000"/>
                </a:srgbClr>
              </a:gs>
              <a:gs pos="50000">
                <a:srgbClr val="FF6B42"/>
              </a:gs>
            </a:gsLst>
            <a:lin ang="2700000"/>
          </a:gradFill>
          <a:ln>
            <a:noFill/>
          </a:ln>
          <a:effectLst>
            <a:outerShdw blurRad="177800" dist="152400" dir="2700000" algn="tl" rotWithShape="0">
              <a:schemeClr val="accent2">
                <a:alpha val="20000"/>
              </a:schemeClr>
            </a:outerShdw>
          </a:effectLst>
        </p:spPr>
        <p:txBody>
          <a:bodyPr vert="horz" lIns="91440" tIns="45720" rIns="91440" bIns="45720" rtlCol="0" anchor="ctr">
            <a:normAutofit fontScale="92500"/>
          </a:bodyPr>
          <a:lstStyle/>
          <a:p>
            <a:pPr marL="0" algn="ctr">
              <a:defRPr/>
            </a:pPr>
            <a:r>
              <a:rPr lang="en-US" sz="2000" b="1" i="0" u="none" baseline="0">
                <a:solidFill>
                  <a:schemeClr val="lt1"/>
                </a:solidFill>
                <a:latin typeface="Arial"/>
                <a:ea typeface="Arial"/>
              </a:rPr>
              <a:t>02</a:t>
            </a:r>
            <a:endParaRPr lang="en-US" sz="1100"/>
          </a:p>
        </p:txBody>
      </p:sp>
      <p:sp>
        <p:nvSpPr>
          <p:cNvPr id="13" name="AutoShape 12">
            <a:extLst>
              <a:ext uri="{FF2B5EF4-FFF2-40B4-BE49-F238E27FC236}">
                <a16:creationId xmlns:a16="http://schemas.microsoft.com/office/drawing/2014/main" id="{D46A520A-17F4-235B-162D-DB1A8F8909EA}"/>
              </a:ext>
            </a:extLst>
          </p:cNvPr>
          <p:cNvSpPr>
            <a:spLocks noGrp="1"/>
          </p:cNvSpPr>
          <p:nvPr>
            <p:ph type="title"/>
          </p:nvPr>
        </p:nvSpPr>
        <p:spPr>
          <a:xfrm>
            <a:off x="409610" y="149730"/>
            <a:ext cx="8302741" cy="900112"/>
          </a:xfrm>
        </p:spPr>
        <p:txBody>
          <a:bodyPr vert="horz" lIns="91440" tIns="45720" rIns="91440" bIns="45720" anchor="b">
            <a:normAutofit/>
          </a:bodyPr>
          <a:lstStyle/>
          <a:p>
            <a:pPr algn="l">
              <a:lnSpc>
                <a:spcPct val="120033"/>
              </a:lnSpc>
              <a:spcBef>
                <a:spcPct val="0"/>
              </a:spcBef>
            </a:pPr>
            <a:r>
              <a:rPr lang="zh-CN" altLang="en-US" sz="2800" b="1" i="0" u="none" baseline="0">
                <a:solidFill>
                  <a:srgbClr val="2F2F2F"/>
                </a:solidFill>
                <a:latin typeface="微软雅黑"/>
                <a:ea typeface="微软雅黑"/>
              </a:rPr>
              <a:t>Objectifs de l'Application</a:t>
            </a:r>
          </a:p>
        </p:txBody>
      </p:sp>
    </p:spTree>
    <p:extLst>
      <p:ext uri="{BB962C8B-B14F-4D97-AF65-F5344CB8AC3E}">
        <p14:creationId xmlns:p14="http://schemas.microsoft.com/office/powerpoint/2010/main" val="374655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anim calcmode="lin" valueType="num">
                                      <p:cBhvr>
                                        <p:cTn id="6" dur="500" fill="hold"/>
                                        <p:tgtEl>
                                          <p:spTgt spid="13"/>
                                        </p:tgtEl>
                                        <p:attrNameLst>
                                          <p:attrName>ppt_w</p:attrName>
                                        </p:attrNameLst>
                                      </p:cBhvr>
                                      <p:tavLst>
                                        <p:tav tm="0">
                                          <p:val>
                                            <p:fltVal val="0"/>
                                          </p:val>
                                        </p:tav>
                                        <p:tav tm="100000">
                                          <p:val>
                                            <p:strVal val="#ppt_w"/>
                                          </p:val>
                                        </p:tav>
                                      </p:tavLst>
                                    </p:anim>
                                    <p:anim calcmode="lin" valueType="num">
                                      <p:cBhvr>
                                        <p:cTn id="7" dur="500" fill="hold"/>
                                        <p:tgtEl>
                                          <p:spTgt spid="13"/>
                                        </p:tgtEl>
                                        <p:attrNameLst>
                                          <p:attrName>ppt_h</p:attrName>
                                        </p:attrNameLst>
                                      </p:cBhvr>
                                      <p:tavLst>
                                        <p:tav tm="0">
                                          <p:val>
                                            <p:fltVal val="0"/>
                                          </p:val>
                                        </p:tav>
                                        <p:tav tm="100000">
                                          <p:val>
                                            <p:strVal val="#ppt_h"/>
                                          </p:val>
                                        </p:tav>
                                      </p:tavLst>
                                    </p:anim>
                                    <p:set>
                                      <p:cBhvr>
                                        <p:cTn id="8" dur="1" fill="hold">
                                          <p:stCondLst>
                                            <p:cond delay="0"/>
                                          </p:stCondLst>
                                        </p:cTn>
                                        <p:tgtEl>
                                          <p:spTgt spid="13"/>
                                        </p:tgtEl>
                                        <p:attrNameLst>
                                          <p:attrName>style.visibility</p:attrName>
                                        </p:attrNameLst>
                                      </p:cBhvr>
                                      <p:to>
                                        <p:strVal val="visible"/>
                                      </p:to>
                                    </p:se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500"/>
                            </p:stCondLst>
                            <p:childTnLst>
                              <p:par>
                                <p:cTn id="13" presetID="18" presetClass="entr" presetSubtype="3" fill="hold" nodeType="afterEffect">
                                  <p:stCondLst>
                                    <p:cond delay="0"/>
                                  </p:stCondLst>
                                  <p:childTnLst>
                                    <p:animEffect transition="in" filter="strips(upRight)">
                                      <p:cBhvr>
                                        <p:cTn id="14" dur="500"/>
                                        <p:tgtEl>
                                          <p:spTgt spid="6"/>
                                        </p:tgtEl>
                                      </p:cBhvr>
                                    </p:animEffect>
                                    <p:set>
                                      <p:cBhvr>
                                        <p:cTn id="15" dur="500" fill="hold">
                                          <p:stCondLst>
                                            <p:cond delay="0"/>
                                          </p:stCondLst>
                                        </p:cTn>
                                        <p:tgtEl>
                                          <p:spTgt spid="6"/>
                                        </p:tgtEl>
                                        <p:attrNameLst>
                                          <p:attrName>style.visibility</p:attrName>
                                        </p:attrNameLst>
                                      </p:cBhvr>
                                      <p:to>
                                        <p:strVal val="visible"/>
                                      </p:to>
                                    </p:set>
                                  </p:childTnLst>
                                </p:cTn>
                              </p:par>
                            </p:childTnLst>
                          </p:cTn>
                        </p:par>
                        <p:par>
                          <p:cTn id="16" fill="hold">
                            <p:stCondLst>
                              <p:cond delay="1000"/>
                            </p:stCondLst>
                            <p:childTnLst>
                              <p:par>
                                <p:cTn id="17" presetID="53" presetClass="entr" presetSubtype="16" fill="hold" nodeType="afterEffect">
                                  <p:stCondLst>
                                    <p:cond delay="0"/>
                                  </p:stCondLst>
                                  <p:childTnLs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Effect transition="in" filter="fade">
                                      <p:cBhvr>
                                        <p:cTn id="20" dur="1000"/>
                                        <p:tgtEl>
                                          <p:spTgt spid="7"/>
                                        </p:tgtEl>
                                      </p:cBhvr>
                                    </p:animEffect>
                                    <p:set>
                                      <p:cBhvr>
                                        <p:cTn id="21" dur="1000" fill="hold">
                                          <p:stCondLst>
                                            <p:cond delay="0"/>
                                          </p:stCondLst>
                                        </p:cTn>
                                        <p:tgtEl>
                                          <p:spTgt spid="7"/>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2000"/>
                            </p:stCondLst>
                            <p:childTnLst>
                              <p:par>
                                <p:cTn id="26" presetID="54" presetClass="entr" presetSubtype="0" fill="hold" nodeType="afterEffect">
                                  <p:stCondLst>
                                    <p:cond delay="0"/>
                                  </p:stCondLst>
                                  <p:childTnLst>
                                    <p:anim calcmode="lin" valueType="num">
                                      <p:cBhvr>
                                        <p:cTn id="27" dur="1000" fill="hold"/>
                                        <p:tgtEl>
                                          <p:spTgt spid="10"/>
                                        </p:tgtEl>
                                        <p:attrNameLst>
                                          <p:attrName>ppt_w</p:attrName>
                                        </p:attrNameLst>
                                      </p:cBhvr>
                                      <p:tavLst>
                                        <p:tav tm="0">
                                          <p:val>
                                            <p:strVal val="#ppt_w*0.05"/>
                                          </p:val>
                                        </p:tav>
                                        <p:tav tm="100000">
                                          <p:val>
                                            <p:strVal val="#ppt_w"/>
                                          </p:val>
                                        </p:tav>
                                      </p:tavLst>
                                    </p:anim>
                                    <p:anim calcmode="lin" valueType="num">
                                      <p:cBhvr>
                                        <p:cTn id="28" dur="1000" fill="hold"/>
                                        <p:tgtEl>
                                          <p:spTgt spid="10"/>
                                        </p:tgtEl>
                                        <p:attrNameLst>
                                          <p:attrName>ppt_h</p:attrName>
                                        </p:attrNameLst>
                                      </p:cBhvr>
                                      <p:tavLst>
                                        <p:tav tm="0">
                                          <p:val>
                                            <p:strVal val="#ppt_h"/>
                                          </p:val>
                                        </p:tav>
                                        <p:tav tm="100000">
                                          <p:val>
                                            <p:strVal val="#ppt_h"/>
                                          </p:val>
                                        </p:tav>
                                      </p:tavLst>
                                    </p:anim>
                                    <p:anim calcmode="lin" valueType="num">
                                      <p:cBhvr>
                                        <p:cTn id="29" dur="1000" fill="hold"/>
                                        <p:tgtEl>
                                          <p:spTgt spid="10"/>
                                        </p:tgtEl>
                                        <p:attrNameLst>
                                          <p:attrName>ppt_x</p:attrName>
                                        </p:attrNameLst>
                                      </p:cBhvr>
                                      <p:tavLst>
                                        <p:tav tm="0">
                                          <p:val>
                                            <p:strVal val="#ppt_x-.2"/>
                                          </p:val>
                                        </p:tav>
                                        <p:tav tm="100000">
                                          <p:val>
                                            <p:strVal val="#ppt_x"/>
                                          </p:val>
                                        </p:tav>
                                      </p:tavLst>
                                    </p:anim>
                                    <p:anim calcmode="lin" valueType="num">
                                      <p:cBhvr>
                                        <p:cTn id="30" dur="1000" fill="hold"/>
                                        <p:tgtEl>
                                          <p:spTgt spid="10"/>
                                        </p:tgtEl>
                                        <p:attrNameLst>
                                          <p:attrName>ppt_y</p:attrName>
                                        </p:attrNameLst>
                                      </p:cBhvr>
                                      <p:tavLst>
                                        <p:tav tm="0">
                                          <p:val>
                                            <p:strVal val="#ppt_y"/>
                                          </p:val>
                                        </p:tav>
                                        <p:tav tm="100000">
                                          <p:val>
                                            <p:strVal val="#ppt_y"/>
                                          </p:val>
                                        </p:tav>
                                      </p:tavLst>
                                    </p:anim>
                                    <p:animEffect transition="in" filter="fade">
                                      <p:cBhvr>
                                        <p:cTn id="31" dur="1000"/>
                                        <p:tgtEl>
                                          <p:spTgt spid="10"/>
                                        </p:tgtEl>
                                      </p:cBhvr>
                                    </p:animEffect>
                                    <p:set>
                                      <p:cBhvr>
                                        <p:cTn id="32" dur="1000" fill="hold">
                                          <p:stCondLst>
                                            <p:cond delay="0"/>
                                          </p:stCondLst>
                                        </p:cTn>
                                        <p:tgtEl>
                                          <p:spTgt spid="10"/>
                                        </p:tgtEl>
                                        <p:attrNameLst>
                                          <p:attrName>style.visibility</p:attrName>
                                        </p:attrNameLst>
                                      </p:cBhvr>
                                      <p:to>
                                        <p:strVal val="visible"/>
                                      </p:to>
                                    </p:set>
                                  </p:childTnLst>
                                </p:cTn>
                              </p:par>
                            </p:childTnLst>
                          </p:cTn>
                        </p:par>
                        <p:par>
                          <p:cTn id="33" fill="hold">
                            <p:stCondLst>
                              <p:cond delay="3000"/>
                            </p:stCondLst>
                            <p:childTnLst>
                              <p:par>
                                <p:cTn id="34" presetID="14" presetClass="entr" presetSubtype="5" fill="hold" nodeType="afterEffect">
                                  <p:stCondLst>
                                    <p:cond delay="0"/>
                                  </p:stCondLst>
                                  <p:childTnLst>
                                    <p:animEffect transition="in" filter="randombar(vertical)">
                                      <p:cBhvr>
                                        <p:cTn id="35" dur="1000"/>
                                        <p:tgtEl>
                                          <p:spTgt spid="11"/>
                                        </p:tgtEl>
                                      </p:cBhvr>
                                    </p:animEffect>
                                    <p:set>
                                      <p:cBhvr>
                                        <p:cTn id="36" dur="1000"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CB292-BC89-3BEB-D2F1-851782599C89}"/>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C3754D96-D410-CCA6-670B-9483797ADE73}"/>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3">
            <a:extLst>
              <a:ext uri="{FF2B5EF4-FFF2-40B4-BE49-F238E27FC236}">
                <a16:creationId xmlns:a16="http://schemas.microsoft.com/office/drawing/2014/main" id="{3DA1CAD1-5DC2-DA61-FC3C-E9B1363F0276}"/>
              </a:ext>
            </a:extLst>
          </p:cNvPr>
          <p:cNvSpPr>
            <a:spLocks noGrp="1"/>
          </p:cNvSpPr>
          <p:nvPr>
            <p:ph type="title"/>
          </p:nvPr>
        </p:nvSpPr>
        <p:spPr>
          <a:xfrm>
            <a:off x="660400" y="3815176"/>
            <a:ext cx="6720840" cy="1938992"/>
          </a:xfrm>
        </p:spPr>
        <p:txBody>
          <a:bodyPr vert="horz" lIns="91440" tIns="45720" rIns="91440" bIns="45720" anchor="t">
            <a:spAutoFit/>
          </a:bodyPr>
          <a:lstStyle/>
          <a:p>
            <a:pPr algn="l">
              <a:lnSpc>
                <a:spcPct val="100000"/>
              </a:lnSpc>
              <a:spcBef>
                <a:spcPct val="0"/>
              </a:spcBef>
            </a:pPr>
            <a:r>
              <a:rPr lang="zh-CN" altLang="en-US" sz="4000" b="1" i="0" u="none" baseline="0" dirty="0">
                <a:latin typeface="微软雅黑"/>
                <a:ea typeface="微软雅黑"/>
              </a:rPr>
              <a:t>Conclusion : Vers une </a:t>
            </a:r>
            <a:r>
              <a:rPr lang="fr-FR" altLang="zh-CN" sz="4000" b="1" i="0" u="none" baseline="0" dirty="0">
                <a:latin typeface="微软雅黑"/>
                <a:ea typeface="微软雅黑"/>
              </a:rPr>
              <a:t>s</a:t>
            </a:r>
            <a:r>
              <a:rPr lang="zh-CN" altLang="en-US" sz="4000" b="1" i="0" u="none" baseline="0" dirty="0">
                <a:latin typeface="微软雅黑"/>
                <a:ea typeface="微软雅黑"/>
              </a:rPr>
              <a:t>tratégie </a:t>
            </a:r>
            <a:r>
              <a:rPr lang="fr-FR" altLang="zh-CN" sz="4000" b="1" i="0" u="none" baseline="0" dirty="0">
                <a:latin typeface="微软雅黑"/>
                <a:ea typeface="微软雅黑"/>
              </a:rPr>
              <a:t>o</a:t>
            </a:r>
            <a:r>
              <a:rPr lang="zh-CN" altLang="en-US" sz="4000" b="1" i="0" u="none" baseline="0" dirty="0">
                <a:latin typeface="微软雅黑"/>
                <a:ea typeface="微软雅黑"/>
              </a:rPr>
              <a:t>ptimisée de </a:t>
            </a:r>
            <a:r>
              <a:rPr lang="fr-FR" altLang="zh-CN" sz="4000" b="1" i="0" u="none" baseline="0" dirty="0">
                <a:latin typeface="微软雅黑"/>
                <a:ea typeface="微软雅黑"/>
              </a:rPr>
              <a:t>d</a:t>
            </a:r>
            <a:r>
              <a:rPr lang="zh-CN" altLang="en-US" sz="4000" b="1" i="0" u="none" baseline="0" dirty="0">
                <a:latin typeface="微软雅黑"/>
                <a:ea typeface="微软雅黑"/>
              </a:rPr>
              <a:t>on de </a:t>
            </a:r>
            <a:r>
              <a:rPr lang="fr-FR" altLang="zh-CN" sz="4000" b="1" i="0" u="none" baseline="0" dirty="0">
                <a:latin typeface="微软雅黑"/>
                <a:ea typeface="微软雅黑"/>
              </a:rPr>
              <a:t>s</a:t>
            </a:r>
            <a:r>
              <a:rPr lang="zh-CN" altLang="en-US" sz="4000" b="1" i="0" u="none" baseline="0" dirty="0">
                <a:latin typeface="微软雅黑"/>
                <a:ea typeface="微软雅黑"/>
              </a:rPr>
              <a:t>ang</a:t>
            </a:r>
          </a:p>
        </p:txBody>
      </p:sp>
      <p:sp>
        <p:nvSpPr>
          <p:cNvPr id="3" name="TextBox 4">
            <a:extLst>
              <a:ext uri="{FF2B5EF4-FFF2-40B4-BE49-F238E27FC236}">
                <a16:creationId xmlns:a16="http://schemas.microsoft.com/office/drawing/2014/main" id="{BEA3213B-F030-FC1F-61EB-290BCB241607}"/>
              </a:ext>
            </a:extLst>
          </p:cNvPr>
          <p:cNvSpPr txBox="1"/>
          <p:nvPr/>
        </p:nvSpPr>
        <p:spPr>
          <a:xfrm>
            <a:off x="660400" y="2799513"/>
            <a:ext cx="1483470" cy="1015663"/>
          </a:xfrm>
          <a:prstGeom prst="rect">
            <a:avLst/>
          </a:prstGeom>
          <a:noFill/>
        </p:spPr>
        <p:txBody>
          <a:bodyPr vert="horz" wrap="square" lIns="91440" tIns="45720" rIns="91440" bIns="45720" rtlCol="0" anchor="t">
            <a:spAutoFit/>
          </a:bodyPr>
          <a:lstStyle/>
          <a:p>
            <a:pPr marL="0" algn="l">
              <a:defRPr/>
            </a:pPr>
            <a:r>
              <a:rPr lang="en-US" sz="6000" b="0" i="0" u="none" baseline="0" dirty="0">
                <a:solidFill>
                  <a:schemeClr val="accent1">
                    <a:lumMod val="20000"/>
                    <a:lumOff val="80000"/>
                  </a:schemeClr>
                </a:solidFill>
                <a:latin typeface="Arial"/>
                <a:ea typeface="Arial"/>
              </a:rPr>
              <a:t>05</a:t>
            </a:r>
            <a:endParaRPr lang="en-US" sz="1100" dirty="0"/>
          </a:p>
        </p:txBody>
      </p:sp>
    </p:spTree>
    <p:extLst>
      <p:ext uri="{BB962C8B-B14F-4D97-AF65-F5344CB8AC3E}">
        <p14:creationId xmlns:p14="http://schemas.microsoft.com/office/powerpoint/2010/main" val="6976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anim calcmode="lin" valueType="num">
                                      <p:cBhvr>
                                        <p:cTn id="6" dur="1000" fill="hold"/>
                                        <p:tgtEl>
                                          <p:spTgt spid="2"/>
                                        </p:tgtEl>
                                        <p:attrNameLst>
                                          <p:attrName>ppt_x</p:attrName>
                                        </p:attrNameLst>
                                      </p:cBhvr>
                                      <p:tavLst>
                                        <p:tav tm="0">
                                          <p:val>
                                            <p:strVal val="#ppt_x-.2"/>
                                          </p:val>
                                        </p:tav>
                                        <p:tav tm="100000">
                                          <p:val>
                                            <p:strVal val="#ppt_x"/>
                                          </p:val>
                                        </p:tav>
                                      </p:tavLst>
                                    </p:anim>
                                    <p:anim calcmode="lin" valueType="num">
                                      <p:cBhvr>
                                        <p:cTn id="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8" dur="1000"/>
                                        <p:tgtEl>
                                          <p:spTgt spid="2"/>
                                        </p:tgtEl>
                                      </p:cBhvr>
                                    </p:animEffec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1000"/>
                            </p:stCondLst>
                            <p:childTnLst>
                              <p:par>
                                <p:cTn id="11" presetID="54" presetClass="entr" presetSubtype="0" fill="hold" nodeType="afterEffect">
                                  <p:stCondLst>
                                    <p:cond delay="0"/>
                                  </p:stCondLst>
                                  <p:childTnLst>
                                    <p:anim calcmode="lin" valueType="num">
                                      <p:cBhvr>
                                        <p:cTn id="12" dur="1000" fill="hold"/>
                                        <p:tgtEl>
                                          <p:spTgt spid="3"/>
                                        </p:tgtEl>
                                        <p:attrNameLst>
                                          <p:attrName>ppt_w</p:attrName>
                                        </p:attrNameLst>
                                      </p:cBhvr>
                                      <p:tavLst>
                                        <p:tav tm="0">
                                          <p:val>
                                            <p:strVal val="#ppt_w*0.05"/>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 calcmode="lin" valueType="num">
                                      <p:cBhvr>
                                        <p:cTn id="14" dur="1000" fill="hold"/>
                                        <p:tgtEl>
                                          <p:spTgt spid="3"/>
                                        </p:tgtEl>
                                        <p:attrNameLst>
                                          <p:attrName>ppt_x</p:attrName>
                                        </p:attrNameLst>
                                      </p:cBhvr>
                                      <p:tavLst>
                                        <p:tav tm="0">
                                          <p:val>
                                            <p:strVal val="#ppt_x-.2"/>
                                          </p:val>
                                        </p:tav>
                                        <p:tav tm="100000">
                                          <p:val>
                                            <p:strVal val="#ppt_x"/>
                                          </p:val>
                                        </p:tav>
                                      </p:tavLst>
                                    </p:anim>
                                    <p:anim calcmode="lin" valueType="num">
                                      <p:cBhvr>
                                        <p:cTn id="15" dur="1000" fill="hold"/>
                                        <p:tgtEl>
                                          <p:spTgt spid="3"/>
                                        </p:tgtEl>
                                        <p:attrNameLst>
                                          <p:attrName>ppt_y</p:attrName>
                                        </p:attrNameLst>
                                      </p:cBhvr>
                                      <p:tavLst>
                                        <p:tav tm="0">
                                          <p:val>
                                            <p:strVal val="#ppt_y"/>
                                          </p:val>
                                        </p:tav>
                                        <p:tav tm="100000">
                                          <p:val>
                                            <p:strVal val="#ppt_y"/>
                                          </p:val>
                                        </p:tav>
                                      </p:tavLst>
                                    </p:anim>
                                    <p:animEffect transition="in" filter="fade">
                                      <p:cBhvr>
                                        <p:cTn id="16" dur="1000"/>
                                        <p:tgtEl>
                                          <p:spTgt spid="3"/>
                                        </p:tgtEl>
                                      </p:cBhvr>
                                    </p:animEffect>
                                    <p:set>
                                      <p:cBhvr>
                                        <p:cTn id="17" dur="10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0F518C3-0D95-4598-8483-22F954AF48CA}"/>
              </a:ext>
            </a:extLst>
          </p:cNvPr>
          <p:cNvPicPr>
            <a:picLocks noChangeAspect="1"/>
          </p:cNvPicPr>
          <p:nvPr/>
        </p:nvPicPr>
        <p:blipFill>
          <a:blip r:embed="rId2"/>
          <a:stretch>
            <a:fillRect/>
          </a:stretch>
        </p:blipFill>
        <p:spPr>
          <a:xfrm>
            <a:off x="-34682" y="-1"/>
            <a:ext cx="9195031" cy="6597353"/>
          </a:xfrm>
          <a:prstGeom prst="rect">
            <a:avLst/>
          </a:prstGeom>
        </p:spPr>
      </p:pic>
    </p:spTree>
    <p:extLst>
      <p:ext uri="{BB962C8B-B14F-4D97-AF65-F5344CB8AC3E}">
        <p14:creationId xmlns:p14="http://schemas.microsoft.com/office/powerpoint/2010/main" val="317781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F2747-A9FE-2733-6BCA-31EDD1CDE86C}"/>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19E9A6EB-E66C-9941-87DE-8A54E1519EC7}"/>
              </a:ext>
            </a:extLst>
          </p:cNvPr>
          <p:cNvPicPr>
            <a:picLocks noChangeAspect="1"/>
          </p:cNvPicPr>
          <p:nvPr/>
        </p:nvPicPr>
        <p:blipFill>
          <a:blip r:embed="rId2"/>
          <a:stretch>
            <a:fillRect/>
          </a:stretch>
        </p:blipFill>
        <p:spPr>
          <a:xfrm>
            <a:off x="-69733" y="39960"/>
            <a:ext cx="9143999" cy="6834804"/>
          </a:xfrm>
          <a:prstGeom prst="rect">
            <a:avLst/>
          </a:prstGeom>
        </p:spPr>
      </p:pic>
      <p:sp>
        <p:nvSpPr>
          <p:cNvPr id="2" name="Freeform 2">
            <a:extLst>
              <a:ext uri="{FF2B5EF4-FFF2-40B4-BE49-F238E27FC236}">
                <a16:creationId xmlns:a16="http://schemas.microsoft.com/office/drawing/2014/main" id="{C0402F96-823B-8797-471C-1FF0B21CF258}"/>
              </a:ext>
            </a:extLst>
          </p:cNvPr>
          <p:cNvSpPr/>
          <p:nvPr/>
        </p:nvSpPr>
        <p:spPr>
          <a:xfrm>
            <a:off x="2314643" y="1663495"/>
            <a:ext cx="865600" cy="4118268"/>
          </a:xfrm>
          <a:custGeom>
            <a:avLst/>
            <a:gdLst/>
            <a:ahLst/>
            <a:cxnLst/>
            <a:rect l="l" t="t"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1"/>
            </a:solidFill>
            <a:prstDash val="solid"/>
          </a:ln>
        </p:spPr>
        <p:txBody>
          <a:bodyPr vert="horz" wrap="square" lIns="91440" tIns="45720" rIns="91440" bIns="45720" anchor="t">
            <a:prstTxWarp prst="textNoShape">
              <a:avLst/>
            </a:prstTxWarp>
            <a:normAutofit/>
          </a:bodyPr>
          <a:lstStyle/>
          <a:p>
            <a:pPr marL="0" algn="l"/>
            <a:endParaRPr/>
          </a:p>
        </p:txBody>
      </p:sp>
      <p:grpSp>
        <p:nvGrpSpPr>
          <p:cNvPr id="3" name="Group 3">
            <a:extLst>
              <a:ext uri="{FF2B5EF4-FFF2-40B4-BE49-F238E27FC236}">
                <a16:creationId xmlns:a16="http://schemas.microsoft.com/office/drawing/2014/main" id="{3F2E4506-6144-CF8F-EDCB-EB3C80849DD2}"/>
              </a:ext>
            </a:extLst>
          </p:cNvPr>
          <p:cNvGrpSpPr/>
          <p:nvPr/>
        </p:nvGrpSpPr>
        <p:grpSpPr>
          <a:xfrm>
            <a:off x="2511996" y="5781763"/>
            <a:ext cx="470894" cy="549542"/>
            <a:chOff x="2406923" y="2845390"/>
            <a:chExt cx="571222" cy="571221"/>
          </a:xfrm>
        </p:grpSpPr>
        <p:sp>
          <p:nvSpPr>
            <p:cNvPr id="5" name="AutoShape 4">
              <a:extLst>
                <a:ext uri="{FF2B5EF4-FFF2-40B4-BE49-F238E27FC236}">
                  <a16:creationId xmlns:a16="http://schemas.microsoft.com/office/drawing/2014/main" id="{5B7A0C4D-71F4-A4A2-B6E2-FA055DD5F5CB}"/>
                </a:ext>
              </a:extLst>
            </p:cNvPr>
            <p:cNvSpPr/>
            <p:nvPr/>
          </p:nvSpPr>
          <p:spPr>
            <a:xfrm>
              <a:off x="2406923" y="2845390"/>
              <a:ext cx="571222" cy="571221"/>
            </a:xfrm>
            <a:prstGeom prst="ellipse">
              <a:avLst/>
            </a:prstGeom>
            <a:solidFill>
              <a:schemeClr val="accent1"/>
            </a:solidFill>
            <a:ln>
              <a:noFill/>
            </a:ln>
          </p:spPr>
          <p:txBody>
            <a:bodyPr vert="horz" lIns="91440" tIns="45720" rIns="91440" bIns="45720" anchor="ctr">
              <a:normAutofit/>
            </a:bodyPr>
            <a:lstStyle/>
            <a:p>
              <a:pPr marL="0" algn="ctr"/>
              <a:endParaRPr/>
            </a:p>
          </p:txBody>
        </p:sp>
        <p:sp>
          <p:nvSpPr>
            <p:cNvPr id="6" name="Freeform 5">
              <a:extLst>
                <a:ext uri="{FF2B5EF4-FFF2-40B4-BE49-F238E27FC236}">
                  <a16:creationId xmlns:a16="http://schemas.microsoft.com/office/drawing/2014/main" id="{C1BBDFF1-1913-46DA-7627-5451262AE104}"/>
                </a:ext>
              </a:extLst>
            </p:cNvPr>
            <p:cNvSpPr/>
            <p:nvPr/>
          </p:nvSpPr>
          <p:spPr>
            <a:xfrm>
              <a:off x="2540113" y="3023891"/>
              <a:ext cx="304842" cy="214214"/>
            </a:xfrm>
            <a:custGeom>
              <a:avLst/>
              <a:gdLst/>
              <a:ahLst/>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solidFill>
            <a:ln>
              <a:noFill/>
            </a:ln>
          </p:spPr>
          <p:txBody>
            <a:bodyPr vert="horz" lIns="91440" tIns="45720" rIns="91440" bIns="45720" anchor="t">
              <a:normAutofit fontScale="47500" lnSpcReduction="20000"/>
            </a:bodyPr>
            <a:lstStyle/>
            <a:p>
              <a:pPr marL="0" algn="l"/>
              <a:endParaRPr/>
            </a:p>
          </p:txBody>
        </p:sp>
      </p:grpSp>
      <p:sp>
        <p:nvSpPr>
          <p:cNvPr id="7" name="AutoShape 6">
            <a:extLst>
              <a:ext uri="{FF2B5EF4-FFF2-40B4-BE49-F238E27FC236}">
                <a16:creationId xmlns:a16="http://schemas.microsoft.com/office/drawing/2014/main" id="{F5BF3252-47D2-DE5A-2012-52FBAA7EB86E}"/>
              </a:ext>
            </a:extLst>
          </p:cNvPr>
          <p:cNvSpPr/>
          <p:nvPr/>
        </p:nvSpPr>
        <p:spPr>
          <a:xfrm>
            <a:off x="-69733" y="3986763"/>
            <a:ext cx="1998401" cy="1349088"/>
          </a:xfrm>
          <a:prstGeom prst="rect">
            <a:avLst/>
          </a:prstGeom>
          <a:noFill/>
          <a:ln>
            <a:noFill/>
          </a:ln>
        </p:spPr>
        <p:txBody>
          <a:bodyPr vert="horz" wrap="square" lIns="90000" tIns="46800" rIns="90000" bIns="46800" anchor="t">
            <a:spAutoFit/>
          </a:bodyPr>
          <a:lstStyle/>
          <a:p>
            <a:pPr marL="0" algn="r">
              <a:lnSpc>
                <a:spcPct val="150000"/>
              </a:lnSpc>
            </a:pPr>
            <a:r>
              <a:rPr lang="zh-CN" altLang="en-US" sz="1400" b="0" i="0" u="none" baseline="0" dirty="0">
                <a:solidFill>
                  <a:srgbClr val="2F2F2F"/>
                </a:solidFill>
                <a:latin typeface="微软雅黑"/>
                <a:ea typeface="微软雅黑"/>
              </a:rPr>
              <a:t>Le don de sang est essentiel, mais les besoins ne sont pas couverts.</a:t>
            </a:r>
          </a:p>
        </p:txBody>
      </p:sp>
      <p:sp>
        <p:nvSpPr>
          <p:cNvPr id="8" name="TextBox 7">
            <a:extLst>
              <a:ext uri="{FF2B5EF4-FFF2-40B4-BE49-F238E27FC236}">
                <a16:creationId xmlns:a16="http://schemas.microsoft.com/office/drawing/2014/main" id="{3C7F04BE-48BA-79B3-A9C0-2F24568BDC45}"/>
              </a:ext>
            </a:extLst>
          </p:cNvPr>
          <p:cNvSpPr txBox="1"/>
          <p:nvPr/>
        </p:nvSpPr>
        <p:spPr>
          <a:xfrm>
            <a:off x="-79389" y="3279376"/>
            <a:ext cx="1998401" cy="586957"/>
          </a:xfrm>
          <a:prstGeom prst="rect">
            <a:avLst/>
          </a:prstGeom>
          <a:noFill/>
          <a:ln>
            <a:noFill/>
          </a:ln>
        </p:spPr>
        <p:txBody>
          <a:bodyPr vert="horz" wrap="square" lIns="90000" tIns="46800" rIns="90000" bIns="46800" rtlCol="0" anchor="t">
            <a:spAutoFit/>
          </a:bodyPr>
          <a:lstStyle/>
          <a:p>
            <a:pPr marL="0" algn="r">
              <a:lnSpc>
                <a:spcPct val="100000"/>
              </a:lnSpc>
              <a:spcBef>
                <a:spcPct val="0"/>
              </a:spcBef>
              <a:defRPr/>
            </a:pPr>
            <a:r>
              <a:rPr lang="zh-CN" altLang="en-US" sz="1600" b="1" i="0" u="none" baseline="0">
                <a:solidFill>
                  <a:srgbClr val="2F2F2F"/>
                </a:solidFill>
                <a:latin typeface="微软雅黑"/>
                <a:ea typeface="微软雅黑"/>
              </a:rPr>
              <a:t>Besoins non couverts</a:t>
            </a:r>
            <a:endParaRPr lang="en-US" sz="1100"/>
          </a:p>
        </p:txBody>
      </p:sp>
      <p:sp>
        <p:nvSpPr>
          <p:cNvPr id="9" name="Freeform 8">
            <a:extLst>
              <a:ext uri="{FF2B5EF4-FFF2-40B4-BE49-F238E27FC236}">
                <a16:creationId xmlns:a16="http://schemas.microsoft.com/office/drawing/2014/main" id="{DB83B1CB-E5A5-FC1A-1E54-901EDC47B4CC}"/>
              </a:ext>
            </a:extLst>
          </p:cNvPr>
          <p:cNvSpPr/>
          <p:nvPr/>
        </p:nvSpPr>
        <p:spPr>
          <a:xfrm flipH="1" flipV="1">
            <a:off x="5395197" y="1663495"/>
            <a:ext cx="865600" cy="4695990"/>
          </a:xfrm>
          <a:custGeom>
            <a:avLst/>
            <a:gdLst/>
            <a:ahLst/>
            <a:cxnLst/>
            <a:rect l="l" t="t"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3"/>
            </a:solidFill>
            <a:prstDash val="solid"/>
          </a:ln>
        </p:spPr>
        <p:txBody>
          <a:bodyPr vert="horz" wrap="square" lIns="91440" tIns="45720" rIns="91440" bIns="45720" anchor="t">
            <a:prstTxWarp prst="textNoShape">
              <a:avLst/>
            </a:prstTxWarp>
            <a:normAutofit/>
          </a:bodyPr>
          <a:lstStyle/>
          <a:p>
            <a:pPr marL="0" algn="l"/>
            <a:endParaRPr/>
          </a:p>
        </p:txBody>
      </p:sp>
      <p:grpSp>
        <p:nvGrpSpPr>
          <p:cNvPr id="10" name="Group 9">
            <a:extLst>
              <a:ext uri="{FF2B5EF4-FFF2-40B4-BE49-F238E27FC236}">
                <a16:creationId xmlns:a16="http://schemas.microsoft.com/office/drawing/2014/main" id="{3DD6AFE6-030B-D812-472B-B778E279B77E}"/>
              </a:ext>
            </a:extLst>
          </p:cNvPr>
          <p:cNvGrpSpPr/>
          <p:nvPr/>
        </p:nvGrpSpPr>
        <p:grpSpPr>
          <a:xfrm>
            <a:off x="5827996" y="1663495"/>
            <a:ext cx="512189" cy="549542"/>
            <a:chOff x="2406923" y="2845390"/>
            <a:chExt cx="571222" cy="571221"/>
          </a:xfrm>
        </p:grpSpPr>
        <p:sp>
          <p:nvSpPr>
            <p:cNvPr id="11" name="AutoShape 10">
              <a:extLst>
                <a:ext uri="{FF2B5EF4-FFF2-40B4-BE49-F238E27FC236}">
                  <a16:creationId xmlns:a16="http://schemas.microsoft.com/office/drawing/2014/main" id="{2BEACC98-AA54-67D8-2F28-B7EE2CE3CEA2}"/>
                </a:ext>
              </a:extLst>
            </p:cNvPr>
            <p:cNvSpPr/>
            <p:nvPr/>
          </p:nvSpPr>
          <p:spPr>
            <a:xfrm>
              <a:off x="2406923" y="2845390"/>
              <a:ext cx="571222" cy="571221"/>
            </a:xfrm>
            <a:prstGeom prst="ellipse">
              <a:avLst/>
            </a:prstGeom>
            <a:solidFill>
              <a:schemeClr val="accent3"/>
            </a:solidFill>
            <a:ln>
              <a:noFill/>
            </a:ln>
          </p:spPr>
          <p:txBody>
            <a:bodyPr vert="horz" lIns="91440" tIns="45720" rIns="91440" bIns="45720" anchor="ctr">
              <a:normAutofit/>
            </a:bodyPr>
            <a:lstStyle/>
            <a:p>
              <a:pPr marL="0" algn="ctr"/>
              <a:endParaRPr/>
            </a:p>
          </p:txBody>
        </p:sp>
        <p:sp>
          <p:nvSpPr>
            <p:cNvPr id="12" name="Freeform 11">
              <a:extLst>
                <a:ext uri="{FF2B5EF4-FFF2-40B4-BE49-F238E27FC236}">
                  <a16:creationId xmlns:a16="http://schemas.microsoft.com/office/drawing/2014/main" id="{12D0FB64-5D47-41F9-2751-0261DC70A414}"/>
                </a:ext>
              </a:extLst>
            </p:cNvPr>
            <p:cNvSpPr/>
            <p:nvPr/>
          </p:nvSpPr>
          <p:spPr>
            <a:xfrm>
              <a:off x="2540113" y="2978777"/>
              <a:ext cx="304842" cy="304441"/>
            </a:xfrm>
            <a:custGeom>
              <a:avLst/>
              <a:gdLst/>
              <a:ahLst/>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rgbClr val="FFFFFF"/>
            </a:solidFill>
            <a:ln>
              <a:noFill/>
            </a:ln>
          </p:spPr>
          <p:txBody>
            <a:bodyPr vert="horz" lIns="91440" tIns="45720" rIns="91440" bIns="45720" anchor="t">
              <a:normAutofit fontScale="85000" lnSpcReduction="20000"/>
            </a:bodyPr>
            <a:lstStyle/>
            <a:p>
              <a:pPr marL="0" algn="l"/>
              <a:endParaRPr/>
            </a:p>
          </p:txBody>
        </p:sp>
      </p:grpSp>
      <p:sp>
        <p:nvSpPr>
          <p:cNvPr id="13" name="AutoShape 12">
            <a:extLst>
              <a:ext uri="{FF2B5EF4-FFF2-40B4-BE49-F238E27FC236}">
                <a16:creationId xmlns:a16="http://schemas.microsoft.com/office/drawing/2014/main" id="{F2CD84F6-34FB-7037-1E8B-CE5F8C6C70E9}"/>
              </a:ext>
            </a:extLst>
          </p:cNvPr>
          <p:cNvSpPr/>
          <p:nvPr/>
        </p:nvSpPr>
        <p:spPr>
          <a:xfrm>
            <a:off x="6444209" y="3179417"/>
            <a:ext cx="2280850" cy="3288081"/>
          </a:xfrm>
          <a:prstGeom prst="rect">
            <a:avLst/>
          </a:prstGeom>
          <a:noFill/>
          <a:ln>
            <a:noFill/>
          </a:ln>
        </p:spPr>
        <p:txBody>
          <a:bodyPr vert="horz" wrap="square" lIns="90000" tIns="46800" rIns="90000" bIns="46800" anchor="t">
            <a:spAutoFit/>
          </a:bodyPr>
          <a:lstStyle/>
          <a:p>
            <a:pPr marL="0" algn="just">
              <a:lnSpc>
                <a:spcPct val="150000"/>
              </a:lnSpc>
            </a:pPr>
            <a:r>
              <a:rPr lang="zh-CN" altLang="en-US" sz="1400" b="0" i="0" u="none" baseline="0" dirty="0">
                <a:solidFill>
                  <a:srgbClr val="2F2F2F"/>
                </a:solidFill>
                <a:latin typeface="微软雅黑"/>
                <a:ea typeface="微软雅黑"/>
              </a:rPr>
              <a:t>L‘application propose de nouvelles pistes d’améliorations. </a:t>
            </a:r>
            <a:r>
              <a:rPr lang="fr-FR" altLang="zh-CN" sz="1400" b="0" i="0" u="none" baseline="0" dirty="0">
                <a:solidFill>
                  <a:srgbClr val="2F2F2F"/>
                </a:solidFill>
                <a:latin typeface="微软雅黑"/>
                <a:ea typeface="微软雅黑"/>
              </a:rPr>
              <a:t>Grace</a:t>
            </a:r>
            <a:r>
              <a:rPr lang="fr-FR" altLang="zh-CN" sz="1400" b="0" i="0" u="none" dirty="0">
                <a:solidFill>
                  <a:srgbClr val="2F2F2F"/>
                </a:solidFill>
                <a:latin typeface="微软雅黑"/>
                <a:ea typeface="微软雅黑"/>
              </a:rPr>
              <a:t> au remplissage  du formulaire nous aurons une base en continue des potentiel donneurs ce qui permettra de faire des campagnes ciblées à l’avenir</a:t>
            </a:r>
            <a:endParaRPr lang="zh-CN" altLang="en-US" sz="1400" b="0" i="0" u="none" baseline="0" dirty="0">
              <a:solidFill>
                <a:srgbClr val="2F2F2F"/>
              </a:solidFill>
              <a:latin typeface="微软雅黑"/>
              <a:ea typeface="微软雅黑"/>
            </a:endParaRPr>
          </a:p>
        </p:txBody>
      </p:sp>
      <p:sp>
        <p:nvSpPr>
          <p:cNvPr id="14" name="TextBox 13">
            <a:extLst>
              <a:ext uri="{FF2B5EF4-FFF2-40B4-BE49-F238E27FC236}">
                <a16:creationId xmlns:a16="http://schemas.microsoft.com/office/drawing/2014/main" id="{BFA029D1-1FEB-E0F1-0303-5E19F9E38016}"/>
              </a:ext>
            </a:extLst>
          </p:cNvPr>
          <p:cNvSpPr txBox="1"/>
          <p:nvPr/>
        </p:nvSpPr>
        <p:spPr>
          <a:xfrm>
            <a:off x="6719431" y="1601739"/>
            <a:ext cx="2045321" cy="1325620"/>
          </a:xfrm>
          <a:prstGeom prst="rect">
            <a:avLst/>
          </a:prstGeom>
          <a:noFill/>
          <a:ln>
            <a:noFill/>
          </a:ln>
        </p:spPr>
        <p:txBody>
          <a:bodyPr vert="horz" wrap="square" lIns="90000" tIns="46800" rIns="90000" bIns="46800" rtlCol="0" anchor="t">
            <a:spAutoFit/>
          </a:bodyPr>
          <a:lstStyle/>
          <a:p>
            <a:pPr marL="0" algn="l">
              <a:spcBef>
                <a:spcPct val="0"/>
              </a:spcBef>
              <a:defRPr/>
            </a:pPr>
            <a:r>
              <a:rPr lang="zh-CN" altLang="en-US" sz="1600" b="1" i="0" u="none" baseline="0" dirty="0">
                <a:solidFill>
                  <a:srgbClr val="2F2F2F"/>
                </a:solidFill>
                <a:latin typeface="微软雅黑"/>
                <a:ea typeface="微软雅黑"/>
              </a:rPr>
              <a:t>Des outils pour aller plus loin</a:t>
            </a:r>
            <a:r>
              <a:rPr lang="fr-FR" altLang="zh-CN" sz="1600" b="1" dirty="0">
                <a:solidFill>
                  <a:srgbClr val="2F2F2F"/>
                </a:solidFill>
                <a:latin typeface="微软雅黑"/>
                <a:ea typeface="微软雅黑"/>
              </a:rPr>
              <a:t>: rétention des potentiels donneurs</a:t>
            </a:r>
            <a:endParaRPr lang="en-US" sz="1100" dirty="0"/>
          </a:p>
        </p:txBody>
      </p:sp>
      <p:sp>
        <p:nvSpPr>
          <p:cNvPr id="15" name="TextBox 14">
            <a:extLst>
              <a:ext uri="{FF2B5EF4-FFF2-40B4-BE49-F238E27FC236}">
                <a16:creationId xmlns:a16="http://schemas.microsoft.com/office/drawing/2014/main" id="{5769245A-ACF0-9F57-C060-AA2C52745AE6}"/>
              </a:ext>
            </a:extLst>
          </p:cNvPr>
          <p:cNvSpPr txBox="1"/>
          <p:nvPr/>
        </p:nvSpPr>
        <p:spPr>
          <a:xfrm>
            <a:off x="455950" y="39960"/>
            <a:ext cx="5011164" cy="900112"/>
          </a:xfrm>
          <a:prstGeom prst="rect">
            <a:avLst/>
          </a:prstGeom>
        </p:spPr>
        <p:txBody>
          <a:bodyPr vert="horz" lIns="91440" tIns="45720" rIns="91440" bIns="45720" rtlCol="0" anchor="b">
            <a:normAutofit/>
          </a:bodyPr>
          <a:lstStyle/>
          <a:p>
            <a:pPr marL="0" algn="l">
              <a:lnSpc>
                <a:spcPct val="120033"/>
              </a:lnSpc>
              <a:spcBef>
                <a:spcPct val="0"/>
              </a:spcBef>
              <a:defRPr/>
            </a:pPr>
            <a:r>
              <a:rPr lang="zh-CN" altLang="en-US" sz="2800" b="1" i="0" u="none" baseline="0">
                <a:solidFill>
                  <a:srgbClr val="2F2F2F"/>
                </a:solidFill>
                <a:latin typeface="微软雅黑"/>
                <a:ea typeface="微软雅黑"/>
              </a:rPr>
              <a:t>Synthèse des Résultats</a:t>
            </a:r>
            <a:endParaRPr lang="en-US" sz="1100"/>
          </a:p>
        </p:txBody>
      </p:sp>
    </p:spTree>
    <p:extLst>
      <p:ext uri="{BB962C8B-B14F-4D97-AF65-F5344CB8AC3E}">
        <p14:creationId xmlns:p14="http://schemas.microsoft.com/office/powerpoint/2010/main" val="999545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anim calcmode="lin" valueType="num">
                                      <p:cBhvr>
                                        <p:cTn id="6" dur="1000" fill="hold"/>
                                        <p:tgtEl>
                                          <p:spTgt spid="15"/>
                                        </p:tgtEl>
                                        <p:attrNameLst>
                                          <p:attrName>ppt_w</p:attrName>
                                        </p:attrNameLst>
                                      </p:cBhvr>
                                      <p:tavLst>
                                        <p:tav tm="0">
                                          <p:val>
                                            <p:fltVal val="0"/>
                                          </p:val>
                                        </p:tav>
                                        <p:tav tm="100000">
                                          <p:val>
                                            <p:strVal val="#ppt_w"/>
                                          </p:val>
                                        </p:tav>
                                      </p:tavLst>
                                    </p:anim>
                                    <p:anim calcmode="lin" valueType="num">
                                      <p:cBhvr>
                                        <p:cTn id="7" dur="1000" fill="hold"/>
                                        <p:tgtEl>
                                          <p:spTgt spid="15"/>
                                        </p:tgtEl>
                                        <p:attrNameLst>
                                          <p:attrName>ppt_h</p:attrName>
                                        </p:attrNameLst>
                                      </p:cBhvr>
                                      <p:tavLst>
                                        <p:tav tm="0">
                                          <p:val>
                                            <p:fltVal val="0"/>
                                          </p:val>
                                        </p:tav>
                                        <p:tav tm="100000">
                                          <p:val>
                                            <p:strVal val="#ppt_h"/>
                                          </p:val>
                                        </p:tav>
                                      </p:tavLst>
                                    </p:anim>
                                    <p:anim calcmode="lin" valueType="num">
                                      <p:cBhvr>
                                        <p:cTn id="8"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9" dur="1000" fill="hold"/>
                                        <p:tgtEl>
                                          <p:spTgt spid="15"/>
                                        </p:tgtEl>
                                        <p:attrNameLst>
                                          <p:attrName>ppt_y</p:attrName>
                                        </p:attrNameLst>
                                      </p:cBhvr>
                                      <p:tavLst>
                                        <p:tav tm="0" fmla="#ppt_y+(sin(-2*pi*(1-$))*-#ppt_x+cos(-2*pi*(1-$))*(1-#ppt_y))*(1-$)">
                                          <p:val>
                                            <p:fltVal val="0"/>
                                          </p:val>
                                        </p:tav>
                                        <p:tav tm="100000">
                                          <p:val>
                                            <p:fltVal val="1"/>
                                          </p:val>
                                        </p:tav>
                                      </p:tavLst>
                                    </p:anim>
                                    <p:set>
                                      <p:cBhvr>
                                        <p:cTn id="10" dur="1" fill="hold">
                                          <p:stCondLst>
                                            <p:cond delay="0"/>
                                          </p:stCondLst>
                                        </p:cTn>
                                        <p:tgtEl>
                                          <p:spTgt spid="15"/>
                                        </p:tgtEl>
                                        <p:attrNameLst>
                                          <p:attrName>style.visibility</p:attrName>
                                        </p:attrNameLst>
                                      </p:cBhvr>
                                      <p:to>
                                        <p:strVal val="visible"/>
                                      </p:to>
                                    </p:set>
                                  </p:childTnLst>
                                </p:cTn>
                              </p:par>
                            </p:childTnLst>
                          </p:cTn>
                        </p:par>
                        <p:par>
                          <p:cTn id="11" fill="hold">
                            <p:stCondLst>
                              <p:cond delay="1000"/>
                            </p:stCondLst>
                            <p:childTnLst>
                              <p:par>
                                <p:cTn id="12" presetID="2" presetClass="entr" presetSubtype="12" fill="hold" nodeType="afterEffect">
                                  <p:stCondLst>
                                    <p:cond delay="0"/>
                                  </p:stCondLst>
                                  <p:childTnLst>
                                    <p:anim calcmode="lin" valueType="num">
                                      <p:cBhvr additive="base">
                                        <p:cTn id="13" dur="1000" fill="hold"/>
                                        <p:tgtEl>
                                          <p:spTgt spid="8"/>
                                        </p:tgtEl>
                                        <p:attrNameLst>
                                          <p:attrName>ppt_x</p:attrName>
                                        </p:attrNameLst>
                                      </p:cBhvr>
                                      <p:tavLst>
                                        <p:tav tm="0">
                                          <p:val>
                                            <p:strVal val="0-#ppt_w/2"/>
                                          </p:val>
                                        </p:tav>
                                        <p:tav tm="100000">
                                          <p:val>
                                            <p:strVal val="#ppt_x"/>
                                          </p:val>
                                        </p:tav>
                                      </p:tavLst>
                                    </p:anim>
                                    <p:anim calcmode="lin" valueType="num">
                                      <p:cBhvr additive="base">
                                        <p:cTn id="14" dur="1000" fill="hold"/>
                                        <p:tgtEl>
                                          <p:spTgt spid="8"/>
                                        </p:tgtEl>
                                        <p:attrNameLst>
                                          <p:attrName>ppt_y</p:attrName>
                                        </p:attrNameLst>
                                      </p:cBhvr>
                                      <p:tavLst>
                                        <p:tav tm="0">
                                          <p:val>
                                            <p:strVal val="1+#ppt_h/2"/>
                                          </p:val>
                                        </p:tav>
                                        <p:tav tm="100000">
                                          <p:val>
                                            <p:strVal val="#ppt_y"/>
                                          </p:val>
                                        </p:tav>
                                      </p:tavLst>
                                    </p:anim>
                                    <p:set>
                                      <p:cBhvr>
                                        <p:cTn id="15" dur="1000" fill="hold">
                                          <p:stCondLst>
                                            <p:cond delay="0"/>
                                          </p:stCondLst>
                                        </p:cTn>
                                        <p:tgtEl>
                                          <p:spTgt spid="8"/>
                                        </p:tgtEl>
                                        <p:attrNameLst>
                                          <p:attrName>style.visibility</p:attrName>
                                        </p:attrNameLst>
                                      </p:cBhvr>
                                      <p:to>
                                        <p:strVal val="visible"/>
                                      </p:to>
                                    </p:set>
                                  </p:childTnLst>
                                </p:cTn>
                              </p:par>
                            </p:childTnLst>
                          </p:cTn>
                        </p:par>
                        <p:par>
                          <p:cTn id="16" fill="hold">
                            <p:stCondLst>
                              <p:cond delay="2000"/>
                            </p:stCondLst>
                            <p:childTnLst>
                              <p:par>
                                <p:cTn id="17" presetID="22" presetClass="entr" presetSubtype="2" fill="hold" nodeType="afterEffect">
                                  <p:stCondLst>
                                    <p:cond delay="0"/>
                                  </p:stCondLst>
                                  <p:childTnLst>
                                    <p:animEffect transition="in" filter="wipe(right)">
                                      <p:cBhvr>
                                        <p:cTn id="18" dur="500"/>
                                        <p:tgtEl>
                                          <p:spTgt spid="7"/>
                                        </p:tgtEl>
                                      </p:cBhvr>
                                    </p:animEffect>
                                    <p:set>
                                      <p:cBhvr>
                                        <p:cTn id="19" dur="500" fill="hold">
                                          <p:stCondLst>
                                            <p:cond delay="0"/>
                                          </p:stCondLst>
                                        </p:cTn>
                                        <p:tgtEl>
                                          <p:spTgt spid="7"/>
                                        </p:tgtEl>
                                        <p:attrNameLst>
                                          <p:attrName>style.visibility</p:attrName>
                                        </p:attrNameLst>
                                      </p:cBhvr>
                                      <p:to>
                                        <p:strVal val="visible"/>
                                      </p:to>
                                    </p:set>
                                  </p:childTnLst>
                                </p:cTn>
                              </p:par>
                            </p:childTnLst>
                          </p:cTn>
                        </p:par>
                        <p:par>
                          <p:cTn id="20" fill="hold">
                            <p:stCondLst>
                              <p:cond delay="2500"/>
                            </p:stCondLst>
                            <p:childTnLst>
                              <p:par>
                                <p:cTn id="21" presetID="13" presetClass="entr" presetSubtype="32" fill="hold" nodeType="afterEffect">
                                  <p:stCondLst>
                                    <p:cond delay="0"/>
                                  </p:stCondLst>
                                  <p:childTnLst>
                                    <p:animEffect transition="in" filter="plus(out)">
                                      <p:cBhvr>
                                        <p:cTn id="22" dur="1000"/>
                                        <p:tgtEl>
                                          <p:spTgt spid="14"/>
                                        </p:tgtEl>
                                      </p:cBhvr>
                                    </p:animEffect>
                                    <p:set>
                                      <p:cBhvr>
                                        <p:cTn id="23" dur="1000" fill="hold">
                                          <p:stCondLst>
                                            <p:cond delay="0"/>
                                          </p:stCondLst>
                                        </p:cTn>
                                        <p:tgtEl>
                                          <p:spTgt spid="14"/>
                                        </p:tgtEl>
                                        <p:attrNameLst>
                                          <p:attrName>style.visibility</p:attrName>
                                        </p:attrNameLst>
                                      </p:cBhvr>
                                      <p:to>
                                        <p:strVal val="visible"/>
                                      </p:to>
                                    </p:set>
                                  </p:childTnLst>
                                </p:cTn>
                              </p:par>
                            </p:childTnLst>
                          </p:cTn>
                        </p:par>
                        <p:par>
                          <p:cTn id="24" fill="hold">
                            <p:stCondLst>
                              <p:cond delay="3500"/>
                            </p:stCondLst>
                            <p:childTnLst>
                              <p:par>
                                <p:cTn id="25" presetID="8" presetClass="entr" presetSubtype="32" fill="hold" nodeType="afterEffect">
                                  <p:stCondLst>
                                    <p:cond delay="0"/>
                                  </p:stCondLst>
                                  <p:childTnLst>
                                    <p:animEffect transition="in" filter="diamond(out)">
                                      <p:cBhvr>
                                        <p:cTn id="26" dur="1000"/>
                                        <p:tgtEl>
                                          <p:spTgt spid="13"/>
                                        </p:tgtEl>
                                      </p:cBhvr>
                                    </p:animEffect>
                                    <p:set>
                                      <p:cBhvr>
                                        <p:cTn id="27" dur="10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4F66A-1FC4-00BB-9712-B4E8FFCEC931}"/>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7DC22D0A-63D6-6707-24AD-5E5985E961F3}"/>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2">
            <a:extLst>
              <a:ext uri="{FF2B5EF4-FFF2-40B4-BE49-F238E27FC236}">
                <a16:creationId xmlns:a16="http://schemas.microsoft.com/office/drawing/2014/main" id="{B2F7BCF4-F7C8-8525-CBAB-C919F1D63A60}"/>
              </a:ext>
            </a:extLst>
          </p:cNvPr>
          <p:cNvSpPr>
            <a:spLocks noGrp="1"/>
          </p:cNvSpPr>
          <p:nvPr>
            <p:ph type="title"/>
          </p:nvPr>
        </p:nvSpPr>
        <p:spPr>
          <a:xfrm>
            <a:off x="446509" y="128587"/>
            <a:ext cx="10858500" cy="900112"/>
          </a:xfrm>
        </p:spPr>
        <p:txBody>
          <a:bodyPr vert="horz" lIns="91440" tIns="45720" rIns="91440" bIns="45720" anchor="b">
            <a:normAutofit/>
          </a:bodyPr>
          <a:lstStyle/>
          <a:p>
            <a:pPr algn="l">
              <a:lnSpc>
                <a:spcPct val="120033"/>
              </a:lnSpc>
              <a:spcBef>
                <a:spcPct val="0"/>
              </a:spcBef>
            </a:pPr>
            <a:r>
              <a:rPr lang="zh-CN" altLang="en-US" sz="2800" b="1" i="0" u="none" baseline="0">
                <a:solidFill>
                  <a:srgbClr val="2F2F2F"/>
                </a:solidFill>
                <a:latin typeface="微软雅黑"/>
                <a:ea typeface="微软雅黑"/>
              </a:rPr>
              <a:t>Recommandations</a:t>
            </a:r>
          </a:p>
        </p:txBody>
      </p:sp>
      <p:sp>
        <p:nvSpPr>
          <p:cNvPr id="3" name="Freeform 3">
            <a:extLst>
              <a:ext uri="{FF2B5EF4-FFF2-40B4-BE49-F238E27FC236}">
                <a16:creationId xmlns:a16="http://schemas.microsoft.com/office/drawing/2014/main" id="{4359211E-C883-DD4F-83DC-9243190840A4}"/>
              </a:ext>
            </a:extLst>
          </p:cNvPr>
          <p:cNvSpPr/>
          <p:nvPr/>
        </p:nvSpPr>
        <p:spPr>
          <a:xfrm>
            <a:off x="4126420" y="1649156"/>
            <a:ext cx="3118544" cy="1778601"/>
          </a:xfrm>
          <a:custGeom>
            <a:avLst/>
            <a:gdLst/>
            <a:ahLst/>
            <a:cxnLst/>
            <a:rect l="l" t="t" r="r" b="b"/>
            <a:pathLst>
              <a:path w="21600" h="21600" extrusionOk="0">
                <a:moveTo>
                  <a:pt x="0" y="21600"/>
                </a:moveTo>
                <a:cubicBezTo>
                  <a:pt x="0" y="9674"/>
                  <a:pt x="5515" y="0"/>
                  <a:pt x="12314" y="0"/>
                </a:cubicBezTo>
                <a:cubicBezTo>
                  <a:pt x="16025" y="0"/>
                  <a:pt x="19354" y="2885"/>
                  <a:pt x="21600" y="7423"/>
                </a:cubicBezTo>
              </a:path>
            </a:pathLst>
          </a:custGeom>
          <a:noFill/>
          <a:ln w="38100" cap="flat">
            <a:solidFill>
              <a:schemeClr val="accent1">
                <a:alpha val="10000"/>
              </a:schemeClr>
            </a:solidFill>
            <a:prstDash val="solid"/>
            <a:miter lim="800000"/>
          </a:ln>
          <a:effectLst/>
        </p:spPr>
        <p:txBody>
          <a:bodyPr vert="horz" lIns="91440" tIns="45720" rIns="91440" bIns="45720" anchor="ctr">
            <a:normAutofit/>
          </a:bodyPr>
          <a:lstStyle/>
          <a:p>
            <a:pPr marL="0" algn="ctr"/>
            <a:endParaRPr/>
          </a:p>
        </p:txBody>
      </p:sp>
      <p:sp>
        <p:nvSpPr>
          <p:cNvPr id="5" name="Freeform 4">
            <a:extLst>
              <a:ext uri="{FF2B5EF4-FFF2-40B4-BE49-F238E27FC236}">
                <a16:creationId xmlns:a16="http://schemas.microsoft.com/office/drawing/2014/main" id="{DA2136C8-F75D-4746-A35E-20BC38E98468}"/>
              </a:ext>
            </a:extLst>
          </p:cNvPr>
          <p:cNvSpPr/>
          <p:nvPr/>
        </p:nvSpPr>
        <p:spPr>
          <a:xfrm>
            <a:off x="7157928" y="2178691"/>
            <a:ext cx="182652" cy="188771"/>
          </a:xfrm>
          <a:custGeom>
            <a:avLst/>
            <a:gdLst/>
            <a:ahLst/>
            <a:cxnLst/>
            <a:rect l="l" t="t" r="r" b="b"/>
            <a:pathLst>
              <a:path w="21600" h="21600" extrusionOk="0">
                <a:moveTo>
                  <a:pt x="17396" y="0"/>
                </a:moveTo>
                <a:lnTo>
                  <a:pt x="0" y="14306"/>
                </a:lnTo>
                <a:lnTo>
                  <a:pt x="21600" y="21600"/>
                </a:lnTo>
                <a:lnTo>
                  <a:pt x="17396" y="0"/>
                </a:lnTo>
                <a:close/>
              </a:path>
            </a:pathLst>
          </a:custGeom>
          <a:solidFill>
            <a:srgbClr val="FFFFFF">
              <a:lumMod val="85000"/>
            </a:srgbClr>
          </a:solidFill>
          <a:ln cap="flat">
            <a:noFill/>
            <a:prstDash val="solid"/>
          </a:ln>
          <a:effectLst/>
        </p:spPr>
        <p:txBody>
          <a:bodyPr vert="horz" lIns="91440" tIns="45720" rIns="91440" bIns="45720" anchor="ctr">
            <a:normAutofit fontScale="40000" lnSpcReduction="20000"/>
          </a:bodyPr>
          <a:lstStyle/>
          <a:p>
            <a:pPr marL="0" algn="ctr"/>
            <a:endParaRPr/>
          </a:p>
        </p:txBody>
      </p:sp>
      <p:sp>
        <p:nvSpPr>
          <p:cNvPr id="6" name="Freeform 5">
            <a:extLst>
              <a:ext uri="{FF2B5EF4-FFF2-40B4-BE49-F238E27FC236}">
                <a16:creationId xmlns:a16="http://schemas.microsoft.com/office/drawing/2014/main" id="{1F9CA3E0-A1A7-7902-CEC7-445CDAD181B9}"/>
              </a:ext>
            </a:extLst>
          </p:cNvPr>
          <p:cNvSpPr/>
          <p:nvPr/>
        </p:nvSpPr>
        <p:spPr>
          <a:xfrm>
            <a:off x="4560795" y="3323353"/>
            <a:ext cx="2277715" cy="1424581"/>
          </a:xfrm>
          <a:custGeom>
            <a:avLst/>
            <a:gdLst/>
            <a:ahLst/>
            <a:cxnLst/>
            <a:rect l="l" t="t" r="r" b="b"/>
            <a:pathLst>
              <a:path w="21407" h="19790" extrusionOk="0">
                <a:moveTo>
                  <a:pt x="21407" y="14360"/>
                </a:moveTo>
                <a:cubicBezTo>
                  <a:pt x="16510" y="21600"/>
                  <a:pt x="8567" y="21600"/>
                  <a:pt x="3670" y="14360"/>
                </a:cubicBezTo>
                <a:cubicBezTo>
                  <a:pt x="1004" y="10418"/>
                  <a:pt x="-193" y="5149"/>
                  <a:pt x="25" y="0"/>
                </a:cubicBezTo>
              </a:path>
            </a:pathLst>
          </a:custGeom>
          <a:noFill/>
          <a:ln w="38100" cap="flat">
            <a:solidFill>
              <a:schemeClr val="accent1">
                <a:alpha val="10000"/>
              </a:schemeClr>
            </a:solidFill>
            <a:prstDash val="solid"/>
            <a:miter lim="800000"/>
          </a:ln>
          <a:effectLst/>
        </p:spPr>
        <p:txBody>
          <a:bodyPr vert="horz" lIns="91440" tIns="45720" rIns="91440" bIns="45720" anchor="ctr">
            <a:normAutofit/>
          </a:bodyPr>
          <a:lstStyle/>
          <a:p>
            <a:pPr marL="0" algn="ctr"/>
            <a:endParaRPr/>
          </a:p>
        </p:txBody>
      </p:sp>
      <p:sp>
        <p:nvSpPr>
          <p:cNvPr id="7" name="Freeform 6">
            <a:extLst>
              <a:ext uri="{FF2B5EF4-FFF2-40B4-BE49-F238E27FC236}">
                <a16:creationId xmlns:a16="http://schemas.microsoft.com/office/drawing/2014/main" id="{1E57949D-E1D6-688A-E2A6-7D07C923CDC9}"/>
              </a:ext>
            </a:extLst>
          </p:cNvPr>
          <p:cNvSpPr/>
          <p:nvPr/>
        </p:nvSpPr>
        <p:spPr>
          <a:xfrm>
            <a:off x="6742904" y="4267818"/>
            <a:ext cx="188760" cy="182712"/>
          </a:xfrm>
          <a:custGeom>
            <a:avLst/>
            <a:gdLst/>
            <a:ahLst/>
            <a:cxnLst/>
            <a:rect l="l" t="t" r="r" b="b"/>
            <a:pathLst>
              <a:path w="21600" h="21600" extrusionOk="0">
                <a:moveTo>
                  <a:pt x="0" y="4494"/>
                </a:moveTo>
                <a:lnTo>
                  <a:pt x="14306" y="21600"/>
                </a:lnTo>
                <a:lnTo>
                  <a:pt x="21600" y="0"/>
                </a:lnTo>
                <a:lnTo>
                  <a:pt x="0" y="4494"/>
                </a:lnTo>
                <a:close/>
              </a:path>
            </a:pathLst>
          </a:custGeom>
          <a:solidFill>
            <a:srgbClr val="FFFFFF">
              <a:lumMod val="85000"/>
            </a:srgbClr>
          </a:solidFill>
          <a:ln cap="flat">
            <a:noFill/>
            <a:prstDash val="solid"/>
          </a:ln>
          <a:effectLst/>
        </p:spPr>
        <p:txBody>
          <a:bodyPr vert="horz" lIns="91440" tIns="45720" rIns="91440" bIns="45720" anchor="ctr">
            <a:normAutofit fontScale="40000" lnSpcReduction="20000"/>
          </a:bodyPr>
          <a:lstStyle/>
          <a:p>
            <a:pPr marL="0" algn="ctr"/>
            <a:endParaRPr/>
          </a:p>
        </p:txBody>
      </p:sp>
      <p:sp>
        <p:nvSpPr>
          <p:cNvPr id="8" name="Freeform 7">
            <a:extLst>
              <a:ext uri="{FF2B5EF4-FFF2-40B4-BE49-F238E27FC236}">
                <a16:creationId xmlns:a16="http://schemas.microsoft.com/office/drawing/2014/main" id="{26526B82-99F8-ECDD-B87E-8031D61872C4}"/>
              </a:ext>
            </a:extLst>
          </p:cNvPr>
          <p:cNvSpPr/>
          <p:nvPr/>
        </p:nvSpPr>
        <p:spPr>
          <a:xfrm>
            <a:off x="3237741" y="2541564"/>
            <a:ext cx="1777358" cy="1774873"/>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cap="flat" cmpd="sng">
            <a:noFill/>
            <a:prstDash val="solid"/>
            <a:miter lim="800000"/>
          </a:ln>
          <a:effectLst/>
        </p:spPr>
        <p:txBody>
          <a:bodyPr vert="horz" lIns="0" tIns="0" rIns="0" bIns="0" anchor="ctr">
            <a:normAutofit/>
          </a:bodyPr>
          <a:lstStyle/>
          <a:p>
            <a:pPr marL="0" algn="ctr"/>
            <a:r>
              <a:rPr lang="zh-CN" altLang="en-US" sz="1600" b="1" i="0" u="none" baseline="0">
                <a:solidFill>
                  <a:srgbClr val="FFFFFF">
                    <a:lumMod val="95000"/>
                  </a:srgbClr>
                </a:solidFill>
                <a:latin typeface="微软雅黑"/>
                <a:ea typeface="微软雅黑"/>
              </a:rPr>
              <a:t>Campagnes de sensibilisation</a:t>
            </a:r>
          </a:p>
        </p:txBody>
      </p:sp>
      <p:sp>
        <p:nvSpPr>
          <p:cNvPr id="9" name="Freeform 8">
            <a:extLst>
              <a:ext uri="{FF2B5EF4-FFF2-40B4-BE49-F238E27FC236}">
                <a16:creationId xmlns:a16="http://schemas.microsoft.com/office/drawing/2014/main" id="{44A65FD9-B842-00C3-C91D-C9A547BA4DE4}"/>
              </a:ext>
            </a:extLst>
          </p:cNvPr>
          <p:cNvSpPr/>
          <p:nvPr/>
        </p:nvSpPr>
        <p:spPr>
          <a:xfrm>
            <a:off x="4950751" y="2081398"/>
            <a:ext cx="2279817" cy="1360031"/>
          </a:xfrm>
          <a:custGeom>
            <a:avLst/>
            <a:gdLst/>
            <a:ahLst/>
            <a:cxnLst/>
            <a:rect l="l" t="t" r="r" b="b"/>
            <a:pathLst>
              <a:path w="21547" h="19713" extrusionOk="0">
                <a:moveTo>
                  <a:pt x="0" y="5663"/>
                </a:moveTo>
                <a:cubicBezTo>
                  <a:pt x="4928" y="-1887"/>
                  <a:pt x="12922" y="-1887"/>
                  <a:pt x="17849" y="5663"/>
                </a:cubicBezTo>
                <a:cubicBezTo>
                  <a:pt x="20368" y="9521"/>
                  <a:pt x="21600" y="14638"/>
                  <a:pt x="21545" y="19713"/>
                </a:cubicBezTo>
              </a:path>
            </a:pathLst>
          </a:custGeom>
          <a:noFill/>
          <a:ln w="38100" cap="flat">
            <a:solidFill>
              <a:schemeClr val="accent1">
                <a:alpha val="10000"/>
              </a:schemeClr>
            </a:solidFill>
            <a:prstDash val="solid"/>
            <a:miter lim="800000"/>
          </a:ln>
          <a:effectLst/>
        </p:spPr>
        <p:txBody>
          <a:bodyPr vert="horz" lIns="91440" tIns="45720" rIns="91440" bIns="45720" anchor="ctr">
            <a:normAutofit/>
          </a:bodyPr>
          <a:lstStyle/>
          <a:p>
            <a:pPr marL="0" algn="ctr"/>
            <a:endParaRPr/>
          </a:p>
        </p:txBody>
      </p:sp>
      <p:sp>
        <p:nvSpPr>
          <p:cNvPr id="10" name="Freeform 9">
            <a:extLst>
              <a:ext uri="{FF2B5EF4-FFF2-40B4-BE49-F238E27FC236}">
                <a16:creationId xmlns:a16="http://schemas.microsoft.com/office/drawing/2014/main" id="{8E76C064-6F84-77D1-92CF-75084DC84DA0}"/>
              </a:ext>
            </a:extLst>
          </p:cNvPr>
          <p:cNvSpPr/>
          <p:nvPr/>
        </p:nvSpPr>
        <p:spPr>
          <a:xfrm>
            <a:off x="4880865" y="2370059"/>
            <a:ext cx="185140" cy="185056"/>
          </a:xfrm>
          <a:custGeom>
            <a:avLst/>
            <a:gdLst/>
            <a:ahLst/>
            <a:cxnLst/>
            <a:rect l="l" t="t" r="r" b="b"/>
            <a:pathLst>
              <a:path w="21600" h="21600" extrusionOk="0">
                <a:moveTo>
                  <a:pt x="21600" y="15878"/>
                </a:moveTo>
                <a:lnTo>
                  <a:pt x="5722" y="0"/>
                </a:lnTo>
                <a:lnTo>
                  <a:pt x="0" y="21600"/>
                </a:lnTo>
                <a:lnTo>
                  <a:pt x="21600" y="15878"/>
                </a:lnTo>
                <a:close/>
              </a:path>
            </a:pathLst>
          </a:custGeom>
          <a:solidFill>
            <a:srgbClr val="FFFFFF">
              <a:lumMod val="85000"/>
            </a:srgbClr>
          </a:solidFill>
          <a:ln cap="flat">
            <a:noFill/>
            <a:prstDash val="solid"/>
          </a:ln>
          <a:effectLst/>
        </p:spPr>
        <p:txBody>
          <a:bodyPr vert="horz" lIns="91440" tIns="45720" rIns="91440" bIns="45720" anchor="ctr">
            <a:normAutofit fontScale="40000" lnSpcReduction="20000"/>
          </a:bodyPr>
          <a:lstStyle/>
          <a:p>
            <a:pPr marL="0" algn="ctr"/>
            <a:endParaRPr/>
          </a:p>
        </p:txBody>
      </p:sp>
      <p:sp>
        <p:nvSpPr>
          <p:cNvPr id="11" name="Freeform 10">
            <a:extLst>
              <a:ext uri="{FF2B5EF4-FFF2-40B4-BE49-F238E27FC236}">
                <a16:creationId xmlns:a16="http://schemas.microsoft.com/office/drawing/2014/main" id="{51AA4404-C96C-87D2-890F-56553AAD8C7B}"/>
              </a:ext>
            </a:extLst>
          </p:cNvPr>
          <p:cNvSpPr/>
          <p:nvPr/>
        </p:nvSpPr>
        <p:spPr>
          <a:xfrm>
            <a:off x="4621319" y="3427757"/>
            <a:ext cx="3063547" cy="1781088"/>
          </a:xfrm>
          <a:custGeom>
            <a:avLst/>
            <a:gdLst/>
            <a:ahLst/>
            <a:cxnLst/>
            <a:rect l="l" t="t" r="r" b="b"/>
            <a:pathLst>
              <a:path w="21600" h="21600" extrusionOk="0">
                <a:moveTo>
                  <a:pt x="21600" y="0"/>
                </a:moveTo>
                <a:cubicBezTo>
                  <a:pt x="21600" y="11941"/>
                  <a:pt x="15986" y="21600"/>
                  <a:pt x="9044" y="21600"/>
                </a:cubicBezTo>
                <a:cubicBezTo>
                  <a:pt x="5492" y="21600"/>
                  <a:pt x="2266" y="19036"/>
                  <a:pt x="0" y="14927"/>
                </a:cubicBezTo>
              </a:path>
            </a:pathLst>
          </a:custGeom>
          <a:noFill/>
          <a:ln w="38100" cap="flat">
            <a:solidFill>
              <a:schemeClr val="accent1">
                <a:alpha val="10000"/>
              </a:schemeClr>
            </a:solidFill>
            <a:prstDash val="solid"/>
            <a:miter lim="800000"/>
          </a:ln>
          <a:effectLst/>
        </p:spPr>
        <p:txBody>
          <a:bodyPr vert="horz" lIns="91440" tIns="45720" rIns="91440" bIns="45720" anchor="ctr">
            <a:normAutofit/>
          </a:bodyPr>
          <a:lstStyle/>
          <a:p>
            <a:pPr marL="0" algn="ctr"/>
            <a:endParaRPr/>
          </a:p>
        </p:txBody>
      </p:sp>
      <p:sp>
        <p:nvSpPr>
          <p:cNvPr id="12" name="Freeform 11">
            <a:extLst>
              <a:ext uri="{FF2B5EF4-FFF2-40B4-BE49-F238E27FC236}">
                <a16:creationId xmlns:a16="http://schemas.microsoft.com/office/drawing/2014/main" id="{0BE0EB83-B12C-2101-DA65-36804AC1C165}"/>
              </a:ext>
            </a:extLst>
          </p:cNvPr>
          <p:cNvSpPr/>
          <p:nvPr/>
        </p:nvSpPr>
        <p:spPr>
          <a:xfrm>
            <a:off x="4566409" y="4609429"/>
            <a:ext cx="186339" cy="185096"/>
          </a:xfrm>
          <a:custGeom>
            <a:avLst/>
            <a:gdLst/>
            <a:ahLst/>
            <a:cxnLst/>
            <a:rect l="l" t="t" r="r" b="b"/>
            <a:pathLst>
              <a:path w="21600" h="21600" extrusionOk="0">
                <a:moveTo>
                  <a:pt x="5826" y="21600"/>
                </a:moveTo>
                <a:lnTo>
                  <a:pt x="21600" y="5722"/>
                </a:lnTo>
                <a:lnTo>
                  <a:pt x="0" y="0"/>
                </a:lnTo>
                <a:lnTo>
                  <a:pt x="5826" y="21600"/>
                </a:lnTo>
                <a:close/>
              </a:path>
            </a:pathLst>
          </a:custGeom>
          <a:solidFill>
            <a:srgbClr val="FFFFFF">
              <a:lumMod val="85000"/>
            </a:srgbClr>
          </a:solidFill>
          <a:ln cap="flat">
            <a:noFill/>
            <a:prstDash val="solid"/>
          </a:ln>
          <a:effectLst/>
        </p:spPr>
        <p:txBody>
          <a:bodyPr vert="horz" lIns="91440" tIns="45720" rIns="91440" bIns="45720" anchor="ctr">
            <a:normAutofit fontScale="40000" lnSpcReduction="20000"/>
          </a:bodyPr>
          <a:lstStyle/>
          <a:p>
            <a:pPr marL="0" algn="ctr"/>
            <a:endParaRPr/>
          </a:p>
        </p:txBody>
      </p:sp>
      <p:sp>
        <p:nvSpPr>
          <p:cNvPr id="13" name="Freeform 12">
            <a:extLst>
              <a:ext uri="{FF2B5EF4-FFF2-40B4-BE49-F238E27FC236}">
                <a16:creationId xmlns:a16="http://schemas.microsoft.com/office/drawing/2014/main" id="{39FE7747-26B2-D184-263E-23FEB121568A}"/>
              </a:ext>
            </a:extLst>
          </p:cNvPr>
          <p:cNvSpPr/>
          <p:nvPr/>
        </p:nvSpPr>
        <p:spPr>
          <a:xfrm>
            <a:off x="6796186" y="2541564"/>
            <a:ext cx="1774873" cy="1774873"/>
          </a:xfrm>
          <a:custGeom>
            <a:avLst/>
            <a:gdLst/>
            <a:ahLst/>
            <a:cxnLst/>
            <a:rect l="l" t="t"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cap="flat" cmpd="sng">
            <a:noFill/>
            <a:prstDash val="solid"/>
            <a:miter lim="800000"/>
          </a:ln>
          <a:effectLst/>
        </p:spPr>
        <p:txBody>
          <a:bodyPr vert="horz" lIns="0" tIns="0" rIns="0" bIns="0" anchor="ctr">
            <a:normAutofit/>
          </a:bodyPr>
          <a:lstStyle/>
          <a:p>
            <a:pPr marL="0" algn="ctr"/>
            <a:r>
              <a:rPr lang="zh-CN" altLang="en-US" sz="1600" b="1" i="0" u="none" baseline="0">
                <a:solidFill>
                  <a:srgbClr val="FFFFFF"/>
                </a:solidFill>
                <a:latin typeface="微软雅黑"/>
                <a:ea typeface="微软雅黑"/>
              </a:rPr>
              <a:t>Mesures incitatives</a:t>
            </a:r>
          </a:p>
        </p:txBody>
      </p:sp>
      <p:grpSp>
        <p:nvGrpSpPr>
          <p:cNvPr id="14" name="Group 13">
            <a:extLst>
              <a:ext uri="{FF2B5EF4-FFF2-40B4-BE49-F238E27FC236}">
                <a16:creationId xmlns:a16="http://schemas.microsoft.com/office/drawing/2014/main" id="{25CF05CF-B5FF-D3FE-D07A-46E69148F767}"/>
              </a:ext>
            </a:extLst>
          </p:cNvPr>
          <p:cNvGrpSpPr/>
          <p:nvPr/>
        </p:nvGrpSpPr>
        <p:grpSpPr>
          <a:xfrm>
            <a:off x="2806195" y="3427756"/>
            <a:ext cx="524504" cy="524504"/>
            <a:chOff x="6280764" y="3249404"/>
            <a:chExt cx="725076" cy="725076"/>
          </a:xfrm>
        </p:grpSpPr>
        <p:sp>
          <p:nvSpPr>
            <p:cNvPr id="15" name="AutoShape 14">
              <a:extLst>
                <a:ext uri="{FF2B5EF4-FFF2-40B4-BE49-F238E27FC236}">
                  <a16:creationId xmlns:a16="http://schemas.microsoft.com/office/drawing/2014/main" id="{ABDF4536-20DF-B13D-ED4C-1F5BF32EEC67}"/>
                </a:ext>
              </a:extLst>
            </p:cNvPr>
            <p:cNvSpPr/>
            <p:nvPr/>
          </p:nvSpPr>
          <p:spPr>
            <a:xfrm>
              <a:off x="6280764" y="3249404"/>
              <a:ext cx="725076" cy="725076"/>
            </a:xfrm>
            <a:prstGeom prst="ellipse">
              <a:avLst/>
            </a:prstGeom>
            <a:solidFill>
              <a:schemeClr val="accent1"/>
            </a:solidFill>
            <a:ln w="28575" cap="rnd">
              <a:solidFill>
                <a:srgbClr val="FFFFFF"/>
              </a:solidFill>
              <a:prstDash val="solid"/>
            </a:ln>
            <a:effectLst/>
          </p:spPr>
          <p:txBody>
            <a:bodyPr rot="0" vert="horz" wrap="square" lIns="91440" tIns="45720" rIns="91440" bIns="45720" anchor="ctr">
              <a:prstTxWarp prst="textNoShape">
                <a:avLst/>
              </a:prstTxWarp>
              <a:normAutofit/>
            </a:bodyPr>
            <a:lstStyle/>
            <a:p>
              <a:pPr marL="0" algn="ctr"/>
              <a:endParaRPr/>
            </a:p>
          </p:txBody>
        </p:sp>
        <p:sp>
          <p:nvSpPr>
            <p:cNvPr id="16" name="Freeform 15">
              <a:extLst>
                <a:ext uri="{FF2B5EF4-FFF2-40B4-BE49-F238E27FC236}">
                  <a16:creationId xmlns:a16="http://schemas.microsoft.com/office/drawing/2014/main" id="{BE55E810-8B0C-2A5F-78E3-C7ECBECA28A2}"/>
                </a:ext>
              </a:extLst>
            </p:cNvPr>
            <p:cNvSpPr/>
            <p:nvPr/>
          </p:nvSpPr>
          <p:spPr>
            <a:xfrm>
              <a:off x="6477469" y="3429853"/>
              <a:ext cx="331665" cy="364178"/>
            </a:xfrm>
            <a:custGeom>
              <a:avLst/>
              <a:gdLst/>
              <a:ahLst/>
              <a:cxnLst/>
              <a:rect l="l" t="t" r="r" b="b"/>
              <a:pathLst>
                <a:path w="554291" h="608626">
                  <a:moveTo>
                    <a:pt x="456672" y="415857"/>
                  </a:moveTo>
                  <a:cubicBezTo>
                    <a:pt x="461878" y="415857"/>
                    <a:pt x="467099" y="417848"/>
                    <a:pt x="471089" y="421830"/>
                  </a:cubicBezTo>
                  <a:cubicBezTo>
                    <a:pt x="479068" y="429793"/>
                    <a:pt x="479068" y="442676"/>
                    <a:pt x="471089" y="450522"/>
                  </a:cubicBezTo>
                  <a:lnTo>
                    <a:pt x="413830" y="507673"/>
                  </a:lnTo>
                  <a:cubicBezTo>
                    <a:pt x="409841" y="511654"/>
                    <a:pt x="404678" y="513645"/>
                    <a:pt x="399398" y="513645"/>
                  </a:cubicBezTo>
                  <a:cubicBezTo>
                    <a:pt x="394235" y="513645"/>
                    <a:pt x="389072" y="511654"/>
                    <a:pt x="385083" y="507673"/>
                  </a:cubicBezTo>
                  <a:lnTo>
                    <a:pt x="346128" y="468792"/>
                  </a:lnTo>
                  <a:cubicBezTo>
                    <a:pt x="338149" y="460945"/>
                    <a:pt x="338149" y="448063"/>
                    <a:pt x="346128" y="440099"/>
                  </a:cubicBezTo>
                  <a:cubicBezTo>
                    <a:pt x="354107" y="432136"/>
                    <a:pt x="367013" y="432136"/>
                    <a:pt x="374875" y="440099"/>
                  </a:cubicBezTo>
                  <a:lnTo>
                    <a:pt x="399398" y="464576"/>
                  </a:lnTo>
                  <a:lnTo>
                    <a:pt x="442342" y="421830"/>
                  </a:lnTo>
                  <a:cubicBezTo>
                    <a:pt x="446273" y="417848"/>
                    <a:pt x="451465" y="415857"/>
                    <a:pt x="456672" y="415857"/>
                  </a:cubicBezTo>
                  <a:close/>
                  <a:moveTo>
                    <a:pt x="407270" y="358184"/>
                  </a:moveTo>
                  <a:cubicBezTo>
                    <a:pt x="348837" y="358184"/>
                    <a:pt x="301434" y="405508"/>
                    <a:pt x="301434" y="463844"/>
                  </a:cubicBezTo>
                  <a:cubicBezTo>
                    <a:pt x="301434" y="522295"/>
                    <a:pt x="348837" y="569619"/>
                    <a:pt x="407270" y="569619"/>
                  </a:cubicBezTo>
                  <a:cubicBezTo>
                    <a:pt x="465703" y="569619"/>
                    <a:pt x="513106" y="522295"/>
                    <a:pt x="513106" y="463844"/>
                  </a:cubicBezTo>
                  <a:cubicBezTo>
                    <a:pt x="513106" y="405508"/>
                    <a:pt x="465703" y="358184"/>
                    <a:pt x="407270" y="358184"/>
                  </a:cubicBezTo>
                  <a:close/>
                  <a:moveTo>
                    <a:pt x="316218" y="170998"/>
                  </a:moveTo>
                  <a:cubicBezTo>
                    <a:pt x="301317" y="170998"/>
                    <a:pt x="289231" y="183063"/>
                    <a:pt x="289231" y="197939"/>
                  </a:cubicBezTo>
                  <a:cubicBezTo>
                    <a:pt x="289231" y="212816"/>
                    <a:pt x="301317" y="224881"/>
                    <a:pt x="316218" y="224881"/>
                  </a:cubicBezTo>
                  <a:cubicBezTo>
                    <a:pt x="331002" y="224881"/>
                    <a:pt x="343205" y="212816"/>
                    <a:pt x="343205" y="197939"/>
                  </a:cubicBezTo>
                  <a:cubicBezTo>
                    <a:pt x="343205" y="183063"/>
                    <a:pt x="331002" y="170998"/>
                    <a:pt x="316218" y="170998"/>
                  </a:cubicBezTo>
                  <a:close/>
                  <a:moveTo>
                    <a:pt x="111586" y="170998"/>
                  </a:moveTo>
                  <a:cubicBezTo>
                    <a:pt x="96801" y="170998"/>
                    <a:pt x="84599" y="183063"/>
                    <a:pt x="84599" y="197939"/>
                  </a:cubicBezTo>
                  <a:cubicBezTo>
                    <a:pt x="84599" y="212816"/>
                    <a:pt x="96801" y="224881"/>
                    <a:pt x="111586" y="224881"/>
                  </a:cubicBezTo>
                  <a:cubicBezTo>
                    <a:pt x="126487" y="224881"/>
                    <a:pt x="138573" y="212816"/>
                    <a:pt x="138573" y="197939"/>
                  </a:cubicBezTo>
                  <a:cubicBezTo>
                    <a:pt x="138573" y="183063"/>
                    <a:pt x="126487" y="170998"/>
                    <a:pt x="111586" y="170998"/>
                  </a:cubicBezTo>
                  <a:close/>
                  <a:moveTo>
                    <a:pt x="9387" y="134568"/>
                  </a:moveTo>
                  <a:lnTo>
                    <a:pt x="418417" y="134568"/>
                  </a:lnTo>
                  <a:cubicBezTo>
                    <a:pt x="423580" y="134568"/>
                    <a:pt x="427804" y="138785"/>
                    <a:pt x="427804" y="143939"/>
                  </a:cubicBezTo>
                  <a:lnTo>
                    <a:pt x="427804" y="320349"/>
                  </a:lnTo>
                  <a:cubicBezTo>
                    <a:pt x="499026" y="329486"/>
                    <a:pt x="554291" y="390397"/>
                    <a:pt x="554291" y="463844"/>
                  </a:cubicBezTo>
                  <a:cubicBezTo>
                    <a:pt x="554291" y="543732"/>
                    <a:pt x="489287" y="608626"/>
                    <a:pt x="409382" y="608626"/>
                  </a:cubicBezTo>
                  <a:cubicBezTo>
                    <a:pt x="357520" y="608626"/>
                    <a:pt x="311994" y="581333"/>
                    <a:pt x="286415" y="540452"/>
                  </a:cubicBezTo>
                  <a:lnTo>
                    <a:pt x="46934" y="540452"/>
                  </a:lnTo>
                  <a:cubicBezTo>
                    <a:pt x="21003" y="540452"/>
                    <a:pt x="0" y="519484"/>
                    <a:pt x="0" y="493597"/>
                  </a:cubicBezTo>
                  <a:lnTo>
                    <a:pt x="0" y="143939"/>
                  </a:lnTo>
                  <a:cubicBezTo>
                    <a:pt x="0" y="138785"/>
                    <a:pt x="4224" y="134568"/>
                    <a:pt x="9387" y="134568"/>
                  </a:cubicBezTo>
                  <a:close/>
                  <a:moveTo>
                    <a:pt x="211220" y="0"/>
                  </a:moveTo>
                  <a:lnTo>
                    <a:pt x="216618" y="0"/>
                  </a:lnTo>
                  <a:cubicBezTo>
                    <a:pt x="282099" y="0"/>
                    <a:pt x="335493" y="52948"/>
                    <a:pt x="335962" y="118197"/>
                  </a:cubicBezTo>
                  <a:lnTo>
                    <a:pt x="289022" y="118197"/>
                  </a:lnTo>
                  <a:cubicBezTo>
                    <a:pt x="288553" y="78837"/>
                    <a:pt x="256282" y="46857"/>
                    <a:pt x="216618" y="46857"/>
                  </a:cubicBezTo>
                  <a:lnTo>
                    <a:pt x="211220" y="46857"/>
                  </a:lnTo>
                  <a:cubicBezTo>
                    <a:pt x="171556" y="46857"/>
                    <a:pt x="139285" y="78837"/>
                    <a:pt x="138816" y="118197"/>
                  </a:cubicBezTo>
                  <a:lnTo>
                    <a:pt x="91876" y="118197"/>
                  </a:lnTo>
                  <a:cubicBezTo>
                    <a:pt x="92345" y="52948"/>
                    <a:pt x="145739" y="0"/>
                    <a:pt x="211220" y="0"/>
                  </a:cubicBezTo>
                  <a:close/>
                </a:path>
              </a:pathLst>
            </a:custGeom>
            <a:solidFill>
              <a:srgbClr val="FFFFFF"/>
            </a:solidFill>
            <a:ln cap="rnd">
              <a:noFill/>
              <a:prstDash val="solid"/>
            </a:ln>
            <a:effectLst/>
          </p:spPr>
          <p:txBody>
            <a:bodyPr rot="0" vert="horz" wrap="square" lIns="91440" tIns="45720" rIns="91440" bIns="45720" anchor="ctr">
              <a:prstTxWarp prst="textNoShape">
                <a:avLst/>
              </a:prstTxWarp>
              <a:normAutofit fontScale="70000" lnSpcReduction="20000"/>
            </a:bodyPr>
            <a:lstStyle/>
            <a:p>
              <a:pPr marL="0" algn="ctr"/>
              <a:endParaRPr/>
            </a:p>
          </p:txBody>
        </p:sp>
      </p:grpSp>
      <p:grpSp>
        <p:nvGrpSpPr>
          <p:cNvPr id="17" name="Group 16">
            <a:extLst>
              <a:ext uri="{FF2B5EF4-FFF2-40B4-BE49-F238E27FC236}">
                <a16:creationId xmlns:a16="http://schemas.microsoft.com/office/drawing/2014/main" id="{07D2A389-9C91-25B6-46FE-0E5AE5C1F9BE}"/>
              </a:ext>
            </a:extLst>
          </p:cNvPr>
          <p:cNvGrpSpPr/>
          <p:nvPr/>
        </p:nvGrpSpPr>
        <p:grpSpPr>
          <a:xfrm>
            <a:off x="8308807" y="2555115"/>
            <a:ext cx="524504" cy="524504"/>
            <a:chOff x="6280764" y="3249404"/>
            <a:chExt cx="725076" cy="725076"/>
          </a:xfrm>
        </p:grpSpPr>
        <p:sp>
          <p:nvSpPr>
            <p:cNvPr id="18" name="AutoShape 17">
              <a:extLst>
                <a:ext uri="{FF2B5EF4-FFF2-40B4-BE49-F238E27FC236}">
                  <a16:creationId xmlns:a16="http://schemas.microsoft.com/office/drawing/2014/main" id="{36D211C3-338E-7E96-42CA-2BC7350EC9FE}"/>
                </a:ext>
              </a:extLst>
            </p:cNvPr>
            <p:cNvSpPr/>
            <p:nvPr/>
          </p:nvSpPr>
          <p:spPr>
            <a:xfrm>
              <a:off x="6280764" y="3249404"/>
              <a:ext cx="725076" cy="725076"/>
            </a:xfrm>
            <a:prstGeom prst="ellipse">
              <a:avLst/>
            </a:prstGeom>
            <a:solidFill>
              <a:schemeClr val="accent2"/>
            </a:solidFill>
            <a:ln w="28575" cap="rnd">
              <a:solidFill>
                <a:srgbClr val="FFFFFF"/>
              </a:solidFill>
              <a:prstDash val="solid"/>
            </a:ln>
            <a:effectLst/>
          </p:spPr>
          <p:txBody>
            <a:bodyPr rot="0" vert="horz" wrap="square" lIns="91440" tIns="45720" rIns="91440" bIns="45720" anchor="ctr">
              <a:prstTxWarp prst="textNoShape">
                <a:avLst/>
              </a:prstTxWarp>
              <a:normAutofit/>
            </a:bodyPr>
            <a:lstStyle/>
            <a:p>
              <a:pPr marL="0" algn="ctr"/>
              <a:endParaRPr/>
            </a:p>
          </p:txBody>
        </p:sp>
        <p:sp>
          <p:nvSpPr>
            <p:cNvPr id="19" name="Freeform 18">
              <a:extLst>
                <a:ext uri="{FF2B5EF4-FFF2-40B4-BE49-F238E27FC236}">
                  <a16:creationId xmlns:a16="http://schemas.microsoft.com/office/drawing/2014/main" id="{E1ACFA87-C15A-B68D-411A-B35762588376}"/>
                </a:ext>
              </a:extLst>
            </p:cNvPr>
            <p:cNvSpPr/>
            <p:nvPr/>
          </p:nvSpPr>
          <p:spPr>
            <a:xfrm>
              <a:off x="6536560" y="3429853"/>
              <a:ext cx="213483" cy="364178"/>
            </a:xfrm>
            <a:custGeom>
              <a:avLst/>
              <a:gdLst/>
              <a:ahLst/>
              <a:cxnLst/>
              <a:rect l="l" t="t" r="r" b="b"/>
              <a:pathLst>
                <a:path w="356285" h="607780">
                  <a:moveTo>
                    <a:pt x="274579" y="202445"/>
                  </a:moveTo>
                  <a:lnTo>
                    <a:pt x="281133" y="205150"/>
                  </a:lnTo>
                  <a:lnTo>
                    <a:pt x="281133" y="223692"/>
                  </a:lnTo>
                  <a:lnTo>
                    <a:pt x="264127" y="223692"/>
                  </a:lnTo>
                  <a:lnTo>
                    <a:pt x="264127" y="206759"/>
                  </a:lnTo>
                  <a:close/>
                  <a:moveTo>
                    <a:pt x="83842" y="202445"/>
                  </a:moveTo>
                  <a:lnTo>
                    <a:pt x="92088" y="205848"/>
                  </a:lnTo>
                  <a:lnTo>
                    <a:pt x="92088" y="223692"/>
                  </a:lnTo>
                  <a:lnTo>
                    <a:pt x="75082" y="223692"/>
                  </a:lnTo>
                  <a:lnTo>
                    <a:pt x="75082" y="206077"/>
                  </a:lnTo>
                  <a:close/>
                  <a:moveTo>
                    <a:pt x="264127" y="165123"/>
                  </a:moveTo>
                  <a:lnTo>
                    <a:pt x="264127" y="206759"/>
                  </a:lnTo>
                  <a:lnTo>
                    <a:pt x="257512" y="209488"/>
                  </a:lnTo>
                  <a:cubicBezTo>
                    <a:pt x="253151" y="213843"/>
                    <a:pt x="250459" y="219864"/>
                    <a:pt x="250459" y="226529"/>
                  </a:cubicBezTo>
                  <a:cubicBezTo>
                    <a:pt x="250459" y="239771"/>
                    <a:pt x="261228" y="250613"/>
                    <a:pt x="274579" y="250613"/>
                  </a:cubicBezTo>
                  <a:cubicBezTo>
                    <a:pt x="287930" y="250613"/>
                    <a:pt x="298699" y="239771"/>
                    <a:pt x="298699" y="226529"/>
                  </a:cubicBezTo>
                  <a:cubicBezTo>
                    <a:pt x="298699" y="219864"/>
                    <a:pt x="296007" y="213843"/>
                    <a:pt x="291646" y="209488"/>
                  </a:cubicBezTo>
                  <a:lnTo>
                    <a:pt x="281133" y="205150"/>
                  </a:lnTo>
                  <a:lnTo>
                    <a:pt x="281133" y="165123"/>
                  </a:lnTo>
                  <a:close/>
                  <a:moveTo>
                    <a:pt x="75082" y="165123"/>
                  </a:moveTo>
                  <a:lnTo>
                    <a:pt x="75082" y="206077"/>
                  </a:lnTo>
                  <a:lnTo>
                    <a:pt x="66854" y="209488"/>
                  </a:lnTo>
                  <a:cubicBezTo>
                    <a:pt x="62504" y="213843"/>
                    <a:pt x="59811" y="219864"/>
                    <a:pt x="59811" y="226529"/>
                  </a:cubicBezTo>
                  <a:cubicBezTo>
                    <a:pt x="59811" y="239771"/>
                    <a:pt x="70581" y="250613"/>
                    <a:pt x="83842" y="250613"/>
                  </a:cubicBezTo>
                  <a:cubicBezTo>
                    <a:pt x="97193" y="250613"/>
                    <a:pt x="107962" y="239771"/>
                    <a:pt x="107962" y="226529"/>
                  </a:cubicBezTo>
                  <a:cubicBezTo>
                    <a:pt x="107962" y="219864"/>
                    <a:pt x="105270" y="213843"/>
                    <a:pt x="100909" y="209488"/>
                  </a:cubicBezTo>
                  <a:lnTo>
                    <a:pt x="92088" y="205848"/>
                  </a:lnTo>
                  <a:lnTo>
                    <a:pt x="92088" y="165123"/>
                  </a:lnTo>
                  <a:close/>
                  <a:moveTo>
                    <a:pt x="177831" y="23550"/>
                  </a:moveTo>
                  <a:cubicBezTo>
                    <a:pt x="131460" y="23550"/>
                    <a:pt x="93811" y="61231"/>
                    <a:pt x="93811" y="107532"/>
                  </a:cubicBezTo>
                  <a:lnTo>
                    <a:pt x="93811" y="136593"/>
                  </a:lnTo>
                  <a:lnTo>
                    <a:pt x="261940" y="136593"/>
                  </a:lnTo>
                  <a:lnTo>
                    <a:pt x="261940" y="107532"/>
                  </a:lnTo>
                  <a:cubicBezTo>
                    <a:pt x="261940" y="61231"/>
                    <a:pt x="224202" y="23550"/>
                    <a:pt x="177831" y="23550"/>
                  </a:cubicBezTo>
                  <a:close/>
                  <a:moveTo>
                    <a:pt x="177831" y="0"/>
                  </a:moveTo>
                  <a:cubicBezTo>
                    <a:pt x="237197" y="0"/>
                    <a:pt x="285526" y="48256"/>
                    <a:pt x="285526" y="107532"/>
                  </a:cubicBezTo>
                  <a:lnTo>
                    <a:pt x="285526" y="136681"/>
                  </a:lnTo>
                  <a:lnTo>
                    <a:pt x="344536" y="136681"/>
                  </a:lnTo>
                  <a:cubicBezTo>
                    <a:pt x="351034" y="136681"/>
                    <a:pt x="356285" y="141925"/>
                    <a:pt x="356285" y="148412"/>
                  </a:cubicBezTo>
                  <a:lnTo>
                    <a:pt x="356285" y="596049"/>
                  </a:lnTo>
                  <a:cubicBezTo>
                    <a:pt x="356285" y="602537"/>
                    <a:pt x="351034" y="607780"/>
                    <a:pt x="344536" y="607780"/>
                  </a:cubicBezTo>
                  <a:lnTo>
                    <a:pt x="11838" y="607780"/>
                  </a:lnTo>
                  <a:cubicBezTo>
                    <a:pt x="5340" y="607780"/>
                    <a:pt x="0" y="602537"/>
                    <a:pt x="0" y="596049"/>
                  </a:cubicBezTo>
                  <a:lnTo>
                    <a:pt x="0" y="148412"/>
                  </a:lnTo>
                  <a:cubicBezTo>
                    <a:pt x="0" y="141925"/>
                    <a:pt x="5340" y="136681"/>
                    <a:pt x="11838" y="136681"/>
                  </a:cubicBezTo>
                  <a:lnTo>
                    <a:pt x="70225" y="136681"/>
                  </a:lnTo>
                  <a:lnTo>
                    <a:pt x="70225" y="107532"/>
                  </a:lnTo>
                  <a:cubicBezTo>
                    <a:pt x="70225" y="48256"/>
                    <a:pt x="118465" y="0"/>
                    <a:pt x="177831" y="0"/>
                  </a:cubicBezTo>
                  <a:close/>
                </a:path>
              </a:pathLst>
            </a:custGeom>
            <a:solidFill>
              <a:srgbClr val="FFFFFF"/>
            </a:solidFill>
            <a:ln cap="rnd">
              <a:noFill/>
              <a:prstDash val="solid"/>
            </a:ln>
            <a:effectLst/>
          </p:spPr>
          <p:txBody>
            <a:bodyPr rot="0" vert="horz" wrap="square" lIns="91440" tIns="45720" rIns="91440" bIns="45720" anchor="ctr">
              <a:prstTxWarp prst="textNoShape">
                <a:avLst/>
              </a:prstTxWarp>
              <a:normAutofit fontScale="70000" lnSpcReduction="20000"/>
            </a:bodyPr>
            <a:lstStyle/>
            <a:p>
              <a:pPr marL="0" algn="ctr"/>
              <a:endParaRPr/>
            </a:p>
          </p:txBody>
        </p:sp>
      </p:grpSp>
      <p:sp>
        <p:nvSpPr>
          <p:cNvPr id="20" name="TextBox 19">
            <a:extLst>
              <a:ext uri="{FF2B5EF4-FFF2-40B4-BE49-F238E27FC236}">
                <a16:creationId xmlns:a16="http://schemas.microsoft.com/office/drawing/2014/main" id="{8B306235-D0AF-43D0-C015-867EE10D54C2}"/>
              </a:ext>
            </a:extLst>
          </p:cNvPr>
          <p:cNvSpPr txBox="1"/>
          <p:nvPr/>
        </p:nvSpPr>
        <p:spPr>
          <a:xfrm>
            <a:off x="-36512" y="2693228"/>
            <a:ext cx="2836837" cy="1469057"/>
          </a:xfrm>
          <a:prstGeom prst="rect">
            <a:avLst/>
          </a:prstGeom>
          <a:noFill/>
        </p:spPr>
        <p:txBody>
          <a:bodyPr vert="horz" wrap="square" lIns="91440" tIns="45720" rIns="91440" bIns="45720" rtlCol="0" anchor="ctr">
            <a:spAutoFit/>
          </a:bodyPr>
          <a:lstStyle/>
          <a:p>
            <a:pPr marL="0" algn="l">
              <a:lnSpc>
                <a:spcPct val="130000"/>
              </a:lnSpc>
              <a:defRPr/>
            </a:pPr>
            <a:r>
              <a:rPr lang="fr-FR" altLang="zh-CN" sz="1400" dirty="0">
                <a:solidFill>
                  <a:srgbClr val="2F2F2F"/>
                </a:solidFill>
                <a:latin typeface="微软雅黑"/>
                <a:ea typeface="微软雅黑"/>
              </a:rPr>
              <a:t>Faire</a:t>
            </a:r>
            <a:r>
              <a:rPr lang="zh-CN" altLang="en-US" sz="1400" b="0" i="0" u="none" baseline="0" dirty="0">
                <a:solidFill>
                  <a:srgbClr val="2F2F2F"/>
                </a:solidFill>
                <a:latin typeface="微软雅黑"/>
                <a:ea typeface="微软雅黑"/>
              </a:rPr>
              <a:t> des campagnes ciblées sur les profils qui donnent peu. </a:t>
            </a:r>
            <a:r>
              <a:rPr lang="fr-FR" altLang="zh-CN" sz="1400" b="0" i="0" u="none" baseline="0" dirty="0">
                <a:solidFill>
                  <a:srgbClr val="2F2F2F"/>
                </a:solidFill>
                <a:latin typeface="微软雅黑"/>
                <a:ea typeface="微软雅黑"/>
              </a:rPr>
              <a:t>Mais</a:t>
            </a:r>
            <a:r>
              <a:rPr lang="fr-FR" altLang="zh-CN" sz="1400" b="0" i="0" u="none" dirty="0">
                <a:solidFill>
                  <a:srgbClr val="2F2F2F"/>
                </a:solidFill>
                <a:latin typeface="微软雅黑"/>
                <a:ea typeface="微软雅黑"/>
              </a:rPr>
              <a:t> aussi dans les zone ou il y’a plus de personnes éligibles</a:t>
            </a:r>
            <a:endParaRPr lang="en-US" sz="1100" dirty="0"/>
          </a:p>
        </p:txBody>
      </p:sp>
      <p:sp>
        <p:nvSpPr>
          <p:cNvPr id="21" name="TextBox 20">
            <a:extLst>
              <a:ext uri="{FF2B5EF4-FFF2-40B4-BE49-F238E27FC236}">
                <a16:creationId xmlns:a16="http://schemas.microsoft.com/office/drawing/2014/main" id="{2F65AEBF-83A8-CF3E-0055-47F8AF2658C0}"/>
              </a:ext>
            </a:extLst>
          </p:cNvPr>
          <p:cNvSpPr txBox="1"/>
          <p:nvPr/>
        </p:nvSpPr>
        <p:spPr>
          <a:xfrm>
            <a:off x="6486032" y="4643625"/>
            <a:ext cx="2842707" cy="1745093"/>
          </a:xfrm>
          <a:prstGeom prst="rect">
            <a:avLst/>
          </a:prstGeom>
          <a:noFill/>
        </p:spPr>
        <p:txBody>
          <a:bodyPr vert="horz" wrap="square" lIns="91440" tIns="45720" rIns="91440" bIns="45720" rtlCol="0" anchor="ctr">
            <a:spAutoFit/>
          </a:bodyPr>
          <a:lstStyle/>
          <a:p>
            <a:pPr marL="0" algn="l">
              <a:lnSpc>
                <a:spcPct val="130000"/>
              </a:lnSpc>
              <a:defRPr/>
            </a:pPr>
            <a:r>
              <a:rPr lang="zh-CN" altLang="en-US" sz="1400" b="0" i="0" u="none" baseline="0" dirty="0">
                <a:solidFill>
                  <a:srgbClr val="2F2F2F"/>
                </a:solidFill>
                <a:latin typeface="微软雅黑"/>
                <a:ea typeface="微软雅黑"/>
              </a:rPr>
              <a:t>Reconnaitre les donneurs de sang et les fidéliser.</a:t>
            </a:r>
            <a:endParaRPr lang="en-US" sz="1100" dirty="0"/>
          </a:p>
        </p:txBody>
      </p:sp>
    </p:spTree>
    <p:extLst>
      <p:ext uri="{BB962C8B-B14F-4D97-AF65-F5344CB8AC3E}">
        <p14:creationId xmlns:p14="http://schemas.microsoft.com/office/powerpoint/2010/main" val="185293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anim calcmode="lin" valueType="num">
                                      <p:cBhvr>
                                        <p:cTn id="6" dur="500" fill="hold"/>
                                        <p:tgtEl>
                                          <p:spTgt spid="2"/>
                                        </p:tgtEl>
                                        <p:attrNameLst>
                                          <p:attrName>ppt_w</p:attrName>
                                        </p:attrNameLst>
                                      </p:cBhvr>
                                      <p:tavLst>
                                        <p:tav tm="0">
                                          <p:val>
                                            <p:strVal val="(6*min(max(#ppt_w*#ppt_h,.3),1)-7.4)/-.7*#ppt_w"/>
                                          </p:val>
                                        </p:tav>
                                        <p:tav tm="100000">
                                          <p:val>
                                            <p:strVal val="#ppt_w"/>
                                          </p:val>
                                        </p:tav>
                                      </p:tavLst>
                                    </p:anim>
                                    <p:anim calcmode="lin" valueType="num">
                                      <p:cBhvr>
                                        <p:cTn id="7" dur="500" fill="hold"/>
                                        <p:tgtEl>
                                          <p:spTgt spid="2"/>
                                        </p:tgtEl>
                                        <p:attrNameLst>
                                          <p:attrName>ppt_h</p:attrName>
                                        </p:attrNameLst>
                                      </p:cBhvr>
                                      <p:tavLst>
                                        <p:tav tm="0">
                                          <p:val>
                                            <p:strVal val="(6*min(max(#ppt_w*#ppt_h,.3),1)-7.4)/-.7*#ppt_h"/>
                                          </p:val>
                                        </p:tav>
                                        <p:tav tm="100000">
                                          <p:val>
                                            <p:strVal val="#ppt_h"/>
                                          </p:val>
                                        </p:tav>
                                      </p:tavLst>
                                    </p:anim>
                                    <p:anim calcmode="lin" valueType="num">
                                      <p:cBhvr>
                                        <p:cTn id="8" dur="500" fill="hold"/>
                                        <p:tgtEl>
                                          <p:spTgt spid="2"/>
                                        </p:tgtEl>
                                        <p:attrNameLst>
                                          <p:attrName>ppt_x</p:attrName>
                                        </p:attrNameLst>
                                      </p:cBhvr>
                                      <p:tavLst>
                                        <p:tav tm="0">
                                          <p:val>
                                            <p:fltVal val="0.5"/>
                                          </p:val>
                                        </p:tav>
                                        <p:tav tm="100000">
                                          <p:val>
                                            <p:strVal val="#ppt_x"/>
                                          </p:val>
                                        </p:tav>
                                      </p:tavLst>
                                    </p:anim>
                                    <p:anim calcmode="lin" valueType="num">
                                      <p:cBhvr>
                                        <p:cTn id="9" dur="500" fill="hold"/>
                                        <p:tgtEl>
                                          <p:spTgt spid="2"/>
                                        </p:tgtEl>
                                        <p:attrNameLst>
                                          <p:attrName>ppt_y</p:attrName>
                                        </p:attrNameLst>
                                      </p:cBhvr>
                                      <p:tavLst>
                                        <p:tav tm="0">
                                          <p:val>
                                            <p:strVal val="1+(6*min(max(#ppt_w*#ppt_h,.3),1)-7.4)/-.7*#ppt_h/2"/>
                                          </p:val>
                                        </p:tav>
                                        <p:tav tm="100000">
                                          <p:val>
                                            <p:strVal val="#ppt_y"/>
                                          </p:val>
                                        </p:tav>
                                      </p:tavLst>
                                    </p:anim>
                                    <p:set>
                                      <p:cBhvr>
                                        <p:cTn id="10" dur="500" fill="hold">
                                          <p:stCondLst>
                                            <p:cond delay="0"/>
                                          </p:stCondLst>
                                        </p:cTn>
                                        <p:tgtEl>
                                          <p:spTgt spid="2"/>
                                        </p:tgtEl>
                                        <p:attrNameLst>
                                          <p:attrName>style.visibility</p:attrName>
                                        </p:attrNameLst>
                                      </p:cBhvr>
                                      <p:to>
                                        <p:strVal val="visible"/>
                                      </p:to>
                                    </p:set>
                                  </p:childTnLst>
                                </p:cTn>
                              </p:par>
                            </p:childTnLst>
                          </p:cTn>
                        </p:par>
                        <p:par>
                          <p:cTn id="11" fill="hold">
                            <p:stCondLst>
                              <p:cond delay="500"/>
                            </p:stCondLst>
                            <p:childTnLst>
                              <p:par>
                                <p:cTn id="12" presetID="17" presetClass="entr" presetSubtype="2" fill="hold" nodeType="afterEffect">
                                  <p:stCondLst>
                                    <p:cond delay="0"/>
                                  </p:stCondLst>
                                  <p:childTnLst>
                                    <p:anim calcmode="lin" valueType="num">
                                      <p:cBhvr additive="base">
                                        <p:cTn id="13" dur="500" fill="hold"/>
                                        <p:tgtEl>
                                          <p:spTgt spid="8"/>
                                        </p:tgtEl>
                                        <p:attrNameLst>
                                          <p:attrName>ppt_x</p:attrName>
                                        </p:attrNameLst>
                                      </p:cBhvr>
                                      <p:tavLst>
                                        <p:tav tm="0">
                                          <p:val>
                                            <p:strVal val="#ppt_x+#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anim calcmode="lin" valueType="num">
                                      <p:cBhvr additive="base">
                                        <p:cTn id="15" dur="500" fill="hold"/>
                                        <p:tgtEl>
                                          <p:spTgt spid="8"/>
                                        </p:tgtEl>
                                        <p:attrNameLst>
                                          <p:attrName>ppt_w</p:attrName>
                                        </p:attrNameLst>
                                      </p:cBhvr>
                                      <p:tavLst>
                                        <p:tav tm="0">
                                          <p:val>
                                            <p:fltVal val="0"/>
                                          </p:val>
                                        </p:tav>
                                        <p:tav tm="100000">
                                          <p:val>
                                            <p:strVal val="#ppt_w"/>
                                          </p:val>
                                        </p:tav>
                                      </p:tavLst>
                                    </p:anim>
                                    <p:anim calcmode="lin" valueType="num">
                                      <p:cBhvr additive="base">
                                        <p:cTn id="16" dur="500" fill="hold"/>
                                        <p:tgtEl>
                                          <p:spTgt spid="8"/>
                                        </p:tgtEl>
                                        <p:attrNameLst>
                                          <p:attrName>ppt_h</p:attrName>
                                        </p:attrNameLst>
                                      </p:cBhvr>
                                      <p:tavLst>
                                        <p:tav tm="0">
                                          <p:val>
                                            <p:strVal val="#ppt_h"/>
                                          </p:val>
                                        </p:tav>
                                        <p:tav tm="100000">
                                          <p:val>
                                            <p:strVal val="#ppt_h"/>
                                          </p:val>
                                        </p:tav>
                                      </p:tavLst>
                                    </p:anim>
                                    <p:set>
                                      <p:cBhvr additive="base">
                                        <p:cTn id="17" dur="500" fill="hold">
                                          <p:stCondLst>
                                            <p:cond delay="0"/>
                                          </p:stCondLst>
                                        </p:cTn>
                                        <p:tgtEl>
                                          <p:spTgt spid="8"/>
                                        </p:tgtEl>
                                        <p:attrNameLst>
                                          <p:attrName>style.visibility</p:attrName>
                                        </p:attrNameLst>
                                      </p:cBhvr>
                                      <p:to>
                                        <p:strVal val="visible"/>
                                      </p:to>
                                    </p:set>
                                  </p:childTnLst>
                                </p:cTn>
                              </p:par>
                            </p:childTnLst>
                          </p:cTn>
                        </p:par>
                        <p:par>
                          <p:cTn id="18" fill="hold">
                            <p:stCondLst>
                              <p:cond delay="1000"/>
                            </p:stCondLst>
                            <p:childTnLst>
                              <p:par>
                                <p:cTn id="19" presetID="25" presetClass="entr" presetSubtype="0" fill="hold" nodeType="afterEffect">
                                  <p:stCondLst>
                                    <p:cond delay="0"/>
                                  </p:stCondLst>
                                  <p:childTnLst>
                                    <p:anim calcmode="lin" valueType="num">
                                      <p:cBhvr>
                                        <p:cTn id="20" dur="1000" decel="50000" fill="hold">
                                          <p:stCondLst>
                                            <p:cond delay="0"/>
                                          </p:stCondLst>
                                        </p:cTn>
                                        <p:tgtEl>
                                          <p:spTgt spid="20"/>
                                        </p:tgtEl>
                                        <p:attrNameLst>
                                          <p:attrName>style.rotation</p:attrName>
                                        </p:attrNameLst>
                                      </p:cBhvr>
                                      <p:tavLst>
                                        <p:tav tm="0">
                                          <p:val>
                                            <p:fltVal val="-90"/>
                                          </p:val>
                                        </p:tav>
                                        <p:tav tm="100000">
                                          <p:val>
                                            <p:fltVal val="0"/>
                                          </p:val>
                                        </p:tav>
                                      </p:tavLst>
                                    </p:anim>
                                    <p:anim calcmode="lin" valueType="num">
                                      <p:cBhvr>
                                        <p:cTn id="21" dur="1000" decel="50000" fill="hold">
                                          <p:stCondLst>
                                            <p:cond delay="0"/>
                                          </p:stCondLst>
                                        </p:cTn>
                                        <p:tgtEl>
                                          <p:spTgt spid="20"/>
                                        </p:tgtEl>
                                        <p:attrNameLst>
                                          <p:attrName>ppt_w</p:attrName>
                                        </p:attrNameLst>
                                      </p:cBhvr>
                                      <p:tavLst>
                                        <p:tav tm="0">
                                          <p:val>
                                            <p:strVal val="#ppt_w"/>
                                          </p:val>
                                        </p:tav>
                                        <p:tav tm="100000">
                                          <p:val>
                                            <p:strVal val="#ppt_w*.05"/>
                                          </p:val>
                                        </p:tav>
                                      </p:tavLst>
                                    </p:anim>
                                    <p:anim calcmode="lin" valueType="num">
                                      <p:cBhvr>
                                        <p:cTn id="22" dur="1000" accel="50000" fill="hold">
                                          <p:stCondLst>
                                            <p:cond delay="500"/>
                                          </p:stCondLst>
                                        </p:cTn>
                                        <p:tgtEl>
                                          <p:spTgt spid="20"/>
                                        </p:tgtEl>
                                        <p:attrNameLst>
                                          <p:attrName>ppt_w</p:attrName>
                                        </p:attrNameLst>
                                      </p:cBhvr>
                                      <p:tavLst>
                                        <p:tav tm="0">
                                          <p:val>
                                            <p:strVal val="#ppt_w*.05"/>
                                          </p:val>
                                        </p:tav>
                                        <p:tav tm="100000">
                                          <p:val>
                                            <p:strVal val="#ppt_w"/>
                                          </p:val>
                                        </p:tav>
                                      </p:tavLst>
                                    </p:anim>
                                    <p:anim calcmode="lin" valueType="num">
                                      <p:cBhvr>
                                        <p:cTn id="23" dur="1000" fill="hold"/>
                                        <p:tgtEl>
                                          <p:spTgt spid="20"/>
                                        </p:tgtEl>
                                        <p:attrNameLst>
                                          <p:attrName>ppt_h</p:attrName>
                                        </p:attrNameLst>
                                      </p:cBhvr>
                                      <p:tavLst>
                                        <p:tav tm="0">
                                          <p:val>
                                            <p:strVal val="#ppt_h"/>
                                          </p:val>
                                        </p:tav>
                                        <p:tav tm="100000">
                                          <p:val>
                                            <p:strVal val="#ppt_h"/>
                                          </p:val>
                                        </p:tav>
                                      </p:tavLst>
                                    </p:anim>
                                    <p:anim calcmode="lin" valueType="num">
                                      <p:cBhvr>
                                        <p:cTn id="24" dur="1000" decel="50000" fill="hold">
                                          <p:stCondLst>
                                            <p:cond delay="0"/>
                                          </p:stCondLst>
                                        </p:cTn>
                                        <p:tgtEl>
                                          <p:spTgt spid="20"/>
                                        </p:tgtEl>
                                        <p:attrNameLst>
                                          <p:attrName>ppt_x</p:attrName>
                                        </p:attrNameLst>
                                      </p:cBhvr>
                                      <p:tavLst>
                                        <p:tav tm="0">
                                          <p:val>
                                            <p:strVal val="#ppt_x+.4"/>
                                          </p:val>
                                        </p:tav>
                                        <p:tav tm="100000">
                                          <p:val>
                                            <p:strVal val="#ppt_x"/>
                                          </p:val>
                                        </p:tav>
                                      </p:tavLst>
                                    </p:anim>
                                    <p:anim calcmode="lin" valueType="num">
                                      <p:cBhvr>
                                        <p:cTn id="25" dur="1000" decel="50000" fill="hold">
                                          <p:stCondLst>
                                            <p:cond delay="0"/>
                                          </p:stCondLst>
                                        </p:cTn>
                                        <p:tgtEl>
                                          <p:spTgt spid="20"/>
                                        </p:tgtEl>
                                        <p:attrNameLst>
                                          <p:attrName>ppt_y</p:attrName>
                                        </p:attrNameLst>
                                      </p:cBhvr>
                                      <p:tavLst>
                                        <p:tav tm="0">
                                          <p:val>
                                            <p:strVal val="#ppt_y-.2"/>
                                          </p:val>
                                        </p:tav>
                                        <p:tav tm="100000">
                                          <p:val>
                                            <p:strVal val="#ppt_y+.1"/>
                                          </p:val>
                                        </p:tav>
                                      </p:tavLst>
                                    </p:anim>
                                    <p:anim calcmode="lin" valueType="num">
                                      <p:cBhvr>
                                        <p:cTn id="26" dur="1000" accel="50000" fill="hold">
                                          <p:stCondLst>
                                            <p:cond delay="500"/>
                                          </p:stCondLst>
                                        </p:cTn>
                                        <p:tgtEl>
                                          <p:spTgt spid="20"/>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20"/>
                                        </p:tgtEl>
                                      </p:cBhvr>
                                    </p:animEffect>
                                    <p:set>
                                      <p:cBhvr>
                                        <p:cTn id="28" dur="1" fill="hold">
                                          <p:stCondLst>
                                            <p:cond delay="0"/>
                                          </p:stCondLst>
                                        </p:cTn>
                                        <p:tgtEl>
                                          <p:spTgt spid="20"/>
                                        </p:tgtEl>
                                        <p:attrNameLst>
                                          <p:attrName>style.visibility</p:attrName>
                                        </p:attrNameLst>
                                      </p:cBhvr>
                                      <p:to>
                                        <p:strVal val="visible"/>
                                      </p:to>
                                    </p:set>
                                  </p:childTnLst>
                                </p:cTn>
                              </p:par>
                            </p:childTnLst>
                          </p:cTn>
                        </p:par>
                        <p:par>
                          <p:cTn id="29" fill="hold">
                            <p:stCondLst>
                              <p:cond delay="2500"/>
                            </p:stCondLst>
                            <p:childTnLst>
                              <p:par>
                                <p:cTn id="30" presetID="2" presetClass="entr" presetSubtype="8" fill="hold" nodeType="afterEffect">
                                  <p:stCondLst>
                                    <p:cond delay="0"/>
                                  </p:stCondLst>
                                  <p:childTnLst>
                                    <p:anim calcmode="lin" valueType="num">
                                      <p:cBhvr additive="base">
                                        <p:cTn id="31" dur="1000" fill="hold"/>
                                        <p:tgtEl>
                                          <p:spTgt spid="13"/>
                                        </p:tgtEl>
                                        <p:attrNameLst>
                                          <p:attrName>ppt_x</p:attrName>
                                        </p:attrNameLst>
                                      </p:cBhvr>
                                      <p:tavLst>
                                        <p:tav tm="0">
                                          <p:val>
                                            <p:strVal val="0-#ppt_w/2"/>
                                          </p:val>
                                        </p:tav>
                                        <p:tav tm="100000">
                                          <p:val>
                                            <p:strVal val="#ppt_x"/>
                                          </p:val>
                                        </p:tav>
                                      </p:tavLst>
                                    </p:anim>
                                    <p:anim calcmode="lin" valueType="num">
                                      <p:cBhvr additive="base">
                                        <p:cTn id="32" dur="1000" fill="hold"/>
                                        <p:tgtEl>
                                          <p:spTgt spid="13"/>
                                        </p:tgtEl>
                                        <p:attrNameLst>
                                          <p:attrName>ppt_y</p:attrName>
                                        </p:attrNameLst>
                                      </p:cBhvr>
                                      <p:tavLst>
                                        <p:tav tm="0">
                                          <p:val>
                                            <p:strVal val="#ppt_y"/>
                                          </p:val>
                                        </p:tav>
                                        <p:tav tm="100000">
                                          <p:val>
                                            <p:strVal val="#ppt_y"/>
                                          </p:val>
                                        </p:tav>
                                      </p:tavLst>
                                    </p:anim>
                                    <p:set>
                                      <p:cBhvr>
                                        <p:cTn id="33" dur="1000" fill="hold">
                                          <p:stCondLst>
                                            <p:cond delay="0"/>
                                          </p:stCondLst>
                                        </p:cTn>
                                        <p:tgtEl>
                                          <p:spTgt spid="13"/>
                                        </p:tgtEl>
                                        <p:attrNameLst>
                                          <p:attrName>style.visibility</p:attrName>
                                        </p:attrNameLst>
                                      </p:cBhvr>
                                      <p:to>
                                        <p:strVal val="visible"/>
                                      </p:to>
                                    </p:set>
                                  </p:childTnLst>
                                </p:cTn>
                              </p:par>
                            </p:childTnLst>
                          </p:cTn>
                        </p:par>
                        <p:par>
                          <p:cTn id="34" fill="hold">
                            <p:stCondLst>
                              <p:cond delay="3500"/>
                            </p:stCondLst>
                            <p:childTnLst>
                              <p:par>
                                <p:cTn id="35" presetID="12" presetClass="entr" presetSubtype="8" fill="hold" nodeType="afterEffect">
                                  <p:stCondLst>
                                    <p:cond delay="0"/>
                                  </p:stCondLst>
                                  <p:childTnLst>
                                    <p:anim calcmode="lin" valueType="num">
                                      <p:cBhvr additive="base">
                                        <p:cTn id="36" dur="500"/>
                                        <p:tgtEl>
                                          <p:spTgt spid="21"/>
                                        </p:tgtEl>
                                        <p:attrNameLst>
                                          <p:attrName>ppt_x</p:attrName>
                                        </p:attrNameLst>
                                      </p:cBhvr>
                                      <p:tavLst>
                                        <p:tav tm="0">
                                          <p:val>
                                            <p:strVal val="#ppt_x-#ppt_w*1.125000"/>
                                          </p:val>
                                        </p:tav>
                                        <p:tav tm="100000">
                                          <p:val>
                                            <p:strVal val="#ppt_x"/>
                                          </p:val>
                                        </p:tav>
                                      </p:tavLst>
                                    </p:anim>
                                    <p:animEffect transition="in" filter="wipe(right)">
                                      <p:cBhvr>
                                        <p:cTn id="37" dur="500"/>
                                        <p:tgtEl>
                                          <p:spTgt spid="21"/>
                                        </p:tgtEl>
                                      </p:cBhvr>
                                    </p:animEffect>
                                    <p:set>
                                      <p:cBhvr>
                                        <p:cTn id="38" dur="500"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73B75-A5A7-1546-46AF-921B8A7A984E}"/>
            </a:ext>
          </a:extLst>
        </p:cNvPr>
        <p:cNvGrpSpPr/>
        <p:nvPr/>
      </p:nvGrpSpPr>
      <p:grpSpPr>
        <a:xfrm>
          <a:off x="0" y="0"/>
          <a:ext cx="0" cy="0"/>
          <a:chOff x="0" y="0"/>
          <a:chExt cx="0" cy="0"/>
        </a:xfrm>
      </p:grpSpPr>
      <p:cxnSp>
        <p:nvCxnSpPr>
          <p:cNvPr id="19" name="Connecteur droit 18">
            <a:extLst>
              <a:ext uri="{FF2B5EF4-FFF2-40B4-BE49-F238E27FC236}">
                <a16:creationId xmlns:a16="http://schemas.microsoft.com/office/drawing/2014/main" id="{5711A946-0FAC-3BB2-7249-50617CB83D90}"/>
              </a:ext>
            </a:extLst>
          </p:cNvPr>
          <p:cNvCxnSpPr/>
          <p:nvPr/>
        </p:nvCxnSpPr>
        <p:spPr>
          <a:xfrm>
            <a:off x="529104" y="6165304"/>
            <a:ext cx="7715304"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à coins arrondis 22">
            <a:extLst>
              <a:ext uri="{FF2B5EF4-FFF2-40B4-BE49-F238E27FC236}">
                <a16:creationId xmlns:a16="http://schemas.microsoft.com/office/drawing/2014/main" id="{DE603118-184E-7E10-A07F-A5D317839750}"/>
              </a:ext>
            </a:extLst>
          </p:cNvPr>
          <p:cNvSpPr/>
          <p:nvPr/>
        </p:nvSpPr>
        <p:spPr>
          <a:xfrm>
            <a:off x="495431" y="680728"/>
            <a:ext cx="5875679" cy="2748272"/>
          </a:xfrm>
          <a:prstGeom prst="roundRect">
            <a:avLst/>
          </a:prstGeom>
          <a:solidFill>
            <a:srgbClr val="FF0000"/>
          </a:solidFill>
          <a:effectLst>
            <a:glow rad="228600">
              <a:schemeClr val="accent6">
                <a:satMod val="175000"/>
                <a:alpha val="40000"/>
              </a:schemeClr>
            </a:glow>
            <a:outerShdw blurRad="50800" dist="25400" dir="5400000" rotWithShape="0">
              <a:srgbClr val="000000">
                <a:alpha val="50000"/>
              </a:srgbClr>
            </a:outerShdw>
            <a:reflection blurRad="6350" stA="50000" endA="300" endPos="55000" dir="5400000" sy="-100000" algn="bl" rotWithShape="0"/>
          </a:effectLst>
          <a:scene3d>
            <a:camera prst="perspectiveRight"/>
            <a:lightRig rig="soft" dir="t">
              <a:rot lat="0" lon="0" rev="2700000"/>
            </a:lightRig>
          </a:scene3d>
          <a:sp3d prstMaterial="matte">
            <a:bevelT w="50800" h="50800" prst="angle"/>
            <a:contourClr>
              <a:schemeClr val="accent1"/>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4000" b="1" dirty="0"/>
              <a:t>cas pratique de </a:t>
            </a:r>
            <a:r>
              <a:rPr lang="fr-FR" sz="4000" b="1" dirty="0" err="1"/>
              <a:t>visualiisation</a:t>
            </a:r>
            <a:r>
              <a:rPr lang="fr-FR" sz="4000" b="1" dirty="0"/>
              <a:t> des </a:t>
            </a:r>
            <a:r>
              <a:rPr lang="fr-FR" sz="4000" b="1" dirty="0" err="1"/>
              <a:t>resultats</a:t>
            </a:r>
            <a:r>
              <a:rPr lang="fr-FR" sz="4000" b="1" dirty="0"/>
              <a:t> dans l’application</a:t>
            </a:r>
          </a:p>
        </p:txBody>
      </p:sp>
      <p:pic>
        <p:nvPicPr>
          <p:cNvPr id="3" name="Picture 2" descr="D:\9raya\la fac\ppt\back_and_forth_questions1.gif">
            <a:extLst>
              <a:ext uri="{FF2B5EF4-FFF2-40B4-BE49-F238E27FC236}">
                <a16:creationId xmlns:a16="http://schemas.microsoft.com/office/drawing/2014/main" id="{9BC91EDC-DD96-EDB7-C13B-508CB488A400}"/>
              </a:ext>
            </a:extLst>
          </p:cNvPr>
          <p:cNvPicPr>
            <a:picLocks noChangeAspect="1" noChangeArrowheads="1" noCrop="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16216" y="1196752"/>
            <a:ext cx="1820348" cy="2596317"/>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D9A37C2E-07B2-D749-934A-C169B3E0DFDF}"/>
              </a:ext>
            </a:extLst>
          </p:cNvPr>
          <p:cNvSpPr txBox="1"/>
          <p:nvPr/>
        </p:nvSpPr>
        <p:spPr>
          <a:xfrm>
            <a:off x="2380980" y="4830251"/>
            <a:ext cx="6660232"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fr-CM" sz="2400" b="1" dirty="0"/>
              <a:t>Cliquer sur le lien de la diapositive suivante ou scanner le code  suivant pour vous connecter.</a:t>
            </a:r>
          </a:p>
        </p:txBody>
      </p:sp>
      <p:graphicFrame>
        <p:nvGraphicFramePr>
          <p:cNvPr id="5" name="Object 3">
            <a:extLst>
              <a:ext uri="{FF2B5EF4-FFF2-40B4-BE49-F238E27FC236}">
                <a16:creationId xmlns:a16="http://schemas.microsoft.com/office/drawing/2014/main" id="{52C525F4-6B18-F045-C580-0B0AE39DA722}"/>
              </a:ext>
            </a:extLst>
          </p:cNvPr>
          <p:cNvGraphicFramePr>
            <a:graphicFrameLocks noChangeAspect="1"/>
          </p:cNvGraphicFramePr>
          <p:nvPr/>
        </p:nvGraphicFramePr>
        <p:xfrm>
          <a:off x="73099" y="3273920"/>
          <a:ext cx="2699792" cy="2903352"/>
        </p:xfrm>
        <a:graphic>
          <a:graphicData uri="http://schemas.openxmlformats.org/presentationml/2006/ole">
            <mc:AlternateContent xmlns:mc="http://schemas.openxmlformats.org/markup-compatibility/2006">
              <mc:Choice xmlns:v="urn:schemas-microsoft-com:vml" Requires="v">
                <p:oleObj spid="_x0000_s1032" name="Clip" r:id="rId5" imgW="3025775" imgH="3252788" progId="MS_ClipArt_Gallery.2">
                  <p:embed/>
                </p:oleObj>
              </mc:Choice>
              <mc:Fallback>
                <p:oleObj name="Clip" r:id="rId5" imgW="3025775" imgH="3252788" progId="MS_ClipArt_Gallery.2">
                  <p:embed/>
                  <p:pic>
                    <p:nvPicPr>
                      <p:cNvPr id="5" name="Object 3">
                        <a:extLst>
                          <a:ext uri="{FF2B5EF4-FFF2-40B4-BE49-F238E27FC236}">
                            <a16:creationId xmlns:a16="http://schemas.microsoft.com/office/drawing/2014/main" id="{52C525F4-6B18-F045-C580-0B0AE39DA7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99" y="3273920"/>
                        <a:ext cx="2699792" cy="29033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4279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4A891-BF47-3D98-E438-7F687C863708}"/>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A7AF9CDD-B325-860B-0EA9-0A36E44901E8}"/>
              </a:ext>
            </a:extLst>
          </p:cNvPr>
          <p:cNvPicPr>
            <a:picLocks noChangeAspect="1"/>
          </p:cNvPicPr>
          <p:nvPr/>
        </p:nvPicPr>
        <p:blipFill>
          <a:blip r:embed="rId2"/>
          <a:stretch>
            <a:fillRect/>
          </a:stretch>
        </p:blipFill>
        <p:spPr>
          <a:xfrm>
            <a:off x="0" y="23196"/>
            <a:ext cx="9143999" cy="6834804"/>
          </a:xfrm>
          <a:prstGeom prst="rect">
            <a:avLst/>
          </a:prstGeom>
        </p:spPr>
      </p:pic>
      <p:sp>
        <p:nvSpPr>
          <p:cNvPr id="7" name="AutoShape 2">
            <a:extLst>
              <a:ext uri="{FF2B5EF4-FFF2-40B4-BE49-F238E27FC236}">
                <a16:creationId xmlns:a16="http://schemas.microsoft.com/office/drawing/2014/main" id="{6B37C90C-7421-BFBE-F92C-B6DB6C3AAFEB}"/>
              </a:ext>
            </a:extLst>
          </p:cNvPr>
          <p:cNvSpPr/>
          <p:nvPr/>
        </p:nvSpPr>
        <p:spPr>
          <a:xfrm>
            <a:off x="3750957" y="2315127"/>
            <a:ext cx="2172174" cy="2781653"/>
          </a:xfrm>
          <a:prstGeom prst="ellipse">
            <a:avLst/>
          </a:prstGeom>
          <a:gradFill>
            <a:gsLst>
              <a:gs pos="0">
                <a:srgbClr val="FF6B42">
                  <a:lumMod val="60000"/>
                  <a:lumOff val="40000"/>
                </a:srgbClr>
              </a:gs>
              <a:gs pos="50000">
                <a:srgbClr val="FF6B42"/>
              </a:gs>
            </a:gsLst>
            <a:lin ang="2700000"/>
          </a:gradFill>
          <a:ln>
            <a:noFill/>
          </a:ln>
          <a:effectLst>
            <a:outerShdw blurRad="177800" dist="152400" dir="2700000" algn="tl" rotWithShape="0">
              <a:schemeClr val="accent2">
                <a:alpha val="20000"/>
              </a:schemeClr>
            </a:outerShdw>
          </a:effectLst>
        </p:spPr>
        <p:txBody>
          <a:bodyPr vert="horz" lIns="91440" tIns="45720" rIns="91440" bIns="45720" anchor="ctr">
            <a:normAutofit/>
          </a:bodyPr>
          <a:lstStyle/>
          <a:p>
            <a:pPr marL="0" algn="l"/>
            <a:endParaRPr/>
          </a:p>
        </p:txBody>
      </p:sp>
      <p:pic>
        <p:nvPicPr>
          <p:cNvPr id="8" name="image6.png">
            <a:extLst>
              <a:ext uri="{FF2B5EF4-FFF2-40B4-BE49-F238E27FC236}">
                <a16:creationId xmlns:a16="http://schemas.microsoft.com/office/drawing/2014/main" id="{09FCC743-954E-9D4D-08C9-85C8D6974942}"/>
              </a:ext>
            </a:extLst>
          </p:cNvPr>
          <p:cNvPicPr>
            <a:picLocks noChangeAspect="1"/>
          </p:cNvPicPr>
          <p:nvPr/>
        </p:nvPicPr>
        <p:blipFill>
          <a:blip r:embed="rId3"/>
          <a:stretch>
            <a:fillRect/>
          </a:stretch>
        </p:blipFill>
        <p:spPr>
          <a:xfrm>
            <a:off x="4147575" y="2865771"/>
            <a:ext cx="1486197" cy="1825521"/>
          </a:xfrm>
          <a:prstGeom prst="rect">
            <a:avLst/>
          </a:prstGeom>
        </p:spPr>
      </p:pic>
      <p:sp>
        <p:nvSpPr>
          <p:cNvPr id="9" name="AutoShape 4">
            <a:extLst>
              <a:ext uri="{FF2B5EF4-FFF2-40B4-BE49-F238E27FC236}">
                <a16:creationId xmlns:a16="http://schemas.microsoft.com/office/drawing/2014/main" id="{C6C6B2D7-126D-0C4E-9859-5986468CBC8E}"/>
              </a:ext>
            </a:extLst>
          </p:cNvPr>
          <p:cNvSpPr/>
          <p:nvPr/>
        </p:nvSpPr>
        <p:spPr>
          <a:xfrm flipH="1">
            <a:off x="32186" y="1471735"/>
            <a:ext cx="2818115" cy="4270342"/>
          </a:xfrm>
          <a:prstGeom prst="roundRect">
            <a:avLst>
              <a:gd name="adj" fmla="val 6200"/>
            </a:avLst>
          </a:prstGeom>
          <a:solidFill>
            <a:schemeClr val="accent1">
              <a:alpha val="10000"/>
            </a:schemeClr>
          </a:solidFill>
          <a:ln>
            <a:noFill/>
          </a:ln>
        </p:spPr>
        <p:txBody>
          <a:bodyPr vert="horz" lIns="180000" tIns="45720" rIns="91440" bIns="45720" anchor="ctr">
            <a:normAutofit/>
          </a:bodyPr>
          <a:lstStyle/>
          <a:p>
            <a:pPr marL="0" algn="l"/>
            <a:endParaRPr/>
          </a:p>
        </p:txBody>
      </p:sp>
      <p:sp>
        <p:nvSpPr>
          <p:cNvPr id="10" name="TextBox 5">
            <a:extLst>
              <a:ext uri="{FF2B5EF4-FFF2-40B4-BE49-F238E27FC236}">
                <a16:creationId xmlns:a16="http://schemas.microsoft.com/office/drawing/2014/main" id="{6230D7DD-ECFB-397E-BDBD-A06433402529}"/>
              </a:ext>
            </a:extLst>
          </p:cNvPr>
          <p:cNvSpPr txBox="1"/>
          <p:nvPr/>
        </p:nvSpPr>
        <p:spPr>
          <a:xfrm flipH="1">
            <a:off x="141508" y="1727444"/>
            <a:ext cx="2616643" cy="338554"/>
          </a:xfrm>
          <a:prstGeom prst="rect">
            <a:avLst/>
          </a:prstGeom>
          <a:noFill/>
          <a:ln cap="rnd">
            <a:noFill/>
            <a:prstDash val="solid"/>
          </a:ln>
          <a:effectLst/>
        </p:spPr>
        <p:txBody>
          <a:bodyPr rot="0" vert="horz" wrap="square" lIns="91440" tIns="45720" rIns="91440" bIns="45720" rtlCol="0" anchor="t">
            <a:prstTxWarp prst="textNoShape">
              <a:avLst/>
            </a:prstTxWarp>
            <a:spAutoFit/>
          </a:bodyPr>
          <a:lstStyle/>
          <a:p>
            <a:pPr marL="0" algn="r">
              <a:defRPr/>
            </a:pPr>
            <a:r>
              <a:rPr lang="zh-CN" altLang="en-US" sz="1600" b="1" i="0" u="none" baseline="0">
                <a:solidFill>
                  <a:srgbClr val="2F2F2F"/>
                </a:solidFill>
                <a:latin typeface="微软雅黑"/>
                <a:ea typeface="微软雅黑"/>
              </a:rPr>
              <a:t>Améliorations de l'outil</a:t>
            </a:r>
            <a:endParaRPr lang="en-US" sz="1100"/>
          </a:p>
        </p:txBody>
      </p:sp>
      <p:sp>
        <p:nvSpPr>
          <p:cNvPr id="11" name="AutoShape 6">
            <a:extLst>
              <a:ext uri="{FF2B5EF4-FFF2-40B4-BE49-F238E27FC236}">
                <a16:creationId xmlns:a16="http://schemas.microsoft.com/office/drawing/2014/main" id="{D8A04839-275B-4A14-A3E7-C47E5C4ABE5C}"/>
              </a:ext>
            </a:extLst>
          </p:cNvPr>
          <p:cNvSpPr/>
          <p:nvPr/>
        </p:nvSpPr>
        <p:spPr>
          <a:xfrm flipH="1">
            <a:off x="251519" y="2273863"/>
            <a:ext cx="2148966" cy="2962734"/>
          </a:xfrm>
          <a:prstGeom prst="rect">
            <a:avLst/>
          </a:prstGeom>
        </p:spPr>
        <p:txBody>
          <a:bodyPr vert="horz" wrap="square" lIns="91440" tIns="45720" rIns="91440" bIns="45720" anchor="t">
            <a:spAutoFit/>
          </a:bodyPr>
          <a:lstStyle/>
          <a:p>
            <a:pPr marL="0">
              <a:lnSpc>
                <a:spcPct val="150000"/>
              </a:lnSpc>
            </a:pPr>
            <a:r>
              <a:rPr lang="zh-CN" altLang="en-US" sz="1400" b="0" i="0" u="none" baseline="0" dirty="0">
                <a:ln/>
                <a:solidFill>
                  <a:srgbClr val="2F2F2F"/>
                </a:solidFill>
                <a:effectLst/>
                <a:latin typeface="微软雅黑"/>
                <a:ea typeface="微软雅黑"/>
              </a:rPr>
              <a:t>Ajouter de nouvelles fonctionnalités</a:t>
            </a:r>
            <a:r>
              <a:rPr lang="zh-CN" altLang="en-US" sz="1400" b="0" i="0" u="none" dirty="0">
                <a:ln/>
                <a:solidFill>
                  <a:srgbClr val="2F2F2F"/>
                </a:solidFill>
                <a:effectLst/>
                <a:latin typeface="微软雅黑"/>
                <a:ea typeface="微软雅黑"/>
              </a:rPr>
              <a:t> </a:t>
            </a:r>
            <a:r>
              <a:rPr lang="fr-FR" altLang="zh-CN" sz="1400" b="0" i="0" u="none" dirty="0">
                <a:ln/>
                <a:solidFill>
                  <a:srgbClr val="2F2F2F"/>
                </a:solidFill>
                <a:effectLst/>
                <a:latin typeface="微软雅黑"/>
                <a:ea typeface="微软雅黑"/>
              </a:rPr>
              <a:t>comme la visualisation des hôpitaux  ce qui permettra d’optimiser la recherche des donneurs en cas d’urgence</a:t>
            </a:r>
            <a:endParaRPr lang="zh-CN" altLang="en-US" sz="1400" b="0" i="0" u="none" baseline="0" dirty="0">
              <a:ln/>
              <a:solidFill>
                <a:srgbClr val="2F2F2F"/>
              </a:solidFill>
              <a:effectLst/>
              <a:latin typeface="微软雅黑"/>
              <a:ea typeface="微软雅黑"/>
            </a:endParaRPr>
          </a:p>
        </p:txBody>
      </p:sp>
      <p:sp>
        <p:nvSpPr>
          <p:cNvPr id="12" name="TextBox 7">
            <a:extLst>
              <a:ext uri="{FF2B5EF4-FFF2-40B4-BE49-F238E27FC236}">
                <a16:creationId xmlns:a16="http://schemas.microsoft.com/office/drawing/2014/main" id="{FA47F59C-890D-76C7-1218-23998CC8D4D6}"/>
              </a:ext>
            </a:extLst>
          </p:cNvPr>
          <p:cNvSpPr txBox="1"/>
          <p:nvPr/>
        </p:nvSpPr>
        <p:spPr>
          <a:xfrm flipH="1">
            <a:off x="3054783" y="3345954"/>
            <a:ext cx="611876" cy="720000"/>
          </a:xfrm>
          <a:prstGeom prst="ellipse">
            <a:avLst/>
          </a:prstGeom>
          <a:gradFill>
            <a:gsLst>
              <a:gs pos="0">
                <a:srgbClr val="F84D4D">
                  <a:lumMod val="60000"/>
                  <a:lumOff val="40000"/>
                </a:srgbClr>
              </a:gs>
              <a:gs pos="50000">
                <a:srgbClr val="F84D4D"/>
              </a:gs>
            </a:gsLst>
            <a:lin ang="2700000"/>
          </a:gradFill>
          <a:ln>
            <a:noFill/>
          </a:ln>
          <a:effectLst>
            <a:outerShdw blurRad="177800" dist="152400" dir="2700000" algn="tl" rotWithShape="0">
              <a:schemeClr val="accent1">
                <a:alpha val="20000"/>
              </a:schemeClr>
            </a:outerShdw>
          </a:effectLst>
        </p:spPr>
        <p:txBody>
          <a:bodyPr vert="horz" lIns="91440" tIns="45720" rIns="91440" bIns="45720" rtlCol="0" anchor="ctr">
            <a:normAutofit fontScale="85000" lnSpcReduction="10000"/>
          </a:bodyPr>
          <a:lstStyle/>
          <a:p>
            <a:pPr marL="0" algn="l">
              <a:defRPr/>
            </a:pPr>
            <a:r>
              <a:rPr lang="en-US" sz="2000" b="1" i="0" u="none" baseline="0">
                <a:solidFill>
                  <a:schemeClr val="lt1"/>
                </a:solidFill>
                <a:latin typeface="Arial"/>
                <a:ea typeface="Arial"/>
              </a:rPr>
              <a:t>01</a:t>
            </a:r>
            <a:endParaRPr lang="en-US" sz="1100"/>
          </a:p>
        </p:txBody>
      </p:sp>
      <p:sp>
        <p:nvSpPr>
          <p:cNvPr id="13" name="AutoShape 8">
            <a:extLst>
              <a:ext uri="{FF2B5EF4-FFF2-40B4-BE49-F238E27FC236}">
                <a16:creationId xmlns:a16="http://schemas.microsoft.com/office/drawing/2014/main" id="{CA1A7DA3-011D-9700-22B1-119F45C39AFA}"/>
              </a:ext>
            </a:extLst>
          </p:cNvPr>
          <p:cNvSpPr/>
          <p:nvPr/>
        </p:nvSpPr>
        <p:spPr>
          <a:xfrm>
            <a:off x="6835512" y="1678938"/>
            <a:ext cx="2276302" cy="4270342"/>
          </a:xfrm>
          <a:prstGeom prst="roundRect">
            <a:avLst>
              <a:gd name="adj" fmla="val 6200"/>
            </a:avLst>
          </a:prstGeom>
          <a:solidFill>
            <a:schemeClr val="accent2">
              <a:alpha val="10000"/>
            </a:schemeClr>
          </a:solidFill>
          <a:ln>
            <a:noFill/>
          </a:ln>
        </p:spPr>
        <p:txBody>
          <a:bodyPr vert="horz" lIns="180000" tIns="45720" rIns="91440" bIns="45720" anchor="ctr">
            <a:normAutofit/>
          </a:bodyPr>
          <a:lstStyle/>
          <a:p>
            <a:pPr marL="0" algn="l"/>
            <a:endParaRPr/>
          </a:p>
        </p:txBody>
      </p:sp>
      <p:sp>
        <p:nvSpPr>
          <p:cNvPr id="14" name="TextBox 9">
            <a:extLst>
              <a:ext uri="{FF2B5EF4-FFF2-40B4-BE49-F238E27FC236}">
                <a16:creationId xmlns:a16="http://schemas.microsoft.com/office/drawing/2014/main" id="{4C665A99-275A-9AAD-3C31-17B3F0E0F637}"/>
              </a:ext>
            </a:extLst>
          </p:cNvPr>
          <p:cNvSpPr txBox="1"/>
          <p:nvPr/>
        </p:nvSpPr>
        <p:spPr>
          <a:xfrm>
            <a:off x="6910513" y="2168317"/>
            <a:ext cx="2683814" cy="338554"/>
          </a:xfrm>
          <a:prstGeom prst="rect">
            <a:avLst/>
          </a:prstGeom>
          <a:noFill/>
          <a:ln cap="rnd">
            <a:noFill/>
            <a:prstDash val="solid"/>
          </a:ln>
          <a:effectLst/>
        </p:spPr>
        <p:txBody>
          <a:bodyPr rot="0" vert="horz" wrap="square" lIns="91440" tIns="45720" rIns="91440" bIns="45720" rtlCol="0" anchor="t">
            <a:prstTxWarp prst="textNoShape">
              <a:avLst/>
            </a:prstTxWarp>
            <a:spAutoFit/>
          </a:bodyPr>
          <a:lstStyle/>
          <a:p>
            <a:pPr marL="0" algn="l">
              <a:defRPr/>
            </a:pPr>
            <a:r>
              <a:rPr lang="zh-CN" altLang="en-US" sz="1600" b="1" i="0" u="none" baseline="0" dirty="0">
                <a:solidFill>
                  <a:srgbClr val="2F2F2F"/>
                </a:solidFill>
                <a:latin typeface="微软雅黑"/>
                <a:ea typeface="微软雅黑"/>
              </a:rPr>
              <a:t>Extension du modèle</a:t>
            </a:r>
            <a:endParaRPr lang="en-US" sz="1100" dirty="0"/>
          </a:p>
        </p:txBody>
      </p:sp>
      <p:sp>
        <p:nvSpPr>
          <p:cNvPr id="15" name="AutoShape 10">
            <a:extLst>
              <a:ext uri="{FF2B5EF4-FFF2-40B4-BE49-F238E27FC236}">
                <a16:creationId xmlns:a16="http://schemas.microsoft.com/office/drawing/2014/main" id="{0311B454-8359-5B73-23D6-018865D9A7B6}"/>
              </a:ext>
            </a:extLst>
          </p:cNvPr>
          <p:cNvSpPr/>
          <p:nvPr/>
        </p:nvSpPr>
        <p:spPr>
          <a:xfrm>
            <a:off x="6823786" y="2885737"/>
            <a:ext cx="1924678" cy="1346907"/>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ln/>
                <a:solidFill>
                  <a:srgbClr val="2F2F2F"/>
                </a:solidFill>
                <a:effectLst/>
                <a:latin typeface="微软雅黑"/>
                <a:ea typeface="微软雅黑"/>
              </a:rPr>
              <a:t>Déployer la solution </a:t>
            </a:r>
            <a:r>
              <a:rPr lang="zh-CN" altLang="fr-FR" sz="1400" dirty="0">
                <a:ln/>
                <a:solidFill>
                  <a:srgbClr val="2F2F2F"/>
                </a:solidFill>
                <a:latin typeface="微软雅黑"/>
                <a:ea typeface="微软雅黑"/>
              </a:rPr>
              <a:t> </a:t>
            </a:r>
            <a:r>
              <a:rPr lang="fr-FR" altLang="zh-CN" sz="1400" dirty="0">
                <a:ln/>
                <a:solidFill>
                  <a:srgbClr val="2F2F2F"/>
                </a:solidFill>
                <a:latin typeface="微软雅黑"/>
                <a:ea typeface="微软雅黑"/>
              </a:rPr>
              <a:t>et l’application dans les autres villes</a:t>
            </a:r>
            <a:r>
              <a:rPr lang="zh-CN" altLang="en-US" sz="1400" b="0" i="0" u="none" baseline="0" dirty="0">
                <a:ln/>
                <a:solidFill>
                  <a:srgbClr val="2F2F2F"/>
                </a:solidFill>
                <a:effectLst/>
                <a:latin typeface="微软雅黑"/>
                <a:ea typeface="微软雅黑"/>
              </a:rPr>
              <a:t>.
</a:t>
            </a:r>
          </a:p>
        </p:txBody>
      </p:sp>
      <p:sp>
        <p:nvSpPr>
          <p:cNvPr id="16" name="TextBox 11">
            <a:extLst>
              <a:ext uri="{FF2B5EF4-FFF2-40B4-BE49-F238E27FC236}">
                <a16:creationId xmlns:a16="http://schemas.microsoft.com/office/drawing/2014/main" id="{E7FE27EC-D1A6-AA64-3320-17208BF47907}"/>
              </a:ext>
            </a:extLst>
          </p:cNvPr>
          <p:cNvSpPr txBox="1"/>
          <p:nvPr/>
        </p:nvSpPr>
        <p:spPr>
          <a:xfrm flipH="1">
            <a:off x="6073400" y="3246906"/>
            <a:ext cx="588392" cy="720000"/>
          </a:xfrm>
          <a:prstGeom prst="ellipse">
            <a:avLst/>
          </a:prstGeom>
          <a:gradFill>
            <a:gsLst>
              <a:gs pos="0">
                <a:srgbClr val="FF6B42">
                  <a:lumMod val="60000"/>
                  <a:lumOff val="40000"/>
                </a:srgbClr>
              </a:gs>
              <a:gs pos="50000">
                <a:srgbClr val="FF6B42"/>
              </a:gs>
            </a:gsLst>
            <a:lin ang="2700000"/>
          </a:gradFill>
          <a:ln>
            <a:noFill/>
          </a:ln>
          <a:effectLst>
            <a:outerShdw blurRad="177800" dist="152400" dir="2700000" algn="tl" rotWithShape="0">
              <a:schemeClr val="accent2">
                <a:alpha val="20000"/>
              </a:schemeClr>
            </a:outerShdw>
          </a:effectLst>
        </p:spPr>
        <p:txBody>
          <a:bodyPr vert="horz" lIns="91440" tIns="45720" rIns="91440" bIns="45720" rtlCol="0" anchor="ctr">
            <a:normAutofit fontScale="77500" lnSpcReduction="20000"/>
          </a:bodyPr>
          <a:lstStyle/>
          <a:p>
            <a:pPr marL="0" algn="ctr">
              <a:defRPr/>
            </a:pPr>
            <a:r>
              <a:rPr lang="en-US" sz="2000" b="1" i="0" u="none" baseline="0">
                <a:solidFill>
                  <a:schemeClr val="lt1"/>
                </a:solidFill>
                <a:latin typeface="Arial"/>
                <a:ea typeface="Arial"/>
              </a:rPr>
              <a:t>02</a:t>
            </a:r>
            <a:endParaRPr lang="en-US" sz="1100"/>
          </a:p>
        </p:txBody>
      </p:sp>
      <p:sp>
        <p:nvSpPr>
          <p:cNvPr id="17" name="AutoShape 12">
            <a:extLst>
              <a:ext uri="{FF2B5EF4-FFF2-40B4-BE49-F238E27FC236}">
                <a16:creationId xmlns:a16="http://schemas.microsoft.com/office/drawing/2014/main" id="{E10B95B4-4CB7-1ECE-39E2-9109221FB94D}"/>
              </a:ext>
            </a:extLst>
          </p:cNvPr>
          <p:cNvSpPr>
            <a:spLocks noGrp="1"/>
          </p:cNvSpPr>
          <p:nvPr>
            <p:ph type="title"/>
          </p:nvPr>
        </p:nvSpPr>
        <p:spPr>
          <a:xfrm>
            <a:off x="428687" y="293746"/>
            <a:ext cx="8479329" cy="900112"/>
          </a:xfrm>
        </p:spPr>
        <p:txBody>
          <a:bodyPr vert="horz" lIns="91440" tIns="45720" rIns="91440" bIns="45720" anchor="b">
            <a:normAutofit/>
          </a:bodyPr>
          <a:lstStyle/>
          <a:p>
            <a:pPr algn="l">
              <a:lnSpc>
                <a:spcPct val="120033"/>
              </a:lnSpc>
              <a:spcBef>
                <a:spcPct val="0"/>
              </a:spcBef>
            </a:pPr>
            <a:r>
              <a:rPr lang="zh-CN" altLang="en-US" sz="2800" b="1" i="0" u="none" baseline="0">
                <a:solidFill>
                  <a:srgbClr val="2F2F2F"/>
                </a:solidFill>
                <a:latin typeface="微软雅黑"/>
                <a:ea typeface="微软雅黑"/>
              </a:rPr>
              <a:t>Perspectives d'Avenir</a:t>
            </a:r>
          </a:p>
        </p:txBody>
      </p:sp>
    </p:spTree>
    <p:extLst>
      <p:ext uri="{BB962C8B-B14F-4D97-AF65-F5344CB8AC3E}">
        <p14:creationId xmlns:p14="http://schemas.microsoft.com/office/powerpoint/2010/main" val="319224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anim calcmode="lin" valueType="num">
                                      <p:cBhvr>
                                        <p:cTn id="6" dur="1000" fill="hold"/>
                                        <p:tgtEl>
                                          <p:spTgt spid="17"/>
                                        </p:tgtEl>
                                        <p:attrNameLst>
                                          <p:attrName>ppt_w</p:attrName>
                                        </p:attrNameLst>
                                      </p:cBhvr>
                                      <p:tavLst>
                                        <p:tav tm="0">
                                          <p:val>
                                            <p:fltVal val="0"/>
                                          </p:val>
                                        </p:tav>
                                        <p:tav tm="100000">
                                          <p:val>
                                            <p:strVal val="#ppt_w"/>
                                          </p:val>
                                        </p:tav>
                                      </p:tavLst>
                                    </p:anim>
                                    <p:anim calcmode="lin" valueType="num">
                                      <p:cBhvr>
                                        <p:cTn id="7" dur="1000" fill="hold"/>
                                        <p:tgtEl>
                                          <p:spTgt spid="17"/>
                                        </p:tgtEl>
                                        <p:attrNameLst>
                                          <p:attrName>ppt_h</p:attrName>
                                        </p:attrNameLst>
                                      </p:cBhvr>
                                      <p:tavLst>
                                        <p:tav tm="0">
                                          <p:val>
                                            <p:fltVal val="0"/>
                                          </p:val>
                                        </p:tav>
                                        <p:tav tm="100000">
                                          <p:val>
                                            <p:strVal val="#ppt_h"/>
                                          </p:val>
                                        </p:tav>
                                      </p:tavLst>
                                    </p:anim>
                                    <p:anim calcmode="lin" valueType="num">
                                      <p:cBhvr>
                                        <p:cTn id="8" dur="1000" fill="hold"/>
                                        <p:tgtEl>
                                          <p:spTgt spid="17"/>
                                        </p:tgtEl>
                                        <p:attrNameLst>
                                          <p:attrName>style.rotation</p:attrName>
                                        </p:attrNameLst>
                                      </p:cBhvr>
                                      <p:tavLst>
                                        <p:tav tm="0">
                                          <p:val>
                                            <p:fltVal val="90"/>
                                          </p:val>
                                        </p:tav>
                                        <p:tav tm="100000">
                                          <p:val>
                                            <p:fltVal val="0"/>
                                          </p:val>
                                        </p:tav>
                                      </p:tavLst>
                                    </p:anim>
                                    <p:animEffect transition="in" filter="fade">
                                      <p:cBhvr>
                                        <p:cTn id="9" dur="1000"/>
                                        <p:tgtEl>
                                          <p:spTgt spid="17"/>
                                        </p:tgtEl>
                                      </p:cBhvr>
                                    </p:animEffect>
                                    <p:set>
                                      <p:cBhvr>
                                        <p:cTn id="10" dur="1" fill="hold">
                                          <p:stCondLst>
                                            <p:cond delay="0"/>
                                          </p:stCondLst>
                                        </p:cTn>
                                        <p:tgtEl>
                                          <p:spTgt spid="17"/>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1000"/>
                            </p:stCondLst>
                            <p:childTnLst>
                              <p:par>
                                <p:cTn id="15" presetID="54" presetClass="entr" presetSubtype="0" fill="hold" nodeType="afterEffect">
                                  <p:stCondLst>
                                    <p:cond delay="0"/>
                                  </p:stCondLst>
                                  <p:childTnLst>
                                    <p:anim calcmode="lin" valueType="num">
                                      <p:cBhvr>
                                        <p:cTn id="16" dur="1000" fill="hold"/>
                                        <p:tgtEl>
                                          <p:spTgt spid="10"/>
                                        </p:tgtEl>
                                        <p:attrNameLst>
                                          <p:attrName>ppt_w</p:attrName>
                                        </p:attrNameLst>
                                      </p:cBhvr>
                                      <p:tavLst>
                                        <p:tav tm="0">
                                          <p:val>
                                            <p:strVal val="#ppt_w*0.05"/>
                                          </p:val>
                                        </p:tav>
                                        <p:tav tm="100000">
                                          <p:val>
                                            <p:strVal val="#ppt_w"/>
                                          </p:val>
                                        </p:tav>
                                      </p:tavLst>
                                    </p:anim>
                                    <p:anim calcmode="lin" valueType="num">
                                      <p:cBhvr>
                                        <p:cTn id="17" dur="1000" fill="hold"/>
                                        <p:tgtEl>
                                          <p:spTgt spid="10"/>
                                        </p:tgtEl>
                                        <p:attrNameLst>
                                          <p:attrName>ppt_h</p:attrName>
                                        </p:attrNameLst>
                                      </p:cBhvr>
                                      <p:tavLst>
                                        <p:tav tm="0">
                                          <p:val>
                                            <p:strVal val="#ppt_h"/>
                                          </p:val>
                                        </p:tav>
                                        <p:tav tm="100000">
                                          <p:val>
                                            <p:strVal val="#ppt_h"/>
                                          </p:val>
                                        </p:tav>
                                      </p:tavLst>
                                    </p:anim>
                                    <p:anim calcmode="lin" valueType="num">
                                      <p:cBhvr>
                                        <p:cTn id="18" dur="1000" fill="hold"/>
                                        <p:tgtEl>
                                          <p:spTgt spid="10"/>
                                        </p:tgtEl>
                                        <p:attrNameLst>
                                          <p:attrName>ppt_x</p:attrName>
                                        </p:attrNameLst>
                                      </p:cBhvr>
                                      <p:tavLst>
                                        <p:tav tm="0">
                                          <p:val>
                                            <p:strVal val="#ppt_x-.2"/>
                                          </p:val>
                                        </p:tav>
                                        <p:tav tm="100000">
                                          <p:val>
                                            <p:strVal val="#ppt_x"/>
                                          </p:val>
                                        </p:tav>
                                      </p:tavLst>
                                    </p:anim>
                                    <p:anim calcmode="lin" valueType="num">
                                      <p:cBhvr>
                                        <p:cTn id="19" dur="1000" fill="hold"/>
                                        <p:tgtEl>
                                          <p:spTgt spid="10"/>
                                        </p:tgtEl>
                                        <p:attrNameLst>
                                          <p:attrName>ppt_y</p:attrName>
                                        </p:attrNameLst>
                                      </p:cBhvr>
                                      <p:tavLst>
                                        <p:tav tm="0">
                                          <p:val>
                                            <p:strVal val="#ppt_y"/>
                                          </p:val>
                                        </p:tav>
                                        <p:tav tm="100000">
                                          <p:val>
                                            <p:strVal val="#ppt_y"/>
                                          </p:val>
                                        </p:tav>
                                      </p:tavLst>
                                    </p:anim>
                                    <p:animEffect transition="in" filter="fade">
                                      <p:cBhvr>
                                        <p:cTn id="20" dur="1000"/>
                                        <p:tgtEl>
                                          <p:spTgt spid="10"/>
                                        </p:tgtEl>
                                      </p:cBhvr>
                                    </p:animEffect>
                                    <p:set>
                                      <p:cBhvr>
                                        <p:cTn id="21" dur="1000" fill="hold">
                                          <p:stCondLst>
                                            <p:cond delay="0"/>
                                          </p:stCondLst>
                                        </p:cTn>
                                        <p:tgtEl>
                                          <p:spTgt spid="10"/>
                                        </p:tgtEl>
                                        <p:attrNameLst>
                                          <p:attrName>style.visibility</p:attrName>
                                        </p:attrNameLst>
                                      </p:cBhvr>
                                      <p:to>
                                        <p:strVal val="visible"/>
                                      </p:to>
                                    </p:set>
                                  </p:childTnLst>
                                </p:cTn>
                              </p:par>
                            </p:childTnLst>
                          </p:cTn>
                        </p:par>
                        <p:par>
                          <p:cTn id="22" fill="hold">
                            <p:stCondLst>
                              <p:cond delay="2000"/>
                            </p:stCondLst>
                            <p:childTnLst>
                              <p:par>
                                <p:cTn id="23" presetID="21" presetClass="entr" presetSubtype="2" fill="hold" nodeType="afterEffect">
                                  <p:stCondLst>
                                    <p:cond delay="0"/>
                                  </p:stCondLst>
                                  <p:childTnLst>
                                    <p:animEffect transition="in" filter="wheel(2)">
                                      <p:cBhvr>
                                        <p:cTn id="24" dur="1000"/>
                                        <p:tgtEl>
                                          <p:spTgt spid="11"/>
                                        </p:tgtEl>
                                      </p:cBhvr>
                                    </p:animEffect>
                                    <p:set>
                                      <p:cBhvr>
                                        <p:cTn id="25" dur="1000" fill="hold">
                                          <p:stCondLst>
                                            <p:cond delay="0"/>
                                          </p:stCondLst>
                                        </p:cTn>
                                        <p:tgtEl>
                                          <p:spTgt spid="11"/>
                                        </p:tgtEl>
                                        <p:attrNameLst>
                                          <p:attrName>style.visibility</p:attrName>
                                        </p:attrNameLst>
                                      </p:cBhvr>
                                      <p:to>
                                        <p:strVal val="visible"/>
                                      </p:to>
                                    </p:set>
                                  </p:childTnLst>
                                </p:cTn>
                              </p:par>
                            </p:childTnLst>
                          </p:cTn>
                        </p:par>
                        <p:par>
                          <p:cTn id="26" fill="hold">
                            <p:stCondLst>
                              <p:cond delay="3000"/>
                            </p:stCondLst>
                            <p:childTnLst>
                              <p:par>
                                <p:cTn id="27" presetID="1" presetClass="entr" presetSubtype="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3000"/>
                            </p:stCondLst>
                            <p:childTnLst>
                              <p:par>
                                <p:cTn id="30" presetID="8" presetClass="entr" presetSubtype="32" fill="hold" nodeType="afterEffect">
                                  <p:stCondLst>
                                    <p:cond delay="0"/>
                                  </p:stCondLst>
                                  <p:childTnLst>
                                    <p:animEffect transition="in" filter="diamond(out)">
                                      <p:cBhvr>
                                        <p:cTn id="31" dur="1000"/>
                                        <p:tgtEl>
                                          <p:spTgt spid="14"/>
                                        </p:tgtEl>
                                      </p:cBhvr>
                                    </p:animEffect>
                                    <p:set>
                                      <p:cBhvr>
                                        <p:cTn id="32" dur="1000" fill="hold">
                                          <p:stCondLst>
                                            <p:cond delay="0"/>
                                          </p:stCondLst>
                                        </p:cTn>
                                        <p:tgtEl>
                                          <p:spTgt spid="14"/>
                                        </p:tgtEl>
                                        <p:attrNameLst>
                                          <p:attrName>style.visibility</p:attrName>
                                        </p:attrNameLst>
                                      </p:cBhvr>
                                      <p:to>
                                        <p:strVal val="visible"/>
                                      </p:to>
                                    </p:set>
                                  </p:childTnLst>
                                </p:cTn>
                              </p:par>
                            </p:childTnLst>
                          </p:cTn>
                        </p:par>
                        <p:par>
                          <p:cTn id="33" fill="hold">
                            <p:stCondLst>
                              <p:cond delay="4000"/>
                            </p:stCondLst>
                            <p:childTnLst>
                              <p:par>
                                <p:cTn id="34" presetID="18" presetClass="entr" presetSubtype="3" fill="hold" nodeType="afterEffect">
                                  <p:stCondLst>
                                    <p:cond delay="0"/>
                                  </p:stCondLst>
                                  <p:childTnLst>
                                    <p:animEffect transition="in" filter="strips(upRight)">
                                      <p:cBhvr>
                                        <p:cTn id="35" dur="500"/>
                                        <p:tgtEl>
                                          <p:spTgt spid="15"/>
                                        </p:tgtEl>
                                      </p:cBhvr>
                                    </p:animEffect>
                                    <p:set>
                                      <p:cBhvr>
                                        <p:cTn id="36" dur="500"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5A2AE-A32D-3993-0953-9EF2AF9DE1E8}"/>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C020EEA5-2ECE-20D5-EBFF-6EDB142136A7}"/>
              </a:ext>
            </a:extLst>
          </p:cNvPr>
          <p:cNvPicPr>
            <a:picLocks noChangeAspect="1"/>
          </p:cNvPicPr>
          <p:nvPr/>
        </p:nvPicPr>
        <p:blipFill>
          <a:blip r:embed="rId2"/>
          <a:stretch>
            <a:fillRect/>
          </a:stretch>
        </p:blipFill>
        <p:spPr>
          <a:xfrm>
            <a:off x="0" y="23196"/>
            <a:ext cx="9143999" cy="6834804"/>
          </a:xfrm>
          <a:prstGeom prst="rect">
            <a:avLst/>
          </a:prstGeom>
        </p:spPr>
      </p:pic>
      <p:pic>
        <p:nvPicPr>
          <p:cNvPr id="3" name="image5.png">
            <a:extLst>
              <a:ext uri="{FF2B5EF4-FFF2-40B4-BE49-F238E27FC236}">
                <a16:creationId xmlns:a16="http://schemas.microsoft.com/office/drawing/2014/main" id="{3A395246-BBCE-4294-8BB4-32E3F5AF7089}"/>
              </a:ext>
            </a:extLst>
          </p:cNvPr>
          <p:cNvPicPr>
            <a:picLocks noChangeAspect="1"/>
          </p:cNvPicPr>
          <p:nvPr/>
        </p:nvPicPr>
        <p:blipFill>
          <a:blip r:embed="rId2"/>
          <a:stretch>
            <a:fillRect/>
          </a:stretch>
        </p:blipFill>
        <p:spPr>
          <a:xfrm>
            <a:off x="1" y="11598"/>
            <a:ext cx="9143999" cy="6834804"/>
          </a:xfrm>
          <a:prstGeom prst="rect">
            <a:avLst/>
          </a:prstGeom>
        </p:spPr>
      </p:pic>
      <p:sp>
        <p:nvSpPr>
          <p:cNvPr id="2" name="ZoneTexte 1">
            <a:extLst>
              <a:ext uri="{FF2B5EF4-FFF2-40B4-BE49-F238E27FC236}">
                <a16:creationId xmlns:a16="http://schemas.microsoft.com/office/drawing/2014/main" id="{F43C31F4-541B-410F-9A7A-5C9AF226879F}"/>
              </a:ext>
            </a:extLst>
          </p:cNvPr>
          <p:cNvSpPr txBox="1"/>
          <p:nvPr/>
        </p:nvSpPr>
        <p:spPr>
          <a:xfrm>
            <a:off x="539552" y="148883"/>
            <a:ext cx="6336704" cy="477054"/>
          </a:xfrm>
          <a:prstGeom prst="rect">
            <a:avLst/>
          </a:prstGeom>
          <a:noFill/>
        </p:spPr>
        <p:txBody>
          <a:bodyPr wrap="square" rtlCol="0">
            <a:spAutoFit/>
          </a:bodyPr>
          <a:lstStyle/>
          <a:p>
            <a:endParaRPr lang="fr-FR" sz="2500" b="1" dirty="0">
              <a:solidFill>
                <a:srgbClr val="2F2F2F"/>
              </a:solidFill>
              <a:latin typeface="微软雅黑"/>
              <a:ea typeface="微软雅黑"/>
              <a:cs typeface="+mj-cs"/>
            </a:endParaRPr>
          </a:p>
        </p:txBody>
      </p:sp>
      <p:pic>
        <p:nvPicPr>
          <p:cNvPr id="6" name="Image 5">
            <a:extLst>
              <a:ext uri="{FF2B5EF4-FFF2-40B4-BE49-F238E27FC236}">
                <a16:creationId xmlns:a16="http://schemas.microsoft.com/office/drawing/2014/main" id="{AEFAFBA2-A3AC-449C-940A-9C7AC52BCC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980728"/>
            <a:ext cx="7560840" cy="5955126"/>
          </a:xfrm>
          <a:prstGeom prst="rect">
            <a:avLst/>
          </a:prstGeom>
        </p:spPr>
      </p:pic>
      <p:sp>
        <p:nvSpPr>
          <p:cNvPr id="9" name="ZoneTexte 8">
            <a:extLst>
              <a:ext uri="{FF2B5EF4-FFF2-40B4-BE49-F238E27FC236}">
                <a16:creationId xmlns:a16="http://schemas.microsoft.com/office/drawing/2014/main" id="{E10EEAAB-80C3-4428-960F-D314A30EDA2C}"/>
              </a:ext>
            </a:extLst>
          </p:cNvPr>
          <p:cNvSpPr txBox="1"/>
          <p:nvPr/>
        </p:nvSpPr>
        <p:spPr>
          <a:xfrm>
            <a:off x="827584" y="172173"/>
            <a:ext cx="5886400" cy="369332"/>
          </a:xfrm>
          <a:prstGeom prst="rect">
            <a:avLst/>
          </a:prstGeom>
          <a:noFill/>
        </p:spPr>
        <p:txBody>
          <a:bodyPr wrap="square">
            <a:spAutoFit/>
          </a:bodyPr>
          <a:lstStyle/>
          <a:p>
            <a:r>
              <a:rPr lang="fr-FR" dirty="0">
                <a:hlinkClick r:id="rId4"/>
              </a:rPr>
              <a:t>https://lkchallenge-rzknzeg2ues7pg6qdpe6wx.streamlit.app/</a:t>
            </a:r>
            <a:r>
              <a:rPr lang="fr-FR" dirty="0"/>
              <a:t> </a:t>
            </a:r>
          </a:p>
        </p:txBody>
      </p:sp>
    </p:spTree>
    <p:extLst>
      <p:ext uri="{BB962C8B-B14F-4D97-AF65-F5344CB8AC3E}">
        <p14:creationId xmlns:p14="http://schemas.microsoft.com/office/powerpoint/2010/main" val="3404109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7110E-2411-98F3-C4C6-B28B12F071F1}"/>
            </a:ext>
          </a:extLst>
        </p:cNvPr>
        <p:cNvGrpSpPr/>
        <p:nvPr/>
      </p:nvGrpSpPr>
      <p:grpSpPr>
        <a:xfrm>
          <a:off x="0" y="0"/>
          <a:ext cx="0" cy="0"/>
          <a:chOff x="0" y="0"/>
          <a:chExt cx="0" cy="0"/>
        </a:xfrm>
      </p:grpSpPr>
      <p:cxnSp>
        <p:nvCxnSpPr>
          <p:cNvPr id="19" name="Connecteur droit 18">
            <a:extLst>
              <a:ext uri="{FF2B5EF4-FFF2-40B4-BE49-F238E27FC236}">
                <a16:creationId xmlns:a16="http://schemas.microsoft.com/office/drawing/2014/main" id="{AF8BE7F9-72E2-A556-021F-711A233E2262}"/>
              </a:ext>
            </a:extLst>
          </p:cNvPr>
          <p:cNvCxnSpPr/>
          <p:nvPr/>
        </p:nvCxnSpPr>
        <p:spPr>
          <a:xfrm>
            <a:off x="529104" y="6165304"/>
            <a:ext cx="7715304"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à coins arrondis 22">
            <a:extLst>
              <a:ext uri="{FF2B5EF4-FFF2-40B4-BE49-F238E27FC236}">
                <a16:creationId xmlns:a16="http://schemas.microsoft.com/office/drawing/2014/main" id="{DB7F6771-4C9C-4462-93FF-BF7593377A76}"/>
              </a:ext>
            </a:extLst>
          </p:cNvPr>
          <p:cNvSpPr/>
          <p:nvPr/>
        </p:nvSpPr>
        <p:spPr>
          <a:xfrm>
            <a:off x="495432" y="836712"/>
            <a:ext cx="6308816" cy="2592288"/>
          </a:xfrm>
          <a:prstGeom prst="roundRect">
            <a:avLst/>
          </a:prstGeom>
          <a:solidFill>
            <a:srgbClr val="FF0000"/>
          </a:solidFill>
          <a:effectLst>
            <a:glow rad="228600">
              <a:schemeClr val="accent6">
                <a:satMod val="175000"/>
                <a:alpha val="40000"/>
              </a:schemeClr>
            </a:glow>
            <a:outerShdw blurRad="50800" dist="25400" dir="5400000" rotWithShape="0">
              <a:srgbClr val="000000">
                <a:alpha val="50000"/>
              </a:srgbClr>
            </a:outerShdw>
            <a:reflection blurRad="6350" stA="50000" endA="300" endPos="55000" dir="5400000" sy="-100000" algn="bl" rotWithShape="0"/>
          </a:effectLst>
          <a:scene3d>
            <a:camera prst="perspectiveRight"/>
            <a:lightRig rig="soft" dir="t">
              <a:rot lat="0" lon="0" rev="2700000"/>
            </a:lightRig>
          </a:scene3d>
          <a:sp3d prstMaterial="matte">
            <a:bevelT w="50800" h="50800" prst="angle"/>
            <a:contourClr>
              <a:schemeClr val="accent1"/>
            </a:contourClr>
          </a:sp3d>
        </p:spPr>
        <p:style>
          <a:lnRef idx="0">
            <a:schemeClr val="accent1"/>
          </a:lnRef>
          <a:fillRef idx="3">
            <a:schemeClr val="accent1"/>
          </a:fillRef>
          <a:effectRef idx="3">
            <a:schemeClr val="accent1"/>
          </a:effectRef>
          <a:fontRef idx="minor">
            <a:schemeClr val="lt1"/>
          </a:fontRef>
        </p:style>
        <p:txBody>
          <a:bodyPr rtlCol="0" anchor="ctr"/>
          <a:lstStyle/>
          <a:p>
            <a:pPr algn="ctr"/>
            <a:r>
              <a:rPr lang="fr-FR" sz="6000" b="1" dirty="0"/>
              <a:t>Merci de votre </a:t>
            </a:r>
            <a:r>
              <a:rPr lang="fr-FR" sz="6000" b="1" dirty="0" err="1"/>
              <a:t>aimaible</a:t>
            </a:r>
            <a:r>
              <a:rPr lang="fr-FR" sz="6000" b="1" dirty="0"/>
              <a:t> attention</a:t>
            </a:r>
          </a:p>
        </p:txBody>
      </p:sp>
      <p:pic>
        <p:nvPicPr>
          <p:cNvPr id="11" name="image5.png">
            <a:extLst>
              <a:ext uri="{FF2B5EF4-FFF2-40B4-BE49-F238E27FC236}">
                <a16:creationId xmlns:a16="http://schemas.microsoft.com/office/drawing/2014/main" id="{B0D989E1-4238-4E71-99F5-1DFFE5C4B1CA}"/>
              </a:ext>
            </a:extLst>
          </p:cNvPr>
          <p:cNvPicPr>
            <a:picLocks noChangeAspect="1"/>
          </p:cNvPicPr>
          <p:nvPr/>
        </p:nvPicPr>
        <p:blipFill>
          <a:blip r:embed="rId3"/>
          <a:stretch>
            <a:fillRect/>
          </a:stretch>
        </p:blipFill>
        <p:spPr>
          <a:xfrm>
            <a:off x="3246" y="0"/>
            <a:ext cx="9143999" cy="6834804"/>
          </a:xfrm>
          <a:prstGeom prst="rect">
            <a:avLst/>
          </a:prstGeom>
        </p:spPr>
      </p:pic>
    </p:spTree>
    <p:extLst>
      <p:ext uri="{BB962C8B-B14F-4D97-AF65-F5344CB8AC3E}">
        <p14:creationId xmlns:p14="http://schemas.microsoft.com/office/powerpoint/2010/main" val="322149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5.png">
            <a:extLst>
              <a:ext uri="{FF2B5EF4-FFF2-40B4-BE49-F238E27FC236}">
                <a16:creationId xmlns:a16="http://schemas.microsoft.com/office/drawing/2014/main" id="{0101F82E-C876-EAF0-32AC-B1283FC78B32}"/>
              </a:ext>
            </a:extLst>
          </p:cNvPr>
          <p:cNvPicPr>
            <a:picLocks noChangeAspect="1"/>
          </p:cNvPicPr>
          <p:nvPr/>
        </p:nvPicPr>
        <p:blipFill>
          <a:blip r:embed="rId2"/>
          <a:stretch>
            <a:fillRect/>
          </a:stretch>
        </p:blipFill>
        <p:spPr>
          <a:xfrm>
            <a:off x="0" y="23196"/>
            <a:ext cx="9143999" cy="6834804"/>
          </a:xfrm>
          <a:prstGeom prst="rect">
            <a:avLst/>
          </a:prstGeom>
        </p:spPr>
      </p:pic>
      <p:sp>
        <p:nvSpPr>
          <p:cNvPr id="6" name="TextBox 3">
            <a:extLst>
              <a:ext uri="{FF2B5EF4-FFF2-40B4-BE49-F238E27FC236}">
                <a16:creationId xmlns:a16="http://schemas.microsoft.com/office/drawing/2014/main" id="{25D6C1D0-BBC3-E6CF-A146-9B5E68D4C81A}"/>
              </a:ext>
            </a:extLst>
          </p:cNvPr>
          <p:cNvSpPr txBox="1"/>
          <p:nvPr/>
        </p:nvSpPr>
        <p:spPr>
          <a:xfrm>
            <a:off x="-857252" y="764704"/>
            <a:ext cx="10858501" cy="685414"/>
          </a:xfrm>
          <a:prstGeom prst="roundRect">
            <a:avLst/>
          </a:prstGeom>
          <a:noFill/>
          <a:ln>
            <a:noFill/>
            <a:miter lim="800000"/>
          </a:ln>
        </p:spPr>
        <p:txBody>
          <a:bodyPr vert="horz" wrap="square" lIns="91440" tIns="45720" rIns="91440" bIns="45720" rtlCol="0" anchor="ctr">
            <a:noAutofit/>
          </a:bodyPr>
          <a:lstStyle/>
          <a:p>
            <a:pPr marL="0" algn="ctr">
              <a:spcBef>
                <a:spcPct val="0"/>
              </a:spcBef>
              <a:defRPr/>
            </a:pPr>
            <a:r>
              <a:rPr lang="zh-CN" altLang="en-US" sz="4000" b="1" i="0" u="none" baseline="0" dirty="0">
                <a:solidFill>
                  <a:schemeClr val="accent2">
                    <a:lumMod val="75000"/>
                  </a:schemeClr>
                </a:solidFill>
                <a:latin typeface="微软雅黑"/>
                <a:ea typeface="微软雅黑"/>
              </a:rPr>
              <a:t>Table des matières</a:t>
            </a:r>
            <a:endParaRPr lang="en-US" sz="4000" dirty="0"/>
          </a:p>
        </p:txBody>
      </p:sp>
      <p:sp>
        <p:nvSpPr>
          <p:cNvPr id="7" name="AutoShape 4">
            <a:extLst>
              <a:ext uri="{FF2B5EF4-FFF2-40B4-BE49-F238E27FC236}">
                <a16:creationId xmlns:a16="http://schemas.microsoft.com/office/drawing/2014/main" id="{E7A1EDFC-6638-16E1-6732-2B4B831EBF75}"/>
              </a:ext>
            </a:extLst>
          </p:cNvPr>
          <p:cNvSpPr/>
          <p:nvPr/>
        </p:nvSpPr>
        <p:spPr>
          <a:xfrm>
            <a:off x="539552" y="1628800"/>
            <a:ext cx="2431294" cy="2374105"/>
          </a:xfrm>
          <a:prstGeom prst="roundRect">
            <a:avLst/>
          </a:prstGeom>
          <a:solidFill>
            <a:schemeClr val="accent2">
              <a:lumMod val="75000"/>
              <a:alpha val="50000"/>
            </a:schemeClr>
          </a:solidFill>
          <a:ln cap="rnd">
            <a:noFill/>
            <a:prstDash val="solid"/>
          </a:ln>
          <a:effectLst/>
        </p:spPr>
        <p:txBody>
          <a:bodyPr rot="0" vert="horz" wrap="square" lIns="91440" tIns="45720" rIns="91440" bIns="45720" anchor="ctr">
            <a:prstTxWarp prst="textNoShape">
              <a:avLst/>
            </a:prstTxWarp>
            <a:normAutofit/>
          </a:bodyPr>
          <a:lstStyle/>
          <a:p>
            <a:pPr algn="ctr">
              <a:spcBef>
                <a:spcPct val="0"/>
              </a:spcBef>
              <a:defRPr/>
            </a:pPr>
            <a:r>
              <a:rPr lang="zh-CN" altLang="en-US" b="1">
                <a:solidFill>
                  <a:srgbClr val="FFFFFF"/>
                </a:solidFill>
                <a:latin typeface="微软雅黑"/>
                <a:ea typeface="微软雅黑"/>
              </a:rPr>
              <a:t>Introduction : L'Importance Vitale du Don de Sang</a:t>
            </a:r>
            <a:endParaRPr lang="en-US" sz="1100" dirty="0"/>
          </a:p>
        </p:txBody>
      </p:sp>
      <p:sp>
        <p:nvSpPr>
          <p:cNvPr id="8" name="TextBox 5">
            <a:extLst>
              <a:ext uri="{FF2B5EF4-FFF2-40B4-BE49-F238E27FC236}">
                <a16:creationId xmlns:a16="http://schemas.microsoft.com/office/drawing/2014/main" id="{F6EF707A-D14A-BDE7-5052-90BCA7BDD979}"/>
              </a:ext>
            </a:extLst>
          </p:cNvPr>
          <p:cNvSpPr txBox="1"/>
          <p:nvPr/>
        </p:nvSpPr>
        <p:spPr>
          <a:xfrm>
            <a:off x="1378470" y="1750287"/>
            <a:ext cx="753458" cy="411598"/>
          </a:xfrm>
          <a:prstGeom prst="roundRect">
            <a:avLst/>
          </a:prstGeom>
          <a:noFill/>
          <a:ln>
            <a:noFill/>
          </a:ln>
        </p:spPr>
        <p:txBody>
          <a:bodyPr vert="horz" wrap="square" lIns="91440" tIns="45720" rIns="91440" bIns="45720" rtlCol="0" anchor="ctr">
            <a:noAutofit/>
          </a:bodyPr>
          <a:lstStyle/>
          <a:p>
            <a:pPr marL="0" algn="ctr">
              <a:lnSpc>
                <a:spcPct val="100000"/>
              </a:lnSpc>
              <a:spcBef>
                <a:spcPct val="0"/>
              </a:spcBef>
              <a:defRPr/>
            </a:pPr>
            <a:r>
              <a:rPr lang="en-US" sz="3600" b="1" i="0" u="none" baseline="0" dirty="0">
                <a:solidFill>
                  <a:srgbClr val="FFFFFF"/>
                </a:solidFill>
                <a:latin typeface="Arial"/>
                <a:ea typeface="Arial"/>
              </a:rPr>
              <a:t>01</a:t>
            </a:r>
            <a:endParaRPr lang="en-US" sz="1100" dirty="0"/>
          </a:p>
        </p:txBody>
      </p:sp>
      <p:sp>
        <p:nvSpPr>
          <p:cNvPr id="9" name="AutoShape 4">
            <a:extLst>
              <a:ext uri="{FF2B5EF4-FFF2-40B4-BE49-F238E27FC236}">
                <a16:creationId xmlns:a16="http://schemas.microsoft.com/office/drawing/2014/main" id="{2129B8FC-0681-A21E-962F-3EF33F5685B7}"/>
              </a:ext>
            </a:extLst>
          </p:cNvPr>
          <p:cNvSpPr/>
          <p:nvPr/>
        </p:nvSpPr>
        <p:spPr>
          <a:xfrm>
            <a:off x="3356351" y="1628799"/>
            <a:ext cx="2431294" cy="2374105"/>
          </a:xfrm>
          <a:prstGeom prst="roundRect">
            <a:avLst/>
          </a:prstGeom>
          <a:solidFill>
            <a:schemeClr val="accent2">
              <a:lumMod val="75000"/>
              <a:alpha val="50000"/>
            </a:schemeClr>
          </a:solidFill>
          <a:ln cap="rnd">
            <a:noFill/>
            <a:prstDash val="solid"/>
          </a:ln>
          <a:effectLst/>
        </p:spPr>
        <p:txBody>
          <a:bodyPr rot="0" vert="horz" wrap="square" lIns="91440" tIns="45720" rIns="91440" bIns="45720" anchor="ctr">
            <a:prstTxWarp prst="textNoShape">
              <a:avLst/>
            </a:prstTxWarp>
            <a:normAutofit/>
          </a:bodyPr>
          <a:lstStyle/>
          <a:p>
            <a:pPr algn="ctr">
              <a:spcBef>
                <a:spcPct val="0"/>
              </a:spcBef>
              <a:defRPr/>
            </a:pPr>
            <a:r>
              <a:rPr lang="zh-CN" altLang="en-US" b="1" dirty="0">
                <a:solidFill>
                  <a:srgbClr val="FFFFFF"/>
                </a:solidFill>
                <a:latin typeface="微软雅黑"/>
                <a:ea typeface="微软雅黑"/>
              </a:rPr>
              <a:t>Méthodologie : De la Collecte des Données à la Visualisation Interactive</a:t>
            </a:r>
            <a:endParaRPr lang="en-US" sz="1100" dirty="0"/>
          </a:p>
        </p:txBody>
      </p:sp>
      <p:sp>
        <p:nvSpPr>
          <p:cNvPr id="10" name="AutoShape 4">
            <a:extLst>
              <a:ext uri="{FF2B5EF4-FFF2-40B4-BE49-F238E27FC236}">
                <a16:creationId xmlns:a16="http://schemas.microsoft.com/office/drawing/2014/main" id="{8534A9BC-EA8D-4CD8-C61D-248E860E0B38}"/>
              </a:ext>
            </a:extLst>
          </p:cNvPr>
          <p:cNvSpPr/>
          <p:nvPr/>
        </p:nvSpPr>
        <p:spPr>
          <a:xfrm>
            <a:off x="4932040" y="4460698"/>
            <a:ext cx="2431294" cy="2374105"/>
          </a:xfrm>
          <a:prstGeom prst="roundRect">
            <a:avLst/>
          </a:prstGeom>
          <a:solidFill>
            <a:schemeClr val="accent2">
              <a:lumMod val="75000"/>
              <a:alpha val="50000"/>
            </a:schemeClr>
          </a:solidFill>
          <a:ln cap="rnd">
            <a:noFill/>
            <a:prstDash val="solid"/>
          </a:ln>
          <a:effectLst/>
        </p:spPr>
        <p:txBody>
          <a:bodyPr rot="0" vert="horz" wrap="square" lIns="91440" tIns="45720" rIns="91440" bIns="45720" anchor="ctr">
            <a:prstTxWarp prst="textNoShape">
              <a:avLst/>
            </a:prstTxWarp>
            <a:normAutofit/>
          </a:bodyPr>
          <a:lstStyle/>
          <a:p>
            <a:pPr algn="ctr">
              <a:spcBef>
                <a:spcPct val="0"/>
              </a:spcBef>
              <a:defRPr/>
            </a:pPr>
            <a:r>
              <a:rPr lang="zh-CN" altLang="en-US" b="1" dirty="0">
                <a:solidFill>
                  <a:srgbClr val="FFFFFF"/>
                </a:solidFill>
                <a:latin typeface="微软雅黑"/>
                <a:ea typeface="微软雅黑"/>
              </a:rPr>
              <a:t>Conclusion : Vers une Stratégie Optimisée de Don de Sang</a:t>
            </a:r>
            <a:endParaRPr lang="en-US" sz="1100" dirty="0"/>
          </a:p>
        </p:txBody>
      </p:sp>
      <p:sp>
        <p:nvSpPr>
          <p:cNvPr id="11" name="AutoShape 4">
            <a:extLst>
              <a:ext uri="{FF2B5EF4-FFF2-40B4-BE49-F238E27FC236}">
                <a16:creationId xmlns:a16="http://schemas.microsoft.com/office/drawing/2014/main" id="{D06AE6F9-B7AC-9A83-289C-89955EB70CD0}"/>
              </a:ext>
            </a:extLst>
          </p:cNvPr>
          <p:cNvSpPr/>
          <p:nvPr/>
        </p:nvSpPr>
        <p:spPr>
          <a:xfrm>
            <a:off x="6327197" y="1619797"/>
            <a:ext cx="2431294" cy="2374105"/>
          </a:xfrm>
          <a:prstGeom prst="roundRect">
            <a:avLst/>
          </a:prstGeom>
          <a:solidFill>
            <a:schemeClr val="accent2">
              <a:lumMod val="75000"/>
              <a:alpha val="50000"/>
            </a:schemeClr>
          </a:solidFill>
          <a:ln cap="rnd">
            <a:noFill/>
            <a:prstDash val="solid"/>
          </a:ln>
          <a:effectLst/>
        </p:spPr>
        <p:txBody>
          <a:bodyPr rot="0" vert="horz" wrap="square" lIns="91440" tIns="45720" rIns="91440" bIns="45720" anchor="ctr">
            <a:prstTxWarp prst="textNoShape">
              <a:avLst/>
            </a:prstTxWarp>
            <a:normAutofit/>
          </a:bodyPr>
          <a:lstStyle/>
          <a:p>
            <a:pPr algn="ctr">
              <a:spcBef>
                <a:spcPct val="0"/>
              </a:spcBef>
              <a:defRPr/>
            </a:pPr>
            <a:r>
              <a:rPr lang="zh-CN" altLang="en-US" b="1" dirty="0">
                <a:solidFill>
                  <a:srgbClr val="FFFFFF"/>
                </a:solidFill>
                <a:latin typeface="微软雅黑"/>
                <a:ea typeface="微软雅黑"/>
              </a:rPr>
              <a:t>Résultats : Analyse de la Campagne de 2019 et Profil des Donneurs</a:t>
            </a:r>
            <a:endParaRPr lang="en-US" sz="1100" dirty="0"/>
          </a:p>
        </p:txBody>
      </p:sp>
      <p:sp>
        <p:nvSpPr>
          <p:cNvPr id="12" name="AutoShape 4">
            <a:extLst>
              <a:ext uri="{FF2B5EF4-FFF2-40B4-BE49-F238E27FC236}">
                <a16:creationId xmlns:a16="http://schemas.microsoft.com/office/drawing/2014/main" id="{33EC02D1-9EE9-BE45-FD17-766951EE06F1}"/>
              </a:ext>
            </a:extLst>
          </p:cNvPr>
          <p:cNvSpPr/>
          <p:nvPr/>
        </p:nvSpPr>
        <p:spPr>
          <a:xfrm>
            <a:off x="2096695" y="4460699"/>
            <a:ext cx="2431294" cy="2374105"/>
          </a:xfrm>
          <a:prstGeom prst="roundRect">
            <a:avLst/>
          </a:prstGeom>
          <a:solidFill>
            <a:schemeClr val="accent2">
              <a:lumMod val="75000"/>
              <a:alpha val="50000"/>
            </a:schemeClr>
          </a:solidFill>
          <a:ln cap="rnd">
            <a:noFill/>
            <a:prstDash val="solid"/>
          </a:ln>
          <a:effectLst/>
        </p:spPr>
        <p:txBody>
          <a:bodyPr rot="0" vert="horz" wrap="square" lIns="91440" tIns="45720" rIns="91440" bIns="45720" anchor="ctr">
            <a:prstTxWarp prst="textNoShape">
              <a:avLst/>
            </a:prstTxWarp>
            <a:normAutofit/>
          </a:bodyPr>
          <a:lstStyle/>
          <a:p>
            <a:pPr algn="ctr">
              <a:spcBef>
                <a:spcPct val="0"/>
              </a:spcBef>
              <a:defRPr/>
            </a:pPr>
            <a:r>
              <a:rPr lang="zh-CN" altLang="en-US" b="1" dirty="0">
                <a:solidFill>
                  <a:srgbClr val="FFFFFF"/>
                </a:solidFill>
                <a:latin typeface="微软雅黑"/>
                <a:ea typeface="微软雅黑"/>
              </a:rPr>
              <a:t>Prise en Main de l'Application : Un Outil Intuitif et Dynamique</a:t>
            </a:r>
            <a:endParaRPr lang="en-US" sz="1100" dirty="0"/>
          </a:p>
        </p:txBody>
      </p:sp>
      <p:sp>
        <p:nvSpPr>
          <p:cNvPr id="14" name="TextBox 5">
            <a:extLst>
              <a:ext uri="{FF2B5EF4-FFF2-40B4-BE49-F238E27FC236}">
                <a16:creationId xmlns:a16="http://schemas.microsoft.com/office/drawing/2014/main" id="{869C2613-5EDB-6CE3-CA1A-EA76CC6B6B99}"/>
              </a:ext>
            </a:extLst>
          </p:cNvPr>
          <p:cNvSpPr txBox="1"/>
          <p:nvPr/>
        </p:nvSpPr>
        <p:spPr>
          <a:xfrm>
            <a:off x="4151260" y="1750287"/>
            <a:ext cx="753458" cy="411598"/>
          </a:xfrm>
          <a:prstGeom prst="roundRect">
            <a:avLst/>
          </a:prstGeom>
          <a:noFill/>
          <a:ln>
            <a:noFill/>
          </a:ln>
        </p:spPr>
        <p:txBody>
          <a:bodyPr vert="horz" wrap="square" lIns="91440" tIns="45720" rIns="91440" bIns="45720" rtlCol="0" anchor="ctr">
            <a:noAutofit/>
          </a:bodyPr>
          <a:lstStyle/>
          <a:p>
            <a:pPr marL="0" algn="ctr">
              <a:lnSpc>
                <a:spcPct val="100000"/>
              </a:lnSpc>
              <a:spcBef>
                <a:spcPct val="0"/>
              </a:spcBef>
              <a:defRPr/>
            </a:pPr>
            <a:r>
              <a:rPr lang="en-US" sz="3600" b="1" i="0" u="none" baseline="0" dirty="0">
                <a:solidFill>
                  <a:srgbClr val="FFFFFF"/>
                </a:solidFill>
                <a:latin typeface="Arial"/>
                <a:ea typeface="Arial"/>
              </a:rPr>
              <a:t>02</a:t>
            </a:r>
            <a:endParaRPr lang="en-US" sz="1100" dirty="0"/>
          </a:p>
        </p:txBody>
      </p:sp>
      <p:sp>
        <p:nvSpPr>
          <p:cNvPr id="15" name="TextBox 5">
            <a:extLst>
              <a:ext uri="{FF2B5EF4-FFF2-40B4-BE49-F238E27FC236}">
                <a16:creationId xmlns:a16="http://schemas.microsoft.com/office/drawing/2014/main" id="{F6751678-3069-35E0-3187-6A77031C3B37}"/>
              </a:ext>
            </a:extLst>
          </p:cNvPr>
          <p:cNvSpPr txBox="1"/>
          <p:nvPr/>
        </p:nvSpPr>
        <p:spPr>
          <a:xfrm>
            <a:off x="7089093" y="1750287"/>
            <a:ext cx="753458" cy="411598"/>
          </a:xfrm>
          <a:prstGeom prst="roundRect">
            <a:avLst/>
          </a:prstGeom>
          <a:noFill/>
          <a:ln>
            <a:noFill/>
          </a:ln>
        </p:spPr>
        <p:txBody>
          <a:bodyPr vert="horz" wrap="square" lIns="91440" tIns="45720" rIns="91440" bIns="45720" rtlCol="0" anchor="ctr">
            <a:noAutofit/>
          </a:bodyPr>
          <a:lstStyle/>
          <a:p>
            <a:pPr marL="0" algn="ctr">
              <a:lnSpc>
                <a:spcPct val="100000"/>
              </a:lnSpc>
              <a:spcBef>
                <a:spcPct val="0"/>
              </a:spcBef>
              <a:defRPr/>
            </a:pPr>
            <a:r>
              <a:rPr lang="en-US" sz="3600" b="1" i="0" u="none" baseline="0" dirty="0">
                <a:solidFill>
                  <a:srgbClr val="FFFFFF"/>
                </a:solidFill>
                <a:latin typeface="Arial"/>
                <a:ea typeface="Arial"/>
              </a:rPr>
              <a:t>03</a:t>
            </a:r>
            <a:endParaRPr lang="en-US" sz="1100" dirty="0"/>
          </a:p>
        </p:txBody>
      </p:sp>
      <p:sp>
        <p:nvSpPr>
          <p:cNvPr id="16" name="TextBox 5">
            <a:extLst>
              <a:ext uri="{FF2B5EF4-FFF2-40B4-BE49-F238E27FC236}">
                <a16:creationId xmlns:a16="http://schemas.microsoft.com/office/drawing/2014/main" id="{E835730A-5811-8225-402D-39A3F36957BE}"/>
              </a:ext>
            </a:extLst>
          </p:cNvPr>
          <p:cNvSpPr txBox="1"/>
          <p:nvPr/>
        </p:nvSpPr>
        <p:spPr>
          <a:xfrm>
            <a:off x="2935613" y="4653136"/>
            <a:ext cx="753458" cy="411598"/>
          </a:xfrm>
          <a:prstGeom prst="roundRect">
            <a:avLst/>
          </a:prstGeom>
          <a:noFill/>
          <a:ln>
            <a:noFill/>
          </a:ln>
        </p:spPr>
        <p:txBody>
          <a:bodyPr vert="horz" wrap="square" lIns="91440" tIns="45720" rIns="91440" bIns="45720" rtlCol="0" anchor="ctr">
            <a:noAutofit/>
          </a:bodyPr>
          <a:lstStyle/>
          <a:p>
            <a:pPr marL="0" algn="ctr">
              <a:lnSpc>
                <a:spcPct val="100000"/>
              </a:lnSpc>
              <a:spcBef>
                <a:spcPct val="0"/>
              </a:spcBef>
              <a:defRPr/>
            </a:pPr>
            <a:r>
              <a:rPr lang="en-US" sz="3600" b="1" i="0" u="none" baseline="0" dirty="0">
                <a:solidFill>
                  <a:srgbClr val="FFFFFF"/>
                </a:solidFill>
                <a:latin typeface="Arial"/>
                <a:ea typeface="Arial"/>
              </a:rPr>
              <a:t>04</a:t>
            </a:r>
            <a:endParaRPr lang="en-US" sz="1100" dirty="0"/>
          </a:p>
        </p:txBody>
      </p:sp>
      <p:sp>
        <p:nvSpPr>
          <p:cNvPr id="17" name="TextBox 5">
            <a:extLst>
              <a:ext uri="{FF2B5EF4-FFF2-40B4-BE49-F238E27FC236}">
                <a16:creationId xmlns:a16="http://schemas.microsoft.com/office/drawing/2014/main" id="{C61AE5CE-30E5-8C00-0E56-8E117628BD37}"/>
              </a:ext>
            </a:extLst>
          </p:cNvPr>
          <p:cNvSpPr txBox="1"/>
          <p:nvPr/>
        </p:nvSpPr>
        <p:spPr>
          <a:xfrm>
            <a:off x="5705807" y="4653136"/>
            <a:ext cx="753458" cy="411598"/>
          </a:xfrm>
          <a:prstGeom prst="roundRect">
            <a:avLst/>
          </a:prstGeom>
          <a:noFill/>
          <a:ln>
            <a:noFill/>
          </a:ln>
        </p:spPr>
        <p:txBody>
          <a:bodyPr vert="horz" wrap="square" lIns="91440" tIns="45720" rIns="91440" bIns="45720" rtlCol="0" anchor="ctr">
            <a:noAutofit/>
          </a:bodyPr>
          <a:lstStyle/>
          <a:p>
            <a:pPr marL="0" algn="ctr">
              <a:lnSpc>
                <a:spcPct val="100000"/>
              </a:lnSpc>
              <a:spcBef>
                <a:spcPct val="0"/>
              </a:spcBef>
              <a:defRPr/>
            </a:pPr>
            <a:r>
              <a:rPr lang="en-US" sz="3600" b="1" i="0" u="none" baseline="0" dirty="0">
                <a:solidFill>
                  <a:srgbClr val="FFFFFF"/>
                </a:solidFill>
                <a:latin typeface="Arial"/>
                <a:ea typeface="Arial"/>
              </a:rPr>
              <a:t>05</a:t>
            </a:r>
            <a:endParaRPr lang="en-US" sz="1100" dirty="0"/>
          </a:p>
        </p:txBody>
      </p:sp>
    </p:spTree>
    <p:extLst>
      <p:ext uri="{BB962C8B-B14F-4D97-AF65-F5344CB8AC3E}">
        <p14:creationId xmlns:p14="http://schemas.microsoft.com/office/powerpoint/2010/main" val="310924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EFE71-EF81-A631-55BE-5F472DB8BE3A}"/>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4F85D9FF-D545-C57C-A2A3-CB65DD9BB63B}"/>
              </a:ext>
            </a:extLst>
          </p:cNvPr>
          <p:cNvPicPr>
            <a:picLocks noChangeAspect="1"/>
          </p:cNvPicPr>
          <p:nvPr/>
        </p:nvPicPr>
        <p:blipFill>
          <a:blip r:embed="rId2"/>
          <a:stretch>
            <a:fillRect/>
          </a:stretch>
        </p:blipFill>
        <p:spPr>
          <a:xfrm>
            <a:off x="0" y="23196"/>
            <a:ext cx="9143999" cy="6834804"/>
          </a:xfrm>
          <a:prstGeom prst="rect">
            <a:avLst/>
          </a:prstGeom>
        </p:spPr>
      </p:pic>
      <p:sp>
        <p:nvSpPr>
          <p:cNvPr id="3" name="ZoneTexte 2">
            <a:extLst>
              <a:ext uri="{FF2B5EF4-FFF2-40B4-BE49-F238E27FC236}">
                <a16:creationId xmlns:a16="http://schemas.microsoft.com/office/drawing/2014/main" id="{F94E6AFA-0139-CD1F-8C83-A931BAFB8A23}"/>
              </a:ext>
            </a:extLst>
          </p:cNvPr>
          <p:cNvSpPr txBox="1"/>
          <p:nvPr/>
        </p:nvSpPr>
        <p:spPr>
          <a:xfrm rot="393473">
            <a:off x="2225614" y="2030071"/>
            <a:ext cx="4692770" cy="2554545"/>
          </a:xfrm>
          <a:prstGeom prst="rect">
            <a:avLst/>
          </a:prstGeom>
          <a:noFill/>
        </p:spPr>
        <p:txBody>
          <a:bodyPr wrap="square">
            <a:spAutoFit/>
          </a:bodyPr>
          <a:lstStyle/>
          <a:p>
            <a:r>
              <a:rPr lang="zh-CN" altLang="en-US" sz="4000" b="1" i="0" u="none" baseline="0" dirty="0">
                <a:solidFill>
                  <a:schemeClr val="accent6">
                    <a:lumMod val="50000"/>
                  </a:schemeClr>
                </a:solidFill>
                <a:latin typeface="微软雅黑"/>
                <a:ea typeface="微软雅黑"/>
              </a:rPr>
              <a:t>Introduction : L'Importance Vitale du Don de Sang</a:t>
            </a:r>
            <a:endParaRPr lang="fr-FR" sz="4000" dirty="0">
              <a:solidFill>
                <a:schemeClr val="accent6">
                  <a:lumMod val="50000"/>
                </a:schemeClr>
              </a:solidFill>
            </a:endParaRPr>
          </a:p>
        </p:txBody>
      </p:sp>
      <p:sp>
        <p:nvSpPr>
          <p:cNvPr id="5" name="TextBox 4">
            <a:extLst>
              <a:ext uri="{FF2B5EF4-FFF2-40B4-BE49-F238E27FC236}">
                <a16:creationId xmlns:a16="http://schemas.microsoft.com/office/drawing/2014/main" id="{F182C947-F95B-8544-A163-0C2F4E0F8712}"/>
              </a:ext>
            </a:extLst>
          </p:cNvPr>
          <p:cNvSpPr txBox="1"/>
          <p:nvPr/>
        </p:nvSpPr>
        <p:spPr>
          <a:xfrm>
            <a:off x="660400" y="2799513"/>
            <a:ext cx="1483470" cy="1015663"/>
          </a:xfrm>
          <a:prstGeom prst="rect">
            <a:avLst/>
          </a:prstGeom>
          <a:noFill/>
        </p:spPr>
        <p:txBody>
          <a:bodyPr vert="horz" wrap="square" lIns="91440" tIns="45720" rIns="91440" bIns="45720" rtlCol="0" anchor="t">
            <a:spAutoFit/>
          </a:bodyPr>
          <a:lstStyle/>
          <a:p>
            <a:pPr marL="0" algn="l">
              <a:defRPr/>
            </a:pPr>
            <a:r>
              <a:rPr lang="en-US" sz="6000" b="0" i="0" u="none" baseline="0" dirty="0">
                <a:solidFill>
                  <a:schemeClr val="accent6">
                    <a:lumMod val="50000"/>
                  </a:schemeClr>
                </a:solidFill>
                <a:latin typeface="Arial"/>
                <a:ea typeface="Arial"/>
              </a:rPr>
              <a:t>01</a:t>
            </a:r>
            <a:endParaRPr lang="en-US" sz="1100" dirty="0">
              <a:solidFill>
                <a:schemeClr val="accent6">
                  <a:lumMod val="50000"/>
                </a:schemeClr>
              </a:solidFill>
            </a:endParaRPr>
          </a:p>
        </p:txBody>
      </p:sp>
      <p:pic>
        <p:nvPicPr>
          <p:cNvPr id="7" name="Image 6">
            <a:extLst>
              <a:ext uri="{FF2B5EF4-FFF2-40B4-BE49-F238E27FC236}">
                <a16:creationId xmlns:a16="http://schemas.microsoft.com/office/drawing/2014/main" id="{B16103EF-0807-4955-AEF5-28425214AA6E}"/>
              </a:ext>
            </a:extLst>
          </p:cNvPr>
          <p:cNvPicPr>
            <a:picLocks noChangeAspect="1"/>
          </p:cNvPicPr>
          <p:nvPr/>
        </p:nvPicPr>
        <p:blipFill>
          <a:blip r:embed="rId3"/>
          <a:stretch>
            <a:fillRect/>
          </a:stretch>
        </p:blipFill>
        <p:spPr>
          <a:xfrm>
            <a:off x="6924675" y="1619663"/>
            <a:ext cx="2219325" cy="4391025"/>
          </a:xfrm>
          <a:prstGeom prst="rect">
            <a:avLst/>
          </a:prstGeom>
        </p:spPr>
      </p:pic>
    </p:spTree>
    <p:extLst>
      <p:ext uri="{BB962C8B-B14F-4D97-AF65-F5344CB8AC3E}">
        <p14:creationId xmlns:p14="http://schemas.microsoft.com/office/powerpoint/2010/main" val="269126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animEffect transition="in" filter="barn(inVertical)">
                                      <p:cBhvr>
                                        <p:cTn id="6" dur="500"/>
                                        <p:tgtEl>
                                          <p:spTgt spid="5"/>
                                        </p:tgtEl>
                                      </p:cBhvr>
                                    </p:animEffect>
                                    <p:set>
                                      <p:cBhvr>
                                        <p:cTn id="7" dur="500"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5F4C4-B9D6-99B8-E4F9-0A869953199F}"/>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8C6F94FA-7DBE-2642-CC9C-ED6ADC0B663B}"/>
              </a:ext>
            </a:extLst>
          </p:cNvPr>
          <p:cNvPicPr>
            <a:picLocks noChangeAspect="1"/>
          </p:cNvPicPr>
          <p:nvPr/>
        </p:nvPicPr>
        <p:blipFill>
          <a:blip r:embed="rId2"/>
          <a:stretch>
            <a:fillRect/>
          </a:stretch>
        </p:blipFill>
        <p:spPr>
          <a:xfrm>
            <a:off x="-28692" y="0"/>
            <a:ext cx="9143999" cy="6834804"/>
          </a:xfrm>
          <a:prstGeom prst="rect">
            <a:avLst/>
          </a:prstGeom>
        </p:spPr>
      </p:pic>
      <p:sp>
        <p:nvSpPr>
          <p:cNvPr id="2" name="AutoShape 6">
            <a:extLst>
              <a:ext uri="{FF2B5EF4-FFF2-40B4-BE49-F238E27FC236}">
                <a16:creationId xmlns:a16="http://schemas.microsoft.com/office/drawing/2014/main" id="{7071DEBC-1567-CEAA-E66D-9C9A4961D67B}"/>
              </a:ext>
            </a:extLst>
          </p:cNvPr>
          <p:cNvSpPr/>
          <p:nvPr/>
        </p:nvSpPr>
        <p:spPr>
          <a:xfrm>
            <a:off x="951226" y="2002236"/>
            <a:ext cx="1125264" cy="438475"/>
          </a:xfrm>
          <a:prstGeom prst="roundRect">
            <a:avLst>
              <a:gd name="adj" fmla="val 50000"/>
            </a:avLst>
          </a:prstGeom>
          <a:solidFill>
            <a:schemeClr val="accent1"/>
          </a:solidFill>
          <a:ln>
            <a:noFill/>
          </a:ln>
          <a:effectLst/>
        </p:spPr>
        <p:txBody>
          <a:bodyPr vert="horz" wrap="square" lIns="91440" tIns="90000" rIns="91440" bIns="90000" anchor="ctr">
            <a:noAutofit/>
          </a:bodyPr>
          <a:lstStyle/>
          <a:p>
            <a:pPr marL="0" algn="ctr"/>
            <a:r>
              <a:rPr lang="en-US" sz="1600" b="1" i="0" u="none" baseline="0" dirty="0">
                <a:solidFill>
                  <a:schemeClr val="lt1"/>
                </a:solidFill>
                <a:latin typeface="Arial"/>
                <a:ea typeface="Arial"/>
              </a:rPr>
              <a:t>01</a:t>
            </a:r>
          </a:p>
        </p:txBody>
      </p:sp>
      <p:sp>
        <p:nvSpPr>
          <p:cNvPr id="6" name="AutoShape 7">
            <a:extLst>
              <a:ext uri="{FF2B5EF4-FFF2-40B4-BE49-F238E27FC236}">
                <a16:creationId xmlns:a16="http://schemas.microsoft.com/office/drawing/2014/main" id="{F420A77B-4E0B-2821-89A7-B3AA29DB2631}"/>
              </a:ext>
            </a:extLst>
          </p:cNvPr>
          <p:cNvSpPr/>
          <p:nvPr/>
        </p:nvSpPr>
        <p:spPr>
          <a:xfrm>
            <a:off x="187035" y="2925277"/>
            <a:ext cx="2368734" cy="2991561"/>
          </a:xfrm>
          <a:prstGeom prst="rect">
            <a:avLst/>
          </a:prstGeom>
          <a:noFill/>
          <a:ln>
            <a:noFill/>
          </a:ln>
        </p:spPr>
        <p:txBody>
          <a:bodyPr vert="horz" wrap="square" lIns="108000" tIns="108000" rIns="108000" bIns="108000" anchor="t">
            <a:spAutoFit/>
          </a:bodyPr>
          <a:lstStyle/>
          <a:p>
            <a:pPr marL="0" algn="l">
              <a:lnSpc>
                <a:spcPct val="130000"/>
              </a:lnSpc>
            </a:pPr>
            <a:r>
              <a:rPr lang="zh-CN" altLang="en-US" sz="1400" b="0" i="0" u="none" baseline="0" dirty="0">
                <a:solidFill>
                  <a:srgbClr val="2F2F2F"/>
                </a:solidFill>
                <a:effectLst/>
                <a:latin typeface="微软雅黑"/>
                <a:ea typeface="微软雅黑"/>
              </a:rPr>
              <a:t>La transfusion sanguine est essentielle, en particulier pour les populations vulnérables : femmes enceintes, </a:t>
            </a:r>
            <a:r>
              <a:rPr lang="fr-FR" altLang="zh-CN" sz="1400" dirty="0">
                <a:solidFill>
                  <a:srgbClr val="2F2F2F"/>
                </a:solidFill>
                <a:latin typeface="微软雅黑"/>
                <a:ea typeface="微软雅黑"/>
              </a:rPr>
              <a:t>les nouveaux nés</a:t>
            </a:r>
            <a:r>
              <a:rPr lang="zh-CN" altLang="en-US" sz="1400" b="0" i="0" u="none" baseline="0" dirty="0">
                <a:solidFill>
                  <a:srgbClr val="2F2F2F"/>
                </a:solidFill>
                <a:effectLst/>
                <a:latin typeface="微软雅黑"/>
                <a:ea typeface="微软雅黑"/>
              </a:rPr>
              <a:t>, </a:t>
            </a:r>
            <a:r>
              <a:rPr lang="fr-FR" altLang="zh-CN" sz="1400" b="0" i="0" u="none" baseline="0" dirty="0">
                <a:solidFill>
                  <a:srgbClr val="2F2F2F"/>
                </a:solidFill>
                <a:effectLst/>
                <a:latin typeface="微软雅黑"/>
                <a:ea typeface="微软雅黑"/>
              </a:rPr>
              <a:t>les personnes</a:t>
            </a:r>
            <a:r>
              <a:rPr lang="fr-FR" altLang="zh-CN" sz="1400" b="0" i="0" u="none" dirty="0">
                <a:solidFill>
                  <a:srgbClr val="2F2F2F"/>
                </a:solidFill>
                <a:effectLst/>
                <a:latin typeface="微软雅黑"/>
                <a:ea typeface="微软雅黑"/>
              </a:rPr>
              <a:t> </a:t>
            </a:r>
            <a:r>
              <a:rPr lang="zh-CN" altLang="en-US" sz="1400" b="0" i="0" u="none" baseline="0" dirty="0">
                <a:solidFill>
                  <a:srgbClr val="2F2F2F"/>
                </a:solidFill>
                <a:effectLst/>
                <a:latin typeface="微软雅黑"/>
                <a:ea typeface="微软雅黑"/>
              </a:rPr>
              <a:t>victimes d</a:t>
            </a:r>
            <a:r>
              <a:rPr lang="fr-FR" altLang="zh-CN" sz="1400" dirty="0">
                <a:solidFill>
                  <a:srgbClr val="2F2F2F"/>
                </a:solidFill>
                <a:latin typeface="微软雅黑"/>
                <a:ea typeface="微软雅黑"/>
              </a:rPr>
              <a:t>’accidents</a:t>
            </a:r>
            <a:r>
              <a:rPr lang="zh-CN" altLang="en-US" sz="1400" b="0" i="0" u="none" baseline="0" dirty="0">
                <a:solidFill>
                  <a:srgbClr val="2F2F2F"/>
                </a:solidFill>
                <a:effectLst/>
                <a:latin typeface="微软雅黑"/>
                <a:ea typeface="微软雅黑"/>
              </a:rPr>
              <a:t> ; elle est cruciale en Afrique où les besoins sont criants.</a:t>
            </a:r>
          </a:p>
        </p:txBody>
      </p:sp>
      <p:grpSp>
        <p:nvGrpSpPr>
          <p:cNvPr id="7" name="Group 8">
            <a:extLst>
              <a:ext uri="{FF2B5EF4-FFF2-40B4-BE49-F238E27FC236}">
                <a16:creationId xmlns:a16="http://schemas.microsoft.com/office/drawing/2014/main" id="{B02E2AAD-B22E-E51F-09F7-0A14F9B4F778}"/>
              </a:ext>
            </a:extLst>
          </p:cNvPr>
          <p:cNvGrpSpPr/>
          <p:nvPr/>
        </p:nvGrpSpPr>
        <p:grpSpPr>
          <a:xfrm>
            <a:off x="-36512" y="2562515"/>
            <a:ext cx="84749" cy="139700"/>
            <a:chOff x="1886293" y="4670068"/>
            <a:chExt cx="139700" cy="139700"/>
          </a:xfrm>
        </p:grpSpPr>
        <p:sp>
          <p:nvSpPr>
            <p:cNvPr id="8" name="AutoShape 9">
              <a:extLst>
                <a:ext uri="{FF2B5EF4-FFF2-40B4-BE49-F238E27FC236}">
                  <a16:creationId xmlns:a16="http://schemas.microsoft.com/office/drawing/2014/main" id="{BD924A68-0A0A-2F21-B3EF-5F1ECCB2EDDC}"/>
                </a:ext>
              </a:extLst>
            </p:cNvPr>
            <p:cNvSpPr/>
            <p:nvPr/>
          </p:nvSpPr>
          <p:spPr>
            <a:xfrm>
              <a:off x="1886293" y="4670068"/>
              <a:ext cx="139700" cy="139700"/>
            </a:xfrm>
            <a:prstGeom prst="ellipse">
              <a:avLst/>
            </a:prstGeom>
            <a:solidFill>
              <a:schemeClr val="accent1">
                <a:alpha val="40000"/>
              </a:schemeClr>
            </a:solidFill>
            <a:ln>
              <a:noFill/>
            </a:ln>
          </p:spPr>
          <p:txBody>
            <a:bodyPr vert="horz" lIns="91440" tIns="45720" rIns="91440" bIns="45720" anchor="ctr">
              <a:normAutofit fontScale="25000" lnSpcReduction="20000"/>
            </a:bodyPr>
            <a:lstStyle/>
            <a:p>
              <a:pPr marL="0" algn="ctr"/>
              <a:endParaRPr/>
            </a:p>
          </p:txBody>
        </p:sp>
        <p:sp>
          <p:nvSpPr>
            <p:cNvPr id="9" name="AutoShape 10">
              <a:extLst>
                <a:ext uri="{FF2B5EF4-FFF2-40B4-BE49-F238E27FC236}">
                  <a16:creationId xmlns:a16="http://schemas.microsoft.com/office/drawing/2014/main" id="{71D39202-A40B-BF76-BC03-D464459E2B61}"/>
                </a:ext>
              </a:extLst>
            </p:cNvPr>
            <p:cNvSpPr/>
            <p:nvPr/>
          </p:nvSpPr>
          <p:spPr>
            <a:xfrm>
              <a:off x="1913018" y="4696793"/>
              <a:ext cx="86250" cy="86250"/>
            </a:xfrm>
            <a:prstGeom prst="ellipse">
              <a:avLst/>
            </a:prstGeom>
            <a:solidFill>
              <a:schemeClr val="accent1"/>
            </a:solidFill>
            <a:ln>
              <a:noFill/>
            </a:ln>
            <a:effectLst>
              <a:outerShdw blurRad="127000" dist="63500" dir="2700000" algn="ctr" rotWithShape="0">
                <a:schemeClr val="accent2">
                  <a:alpha val="40000"/>
                </a:schemeClr>
              </a:outerShdw>
            </a:effectLst>
          </p:spPr>
          <p:txBody>
            <a:bodyPr vert="horz" lIns="91440" tIns="45720" rIns="91440" bIns="45720" anchor="ctr">
              <a:normAutofit fontScale="25000" lnSpcReduction="20000"/>
            </a:bodyPr>
            <a:lstStyle/>
            <a:p>
              <a:pPr marL="0" algn="ctr"/>
              <a:endParaRPr/>
            </a:p>
          </p:txBody>
        </p:sp>
      </p:grpSp>
      <p:cxnSp>
        <p:nvCxnSpPr>
          <p:cNvPr id="10" name="Connector 11">
            <a:extLst>
              <a:ext uri="{FF2B5EF4-FFF2-40B4-BE49-F238E27FC236}">
                <a16:creationId xmlns:a16="http://schemas.microsoft.com/office/drawing/2014/main" id="{37674EA7-9AA6-E28A-D1F2-F080614D23BE}"/>
              </a:ext>
            </a:extLst>
          </p:cNvPr>
          <p:cNvCxnSpPr>
            <a:cxnSpLocks/>
          </p:cNvCxnSpPr>
          <p:nvPr/>
        </p:nvCxnSpPr>
        <p:spPr>
          <a:xfrm>
            <a:off x="28693" y="2560676"/>
            <a:ext cx="1" cy="2952780"/>
          </a:xfrm>
          <a:prstGeom prst="line">
            <a:avLst/>
          </a:prstGeom>
          <a:ln w="9525">
            <a:solidFill>
              <a:schemeClr val="accent1">
                <a:alpha val="50000"/>
              </a:schemeClr>
            </a:solidFill>
            <a:prstDash val="sysDash"/>
          </a:ln>
        </p:spPr>
      </p:cxnSp>
      <p:cxnSp>
        <p:nvCxnSpPr>
          <p:cNvPr id="11" name="Connector 12">
            <a:extLst>
              <a:ext uri="{FF2B5EF4-FFF2-40B4-BE49-F238E27FC236}">
                <a16:creationId xmlns:a16="http://schemas.microsoft.com/office/drawing/2014/main" id="{00EB7226-FBAC-7264-5C3F-9CCCA3AD685F}"/>
              </a:ext>
            </a:extLst>
          </p:cNvPr>
          <p:cNvCxnSpPr>
            <a:cxnSpLocks/>
          </p:cNvCxnSpPr>
          <p:nvPr/>
        </p:nvCxnSpPr>
        <p:spPr>
          <a:xfrm>
            <a:off x="3547586" y="2074072"/>
            <a:ext cx="0" cy="3584540"/>
          </a:xfrm>
          <a:prstGeom prst="line">
            <a:avLst/>
          </a:prstGeom>
          <a:ln w="9525">
            <a:solidFill>
              <a:schemeClr val="accent2">
                <a:alpha val="50000"/>
              </a:schemeClr>
            </a:solidFill>
            <a:prstDash val="sysDash"/>
          </a:ln>
        </p:spPr>
      </p:cxnSp>
      <p:sp>
        <p:nvSpPr>
          <p:cNvPr id="12" name="AutoShape 13">
            <a:extLst>
              <a:ext uri="{FF2B5EF4-FFF2-40B4-BE49-F238E27FC236}">
                <a16:creationId xmlns:a16="http://schemas.microsoft.com/office/drawing/2014/main" id="{62896A84-6559-0A39-1642-CA2FCBCB7E76}"/>
              </a:ext>
            </a:extLst>
          </p:cNvPr>
          <p:cNvSpPr/>
          <p:nvPr/>
        </p:nvSpPr>
        <p:spPr>
          <a:xfrm>
            <a:off x="4307830" y="1498280"/>
            <a:ext cx="1125264" cy="438475"/>
          </a:xfrm>
          <a:prstGeom prst="roundRect">
            <a:avLst>
              <a:gd name="adj" fmla="val 50000"/>
            </a:avLst>
          </a:prstGeom>
          <a:solidFill>
            <a:schemeClr val="accent2"/>
          </a:solidFill>
          <a:ln>
            <a:noFill/>
          </a:ln>
          <a:effectLst/>
        </p:spPr>
        <p:txBody>
          <a:bodyPr vert="horz" wrap="square" lIns="91440" tIns="90000" rIns="91440" bIns="90000" anchor="ctr">
            <a:noAutofit/>
          </a:bodyPr>
          <a:lstStyle/>
          <a:p>
            <a:pPr marL="0" algn="ctr"/>
            <a:r>
              <a:rPr lang="en-US" sz="1600" b="1" i="0" u="none" baseline="0">
                <a:solidFill>
                  <a:schemeClr val="lt1"/>
                </a:solidFill>
                <a:latin typeface="Arial"/>
                <a:ea typeface="Arial"/>
              </a:rPr>
              <a:t>02</a:t>
            </a:r>
          </a:p>
        </p:txBody>
      </p:sp>
      <p:grpSp>
        <p:nvGrpSpPr>
          <p:cNvPr id="13" name="Group 14">
            <a:extLst>
              <a:ext uri="{FF2B5EF4-FFF2-40B4-BE49-F238E27FC236}">
                <a16:creationId xmlns:a16="http://schemas.microsoft.com/office/drawing/2014/main" id="{81586A11-629D-DCF9-2AD1-5936C9A80C7F}"/>
              </a:ext>
            </a:extLst>
          </p:cNvPr>
          <p:cNvGrpSpPr/>
          <p:nvPr/>
        </p:nvGrpSpPr>
        <p:grpSpPr>
          <a:xfrm>
            <a:off x="3491524" y="2077275"/>
            <a:ext cx="84749" cy="139700"/>
            <a:chOff x="1886293" y="4670068"/>
            <a:chExt cx="139700" cy="139700"/>
          </a:xfrm>
        </p:grpSpPr>
        <p:sp>
          <p:nvSpPr>
            <p:cNvPr id="14" name="AutoShape 15">
              <a:extLst>
                <a:ext uri="{FF2B5EF4-FFF2-40B4-BE49-F238E27FC236}">
                  <a16:creationId xmlns:a16="http://schemas.microsoft.com/office/drawing/2014/main" id="{0C92B30F-0BA9-DD41-F6E6-001B03C1B04F}"/>
                </a:ext>
              </a:extLst>
            </p:cNvPr>
            <p:cNvSpPr/>
            <p:nvPr/>
          </p:nvSpPr>
          <p:spPr>
            <a:xfrm>
              <a:off x="1886293" y="4670068"/>
              <a:ext cx="139700" cy="139700"/>
            </a:xfrm>
            <a:prstGeom prst="ellipse">
              <a:avLst/>
            </a:prstGeom>
            <a:solidFill>
              <a:schemeClr val="accent2">
                <a:alpha val="40000"/>
              </a:schemeClr>
            </a:solidFill>
            <a:ln>
              <a:noFill/>
            </a:ln>
          </p:spPr>
          <p:txBody>
            <a:bodyPr vert="horz" lIns="91440" tIns="45720" rIns="91440" bIns="45720" anchor="ctr">
              <a:normAutofit fontScale="25000" lnSpcReduction="20000"/>
            </a:bodyPr>
            <a:lstStyle/>
            <a:p>
              <a:pPr marL="0" algn="ctr"/>
              <a:endParaRPr/>
            </a:p>
          </p:txBody>
        </p:sp>
        <p:sp>
          <p:nvSpPr>
            <p:cNvPr id="15" name="AutoShape 16">
              <a:extLst>
                <a:ext uri="{FF2B5EF4-FFF2-40B4-BE49-F238E27FC236}">
                  <a16:creationId xmlns:a16="http://schemas.microsoft.com/office/drawing/2014/main" id="{6DD79B0B-C5AD-0B84-9889-70BE6B9EF686}"/>
                </a:ext>
              </a:extLst>
            </p:cNvPr>
            <p:cNvSpPr/>
            <p:nvPr/>
          </p:nvSpPr>
          <p:spPr>
            <a:xfrm>
              <a:off x="1913018" y="4696793"/>
              <a:ext cx="86250" cy="86250"/>
            </a:xfrm>
            <a:prstGeom prst="ellipse">
              <a:avLst/>
            </a:prstGeom>
            <a:solidFill>
              <a:schemeClr val="accent2"/>
            </a:solidFill>
            <a:ln>
              <a:noFill/>
            </a:ln>
            <a:effectLst>
              <a:outerShdw blurRad="127000" dist="63500" dir="2700000" algn="ctr" rotWithShape="0">
                <a:schemeClr val="accent4">
                  <a:alpha val="40000"/>
                </a:schemeClr>
              </a:outerShdw>
            </a:effectLst>
          </p:spPr>
          <p:txBody>
            <a:bodyPr vert="horz" lIns="91440" tIns="45720" rIns="91440" bIns="45720" anchor="ctr">
              <a:normAutofit fontScale="25000" lnSpcReduction="20000"/>
            </a:bodyPr>
            <a:lstStyle/>
            <a:p>
              <a:pPr marL="0" algn="ctr"/>
              <a:endParaRPr/>
            </a:p>
          </p:txBody>
        </p:sp>
      </p:grpSp>
      <p:sp>
        <p:nvSpPr>
          <p:cNvPr id="16" name="AutoShape 17">
            <a:extLst>
              <a:ext uri="{FF2B5EF4-FFF2-40B4-BE49-F238E27FC236}">
                <a16:creationId xmlns:a16="http://schemas.microsoft.com/office/drawing/2014/main" id="{3384C8AD-46B2-43A1-827F-DC2CC33D0479}"/>
              </a:ext>
            </a:extLst>
          </p:cNvPr>
          <p:cNvSpPr/>
          <p:nvPr/>
        </p:nvSpPr>
        <p:spPr>
          <a:xfrm>
            <a:off x="7710536" y="836712"/>
            <a:ext cx="1125264" cy="438475"/>
          </a:xfrm>
          <a:prstGeom prst="roundRect">
            <a:avLst>
              <a:gd name="adj" fmla="val 50000"/>
            </a:avLst>
          </a:prstGeom>
          <a:solidFill>
            <a:schemeClr val="accent1"/>
          </a:solidFill>
          <a:ln>
            <a:noFill/>
          </a:ln>
          <a:effectLst/>
        </p:spPr>
        <p:txBody>
          <a:bodyPr vert="horz" wrap="square" lIns="91440" tIns="90000" rIns="91440" bIns="90000" anchor="ctr">
            <a:noAutofit/>
          </a:bodyPr>
          <a:lstStyle/>
          <a:p>
            <a:pPr marL="0" algn="ctr"/>
            <a:r>
              <a:rPr lang="en-US" sz="1600" b="1" i="0" u="none" baseline="0">
                <a:solidFill>
                  <a:schemeClr val="lt1"/>
                </a:solidFill>
                <a:latin typeface="Arial"/>
                <a:ea typeface="Arial"/>
              </a:rPr>
              <a:t>03</a:t>
            </a:r>
          </a:p>
        </p:txBody>
      </p:sp>
      <p:grpSp>
        <p:nvGrpSpPr>
          <p:cNvPr id="17" name="Group 18">
            <a:extLst>
              <a:ext uri="{FF2B5EF4-FFF2-40B4-BE49-F238E27FC236}">
                <a16:creationId xmlns:a16="http://schemas.microsoft.com/office/drawing/2014/main" id="{49649AE8-539E-8683-5705-86F1D54805C9}"/>
              </a:ext>
            </a:extLst>
          </p:cNvPr>
          <p:cNvGrpSpPr/>
          <p:nvPr/>
        </p:nvGrpSpPr>
        <p:grpSpPr>
          <a:xfrm>
            <a:off x="6933932" y="1271880"/>
            <a:ext cx="84749" cy="139700"/>
            <a:chOff x="1886293" y="4670068"/>
            <a:chExt cx="139700" cy="139700"/>
          </a:xfrm>
        </p:grpSpPr>
        <p:sp>
          <p:nvSpPr>
            <p:cNvPr id="18" name="AutoShape 19">
              <a:extLst>
                <a:ext uri="{FF2B5EF4-FFF2-40B4-BE49-F238E27FC236}">
                  <a16:creationId xmlns:a16="http://schemas.microsoft.com/office/drawing/2014/main" id="{D96398D0-3404-8F37-AE94-E0DFE7EE402F}"/>
                </a:ext>
              </a:extLst>
            </p:cNvPr>
            <p:cNvSpPr/>
            <p:nvPr/>
          </p:nvSpPr>
          <p:spPr>
            <a:xfrm>
              <a:off x="1886293" y="4670068"/>
              <a:ext cx="139700" cy="139700"/>
            </a:xfrm>
            <a:prstGeom prst="ellipse">
              <a:avLst/>
            </a:prstGeom>
            <a:solidFill>
              <a:schemeClr val="accent3">
                <a:alpha val="40000"/>
              </a:schemeClr>
            </a:solidFill>
            <a:ln>
              <a:noFill/>
            </a:ln>
          </p:spPr>
          <p:txBody>
            <a:bodyPr vert="horz" lIns="91440" tIns="45720" rIns="91440" bIns="45720" anchor="ctr">
              <a:normAutofit fontScale="25000" lnSpcReduction="20000"/>
            </a:bodyPr>
            <a:lstStyle/>
            <a:p>
              <a:pPr marL="0" algn="ctr"/>
              <a:endParaRPr/>
            </a:p>
          </p:txBody>
        </p:sp>
        <p:sp>
          <p:nvSpPr>
            <p:cNvPr id="19" name="AutoShape 20">
              <a:extLst>
                <a:ext uri="{FF2B5EF4-FFF2-40B4-BE49-F238E27FC236}">
                  <a16:creationId xmlns:a16="http://schemas.microsoft.com/office/drawing/2014/main" id="{FD628B96-925A-B27A-21FB-23CC3BACE630}"/>
                </a:ext>
              </a:extLst>
            </p:cNvPr>
            <p:cNvSpPr/>
            <p:nvPr/>
          </p:nvSpPr>
          <p:spPr>
            <a:xfrm>
              <a:off x="1913018" y="4696793"/>
              <a:ext cx="86250" cy="86250"/>
            </a:xfrm>
            <a:prstGeom prst="ellipse">
              <a:avLst/>
            </a:prstGeom>
            <a:solidFill>
              <a:schemeClr val="accent3"/>
            </a:solidFill>
            <a:ln>
              <a:noFill/>
            </a:ln>
            <a:effectLst>
              <a:outerShdw blurRad="127000" dist="63500" dir="2700000" algn="ctr" rotWithShape="0">
                <a:schemeClr val="accent6">
                  <a:alpha val="40000"/>
                </a:schemeClr>
              </a:outerShdw>
            </a:effectLst>
          </p:spPr>
          <p:txBody>
            <a:bodyPr vert="horz" lIns="91440" tIns="45720" rIns="91440" bIns="45720" anchor="ctr">
              <a:normAutofit fontScale="25000" lnSpcReduction="20000"/>
            </a:bodyPr>
            <a:lstStyle/>
            <a:p>
              <a:pPr marL="0" algn="ctr"/>
              <a:endParaRPr/>
            </a:p>
          </p:txBody>
        </p:sp>
      </p:grpSp>
      <p:cxnSp>
        <p:nvCxnSpPr>
          <p:cNvPr id="20" name="Connector 21">
            <a:extLst>
              <a:ext uri="{FF2B5EF4-FFF2-40B4-BE49-F238E27FC236}">
                <a16:creationId xmlns:a16="http://schemas.microsoft.com/office/drawing/2014/main" id="{3D6428E9-605C-E131-D32E-F30D0868B077}"/>
              </a:ext>
            </a:extLst>
          </p:cNvPr>
          <p:cNvCxnSpPr>
            <a:cxnSpLocks/>
          </p:cNvCxnSpPr>
          <p:nvPr/>
        </p:nvCxnSpPr>
        <p:spPr>
          <a:xfrm>
            <a:off x="6986857" y="1299894"/>
            <a:ext cx="0" cy="3778487"/>
          </a:xfrm>
          <a:prstGeom prst="line">
            <a:avLst/>
          </a:prstGeom>
          <a:ln w="9525">
            <a:solidFill>
              <a:schemeClr val="accent1">
                <a:alpha val="50000"/>
              </a:schemeClr>
            </a:solidFill>
            <a:prstDash val="sysDash"/>
          </a:ln>
        </p:spPr>
      </p:cxnSp>
      <p:sp>
        <p:nvSpPr>
          <p:cNvPr id="21" name="TextBox 22">
            <a:extLst>
              <a:ext uri="{FF2B5EF4-FFF2-40B4-BE49-F238E27FC236}">
                <a16:creationId xmlns:a16="http://schemas.microsoft.com/office/drawing/2014/main" id="{567E730B-FE2D-76E5-546B-4456E1D5DB67}"/>
              </a:ext>
            </a:extLst>
          </p:cNvPr>
          <p:cNvSpPr txBox="1"/>
          <p:nvPr/>
        </p:nvSpPr>
        <p:spPr>
          <a:xfrm>
            <a:off x="202647" y="2538866"/>
            <a:ext cx="1943420" cy="584775"/>
          </a:xfrm>
          <a:prstGeom prst="rect">
            <a:avLst/>
          </a:prstGeom>
          <a:noFill/>
        </p:spPr>
        <p:txBody>
          <a:bodyPr vert="horz" wrap="square" lIns="91440" tIns="45720" rIns="91440" bIns="45720" rtlCol="0" anchor="t">
            <a:spAutoFit/>
          </a:bodyPr>
          <a:lstStyle/>
          <a:p>
            <a:pPr marL="0" algn="ctr">
              <a:defRPr/>
            </a:pPr>
            <a:r>
              <a:rPr lang="zh-CN" altLang="en-US" sz="1600" b="1" i="0" u="none" baseline="0" dirty="0">
                <a:solidFill>
                  <a:srgbClr val="2F2F2F"/>
                </a:solidFill>
                <a:latin typeface="微软雅黑"/>
                <a:ea typeface="微软雅黑"/>
              </a:rPr>
              <a:t>Don de sang, un pilier des soins</a:t>
            </a:r>
            <a:endParaRPr lang="en-US" sz="1100" dirty="0"/>
          </a:p>
        </p:txBody>
      </p:sp>
      <p:sp>
        <p:nvSpPr>
          <p:cNvPr id="22" name="AutoShape 23">
            <a:extLst>
              <a:ext uri="{FF2B5EF4-FFF2-40B4-BE49-F238E27FC236}">
                <a16:creationId xmlns:a16="http://schemas.microsoft.com/office/drawing/2014/main" id="{71F2D86F-18FC-6ED1-3D63-69A083DAA092}"/>
              </a:ext>
            </a:extLst>
          </p:cNvPr>
          <p:cNvSpPr/>
          <p:nvPr/>
        </p:nvSpPr>
        <p:spPr>
          <a:xfrm>
            <a:off x="3657425" y="2605938"/>
            <a:ext cx="1914400" cy="3551714"/>
          </a:xfrm>
          <a:prstGeom prst="rect">
            <a:avLst/>
          </a:prstGeom>
          <a:noFill/>
          <a:ln>
            <a:noFill/>
          </a:ln>
        </p:spPr>
        <p:txBody>
          <a:bodyPr vert="horz" wrap="square" lIns="108000" tIns="108000" rIns="108000" bIns="108000" anchor="t">
            <a:spAutoFit/>
          </a:bodyPr>
          <a:lstStyle/>
          <a:p>
            <a:pPr marL="0" algn="l">
              <a:lnSpc>
                <a:spcPct val="130000"/>
              </a:lnSpc>
            </a:pPr>
            <a:r>
              <a:rPr lang="zh-CN" altLang="en-US" sz="1400" b="0" i="0" u="none" baseline="0" dirty="0">
                <a:solidFill>
                  <a:srgbClr val="2F2F2F"/>
                </a:solidFill>
                <a:effectLst/>
                <a:latin typeface="微软雅黑"/>
                <a:ea typeface="微软雅黑"/>
              </a:rPr>
              <a:t>Collecte insuffisante : l'Afrique subsaharienne collecte bien en dessous du seuil recommandé par l'OMS ; besoins non satisfaits dus au manque de donneurs et d'infrastructures.</a:t>
            </a:r>
          </a:p>
        </p:txBody>
      </p:sp>
      <p:sp>
        <p:nvSpPr>
          <p:cNvPr id="23" name="TextBox 24">
            <a:extLst>
              <a:ext uri="{FF2B5EF4-FFF2-40B4-BE49-F238E27FC236}">
                <a16:creationId xmlns:a16="http://schemas.microsoft.com/office/drawing/2014/main" id="{948BCCF0-37EF-0BF4-EE50-34590826FE45}"/>
              </a:ext>
            </a:extLst>
          </p:cNvPr>
          <p:cNvSpPr txBox="1"/>
          <p:nvPr/>
        </p:nvSpPr>
        <p:spPr>
          <a:xfrm>
            <a:off x="3657425" y="2160580"/>
            <a:ext cx="1914398" cy="584775"/>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2F2F2F"/>
                </a:solidFill>
                <a:latin typeface="微软雅黑"/>
                <a:ea typeface="微软雅黑"/>
              </a:rPr>
              <a:t>Défis majeurs en Afrique</a:t>
            </a:r>
            <a:endParaRPr lang="en-US" sz="1100"/>
          </a:p>
        </p:txBody>
      </p:sp>
      <p:sp>
        <p:nvSpPr>
          <p:cNvPr id="24" name="AutoShape 25">
            <a:extLst>
              <a:ext uri="{FF2B5EF4-FFF2-40B4-BE49-F238E27FC236}">
                <a16:creationId xmlns:a16="http://schemas.microsoft.com/office/drawing/2014/main" id="{EE991557-B51D-D13C-5BB7-C56D47A2A257}"/>
              </a:ext>
            </a:extLst>
          </p:cNvPr>
          <p:cNvSpPr/>
          <p:nvPr/>
        </p:nvSpPr>
        <p:spPr>
          <a:xfrm>
            <a:off x="7107203" y="1934760"/>
            <a:ext cx="1857285" cy="2991561"/>
          </a:xfrm>
          <a:prstGeom prst="rect">
            <a:avLst/>
          </a:prstGeom>
          <a:noFill/>
          <a:ln>
            <a:noFill/>
          </a:ln>
        </p:spPr>
        <p:txBody>
          <a:bodyPr vert="horz" wrap="square" lIns="108000" tIns="108000" rIns="108000" bIns="108000" anchor="t">
            <a:spAutoFit/>
          </a:bodyPr>
          <a:lstStyle/>
          <a:p>
            <a:pPr marL="0" algn="l">
              <a:lnSpc>
                <a:spcPct val="130000"/>
              </a:lnSpc>
            </a:pPr>
            <a:r>
              <a:rPr lang="zh-CN" altLang="en-US" sz="1400" b="0" i="0" u="none" baseline="0">
                <a:solidFill>
                  <a:srgbClr val="2F2F2F"/>
                </a:solidFill>
                <a:effectLst/>
                <a:latin typeface="微软雅黑"/>
                <a:ea typeface="微软雅黑"/>
              </a:rPr>
              <a:t>Besoins annuels importants non couverts ; la situation s'améliore, mais lentement ; la capitale économique, Douala, illustre ce déficit.</a:t>
            </a:r>
          </a:p>
        </p:txBody>
      </p:sp>
      <p:sp>
        <p:nvSpPr>
          <p:cNvPr id="25" name="TextBox 26">
            <a:extLst>
              <a:ext uri="{FF2B5EF4-FFF2-40B4-BE49-F238E27FC236}">
                <a16:creationId xmlns:a16="http://schemas.microsoft.com/office/drawing/2014/main" id="{B398919F-0188-9F76-7A33-90D84D5404C6}"/>
              </a:ext>
            </a:extLst>
          </p:cNvPr>
          <p:cNvSpPr txBox="1"/>
          <p:nvPr/>
        </p:nvSpPr>
        <p:spPr>
          <a:xfrm>
            <a:off x="7107203" y="1498280"/>
            <a:ext cx="1857284" cy="584775"/>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2F2F2F"/>
                </a:solidFill>
                <a:latin typeface="微软雅黑"/>
                <a:ea typeface="微软雅黑"/>
              </a:rPr>
              <a:t>Focus sur le Cameroun</a:t>
            </a:r>
            <a:endParaRPr lang="en-US" sz="1100"/>
          </a:p>
        </p:txBody>
      </p:sp>
      <p:grpSp>
        <p:nvGrpSpPr>
          <p:cNvPr id="29" name="Group 2">
            <a:extLst>
              <a:ext uri="{FF2B5EF4-FFF2-40B4-BE49-F238E27FC236}">
                <a16:creationId xmlns:a16="http://schemas.microsoft.com/office/drawing/2014/main" id="{9FFE162B-6277-0FAC-06B3-B68EDC0515BA}"/>
              </a:ext>
            </a:extLst>
          </p:cNvPr>
          <p:cNvGrpSpPr/>
          <p:nvPr/>
        </p:nvGrpSpPr>
        <p:grpSpPr>
          <a:xfrm rot="405838">
            <a:off x="-115227" y="3623223"/>
            <a:ext cx="8929531" cy="3610665"/>
            <a:chOff x="1785483" y="1336696"/>
            <a:chExt cx="7702756" cy="3929491"/>
          </a:xfrm>
        </p:grpSpPr>
        <p:sp>
          <p:nvSpPr>
            <p:cNvPr id="30" name="Freeform 3">
              <a:extLst>
                <a:ext uri="{FF2B5EF4-FFF2-40B4-BE49-F238E27FC236}">
                  <a16:creationId xmlns:a16="http://schemas.microsoft.com/office/drawing/2014/main" id="{CB6FC243-5BB8-4E53-C8FF-871876C546CA}"/>
                </a:ext>
              </a:extLst>
            </p:cNvPr>
            <p:cNvSpPr/>
            <p:nvPr/>
          </p:nvSpPr>
          <p:spPr>
            <a:xfrm>
              <a:off x="1785483" y="1614094"/>
              <a:ext cx="7550848" cy="3652093"/>
            </a:xfrm>
            <a:custGeom>
              <a:avLst/>
              <a:gdLst/>
              <a:ahLst/>
              <a:cxnLst/>
              <a:rect l="l" t="t" r="r" b="b"/>
              <a:pathLst>
                <a:path w="7550848" h="3652093">
                  <a:moveTo>
                    <a:pt x="1424" y="3618319"/>
                  </a:moveTo>
                  <a:cubicBezTo>
                    <a:pt x="179089" y="3630541"/>
                    <a:pt x="357295" y="3632900"/>
                    <a:pt x="535220" y="3625383"/>
                  </a:cubicBezTo>
                  <a:cubicBezTo>
                    <a:pt x="2850736" y="3533018"/>
                    <a:pt x="5062424" y="2437037"/>
                    <a:pt x="6669143" y="790200"/>
                  </a:cubicBezTo>
                  <a:cubicBezTo>
                    <a:pt x="6917315" y="538296"/>
                    <a:pt x="7153225" y="275103"/>
                    <a:pt x="7376873" y="635"/>
                  </a:cubicBezTo>
                  <a:lnTo>
                    <a:pt x="7550807" y="145912"/>
                  </a:lnTo>
                  <a:cubicBezTo>
                    <a:pt x="7316136" y="419408"/>
                    <a:pt x="7069164" y="681534"/>
                    <a:pt x="6809889" y="932278"/>
                  </a:cubicBezTo>
                  <a:cubicBezTo>
                    <a:pt x="5142394" y="2558191"/>
                    <a:pt x="2879658" y="3616586"/>
                    <a:pt x="535887" y="3652040"/>
                  </a:cubicBezTo>
                  <a:cubicBezTo>
                    <a:pt x="357006" y="3655038"/>
                    <a:pt x="178094" y="3648241"/>
                    <a:pt x="-42" y="3631647"/>
                  </a:cubicBezTo>
                  <a:lnTo>
                    <a:pt x="1424" y="3618319"/>
                  </a:lnTo>
                  <a:close/>
                </a:path>
              </a:pathLst>
            </a:custGeom>
            <a:gradFill>
              <a:gsLst>
                <a:gs pos="0">
                  <a:srgbClr val="FF6B42">
                    <a:alpha val="0"/>
                  </a:srgbClr>
                </a:gs>
                <a:gs pos="77000">
                  <a:srgbClr val="FF6B42"/>
                </a:gs>
              </a:gsLst>
              <a:lin ang="1200000"/>
            </a:gradFill>
            <a:ln cap="flat">
              <a:noFill/>
              <a:prstDash val="solid"/>
              <a:miter lim="800000"/>
            </a:ln>
          </p:spPr>
          <p:txBody>
            <a:bodyPr vert="horz" lIns="91440" tIns="45720" rIns="91440" bIns="45720" anchor="ctr">
              <a:normAutofit/>
            </a:bodyPr>
            <a:lstStyle/>
            <a:p>
              <a:pPr marL="0" algn="l"/>
              <a:endParaRPr/>
            </a:p>
          </p:txBody>
        </p:sp>
        <p:sp>
          <p:nvSpPr>
            <p:cNvPr id="31" name="Freeform 4">
              <a:extLst>
                <a:ext uri="{FF2B5EF4-FFF2-40B4-BE49-F238E27FC236}">
                  <a16:creationId xmlns:a16="http://schemas.microsoft.com/office/drawing/2014/main" id="{B31069E5-72B3-AF0C-046B-3CB37CB5C429}"/>
                </a:ext>
              </a:extLst>
            </p:cNvPr>
            <p:cNvSpPr/>
            <p:nvPr/>
          </p:nvSpPr>
          <p:spPr>
            <a:xfrm rot="698765">
              <a:off x="9002135" y="1336696"/>
              <a:ext cx="486104" cy="570182"/>
            </a:xfrm>
            <a:custGeom>
              <a:avLst/>
              <a:gdLst/>
              <a:ahLst/>
              <a:cxnLst/>
              <a:rect l="l" t="t" r="r" b="b"/>
              <a:pathLst>
                <a:path w="486104" h="570182">
                  <a:moveTo>
                    <a:pt x="0" y="223733"/>
                  </a:moveTo>
                  <a:lnTo>
                    <a:pt x="486104" y="570182"/>
                  </a:lnTo>
                  <a:lnTo>
                    <a:pt x="486104" y="0"/>
                  </a:lnTo>
                  <a:lnTo>
                    <a:pt x="0" y="223733"/>
                  </a:lnTo>
                  <a:close/>
                </a:path>
              </a:pathLst>
            </a:custGeom>
            <a:solidFill>
              <a:schemeClr val="accent2"/>
            </a:solidFill>
            <a:ln cap="flat">
              <a:noFill/>
              <a:prstDash val="solid"/>
              <a:miter lim="800000"/>
            </a:ln>
          </p:spPr>
          <p:txBody>
            <a:bodyPr vert="horz" lIns="91440" tIns="45720" rIns="91440" bIns="45720" anchor="ctr">
              <a:normAutofit/>
            </a:bodyPr>
            <a:lstStyle/>
            <a:p>
              <a:pPr marL="0" algn="l"/>
              <a:endParaRPr/>
            </a:p>
          </p:txBody>
        </p:sp>
      </p:grpSp>
      <p:sp>
        <p:nvSpPr>
          <p:cNvPr id="32" name="AutoShape 5">
            <a:extLst>
              <a:ext uri="{FF2B5EF4-FFF2-40B4-BE49-F238E27FC236}">
                <a16:creationId xmlns:a16="http://schemas.microsoft.com/office/drawing/2014/main" id="{4EF271C7-BDA3-997E-1AE7-A9C6868427E5}"/>
              </a:ext>
            </a:extLst>
          </p:cNvPr>
          <p:cNvSpPr>
            <a:spLocks noGrp="1"/>
          </p:cNvSpPr>
          <p:nvPr>
            <p:ph type="title"/>
          </p:nvPr>
        </p:nvSpPr>
        <p:spPr>
          <a:xfrm>
            <a:off x="367748" y="322087"/>
            <a:ext cx="7444607" cy="618623"/>
          </a:xfrm>
        </p:spPr>
        <p:txBody>
          <a:bodyPr vert="horz" lIns="91440" tIns="45720" rIns="91440" bIns="45720" anchor="b">
            <a:normAutofit/>
          </a:bodyPr>
          <a:lstStyle/>
          <a:p>
            <a:pPr algn="l">
              <a:lnSpc>
                <a:spcPct val="120033"/>
              </a:lnSpc>
              <a:spcBef>
                <a:spcPct val="0"/>
              </a:spcBef>
            </a:pPr>
            <a:r>
              <a:rPr lang="zh-CN" altLang="en-US" sz="2000" b="1" i="0" u="none" baseline="0" dirty="0">
                <a:solidFill>
                  <a:srgbClr val="2F2F2F"/>
                </a:solidFill>
                <a:latin typeface="微软雅黑"/>
                <a:ea typeface="微软雅黑"/>
              </a:rPr>
              <a:t>Contexte : Les Besoins Croissants en Produits Sanguins</a:t>
            </a:r>
          </a:p>
        </p:txBody>
      </p:sp>
    </p:spTree>
    <p:extLst>
      <p:ext uri="{BB962C8B-B14F-4D97-AF65-F5344CB8AC3E}">
        <p14:creationId xmlns:p14="http://schemas.microsoft.com/office/powerpoint/2010/main" val="421199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2" presetClass="entr" presetSubtype="8" fill="hold" nodeType="afterEffect">
                                  <p:stCondLst>
                                    <p:cond delay="0"/>
                                  </p:stCondLst>
                                  <p:childTnLst>
                                    <p:anim calcmode="lin" valueType="num">
                                      <p:cBhvr additive="base">
                                        <p:cTn id="9" dur="500"/>
                                        <p:tgtEl>
                                          <p:spTgt spid="21"/>
                                        </p:tgtEl>
                                        <p:attrNameLst>
                                          <p:attrName>ppt_x</p:attrName>
                                        </p:attrNameLst>
                                      </p:cBhvr>
                                      <p:tavLst>
                                        <p:tav tm="0">
                                          <p:val>
                                            <p:strVal val="#ppt_x-#ppt_w*1.125000"/>
                                          </p:val>
                                        </p:tav>
                                        <p:tav tm="100000">
                                          <p:val>
                                            <p:strVal val="#ppt_x"/>
                                          </p:val>
                                        </p:tav>
                                      </p:tavLst>
                                    </p:anim>
                                    <p:animEffect transition="in" filter="wipe(right)">
                                      <p:cBhvr>
                                        <p:cTn id="10" dur="500"/>
                                        <p:tgtEl>
                                          <p:spTgt spid="21"/>
                                        </p:tgtEl>
                                      </p:cBhvr>
                                    </p:animEffect>
                                    <p:set>
                                      <p:cBhvr>
                                        <p:cTn id="11" dur="500" fill="hold">
                                          <p:stCondLst>
                                            <p:cond delay="0"/>
                                          </p:stCondLst>
                                        </p:cTn>
                                        <p:tgtEl>
                                          <p:spTgt spid="21"/>
                                        </p:tgtEl>
                                        <p:attrNameLst>
                                          <p:attrName>style.visibility</p:attrName>
                                        </p:attrNameLst>
                                      </p:cBhvr>
                                      <p:to>
                                        <p:strVal val="visible"/>
                                      </p:to>
                                    </p:set>
                                  </p:childTnLst>
                                </p:cTn>
                              </p:par>
                            </p:childTnLst>
                          </p:cTn>
                        </p:par>
                        <p:par>
                          <p:cTn id="12" fill="hold">
                            <p:stCondLst>
                              <p:cond delay="500"/>
                            </p:stCondLst>
                            <p:childTnLst>
                              <p:par>
                                <p:cTn id="13" presetID="3" presetClass="entr" presetSubtype="10" fill="hold" nodeType="afterEffect">
                                  <p:stCondLst>
                                    <p:cond delay="0"/>
                                  </p:stCondLst>
                                  <p:childTnLst>
                                    <p:animEffect transition="in" filter="blinds(horizontal)">
                                      <p:cBhvr>
                                        <p:cTn id="14" dur="1000"/>
                                        <p:tgtEl>
                                          <p:spTgt spid="6"/>
                                        </p:tgtEl>
                                      </p:cBhvr>
                                    </p:animEffect>
                                    <p:set>
                                      <p:cBhvr>
                                        <p:cTn id="15" dur="1000" fill="hold">
                                          <p:stCondLst>
                                            <p:cond delay="0"/>
                                          </p:stCondLst>
                                        </p:cTn>
                                        <p:tgtEl>
                                          <p:spTgt spid="6"/>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par>
                          <p:cTn id="19" fill="hold">
                            <p:stCondLst>
                              <p:cond delay="1500"/>
                            </p:stCondLst>
                            <p:childTnLst>
                              <p:par>
                                <p:cTn id="20" presetID="22" presetClass="entr" presetSubtype="4" fill="hold" nodeType="afterEffect">
                                  <p:stCondLst>
                                    <p:cond delay="0"/>
                                  </p:stCondLst>
                                  <p:childTnLst>
                                    <p:animEffect transition="in" filter="wipe(down)">
                                      <p:cBhvr>
                                        <p:cTn id="21" dur="500"/>
                                        <p:tgtEl>
                                          <p:spTgt spid="23"/>
                                        </p:tgtEl>
                                      </p:cBhvr>
                                    </p:animEffect>
                                    <p:set>
                                      <p:cBhvr>
                                        <p:cTn id="22" dur="500" fill="hold">
                                          <p:stCondLst>
                                            <p:cond delay="0"/>
                                          </p:stCondLst>
                                        </p:cTn>
                                        <p:tgtEl>
                                          <p:spTgt spid="23"/>
                                        </p:tgtEl>
                                        <p:attrNameLst>
                                          <p:attrName>style.visibility</p:attrName>
                                        </p:attrNameLst>
                                      </p:cBhvr>
                                      <p:to>
                                        <p:strVal val="visible"/>
                                      </p:to>
                                    </p:set>
                                  </p:childTnLst>
                                </p:cTn>
                              </p:par>
                            </p:childTnLst>
                          </p:cTn>
                        </p:par>
                        <p:par>
                          <p:cTn id="23" fill="hold">
                            <p:stCondLst>
                              <p:cond delay="2000"/>
                            </p:stCondLst>
                            <p:childTnLst>
                              <p:par>
                                <p:cTn id="24" presetID="17" presetClass="entr" presetSubtype="1" fill="hold" nodeType="afterEffect">
                                  <p:stCondLst>
                                    <p:cond delay="0"/>
                                  </p:stCondLst>
                                  <p:childTnLst>
                                    <p:anim calcmode="lin" valueType="num">
                                      <p:cBhvr additive="base">
                                        <p:cTn id="25" dur="500" fill="hold"/>
                                        <p:tgtEl>
                                          <p:spTgt spid="22"/>
                                        </p:tgtEl>
                                        <p:attrNameLst>
                                          <p:attrName>ppt_x</p:attrName>
                                        </p:attrNameLst>
                                      </p:cBhvr>
                                      <p:tavLst>
                                        <p:tav tm="0">
                                          <p:val>
                                            <p:strVal val="#ppt_x"/>
                                          </p:val>
                                        </p:tav>
                                        <p:tav tm="100000">
                                          <p:val>
                                            <p:strVal val="#ppt_x"/>
                                          </p:val>
                                        </p:tav>
                                      </p:tavLst>
                                    </p:anim>
                                    <p:anim calcmode="lin" valueType="num">
                                      <p:cBhvr additive="base">
                                        <p:cTn id="26" dur="500" fill="hold"/>
                                        <p:tgtEl>
                                          <p:spTgt spid="22"/>
                                        </p:tgtEl>
                                        <p:attrNameLst>
                                          <p:attrName>ppt_y</p:attrName>
                                        </p:attrNameLst>
                                      </p:cBhvr>
                                      <p:tavLst>
                                        <p:tav tm="0">
                                          <p:val>
                                            <p:strVal val="#ppt_y-#ppt_h/2"/>
                                          </p:val>
                                        </p:tav>
                                        <p:tav tm="100000">
                                          <p:val>
                                            <p:strVal val="#ppt_y"/>
                                          </p:val>
                                        </p:tav>
                                      </p:tavLst>
                                    </p:anim>
                                    <p:anim calcmode="lin" valueType="num">
                                      <p:cBhvr additive="base">
                                        <p:cTn id="27" dur="500" fill="hold"/>
                                        <p:tgtEl>
                                          <p:spTgt spid="22"/>
                                        </p:tgtEl>
                                        <p:attrNameLst>
                                          <p:attrName>ppt_w</p:attrName>
                                        </p:attrNameLst>
                                      </p:cBhvr>
                                      <p:tavLst>
                                        <p:tav tm="0">
                                          <p:val>
                                            <p:strVal val="#ppt_w"/>
                                          </p:val>
                                        </p:tav>
                                        <p:tav tm="100000">
                                          <p:val>
                                            <p:strVal val="#ppt_w"/>
                                          </p:val>
                                        </p:tav>
                                      </p:tavLst>
                                    </p:anim>
                                    <p:anim calcmode="lin" valueType="num">
                                      <p:cBhvr additive="base">
                                        <p:cTn id="28" dur="500" fill="hold"/>
                                        <p:tgtEl>
                                          <p:spTgt spid="22"/>
                                        </p:tgtEl>
                                        <p:attrNameLst>
                                          <p:attrName>ppt_h</p:attrName>
                                        </p:attrNameLst>
                                      </p:cBhvr>
                                      <p:tavLst>
                                        <p:tav tm="0">
                                          <p:val>
                                            <p:fltVal val="0"/>
                                          </p:val>
                                        </p:tav>
                                        <p:tav tm="100000">
                                          <p:val>
                                            <p:strVal val="#ppt_h"/>
                                          </p:val>
                                        </p:tav>
                                      </p:tavLst>
                                    </p:anim>
                                    <p:set>
                                      <p:cBhvr additive="base">
                                        <p:cTn id="29" dur="500" fill="hold">
                                          <p:stCondLst>
                                            <p:cond delay="0"/>
                                          </p:stCondLst>
                                        </p:cTn>
                                        <p:tgtEl>
                                          <p:spTgt spid="22"/>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nodeType="after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2500"/>
                            </p:stCondLst>
                            <p:childTnLst>
                              <p:par>
                                <p:cTn id="34" presetID="53" presetClass="entr" presetSubtype="16" fill="hold" nodeType="afterEffect">
                                  <p:stCondLst>
                                    <p:cond delay="0"/>
                                  </p:stCondLst>
                                  <p:childTnLst>
                                    <p:anim calcmode="lin" valueType="num">
                                      <p:cBhvr>
                                        <p:cTn id="35" dur="1000" fill="hold"/>
                                        <p:tgtEl>
                                          <p:spTgt spid="25"/>
                                        </p:tgtEl>
                                        <p:attrNameLst>
                                          <p:attrName>ppt_w</p:attrName>
                                        </p:attrNameLst>
                                      </p:cBhvr>
                                      <p:tavLst>
                                        <p:tav tm="0">
                                          <p:val>
                                            <p:fltVal val="0"/>
                                          </p:val>
                                        </p:tav>
                                        <p:tav tm="100000">
                                          <p:val>
                                            <p:strVal val="#ppt_w"/>
                                          </p:val>
                                        </p:tav>
                                      </p:tavLst>
                                    </p:anim>
                                    <p:anim calcmode="lin" valueType="num">
                                      <p:cBhvr>
                                        <p:cTn id="36" dur="1000" fill="hold"/>
                                        <p:tgtEl>
                                          <p:spTgt spid="25"/>
                                        </p:tgtEl>
                                        <p:attrNameLst>
                                          <p:attrName>ppt_h</p:attrName>
                                        </p:attrNameLst>
                                      </p:cBhvr>
                                      <p:tavLst>
                                        <p:tav tm="0">
                                          <p:val>
                                            <p:fltVal val="0"/>
                                          </p:val>
                                        </p:tav>
                                        <p:tav tm="100000">
                                          <p:val>
                                            <p:strVal val="#ppt_h"/>
                                          </p:val>
                                        </p:tav>
                                      </p:tavLst>
                                    </p:anim>
                                    <p:animEffect transition="in" filter="fade">
                                      <p:cBhvr>
                                        <p:cTn id="37" dur="1000"/>
                                        <p:tgtEl>
                                          <p:spTgt spid="25"/>
                                        </p:tgtEl>
                                      </p:cBhvr>
                                    </p:animEffect>
                                    <p:set>
                                      <p:cBhvr>
                                        <p:cTn id="38" dur="1000" fill="hold">
                                          <p:stCondLst>
                                            <p:cond delay="0"/>
                                          </p:stCondLst>
                                        </p:cTn>
                                        <p:tgtEl>
                                          <p:spTgt spid="25"/>
                                        </p:tgtEl>
                                        <p:attrNameLst>
                                          <p:attrName>style.visibility</p:attrName>
                                        </p:attrNameLst>
                                      </p:cBhvr>
                                      <p:to>
                                        <p:strVal val="visible"/>
                                      </p:to>
                                    </p:set>
                                  </p:childTnLst>
                                </p:cTn>
                              </p:par>
                            </p:childTnLst>
                          </p:cTn>
                        </p:par>
                        <p:par>
                          <p:cTn id="39" fill="hold">
                            <p:stCondLst>
                              <p:cond delay="3500"/>
                            </p:stCondLst>
                            <p:childTnLst>
                              <p:par>
                                <p:cTn id="40" presetID="5" presetClass="entr" presetSubtype="10" fill="hold" nodeType="afterEffect">
                                  <p:stCondLst>
                                    <p:cond delay="0"/>
                                  </p:stCondLst>
                                  <p:childTnLst>
                                    <p:animEffect transition="in" filter="checkerboard(across)">
                                      <p:cBhvr>
                                        <p:cTn id="41" dur="1000"/>
                                        <p:tgtEl>
                                          <p:spTgt spid="24"/>
                                        </p:tgtEl>
                                      </p:cBhvr>
                                    </p:animEffect>
                                    <p:set>
                                      <p:cBhvr>
                                        <p:cTn id="42" dur="1000" fill="hold">
                                          <p:stCondLst>
                                            <p:cond delay="0"/>
                                          </p:stCondLst>
                                        </p:cTn>
                                        <p:tgtEl>
                                          <p:spTgt spid="24"/>
                                        </p:tgtEl>
                                        <p:attrNameLst>
                                          <p:attrName>style.visibility</p:attrName>
                                        </p:attrNameLst>
                                      </p:cBhvr>
                                      <p:to>
                                        <p:strVal val="visible"/>
                                      </p:to>
                                    </p:set>
                                  </p:childTnLst>
                                </p:cTn>
                              </p:par>
                            </p:childTnLst>
                          </p:cTn>
                        </p:par>
                        <p:par>
                          <p:cTn id="43" fill="hold">
                            <p:stCondLst>
                              <p:cond delay="4500"/>
                            </p:stCondLst>
                            <p:childTnLst>
                              <p:par>
                                <p:cTn id="44" presetID="2" presetClass="entr" presetSubtype="2" fill="hold" nodeType="afterEffect">
                                  <p:stCondLst>
                                    <p:cond delay="0"/>
                                  </p:stCondLst>
                                  <p:childTnLst>
                                    <p:anim calcmode="lin" valueType="num">
                                      <p:cBhvr additive="base">
                                        <p:cTn id="45" dur="1000" fill="hold"/>
                                        <p:tgtEl>
                                          <p:spTgt spid="32"/>
                                        </p:tgtEl>
                                        <p:attrNameLst>
                                          <p:attrName>ppt_x</p:attrName>
                                        </p:attrNameLst>
                                      </p:cBhvr>
                                      <p:tavLst>
                                        <p:tav tm="0">
                                          <p:val>
                                            <p:strVal val="1+#ppt_w/2"/>
                                          </p:val>
                                        </p:tav>
                                        <p:tav tm="100000">
                                          <p:val>
                                            <p:strVal val="#ppt_x"/>
                                          </p:val>
                                        </p:tav>
                                      </p:tavLst>
                                    </p:anim>
                                    <p:anim calcmode="lin" valueType="num">
                                      <p:cBhvr additive="base">
                                        <p:cTn id="46" dur="1000" fill="hold"/>
                                        <p:tgtEl>
                                          <p:spTgt spid="32"/>
                                        </p:tgtEl>
                                        <p:attrNameLst>
                                          <p:attrName>ppt_y</p:attrName>
                                        </p:attrNameLst>
                                      </p:cBhvr>
                                      <p:tavLst>
                                        <p:tav tm="0">
                                          <p:val>
                                            <p:strVal val="#ppt_y"/>
                                          </p:val>
                                        </p:tav>
                                        <p:tav tm="100000">
                                          <p:val>
                                            <p:strVal val="#ppt_y"/>
                                          </p:val>
                                        </p:tav>
                                      </p:tavLst>
                                    </p:anim>
                                    <p:set>
                                      <p:cBhvr>
                                        <p:cTn id="47" dur="1000"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F0B86-0A6A-9FA4-D47A-D8B62F2661BF}"/>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B022B584-D3A6-3E39-C955-A184F8306206}"/>
              </a:ext>
            </a:extLst>
          </p:cNvPr>
          <p:cNvPicPr>
            <a:picLocks noChangeAspect="1"/>
          </p:cNvPicPr>
          <p:nvPr/>
        </p:nvPicPr>
        <p:blipFill>
          <a:blip r:embed="rId2"/>
          <a:stretch>
            <a:fillRect/>
          </a:stretch>
        </p:blipFill>
        <p:spPr>
          <a:xfrm>
            <a:off x="0" y="23196"/>
            <a:ext cx="9143999" cy="6834804"/>
          </a:xfrm>
          <a:prstGeom prst="rect">
            <a:avLst/>
          </a:prstGeom>
        </p:spPr>
      </p:pic>
      <p:sp>
        <p:nvSpPr>
          <p:cNvPr id="5" name="ZoneTexte 4">
            <a:extLst>
              <a:ext uri="{FF2B5EF4-FFF2-40B4-BE49-F238E27FC236}">
                <a16:creationId xmlns:a16="http://schemas.microsoft.com/office/drawing/2014/main" id="{E24D2C10-ED3E-45C8-8547-4E3DE02FD840}"/>
              </a:ext>
            </a:extLst>
          </p:cNvPr>
          <p:cNvSpPr txBox="1"/>
          <p:nvPr/>
        </p:nvSpPr>
        <p:spPr>
          <a:xfrm>
            <a:off x="539552" y="1052736"/>
            <a:ext cx="7344816" cy="5450851"/>
          </a:xfrm>
          <a:prstGeom prst="rect">
            <a:avLst/>
          </a:prstGeom>
          <a:noFill/>
        </p:spPr>
        <p:txBody>
          <a:bodyPr wrap="square">
            <a:spAutoFit/>
          </a:bodyPr>
          <a:lstStyle/>
          <a:p>
            <a:pPr algn="just">
              <a:lnSpc>
                <a:spcPct val="150000"/>
              </a:lnSpc>
            </a:pPr>
            <a:r>
              <a:rPr lang="fr-FR" dirty="0"/>
              <a:t>La transfusion sanguine est cruciale pour les soins de santé en Afrique, où des groupes vulnérables, tels que les femmes enceintes et les enfants malnutris, en dépendent particulièrement. Bien que des dons volontaires soient essentiels pour répondre aux besoins médicaux urgents, l'Afrique fait face à des défis majeurs, notamment une collecte insuffisante de sang, avec seulement 5 à 10 dons pour 1 000 habitants, bien en dessous du seuil recommandé de 10 à 20 dons (OMS, 2021). En 2023, le Cameroun a augmenté ses besoins à plus de 400 000 poches de sang, mais n'en a collecté que 147 034, représentant 36,75 % des besoins (MINSANTE). À Douala, seulement 30 % des besoins en sang sont couverts, laissant de nombreux patients sans accès aux transfusions nécessaires (EFS, 2023). Les obstacles à la collecte incluent le manque de sensibilisation et d'infrastructures, soulignant l'urgence d'améliorer la situation pour sauver des vies.</a:t>
            </a:r>
          </a:p>
        </p:txBody>
      </p:sp>
      <p:sp>
        <p:nvSpPr>
          <p:cNvPr id="6" name="AutoShape 5">
            <a:extLst>
              <a:ext uri="{FF2B5EF4-FFF2-40B4-BE49-F238E27FC236}">
                <a16:creationId xmlns:a16="http://schemas.microsoft.com/office/drawing/2014/main" id="{739F4271-3EF1-4372-9A0A-5B1BA4CD9DAA}"/>
              </a:ext>
            </a:extLst>
          </p:cNvPr>
          <p:cNvSpPr>
            <a:spLocks noGrp="1"/>
          </p:cNvSpPr>
          <p:nvPr>
            <p:ph type="title"/>
          </p:nvPr>
        </p:nvSpPr>
        <p:spPr>
          <a:xfrm>
            <a:off x="367748" y="322087"/>
            <a:ext cx="7444607" cy="618623"/>
          </a:xfrm>
        </p:spPr>
        <p:txBody>
          <a:bodyPr vert="horz" lIns="91440" tIns="45720" rIns="91440" bIns="45720" anchor="b">
            <a:normAutofit fontScale="90000"/>
          </a:bodyPr>
          <a:lstStyle/>
          <a:p>
            <a:pPr algn="l">
              <a:lnSpc>
                <a:spcPct val="120033"/>
              </a:lnSpc>
              <a:spcBef>
                <a:spcPct val="0"/>
              </a:spcBef>
            </a:pPr>
            <a:r>
              <a:rPr lang="fr-FR" altLang="zh-CN" sz="2000" b="1" dirty="0">
                <a:solidFill>
                  <a:srgbClr val="2F2F2F"/>
                </a:solidFill>
                <a:latin typeface="微软雅黑"/>
                <a:ea typeface="微软雅黑"/>
              </a:rPr>
              <a:t>Quelques statistiques justifiant l’ampleur du manque en Afrique subsaharien et à Douala en particulier</a:t>
            </a:r>
            <a:endParaRPr lang="zh-CN" altLang="en-US" sz="2000" b="1" i="0" u="none" baseline="0" dirty="0">
              <a:solidFill>
                <a:srgbClr val="2F2F2F"/>
              </a:solidFill>
              <a:latin typeface="微软雅黑"/>
              <a:ea typeface="微软雅黑"/>
            </a:endParaRPr>
          </a:p>
        </p:txBody>
      </p:sp>
    </p:spTree>
    <p:extLst>
      <p:ext uri="{BB962C8B-B14F-4D97-AF65-F5344CB8AC3E}">
        <p14:creationId xmlns:p14="http://schemas.microsoft.com/office/powerpoint/2010/main" val="1998219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anim calcmode="lin" valueType="num">
                                      <p:cBhvr additive="base">
                                        <p:cTn id="6" dur="1000" fill="hold"/>
                                        <p:tgtEl>
                                          <p:spTgt spid="6"/>
                                        </p:tgtEl>
                                        <p:attrNameLst>
                                          <p:attrName>ppt_x</p:attrName>
                                        </p:attrNameLst>
                                      </p:cBhvr>
                                      <p:tavLst>
                                        <p:tav tm="0">
                                          <p:val>
                                            <p:strVal val="1+#ppt_w/2"/>
                                          </p:val>
                                        </p:tav>
                                        <p:tav tm="100000">
                                          <p:val>
                                            <p:strVal val="#ppt_x"/>
                                          </p:val>
                                        </p:tav>
                                      </p:tavLst>
                                    </p:anim>
                                    <p:anim calcmode="lin" valueType="num">
                                      <p:cBhvr additive="base">
                                        <p:cTn id="7" dur="1000" fill="hold"/>
                                        <p:tgtEl>
                                          <p:spTgt spid="6"/>
                                        </p:tgtEl>
                                        <p:attrNameLst>
                                          <p:attrName>ppt_y</p:attrName>
                                        </p:attrNameLst>
                                      </p:cBhvr>
                                      <p:tavLst>
                                        <p:tav tm="0">
                                          <p:val>
                                            <p:strVal val="#ppt_y"/>
                                          </p:val>
                                        </p:tav>
                                        <p:tav tm="100000">
                                          <p:val>
                                            <p:strVal val="#ppt_y"/>
                                          </p:val>
                                        </p:tav>
                                      </p:tavLst>
                                    </p:anim>
                                    <p:set>
                                      <p:cBhvr>
                                        <p:cTn id="8" dur="1000"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ECFAF-9C94-91D2-7B96-E079175164F1}"/>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32C0E826-1B77-0625-1DDB-11764833C841}"/>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2">
            <a:extLst>
              <a:ext uri="{FF2B5EF4-FFF2-40B4-BE49-F238E27FC236}">
                <a16:creationId xmlns:a16="http://schemas.microsoft.com/office/drawing/2014/main" id="{C18F331E-CFB8-DCC1-BE5C-0FA94859C0B3}"/>
              </a:ext>
            </a:extLst>
          </p:cNvPr>
          <p:cNvSpPr>
            <a:spLocks noGrp="1"/>
          </p:cNvSpPr>
          <p:nvPr>
            <p:ph type="title"/>
          </p:nvPr>
        </p:nvSpPr>
        <p:spPr>
          <a:xfrm>
            <a:off x="660400" y="128587"/>
            <a:ext cx="7007944" cy="900112"/>
          </a:xfrm>
        </p:spPr>
        <p:txBody>
          <a:bodyPr vert="horz" lIns="91440" tIns="45720" rIns="91440" bIns="45720" anchor="b">
            <a:normAutofit fontScale="90000"/>
          </a:bodyPr>
          <a:lstStyle/>
          <a:p>
            <a:pPr>
              <a:lnSpc>
                <a:spcPct val="100000"/>
              </a:lnSpc>
              <a:spcBef>
                <a:spcPct val="0"/>
              </a:spcBef>
            </a:pPr>
            <a:r>
              <a:rPr lang="en-US" sz="2800" b="1" i="0" u="none" baseline="0" dirty="0">
                <a:solidFill>
                  <a:srgbClr val="2F2F2F"/>
                </a:solidFill>
                <a:effectLst/>
                <a:latin typeface="+mn-ea"/>
                <a:ea typeface="+mn-ea"/>
              </a:rPr>
              <a:t>Justification : </a:t>
            </a:r>
            <a:r>
              <a:rPr lang="en-US" sz="2800" b="1" i="0" u="none" baseline="0" dirty="0" err="1">
                <a:solidFill>
                  <a:srgbClr val="2F2F2F"/>
                </a:solidFill>
                <a:effectLst/>
                <a:latin typeface="+mn-ea"/>
                <a:ea typeface="+mn-ea"/>
              </a:rPr>
              <a:t>Nécessité</a:t>
            </a:r>
            <a:r>
              <a:rPr lang="en-US" sz="2800" b="1" i="0" u="none" baseline="0" dirty="0">
                <a:solidFill>
                  <a:srgbClr val="2F2F2F"/>
                </a:solidFill>
                <a:effectLst/>
                <a:latin typeface="+mn-ea"/>
                <a:ea typeface="+mn-ea"/>
              </a:rPr>
              <a:t> </a:t>
            </a:r>
            <a:r>
              <a:rPr lang="en-US" sz="2800" b="1" i="0" u="none" baseline="0" dirty="0" err="1">
                <a:solidFill>
                  <a:srgbClr val="2F2F2F"/>
                </a:solidFill>
                <a:effectLst/>
                <a:latin typeface="+mn-ea"/>
                <a:ea typeface="+mn-ea"/>
              </a:rPr>
              <a:t>d'une</a:t>
            </a:r>
            <a:r>
              <a:rPr lang="en-US" sz="2800" b="1" i="0" u="none" baseline="0" dirty="0">
                <a:solidFill>
                  <a:srgbClr val="2F2F2F"/>
                </a:solidFill>
                <a:effectLst/>
                <a:latin typeface="+mn-ea"/>
                <a:ea typeface="+mn-ea"/>
              </a:rPr>
              <a:t> Vue </a:t>
            </a:r>
            <a:r>
              <a:rPr lang="en-US" sz="2800" b="1" i="0" u="none" baseline="0" dirty="0" err="1">
                <a:solidFill>
                  <a:srgbClr val="2F2F2F"/>
                </a:solidFill>
                <a:effectLst/>
                <a:latin typeface="+mn-ea"/>
                <a:ea typeface="+mn-ea"/>
              </a:rPr>
              <a:t>Globale</a:t>
            </a:r>
            <a:r>
              <a:rPr lang="en-US" sz="2800" b="1" i="0" u="none" baseline="0" dirty="0">
                <a:solidFill>
                  <a:srgbClr val="2F2F2F"/>
                </a:solidFill>
                <a:effectLst/>
                <a:latin typeface="+mn-ea"/>
                <a:ea typeface="+mn-ea"/>
              </a:rPr>
              <a:t> et d'un </a:t>
            </a:r>
            <a:r>
              <a:rPr lang="en-US" sz="2800" b="1" i="0" u="none" baseline="0" dirty="0" err="1">
                <a:solidFill>
                  <a:srgbClr val="2F2F2F"/>
                </a:solidFill>
                <a:effectLst/>
                <a:latin typeface="+mn-ea"/>
                <a:ea typeface="+mn-ea"/>
              </a:rPr>
              <a:t>Suivi</a:t>
            </a:r>
            <a:r>
              <a:rPr lang="en-US" sz="2800" b="1" i="0" u="none" baseline="0" dirty="0">
                <a:solidFill>
                  <a:srgbClr val="2F2F2F"/>
                </a:solidFill>
                <a:effectLst/>
                <a:latin typeface="+mn-ea"/>
                <a:ea typeface="+mn-ea"/>
              </a:rPr>
              <a:t> </a:t>
            </a:r>
            <a:r>
              <a:rPr lang="en-US" sz="2800" b="1" i="0" u="none" baseline="0" dirty="0" err="1">
                <a:solidFill>
                  <a:srgbClr val="2F2F2F"/>
                </a:solidFill>
                <a:effectLst/>
                <a:latin typeface="+mn-ea"/>
                <a:ea typeface="+mn-ea"/>
              </a:rPr>
              <a:t>Optimisé</a:t>
            </a:r>
            <a:r>
              <a:rPr lang="en-US" sz="2800" b="1" i="0" u="none" baseline="0" dirty="0">
                <a:solidFill>
                  <a:srgbClr val="2F2F2F"/>
                </a:solidFill>
                <a:effectLst/>
                <a:latin typeface="+mn-ea"/>
                <a:ea typeface="+mn-ea"/>
              </a:rPr>
              <a:t> des </a:t>
            </a:r>
            <a:r>
              <a:rPr lang="en-US" sz="2800" b="1" i="0" u="none" baseline="0" dirty="0" err="1">
                <a:solidFill>
                  <a:srgbClr val="2F2F2F"/>
                </a:solidFill>
                <a:effectLst/>
                <a:latin typeface="+mn-ea"/>
                <a:ea typeface="+mn-ea"/>
              </a:rPr>
              <a:t>campagnes</a:t>
            </a:r>
            <a:r>
              <a:rPr lang="en-US" sz="2800" b="1" i="0" u="none" dirty="0">
                <a:solidFill>
                  <a:srgbClr val="2F2F2F"/>
                </a:solidFill>
                <a:effectLst/>
                <a:latin typeface="+mn-ea"/>
                <a:ea typeface="+mn-ea"/>
              </a:rPr>
              <a:t> de  don de sang</a:t>
            </a:r>
            <a:endParaRPr lang="en-US" sz="2800" b="1" i="0" u="none" baseline="0" dirty="0">
              <a:solidFill>
                <a:srgbClr val="2F2F2F"/>
              </a:solidFill>
              <a:effectLst/>
              <a:latin typeface="+mn-ea"/>
              <a:ea typeface="+mn-ea"/>
            </a:endParaRPr>
          </a:p>
        </p:txBody>
      </p:sp>
      <p:grpSp>
        <p:nvGrpSpPr>
          <p:cNvPr id="3" name="Group 3">
            <a:extLst>
              <a:ext uri="{FF2B5EF4-FFF2-40B4-BE49-F238E27FC236}">
                <a16:creationId xmlns:a16="http://schemas.microsoft.com/office/drawing/2014/main" id="{E948BCE8-F96A-14AC-CFE5-F66AD30498C0}"/>
              </a:ext>
            </a:extLst>
          </p:cNvPr>
          <p:cNvGrpSpPr/>
          <p:nvPr/>
        </p:nvGrpSpPr>
        <p:grpSpPr>
          <a:xfrm>
            <a:off x="3890526" y="2303999"/>
            <a:ext cx="5240347" cy="2930599"/>
            <a:chOff x="5826005" y="2303999"/>
            <a:chExt cx="5963175" cy="2930599"/>
          </a:xfrm>
        </p:grpSpPr>
        <p:grpSp>
          <p:nvGrpSpPr>
            <p:cNvPr id="5" name="Group 4">
              <a:extLst>
                <a:ext uri="{FF2B5EF4-FFF2-40B4-BE49-F238E27FC236}">
                  <a16:creationId xmlns:a16="http://schemas.microsoft.com/office/drawing/2014/main" id="{36D84C0C-227C-1BA2-9C3A-E566B5C587F9}"/>
                </a:ext>
              </a:extLst>
            </p:cNvPr>
            <p:cNvGrpSpPr/>
            <p:nvPr/>
          </p:nvGrpSpPr>
          <p:grpSpPr>
            <a:xfrm>
              <a:off x="5826005" y="2303999"/>
              <a:ext cx="5963175" cy="2930599"/>
              <a:chOff x="3011298" y="414885"/>
              <a:chExt cx="5646554" cy="2774951"/>
            </a:xfrm>
            <a:solidFill>
              <a:schemeClr val="accent1">
                <a:lumMod val="20000"/>
                <a:lumOff val="80000"/>
              </a:schemeClr>
            </a:solidFill>
          </p:grpSpPr>
          <p:sp>
            <p:nvSpPr>
              <p:cNvPr id="51" name="Freeform 5">
                <a:extLst>
                  <a:ext uri="{FF2B5EF4-FFF2-40B4-BE49-F238E27FC236}">
                    <a16:creationId xmlns:a16="http://schemas.microsoft.com/office/drawing/2014/main" id="{46B819E0-C9DC-E9B7-03D0-9DA77ADA0FEA}"/>
                  </a:ext>
                </a:extLst>
              </p:cNvPr>
              <p:cNvSpPr/>
              <p:nvPr/>
            </p:nvSpPr>
            <p:spPr>
              <a:xfrm>
                <a:off x="6523058" y="505936"/>
                <a:ext cx="42023" cy="22413"/>
              </a:xfrm>
              <a:custGeom>
                <a:avLst/>
                <a:gdLst/>
                <a:ahLst/>
                <a:cxnLst/>
                <a:rect l="l" t="t" r="r" b="b"/>
                <a:pathLst>
                  <a:path w="20" h="11">
                    <a:moveTo>
                      <a:pt x="10" y="0"/>
                    </a:moveTo>
                    <a:cubicBezTo>
                      <a:pt x="12" y="0"/>
                      <a:pt x="12" y="1"/>
                      <a:pt x="12" y="2"/>
                    </a:cubicBezTo>
                    <a:cubicBezTo>
                      <a:pt x="14" y="5"/>
                      <a:pt x="20" y="5"/>
                      <a:pt x="16" y="9"/>
                    </a:cubicBezTo>
                    <a:cubicBezTo>
                      <a:pt x="10" y="11"/>
                      <a:pt x="13" y="3"/>
                      <a:pt x="6" y="6"/>
                    </a:cubicBezTo>
                    <a:cubicBezTo>
                      <a:pt x="0" y="3"/>
                      <a:pt x="14" y="6"/>
                      <a:pt x="10"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52" name="Freeform 6">
                <a:extLst>
                  <a:ext uri="{FF2B5EF4-FFF2-40B4-BE49-F238E27FC236}">
                    <a16:creationId xmlns:a16="http://schemas.microsoft.com/office/drawing/2014/main" id="{8DD9DA13-2F0F-0BA9-851F-0B14E333B3F6}"/>
                  </a:ext>
                </a:extLst>
              </p:cNvPr>
              <p:cNvSpPr/>
              <p:nvPr/>
            </p:nvSpPr>
            <p:spPr>
              <a:xfrm>
                <a:off x="7114188" y="505936"/>
                <a:ext cx="81245" cy="42023"/>
              </a:xfrm>
              <a:custGeom>
                <a:avLst/>
                <a:gdLst/>
                <a:ahLst/>
                <a:cxnLst/>
                <a:rect l="l" t="t" r="r" b="b"/>
                <a:pathLst>
                  <a:path w="39" h="20">
                    <a:moveTo>
                      <a:pt x="37" y="15"/>
                    </a:moveTo>
                    <a:cubicBezTo>
                      <a:pt x="32" y="16"/>
                      <a:pt x="23" y="13"/>
                      <a:pt x="23" y="19"/>
                    </a:cubicBezTo>
                    <a:cubicBezTo>
                      <a:pt x="19" y="16"/>
                      <a:pt x="12" y="20"/>
                      <a:pt x="4" y="19"/>
                    </a:cubicBezTo>
                    <a:cubicBezTo>
                      <a:pt x="5" y="16"/>
                      <a:pt x="2" y="15"/>
                      <a:pt x="0" y="15"/>
                    </a:cubicBezTo>
                    <a:cubicBezTo>
                      <a:pt x="4" y="4"/>
                      <a:pt x="15" y="0"/>
                      <a:pt x="30" y="0"/>
                    </a:cubicBezTo>
                    <a:cubicBezTo>
                      <a:pt x="28" y="5"/>
                      <a:pt x="34" y="2"/>
                      <a:pt x="36" y="4"/>
                    </a:cubicBezTo>
                    <a:cubicBezTo>
                      <a:pt x="37" y="5"/>
                      <a:pt x="32" y="5"/>
                      <a:pt x="32" y="6"/>
                    </a:cubicBezTo>
                    <a:cubicBezTo>
                      <a:pt x="31" y="8"/>
                      <a:pt x="39" y="7"/>
                      <a:pt x="37" y="15"/>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53" name="Freeform 7">
                <a:extLst>
                  <a:ext uri="{FF2B5EF4-FFF2-40B4-BE49-F238E27FC236}">
                    <a16:creationId xmlns:a16="http://schemas.microsoft.com/office/drawing/2014/main" id="{BC652D2A-3A61-A032-4884-D54801D3CFB0}"/>
                  </a:ext>
                </a:extLst>
              </p:cNvPr>
              <p:cNvSpPr/>
              <p:nvPr/>
            </p:nvSpPr>
            <p:spPr>
              <a:xfrm>
                <a:off x="6651930" y="510139"/>
                <a:ext cx="39222" cy="22413"/>
              </a:xfrm>
              <a:custGeom>
                <a:avLst/>
                <a:gdLst/>
                <a:ahLst/>
                <a:cxnLst/>
                <a:rect l="l" t="t" r="r" b="b"/>
                <a:pathLst>
                  <a:path w="19" h="11">
                    <a:moveTo>
                      <a:pt x="19" y="2"/>
                    </a:moveTo>
                    <a:cubicBezTo>
                      <a:pt x="18" y="3"/>
                      <a:pt x="17" y="6"/>
                      <a:pt x="17" y="9"/>
                    </a:cubicBezTo>
                    <a:cubicBezTo>
                      <a:pt x="13" y="8"/>
                      <a:pt x="12" y="11"/>
                      <a:pt x="10" y="11"/>
                    </a:cubicBezTo>
                    <a:cubicBezTo>
                      <a:pt x="6" y="9"/>
                      <a:pt x="0" y="11"/>
                      <a:pt x="0" y="6"/>
                    </a:cubicBezTo>
                    <a:cubicBezTo>
                      <a:pt x="6" y="6"/>
                      <a:pt x="8" y="1"/>
                      <a:pt x="12" y="6"/>
                    </a:cubicBezTo>
                    <a:cubicBezTo>
                      <a:pt x="14" y="5"/>
                      <a:pt x="13" y="0"/>
                      <a:pt x="19" y="2"/>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54" name="Freeform 8">
                <a:extLst>
                  <a:ext uri="{FF2B5EF4-FFF2-40B4-BE49-F238E27FC236}">
                    <a16:creationId xmlns:a16="http://schemas.microsoft.com/office/drawing/2014/main" id="{F623E3B1-F20A-ED9A-6B94-3C8278DEE8F7}"/>
                  </a:ext>
                </a:extLst>
              </p:cNvPr>
              <p:cNvSpPr/>
              <p:nvPr/>
            </p:nvSpPr>
            <p:spPr>
              <a:xfrm>
                <a:off x="6402591" y="522746"/>
                <a:ext cx="50428" cy="26615"/>
              </a:xfrm>
              <a:custGeom>
                <a:avLst/>
                <a:gdLst/>
                <a:ahLst/>
                <a:cxnLst/>
                <a:rect l="l" t="t" r="r" b="b"/>
                <a:pathLst>
                  <a:path w="24" h="13">
                    <a:moveTo>
                      <a:pt x="23" y="0"/>
                    </a:moveTo>
                    <a:cubicBezTo>
                      <a:pt x="24" y="4"/>
                      <a:pt x="20" y="2"/>
                      <a:pt x="20" y="5"/>
                    </a:cubicBezTo>
                    <a:cubicBezTo>
                      <a:pt x="20" y="6"/>
                      <a:pt x="17" y="10"/>
                      <a:pt x="14" y="11"/>
                    </a:cubicBezTo>
                    <a:cubicBezTo>
                      <a:pt x="10" y="13"/>
                      <a:pt x="11" y="7"/>
                      <a:pt x="10" y="7"/>
                    </a:cubicBezTo>
                    <a:cubicBezTo>
                      <a:pt x="10" y="7"/>
                      <a:pt x="7" y="9"/>
                      <a:pt x="5" y="9"/>
                    </a:cubicBezTo>
                    <a:cubicBezTo>
                      <a:pt x="4" y="9"/>
                      <a:pt x="3" y="5"/>
                      <a:pt x="1" y="5"/>
                    </a:cubicBezTo>
                    <a:cubicBezTo>
                      <a:pt x="0" y="0"/>
                      <a:pt x="8" y="5"/>
                      <a:pt x="10" y="3"/>
                    </a:cubicBezTo>
                    <a:cubicBezTo>
                      <a:pt x="11" y="3"/>
                      <a:pt x="10" y="1"/>
                      <a:pt x="10" y="1"/>
                    </a:cubicBezTo>
                    <a:cubicBezTo>
                      <a:pt x="15" y="0"/>
                      <a:pt x="17" y="1"/>
                      <a:pt x="23"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55" name="Freeform 9">
                <a:extLst>
                  <a:ext uri="{FF2B5EF4-FFF2-40B4-BE49-F238E27FC236}">
                    <a16:creationId xmlns:a16="http://schemas.microsoft.com/office/drawing/2014/main" id="{A3720273-241F-1F72-2FA7-FB3719101719}"/>
                  </a:ext>
                </a:extLst>
              </p:cNvPr>
              <p:cNvSpPr/>
              <p:nvPr/>
            </p:nvSpPr>
            <p:spPr>
              <a:xfrm>
                <a:off x="6604304" y="518544"/>
                <a:ext cx="42023" cy="14008"/>
              </a:xfrm>
              <a:custGeom>
                <a:avLst/>
                <a:gdLst/>
                <a:ahLst/>
                <a:cxnLst/>
                <a:rect l="l" t="t" r="r" b="b"/>
                <a:pathLst>
                  <a:path w="20" h="7">
                    <a:moveTo>
                      <a:pt x="18" y="7"/>
                    </a:moveTo>
                    <a:cubicBezTo>
                      <a:pt x="13" y="7"/>
                      <a:pt x="8" y="7"/>
                      <a:pt x="3" y="7"/>
                    </a:cubicBezTo>
                    <a:cubicBezTo>
                      <a:pt x="0" y="1"/>
                      <a:pt x="9" y="6"/>
                      <a:pt x="8" y="2"/>
                    </a:cubicBezTo>
                    <a:cubicBezTo>
                      <a:pt x="10" y="5"/>
                      <a:pt x="20" y="0"/>
                      <a:pt x="18" y="7"/>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56" name="Freeform 10">
                <a:extLst>
                  <a:ext uri="{FF2B5EF4-FFF2-40B4-BE49-F238E27FC236}">
                    <a16:creationId xmlns:a16="http://schemas.microsoft.com/office/drawing/2014/main" id="{6982027F-F464-94AA-B64B-B20570C316E6}"/>
                  </a:ext>
                </a:extLst>
              </p:cNvPr>
              <p:cNvSpPr/>
              <p:nvPr/>
            </p:nvSpPr>
            <p:spPr>
              <a:xfrm>
                <a:off x="6544070" y="536753"/>
                <a:ext cx="50428" cy="18211"/>
              </a:xfrm>
              <a:custGeom>
                <a:avLst/>
                <a:gdLst/>
                <a:ahLst/>
                <a:cxnLst/>
                <a:rect l="l" t="t" r="r" b="b"/>
                <a:pathLst>
                  <a:path w="24" h="9">
                    <a:moveTo>
                      <a:pt x="17" y="0"/>
                    </a:moveTo>
                    <a:cubicBezTo>
                      <a:pt x="24" y="3"/>
                      <a:pt x="17" y="2"/>
                      <a:pt x="17" y="7"/>
                    </a:cubicBezTo>
                    <a:cubicBezTo>
                      <a:pt x="11" y="7"/>
                      <a:pt x="3" y="9"/>
                      <a:pt x="0" y="6"/>
                    </a:cubicBezTo>
                    <a:cubicBezTo>
                      <a:pt x="3" y="1"/>
                      <a:pt x="13" y="4"/>
                      <a:pt x="17"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57" name="Freeform 11">
                <a:extLst>
                  <a:ext uri="{FF2B5EF4-FFF2-40B4-BE49-F238E27FC236}">
                    <a16:creationId xmlns:a16="http://schemas.microsoft.com/office/drawing/2014/main" id="{CAD70909-BBDB-2987-11BF-AFC086F51A35}"/>
                  </a:ext>
                </a:extLst>
              </p:cNvPr>
              <p:cNvSpPr/>
              <p:nvPr/>
            </p:nvSpPr>
            <p:spPr>
              <a:xfrm>
                <a:off x="4077293" y="552163"/>
                <a:ext cx="22413" cy="15409"/>
              </a:xfrm>
              <a:custGeom>
                <a:avLst/>
                <a:gdLst/>
                <a:ahLst/>
                <a:cxnLst/>
                <a:rect l="l" t="t" r="r" b="b"/>
                <a:pathLst>
                  <a:path w="11" h="8">
                    <a:moveTo>
                      <a:pt x="1" y="0"/>
                    </a:moveTo>
                    <a:cubicBezTo>
                      <a:pt x="6" y="1"/>
                      <a:pt x="11" y="1"/>
                      <a:pt x="10" y="8"/>
                    </a:cubicBezTo>
                    <a:cubicBezTo>
                      <a:pt x="7" y="5"/>
                      <a:pt x="0" y="6"/>
                      <a:pt x="1"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58" name="Freeform 12">
                <a:extLst>
                  <a:ext uri="{FF2B5EF4-FFF2-40B4-BE49-F238E27FC236}">
                    <a16:creationId xmlns:a16="http://schemas.microsoft.com/office/drawing/2014/main" id="{ADFA1A1C-ADDA-C851-8AE0-9530F1C69BCD}"/>
                  </a:ext>
                </a:extLst>
              </p:cNvPr>
              <p:cNvSpPr/>
              <p:nvPr/>
            </p:nvSpPr>
            <p:spPr>
              <a:xfrm>
                <a:off x="7143605" y="549361"/>
                <a:ext cx="89650" cy="46226"/>
              </a:xfrm>
              <a:custGeom>
                <a:avLst/>
                <a:gdLst/>
                <a:ahLst/>
                <a:cxnLst/>
                <a:rect l="l" t="t" r="r" b="b"/>
                <a:pathLst>
                  <a:path w="43" h="22">
                    <a:moveTo>
                      <a:pt x="38" y="5"/>
                    </a:moveTo>
                    <a:cubicBezTo>
                      <a:pt x="37" y="11"/>
                      <a:pt x="31" y="15"/>
                      <a:pt x="42" y="15"/>
                    </a:cubicBezTo>
                    <a:cubicBezTo>
                      <a:pt x="43" y="22"/>
                      <a:pt x="31" y="21"/>
                      <a:pt x="23" y="20"/>
                    </a:cubicBezTo>
                    <a:cubicBezTo>
                      <a:pt x="20" y="20"/>
                      <a:pt x="21" y="20"/>
                      <a:pt x="20" y="18"/>
                    </a:cubicBezTo>
                    <a:cubicBezTo>
                      <a:pt x="16" y="15"/>
                      <a:pt x="17" y="21"/>
                      <a:pt x="12" y="18"/>
                    </a:cubicBezTo>
                    <a:cubicBezTo>
                      <a:pt x="12" y="18"/>
                      <a:pt x="13" y="15"/>
                      <a:pt x="12" y="15"/>
                    </a:cubicBezTo>
                    <a:cubicBezTo>
                      <a:pt x="11" y="14"/>
                      <a:pt x="9" y="17"/>
                      <a:pt x="7" y="16"/>
                    </a:cubicBezTo>
                    <a:cubicBezTo>
                      <a:pt x="6" y="16"/>
                      <a:pt x="9" y="13"/>
                      <a:pt x="9" y="13"/>
                    </a:cubicBezTo>
                    <a:cubicBezTo>
                      <a:pt x="7" y="11"/>
                      <a:pt x="0" y="15"/>
                      <a:pt x="1" y="11"/>
                    </a:cubicBezTo>
                    <a:cubicBezTo>
                      <a:pt x="0" y="7"/>
                      <a:pt x="3" y="8"/>
                      <a:pt x="5" y="7"/>
                    </a:cubicBezTo>
                    <a:cubicBezTo>
                      <a:pt x="7" y="5"/>
                      <a:pt x="6" y="4"/>
                      <a:pt x="10" y="3"/>
                    </a:cubicBezTo>
                    <a:cubicBezTo>
                      <a:pt x="12" y="3"/>
                      <a:pt x="20" y="0"/>
                      <a:pt x="27" y="1"/>
                    </a:cubicBezTo>
                    <a:cubicBezTo>
                      <a:pt x="27" y="2"/>
                      <a:pt x="27" y="5"/>
                      <a:pt x="27" y="5"/>
                    </a:cubicBezTo>
                    <a:cubicBezTo>
                      <a:pt x="30" y="7"/>
                      <a:pt x="37" y="3"/>
                      <a:pt x="38" y="5"/>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59" name="Freeform 13">
                <a:extLst>
                  <a:ext uri="{FF2B5EF4-FFF2-40B4-BE49-F238E27FC236}">
                    <a16:creationId xmlns:a16="http://schemas.microsoft.com/office/drawing/2014/main" id="{5D48D2E3-43E9-31D7-E6C0-6013215195C9}"/>
                  </a:ext>
                </a:extLst>
              </p:cNvPr>
              <p:cNvSpPr/>
              <p:nvPr/>
            </p:nvSpPr>
            <p:spPr>
              <a:xfrm>
                <a:off x="7105784" y="552163"/>
                <a:ext cx="35020" cy="22413"/>
              </a:xfrm>
              <a:custGeom>
                <a:avLst/>
                <a:gdLst/>
                <a:ahLst/>
                <a:cxnLst/>
                <a:rect l="l" t="t" r="r" b="b"/>
                <a:pathLst>
                  <a:path w="17" h="11">
                    <a:moveTo>
                      <a:pt x="17" y="6"/>
                    </a:moveTo>
                    <a:cubicBezTo>
                      <a:pt x="16" y="9"/>
                      <a:pt x="14" y="6"/>
                      <a:pt x="12" y="6"/>
                    </a:cubicBezTo>
                    <a:cubicBezTo>
                      <a:pt x="10" y="6"/>
                      <a:pt x="10" y="8"/>
                      <a:pt x="10" y="10"/>
                    </a:cubicBezTo>
                    <a:cubicBezTo>
                      <a:pt x="4" y="11"/>
                      <a:pt x="6" y="5"/>
                      <a:pt x="0" y="6"/>
                    </a:cubicBezTo>
                    <a:cubicBezTo>
                      <a:pt x="4" y="0"/>
                      <a:pt x="12" y="4"/>
                      <a:pt x="17" y="6"/>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60" name="Freeform 14">
                <a:extLst>
                  <a:ext uri="{FF2B5EF4-FFF2-40B4-BE49-F238E27FC236}">
                    <a16:creationId xmlns:a16="http://schemas.microsoft.com/office/drawing/2014/main" id="{D791E5CB-68AB-8252-2693-9099BE187301}"/>
                  </a:ext>
                </a:extLst>
              </p:cNvPr>
              <p:cNvSpPr/>
              <p:nvPr/>
            </p:nvSpPr>
            <p:spPr>
              <a:xfrm>
                <a:off x="3997449" y="578777"/>
                <a:ext cx="91051" cy="49028"/>
              </a:xfrm>
              <a:custGeom>
                <a:avLst/>
                <a:gdLst/>
                <a:ahLst/>
                <a:cxnLst/>
                <a:rect l="l" t="t" r="r" b="b"/>
                <a:pathLst>
                  <a:path w="44" h="24">
                    <a:moveTo>
                      <a:pt x="31" y="6"/>
                    </a:moveTo>
                    <a:cubicBezTo>
                      <a:pt x="34" y="8"/>
                      <a:pt x="35" y="11"/>
                      <a:pt x="37" y="14"/>
                    </a:cubicBezTo>
                    <a:cubicBezTo>
                      <a:pt x="39" y="16"/>
                      <a:pt x="44" y="18"/>
                      <a:pt x="42" y="23"/>
                    </a:cubicBezTo>
                    <a:cubicBezTo>
                      <a:pt x="41" y="22"/>
                      <a:pt x="38" y="24"/>
                      <a:pt x="37" y="23"/>
                    </a:cubicBezTo>
                    <a:cubicBezTo>
                      <a:pt x="36" y="22"/>
                      <a:pt x="37" y="20"/>
                      <a:pt x="37" y="19"/>
                    </a:cubicBezTo>
                    <a:cubicBezTo>
                      <a:pt x="36" y="19"/>
                      <a:pt x="32" y="23"/>
                      <a:pt x="33" y="17"/>
                    </a:cubicBezTo>
                    <a:cubicBezTo>
                      <a:pt x="22" y="17"/>
                      <a:pt x="15" y="17"/>
                      <a:pt x="9" y="15"/>
                    </a:cubicBezTo>
                    <a:cubicBezTo>
                      <a:pt x="8" y="11"/>
                      <a:pt x="12" y="12"/>
                      <a:pt x="15" y="12"/>
                    </a:cubicBezTo>
                    <a:cubicBezTo>
                      <a:pt x="14" y="10"/>
                      <a:pt x="11" y="10"/>
                      <a:pt x="11" y="8"/>
                    </a:cubicBezTo>
                    <a:cubicBezTo>
                      <a:pt x="4" y="6"/>
                      <a:pt x="1" y="11"/>
                      <a:pt x="0" y="2"/>
                    </a:cubicBezTo>
                    <a:cubicBezTo>
                      <a:pt x="4" y="0"/>
                      <a:pt x="10" y="1"/>
                      <a:pt x="15" y="2"/>
                    </a:cubicBezTo>
                    <a:cubicBezTo>
                      <a:pt x="17" y="3"/>
                      <a:pt x="18" y="3"/>
                      <a:pt x="18" y="6"/>
                    </a:cubicBezTo>
                    <a:cubicBezTo>
                      <a:pt x="20" y="8"/>
                      <a:pt x="26" y="0"/>
                      <a:pt x="26" y="6"/>
                    </a:cubicBezTo>
                    <a:cubicBezTo>
                      <a:pt x="26" y="8"/>
                      <a:pt x="32" y="9"/>
                      <a:pt x="31" y="6"/>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61" name="Freeform 15">
                <a:extLst>
                  <a:ext uri="{FF2B5EF4-FFF2-40B4-BE49-F238E27FC236}">
                    <a16:creationId xmlns:a16="http://schemas.microsoft.com/office/drawing/2014/main" id="{97F6FCDE-392D-EB68-281A-A93075C71E0C}"/>
                  </a:ext>
                </a:extLst>
              </p:cNvPr>
              <p:cNvSpPr/>
              <p:nvPr/>
            </p:nvSpPr>
            <p:spPr>
              <a:xfrm>
                <a:off x="7237457" y="578777"/>
                <a:ext cx="88250" cy="44825"/>
              </a:xfrm>
              <a:custGeom>
                <a:avLst/>
                <a:gdLst/>
                <a:ahLst/>
                <a:cxnLst/>
                <a:rect l="l" t="t" r="r" b="b"/>
                <a:pathLst>
                  <a:path w="43" h="22">
                    <a:moveTo>
                      <a:pt x="18" y="1"/>
                    </a:moveTo>
                    <a:cubicBezTo>
                      <a:pt x="19" y="4"/>
                      <a:pt x="27" y="0"/>
                      <a:pt x="25" y="6"/>
                    </a:cubicBezTo>
                    <a:cubicBezTo>
                      <a:pt x="27" y="7"/>
                      <a:pt x="27" y="2"/>
                      <a:pt x="27" y="2"/>
                    </a:cubicBezTo>
                    <a:cubicBezTo>
                      <a:pt x="29" y="2"/>
                      <a:pt x="29" y="5"/>
                      <a:pt x="31" y="6"/>
                    </a:cubicBezTo>
                    <a:cubicBezTo>
                      <a:pt x="31" y="7"/>
                      <a:pt x="34" y="5"/>
                      <a:pt x="34" y="6"/>
                    </a:cubicBezTo>
                    <a:cubicBezTo>
                      <a:pt x="35" y="6"/>
                      <a:pt x="34" y="8"/>
                      <a:pt x="34" y="8"/>
                    </a:cubicBezTo>
                    <a:cubicBezTo>
                      <a:pt x="37" y="9"/>
                      <a:pt x="42" y="6"/>
                      <a:pt x="42" y="10"/>
                    </a:cubicBezTo>
                    <a:cubicBezTo>
                      <a:pt x="43" y="17"/>
                      <a:pt x="33" y="12"/>
                      <a:pt x="29" y="14"/>
                    </a:cubicBezTo>
                    <a:cubicBezTo>
                      <a:pt x="27" y="13"/>
                      <a:pt x="28" y="17"/>
                      <a:pt x="27" y="17"/>
                    </a:cubicBezTo>
                    <a:cubicBezTo>
                      <a:pt x="23" y="19"/>
                      <a:pt x="12" y="18"/>
                      <a:pt x="10" y="17"/>
                    </a:cubicBezTo>
                    <a:cubicBezTo>
                      <a:pt x="8" y="17"/>
                      <a:pt x="9" y="20"/>
                      <a:pt x="8" y="21"/>
                    </a:cubicBezTo>
                    <a:cubicBezTo>
                      <a:pt x="4" y="18"/>
                      <a:pt x="5" y="22"/>
                      <a:pt x="1" y="19"/>
                    </a:cubicBezTo>
                    <a:cubicBezTo>
                      <a:pt x="2" y="18"/>
                      <a:pt x="0" y="14"/>
                      <a:pt x="1" y="14"/>
                    </a:cubicBezTo>
                    <a:cubicBezTo>
                      <a:pt x="1" y="13"/>
                      <a:pt x="4" y="14"/>
                      <a:pt x="5" y="14"/>
                    </a:cubicBezTo>
                    <a:cubicBezTo>
                      <a:pt x="6" y="12"/>
                      <a:pt x="5" y="9"/>
                      <a:pt x="6" y="8"/>
                    </a:cubicBezTo>
                    <a:cubicBezTo>
                      <a:pt x="7" y="7"/>
                      <a:pt x="10" y="9"/>
                      <a:pt x="10" y="8"/>
                    </a:cubicBezTo>
                    <a:cubicBezTo>
                      <a:pt x="12" y="5"/>
                      <a:pt x="15" y="4"/>
                      <a:pt x="18"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62" name="Freeform 16">
                <a:extLst>
                  <a:ext uri="{FF2B5EF4-FFF2-40B4-BE49-F238E27FC236}">
                    <a16:creationId xmlns:a16="http://schemas.microsoft.com/office/drawing/2014/main" id="{BADBF675-E8D6-4437-3241-199511E72B56}"/>
                  </a:ext>
                </a:extLst>
              </p:cNvPr>
              <p:cNvSpPr/>
              <p:nvPr/>
            </p:nvSpPr>
            <p:spPr>
              <a:xfrm>
                <a:off x="3837759" y="612396"/>
                <a:ext cx="16809" cy="26615"/>
              </a:xfrm>
              <a:custGeom>
                <a:avLst/>
                <a:gdLst/>
                <a:ahLst/>
                <a:cxnLst/>
                <a:rect l="l" t="t" r="r" b="b"/>
                <a:pathLst>
                  <a:path w="8" h="13">
                    <a:moveTo>
                      <a:pt x="8" y="7"/>
                    </a:moveTo>
                    <a:cubicBezTo>
                      <a:pt x="3" y="13"/>
                      <a:pt x="0" y="0"/>
                      <a:pt x="8" y="7"/>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63" name="Freeform 17">
                <a:extLst>
                  <a:ext uri="{FF2B5EF4-FFF2-40B4-BE49-F238E27FC236}">
                    <a16:creationId xmlns:a16="http://schemas.microsoft.com/office/drawing/2014/main" id="{E93A82B4-5A10-0EFF-90EA-B4EFA3FCAB79}"/>
                  </a:ext>
                </a:extLst>
              </p:cNvPr>
              <p:cNvSpPr/>
              <p:nvPr/>
            </p:nvSpPr>
            <p:spPr>
              <a:xfrm>
                <a:off x="3872779" y="617999"/>
                <a:ext cx="50428" cy="29417"/>
              </a:xfrm>
              <a:custGeom>
                <a:avLst/>
                <a:gdLst/>
                <a:ahLst/>
                <a:cxnLst/>
                <a:rect l="l" t="t" r="r" b="b"/>
                <a:pathLst>
                  <a:path w="24" h="14">
                    <a:moveTo>
                      <a:pt x="22" y="4"/>
                    </a:moveTo>
                    <a:cubicBezTo>
                      <a:pt x="24" y="14"/>
                      <a:pt x="10" y="9"/>
                      <a:pt x="6" y="13"/>
                    </a:cubicBezTo>
                    <a:cubicBezTo>
                      <a:pt x="2" y="13"/>
                      <a:pt x="4" y="7"/>
                      <a:pt x="0" y="8"/>
                    </a:cubicBezTo>
                    <a:cubicBezTo>
                      <a:pt x="1" y="2"/>
                      <a:pt x="11" y="9"/>
                      <a:pt x="11" y="4"/>
                    </a:cubicBezTo>
                    <a:cubicBezTo>
                      <a:pt x="11" y="0"/>
                      <a:pt x="16" y="6"/>
                      <a:pt x="22" y="4"/>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64" name="Freeform 18">
                <a:extLst>
                  <a:ext uri="{FF2B5EF4-FFF2-40B4-BE49-F238E27FC236}">
                    <a16:creationId xmlns:a16="http://schemas.microsoft.com/office/drawing/2014/main" id="{1BD1CC74-CA0A-4AE5-4546-8CFA9FC6CF34}"/>
                  </a:ext>
                </a:extLst>
              </p:cNvPr>
              <p:cNvSpPr/>
              <p:nvPr/>
            </p:nvSpPr>
            <p:spPr>
              <a:xfrm>
                <a:off x="4148733" y="622202"/>
                <a:ext cx="44825" cy="22413"/>
              </a:xfrm>
              <a:custGeom>
                <a:avLst/>
                <a:gdLst/>
                <a:ahLst/>
                <a:cxnLst/>
                <a:rect l="l" t="t" r="r" b="b"/>
                <a:pathLst>
                  <a:path w="21" h="11">
                    <a:moveTo>
                      <a:pt x="18" y="4"/>
                    </a:moveTo>
                    <a:cubicBezTo>
                      <a:pt x="21" y="5"/>
                      <a:pt x="19" y="7"/>
                      <a:pt x="18" y="7"/>
                    </a:cubicBezTo>
                    <a:cubicBezTo>
                      <a:pt x="16" y="9"/>
                      <a:pt x="15" y="9"/>
                      <a:pt x="12" y="9"/>
                    </a:cubicBezTo>
                    <a:cubicBezTo>
                      <a:pt x="11" y="10"/>
                      <a:pt x="10" y="11"/>
                      <a:pt x="10" y="11"/>
                    </a:cubicBezTo>
                    <a:cubicBezTo>
                      <a:pt x="9" y="11"/>
                      <a:pt x="7" y="9"/>
                      <a:pt x="5" y="9"/>
                    </a:cubicBezTo>
                    <a:cubicBezTo>
                      <a:pt x="5" y="9"/>
                      <a:pt x="4" y="11"/>
                      <a:pt x="3" y="11"/>
                    </a:cubicBezTo>
                    <a:cubicBezTo>
                      <a:pt x="1" y="11"/>
                      <a:pt x="1" y="11"/>
                      <a:pt x="1" y="9"/>
                    </a:cubicBezTo>
                    <a:cubicBezTo>
                      <a:pt x="0" y="0"/>
                      <a:pt x="17" y="10"/>
                      <a:pt x="18" y="4"/>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65" name="Freeform 19">
                <a:extLst>
                  <a:ext uri="{FF2B5EF4-FFF2-40B4-BE49-F238E27FC236}">
                    <a16:creationId xmlns:a16="http://schemas.microsoft.com/office/drawing/2014/main" id="{45F60939-C439-7D3B-A83A-25547391668D}"/>
                  </a:ext>
                </a:extLst>
              </p:cNvPr>
              <p:cNvSpPr/>
              <p:nvPr/>
            </p:nvSpPr>
            <p:spPr>
              <a:xfrm>
                <a:off x="3984841" y="634808"/>
                <a:ext cx="25214" cy="9806"/>
              </a:xfrm>
              <a:custGeom>
                <a:avLst/>
                <a:gdLst/>
                <a:ahLst/>
                <a:cxnLst/>
                <a:rect l="l" t="t" r="r" b="b"/>
                <a:pathLst>
                  <a:path w="12" h="5">
                    <a:moveTo>
                      <a:pt x="0" y="3"/>
                    </a:moveTo>
                    <a:cubicBezTo>
                      <a:pt x="0" y="0"/>
                      <a:pt x="12" y="0"/>
                      <a:pt x="9" y="5"/>
                    </a:cubicBezTo>
                    <a:cubicBezTo>
                      <a:pt x="5" y="3"/>
                      <a:pt x="6" y="5"/>
                      <a:pt x="0" y="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66" name="Freeform 20">
                <a:extLst>
                  <a:ext uri="{FF2B5EF4-FFF2-40B4-BE49-F238E27FC236}">
                    <a16:creationId xmlns:a16="http://schemas.microsoft.com/office/drawing/2014/main" id="{2D14BDDB-2409-FFB1-012C-2EAC69F2E1A1}"/>
                  </a:ext>
                </a:extLst>
              </p:cNvPr>
              <p:cNvSpPr/>
              <p:nvPr/>
            </p:nvSpPr>
            <p:spPr>
              <a:xfrm>
                <a:off x="4228577" y="636209"/>
                <a:ext cx="12607" cy="12607"/>
              </a:xfrm>
              <a:custGeom>
                <a:avLst/>
                <a:gdLst/>
                <a:ahLst/>
                <a:cxnLst/>
                <a:rect l="l" t="t" r="r" b="b"/>
                <a:pathLst>
                  <a:path w="6" h="6">
                    <a:moveTo>
                      <a:pt x="0" y="0"/>
                    </a:moveTo>
                    <a:cubicBezTo>
                      <a:pt x="4" y="0"/>
                      <a:pt x="6" y="2"/>
                      <a:pt x="6" y="6"/>
                    </a:cubicBezTo>
                    <a:cubicBezTo>
                      <a:pt x="4" y="6"/>
                      <a:pt x="2" y="6"/>
                      <a:pt x="0" y="6"/>
                    </a:cubicBezTo>
                    <a:cubicBezTo>
                      <a:pt x="0" y="4"/>
                      <a:pt x="0" y="2"/>
                      <a:pt x="0"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67" name="Freeform 21">
                <a:extLst>
                  <a:ext uri="{FF2B5EF4-FFF2-40B4-BE49-F238E27FC236}">
                    <a16:creationId xmlns:a16="http://schemas.microsoft.com/office/drawing/2014/main" id="{73578741-13E0-B315-B544-13409246BD1A}"/>
                  </a:ext>
                </a:extLst>
              </p:cNvPr>
              <p:cNvSpPr/>
              <p:nvPr/>
            </p:nvSpPr>
            <p:spPr>
              <a:xfrm>
                <a:off x="4124919" y="657221"/>
                <a:ext cx="274553" cy="84047"/>
              </a:xfrm>
              <a:custGeom>
                <a:avLst/>
                <a:gdLst/>
                <a:ahLst/>
                <a:cxnLst/>
                <a:rect l="l" t="t" r="r" b="b"/>
                <a:pathLst>
                  <a:path w="132" h="40">
                    <a:moveTo>
                      <a:pt x="132" y="22"/>
                    </a:moveTo>
                    <a:cubicBezTo>
                      <a:pt x="132" y="25"/>
                      <a:pt x="132" y="28"/>
                      <a:pt x="132" y="31"/>
                    </a:cubicBezTo>
                    <a:cubicBezTo>
                      <a:pt x="129" y="31"/>
                      <a:pt x="128" y="33"/>
                      <a:pt x="127" y="35"/>
                    </a:cubicBezTo>
                    <a:cubicBezTo>
                      <a:pt x="118" y="36"/>
                      <a:pt x="111" y="35"/>
                      <a:pt x="104" y="35"/>
                    </a:cubicBezTo>
                    <a:cubicBezTo>
                      <a:pt x="102" y="35"/>
                      <a:pt x="99" y="38"/>
                      <a:pt x="97" y="39"/>
                    </a:cubicBezTo>
                    <a:cubicBezTo>
                      <a:pt x="94" y="40"/>
                      <a:pt x="94" y="37"/>
                      <a:pt x="91" y="37"/>
                    </a:cubicBezTo>
                    <a:cubicBezTo>
                      <a:pt x="92" y="37"/>
                      <a:pt x="90" y="39"/>
                      <a:pt x="90" y="39"/>
                    </a:cubicBezTo>
                    <a:cubicBezTo>
                      <a:pt x="89" y="39"/>
                      <a:pt x="82" y="39"/>
                      <a:pt x="82" y="39"/>
                    </a:cubicBezTo>
                    <a:cubicBezTo>
                      <a:pt x="82" y="39"/>
                      <a:pt x="82" y="37"/>
                      <a:pt x="82" y="37"/>
                    </a:cubicBezTo>
                    <a:cubicBezTo>
                      <a:pt x="80" y="37"/>
                      <a:pt x="78" y="39"/>
                      <a:pt x="78" y="39"/>
                    </a:cubicBezTo>
                    <a:cubicBezTo>
                      <a:pt x="74" y="38"/>
                      <a:pt x="74" y="35"/>
                      <a:pt x="71" y="35"/>
                    </a:cubicBezTo>
                    <a:cubicBezTo>
                      <a:pt x="63" y="35"/>
                      <a:pt x="54" y="40"/>
                      <a:pt x="43" y="35"/>
                    </a:cubicBezTo>
                    <a:cubicBezTo>
                      <a:pt x="43" y="34"/>
                      <a:pt x="45" y="33"/>
                      <a:pt x="45" y="31"/>
                    </a:cubicBezTo>
                    <a:cubicBezTo>
                      <a:pt x="44" y="29"/>
                      <a:pt x="42" y="31"/>
                      <a:pt x="41" y="30"/>
                    </a:cubicBezTo>
                    <a:cubicBezTo>
                      <a:pt x="39" y="27"/>
                      <a:pt x="41" y="23"/>
                      <a:pt x="37" y="22"/>
                    </a:cubicBezTo>
                    <a:cubicBezTo>
                      <a:pt x="38" y="20"/>
                      <a:pt x="41" y="21"/>
                      <a:pt x="41" y="18"/>
                    </a:cubicBezTo>
                    <a:cubicBezTo>
                      <a:pt x="41" y="15"/>
                      <a:pt x="36" y="16"/>
                      <a:pt x="37" y="11"/>
                    </a:cubicBezTo>
                    <a:cubicBezTo>
                      <a:pt x="34" y="14"/>
                      <a:pt x="26" y="12"/>
                      <a:pt x="21" y="13"/>
                    </a:cubicBezTo>
                    <a:cubicBezTo>
                      <a:pt x="17" y="14"/>
                      <a:pt x="18" y="10"/>
                      <a:pt x="17" y="9"/>
                    </a:cubicBezTo>
                    <a:cubicBezTo>
                      <a:pt x="16" y="8"/>
                      <a:pt x="13" y="10"/>
                      <a:pt x="13" y="7"/>
                    </a:cubicBezTo>
                    <a:cubicBezTo>
                      <a:pt x="11" y="9"/>
                      <a:pt x="9" y="9"/>
                      <a:pt x="6" y="9"/>
                    </a:cubicBezTo>
                    <a:cubicBezTo>
                      <a:pt x="12" y="3"/>
                      <a:pt x="0" y="8"/>
                      <a:pt x="2" y="2"/>
                    </a:cubicBezTo>
                    <a:cubicBezTo>
                      <a:pt x="10" y="3"/>
                      <a:pt x="16" y="1"/>
                      <a:pt x="22" y="0"/>
                    </a:cubicBezTo>
                    <a:cubicBezTo>
                      <a:pt x="22" y="2"/>
                      <a:pt x="26" y="1"/>
                      <a:pt x="26" y="2"/>
                    </a:cubicBezTo>
                    <a:cubicBezTo>
                      <a:pt x="27" y="2"/>
                      <a:pt x="26" y="5"/>
                      <a:pt x="26" y="5"/>
                    </a:cubicBezTo>
                    <a:cubicBezTo>
                      <a:pt x="28" y="7"/>
                      <a:pt x="33" y="4"/>
                      <a:pt x="32" y="9"/>
                    </a:cubicBezTo>
                    <a:cubicBezTo>
                      <a:pt x="37" y="4"/>
                      <a:pt x="42" y="10"/>
                      <a:pt x="49" y="9"/>
                    </a:cubicBezTo>
                    <a:cubicBezTo>
                      <a:pt x="47" y="15"/>
                      <a:pt x="52" y="15"/>
                      <a:pt x="49" y="18"/>
                    </a:cubicBezTo>
                    <a:cubicBezTo>
                      <a:pt x="52" y="19"/>
                      <a:pt x="57" y="18"/>
                      <a:pt x="62" y="20"/>
                    </a:cubicBezTo>
                    <a:cubicBezTo>
                      <a:pt x="63" y="21"/>
                      <a:pt x="53" y="25"/>
                      <a:pt x="62" y="24"/>
                    </a:cubicBezTo>
                    <a:cubicBezTo>
                      <a:pt x="63" y="24"/>
                      <a:pt x="63" y="22"/>
                      <a:pt x="65" y="22"/>
                    </a:cubicBezTo>
                    <a:cubicBezTo>
                      <a:pt x="71" y="22"/>
                      <a:pt x="80" y="21"/>
                      <a:pt x="88" y="22"/>
                    </a:cubicBezTo>
                    <a:cubicBezTo>
                      <a:pt x="89" y="22"/>
                      <a:pt x="92" y="24"/>
                      <a:pt x="91" y="24"/>
                    </a:cubicBezTo>
                    <a:cubicBezTo>
                      <a:pt x="96" y="24"/>
                      <a:pt x="88" y="21"/>
                      <a:pt x="97" y="20"/>
                    </a:cubicBezTo>
                    <a:cubicBezTo>
                      <a:pt x="99" y="20"/>
                      <a:pt x="101" y="21"/>
                      <a:pt x="103" y="20"/>
                    </a:cubicBezTo>
                    <a:cubicBezTo>
                      <a:pt x="110" y="19"/>
                      <a:pt x="122" y="19"/>
                      <a:pt x="132" y="22"/>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68" name="Freeform 22">
                <a:extLst>
                  <a:ext uri="{FF2B5EF4-FFF2-40B4-BE49-F238E27FC236}">
                    <a16:creationId xmlns:a16="http://schemas.microsoft.com/office/drawing/2014/main" id="{72896CED-FA27-3370-E6D0-4232F2EF7AB2}"/>
                  </a:ext>
                </a:extLst>
              </p:cNvPr>
              <p:cNvSpPr/>
              <p:nvPr/>
            </p:nvSpPr>
            <p:spPr>
              <a:xfrm>
                <a:off x="6475432" y="655820"/>
                <a:ext cx="278756" cy="198911"/>
              </a:xfrm>
              <a:custGeom>
                <a:avLst/>
                <a:gdLst/>
                <a:ahLst/>
                <a:cxnLst/>
                <a:rect l="l" t="t" r="r" b="b"/>
                <a:pathLst>
                  <a:path w="134" h="96">
                    <a:moveTo>
                      <a:pt x="110" y="3"/>
                    </a:moveTo>
                    <a:cubicBezTo>
                      <a:pt x="116" y="7"/>
                      <a:pt x="124" y="0"/>
                      <a:pt x="132" y="1"/>
                    </a:cubicBezTo>
                    <a:cubicBezTo>
                      <a:pt x="134" y="6"/>
                      <a:pt x="129" y="6"/>
                      <a:pt x="130" y="10"/>
                    </a:cubicBezTo>
                    <a:cubicBezTo>
                      <a:pt x="124" y="7"/>
                      <a:pt x="114" y="13"/>
                      <a:pt x="106" y="14"/>
                    </a:cubicBezTo>
                    <a:cubicBezTo>
                      <a:pt x="104" y="14"/>
                      <a:pt x="103" y="17"/>
                      <a:pt x="102" y="18"/>
                    </a:cubicBezTo>
                    <a:cubicBezTo>
                      <a:pt x="101" y="18"/>
                      <a:pt x="99" y="17"/>
                      <a:pt x="98" y="18"/>
                    </a:cubicBezTo>
                    <a:cubicBezTo>
                      <a:pt x="98" y="18"/>
                      <a:pt x="95" y="21"/>
                      <a:pt x="95" y="21"/>
                    </a:cubicBezTo>
                    <a:cubicBezTo>
                      <a:pt x="93" y="22"/>
                      <a:pt x="93" y="19"/>
                      <a:pt x="91" y="19"/>
                    </a:cubicBezTo>
                    <a:cubicBezTo>
                      <a:pt x="89" y="20"/>
                      <a:pt x="86" y="21"/>
                      <a:pt x="83" y="21"/>
                    </a:cubicBezTo>
                    <a:cubicBezTo>
                      <a:pt x="82" y="22"/>
                      <a:pt x="78" y="22"/>
                      <a:pt x="76" y="23"/>
                    </a:cubicBezTo>
                    <a:cubicBezTo>
                      <a:pt x="74" y="24"/>
                      <a:pt x="76" y="26"/>
                      <a:pt x="74" y="27"/>
                    </a:cubicBezTo>
                    <a:cubicBezTo>
                      <a:pt x="73" y="28"/>
                      <a:pt x="65" y="27"/>
                      <a:pt x="65" y="32"/>
                    </a:cubicBezTo>
                    <a:cubicBezTo>
                      <a:pt x="65" y="34"/>
                      <a:pt x="61" y="35"/>
                      <a:pt x="59" y="36"/>
                    </a:cubicBezTo>
                    <a:cubicBezTo>
                      <a:pt x="58" y="37"/>
                      <a:pt x="56" y="39"/>
                      <a:pt x="56" y="40"/>
                    </a:cubicBezTo>
                    <a:cubicBezTo>
                      <a:pt x="55" y="41"/>
                      <a:pt x="53" y="42"/>
                      <a:pt x="54" y="44"/>
                    </a:cubicBezTo>
                    <a:cubicBezTo>
                      <a:pt x="48" y="46"/>
                      <a:pt x="48" y="42"/>
                      <a:pt x="44" y="47"/>
                    </a:cubicBezTo>
                    <a:cubicBezTo>
                      <a:pt x="44" y="48"/>
                      <a:pt x="43" y="47"/>
                      <a:pt x="43" y="49"/>
                    </a:cubicBezTo>
                    <a:cubicBezTo>
                      <a:pt x="42" y="52"/>
                      <a:pt x="38" y="51"/>
                      <a:pt x="35" y="53"/>
                    </a:cubicBezTo>
                    <a:cubicBezTo>
                      <a:pt x="35" y="56"/>
                      <a:pt x="37" y="62"/>
                      <a:pt x="31" y="60"/>
                    </a:cubicBezTo>
                    <a:cubicBezTo>
                      <a:pt x="32" y="64"/>
                      <a:pt x="29" y="71"/>
                      <a:pt x="33" y="72"/>
                    </a:cubicBezTo>
                    <a:cubicBezTo>
                      <a:pt x="32" y="73"/>
                      <a:pt x="30" y="74"/>
                      <a:pt x="28" y="75"/>
                    </a:cubicBezTo>
                    <a:cubicBezTo>
                      <a:pt x="25" y="80"/>
                      <a:pt x="32" y="79"/>
                      <a:pt x="31" y="83"/>
                    </a:cubicBezTo>
                    <a:cubicBezTo>
                      <a:pt x="31" y="83"/>
                      <a:pt x="28" y="83"/>
                      <a:pt x="29" y="85"/>
                    </a:cubicBezTo>
                    <a:cubicBezTo>
                      <a:pt x="29" y="84"/>
                      <a:pt x="33" y="87"/>
                      <a:pt x="31" y="87"/>
                    </a:cubicBezTo>
                    <a:cubicBezTo>
                      <a:pt x="33" y="87"/>
                      <a:pt x="34" y="85"/>
                      <a:pt x="33" y="85"/>
                    </a:cubicBezTo>
                    <a:cubicBezTo>
                      <a:pt x="35" y="86"/>
                      <a:pt x="35" y="89"/>
                      <a:pt x="39" y="88"/>
                    </a:cubicBezTo>
                    <a:cubicBezTo>
                      <a:pt x="39" y="92"/>
                      <a:pt x="36" y="92"/>
                      <a:pt x="37" y="96"/>
                    </a:cubicBezTo>
                    <a:cubicBezTo>
                      <a:pt x="31" y="96"/>
                      <a:pt x="26" y="96"/>
                      <a:pt x="20" y="96"/>
                    </a:cubicBezTo>
                    <a:cubicBezTo>
                      <a:pt x="20" y="95"/>
                      <a:pt x="23" y="93"/>
                      <a:pt x="22" y="92"/>
                    </a:cubicBezTo>
                    <a:cubicBezTo>
                      <a:pt x="21" y="90"/>
                      <a:pt x="18" y="91"/>
                      <a:pt x="16" y="90"/>
                    </a:cubicBezTo>
                    <a:cubicBezTo>
                      <a:pt x="15" y="90"/>
                      <a:pt x="14" y="87"/>
                      <a:pt x="13" y="87"/>
                    </a:cubicBezTo>
                    <a:cubicBezTo>
                      <a:pt x="12" y="86"/>
                      <a:pt x="9" y="87"/>
                      <a:pt x="9" y="87"/>
                    </a:cubicBezTo>
                    <a:cubicBezTo>
                      <a:pt x="7" y="84"/>
                      <a:pt x="7" y="87"/>
                      <a:pt x="3" y="87"/>
                    </a:cubicBezTo>
                    <a:cubicBezTo>
                      <a:pt x="3" y="82"/>
                      <a:pt x="0" y="80"/>
                      <a:pt x="2" y="73"/>
                    </a:cubicBezTo>
                    <a:cubicBezTo>
                      <a:pt x="7" y="80"/>
                      <a:pt x="2" y="66"/>
                      <a:pt x="11" y="70"/>
                    </a:cubicBezTo>
                    <a:cubicBezTo>
                      <a:pt x="12" y="68"/>
                      <a:pt x="9" y="68"/>
                      <a:pt x="9" y="68"/>
                    </a:cubicBezTo>
                    <a:cubicBezTo>
                      <a:pt x="9" y="66"/>
                      <a:pt x="15" y="65"/>
                      <a:pt x="11" y="64"/>
                    </a:cubicBezTo>
                    <a:cubicBezTo>
                      <a:pt x="12" y="61"/>
                      <a:pt x="17" y="61"/>
                      <a:pt x="20" y="60"/>
                    </a:cubicBezTo>
                    <a:cubicBezTo>
                      <a:pt x="18" y="57"/>
                      <a:pt x="26" y="54"/>
                      <a:pt x="20" y="53"/>
                    </a:cubicBezTo>
                    <a:cubicBezTo>
                      <a:pt x="20" y="51"/>
                      <a:pt x="24" y="51"/>
                      <a:pt x="26" y="51"/>
                    </a:cubicBezTo>
                    <a:cubicBezTo>
                      <a:pt x="26" y="48"/>
                      <a:pt x="27" y="46"/>
                      <a:pt x="29" y="46"/>
                    </a:cubicBezTo>
                    <a:cubicBezTo>
                      <a:pt x="26" y="42"/>
                      <a:pt x="31" y="42"/>
                      <a:pt x="29" y="36"/>
                    </a:cubicBezTo>
                    <a:cubicBezTo>
                      <a:pt x="37" y="37"/>
                      <a:pt x="39" y="32"/>
                      <a:pt x="44" y="31"/>
                    </a:cubicBezTo>
                    <a:cubicBezTo>
                      <a:pt x="47" y="31"/>
                      <a:pt x="45" y="27"/>
                      <a:pt x="46" y="27"/>
                    </a:cubicBezTo>
                    <a:cubicBezTo>
                      <a:pt x="47" y="26"/>
                      <a:pt x="49" y="28"/>
                      <a:pt x="48" y="29"/>
                    </a:cubicBezTo>
                    <a:cubicBezTo>
                      <a:pt x="49" y="28"/>
                      <a:pt x="51" y="26"/>
                      <a:pt x="52" y="25"/>
                    </a:cubicBezTo>
                    <a:cubicBezTo>
                      <a:pt x="53" y="24"/>
                      <a:pt x="54" y="23"/>
                      <a:pt x="54" y="21"/>
                    </a:cubicBezTo>
                    <a:cubicBezTo>
                      <a:pt x="57" y="22"/>
                      <a:pt x="60" y="21"/>
                      <a:pt x="63" y="19"/>
                    </a:cubicBezTo>
                    <a:cubicBezTo>
                      <a:pt x="66" y="18"/>
                      <a:pt x="68" y="19"/>
                      <a:pt x="74" y="18"/>
                    </a:cubicBezTo>
                    <a:cubicBezTo>
                      <a:pt x="76" y="17"/>
                      <a:pt x="75" y="16"/>
                      <a:pt x="76" y="16"/>
                    </a:cubicBezTo>
                    <a:cubicBezTo>
                      <a:pt x="78" y="15"/>
                      <a:pt x="80" y="18"/>
                      <a:pt x="80" y="18"/>
                    </a:cubicBezTo>
                    <a:cubicBezTo>
                      <a:pt x="83" y="17"/>
                      <a:pt x="78" y="14"/>
                      <a:pt x="82" y="14"/>
                    </a:cubicBezTo>
                    <a:cubicBezTo>
                      <a:pt x="82" y="14"/>
                      <a:pt x="83" y="14"/>
                      <a:pt x="83" y="14"/>
                    </a:cubicBezTo>
                    <a:cubicBezTo>
                      <a:pt x="85" y="13"/>
                      <a:pt x="91" y="13"/>
                      <a:pt x="97" y="12"/>
                    </a:cubicBezTo>
                    <a:cubicBezTo>
                      <a:pt x="100" y="11"/>
                      <a:pt x="99" y="12"/>
                      <a:pt x="100" y="10"/>
                    </a:cubicBezTo>
                    <a:cubicBezTo>
                      <a:pt x="100" y="10"/>
                      <a:pt x="102" y="8"/>
                      <a:pt x="102" y="8"/>
                    </a:cubicBezTo>
                    <a:cubicBezTo>
                      <a:pt x="107" y="6"/>
                      <a:pt x="110" y="12"/>
                      <a:pt x="110" y="3"/>
                    </a:cubicBezTo>
                    <a:close/>
                  </a:path>
                </a:pathLst>
              </a:custGeom>
              <a:grpFill/>
              <a:ln>
                <a:noFill/>
              </a:ln>
            </p:spPr>
            <p:txBody>
              <a:bodyPr vert="horz" wrap="square" lIns="91440" tIns="45720" rIns="91440" bIns="45720" anchor="ctr">
                <a:normAutofit fontScale="47500" lnSpcReduction="20000"/>
              </a:bodyPr>
              <a:lstStyle/>
              <a:p>
                <a:pPr marL="0" algn="ctr"/>
                <a:endParaRPr/>
              </a:p>
            </p:txBody>
          </p:sp>
          <p:sp>
            <p:nvSpPr>
              <p:cNvPr id="69" name="Freeform 23">
                <a:extLst>
                  <a:ext uri="{FF2B5EF4-FFF2-40B4-BE49-F238E27FC236}">
                    <a16:creationId xmlns:a16="http://schemas.microsoft.com/office/drawing/2014/main" id="{168F37BD-DF12-F113-6397-C8B6CE93B471}"/>
                  </a:ext>
                </a:extLst>
              </p:cNvPr>
              <p:cNvSpPr/>
              <p:nvPr/>
            </p:nvSpPr>
            <p:spPr>
              <a:xfrm>
                <a:off x="4053480" y="668427"/>
                <a:ext cx="29417" cy="12607"/>
              </a:xfrm>
              <a:custGeom>
                <a:avLst/>
                <a:gdLst/>
                <a:ahLst/>
                <a:cxnLst/>
                <a:rect l="l" t="t" r="r" b="b"/>
                <a:pathLst>
                  <a:path w="14" h="6">
                    <a:moveTo>
                      <a:pt x="10" y="0"/>
                    </a:moveTo>
                    <a:cubicBezTo>
                      <a:pt x="11" y="0"/>
                      <a:pt x="12" y="0"/>
                      <a:pt x="14" y="0"/>
                    </a:cubicBezTo>
                    <a:cubicBezTo>
                      <a:pt x="14" y="6"/>
                      <a:pt x="0" y="0"/>
                      <a:pt x="10"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0" name="Freeform 24">
                <a:extLst>
                  <a:ext uri="{FF2B5EF4-FFF2-40B4-BE49-F238E27FC236}">
                    <a16:creationId xmlns:a16="http://schemas.microsoft.com/office/drawing/2014/main" id="{AA8963B7-550D-A6BC-E4F1-CFBC0A4D7BE8}"/>
                  </a:ext>
                </a:extLst>
              </p:cNvPr>
              <p:cNvSpPr/>
              <p:nvPr/>
            </p:nvSpPr>
            <p:spPr>
              <a:xfrm>
                <a:off x="7827187" y="682435"/>
                <a:ext cx="85448" cy="67238"/>
              </a:xfrm>
              <a:custGeom>
                <a:avLst/>
                <a:gdLst/>
                <a:ahLst/>
                <a:cxnLst/>
                <a:rect l="l" t="t" r="r" b="b"/>
                <a:pathLst>
                  <a:path w="41" h="32">
                    <a:moveTo>
                      <a:pt x="11" y="1"/>
                    </a:moveTo>
                    <a:cubicBezTo>
                      <a:pt x="13" y="0"/>
                      <a:pt x="13" y="2"/>
                      <a:pt x="13" y="3"/>
                    </a:cubicBezTo>
                    <a:cubicBezTo>
                      <a:pt x="15" y="7"/>
                      <a:pt x="21" y="6"/>
                      <a:pt x="24" y="8"/>
                    </a:cubicBezTo>
                    <a:cubicBezTo>
                      <a:pt x="28" y="10"/>
                      <a:pt x="29" y="5"/>
                      <a:pt x="30" y="5"/>
                    </a:cubicBezTo>
                    <a:cubicBezTo>
                      <a:pt x="32" y="4"/>
                      <a:pt x="35" y="8"/>
                      <a:pt x="41" y="6"/>
                    </a:cubicBezTo>
                    <a:cubicBezTo>
                      <a:pt x="40" y="8"/>
                      <a:pt x="31" y="12"/>
                      <a:pt x="37" y="16"/>
                    </a:cubicBezTo>
                    <a:cubicBezTo>
                      <a:pt x="36" y="20"/>
                      <a:pt x="29" y="20"/>
                      <a:pt x="23" y="19"/>
                    </a:cubicBezTo>
                    <a:cubicBezTo>
                      <a:pt x="20" y="20"/>
                      <a:pt x="21" y="21"/>
                      <a:pt x="23" y="21"/>
                    </a:cubicBezTo>
                    <a:cubicBezTo>
                      <a:pt x="24" y="25"/>
                      <a:pt x="12" y="22"/>
                      <a:pt x="19" y="25"/>
                    </a:cubicBezTo>
                    <a:cubicBezTo>
                      <a:pt x="19" y="32"/>
                      <a:pt x="13" y="21"/>
                      <a:pt x="13" y="27"/>
                    </a:cubicBezTo>
                    <a:cubicBezTo>
                      <a:pt x="10" y="26"/>
                      <a:pt x="12" y="21"/>
                      <a:pt x="6" y="23"/>
                    </a:cubicBezTo>
                    <a:cubicBezTo>
                      <a:pt x="4" y="18"/>
                      <a:pt x="5" y="10"/>
                      <a:pt x="0" y="8"/>
                    </a:cubicBezTo>
                    <a:cubicBezTo>
                      <a:pt x="2" y="4"/>
                      <a:pt x="13" y="8"/>
                      <a:pt x="11"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1" name="Freeform 25">
                <a:extLst>
                  <a:ext uri="{FF2B5EF4-FFF2-40B4-BE49-F238E27FC236}">
                    <a16:creationId xmlns:a16="http://schemas.microsoft.com/office/drawing/2014/main" id="{A3DEEA6E-C621-7C27-8A95-B4BDE621DCA0}"/>
                  </a:ext>
                </a:extLst>
              </p:cNvPr>
              <p:cNvSpPr/>
              <p:nvPr/>
            </p:nvSpPr>
            <p:spPr>
              <a:xfrm>
                <a:off x="3770522" y="692241"/>
                <a:ext cx="23814" cy="15409"/>
              </a:xfrm>
              <a:custGeom>
                <a:avLst/>
                <a:gdLst/>
                <a:ahLst/>
                <a:cxnLst/>
                <a:rect l="l" t="t" r="r" b="b"/>
                <a:pathLst>
                  <a:path w="11" h="7">
                    <a:moveTo>
                      <a:pt x="6" y="0"/>
                    </a:moveTo>
                    <a:cubicBezTo>
                      <a:pt x="11" y="1"/>
                      <a:pt x="8" y="2"/>
                      <a:pt x="8" y="7"/>
                    </a:cubicBezTo>
                    <a:cubicBezTo>
                      <a:pt x="6" y="6"/>
                      <a:pt x="4" y="5"/>
                      <a:pt x="0" y="5"/>
                    </a:cubicBezTo>
                    <a:cubicBezTo>
                      <a:pt x="1" y="2"/>
                      <a:pt x="7" y="4"/>
                      <a:pt x="6"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2" name="Freeform 26">
                <a:extLst>
                  <a:ext uri="{FF2B5EF4-FFF2-40B4-BE49-F238E27FC236}">
                    <a16:creationId xmlns:a16="http://schemas.microsoft.com/office/drawing/2014/main" id="{884D85FB-16FC-FF00-37F1-96143EA496AC}"/>
                  </a:ext>
                </a:extLst>
              </p:cNvPr>
              <p:cNvSpPr/>
              <p:nvPr/>
            </p:nvSpPr>
            <p:spPr>
              <a:xfrm>
                <a:off x="7921039" y="692241"/>
                <a:ext cx="39222" cy="36420"/>
              </a:xfrm>
              <a:custGeom>
                <a:avLst/>
                <a:gdLst/>
                <a:ahLst/>
                <a:cxnLst/>
                <a:rect l="l" t="t" r="r" b="b"/>
                <a:pathLst>
                  <a:path w="19" h="17">
                    <a:moveTo>
                      <a:pt x="0" y="5"/>
                    </a:moveTo>
                    <a:cubicBezTo>
                      <a:pt x="6" y="0"/>
                      <a:pt x="16" y="5"/>
                      <a:pt x="19" y="9"/>
                    </a:cubicBezTo>
                    <a:cubicBezTo>
                      <a:pt x="18" y="13"/>
                      <a:pt x="10" y="10"/>
                      <a:pt x="11" y="16"/>
                    </a:cubicBezTo>
                    <a:cubicBezTo>
                      <a:pt x="9" y="17"/>
                      <a:pt x="8" y="13"/>
                      <a:pt x="7" y="13"/>
                    </a:cubicBezTo>
                    <a:cubicBezTo>
                      <a:pt x="7" y="12"/>
                      <a:pt x="4" y="13"/>
                      <a:pt x="4" y="13"/>
                    </a:cubicBezTo>
                    <a:cubicBezTo>
                      <a:pt x="2" y="10"/>
                      <a:pt x="4" y="6"/>
                      <a:pt x="0" y="5"/>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3" name="Freeform 27">
                <a:extLst>
                  <a:ext uri="{FF2B5EF4-FFF2-40B4-BE49-F238E27FC236}">
                    <a16:creationId xmlns:a16="http://schemas.microsoft.com/office/drawing/2014/main" id="{24B4156C-76D0-53EF-6418-7E6B5C9FBA6B}"/>
                  </a:ext>
                </a:extLst>
              </p:cNvPr>
              <p:cNvSpPr/>
              <p:nvPr/>
            </p:nvSpPr>
            <p:spPr>
              <a:xfrm>
                <a:off x="7971467" y="703447"/>
                <a:ext cx="60234" cy="30817"/>
              </a:xfrm>
              <a:custGeom>
                <a:avLst/>
                <a:gdLst/>
                <a:ahLst/>
                <a:cxnLst/>
                <a:rect l="l" t="t" r="r" b="b"/>
                <a:pathLst>
                  <a:path w="29" h="15">
                    <a:moveTo>
                      <a:pt x="2" y="2"/>
                    </a:moveTo>
                    <a:cubicBezTo>
                      <a:pt x="3" y="2"/>
                      <a:pt x="4" y="2"/>
                      <a:pt x="6" y="2"/>
                    </a:cubicBezTo>
                    <a:cubicBezTo>
                      <a:pt x="11" y="0"/>
                      <a:pt x="11" y="5"/>
                      <a:pt x="15" y="6"/>
                    </a:cubicBezTo>
                    <a:cubicBezTo>
                      <a:pt x="19" y="7"/>
                      <a:pt x="21" y="8"/>
                      <a:pt x="24" y="9"/>
                    </a:cubicBezTo>
                    <a:cubicBezTo>
                      <a:pt x="26" y="11"/>
                      <a:pt x="29" y="9"/>
                      <a:pt x="28" y="13"/>
                    </a:cubicBezTo>
                    <a:cubicBezTo>
                      <a:pt x="17" y="15"/>
                      <a:pt x="14" y="10"/>
                      <a:pt x="6" y="9"/>
                    </a:cubicBezTo>
                    <a:cubicBezTo>
                      <a:pt x="8" y="3"/>
                      <a:pt x="0" y="8"/>
                      <a:pt x="2" y="2"/>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4" name="Freeform 28">
                <a:extLst>
                  <a:ext uri="{FF2B5EF4-FFF2-40B4-BE49-F238E27FC236}">
                    <a16:creationId xmlns:a16="http://schemas.microsoft.com/office/drawing/2014/main" id="{83A639FD-BE33-3F89-ACB3-1686A2E25738}"/>
                  </a:ext>
                </a:extLst>
              </p:cNvPr>
              <p:cNvSpPr/>
              <p:nvPr/>
            </p:nvSpPr>
            <p:spPr>
              <a:xfrm>
                <a:off x="4035269" y="752474"/>
                <a:ext cx="98055" cy="81245"/>
              </a:xfrm>
              <a:custGeom>
                <a:avLst/>
                <a:gdLst/>
                <a:ahLst/>
                <a:cxnLst/>
                <a:rect l="l" t="t" r="r" b="b"/>
                <a:pathLst>
                  <a:path w="47" h="39">
                    <a:moveTo>
                      <a:pt x="15" y="8"/>
                    </a:moveTo>
                    <a:cubicBezTo>
                      <a:pt x="17" y="7"/>
                      <a:pt x="16" y="6"/>
                      <a:pt x="15" y="6"/>
                    </a:cubicBezTo>
                    <a:cubicBezTo>
                      <a:pt x="19" y="2"/>
                      <a:pt x="33" y="6"/>
                      <a:pt x="36" y="0"/>
                    </a:cubicBezTo>
                    <a:cubicBezTo>
                      <a:pt x="38" y="2"/>
                      <a:pt x="39" y="4"/>
                      <a:pt x="39" y="8"/>
                    </a:cubicBezTo>
                    <a:cubicBezTo>
                      <a:pt x="40" y="12"/>
                      <a:pt x="36" y="11"/>
                      <a:pt x="36" y="13"/>
                    </a:cubicBezTo>
                    <a:cubicBezTo>
                      <a:pt x="37" y="19"/>
                      <a:pt x="41" y="16"/>
                      <a:pt x="45" y="15"/>
                    </a:cubicBezTo>
                    <a:cubicBezTo>
                      <a:pt x="47" y="23"/>
                      <a:pt x="45" y="22"/>
                      <a:pt x="47" y="30"/>
                    </a:cubicBezTo>
                    <a:cubicBezTo>
                      <a:pt x="46" y="31"/>
                      <a:pt x="42" y="29"/>
                      <a:pt x="41" y="30"/>
                    </a:cubicBezTo>
                    <a:cubicBezTo>
                      <a:pt x="41" y="31"/>
                      <a:pt x="42" y="34"/>
                      <a:pt x="41" y="34"/>
                    </a:cubicBezTo>
                    <a:cubicBezTo>
                      <a:pt x="40" y="35"/>
                      <a:pt x="37" y="34"/>
                      <a:pt x="36" y="34"/>
                    </a:cubicBezTo>
                    <a:cubicBezTo>
                      <a:pt x="33" y="34"/>
                      <a:pt x="33" y="37"/>
                      <a:pt x="30" y="38"/>
                    </a:cubicBezTo>
                    <a:cubicBezTo>
                      <a:pt x="26" y="39"/>
                      <a:pt x="26" y="34"/>
                      <a:pt x="24" y="32"/>
                    </a:cubicBezTo>
                    <a:cubicBezTo>
                      <a:pt x="23" y="31"/>
                      <a:pt x="17" y="31"/>
                      <a:pt x="19" y="26"/>
                    </a:cubicBezTo>
                    <a:cubicBezTo>
                      <a:pt x="16" y="27"/>
                      <a:pt x="15" y="25"/>
                      <a:pt x="15" y="23"/>
                    </a:cubicBezTo>
                    <a:cubicBezTo>
                      <a:pt x="12" y="24"/>
                      <a:pt x="9" y="22"/>
                      <a:pt x="6" y="21"/>
                    </a:cubicBezTo>
                    <a:cubicBezTo>
                      <a:pt x="3" y="20"/>
                      <a:pt x="0" y="22"/>
                      <a:pt x="0" y="17"/>
                    </a:cubicBezTo>
                    <a:cubicBezTo>
                      <a:pt x="8" y="16"/>
                      <a:pt x="11" y="20"/>
                      <a:pt x="19" y="19"/>
                    </a:cubicBezTo>
                    <a:cubicBezTo>
                      <a:pt x="21" y="18"/>
                      <a:pt x="20" y="14"/>
                      <a:pt x="21" y="12"/>
                    </a:cubicBezTo>
                    <a:cubicBezTo>
                      <a:pt x="21" y="7"/>
                      <a:pt x="10" y="13"/>
                      <a:pt x="13" y="6"/>
                    </a:cubicBezTo>
                    <a:cubicBezTo>
                      <a:pt x="15" y="6"/>
                      <a:pt x="15" y="7"/>
                      <a:pt x="15" y="8"/>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5" name="Freeform 29">
                <a:extLst>
                  <a:ext uri="{FF2B5EF4-FFF2-40B4-BE49-F238E27FC236}">
                    <a16:creationId xmlns:a16="http://schemas.microsoft.com/office/drawing/2014/main" id="{308FD62F-ADAD-B4EB-A6DE-E013028D9556}"/>
                  </a:ext>
                </a:extLst>
              </p:cNvPr>
              <p:cNvSpPr/>
              <p:nvPr/>
            </p:nvSpPr>
            <p:spPr>
              <a:xfrm>
                <a:off x="4384064" y="760879"/>
                <a:ext cx="58833" cy="28016"/>
              </a:xfrm>
              <a:custGeom>
                <a:avLst/>
                <a:gdLst/>
                <a:ahLst/>
                <a:cxnLst/>
                <a:rect l="l" t="t" r="r" b="b"/>
                <a:pathLst>
                  <a:path w="28" h="13">
                    <a:moveTo>
                      <a:pt x="0" y="2"/>
                    </a:moveTo>
                    <a:cubicBezTo>
                      <a:pt x="0" y="0"/>
                      <a:pt x="5" y="0"/>
                      <a:pt x="7" y="0"/>
                    </a:cubicBezTo>
                    <a:cubicBezTo>
                      <a:pt x="14" y="1"/>
                      <a:pt x="22" y="5"/>
                      <a:pt x="28" y="6"/>
                    </a:cubicBezTo>
                    <a:cubicBezTo>
                      <a:pt x="28" y="9"/>
                      <a:pt x="26" y="10"/>
                      <a:pt x="26" y="13"/>
                    </a:cubicBezTo>
                    <a:cubicBezTo>
                      <a:pt x="16" y="13"/>
                      <a:pt x="12" y="11"/>
                      <a:pt x="6" y="6"/>
                    </a:cubicBezTo>
                    <a:cubicBezTo>
                      <a:pt x="4" y="4"/>
                      <a:pt x="4" y="1"/>
                      <a:pt x="0" y="2"/>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6" name="Freeform 30">
                <a:extLst>
                  <a:ext uri="{FF2B5EF4-FFF2-40B4-BE49-F238E27FC236}">
                    <a16:creationId xmlns:a16="http://schemas.microsoft.com/office/drawing/2014/main" id="{07E31FEF-D86E-42DA-6031-7FE161D86271}"/>
                  </a:ext>
                </a:extLst>
              </p:cNvPr>
              <p:cNvSpPr/>
              <p:nvPr/>
            </p:nvSpPr>
            <p:spPr>
              <a:xfrm>
                <a:off x="7881817" y="760879"/>
                <a:ext cx="39222" cy="15409"/>
              </a:xfrm>
              <a:custGeom>
                <a:avLst/>
                <a:gdLst/>
                <a:ahLst/>
                <a:cxnLst/>
                <a:rect l="l" t="t" r="r" b="b"/>
                <a:pathLst>
                  <a:path w="19" h="7">
                    <a:moveTo>
                      <a:pt x="19" y="6"/>
                    </a:moveTo>
                    <a:cubicBezTo>
                      <a:pt x="16" y="7"/>
                      <a:pt x="5" y="6"/>
                      <a:pt x="0" y="4"/>
                    </a:cubicBezTo>
                    <a:cubicBezTo>
                      <a:pt x="1" y="1"/>
                      <a:pt x="6" y="3"/>
                      <a:pt x="6" y="0"/>
                    </a:cubicBezTo>
                    <a:cubicBezTo>
                      <a:pt x="10" y="2"/>
                      <a:pt x="19" y="0"/>
                      <a:pt x="19" y="6"/>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7" name="Freeform 31">
                <a:extLst>
                  <a:ext uri="{FF2B5EF4-FFF2-40B4-BE49-F238E27FC236}">
                    <a16:creationId xmlns:a16="http://schemas.microsoft.com/office/drawing/2014/main" id="{F1CD0D5F-714E-43D8-EBCB-5D82D58DF833}"/>
                  </a:ext>
                </a:extLst>
              </p:cNvPr>
              <p:cNvSpPr/>
              <p:nvPr/>
            </p:nvSpPr>
            <p:spPr>
              <a:xfrm>
                <a:off x="4811303" y="846327"/>
                <a:ext cx="30817" cy="21012"/>
              </a:xfrm>
              <a:custGeom>
                <a:avLst/>
                <a:gdLst/>
                <a:ahLst/>
                <a:cxnLst/>
                <a:rect l="l" t="t" r="r" b="b"/>
                <a:pathLst>
                  <a:path w="15" h="10">
                    <a:moveTo>
                      <a:pt x="15" y="8"/>
                    </a:moveTo>
                    <a:cubicBezTo>
                      <a:pt x="6" y="10"/>
                      <a:pt x="8" y="2"/>
                      <a:pt x="0" y="4"/>
                    </a:cubicBezTo>
                    <a:cubicBezTo>
                      <a:pt x="3" y="0"/>
                      <a:pt x="15" y="2"/>
                      <a:pt x="15" y="8"/>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8" name="Freeform 32">
                <a:extLst>
                  <a:ext uri="{FF2B5EF4-FFF2-40B4-BE49-F238E27FC236}">
                    <a16:creationId xmlns:a16="http://schemas.microsoft.com/office/drawing/2014/main" id="{5D3AEA88-71E0-45F2-9150-4BA8E8FD7989}"/>
                  </a:ext>
                </a:extLst>
              </p:cNvPr>
              <p:cNvSpPr/>
              <p:nvPr/>
            </p:nvSpPr>
            <p:spPr>
              <a:xfrm>
                <a:off x="4790291" y="867338"/>
                <a:ext cx="43425" cy="25214"/>
              </a:xfrm>
              <a:custGeom>
                <a:avLst/>
                <a:gdLst/>
                <a:ahLst/>
                <a:cxnLst/>
                <a:rect l="l" t="t" r="r" b="b"/>
                <a:pathLst>
                  <a:path w="21" h="12">
                    <a:moveTo>
                      <a:pt x="21" y="7"/>
                    </a:moveTo>
                    <a:cubicBezTo>
                      <a:pt x="19" y="12"/>
                      <a:pt x="5" y="12"/>
                      <a:pt x="3" y="7"/>
                    </a:cubicBezTo>
                    <a:cubicBezTo>
                      <a:pt x="0" y="0"/>
                      <a:pt x="9" y="6"/>
                      <a:pt x="8" y="1"/>
                    </a:cubicBezTo>
                    <a:cubicBezTo>
                      <a:pt x="12" y="4"/>
                      <a:pt x="16" y="6"/>
                      <a:pt x="21" y="7"/>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79" name="Freeform 33">
                <a:extLst>
                  <a:ext uri="{FF2B5EF4-FFF2-40B4-BE49-F238E27FC236}">
                    <a16:creationId xmlns:a16="http://schemas.microsoft.com/office/drawing/2014/main" id="{F4A2ABC9-2DF7-9C53-0600-9E3D7E050223}"/>
                  </a:ext>
                </a:extLst>
              </p:cNvPr>
              <p:cNvSpPr/>
              <p:nvPr/>
            </p:nvSpPr>
            <p:spPr>
              <a:xfrm>
                <a:off x="6419400" y="885549"/>
                <a:ext cx="29417" cy="23814"/>
              </a:xfrm>
              <a:custGeom>
                <a:avLst/>
                <a:gdLst/>
                <a:ahLst/>
                <a:cxnLst/>
                <a:rect l="l" t="t" r="r" b="b"/>
                <a:pathLst>
                  <a:path w="14" h="11">
                    <a:moveTo>
                      <a:pt x="6" y="0"/>
                    </a:moveTo>
                    <a:cubicBezTo>
                      <a:pt x="11" y="0"/>
                      <a:pt x="13" y="2"/>
                      <a:pt x="14" y="7"/>
                    </a:cubicBezTo>
                    <a:cubicBezTo>
                      <a:pt x="9" y="7"/>
                      <a:pt x="5" y="7"/>
                      <a:pt x="4" y="11"/>
                    </a:cubicBezTo>
                    <a:cubicBezTo>
                      <a:pt x="0" y="11"/>
                      <a:pt x="3" y="4"/>
                      <a:pt x="2" y="2"/>
                    </a:cubicBezTo>
                    <a:cubicBezTo>
                      <a:pt x="5" y="2"/>
                      <a:pt x="6" y="1"/>
                      <a:pt x="6"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0" name="Freeform 34">
                <a:extLst>
                  <a:ext uri="{FF2B5EF4-FFF2-40B4-BE49-F238E27FC236}">
                    <a16:creationId xmlns:a16="http://schemas.microsoft.com/office/drawing/2014/main" id="{D47AE730-9094-AC0B-C187-60CB12F9B112}"/>
                  </a:ext>
                </a:extLst>
              </p:cNvPr>
              <p:cNvSpPr/>
              <p:nvPr/>
            </p:nvSpPr>
            <p:spPr>
              <a:xfrm>
                <a:off x="3945619" y="900957"/>
                <a:ext cx="29417" cy="21012"/>
              </a:xfrm>
              <a:custGeom>
                <a:avLst/>
                <a:gdLst/>
                <a:ahLst/>
                <a:cxnLst/>
                <a:rect l="l" t="t" r="r" b="b"/>
                <a:pathLst>
                  <a:path w="14" h="10">
                    <a:moveTo>
                      <a:pt x="13" y="8"/>
                    </a:moveTo>
                    <a:cubicBezTo>
                      <a:pt x="7" y="7"/>
                      <a:pt x="5" y="9"/>
                      <a:pt x="0" y="10"/>
                    </a:cubicBezTo>
                    <a:cubicBezTo>
                      <a:pt x="1" y="6"/>
                      <a:pt x="14" y="0"/>
                      <a:pt x="13" y="8"/>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1" name="Freeform 35">
                <a:extLst>
                  <a:ext uri="{FF2B5EF4-FFF2-40B4-BE49-F238E27FC236}">
                    <a16:creationId xmlns:a16="http://schemas.microsoft.com/office/drawing/2014/main" id="{D973FB23-73B8-79E8-2D40-726063DB51E0}"/>
                  </a:ext>
                </a:extLst>
              </p:cNvPr>
              <p:cNvSpPr/>
              <p:nvPr/>
            </p:nvSpPr>
            <p:spPr>
              <a:xfrm>
                <a:off x="4434493" y="917766"/>
                <a:ext cx="47627" cy="29417"/>
              </a:xfrm>
              <a:custGeom>
                <a:avLst/>
                <a:gdLst/>
                <a:ahLst/>
                <a:cxnLst/>
                <a:rect l="l" t="t" r="r" b="b"/>
                <a:pathLst>
                  <a:path w="23" h="14">
                    <a:moveTo>
                      <a:pt x="19" y="2"/>
                    </a:moveTo>
                    <a:cubicBezTo>
                      <a:pt x="21" y="4"/>
                      <a:pt x="23" y="11"/>
                      <a:pt x="21" y="13"/>
                    </a:cubicBezTo>
                    <a:cubicBezTo>
                      <a:pt x="13" y="12"/>
                      <a:pt x="4" y="14"/>
                      <a:pt x="2" y="9"/>
                    </a:cubicBezTo>
                    <a:cubicBezTo>
                      <a:pt x="0" y="3"/>
                      <a:pt x="8" y="8"/>
                      <a:pt x="6" y="2"/>
                    </a:cubicBezTo>
                    <a:cubicBezTo>
                      <a:pt x="11" y="0"/>
                      <a:pt x="19" y="5"/>
                      <a:pt x="19" y="2"/>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2" name="Freeform 36">
                <a:extLst>
                  <a:ext uri="{FF2B5EF4-FFF2-40B4-BE49-F238E27FC236}">
                    <a16:creationId xmlns:a16="http://schemas.microsoft.com/office/drawing/2014/main" id="{EC732345-BAF0-875A-0F90-38EA7F869759}"/>
                  </a:ext>
                </a:extLst>
              </p:cNvPr>
              <p:cNvSpPr/>
              <p:nvPr/>
            </p:nvSpPr>
            <p:spPr>
              <a:xfrm>
                <a:off x="4416282" y="999012"/>
                <a:ext cx="57433" cy="26615"/>
              </a:xfrm>
              <a:custGeom>
                <a:avLst/>
                <a:gdLst/>
                <a:ahLst/>
                <a:cxnLst/>
                <a:rect l="l" t="t" r="r" b="b"/>
                <a:pathLst>
                  <a:path w="28" h="13">
                    <a:moveTo>
                      <a:pt x="26" y="5"/>
                    </a:moveTo>
                    <a:cubicBezTo>
                      <a:pt x="28" y="11"/>
                      <a:pt x="21" y="9"/>
                      <a:pt x="19" y="9"/>
                    </a:cubicBezTo>
                    <a:cubicBezTo>
                      <a:pt x="18" y="9"/>
                      <a:pt x="13" y="13"/>
                      <a:pt x="11" y="11"/>
                    </a:cubicBezTo>
                    <a:cubicBezTo>
                      <a:pt x="10" y="9"/>
                      <a:pt x="6" y="10"/>
                      <a:pt x="4" y="9"/>
                    </a:cubicBezTo>
                    <a:cubicBezTo>
                      <a:pt x="0" y="4"/>
                      <a:pt x="12" y="6"/>
                      <a:pt x="5" y="4"/>
                    </a:cubicBezTo>
                    <a:cubicBezTo>
                      <a:pt x="6" y="1"/>
                      <a:pt x="11" y="3"/>
                      <a:pt x="11" y="0"/>
                    </a:cubicBezTo>
                    <a:cubicBezTo>
                      <a:pt x="16" y="1"/>
                      <a:pt x="22" y="2"/>
                      <a:pt x="26" y="5"/>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3" name="Freeform 37">
                <a:extLst>
                  <a:ext uri="{FF2B5EF4-FFF2-40B4-BE49-F238E27FC236}">
                    <a16:creationId xmlns:a16="http://schemas.microsoft.com/office/drawing/2014/main" id="{94AFE6A9-299A-B5C4-2031-2DBA1077AF6B}"/>
                  </a:ext>
                </a:extLst>
              </p:cNvPr>
              <p:cNvSpPr/>
              <p:nvPr/>
            </p:nvSpPr>
            <p:spPr>
              <a:xfrm>
                <a:off x="4417683" y="1039635"/>
                <a:ext cx="26615" cy="12607"/>
              </a:xfrm>
              <a:custGeom>
                <a:avLst/>
                <a:gdLst/>
                <a:ahLst/>
                <a:cxnLst/>
                <a:rect l="l" t="t" r="r" b="b"/>
                <a:pathLst>
                  <a:path w="13" h="6">
                    <a:moveTo>
                      <a:pt x="10" y="6"/>
                    </a:moveTo>
                    <a:cubicBezTo>
                      <a:pt x="6" y="3"/>
                      <a:pt x="8" y="6"/>
                      <a:pt x="3" y="6"/>
                    </a:cubicBezTo>
                    <a:cubicBezTo>
                      <a:pt x="0" y="0"/>
                      <a:pt x="13" y="0"/>
                      <a:pt x="10" y="6"/>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4" name="Freeform 38">
                <a:extLst>
                  <a:ext uri="{FF2B5EF4-FFF2-40B4-BE49-F238E27FC236}">
                    <a16:creationId xmlns:a16="http://schemas.microsoft.com/office/drawing/2014/main" id="{6FDD1BBA-D671-D5F7-1D18-E085F1262F58}"/>
                  </a:ext>
                </a:extLst>
              </p:cNvPr>
              <p:cNvSpPr/>
              <p:nvPr/>
            </p:nvSpPr>
            <p:spPr>
              <a:xfrm>
                <a:off x="4330835" y="1059246"/>
                <a:ext cx="30817" cy="18211"/>
              </a:xfrm>
              <a:custGeom>
                <a:avLst/>
                <a:gdLst/>
                <a:ahLst/>
                <a:cxnLst/>
                <a:rect l="l" t="t" r="r" b="b"/>
                <a:pathLst>
                  <a:path w="15" h="9">
                    <a:moveTo>
                      <a:pt x="13" y="1"/>
                    </a:moveTo>
                    <a:cubicBezTo>
                      <a:pt x="13" y="3"/>
                      <a:pt x="13" y="4"/>
                      <a:pt x="15" y="4"/>
                    </a:cubicBezTo>
                    <a:cubicBezTo>
                      <a:pt x="15" y="8"/>
                      <a:pt x="9" y="5"/>
                      <a:pt x="7" y="6"/>
                    </a:cubicBezTo>
                    <a:cubicBezTo>
                      <a:pt x="5" y="9"/>
                      <a:pt x="7" y="6"/>
                      <a:pt x="0" y="6"/>
                    </a:cubicBezTo>
                    <a:cubicBezTo>
                      <a:pt x="3" y="3"/>
                      <a:pt x="6" y="0"/>
                      <a:pt x="13"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5" name="Freeform 39">
                <a:extLst>
                  <a:ext uri="{FF2B5EF4-FFF2-40B4-BE49-F238E27FC236}">
                    <a16:creationId xmlns:a16="http://schemas.microsoft.com/office/drawing/2014/main" id="{F2548EFA-3B9E-C478-F830-FAD9514A33B0}"/>
                  </a:ext>
                </a:extLst>
              </p:cNvPr>
              <p:cNvSpPr/>
              <p:nvPr/>
            </p:nvSpPr>
            <p:spPr>
              <a:xfrm>
                <a:off x="4388266" y="1076055"/>
                <a:ext cx="12607" cy="18211"/>
              </a:xfrm>
              <a:custGeom>
                <a:avLst/>
                <a:gdLst/>
                <a:ahLst/>
                <a:cxnLst/>
                <a:rect l="l" t="t" r="r" b="b"/>
                <a:pathLst>
                  <a:path w="6" h="9">
                    <a:moveTo>
                      <a:pt x="2" y="0"/>
                    </a:moveTo>
                    <a:cubicBezTo>
                      <a:pt x="5" y="1"/>
                      <a:pt x="6" y="3"/>
                      <a:pt x="5" y="8"/>
                    </a:cubicBezTo>
                    <a:cubicBezTo>
                      <a:pt x="0" y="9"/>
                      <a:pt x="2" y="3"/>
                      <a:pt x="2"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6" name="Freeform 40">
                <a:extLst>
                  <a:ext uri="{FF2B5EF4-FFF2-40B4-BE49-F238E27FC236}">
                    <a16:creationId xmlns:a16="http://schemas.microsoft.com/office/drawing/2014/main" id="{FEF0A32E-9D51-FD54-6BC1-09BBB4F108CB}"/>
                  </a:ext>
                </a:extLst>
              </p:cNvPr>
              <p:cNvSpPr/>
              <p:nvPr/>
            </p:nvSpPr>
            <p:spPr>
              <a:xfrm>
                <a:off x="5499087" y="1237145"/>
                <a:ext cx="68639" cy="84047"/>
              </a:xfrm>
              <a:custGeom>
                <a:avLst/>
                <a:gdLst/>
                <a:ahLst/>
                <a:cxnLst/>
                <a:rect l="l" t="t" r="r" b="b"/>
                <a:pathLst>
                  <a:path w="33" h="40">
                    <a:moveTo>
                      <a:pt x="12" y="0"/>
                    </a:moveTo>
                    <a:cubicBezTo>
                      <a:pt x="14" y="0"/>
                      <a:pt x="14" y="1"/>
                      <a:pt x="14" y="2"/>
                    </a:cubicBezTo>
                    <a:cubicBezTo>
                      <a:pt x="14" y="5"/>
                      <a:pt x="22" y="0"/>
                      <a:pt x="27" y="2"/>
                    </a:cubicBezTo>
                    <a:cubicBezTo>
                      <a:pt x="28" y="5"/>
                      <a:pt x="29" y="6"/>
                      <a:pt x="32" y="6"/>
                    </a:cubicBezTo>
                    <a:cubicBezTo>
                      <a:pt x="33" y="8"/>
                      <a:pt x="32" y="9"/>
                      <a:pt x="31" y="10"/>
                    </a:cubicBezTo>
                    <a:cubicBezTo>
                      <a:pt x="31" y="11"/>
                      <a:pt x="28" y="11"/>
                      <a:pt x="27" y="12"/>
                    </a:cubicBezTo>
                    <a:cubicBezTo>
                      <a:pt x="27" y="16"/>
                      <a:pt x="30" y="17"/>
                      <a:pt x="31" y="21"/>
                    </a:cubicBezTo>
                    <a:cubicBezTo>
                      <a:pt x="31" y="24"/>
                      <a:pt x="28" y="26"/>
                      <a:pt x="29" y="30"/>
                    </a:cubicBezTo>
                    <a:cubicBezTo>
                      <a:pt x="26" y="30"/>
                      <a:pt x="23" y="30"/>
                      <a:pt x="19" y="30"/>
                    </a:cubicBezTo>
                    <a:cubicBezTo>
                      <a:pt x="17" y="30"/>
                      <a:pt x="19" y="34"/>
                      <a:pt x="18" y="36"/>
                    </a:cubicBezTo>
                    <a:cubicBezTo>
                      <a:pt x="17" y="37"/>
                      <a:pt x="12" y="36"/>
                      <a:pt x="14" y="40"/>
                    </a:cubicBezTo>
                    <a:cubicBezTo>
                      <a:pt x="10" y="40"/>
                      <a:pt x="6" y="40"/>
                      <a:pt x="3" y="40"/>
                    </a:cubicBezTo>
                    <a:cubicBezTo>
                      <a:pt x="4" y="36"/>
                      <a:pt x="0" y="27"/>
                      <a:pt x="6" y="28"/>
                    </a:cubicBezTo>
                    <a:cubicBezTo>
                      <a:pt x="7" y="23"/>
                      <a:pt x="3" y="25"/>
                      <a:pt x="6" y="21"/>
                    </a:cubicBezTo>
                    <a:cubicBezTo>
                      <a:pt x="8" y="15"/>
                      <a:pt x="1" y="17"/>
                      <a:pt x="3" y="12"/>
                    </a:cubicBezTo>
                    <a:cubicBezTo>
                      <a:pt x="7" y="11"/>
                      <a:pt x="8" y="13"/>
                      <a:pt x="10" y="13"/>
                    </a:cubicBezTo>
                    <a:cubicBezTo>
                      <a:pt x="14" y="13"/>
                      <a:pt x="11" y="4"/>
                      <a:pt x="12"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7" name="Freeform 41">
                <a:extLst>
                  <a:ext uri="{FF2B5EF4-FFF2-40B4-BE49-F238E27FC236}">
                    <a16:creationId xmlns:a16="http://schemas.microsoft.com/office/drawing/2014/main" id="{7563D491-F8B0-D43E-F273-2DEB11A70B25}"/>
                  </a:ext>
                </a:extLst>
              </p:cNvPr>
              <p:cNvSpPr/>
              <p:nvPr/>
            </p:nvSpPr>
            <p:spPr>
              <a:xfrm>
                <a:off x="3054722" y="1241347"/>
                <a:ext cx="21012" cy="19611"/>
              </a:xfrm>
              <a:custGeom>
                <a:avLst/>
                <a:gdLst/>
                <a:ahLst/>
                <a:cxnLst/>
                <a:rect l="l" t="t" r="r" b="b"/>
                <a:pathLst>
                  <a:path w="10" h="9">
                    <a:moveTo>
                      <a:pt x="9" y="0"/>
                    </a:moveTo>
                    <a:cubicBezTo>
                      <a:pt x="10" y="3"/>
                      <a:pt x="8" y="3"/>
                      <a:pt x="7" y="4"/>
                    </a:cubicBezTo>
                    <a:cubicBezTo>
                      <a:pt x="5" y="7"/>
                      <a:pt x="4" y="9"/>
                      <a:pt x="0" y="6"/>
                    </a:cubicBezTo>
                    <a:cubicBezTo>
                      <a:pt x="1" y="2"/>
                      <a:pt x="5" y="1"/>
                      <a:pt x="9"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8" name="Freeform 42">
                <a:extLst>
                  <a:ext uri="{FF2B5EF4-FFF2-40B4-BE49-F238E27FC236}">
                    <a16:creationId xmlns:a16="http://schemas.microsoft.com/office/drawing/2014/main" id="{C1E32F7B-2C5F-723B-5FF1-83EE26A5A510}"/>
                  </a:ext>
                </a:extLst>
              </p:cNvPr>
              <p:cNvSpPr/>
              <p:nvPr/>
            </p:nvSpPr>
            <p:spPr>
              <a:xfrm>
                <a:off x="3560405" y="1258157"/>
                <a:ext cx="25214" cy="37822"/>
              </a:xfrm>
              <a:custGeom>
                <a:avLst/>
                <a:gdLst/>
                <a:ahLst/>
                <a:cxnLst/>
                <a:rect l="l" t="t" r="r" b="b"/>
                <a:pathLst>
                  <a:path w="12" h="18">
                    <a:moveTo>
                      <a:pt x="3" y="0"/>
                    </a:moveTo>
                    <a:cubicBezTo>
                      <a:pt x="6" y="4"/>
                      <a:pt x="7" y="11"/>
                      <a:pt x="12" y="13"/>
                    </a:cubicBezTo>
                    <a:cubicBezTo>
                      <a:pt x="10" y="18"/>
                      <a:pt x="5" y="12"/>
                      <a:pt x="5" y="9"/>
                    </a:cubicBezTo>
                    <a:cubicBezTo>
                      <a:pt x="0" y="9"/>
                      <a:pt x="0" y="2"/>
                      <a:pt x="3"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89" name="Freeform 43">
                <a:extLst>
                  <a:ext uri="{FF2B5EF4-FFF2-40B4-BE49-F238E27FC236}">
                    <a16:creationId xmlns:a16="http://schemas.microsoft.com/office/drawing/2014/main" id="{6585124A-4D57-2DFE-D383-5E59EC87F291}"/>
                  </a:ext>
                </a:extLst>
              </p:cNvPr>
              <p:cNvSpPr/>
              <p:nvPr/>
            </p:nvSpPr>
            <p:spPr>
              <a:xfrm>
                <a:off x="7900028" y="1241347"/>
                <a:ext cx="40623" cy="180701"/>
              </a:xfrm>
              <a:custGeom>
                <a:avLst/>
                <a:gdLst/>
                <a:ahLst/>
                <a:cxnLst/>
                <a:rect l="l" t="t" r="r" b="b"/>
                <a:pathLst>
                  <a:path w="19" h="87">
                    <a:moveTo>
                      <a:pt x="6" y="10"/>
                    </a:moveTo>
                    <a:cubicBezTo>
                      <a:pt x="14" y="0"/>
                      <a:pt x="7" y="20"/>
                      <a:pt x="10" y="23"/>
                    </a:cubicBezTo>
                    <a:cubicBezTo>
                      <a:pt x="13" y="25"/>
                      <a:pt x="8" y="26"/>
                      <a:pt x="12" y="30"/>
                    </a:cubicBezTo>
                    <a:cubicBezTo>
                      <a:pt x="14" y="33"/>
                      <a:pt x="12" y="33"/>
                      <a:pt x="12" y="36"/>
                    </a:cubicBezTo>
                    <a:cubicBezTo>
                      <a:pt x="12" y="38"/>
                      <a:pt x="15" y="43"/>
                      <a:pt x="14" y="51"/>
                    </a:cubicBezTo>
                    <a:cubicBezTo>
                      <a:pt x="13" y="55"/>
                      <a:pt x="16" y="56"/>
                      <a:pt x="19" y="58"/>
                    </a:cubicBezTo>
                    <a:cubicBezTo>
                      <a:pt x="19" y="62"/>
                      <a:pt x="14" y="62"/>
                      <a:pt x="12" y="60"/>
                    </a:cubicBezTo>
                    <a:cubicBezTo>
                      <a:pt x="11" y="65"/>
                      <a:pt x="11" y="73"/>
                      <a:pt x="12" y="73"/>
                    </a:cubicBezTo>
                    <a:cubicBezTo>
                      <a:pt x="12" y="73"/>
                      <a:pt x="8" y="73"/>
                      <a:pt x="8" y="73"/>
                    </a:cubicBezTo>
                    <a:cubicBezTo>
                      <a:pt x="8" y="77"/>
                      <a:pt x="13" y="78"/>
                      <a:pt x="12" y="86"/>
                    </a:cubicBezTo>
                    <a:cubicBezTo>
                      <a:pt x="6" y="84"/>
                      <a:pt x="7" y="87"/>
                      <a:pt x="2" y="84"/>
                    </a:cubicBezTo>
                    <a:cubicBezTo>
                      <a:pt x="6" y="79"/>
                      <a:pt x="2" y="78"/>
                      <a:pt x="4" y="73"/>
                    </a:cubicBezTo>
                    <a:cubicBezTo>
                      <a:pt x="4" y="70"/>
                      <a:pt x="3" y="68"/>
                      <a:pt x="1" y="67"/>
                    </a:cubicBezTo>
                    <a:cubicBezTo>
                      <a:pt x="2" y="63"/>
                      <a:pt x="6" y="55"/>
                      <a:pt x="4" y="45"/>
                    </a:cubicBezTo>
                    <a:cubicBezTo>
                      <a:pt x="4" y="41"/>
                      <a:pt x="1" y="39"/>
                      <a:pt x="1" y="36"/>
                    </a:cubicBezTo>
                    <a:cubicBezTo>
                      <a:pt x="0" y="30"/>
                      <a:pt x="5" y="26"/>
                      <a:pt x="1" y="23"/>
                    </a:cubicBezTo>
                    <a:cubicBezTo>
                      <a:pt x="2" y="20"/>
                      <a:pt x="3" y="18"/>
                      <a:pt x="6" y="17"/>
                    </a:cubicBezTo>
                    <a:cubicBezTo>
                      <a:pt x="6" y="14"/>
                      <a:pt x="6" y="12"/>
                      <a:pt x="8" y="11"/>
                    </a:cubicBezTo>
                    <a:cubicBezTo>
                      <a:pt x="8" y="10"/>
                      <a:pt x="7" y="10"/>
                      <a:pt x="6" y="10"/>
                    </a:cubicBezTo>
                    <a:close/>
                  </a:path>
                </a:pathLst>
              </a:custGeom>
              <a:grpFill/>
              <a:ln>
                <a:noFill/>
              </a:ln>
            </p:spPr>
            <p:txBody>
              <a:bodyPr vert="horz" wrap="square" lIns="91440" tIns="45720" rIns="91440" bIns="45720" anchor="ctr">
                <a:normAutofit fontScale="40000" lnSpcReduction="20000"/>
              </a:bodyPr>
              <a:lstStyle/>
              <a:p>
                <a:pPr marL="0" algn="ctr"/>
                <a:endParaRPr/>
              </a:p>
            </p:txBody>
          </p:sp>
          <p:sp>
            <p:nvSpPr>
              <p:cNvPr id="90" name="Freeform 44">
                <a:extLst>
                  <a:ext uri="{FF2B5EF4-FFF2-40B4-BE49-F238E27FC236}">
                    <a16:creationId xmlns:a16="http://schemas.microsoft.com/office/drawing/2014/main" id="{43F1797F-4D7B-7CE7-91D4-ECC5B3DC3459}"/>
                  </a:ext>
                </a:extLst>
              </p:cNvPr>
              <p:cNvSpPr/>
              <p:nvPr/>
            </p:nvSpPr>
            <p:spPr>
              <a:xfrm>
                <a:off x="3023905" y="1260958"/>
                <a:ext cx="9806" cy="18211"/>
              </a:xfrm>
              <a:custGeom>
                <a:avLst/>
                <a:gdLst/>
                <a:ahLst/>
                <a:cxnLst/>
                <a:rect l="l" t="t" r="r" b="b"/>
                <a:pathLst>
                  <a:path w="5" h="9">
                    <a:moveTo>
                      <a:pt x="2" y="1"/>
                    </a:moveTo>
                    <a:cubicBezTo>
                      <a:pt x="5" y="0"/>
                      <a:pt x="4" y="9"/>
                      <a:pt x="0" y="6"/>
                    </a:cubicBezTo>
                    <a:cubicBezTo>
                      <a:pt x="0" y="5"/>
                      <a:pt x="0" y="4"/>
                      <a:pt x="0" y="2"/>
                    </a:cubicBezTo>
                    <a:cubicBezTo>
                      <a:pt x="1" y="3"/>
                      <a:pt x="1" y="2"/>
                      <a:pt x="2"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91" name="Freeform 45">
                <a:extLst>
                  <a:ext uri="{FF2B5EF4-FFF2-40B4-BE49-F238E27FC236}">
                    <a16:creationId xmlns:a16="http://schemas.microsoft.com/office/drawing/2014/main" id="{9EE55E42-9438-4B51-3D7A-6EC15B4627ED}"/>
                  </a:ext>
                </a:extLst>
              </p:cNvPr>
              <p:cNvSpPr/>
              <p:nvPr/>
            </p:nvSpPr>
            <p:spPr>
              <a:xfrm>
                <a:off x="4717451" y="1322593"/>
                <a:ext cx="116265" cy="98055"/>
              </a:xfrm>
              <a:custGeom>
                <a:avLst/>
                <a:gdLst/>
                <a:ahLst/>
                <a:cxnLst/>
                <a:rect l="l" t="t" r="r" b="b"/>
                <a:pathLst>
                  <a:path w="56" h="47">
                    <a:moveTo>
                      <a:pt x="25" y="0"/>
                    </a:moveTo>
                    <a:cubicBezTo>
                      <a:pt x="27" y="1"/>
                      <a:pt x="27" y="4"/>
                      <a:pt x="30" y="4"/>
                    </a:cubicBezTo>
                    <a:cubicBezTo>
                      <a:pt x="29" y="8"/>
                      <a:pt x="24" y="8"/>
                      <a:pt x="28" y="12"/>
                    </a:cubicBezTo>
                    <a:cubicBezTo>
                      <a:pt x="27" y="16"/>
                      <a:pt x="33" y="14"/>
                      <a:pt x="36" y="15"/>
                    </a:cubicBezTo>
                    <a:cubicBezTo>
                      <a:pt x="37" y="16"/>
                      <a:pt x="40" y="22"/>
                      <a:pt x="47" y="19"/>
                    </a:cubicBezTo>
                    <a:cubicBezTo>
                      <a:pt x="47" y="24"/>
                      <a:pt x="50" y="25"/>
                      <a:pt x="45" y="26"/>
                    </a:cubicBezTo>
                    <a:cubicBezTo>
                      <a:pt x="45" y="29"/>
                      <a:pt x="49" y="27"/>
                      <a:pt x="51" y="28"/>
                    </a:cubicBezTo>
                    <a:cubicBezTo>
                      <a:pt x="52" y="30"/>
                      <a:pt x="49" y="36"/>
                      <a:pt x="54" y="34"/>
                    </a:cubicBezTo>
                    <a:cubicBezTo>
                      <a:pt x="56" y="40"/>
                      <a:pt x="49" y="38"/>
                      <a:pt x="51" y="43"/>
                    </a:cubicBezTo>
                    <a:cubicBezTo>
                      <a:pt x="49" y="43"/>
                      <a:pt x="49" y="41"/>
                      <a:pt x="49" y="40"/>
                    </a:cubicBezTo>
                    <a:cubicBezTo>
                      <a:pt x="42" y="40"/>
                      <a:pt x="43" y="42"/>
                      <a:pt x="38" y="40"/>
                    </a:cubicBezTo>
                    <a:cubicBezTo>
                      <a:pt x="35" y="42"/>
                      <a:pt x="30" y="42"/>
                      <a:pt x="30" y="47"/>
                    </a:cubicBezTo>
                    <a:cubicBezTo>
                      <a:pt x="27" y="47"/>
                      <a:pt x="28" y="43"/>
                      <a:pt x="26" y="41"/>
                    </a:cubicBezTo>
                    <a:cubicBezTo>
                      <a:pt x="25" y="40"/>
                      <a:pt x="22" y="41"/>
                      <a:pt x="21" y="40"/>
                    </a:cubicBezTo>
                    <a:cubicBezTo>
                      <a:pt x="19" y="38"/>
                      <a:pt x="18" y="35"/>
                      <a:pt x="13" y="34"/>
                    </a:cubicBezTo>
                    <a:cubicBezTo>
                      <a:pt x="7" y="33"/>
                      <a:pt x="7" y="37"/>
                      <a:pt x="0" y="36"/>
                    </a:cubicBezTo>
                    <a:cubicBezTo>
                      <a:pt x="2" y="34"/>
                      <a:pt x="2" y="32"/>
                      <a:pt x="2" y="28"/>
                    </a:cubicBezTo>
                    <a:cubicBezTo>
                      <a:pt x="8" y="31"/>
                      <a:pt x="4" y="22"/>
                      <a:pt x="10" y="25"/>
                    </a:cubicBezTo>
                    <a:cubicBezTo>
                      <a:pt x="7" y="20"/>
                      <a:pt x="12" y="19"/>
                      <a:pt x="13" y="17"/>
                    </a:cubicBezTo>
                    <a:cubicBezTo>
                      <a:pt x="14" y="15"/>
                      <a:pt x="13" y="11"/>
                      <a:pt x="15" y="8"/>
                    </a:cubicBezTo>
                    <a:cubicBezTo>
                      <a:pt x="16" y="7"/>
                      <a:pt x="18" y="8"/>
                      <a:pt x="19" y="8"/>
                    </a:cubicBezTo>
                    <a:cubicBezTo>
                      <a:pt x="20" y="7"/>
                      <a:pt x="18" y="5"/>
                      <a:pt x="19" y="4"/>
                    </a:cubicBezTo>
                    <a:cubicBezTo>
                      <a:pt x="21" y="3"/>
                      <a:pt x="25" y="4"/>
                      <a:pt x="25"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92" name="Freeform 46">
                <a:extLst>
                  <a:ext uri="{FF2B5EF4-FFF2-40B4-BE49-F238E27FC236}">
                    <a16:creationId xmlns:a16="http://schemas.microsoft.com/office/drawing/2014/main" id="{6B7C32AE-28F0-0BF9-8525-D92C8328B3FA}"/>
                  </a:ext>
                </a:extLst>
              </p:cNvPr>
              <p:cNvSpPr/>
              <p:nvPr/>
            </p:nvSpPr>
            <p:spPr>
              <a:xfrm>
                <a:off x="4654415" y="1353410"/>
                <a:ext cx="29417" cy="25214"/>
              </a:xfrm>
              <a:custGeom>
                <a:avLst/>
                <a:gdLst/>
                <a:ahLst/>
                <a:cxnLst/>
                <a:rect l="l" t="t" r="r" b="b"/>
                <a:pathLst>
                  <a:path w="14" h="12">
                    <a:moveTo>
                      <a:pt x="0" y="0"/>
                    </a:moveTo>
                    <a:cubicBezTo>
                      <a:pt x="7" y="0"/>
                      <a:pt x="7" y="6"/>
                      <a:pt x="14" y="6"/>
                    </a:cubicBezTo>
                    <a:cubicBezTo>
                      <a:pt x="12" y="12"/>
                      <a:pt x="1" y="6"/>
                      <a:pt x="0"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93" name="Freeform 47">
                <a:extLst>
                  <a:ext uri="{FF2B5EF4-FFF2-40B4-BE49-F238E27FC236}">
                    <a16:creationId xmlns:a16="http://schemas.microsoft.com/office/drawing/2014/main" id="{B0CD53D2-87F0-2A06-2631-19C99962345E}"/>
                  </a:ext>
                </a:extLst>
              </p:cNvPr>
              <p:cNvSpPr/>
              <p:nvPr/>
            </p:nvSpPr>
            <p:spPr>
              <a:xfrm>
                <a:off x="7886020" y="1451465"/>
                <a:ext cx="81245" cy="58833"/>
              </a:xfrm>
              <a:custGeom>
                <a:avLst/>
                <a:gdLst/>
                <a:ahLst/>
                <a:cxnLst/>
                <a:rect l="l" t="t" r="r" b="b"/>
                <a:pathLst>
                  <a:path w="39" h="28">
                    <a:moveTo>
                      <a:pt x="11" y="0"/>
                    </a:moveTo>
                    <a:cubicBezTo>
                      <a:pt x="13" y="0"/>
                      <a:pt x="13" y="1"/>
                      <a:pt x="13" y="2"/>
                    </a:cubicBezTo>
                    <a:cubicBezTo>
                      <a:pt x="13" y="7"/>
                      <a:pt x="20" y="4"/>
                      <a:pt x="21" y="9"/>
                    </a:cubicBezTo>
                    <a:cubicBezTo>
                      <a:pt x="27" y="7"/>
                      <a:pt x="32" y="10"/>
                      <a:pt x="39" y="7"/>
                    </a:cubicBezTo>
                    <a:cubicBezTo>
                      <a:pt x="39" y="13"/>
                      <a:pt x="32" y="13"/>
                      <a:pt x="32" y="19"/>
                    </a:cubicBezTo>
                    <a:cubicBezTo>
                      <a:pt x="29" y="19"/>
                      <a:pt x="29" y="17"/>
                      <a:pt x="26" y="17"/>
                    </a:cubicBezTo>
                    <a:cubicBezTo>
                      <a:pt x="22" y="16"/>
                      <a:pt x="20" y="25"/>
                      <a:pt x="19" y="20"/>
                    </a:cubicBezTo>
                    <a:cubicBezTo>
                      <a:pt x="17" y="21"/>
                      <a:pt x="17" y="24"/>
                      <a:pt x="17" y="26"/>
                    </a:cubicBezTo>
                    <a:cubicBezTo>
                      <a:pt x="12" y="28"/>
                      <a:pt x="12" y="15"/>
                      <a:pt x="8" y="22"/>
                    </a:cubicBezTo>
                    <a:cubicBezTo>
                      <a:pt x="0" y="17"/>
                      <a:pt x="6" y="3"/>
                      <a:pt x="11"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94" name="Freeform 48">
                <a:extLst>
                  <a:ext uri="{FF2B5EF4-FFF2-40B4-BE49-F238E27FC236}">
                    <a16:creationId xmlns:a16="http://schemas.microsoft.com/office/drawing/2014/main" id="{12E5CEBA-D40A-9833-5644-6998F36B726E}"/>
                  </a:ext>
                </a:extLst>
              </p:cNvPr>
              <p:cNvSpPr/>
              <p:nvPr/>
            </p:nvSpPr>
            <p:spPr>
              <a:xfrm>
                <a:off x="7743140" y="1520103"/>
                <a:ext cx="156888" cy="137277"/>
              </a:xfrm>
              <a:custGeom>
                <a:avLst/>
                <a:gdLst/>
                <a:ahLst/>
                <a:cxnLst/>
                <a:rect l="l" t="t" r="r" b="b"/>
                <a:pathLst>
                  <a:path w="76" h="66">
                    <a:moveTo>
                      <a:pt x="67" y="0"/>
                    </a:moveTo>
                    <a:cubicBezTo>
                      <a:pt x="70" y="0"/>
                      <a:pt x="70" y="2"/>
                      <a:pt x="73" y="2"/>
                    </a:cubicBezTo>
                    <a:cubicBezTo>
                      <a:pt x="73" y="16"/>
                      <a:pt x="76" y="22"/>
                      <a:pt x="73" y="30"/>
                    </a:cubicBezTo>
                    <a:cubicBezTo>
                      <a:pt x="71" y="30"/>
                      <a:pt x="71" y="28"/>
                      <a:pt x="71" y="27"/>
                    </a:cubicBezTo>
                    <a:cubicBezTo>
                      <a:pt x="66" y="28"/>
                      <a:pt x="71" y="34"/>
                      <a:pt x="71" y="38"/>
                    </a:cubicBezTo>
                    <a:cubicBezTo>
                      <a:pt x="69" y="37"/>
                      <a:pt x="69" y="36"/>
                      <a:pt x="67" y="36"/>
                    </a:cubicBezTo>
                    <a:cubicBezTo>
                      <a:pt x="67" y="42"/>
                      <a:pt x="67" y="48"/>
                      <a:pt x="67" y="55"/>
                    </a:cubicBezTo>
                    <a:cubicBezTo>
                      <a:pt x="66" y="54"/>
                      <a:pt x="65" y="53"/>
                      <a:pt x="64" y="53"/>
                    </a:cubicBezTo>
                    <a:cubicBezTo>
                      <a:pt x="60" y="51"/>
                      <a:pt x="59" y="56"/>
                      <a:pt x="58" y="56"/>
                    </a:cubicBezTo>
                    <a:cubicBezTo>
                      <a:pt x="57" y="57"/>
                      <a:pt x="56" y="55"/>
                      <a:pt x="54" y="55"/>
                    </a:cubicBezTo>
                    <a:cubicBezTo>
                      <a:pt x="54" y="54"/>
                      <a:pt x="49" y="56"/>
                      <a:pt x="47" y="56"/>
                    </a:cubicBezTo>
                    <a:cubicBezTo>
                      <a:pt x="46" y="57"/>
                      <a:pt x="42" y="59"/>
                      <a:pt x="37" y="58"/>
                    </a:cubicBezTo>
                    <a:cubicBezTo>
                      <a:pt x="34" y="58"/>
                      <a:pt x="36" y="65"/>
                      <a:pt x="34" y="66"/>
                    </a:cubicBezTo>
                    <a:cubicBezTo>
                      <a:pt x="30" y="64"/>
                      <a:pt x="26" y="62"/>
                      <a:pt x="26" y="56"/>
                    </a:cubicBezTo>
                    <a:cubicBezTo>
                      <a:pt x="23" y="54"/>
                      <a:pt x="23" y="60"/>
                      <a:pt x="23" y="60"/>
                    </a:cubicBezTo>
                    <a:cubicBezTo>
                      <a:pt x="20" y="61"/>
                      <a:pt x="19" y="58"/>
                      <a:pt x="19" y="58"/>
                    </a:cubicBezTo>
                    <a:cubicBezTo>
                      <a:pt x="12" y="59"/>
                      <a:pt x="5" y="65"/>
                      <a:pt x="0" y="62"/>
                    </a:cubicBezTo>
                    <a:cubicBezTo>
                      <a:pt x="2" y="60"/>
                      <a:pt x="2" y="58"/>
                      <a:pt x="2" y="55"/>
                    </a:cubicBezTo>
                    <a:cubicBezTo>
                      <a:pt x="4" y="53"/>
                      <a:pt x="6" y="56"/>
                      <a:pt x="6" y="56"/>
                    </a:cubicBezTo>
                    <a:cubicBezTo>
                      <a:pt x="8" y="56"/>
                      <a:pt x="7" y="53"/>
                      <a:pt x="8" y="53"/>
                    </a:cubicBezTo>
                    <a:cubicBezTo>
                      <a:pt x="14" y="52"/>
                      <a:pt x="26" y="54"/>
                      <a:pt x="34" y="51"/>
                    </a:cubicBezTo>
                    <a:cubicBezTo>
                      <a:pt x="31" y="42"/>
                      <a:pt x="39" y="45"/>
                      <a:pt x="37" y="38"/>
                    </a:cubicBezTo>
                    <a:cubicBezTo>
                      <a:pt x="41" y="40"/>
                      <a:pt x="42" y="39"/>
                      <a:pt x="41" y="34"/>
                    </a:cubicBezTo>
                    <a:cubicBezTo>
                      <a:pt x="45" y="38"/>
                      <a:pt x="49" y="31"/>
                      <a:pt x="52" y="36"/>
                    </a:cubicBezTo>
                    <a:cubicBezTo>
                      <a:pt x="53" y="35"/>
                      <a:pt x="51" y="29"/>
                      <a:pt x="52" y="28"/>
                    </a:cubicBezTo>
                    <a:cubicBezTo>
                      <a:pt x="54" y="27"/>
                      <a:pt x="54" y="32"/>
                      <a:pt x="54" y="32"/>
                    </a:cubicBezTo>
                    <a:cubicBezTo>
                      <a:pt x="56" y="33"/>
                      <a:pt x="60" y="31"/>
                      <a:pt x="56" y="23"/>
                    </a:cubicBezTo>
                    <a:cubicBezTo>
                      <a:pt x="63" y="21"/>
                      <a:pt x="59" y="13"/>
                      <a:pt x="62" y="8"/>
                    </a:cubicBezTo>
                    <a:cubicBezTo>
                      <a:pt x="63" y="5"/>
                      <a:pt x="70" y="5"/>
                      <a:pt x="67"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95" name="Freeform 49">
                <a:extLst>
                  <a:ext uri="{FF2B5EF4-FFF2-40B4-BE49-F238E27FC236}">
                    <a16:creationId xmlns:a16="http://schemas.microsoft.com/office/drawing/2014/main" id="{5F72CD6D-90D8-232F-2382-48E95335C16F}"/>
                  </a:ext>
                </a:extLst>
              </p:cNvPr>
              <p:cNvSpPr/>
              <p:nvPr/>
            </p:nvSpPr>
            <p:spPr>
              <a:xfrm>
                <a:off x="5794652" y="1528507"/>
                <a:ext cx="28016" cy="30817"/>
              </a:xfrm>
              <a:custGeom>
                <a:avLst/>
                <a:gdLst/>
                <a:ahLst/>
                <a:cxnLst/>
                <a:rect l="l" t="t" r="r" b="b"/>
                <a:pathLst>
                  <a:path w="13" h="15">
                    <a:moveTo>
                      <a:pt x="4" y="0"/>
                    </a:moveTo>
                    <a:cubicBezTo>
                      <a:pt x="13" y="0"/>
                      <a:pt x="10" y="15"/>
                      <a:pt x="0" y="13"/>
                    </a:cubicBezTo>
                    <a:cubicBezTo>
                      <a:pt x="4" y="12"/>
                      <a:pt x="0" y="1"/>
                      <a:pt x="4"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96" name="Freeform 50">
                <a:extLst>
                  <a:ext uri="{FF2B5EF4-FFF2-40B4-BE49-F238E27FC236}">
                    <a16:creationId xmlns:a16="http://schemas.microsoft.com/office/drawing/2014/main" id="{111FB88C-CF2E-C81F-C7CE-671153C19776}"/>
                  </a:ext>
                </a:extLst>
              </p:cNvPr>
              <p:cNvSpPr/>
              <p:nvPr/>
            </p:nvSpPr>
            <p:spPr>
              <a:xfrm>
                <a:off x="5861889" y="1571932"/>
                <a:ext cx="39222" cy="29417"/>
              </a:xfrm>
              <a:custGeom>
                <a:avLst/>
                <a:gdLst/>
                <a:ahLst/>
                <a:cxnLst/>
                <a:rect l="l" t="t" r="r" b="b"/>
                <a:pathLst>
                  <a:path w="19" h="14">
                    <a:moveTo>
                      <a:pt x="15" y="3"/>
                    </a:moveTo>
                    <a:cubicBezTo>
                      <a:pt x="18" y="5"/>
                      <a:pt x="19" y="8"/>
                      <a:pt x="19" y="13"/>
                    </a:cubicBezTo>
                    <a:cubicBezTo>
                      <a:pt x="17" y="12"/>
                      <a:pt x="11" y="14"/>
                      <a:pt x="9" y="13"/>
                    </a:cubicBezTo>
                    <a:cubicBezTo>
                      <a:pt x="9" y="13"/>
                      <a:pt x="10" y="11"/>
                      <a:pt x="9" y="11"/>
                    </a:cubicBezTo>
                    <a:cubicBezTo>
                      <a:pt x="7" y="10"/>
                      <a:pt x="2" y="12"/>
                      <a:pt x="2" y="9"/>
                    </a:cubicBezTo>
                    <a:cubicBezTo>
                      <a:pt x="0" y="0"/>
                      <a:pt x="15" y="9"/>
                      <a:pt x="15" y="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97" name="Freeform 51">
                <a:extLst>
                  <a:ext uri="{FF2B5EF4-FFF2-40B4-BE49-F238E27FC236}">
                    <a16:creationId xmlns:a16="http://schemas.microsoft.com/office/drawing/2014/main" id="{72273B71-A4A5-9918-1661-D908FCDFE959}"/>
                  </a:ext>
                </a:extLst>
              </p:cNvPr>
              <p:cNvSpPr/>
              <p:nvPr/>
            </p:nvSpPr>
            <p:spPr>
              <a:xfrm>
                <a:off x="6175664" y="1627963"/>
                <a:ext cx="29417" cy="15409"/>
              </a:xfrm>
              <a:custGeom>
                <a:avLst/>
                <a:gdLst/>
                <a:ahLst/>
                <a:cxnLst/>
                <a:rect l="l" t="t" r="r" b="b"/>
                <a:pathLst>
                  <a:path w="14" h="7">
                    <a:moveTo>
                      <a:pt x="0" y="6"/>
                    </a:moveTo>
                    <a:cubicBezTo>
                      <a:pt x="0" y="1"/>
                      <a:pt x="3" y="0"/>
                      <a:pt x="8" y="1"/>
                    </a:cubicBezTo>
                    <a:cubicBezTo>
                      <a:pt x="14" y="0"/>
                      <a:pt x="10" y="4"/>
                      <a:pt x="6" y="3"/>
                    </a:cubicBezTo>
                    <a:cubicBezTo>
                      <a:pt x="4" y="4"/>
                      <a:pt x="4" y="7"/>
                      <a:pt x="0" y="6"/>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98" name="Freeform 52">
                <a:extLst>
                  <a:ext uri="{FF2B5EF4-FFF2-40B4-BE49-F238E27FC236}">
                    <a16:creationId xmlns:a16="http://schemas.microsoft.com/office/drawing/2014/main" id="{C7DCC244-52AD-1DEE-AE28-C00D39037819}"/>
                  </a:ext>
                </a:extLst>
              </p:cNvPr>
              <p:cNvSpPr/>
              <p:nvPr/>
            </p:nvSpPr>
            <p:spPr>
              <a:xfrm>
                <a:off x="7757148" y="1651776"/>
                <a:ext cx="29417" cy="18211"/>
              </a:xfrm>
              <a:custGeom>
                <a:avLst/>
                <a:gdLst/>
                <a:ahLst/>
                <a:cxnLst/>
                <a:rect l="l" t="t" r="r" b="b"/>
                <a:pathLst>
                  <a:path w="14" h="9">
                    <a:moveTo>
                      <a:pt x="12" y="1"/>
                    </a:moveTo>
                    <a:cubicBezTo>
                      <a:pt x="14" y="7"/>
                      <a:pt x="6" y="2"/>
                      <a:pt x="8" y="8"/>
                    </a:cubicBezTo>
                    <a:cubicBezTo>
                      <a:pt x="3" y="9"/>
                      <a:pt x="0" y="8"/>
                      <a:pt x="1" y="3"/>
                    </a:cubicBezTo>
                    <a:cubicBezTo>
                      <a:pt x="5" y="8"/>
                      <a:pt x="6" y="0"/>
                      <a:pt x="12"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99" name="Freeform 53">
                <a:extLst>
                  <a:ext uri="{FF2B5EF4-FFF2-40B4-BE49-F238E27FC236}">
                    <a16:creationId xmlns:a16="http://schemas.microsoft.com/office/drawing/2014/main" id="{45AB1F5A-4EF7-8153-F5E8-87BA0175565E}"/>
                  </a:ext>
                </a:extLst>
              </p:cNvPr>
              <p:cNvSpPr/>
              <p:nvPr/>
            </p:nvSpPr>
            <p:spPr>
              <a:xfrm>
                <a:off x="7706720" y="1653177"/>
                <a:ext cx="42023" cy="43425"/>
              </a:xfrm>
              <a:custGeom>
                <a:avLst/>
                <a:gdLst/>
                <a:ahLst/>
                <a:cxnLst/>
                <a:rect l="l" t="t" r="r" b="b"/>
                <a:pathLst>
                  <a:path w="20" h="21">
                    <a:moveTo>
                      <a:pt x="17" y="4"/>
                    </a:moveTo>
                    <a:cubicBezTo>
                      <a:pt x="20" y="9"/>
                      <a:pt x="12" y="14"/>
                      <a:pt x="17" y="17"/>
                    </a:cubicBezTo>
                    <a:cubicBezTo>
                      <a:pt x="17" y="21"/>
                      <a:pt x="9" y="17"/>
                      <a:pt x="6" y="18"/>
                    </a:cubicBezTo>
                    <a:cubicBezTo>
                      <a:pt x="6" y="11"/>
                      <a:pt x="7" y="8"/>
                      <a:pt x="0" y="11"/>
                    </a:cubicBezTo>
                    <a:cubicBezTo>
                      <a:pt x="0" y="2"/>
                      <a:pt x="10" y="0"/>
                      <a:pt x="17" y="4"/>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0" name="Freeform 54">
                <a:extLst>
                  <a:ext uri="{FF2B5EF4-FFF2-40B4-BE49-F238E27FC236}">
                    <a16:creationId xmlns:a16="http://schemas.microsoft.com/office/drawing/2014/main" id="{33CE21C2-0BF8-D47D-5C6C-EAAFBA145751}"/>
                  </a:ext>
                </a:extLst>
              </p:cNvPr>
              <p:cNvSpPr/>
              <p:nvPr/>
            </p:nvSpPr>
            <p:spPr>
              <a:xfrm>
                <a:off x="7561038" y="1807263"/>
                <a:ext cx="25214" cy="39222"/>
              </a:xfrm>
              <a:custGeom>
                <a:avLst/>
                <a:gdLst/>
                <a:ahLst/>
                <a:cxnLst/>
                <a:rect l="l" t="t" r="r" b="b"/>
                <a:pathLst>
                  <a:path w="12" h="19">
                    <a:moveTo>
                      <a:pt x="11" y="8"/>
                    </a:moveTo>
                    <a:cubicBezTo>
                      <a:pt x="11" y="13"/>
                      <a:pt x="4" y="11"/>
                      <a:pt x="7" y="19"/>
                    </a:cubicBezTo>
                    <a:cubicBezTo>
                      <a:pt x="5" y="19"/>
                      <a:pt x="2" y="19"/>
                      <a:pt x="0" y="19"/>
                    </a:cubicBezTo>
                    <a:cubicBezTo>
                      <a:pt x="0" y="16"/>
                      <a:pt x="6" y="9"/>
                      <a:pt x="1" y="6"/>
                    </a:cubicBezTo>
                    <a:cubicBezTo>
                      <a:pt x="3" y="2"/>
                      <a:pt x="12" y="0"/>
                      <a:pt x="11" y="8"/>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1" name="Freeform 55">
                <a:extLst>
                  <a:ext uri="{FF2B5EF4-FFF2-40B4-BE49-F238E27FC236}">
                    <a16:creationId xmlns:a16="http://schemas.microsoft.com/office/drawing/2014/main" id="{836C86CD-00C6-5FA7-3F48-8765CDF9C959}"/>
                  </a:ext>
                </a:extLst>
              </p:cNvPr>
              <p:cNvSpPr/>
              <p:nvPr/>
            </p:nvSpPr>
            <p:spPr>
              <a:xfrm>
                <a:off x="3912000" y="1825473"/>
                <a:ext cx="16809" cy="12607"/>
              </a:xfrm>
              <a:custGeom>
                <a:avLst/>
                <a:gdLst/>
                <a:ahLst/>
                <a:cxnLst/>
                <a:rect l="l" t="t" r="r" b="b"/>
                <a:pathLst>
                  <a:path w="8" h="6">
                    <a:moveTo>
                      <a:pt x="0" y="3"/>
                    </a:moveTo>
                    <a:cubicBezTo>
                      <a:pt x="0" y="0"/>
                      <a:pt x="4" y="1"/>
                      <a:pt x="7" y="1"/>
                    </a:cubicBezTo>
                    <a:cubicBezTo>
                      <a:pt x="8" y="4"/>
                      <a:pt x="5" y="4"/>
                      <a:pt x="5" y="6"/>
                    </a:cubicBezTo>
                    <a:cubicBezTo>
                      <a:pt x="4" y="6"/>
                      <a:pt x="3" y="6"/>
                      <a:pt x="1" y="6"/>
                    </a:cubicBezTo>
                    <a:cubicBezTo>
                      <a:pt x="2" y="4"/>
                      <a:pt x="1" y="3"/>
                      <a:pt x="0" y="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2" name="Freeform 56">
                <a:extLst>
                  <a:ext uri="{FF2B5EF4-FFF2-40B4-BE49-F238E27FC236}">
                    <a16:creationId xmlns:a16="http://schemas.microsoft.com/office/drawing/2014/main" id="{174F6F01-B9CA-401C-EA6F-A18EB4A07F02}"/>
                  </a:ext>
                </a:extLst>
              </p:cNvPr>
              <p:cNvSpPr/>
              <p:nvPr/>
            </p:nvSpPr>
            <p:spPr>
              <a:xfrm>
                <a:off x="4322430" y="1838081"/>
                <a:ext cx="158289" cy="63036"/>
              </a:xfrm>
              <a:custGeom>
                <a:avLst/>
                <a:gdLst/>
                <a:ahLst/>
                <a:cxnLst/>
                <a:rect l="l" t="t" r="r" b="b"/>
                <a:pathLst>
                  <a:path w="76" h="30">
                    <a:moveTo>
                      <a:pt x="75" y="21"/>
                    </a:moveTo>
                    <a:cubicBezTo>
                      <a:pt x="76" y="30"/>
                      <a:pt x="59" y="20"/>
                      <a:pt x="58" y="26"/>
                    </a:cubicBezTo>
                    <a:cubicBezTo>
                      <a:pt x="54" y="26"/>
                      <a:pt x="57" y="18"/>
                      <a:pt x="54" y="17"/>
                    </a:cubicBezTo>
                    <a:cubicBezTo>
                      <a:pt x="48" y="15"/>
                      <a:pt x="41" y="15"/>
                      <a:pt x="34" y="13"/>
                    </a:cubicBezTo>
                    <a:cubicBezTo>
                      <a:pt x="33" y="12"/>
                      <a:pt x="32" y="10"/>
                      <a:pt x="32" y="8"/>
                    </a:cubicBezTo>
                    <a:cubicBezTo>
                      <a:pt x="24" y="8"/>
                      <a:pt x="19" y="7"/>
                      <a:pt x="13" y="8"/>
                    </a:cubicBezTo>
                    <a:cubicBezTo>
                      <a:pt x="9" y="8"/>
                      <a:pt x="5" y="13"/>
                      <a:pt x="0" y="11"/>
                    </a:cubicBezTo>
                    <a:cubicBezTo>
                      <a:pt x="0" y="6"/>
                      <a:pt x="8" y="8"/>
                      <a:pt x="8" y="2"/>
                    </a:cubicBezTo>
                    <a:cubicBezTo>
                      <a:pt x="13" y="1"/>
                      <a:pt x="22" y="4"/>
                      <a:pt x="24" y="0"/>
                    </a:cubicBezTo>
                    <a:cubicBezTo>
                      <a:pt x="33" y="2"/>
                      <a:pt x="22" y="2"/>
                      <a:pt x="30" y="4"/>
                    </a:cubicBezTo>
                    <a:cubicBezTo>
                      <a:pt x="30" y="4"/>
                      <a:pt x="35" y="6"/>
                      <a:pt x="36" y="6"/>
                    </a:cubicBezTo>
                    <a:cubicBezTo>
                      <a:pt x="37" y="8"/>
                      <a:pt x="43" y="8"/>
                      <a:pt x="50" y="8"/>
                    </a:cubicBezTo>
                    <a:cubicBezTo>
                      <a:pt x="49" y="14"/>
                      <a:pt x="60" y="9"/>
                      <a:pt x="56" y="17"/>
                    </a:cubicBezTo>
                    <a:cubicBezTo>
                      <a:pt x="59" y="15"/>
                      <a:pt x="61" y="15"/>
                      <a:pt x="62" y="19"/>
                    </a:cubicBezTo>
                    <a:cubicBezTo>
                      <a:pt x="66" y="20"/>
                      <a:pt x="74" y="17"/>
                      <a:pt x="75" y="2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3" name="Freeform 57">
                <a:extLst>
                  <a:ext uri="{FF2B5EF4-FFF2-40B4-BE49-F238E27FC236}">
                    <a16:creationId xmlns:a16="http://schemas.microsoft.com/office/drawing/2014/main" id="{0D8D4D1B-A96C-528D-2090-21303D04AE5D}"/>
                  </a:ext>
                </a:extLst>
              </p:cNvPr>
              <p:cNvSpPr/>
              <p:nvPr/>
            </p:nvSpPr>
            <p:spPr>
              <a:xfrm>
                <a:off x="4508734" y="1892711"/>
                <a:ext cx="64436" cy="35020"/>
              </a:xfrm>
              <a:custGeom>
                <a:avLst/>
                <a:gdLst/>
                <a:ahLst/>
                <a:cxnLst/>
                <a:rect l="l" t="t" r="r" b="b"/>
                <a:pathLst>
                  <a:path w="31" h="17">
                    <a:moveTo>
                      <a:pt x="1" y="0"/>
                    </a:moveTo>
                    <a:cubicBezTo>
                      <a:pt x="5" y="3"/>
                      <a:pt x="12" y="1"/>
                      <a:pt x="16" y="2"/>
                    </a:cubicBezTo>
                    <a:cubicBezTo>
                      <a:pt x="17" y="2"/>
                      <a:pt x="22" y="9"/>
                      <a:pt x="24" y="4"/>
                    </a:cubicBezTo>
                    <a:cubicBezTo>
                      <a:pt x="27" y="5"/>
                      <a:pt x="25" y="10"/>
                      <a:pt x="31" y="8"/>
                    </a:cubicBezTo>
                    <a:cubicBezTo>
                      <a:pt x="31" y="17"/>
                      <a:pt x="11" y="13"/>
                      <a:pt x="5" y="12"/>
                    </a:cubicBezTo>
                    <a:cubicBezTo>
                      <a:pt x="4" y="10"/>
                      <a:pt x="9" y="10"/>
                      <a:pt x="9" y="10"/>
                    </a:cubicBezTo>
                    <a:cubicBezTo>
                      <a:pt x="9" y="7"/>
                      <a:pt x="0" y="7"/>
                      <a:pt x="1"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4" name="Freeform 58">
                <a:extLst>
                  <a:ext uri="{FF2B5EF4-FFF2-40B4-BE49-F238E27FC236}">
                    <a16:creationId xmlns:a16="http://schemas.microsoft.com/office/drawing/2014/main" id="{F7156460-41D1-B226-F631-6CECA86C2A68}"/>
                  </a:ext>
                </a:extLst>
              </p:cNvPr>
              <p:cNvSpPr/>
              <p:nvPr/>
            </p:nvSpPr>
            <p:spPr>
              <a:xfrm>
                <a:off x="7378937" y="1896914"/>
                <a:ext cx="30817" cy="22413"/>
              </a:xfrm>
              <a:custGeom>
                <a:avLst/>
                <a:gdLst/>
                <a:ahLst/>
                <a:cxnLst/>
                <a:rect l="l" t="t" r="r" b="b"/>
                <a:pathLst>
                  <a:path w="15" h="11">
                    <a:moveTo>
                      <a:pt x="13" y="0"/>
                    </a:moveTo>
                    <a:cubicBezTo>
                      <a:pt x="15" y="7"/>
                      <a:pt x="8" y="6"/>
                      <a:pt x="9" y="11"/>
                    </a:cubicBezTo>
                    <a:cubicBezTo>
                      <a:pt x="5" y="10"/>
                      <a:pt x="0" y="10"/>
                      <a:pt x="0" y="4"/>
                    </a:cubicBezTo>
                    <a:cubicBezTo>
                      <a:pt x="3" y="5"/>
                      <a:pt x="3" y="2"/>
                      <a:pt x="4" y="0"/>
                    </a:cubicBezTo>
                    <a:cubicBezTo>
                      <a:pt x="7" y="0"/>
                      <a:pt x="10" y="0"/>
                      <a:pt x="13"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5" name="Freeform 59">
                <a:extLst>
                  <a:ext uri="{FF2B5EF4-FFF2-40B4-BE49-F238E27FC236}">
                    <a16:creationId xmlns:a16="http://schemas.microsoft.com/office/drawing/2014/main" id="{10BA9021-53DE-3620-C597-130B5CA9B855}"/>
                  </a:ext>
                </a:extLst>
              </p:cNvPr>
              <p:cNvSpPr/>
              <p:nvPr/>
            </p:nvSpPr>
            <p:spPr>
              <a:xfrm>
                <a:off x="4484921" y="1905318"/>
                <a:ext cx="23814" cy="18211"/>
              </a:xfrm>
              <a:custGeom>
                <a:avLst/>
                <a:gdLst/>
                <a:ahLst/>
                <a:cxnLst/>
                <a:rect l="l" t="t" r="r" b="b"/>
                <a:pathLst>
                  <a:path w="12" h="9">
                    <a:moveTo>
                      <a:pt x="10" y="9"/>
                    </a:moveTo>
                    <a:cubicBezTo>
                      <a:pt x="8" y="8"/>
                      <a:pt x="5" y="7"/>
                      <a:pt x="0" y="7"/>
                    </a:cubicBezTo>
                    <a:cubicBezTo>
                      <a:pt x="1" y="4"/>
                      <a:pt x="12" y="0"/>
                      <a:pt x="10" y="9"/>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6" name="Freeform 60">
                <a:extLst>
                  <a:ext uri="{FF2B5EF4-FFF2-40B4-BE49-F238E27FC236}">
                    <a16:creationId xmlns:a16="http://schemas.microsoft.com/office/drawing/2014/main" id="{84C42EBF-5E30-CA48-6695-0134A5DEDCD2}"/>
                  </a:ext>
                </a:extLst>
              </p:cNvPr>
              <p:cNvSpPr/>
              <p:nvPr/>
            </p:nvSpPr>
            <p:spPr>
              <a:xfrm>
                <a:off x="4420485" y="1910921"/>
                <a:ext cx="30817" cy="19611"/>
              </a:xfrm>
              <a:custGeom>
                <a:avLst/>
                <a:gdLst/>
                <a:ahLst/>
                <a:cxnLst/>
                <a:rect l="l" t="t" r="r" b="b"/>
                <a:pathLst>
                  <a:path w="15" h="9">
                    <a:moveTo>
                      <a:pt x="2" y="3"/>
                    </a:moveTo>
                    <a:cubicBezTo>
                      <a:pt x="5" y="4"/>
                      <a:pt x="15" y="0"/>
                      <a:pt x="13" y="6"/>
                    </a:cubicBezTo>
                    <a:cubicBezTo>
                      <a:pt x="9" y="5"/>
                      <a:pt x="0" y="9"/>
                      <a:pt x="2" y="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7" name="Freeform 61">
                <a:extLst>
                  <a:ext uri="{FF2B5EF4-FFF2-40B4-BE49-F238E27FC236}">
                    <a16:creationId xmlns:a16="http://schemas.microsoft.com/office/drawing/2014/main" id="{62106F28-0E8E-B56D-2DCB-172E17F00E57}"/>
                  </a:ext>
                </a:extLst>
              </p:cNvPr>
              <p:cNvSpPr/>
              <p:nvPr/>
            </p:nvSpPr>
            <p:spPr>
              <a:xfrm>
                <a:off x="7551232" y="1919326"/>
                <a:ext cx="43425" cy="77043"/>
              </a:xfrm>
              <a:custGeom>
                <a:avLst/>
                <a:gdLst/>
                <a:ahLst/>
                <a:cxnLst/>
                <a:rect l="l" t="t" r="r" b="b"/>
                <a:pathLst>
                  <a:path w="21" h="37">
                    <a:moveTo>
                      <a:pt x="10" y="0"/>
                    </a:moveTo>
                    <a:cubicBezTo>
                      <a:pt x="13" y="0"/>
                      <a:pt x="15" y="0"/>
                      <a:pt x="18" y="0"/>
                    </a:cubicBezTo>
                    <a:cubicBezTo>
                      <a:pt x="20" y="4"/>
                      <a:pt x="20" y="9"/>
                      <a:pt x="21" y="13"/>
                    </a:cubicBezTo>
                    <a:cubicBezTo>
                      <a:pt x="18" y="14"/>
                      <a:pt x="20" y="20"/>
                      <a:pt x="16" y="19"/>
                    </a:cubicBezTo>
                    <a:cubicBezTo>
                      <a:pt x="16" y="22"/>
                      <a:pt x="16" y="24"/>
                      <a:pt x="14" y="25"/>
                    </a:cubicBezTo>
                    <a:cubicBezTo>
                      <a:pt x="13" y="27"/>
                      <a:pt x="16" y="34"/>
                      <a:pt x="12" y="34"/>
                    </a:cubicBezTo>
                    <a:cubicBezTo>
                      <a:pt x="6" y="37"/>
                      <a:pt x="11" y="29"/>
                      <a:pt x="6" y="28"/>
                    </a:cubicBezTo>
                    <a:cubicBezTo>
                      <a:pt x="4" y="28"/>
                      <a:pt x="3" y="23"/>
                      <a:pt x="1" y="21"/>
                    </a:cubicBezTo>
                    <a:cubicBezTo>
                      <a:pt x="0" y="16"/>
                      <a:pt x="7" y="17"/>
                      <a:pt x="5" y="10"/>
                    </a:cubicBezTo>
                    <a:cubicBezTo>
                      <a:pt x="9" y="14"/>
                      <a:pt x="9" y="5"/>
                      <a:pt x="10"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8" name="Freeform 62">
                <a:extLst>
                  <a:ext uri="{FF2B5EF4-FFF2-40B4-BE49-F238E27FC236}">
                    <a16:creationId xmlns:a16="http://schemas.microsoft.com/office/drawing/2014/main" id="{8AF15A35-9B1D-04B8-904E-F3C5C8CD1F78}"/>
                  </a:ext>
                </a:extLst>
              </p:cNvPr>
              <p:cNvSpPr/>
              <p:nvPr/>
            </p:nvSpPr>
            <p:spPr>
              <a:xfrm>
                <a:off x="7594657" y="1983762"/>
                <a:ext cx="58833" cy="60234"/>
              </a:xfrm>
              <a:custGeom>
                <a:avLst/>
                <a:gdLst/>
                <a:ahLst/>
                <a:cxnLst/>
                <a:rect l="l" t="t" r="r" b="b"/>
                <a:pathLst>
                  <a:path w="28" h="29">
                    <a:moveTo>
                      <a:pt x="15" y="3"/>
                    </a:moveTo>
                    <a:cubicBezTo>
                      <a:pt x="10" y="9"/>
                      <a:pt x="20" y="7"/>
                      <a:pt x="21" y="9"/>
                    </a:cubicBezTo>
                    <a:cubicBezTo>
                      <a:pt x="22" y="10"/>
                      <a:pt x="19" y="10"/>
                      <a:pt x="19" y="10"/>
                    </a:cubicBezTo>
                    <a:cubicBezTo>
                      <a:pt x="19" y="11"/>
                      <a:pt x="21" y="14"/>
                      <a:pt x="21" y="14"/>
                    </a:cubicBezTo>
                    <a:cubicBezTo>
                      <a:pt x="23" y="18"/>
                      <a:pt x="28" y="18"/>
                      <a:pt x="28" y="23"/>
                    </a:cubicBezTo>
                    <a:cubicBezTo>
                      <a:pt x="24" y="23"/>
                      <a:pt x="25" y="26"/>
                      <a:pt x="25" y="29"/>
                    </a:cubicBezTo>
                    <a:cubicBezTo>
                      <a:pt x="23" y="28"/>
                      <a:pt x="19" y="26"/>
                      <a:pt x="19" y="29"/>
                    </a:cubicBezTo>
                    <a:cubicBezTo>
                      <a:pt x="14" y="28"/>
                      <a:pt x="15" y="21"/>
                      <a:pt x="10" y="20"/>
                    </a:cubicBezTo>
                    <a:cubicBezTo>
                      <a:pt x="10" y="18"/>
                      <a:pt x="13" y="18"/>
                      <a:pt x="13" y="16"/>
                    </a:cubicBezTo>
                    <a:cubicBezTo>
                      <a:pt x="9" y="13"/>
                      <a:pt x="6" y="7"/>
                      <a:pt x="0" y="5"/>
                    </a:cubicBezTo>
                    <a:cubicBezTo>
                      <a:pt x="5" y="0"/>
                      <a:pt x="9" y="2"/>
                      <a:pt x="15" y="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09" name="Freeform 63">
                <a:extLst>
                  <a:ext uri="{FF2B5EF4-FFF2-40B4-BE49-F238E27FC236}">
                    <a16:creationId xmlns:a16="http://schemas.microsoft.com/office/drawing/2014/main" id="{058A8221-AF4D-5F81-0EBC-0E58C26C0901}"/>
                  </a:ext>
                </a:extLst>
              </p:cNvPr>
              <p:cNvSpPr/>
              <p:nvPr/>
            </p:nvSpPr>
            <p:spPr>
              <a:xfrm>
                <a:off x="7572245" y="2008976"/>
                <a:ext cx="12607" cy="8405"/>
              </a:xfrm>
              <a:custGeom>
                <a:avLst/>
                <a:gdLst/>
                <a:ahLst/>
                <a:cxnLst/>
                <a:rect l="l" t="t" r="r" b="b"/>
                <a:pathLst>
                  <a:path w="6" h="4">
                    <a:moveTo>
                      <a:pt x="0" y="0"/>
                    </a:moveTo>
                    <a:cubicBezTo>
                      <a:pt x="2" y="0"/>
                      <a:pt x="4" y="0"/>
                      <a:pt x="6" y="0"/>
                    </a:cubicBezTo>
                    <a:cubicBezTo>
                      <a:pt x="6" y="2"/>
                      <a:pt x="6" y="3"/>
                      <a:pt x="6" y="4"/>
                    </a:cubicBezTo>
                    <a:cubicBezTo>
                      <a:pt x="4" y="4"/>
                      <a:pt x="2" y="4"/>
                      <a:pt x="0" y="4"/>
                    </a:cubicBezTo>
                    <a:cubicBezTo>
                      <a:pt x="0" y="3"/>
                      <a:pt x="0" y="2"/>
                      <a:pt x="0"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0" name="Freeform 64">
                <a:extLst>
                  <a:ext uri="{FF2B5EF4-FFF2-40B4-BE49-F238E27FC236}">
                    <a16:creationId xmlns:a16="http://schemas.microsoft.com/office/drawing/2014/main" id="{F4A26049-03C5-E391-B172-FC8799BDDC2D}"/>
                  </a:ext>
                </a:extLst>
              </p:cNvPr>
              <p:cNvSpPr/>
              <p:nvPr/>
            </p:nvSpPr>
            <p:spPr>
              <a:xfrm>
                <a:off x="7590454" y="2018781"/>
                <a:ext cx="33619" cy="50428"/>
              </a:xfrm>
              <a:custGeom>
                <a:avLst/>
                <a:gdLst/>
                <a:ahLst/>
                <a:cxnLst/>
                <a:rect l="l" t="t" r="r" b="b"/>
                <a:pathLst>
                  <a:path w="16" h="24">
                    <a:moveTo>
                      <a:pt x="15" y="20"/>
                    </a:moveTo>
                    <a:cubicBezTo>
                      <a:pt x="16" y="24"/>
                      <a:pt x="9" y="20"/>
                      <a:pt x="6" y="21"/>
                    </a:cubicBezTo>
                    <a:cubicBezTo>
                      <a:pt x="6" y="16"/>
                      <a:pt x="8" y="10"/>
                      <a:pt x="0" y="12"/>
                    </a:cubicBezTo>
                    <a:cubicBezTo>
                      <a:pt x="7" y="0"/>
                      <a:pt x="7" y="21"/>
                      <a:pt x="15" y="2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1" name="Freeform 65">
                <a:extLst>
                  <a:ext uri="{FF2B5EF4-FFF2-40B4-BE49-F238E27FC236}">
                    <a16:creationId xmlns:a16="http://schemas.microsoft.com/office/drawing/2014/main" id="{68D6EC26-3CCB-3D12-1D64-5783561B9FAD}"/>
                  </a:ext>
                </a:extLst>
              </p:cNvPr>
              <p:cNvSpPr/>
              <p:nvPr/>
            </p:nvSpPr>
            <p:spPr>
              <a:xfrm>
                <a:off x="6922282" y="2060805"/>
                <a:ext cx="33619" cy="56031"/>
              </a:xfrm>
              <a:custGeom>
                <a:avLst/>
                <a:gdLst/>
                <a:ahLst/>
                <a:cxnLst/>
                <a:rect l="l" t="t" r="r" b="b"/>
                <a:pathLst>
                  <a:path w="16" h="27">
                    <a:moveTo>
                      <a:pt x="3" y="1"/>
                    </a:moveTo>
                    <a:cubicBezTo>
                      <a:pt x="6" y="0"/>
                      <a:pt x="7" y="5"/>
                      <a:pt x="8" y="7"/>
                    </a:cubicBezTo>
                    <a:cubicBezTo>
                      <a:pt x="9" y="8"/>
                      <a:pt x="10" y="7"/>
                      <a:pt x="10" y="9"/>
                    </a:cubicBezTo>
                    <a:cubicBezTo>
                      <a:pt x="10" y="11"/>
                      <a:pt x="13" y="11"/>
                      <a:pt x="14" y="13"/>
                    </a:cubicBezTo>
                    <a:cubicBezTo>
                      <a:pt x="15" y="15"/>
                      <a:pt x="12" y="14"/>
                      <a:pt x="12" y="14"/>
                    </a:cubicBezTo>
                    <a:cubicBezTo>
                      <a:pt x="12" y="16"/>
                      <a:pt x="16" y="18"/>
                      <a:pt x="14" y="24"/>
                    </a:cubicBezTo>
                    <a:cubicBezTo>
                      <a:pt x="11" y="23"/>
                      <a:pt x="10" y="25"/>
                      <a:pt x="10" y="27"/>
                    </a:cubicBezTo>
                    <a:cubicBezTo>
                      <a:pt x="0" y="24"/>
                      <a:pt x="1" y="13"/>
                      <a:pt x="3"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2" name="Freeform 66">
                <a:extLst>
                  <a:ext uri="{FF2B5EF4-FFF2-40B4-BE49-F238E27FC236}">
                    <a16:creationId xmlns:a16="http://schemas.microsoft.com/office/drawing/2014/main" id="{D73F8AF4-AF36-4E1B-65AB-F69B56349D3A}"/>
                  </a:ext>
                </a:extLst>
              </p:cNvPr>
              <p:cNvSpPr/>
              <p:nvPr/>
            </p:nvSpPr>
            <p:spPr>
              <a:xfrm>
                <a:off x="7619871" y="2063606"/>
                <a:ext cx="42023" cy="64436"/>
              </a:xfrm>
              <a:custGeom>
                <a:avLst/>
                <a:gdLst/>
                <a:ahLst/>
                <a:cxnLst/>
                <a:rect l="l" t="t" r="r" b="b"/>
                <a:pathLst>
                  <a:path w="20" h="31">
                    <a:moveTo>
                      <a:pt x="16" y="0"/>
                    </a:moveTo>
                    <a:cubicBezTo>
                      <a:pt x="16" y="7"/>
                      <a:pt x="16" y="13"/>
                      <a:pt x="20" y="15"/>
                    </a:cubicBezTo>
                    <a:cubicBezTo>
                      <a:pt x="20" y="17"/>
                      <a:pt x="17" y="17"/>
                      <a:pt x="14" y="17"/>
                    </a:cubicBezTo>
                    <a:cubicBezTo>
                      <a:pt x="18" y="20"/>
                      <a:pt x="13" y="23"/>
                      <a:pt x="14" y="30"/>
                    </a:cubicBezTo>
                    <a:cubicBezTo>
                      <a:pt x="9" y="31"/>
                      <a:pt x="10" y="25"/>
                      <a:pt x="5" y="25"/>
                    </a:cubicBezTo>
                    <a:cubicBezTo>
                      <a:pt x="4" y="21"/>
                      <a:pt x="7" y="20"/>
                      <a:pt x="7" y="17"/>
                    </a:cubicBezTo>
                    <a:cubicBezTo>
                      <a:pt x="7" y="16"/>
                      <a:pt x="4" y="14"/>
                      <a:pt x="7" y="13"/>
                    </a:cubicBezTo>
                    <a:cubicBezTo>
                      <a:pt x="7" y="11"/>
                      <a:pt x="5" y="12"/>
                      <a:pt x="5" y="13"/>
                    </a:cubicBezTo>
                    <a:cubicBezTo>
                      <a:pt x="0" y="13"/>
                      <a:pt x="5" y="6"/>
                      <a:pt x="9" y="8"/>
                    </a:cubicBezTo>
                    <a:cubicBezTo>
                      <a:pt x="9" y="5"/>
                      <a:pt x="11" y="3"/>
                      <a:pt x="13" y="2"/>
                    </a:cubicBezTo>
                    <a:cubicBezTo>
                      <a:pt x="13" y="2"/>
                      <a:pt x="14" y="0"/>
                      <a:pt x="16"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3" name="Freeform 67">
                <a:extLst>
                  <a:ext uri="{FF2B5EF4-FFF2-40B4-BE49-F238E27FC236}">
                    <a16:creationId xmlns:a16="http://schemas.microsoft.com/office/drawing/2014/main" id="{91BE6A4D-A118-55B8-0166-6D7AD7926EC4}"/>
                  </a:ext>
                </a:extLst>
              </p:cNvPr>
              <p:cNvSpPr/>
              <p:nvPr/>
            </p:nvSpPr>
            <p:spPr>
              <a:xfrm>
                <a:off x="7589054" y="2074812"/>
                <a:ext cx="30817" cy="28016"/>
              </a:xfrm>
              <a:custGeom>
                <a:avLst/>
                <a:gdLst/>
                <a:ahLst/>
                <a:cxnLst/>
                <a:rect l="l" t="t" r="r" b="b"/>
                <a:pathLst>
                  <a:path w="15" h="13">
                    <a:moveTo>
                      <a:pt x="9" y="0"/>
                    </a:moveTo>
                    <a:cubicBezTo>
                      <a:pt x="13" y="0"/>
                      <a:pt x="15" y="2"/>
                      <a:pt x="15" y="6"/>
                    </a:cubicBezTo>
                    <a:cubicBezTo>
                      <a:pt x="11" y="5"/>
                      <a:pt x="11" y="7"/>
                      <a:pt x="13" y="7"/>
                    </a:cubicBezTo>
                    <a:cubicBezTo>
                      <a:pt x="11" y="9"/>
                      <a:pt x="6" y="12"/>
                      <a:pt x="1" y="13"/>
                    </a:cubicBezTo>
                    <a:cubicBezTo>
                      <a:pt x="0" y="5"/>
                      <a:pt x="9" y="7"/>
                      <a:pt x="9"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4" name="Freeform 68">
                <a:extLst>
                  <a:ext uri="{FF2B5EF4-FFF2-40B4-BE49-F238E27FC236}">
                    <a16:creationId xmlns:a16="http://schemas.microsoft.com/office/drawing/2014/main" id="{43A970D4-71FE-21D0-4AD7-EFAC78614012}"/>
                  </a:ext>
                </a:extLst>
              </p:cNvPr>
              <p:cNvSpPr/>
              <p:nvPr/>
            </p:nvSpPr>
            <p:spPr>
              <a:xfrm>
                <a:off x="7675902" y="2175669"/>
                <a:ext cx="21012" cy="39222"/>
              </a:xfrm>
              <a:custGeom>
                <a:avLst/>
                <a:gdLst/>
                <a:ahLst/>
                <a:cxnLst/>
                <a:rect l="l" t="t" r="r" b="b"/>
                <a:pathLst>
                  <a:path w="10" h="19">
                    <a:moveTo>
                      <a:pt x="2" y="0"/>
                    </a:moveTo>
                    <a:cubicBezTo>
                      <a:pt x="7" y="0"/>
                      <a:pt x="4" y="8"/>
                      <a:pt x="10" y="6"/>
                    </a:cubicBezTo>
                    <a:cubicBezTo>
                      <a:pt x="8" y="11"/>
                      <a:pt x="9" y="19"/>
                      <a:pt x="0" y="17"/>
                    </a:cubicBezTo>
                    <a:cubicBezTo>
                      <a:pt x="0" y="15"/>
                      <a:pt x="3" y="16"/>
                      <a:pt x="4" y="15"/>
                    </a:cubicBezTo>
                    <a:cubicBezTo>
                      <a:pt x="1" y="8"/>
                      <a:pt x="1" y="10"/>
                      <a:pt x="2"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5" name="Freeform 69">
                <a:extLst>
                  <a:ext uri="{FF2B5EF4-FFF2-40B4-BE49-F238E27FC236}">
                    <a16:creationId xmlns:a16="http://schemas.microsoft.com/office/drawing/2014/main" id="{41125837-DAF6-48E3-4516-0BEECB001782}"/>
                  </a:ext>
                </a:extLst>
              </p:cNvPr>
              <p:cNvSpPr/>
              <p:nvPr/>
            </p:nvSpPr>
            <p:spPr>
              <a:xfrm>
                <a:off x="7556835" y="2185475"/>
                <a:ext cx="79845" cy="25214"/>
              </a:xfrm>
              <a:custGeom>
                <a:avLst/>
                <a:gdLst/>
                <a:ahLst/>
                <a:cxnLst/>
                <a:rect l="l" t="t" r="r" b="b"/>
                <a:pathLst>
                  <a:path w="38" h="12">
                    <a:moveTo>
                      <a:pt x="37" y="5"/>
                    </a:moveTo>
                    <a:cubicBezTo>
                      <a:pt x="38" y="10"/>
                      <a:pt x="30" y="10"/>
                      <a:pt x="26" y="10"/>
                    </a:cubicBezTo>
                    <a:cubicBezTo>
                      <a:pt x="18" y="11"/>
                      <a:pt x="7" y="9"/>
                      <a:pt x="0" y="12"/>
                    </a:cubicBezTo>
                    <a:cubicBezTo>
                      <a:pt x="1" y="0"/>
                      <a:pt x="27" y="12"/>
                      <a:pt x="31" y="3"/>
                    </a:cubicBezTo>
                    <a:cubicBezTo>
                      <a:pt x="33" y="4"/>
                      <a:pt x="34" y="5"/>
                      <a:pt x="37" y="5"/>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6" name="Freeform 70">
                <a:extLst>
                  <a:ext uri="{FF2B5EF4-FFF2-40B4-BE49-F238E27FC236}">
                    <a16:creationId xmlns:a16="http://schemas.microsoft.com/office/drawing/2014/main" id="{33B62903-698A-7027-5DB9-CCF5B89B7C05}"/>
                  </a:ext>
                </a:extLst>
              </p:cNvPr>
              <p:cNvSpPr/>
              <p:nvPr/>
            </p:nvSpPr>
            <p:spPr>
              <a:xfrm>
                <a:off x="7727731" y="2216292"/>
                <a:ext cx="50428" cy="32218"/>
              </a:xfrm>
              <a:custGeom>
                <a:avLst/>
                <a:gdLst/>
                <a:ahLst/>
                <a:cxnLst/>
                <a:rect l="l" t="t" r="r" b="b"/>
                <a:pathLst>
                  <a:path w="24" h="15">
                    <a:moveTo>
                      <a:pt x="24" y="10"/>
                    </a:moveTo>
                    <a:cubicBezTo>
                      <a:pt x="22" y="11"/>
                      <a:pt x="21" y="12"/>
                      <a:pt x="20" y="14"/>
                    </a:cubicBezTo>
                    <a:cubicBezTo>
                      <a:pt x="16" y="11"/>
                      <a:pt x="13" y="15"/>
                      <a:pt x="9" y="14"/>
                    </a:cubicBezTo>
                    <a:cubicBezTo>
                      <a:pt x="8" y="14"/>
                      <a:pt x="9" y="12"/>
                      <a:pt x="7" y="12"/>
                    </a:cubicBezTo>
                    <a:cubicBezTo>
                      <a:pt x="5" y="12"/>
                      <a:pt x="3" y="8"/>
                      <a:pt x="0" y="7"/>
                    </a:cubicBezTo>
                    <a:cubicBezTo>
                      <a:pt x="0" y="4"/>
                      <a:pt x="6" y="5"/>
                      <a:pt x="9" y="3"/>
                    </a:cubicBezTo>
                    <a:cubicBezTo>
                      <a:pt x="9" y="3"/>
                      <a:pt x="14" y="0"/>
                      <a:pt x="15" y="1"/>
                    </a:cubicBezTo>
                    <a:cubicBezTo>
                      <a:pt x="15" y="1"/>
                      <a:pt x="15" y="3"/>
                      <a:pt x="15" y="3"/>
                    </a:cubicBezTo>
                    <a:cubicBezTo>
                      <a:pt x="16" y="3"/>
                      <a:pt x="17" y="1"/>
                      <a:pt x="16" y="1"/>
                    </a:cubicBezTo>
                    <a:cubicBezTo>
                      <a:pt x="20" y="2"/>
                      <a:pt x="23" y="6"/>
                      <a:pt x="24" y="1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7" name="Freeform 71">
                <a:extLst>
                  <a:ext uri="{FF2B5EF4-FFF2-40B4-BE49-F238E27FC236}">
                    <a16:creationId xmlns:a16="http://schemas.microsoft.com/office/drawing/2014/main" id="{5E367012-5804-7177-5655-55D696B1EA3E}"/>
                  </a:ext>
                </a:extLst>
              </p:cNvPr>
              <p:cNvSpPr/>
              <p:nvPr/>
            </p:nvSpPr>
            <p:spPr>
              <a:xfrm>
                <a:off x="7754346" y="2233101"/>
                <a:ext cx="282958" cy="149884"/>
              </a:xfrm>
              <a:custGeom>
                <a:avLst/>
                <a:gdLst/>
                <a:ahLst/>
                <a:cxnLst/>
                <a:rect l="l" t="t" r="r" b="b"/>
                <a:pathLst>
                  <a:path w="136" h="72">
                    <a:moveTo>
                      <a:pt x="44" y="36"/>
                    </a:moveTo>
                    <a:cubicBezTo>
                      <a:pt x="41" y="36"/>
                      <a:pt x="42" y="31"/>
                      <a:pt x="37" y="32"/>
                    </a:cubicBezTo>
                    <a:cubicBezTo>
                      <a:pt x="36" y="29"/>
                      <a:pt x="34" y="27"/>
                      <a:pt x="33" y="25"/>
                    </a:cubicBezTo>
                    <a:cubicBezTo>
                      <a:pt x="25" y="24"/>
                      <a:pt x="17" y="23"/>
                      <a:pt x="13" y="19"/>
                    </a:cubicBezTo>
                    <a:cubicBezTo>
                      <a:pt x="7" y="21"/>
                      <a:pt x="9" y="19"/>
                      <a:pt x="2" y="19"/>
                    </a:cubicBezTo>
                    <a:cubicBezTo>
                      <a:pt x="1" y="16"/>
                      <a:pt x="3" y="12"/>
                      <a:pt x="0" y="12"/>
                    </a:cubicBezTo>
                    <a:cubicBezTo>
                      <a:pt x="1" y="8"/>
                      <a:pt x="3" y="12"/>
                      <a:pt x="5" y="12"/>
                    </a:cubicBezTo>
                    <a:cubicBezTo>
                      <a:pt x="8" y="11"/>
                      <a:pt x="9" y="9"/>
                      <a:pt x="11" y="10"/>
                    </a:cubicBezTo>
                    <a:cubicBezTo>
                      <a:pt x="15" y="10"/>
                      <a:pt x="17" y="13"/>
                      <a:pt x="20" y="13"/>
                    </a:cubicBezTo>
                    <a:cubicBezTo>
                      <a:pt x="24" y="15"/>
                      <a:pt x="25" y="9"/>
                      <a:pt x="28" y="8"/>
                    </a:cubicBezTo>
                    <a:cubicBezTo>
                      <a:pt x="32" y="5"/>
                      <a:pt x="39" y="6"/>
                      <a:pt x="43" y="2"/>
                    </a:cubicBezTo>
                    <a:cubicBezTo>
                      <a:pt x="46" y="0"/>
                      <a:pt x="45" y="5"/>
                      <a:pt x="46" y="6"/>
                    </a:cubicBezTo>
                    <a:cubicBezTo>
                      <a:pt x="50" y="8"/>
                      <a:pt x="61" y="5"/>
                      <a:pt x="61" y="12"/>
                    </a:cubicBezTo>
                    <a:cubicBezTo>
                      <a:pt x="63" y="13"/>
                      <a:pt x="65" y="10"/>
                      <a:pt x="65" y="10"/>
                    </a:cubicBezTo>
                    <a:cubicBezTo>
                      <a:pt x="67" y="10"/>
                      <a:pt x="67" y="13"/>
                      <a:pt x="69" y="13"/>
                    </a:cubicBezTo>
                    <a:cubicBezTo>
                      <a:pt x="71" y="15"/>
                      <a:pt x="75" y="12"/>
                      <a:pt x="78" y="13"/>
                    </a:cubicBezTo>
                    <a:cubicBezTo>
                      <a:pt x="79" y="14"/>
                      <a:pt x="80" y="19"/>
                      <a:pt x="85" y="17"/>
                    </a:cubicBezTo>
                    <a:cubicBezTo>
                      <a:pt x="88" y="20"/>
                      <a:pt x="86" y="20"/>
                      <a:pt x="85" y="23"/>
                    </a:cubicBezTo>
                    <a:cubicBezTo>
                      <a:pt x="88" y="23"/>
                      <a:pt x="89" y="22"/>
                      <a:pt x="89" y="21"/>
                    </a:cubicBezTo>
                    <a:cubicBezTo>
                      <a:pt x="91" y="21"/>
                      <a:pt x="91" y="24"/>
                      <a:pt x="91" y="27"/>
                    </a:cubicBezTo>
                    <a:cubicBezTo>
                      <a:pt x="93" y="30"/>
                      <a:pt x="97" y="30"/>
                      <a:pt x="100" y="32"/>
                    </a:cubicBezTo>
                    <a:cubicBezTo>
                      <a:pt x="102" y="33"/>
                      <a:pt x="109" y="38"/>
                      <a:pt x="115" y="38"/>
                    </a:cubicBezTo>
                    <a:cubicBezTo>
                      <a:pt x="116" y="41"/>
                      <a:pt x="114" y="41"/>
                      <a:pt x="113" y="43"/>
                    </a:cubicBezTo>
                    <a:cubicBezTo>
                      <a:pt x="114" y="46"/>
                      <a:pt x="118" y="45"/>
                      <a:pt x="119" y="47"/>
                    </a:cubicBezTo>
                    <a:cubicBezTo>
                      <a:pt x="120" y="48"/>
                      <a:pt x="118" y="50"/>
                      <a:pt x="119" y="51"/>
                    </a:cubicBezTo>
                    <a:cubicBezTo>
                      <a:pt x="121" y="53"/>
                      <a:pt x="124" y="55"/>
                      <a:pt x="126" y="58"/>
                    </a:cubicBezTo>
                    <a:cubicBezTo>
                      <a:pt x="129" y="62"/>
                      <a:pt x="131" y="67"/>
                      <a:pt x="136" y="68"/>
                    </a:cubicBezTo>
                    <a:cubicBezTo>
                      <a:pt x="132" y="72"/>
                      <a:pt x="125" y="68"/>
                      <a:pt x="123" y="68"/>
                    </a:cubicBezTo>
                    <a:cubicBezTo>
                      <a:pt x="119" y="67"/>
                      <a:pt x="117" y="65"/>
                      <a:pt x="112" y="60"/>
                    </a:cubicBezTo>
                    <a:cubicBezTo>
                      <a:pt x="110" y="59"/>
                      <a:pt x="109" y="57"/>
                      <a:pt x="108" y="56"/>
                    </a:cubicBezTo>
                    <a:cubicBezTo>
                      <a:pt x="107" y="55"/>
                      <a:pt x="106" y="57"/>
                      <a:pt x="106" y="54"/>
                    </a:cubicBezTo>
                    <a:cubicBezTo>
                      <a:pt x="106" y="54"/>
                      <a:pt x="101" y="49"/>
                      <a:pt x="100" y="49"/>
                    </a:cubicBezTo>
                    <a:cubicBezTo>
                      <a:pt x="96" y="47"/>
                      <a:pt x="90" y="50"/>
                      <a:pt x="85" y="47"/>
                    </a:cubicBezTo>
                    <a:cubicBezTo>
                      <a:pt x="81" y="51"/>
                      <a:pt x="80" y="58"/>
                      <a:pt x="78" y="64"/>
                    </a:cubicBezTo>
                    <a:cubicBezTo>
                      <a:pt x="77" y="61"/>
                      <a:pt x="70" y="62"/>
                      <a:pt x="67" y="60"/>
                    </a:cubicBezTo>
                    <a:cubicBezTo>
                      <a:pt x="65" y="58"/>
                      <a:pt x="68" y="55"/>
                      <a:pt x="61" y="58"/>
                    </a:cubicBezTo>
                    <a:cubicBezTo>
                      <a:pt x="65" y="49"/>
                      <a:pt x="52" y="56"/>
                      <a:pt x="54" y="49"/>
                    </a:cubicBezTo>
                    <a:cubicBezTo>
                      <a:pt x="49" y="50"/>
                      <a:pt x="45" y="50"/>
                      <a:pt x="46" y="56"/>
                    </a:cubicBezTo>
                    <a:cubicBezTo>
                      <a:pt x="44" y="55"/>
                      <a:pt x="44" y="52"/>
                      <a:pt x="41" y="53"/>
                    </a:cubicBezTo>
                    <a:cubicBezTo>
                      <a:pt x="41" y="49"/>
                      <a:pt x="44" y="49"/>
                      <a:pt x="46" y="47"/>
                    </a:cubicBezTo>
                    <a:cubicBezTo>
                      <a:pt x="49" y="45"/>
                      <a:pt x="51" y="45"/>
                      <a:pt x="50" y="40"/>
                    </a:cubicBezTo>
                    <a:cubicBezTo>
                      <a:pt x="49" y="38"/>
                      <a:pt x="48" y="43"/>
                      <a:pt x="48" y="43"/>
                    </a:cubicBezTo>
                    <a:cubicBezTo>
                      <a:pt x="45" y="42"/>
                      <a:pt x="46" y="31"/>
                      <a:pt x="44" y="36"/>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8" name="Freeform 72">
                <a:extLst>
                  <a:ext uri="{FF2B5EF4-FFF2-40B4-BE49-F238E27FC236}">
                    <a16:creationId xmlns:a16="http://schemas.microsoft.com/office/drawing/2014/main" id="{533ADF08-E04D-6D15-D439-08ADA9433E3D}"/>
                  </a:ext>
                </a:extLst>
              </p:cNvPr>
              <p:cNvSpPr/>
              <p:nvPr/>
            </p:nvSpPr>
            <p:spPr>
              <a:xfrm>
                <a:off x="7688509" y="2252712"/>
                <a:ext cx="29417" cy="23814"/>
              </a:xfrm>
              <a:custGeom>
                <a:avLst/>
                <a:gdLst/>
                <a:ahLst/>
                <a:cxnLst/>
                <a:rect l="l" t="t" r="r" b="b"/>
                <a:pathLst>
                  <a:path w="14" h="12">
                    <a:moveTo>
                      <a:pt x="13" y="4"/>
                    </a:moveTo>
                    <a:cubicBezTo>
                      <a:pt x="14" y="12"/>
                      <a:pt x="3" y="6"/>
                      <a:pt x="0" y="6"/>
                    </a:cubicBezTo>
                    <a:cubicBezTo>
                      <a:pt x="2" y="4"/>
                      <a:pt x="11" y="0"/>
                      <a:pt x="13" y="4"/>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19" name="Freeform 73">
                <a:extLst>
                  <a:ext uri="{FF2B5EF4-FFF2-40B4-BE49-F238E27FC236}">
                    <a16:creationId xmlns:a16="http://schemas.microsoft.com/office/drawing/2014/main" id="{31F6B347-2913-0922-3FB1-65A1C6C4CF8D}"/>
                  </a:ext>
                </a:extLst>
              </p:cNvPr>
              <p:cNvSpPr/>
              <p:nvPr/>
            </p:nvSpPr>
            <p:spPr>
              <a:xfrm>
                <a:off x="7653490" y="2258315"/>
                <a:ext cx="18211" cy="9806"/>
              </a:xfrm>
              <a:custGeom>
                <a:avLst/>
                <a:gdLst/>
                <a:ahLst/>
                <a:cxnLst/>
                <a:rect l="l" t="t" r="r" b="b"/>
                <a:pathLst>
                  <a:path w="9" h="5">
                    <a:moveTo>
                      <a:pt x="0" y="3"/>
                    </a:moveTo>
                    <a:cubicBezTo>
                      <a:pt x="0" y="0"/>
                      <a:pt x="9" y="1"/>
                      <a:pt x="6" y="5"/>
                    </a:cubicBezTo>
                    <a:cubicBezTo>
                      <a:pt x="5" y="5"/>
                      <a:pt x="3" y="5"/>
                      <a:pt x="2" y="5"/>
                    </a:cubicBezTo>
                    <a:cubicBezTo>
                      <a:pt x="2" y="4"/>
                      <a:pt x="1" y="3"/>
                      <a:pt x="0" y="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20" name="Freeform 74">
                <a:extLst>
                  <a:ext uri="{FF2B5EF4-FFF2-40B4-BE49-F238E27FC236}">
                    <a16:creationId xmlns:a16="http://schemas.microsoft.com/office/drawing/2014/main" id="{5DFA024D-9981-6942-9EF7-22207C79CE89}"/>
                  </a:ext>
                </a:extLst>
              </p:cNvPr>
              <p:cNvSpPr/>
              <p:nvPr/>
            </p:nvSpPr>
            <p:spPr>
              <a:xfrm>
                <a:off x="8013490" y="2280728"/>
                <a:ext cx="56031" cy="40623"/>
              </a:xfrm>
              <a:custGeom>
                <a:avLst/>
                <a:gdLst/>
                <a:ahLst/>
                <a:cxnLst/>
                <a:rect l="l" t="t" r="r" b="b"/>
                <a:pathLst>
                  <a:path w="27" h="19">
                    <a:moveTo>
                      <a:pt x="21" y="0"/>
                    </a:moveTo>
                    <a:cubicBezTo>
                      <a:pt x="23" y="0"/>
                      <a:pt x="25" y="0"/>
                      <a:pt x="27" y="0"/>
                    </a:cubicBezTo>
                    <a:cubicBezTo>
                      <a:pt x="26" y="1"/>
                      <a:pt x="27" y="4"/>
                      <a:pt x="27" y="5"/>
                    </a:cubicBezTo>
                    <a:cubicBezTo>
                      <a:pt x="26" y="7"/>
                      <a:pt x="23" y="6"/>
                      <a:pt x="23" y="7"/>
                    </a:cubicBezTo>
                    <a:cubicBezTo>
                      <a:pt x="22" y="9"/>
                      <a:pt x="26" y="11"/>
                      <a:pt x="23" y="13"/>
                    </a:cubicBezTo>
                    <a:cubicBezTo>
                      <a:pt x="21" y="11"/>
                      <a:pt x="19" y="11"/>
                      <a:pt x="19" y="15"/>
                    </a:cubicBezTo>
                    <a:cubicBezTo>
                      <a:pt x="13" y="13"/>
                      <a:pt x="0" y="19"/>
                      <a:pt x="2" y="9"/>
                    </a:cubicBezTo>
                    <a:cubicBezTo>
                      <a:pt x="12" y="13"/>
                      <a:pt x="18" y="8"/>
                      <a:pt x="21"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21" name="Freeform 75">
                <a:extLst>
                  <a:ext uri="{FF2B5EF4-FFF2-40B4-BE49-F238E27FC236}">
                    <a16:creationId xmlns:a16="http://schemas.microsoft.com/office/drawing/2014/main" id="{0063CA22-4D71-A112-513F-7158C90F5F16}"/>
                  </a:ext>
                </a:extLst>
              </p:cNvPr>
              <p:cNvSpPr/>
              <p:nvPr/>
            </p:nvSpPr>
            <p:spPr>
              <a:xfrm>
                <a:off x="7509209" y="2340961"/>
                <a:ext cx="30817" cy="15409"/>
              </a:xfrm>
              <a:custGeom>
                <a:avLst/>
                <a:gdLst/>
                <a:ahLst/>
                <a:cxnLst/>
                <a:rect l="l" t="t" r="r" b="b"/>
                <a:pathLst>
                  <a:path w="15" h="7">
                    <a:moveTo>
                      <a:pt x="15" y="1"/>
                    </a:moveTo>
                    <a:cubicBezTo>
                      <a:pt x="12" y="4"/>
                      <a:pt x="8" y="7"/>
                      <a:pt x="0" y="6"/>
                    </a:cubicBezTo>
                    <a:cubicBezTo>
                      <a:pt x="1" y="0"/>
                      <a:pt x="9" y="1"/>
                      <a:pt x="15"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22" name="Freeform 76">
                <a:extLst>
                  <a:ext uri="{FF2B5EF4-FFF2-40B4-BE49-F238E27FC236}">
                    <a16:creationId xmlns:a16="http://schemas.microsoft.com/office/drawing/2014/main" id="{1E9ADCAB-034C-1C47-B520-7AAA9242634F}"/>
                  </a:ext>
                </a:extLst>
              </p:cNvPr>
              <p:cNvSpPr/>
              <p:nvPr/>
            </p:nvSpPr>
            <p:spPr>
              <a:xfrm>
                <a:off x="7556835" y="2340961"/>
                <a:ext cx="32218" cy="11206"/>
              </a:xfrm>
              <a:custGeom>
                <a:avLst/>
                <a:gdLst/>
                <a:ahLst/>
                <a:cxnLst/>
                <a:rect l="l" t="t" r="r" b="b"/>
                <a:pathLst>
                  <a:path w="15" h="5">
                    <a:moveTo>
                      <a:pt x="15" y="1"/>
                    </a:moveTo>
                    <a:cubicBezTo>
                      <a:pt x="13" y="5"/>
                      <a:pt x="6" y="4"/>
                      <a:pt x="0" y="4"/>
                    </a:cubicBezTo>
                    <a:cubicBezTo>
                      <a:pt x="2" y="0"/>
                      <a:pt x="8" y="0"/>
                      <a:pt x="15"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23" name="Freeform 77">
                <a:extLst>
                  <a:ext uri="{FF2B5EF4-FFF2-40B4-BE49-F238E27FC236}">
                    <a16:creationId xmlns:a16="http://schemas.microsoft.com/office/drawing/2014/main" id="{FDEA953F-6927-E39E-AA5A-BE6A14330AA4}"/>
                  </a:ext>
                </a:extLst>
              </p:cNvPr>
              <p:cNvSpPr/>
              <p:nvPr/>
            </p:nvSpPr>
            <p:spPr>
              <a:xfrm>
                <a:off x="7615668" y="2340961"/>
                <a:ext cx="51829" cy="33619"/>
              </a:xfrm>
              <a:custGeom>
                <a:avLst/>
                <a:gdLst/>
                <a:ahLst/>
                <a:cxnLst/>
                <a:rect l="l" t="t" r="r" b="b"/>
                <a:pathLst>
                  <a:path w="25" h="16">
                    <a:moveTo>
                      <a:pt x="24" y="1"/>
                    </a:moveTo>
                    <a:cubicBezTo>
                      <a:pt x="25" y="4"/>
                      <a:pt x="23" y="7"/>
                      <a:pt x="22" y="8"/>
                    </a:cubicBezTo>
                    <a:cubicBezTo>
                      <a:pt x="21" y="9"/>
                      <a:pt x="19" y="7"/>
                      <a:pt x="18" y="8"/>
                    </a:cubicBezTo>
                    <a:cubicBezTo>
                      <a:pt x="16" y="11"/>
                      <a:pt x="10" y="16"/>
                      <a:pt x="2" y="16"/>
                    </a:cubicBezTo>
                    <a:cubicBezTo>
                      <a:pt x="0" y="11"/>
                      <a:pt x="5" y="11"/>
                      <a:pt x="7" y="10"/>
                    </a:cubicBezTo>
                    <a:cubicBezTo>
                      <a:pt x="8" y="9"/>
                      <a:pt x="10" y="7"/>
                      <a:pt x="11" y="6"/>
                    </a:cubicBezTo>
                    <a:cubicBezTo>
                      <a:pt x="12" y="5"/>
                      <a:pt x="14" y="5"/>
                      <a:pt x="15" y="2"/>
                    </a:cubicBezTo>
                    <a:cubicBezTo>
                      <a:pt x="20" y="4"/>
                      <a:pt x="19" y="0"/>
                      <a:pt x="24"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24" name="Freeform 78">
                <a:extLst>
                  <a:ext uri="{FF2B5EF4-FFF2-40B4-BE49-F238E27FC236}">
                    <a16:creationId xmlns:a16="http://schemas.microsoft.com/office/drawing/2014/main" id="{8D97AAAB-8A16-1365-C2D0-E6B30536D684}"/>
                  </a:ext>
                </a:extLst>
              </p:cNvPr>
              <p:cNvSpPr/>
              <p:nvPr/>
            </p:nvSpPr>
            <p:spPr>
              <a:xfrm>
                <a:off x="8401508" y="2785009"/>
                <a:ext cx="28016" cy="39222"/>
              </a:xfrm>
              <a:custGeom>
                <a:avLst/>
                <a:gdLst/>
                <a:ahLst/>
                <a:cxnLst/>
                <a:rect l="l" t="t" r="r" b="b"/>
                <a:pathLst>
                  <a:path w="13" h="19">
                    <a:moveTo>
                      <a:pt x="2" y="0"/>
                    </a:moveTo>
                    <a:cubicBezTo>
                      <a:pt x="4" y="0"/>
                      <a:pt x="3" y="2"/>
                      <a:pt x="4" y="4"/>
                    </a:cubicBezTo>
                    <a:cubicBezTo>
                      <a:pt x="2" y="6"/>
                      <a:pt x="12" y="7"/>
                      <a:pt x="9" y="9"/>
                    </a:cubicBezTo>
                    <a:cubicBezTo>
                      <a:pt x="6" y="13"/>
                      <a:pt x="13" y="10"/>
                      <a:pt x="11" y="19"/>
                    </a:cubicBezTo>
                    <a:cubicBezTo>
                      <a:pt x="8" y="19"/>
                      <a:pt x="6" y="16"/>
                      <a:pt x="6" y="19"/>
                    </a:cubicBezTo>
                    <a:cubicBezTo>
                      <a:pt x="3" y="16"/>
                      <a:pt x="2" y="8"/>
                      <a:pt x="0" y="4"/>
                    </a:cubicBezTo>
                    <a:cubicBezTo>
                      <a:pt x="2" y="4"/>
                      <a:pt x="1" y="2"/>
                      <a:pt x="2"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25" name="Freeform 79">
                <a:extLst>
                  <a:ext uri="{FF2B5EF4-FFF2-40B4-BE49-F238E27FC236}">
                    <a16:creationId xmlns:a16="http://schemas.microsoft.com/office/drawing/2014/main" id="{BEC31BC6-E162-BA91-5946-6A29A6668769}"/>
                  </a:ext>
                </a:extLst>
              </p:cNvPr>
              <p:cNvSpPr/>
              <p:nvPr/>
            </p:nvSpPr>
            <p:spPr>
              <a:xfrm>
                <a:off x="8408511" y="2820029"/>
                <a:ext cx="64436" cy="85448"/>
              </a:xfrm>
              <a:custGeom>
                <a:avLst/>
                <a:gdLst/>
                <a:ahLst/>
                <a:cxnLst/>
                <a:rect l="l" t="t" r="r" b="b"/>
                <a:pathLst>
                  <a:path w="31" h="41">
                    <a:moveTo>
                      <a:pt x="10" y="0"/>
                    </a:moveTo>
                    <a:cubicBezTo>
                      <a:pt x="12" y="0"/>
                      <a:pt x="12" y="1"/>
                      <a:pt x="12" y="2"/>
                    </a:cubicBezTo>
                    <a:cubicBezTo>
                      <a:pt x="12" y="5"/>
                      <a:pt x="16" y="2"/>
                      <a:pt x="16" y="2"/>
                    </a:cubicBezTo>
                    <a:cubicBezTo>
                      <a:pt x="21" y="5"/>
                      <a:pt x="19" y="12"/>
                      <a:pt x="31" y="9"/>
                    </a:cubicBezTo>
                    <a:cubicBezTo>
                      <a:pt x="31" y="12"/>
                      <a:pt x="31" y="15"/>
                      <a:pt x="31" y="19"/>
                    </a:cubicBezTo>
                    <a:cubicBezTo>
                      <a:pt x="29" y="19"/>
                      <a:pt x="27" y="19"/>
                      <a:pt x="25" y="19"/>
                    </a:cubicBezTo>
                    <a:cubicBezTo>
                      <a:pt x="25" y="21"/>
                      <a:pt x="25" y="22"/>
                      <a:pt x="23" y="22"/>
                    </a:cubicBezTo>
                    <a:cubicBezTo>
                      <a:pt x="27" y="27"/>
                      <a:pt x="22" y="28"/>
                      <a:pt x="21" y="33"/>
                    </a:cubicBezTo>
                    <a:cubicBezTo>
                      <a:pt x="21" y="35"/>
                      <a:pt x="15" y="36"/>
                      <a:pt x="19" y="37"/>
                    </a:cubicBezTo>
                    <a:cubicBezTo>
                      <a:pt x="20" y="41"/>
                      <a:pt x="13" y="38"/>
                      <a:pt x="10" y="39"/>
                    </a:cubicBezTo>
                    <a:cubicBezTo>
                      <a:pt x="11" y="36"/>
                      <a:pt x="8" y="36"/>
                      <a:pt x="8" y="33"/>
                    </a:cubicBezTo>
                    <a:cubicBezTo>
                      <a:pt x="8" y="30"/>
                      <a:pt x="10" y="30"/>
                      <a:pt x="12" y="30"/>
                    </a:cubicBezTo>
                    <a:cubicBezTo>
                      <a:pt x="9" y="27"/>
                      <a:pt x="8" y="22"/>
                      <a:pt x="1" y="24"/>
                    </a:cubicBezTo>
                    <a:cubicBezTo>
                      <a:pt x="0" y="19"/>
                      <a:pt x="6" y="19"/>
                      <a:pt x="8" y="17"/>
                    </a:cubicBezTo>
                    <a:cubicBezTo>
                      <a:pt x="9" y="7"/>
                      <a:pt x="8" y="7"/>
                      <a:pt x="10"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26" name="Freeform 80">
                <a:extLst>
                  <a:ext uri="{FF2B5EF4-FFF2-40B4-BE49-F238E27FC236}">
                    <a16:creationId xmlns:a16="http://schemas.microsoft.com/office/drawing/2014/main" id="{9AC30B2B-8697-BA19-8ECF-D8DF3971E9AC}"/>
                  </a:ext>
                </a:extLst>
              </p:cNvPr>
              <p:cNvSpPr/>
              <p:nvPr/>
            </p:nvSpPr>
            <p:spPr>
              <a:xfrm>
                <a:off x="7957459" y="2890068"/>
                <a:ext cx="51829" cy="56031"/>
              </a:xfrm>
              <a:custGeom>
                <a:avLst/>
                <a:gdLst/>
                <a:ahLst/>
                <a:cxnLst/>
                <a:rect l="l" t="t" r="r" b="b"/>
                <a:pathLst>
                  <a:path w="25" h="27">
                    <a:moveTo>
                      <a:pt x="24" y="1"/>
                    </a:moveTo>
                    <a:cubicBezTo>
                      <a:pt x="23" y="5"/>
                      <a:pt x="25" y="8"/>
                      <a:pt x="24" y="12"/>
                    </a:cubicBezTo>
                    <a:cubicBezTo>
                      <a:pt x="24" y="13"/>
                      <a:pt x="22" y="10"/>
                      <a:pt x="22" y="9"/>
                    </a:cubicBezTo>
                    <a:cubicBezTo>
                      <a:pt x="22" y="9"/>
                      <a:pt x="21" y="9"/>
                      <a:pt x="20" y="11"/>
                    </a:cubicBezTo>
                    <a:cubicBezTo>
                      <a:pt x="19" y="13"/>
                      <a:pt x="21" y="17"/>
                      <a:pt x="20" y="20"/>
                    </a:cubicBezTo>
                    <a:cubicBezTo>
                      <a:pt x="20" y="20"/>
                      <a:pt x="17" y="19"/>
                      <a:pt x="16" y="20"/>
                    </a:cubicBezTo>
                    <a:cubicBezTo>
                      <a:pt x="16" y="20"/>
                      <a:pt x="17" y="23"/>
                      <a:pt x="16" y="24"/>
                    </a:cubicBezTo>
                    <a:cubicBezTo>
                      <a:pt x="15" y="25"/>
                      <a:pt x="11" y="24"/>
                      <a:pt x="11" y="27"/>
                    </a:cubicBezTo>
                    <a:cubicBezTo>
                      <a:pt x="9" y="26"/>
                      <a:pt x="8" y="24"/>
                      <a:pt x="7" y="22"/>
                    </a:cubicBezTo>
                    <a:cubicBezTo>
                      <a:pt x="6" y="21"/>
                      <a:pt x="4" y="19"/>
                      <a:pt x="3" y="18"/>
                    </a:cubicBezTo>
                    <a:cubicBezTo>
                      <a:pt x="2" y="14"/>
                      <a:pt x="4" y="9"/>
                      <a:pt x="0" y="7"/>
                    </a:cubicBezTo>
                    <a:cubicBezTo>
                      <a:pt x="2" y="4"/>
                      <a:pt x="9" y="4"/>
                      <a:pt x="15" y="3"/>
                    </a:cubicBezTo>
                    <a:cubicBezTo>
                      <a:pt x="18" y="2"/>
                      <a:pt x="20" y="0"/>
                      <a:pt x="24"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27" name="Freeform 81">
                <a:extLst>
                  <a:ext uri="{FF2B5EF4-FFF2-40B4-BE49-F238E27FC236}">
                    <a16:creationId xmlns:a16="http://schemas.microsoft.com/office/drawing/2014/main" id="{B49257D0-7D35-274D-CEB8-DB644AC71B68}"/>
                  </a:ext>
                </a:extLst>
              </p:cNvPr>
              <p:cNvSpPr/>
              <p:nvPr/>
            </p:nvSpPr>
            <p:spPr>
              <a:xfrm>
                <a:off x="4511535" y="414885"/>
                <a:ext cx="952532" cy="710197"/>
              </a:xfrm>
              <a:custGeom>
                <a:avLst/>
                <a:gdLst/>
                <a:ahLst/>
                <a:cxnLst/>
                <a:rect l="l" t="t" r="r" b="b"/>
                <a:pathLst>
                  <a:path w="458" h="342">
                    <a:moveTo>
                      <a:pt x="310" y="35"/>
                    </a:moveTo>
                    <a:cubicBezTo>
                      <a:pt x="310" y="37"/>
                      <a:pt x="314" y="36"/>
                      <a:pt x="314" y="39"/>
                    </a:cubicBezTo>
                    <a:cubicBezTo>
                      <a:pt x="316" y="40"/>
                      <a:pt x="319" y="37"/>
                      <a:pt x="319" y="37"/>
                    </a:cubicBezTo>
                    <a:cubicBezTo>
                      <a:pt x="322" y="36"/>
                      <a:pt x="322" y="39"/>
                      <a:pt x="325" y="39"/>
                    </a:cubicBezTo>
                    <a:cubicBezTo>
                      <a:pt x="326" y="38"/>
                      <a:pt x="327" y="37"/>
                      <a:pt x="329" y="37"/>
                    </a:cubicBezTo>
                    <a:cubicBezTo>
                      <a:pt x="330" y="36"/>
                      <a:pt x="332" y="37"/>
                      <a:pt x="334" y="37"/>
                    </a:cubicBezTo>
                    <a:cubicBezTo>
                      <a:pt x="341" y="35"/>
                      <a:pt x="349" y="32"/>
                      <a:pt x="355" y="35"/>
                    </a:cubicBezTo>
                    <a:cubicBezTo>
                      <a:pt x="353" y="39"/>
                      <a:pt x="345" y="36"/>
                      <a:pt x="343" y="40"/>
                    </a:cubicBezTo>
                    <a:cubicBezTo>
                      <a:pt x="344" y="44"/>
                      <a:pt x="347" y="40"/>
                      <a:pt x="347" y="40"/>
                    </a:cubicBezTo>
                    <a:cubicBezTo>
                      <a:pt x="351" y="41"/>
                      <a:pt x="351" y="43"/>
                      <a:pt x="356" y="40"/>
                    </a:cubicBezTo>
                    <a:cubicBezTo>
                      <a:pt x="358" y="40"/>
                      <a:pt x="359" y="39"/>
                      <a:pt x="360" y="39"/>
                    </a:cubicBezTo>
                    <a:cubicBezTo>
                      <a:pt x="361" y="38"/>
                      <a:pt x="369" y="35"/>
                      <a:pt x="370" y="35"/>
                    </a:cubicBezTo>
                    <a:cubicBezTo>
                      <a:pt x="373" y="40"/>
                      <a:pt x="368" y="33"/>
                      <a:pt x="371" y="33"/>
                    </a:cubicBezTo>
                    <a:cubicBezTo>
                      <a:pt x="372" y="33"/>
                      <a:pt x="377" y="33"/>
                      <a:pt x="377" y="33"/>
                    </a:cubicBezTo>
                    <a:cubicBezTo>
                      <a:pt x="378" y="32"/>
                      <a:pt x="381" y="30"/>
                      <a:pt x="386" y="31"/>
                    </a:cubicBezTo>
                    <a:cubicBezTo>
                      <a:pt x="386" y="34"/>
                      <a:pt x="387" y="36"/>
                      <a:pt x="384" y="37"/>
                    </a:cubicBezTo>
                    <a:cubicBezTo>
                      <a:pt x="384" y="38"/>
                      <a:pt x="382" y="39"/>
                      <a:pt x="381" y="40"/>
                    </a:cubicBezTo>
                    <a:cubicBezTo>
                      <a:pt x="379" y="43"/>
                      <a:pt x="378" y="47"/>
                      <a:pt x="373" y="46"/>
                    </a:cubicBezTo>
                    <a:cubicBezTo>
                      <a:pt x="374" y="52"/>
                      <a:pt x="377" y="44"/>
                      <a:pt x="381" y="46"/>
                    </a:cubicBezTo>
                    <a:cubicBezTo>
                      <a:pt x="383" y="47"/>
                      <a:pt x="382" y="43"/>
                      <a:pt x="383" y="42"/>
                    </a:cubicBezTo>
                    <a:cubicBezTo>
                      <a:pt x="385" y="41"/>
                      <a:pt x="392" y="43"/>
                      <a:pt x="392" y="39"/>
                    </a:cubicBezTo>
                    <a:cubicBezTo>
                      <a:pt x="396" y="45"/>
                      <a:pt x="408" y="36"/>
                      <a:pt x="411" y="40"/>
                    </a:cubicBezTo>
                    <a:cubicBezTo>
                      <a:pt x="412" y="39"/>
                      <a:pt x="414" y="37"/>
                      <a:pt x="416" y="35"/>
                    </a:cubicBezTo>
                    <a:cubicBezTo>
                      <a:pt x="422" y="37"/>
                      <a:pt x="426" y="33"/>
                      <a:pt x="431" y="33"/>
                    </a:cubicBezTo>
                    <a:cubicBezTo>
                      <a:pt x="430" y="33"/>
                      <a:pt x="432" y="35"/>
                      <a:pt x="433" y="35"/>
                    </a:cubicBezTo>
                    <a:cubicBezTo>
                      <a:pt x="434" y="35"/>
                      <a:pt x="441" y="34"/>
                      <a:pt x="442" y="35"/>
                    </a:cubicBezTo>
                    <a:cubicBezTo>
                      <a:pt x="444" y="37"/>
                      <a:pt x="443" y="34"/>
                      <a:pt x="446" y="35"/>
                    </a:cubicBezTo>
                    <a:cubicBezTo>
                      <a:pt x="449" y="36"/>
                      <a:pt x="453" y="39"/>
                      <a:pt x="457" y="39"/>
                    </a:cubicBezTo>
                    <a:cubicBezTo>
                      <a:pt x="458" y="42"/>
                      <a:pt x="455" y="41"/>
                      <a:pt x="453" y="42"/>
                    </a:cubicBezTo>
                    <a:cubicBezTo>
                      <a:pt x="452" y="43"/>
                      <a:pt x="451" y="45"/>
                      <a:pt x="450" y="46"/>
                    </a:cubicBezTo>
                    <a:cubicBezTo>
                      <a:pt x="445" y="48"/>
                      <a:pt x="437" y="47"/>
                      <a:pt x="437" y="53"/>
                    </a:cubicBezTo>
                    <a:cubicBezTo>
                      <a:pt x="432" y="53"/>
                      <a:pt x="426" y="53"/>
                      <a:pt x="424" y="55"/>
                    </a:cubicBezTo>
                    <a:cubicBezTo>
                      <a:pt x="426" y="58"/>
                      <a:pt x="430" y="59"/>
                      <a:pt x="422" y="59"/>
                    </a:cubicBezTo>
                    <a:cubicBezTo>
                      <a:pt x="422" y="61"/>
                      <a:pt x="425" y="61"/>
                      <a:pt x="427" y="61"/>
                    </a:cubicBezTo>
                    <a:cubicBezTo>
                      <a:pt x="424" y="66"/>
                      <a:pt x="415" y="65"/>
                      <a:pt x="414" y="72"/>
                    </a:cubicBezTo>
                    <a:cubicBezTo>
                      <a:pt x="411" y="72"/>
                      <a:pt x="415" y="69"/>
                      <a:pt x="414" y="68"/>
                    </a:cubicBezTo>
                    <a:cubicBezTo>
                      <a:pt x="413" y="68"/>
                      <a:pt x="408" y="71"/>
                      <a:pt x="405" y="72"/>
                    </a:cubicBezTo>
                    <a:cubicBezTo>
                      <a:pt x="405" y="74"/>
                      <a:pt x="407" y="73"/>
                      <a:pt x="409" y="74"/>
                    </a:cubicBezTo>
                    <a:cubicBezTo>
                      <a:pt x="404" y="78"/>
                      <a:pt x="407" y="77"/>
                      <a:pt x="405" y="83"/>
                    </a:cubicBezTo>
                    <a:cubicBezTo>
                      <a:pt x="405" y="85"/>
                      <a:pt x="398" y="86"/>
                      <a:pt x="397" y="87"/>
                    </a:cubicBezTo>
                    <a:cubicBezTo>
                      <a:pt x="397" y="88"/>
                      <a:pt x="398" y="92"/>
                      <a:pt x="397" y="93"/>
                    </a:cubicBezTo>
                    <a:cubicBezTo>
                      <a:pt x="396" y="94"/>
                      <a:pt x="392" y="93"/>
                      <a:pt x="390" y="94"/>
                    </a:cubicBezTo>
                    <a:cubicBezTo>
                      <a:pt x="391" y="97"/>
                      <a:pt x="393" y="97"/>
                      <a:pt x="394" y="100"/>
                    </a:cubicBezTo>
                    <a:cubicBezTo>
                      <a:pt x="395" y="104"/>
                      <a:pt x="399" y="102"/>
                      <a:pt x="401" y="104"/>
                    </a:cubicBezTo>
                    <a:cubicBezTo>
                      <a:pt x="402" y="104"/>
                      <a:pt x="401" y="107"/>
                      <a:pt x="401" y="107"/>
                    </a:cubicBezTo>
                    <a:cubicBezTo>
                      <a:pt x="403" y="109"/>
                      <a:pt x="406" y="108"/>
                      <a:pt x="407" y="109"/>
                    </a:cubicBezTo>
                    <a:cubicBezTo>
                      <a:pt x="407" y="113"/>
                      <a:pt x="409" y="113"/>
                      <a:pt x="409" y="117"/>
                    </a:cubicBezTo>
                    <a:cubicBezTo>
                      <a:pt x="403" y="119"/>
                      <a:pt x="397" y="117"/>
                      <a:pt x="390" y="121"/>
                    </a:cubicBezTo>
                    <a:cubicBezTo>
                      <a:pt x="395" y="125"/>
                      <a:pt x="399" y="131"/>
                      <a:pt x="409" y="130"/>
                    </a:cubicBezTo>
                    <a:cubicBezTo>
                      <a:pt x="408" y="133"/>
                      <a:pt x="410" y="133"/>
                      <a:pt x="412" y="134"/>
                    </a:cubicBezTo>
                    <a:cubicBezTo>
                      <a:pt x="413" y="138"/>
                      <a:pt x="409" y="136"/>
                      <a:pt x="409" y="139"/>
                    </a:cubicBezTo>
                    <a:cubicBezTo>
                      <a:pt x="409" y="141"/>
                      <a:pt x="406" y="143"/>
                      <a:pt x="403" y="143"/>
                    </a:cubicBezTo>
                    <a:cubicBezTo>
                      <a:pt x="401" y="150"/>
                      <a:pt x="410" y="146"/>
                      <a:pt x="409" y="152"/>
                    </a:cubicBezTo>
                    <a:cubicBezTo>
                      <a:pt x="405" y="152"/>
                      <a:pt x="405" y="154"/>
                      <a:pt x="407" y="154"/>
                    </a:cubicBezTo>
                    <a:cubicBezTo>
                      <a:pt x="405" y="160"/>
                      <a:pt x="401" y="153"/>
                      <a:pt x="397" y="154"/>
                    </a:cubicBezTo>
                    <a:cubicBezTo>
                      <a:pt x="394" y="154"/>
                      <a:pt x="396" y="160"/>
                      <a:pt x="392" y="160"/>
                    </a:cubicBezTo>
                    <a:cubicBezTo>
                      <a:pt x="392" y="163"/>
                      <a:pt x="393" y="164"/>
                      <a:pt x="396" y="165"/>
                    </a:cubicBezTo>
                    <a:cubicBezTo>
                      <a:pt x="395" y="168"/>
                      <a:pt x="391" y="166"/>
                      <a:pt x="388" y="167"/>
                    </a:cubicBezTo>
                    <a:cubicBezTo>
                      <a:pt x="383" y="168"/>
                      <a:pt x="378" y="172"/>
                      <a:pt x="373" y="173"/>
                    </a:cubicBezTo>
                    <a:cubicBezTo>
                      <a:pt x="373" y="175"/>
                      <a:pt x="377" y="174"/>
                      <a:pt x="379" y="175"/>
                    </a:cubicBezTo>
                    <a:cubicBezTo>
                      <a:pt x="381" y="176"/>
                      <a:pt x="382" y="182"/>
                      <a:pt x="386" y="180"/>
                    </a:cubicBezTo>
                    <a:cubicBezTo>
                      <a:pt x="388" y="184"/>
                      <a:pt x="383" y="184"/>
                      <a:pt x="383" y="186"/>
                    </a:cubicBezTo>
                    <a:cubicBezTo>
                      <a:pt x="382" y="188"/>
                      <a:pt x="385" y="194"/>
                      <a:pt x="381" y="195"/>
                    </a:cubicBezTo>
                    <a:cubicBezTo>
                      <a:pt x="383" y="202"/>
                      <a:pt x="396" y="200"/>
                      <a:pt x="397" y="208"/>
                    </a:cubicBezTo>
                    <a:cubicBezTo>
                      <a:pt x="395" y="208"/>
                      <a:pt x="390" y="209"/>
                      <a:pt x="390" y="206"/>
                    </a:cubicBezTo>
                    <a:cubicBezTo>
                      <a:pt x="388" y="207"/>
                      <a:pt x="389" y="208"/>
                      <a:pt x="390" y="208"/>
                    </a:cubicBezTo>
                    <a:cubicBezTo>
                      <a:pt x="385" y="214"/>
                      <a:pt x="382" y="213"/>
                      <a:pt x="373" y="212"/>
                    </a:cubicBezTo>
                    <a:cubicBezTo>
                      <a:pt x="376" y="205"/>
                      <a:pt x="365" y="211"/>
                      <a:pt x="368" y="204"/>
                    </a:cubicBezTo>
                    <a:cubicBezTo>
                      <a:pt x="362" y="203"/>
                      <a:pt x="362" y="208"/>
                      <a:pt x="356" y="206"/>
                    </a:cubicBezTo>
                    <a:cubicBezTo>
                      <a:pt x="359" y="209"/>
                      <a:pt x="358" y="210"/>
                      <a:pt x="355" y="210"/>
                    </a:cubicBezTo>
                    <a:cubicBezTo>
                      <a:pt x="355" y="213"/>
                      <a:pt x="366" y="213"/>
                      <a:pt x="356" y="214"/>
                    </a:cubicBezTo>
                    <a:cubicBezTo>
                      <a:pt x="358" y="218"/>
                      <a:pt x="363" y="215"/>
                      <a:pt x="366" y="216"/>
                    </a:cubicBezTo>
                    <a:cubicBezTo>
                      <a:pt x="370" y="216"/>
                      <a:pt x="375" y="219"/>
                      <a:pt x="381" y="217"/>
                    </a:cubicBezTo>
                    <a:cubicBezTo>
                      <a:pt x="377" y="223"/>
                      <a:pt x="372" y="228"/>
                      <a:pt x="368" y="232"/>
                    </a:cubicBezTo>
                    <a:cubicBezTo>
                      <a:pt x="363" y="231"/>
                      <a:pt x="360" y="233"/>
                      <a:pt x="356" y="234"/>
                    </a:cubicBezTo>
                    <a:cubicBezTo>
                      <a:pt x="356" y="234"/>
                      <a:pt x="353" y="234"/>
                      <a:pt x="353" y="234"/>
                    </a:cubicBezTo>
                    <a:cubicBezTo>
                      <a:pt x="351" y="236"/>
                      <a:pt x="352" y="234"/>
                      <a:pt x="349" y="234"/>
                    </a:cubicBezTo>
                    <a:cubicBezTo>
                      <a:pt x="344" y="234"/>
                      <a:pt x="339" y="238"/>
                      <a:pt x="332" y="238"/>
                    </a:cubicBezTo>
                    <a:cubicBezTo>
                      <a:pt x="329" y="238"/>
                      <a:pt x="332" y="240"/>
                      <a:pt x="332" y="240"/>
                    </a:cubicBezTo>
                    <a:cubicBezTo>
                      <a:pt x="330" y="244"/>
                      <a:pt x="329" y="241"/>
                      <a:pt x="323" y="242"/>
                    </a:cubicBezTo>
                    <a:cubicBezTo>
                      <a:pt x="323" y="243"/>
                      <a:pt x="325" y="243"/>
                      <a:pt x="327" y="244"/>
                    </a:cubicBezTo>
                    <a:cubicBezTo>
                      <a:pt x="327" y="246"/>
                      <a:pt x="313" y="248"/>
                      <a:pt x="315" y="242"/>
                    </a:cubicBezTo>
                    <a:cubicBezTo>
                      <a:pt x="314" y="243"/>
                      <a:pt x="309" y="242"/>
                      <a:pt x="308" y="244"/>
                    </a:cubicBezTo>
                    <a:cubicBezTo>
                      <a:pt x="307" y="245"/>
                      <a:pt x="309" y="249"/>
                      <a:pt x="308" y="251"/>
                    </a:cubicBezTo>
                    <a:cubicBezTo>
                      <a:pt x="308" y="251"/>
                      <a:pt x="303" y="249"/>
                      <a:pt x="302" y="251"/>
                    </a:cubicBezTo>
                    <a:cubicBezTo>
                      <a:pt x="302" y="252"/>
                      <a:pt x="305" y="254"/>
                      <a:pt x="304" y="257"/>
                    </a:cubicBezTo>
                    <a:cubicBezTo>
                      <a:pt x="302" y="259"/>
                      <a:pt x="301" y="257"/>
                      <a:pt x="299" y="257"/>
                    </a:cubicBezTo>
                    <a:cubicBezTo>
                      <a:pt x="299" y="258"/>
                      <a:pt x="299" y="260"/>
                      <a:pt x="299" y="262"/>
                    </a:cubicBezTo>
                    <a:cubicBezTo>
                      <a:pt x="298" y="262"/>
                      <a:pt x="296" y="262"/>
                      <a:pt x="295" y="262"/>
                    </a:cubicBezTo>
                    <a:cubicBezTo>
                      <a:pt x="293" y="263"/>
                      <a:pt x="295" y="265"/>
                      <a:pt x="293" y="266"/>
                    </a:cubicBezTo>
                    <a:cubicBezTo>
                      <a:pt x="290" y="267"/>
                      <a:pt x="282" y="265"/>
                      <a:pt x="284" y="271"/>
                    </a:cubicBezTo>
                    <a:cubicBezTo>
                      <a:pt x="276" y="273"/>
                      <a:pt x="267" y="274"/>
                      <a:pt x="258" y="273"/>
                    </a:cubicBezTo>
                    <a:cubicBezTo>
                      <a:pt x="254" y="276"/>
                      <a:pt x="252" y="285"/>
                      <a:pt x="247" y="281"/>
                    </a:cubicBezTo>
                    <a:cubicBezTo>
                      <a:pt x="247" y="282"/>
                      <a:pt x="249" y="284"/>
                      <a:pt x="248" y="286"/>
                    </a:cubicBezTo>
                    <a:cubicBezTo>
                      <a:pt x="248" y="287"/>
                      <a:pt x="245" y="286"/>
                      <a:pt x="245" y="286"/>
                    </a:cubicBezTo>
                    <a:cubicBezTo>
                      <a:pt x="244" y="287"/>
                      <a:pt x="247" y="289"/>
                      <a:pt x="247" y="290"/>
                    </a:cubicBezTo>
                    <a:cubicBezTo>
                      <a:pt x="247" y="290"/>
                      <a:pt x="245" y="291"/>
                      <a:pt x="245" y="292"/>
                    </a:cubicBezTo>
                    <a:cubicBezTo>
                      <a:pt x="245" y="294"/>
                      <a:pt x="239" y="298"/>
                      <a:pt x="243" y="299"/>
                    </a:cubicBezTo>
                    <a:cubicBezTo>
                      <a:pt x="243" y="302"/>
                      <a:pt x="240" y="300"/>
                      <a:pt x="239" y="301"/>
                    </a:cubicBezTo>
                    <a:cubicBezTo>
                      <a:pt x="238" y="302"/>
                      <a:pt x="236" y="304"/>
                      <a:pt x="235" y="305"/>
                    </a:cubicBezTo>
                    <a:cubicBezTo>
                      <a:pt x="235" y="306"/>
                      <a:pt x="236" y="308"/>
                      <a:pt x="235" y="309"/>
                    </a:cubicBezTo>
                    <a:cubicBezTo>
                      <a:pt x="233" y="311"/>
                      <a:pt x="235" y="313"/>
                      <a:pt x="233" y="316"/>
                    </a:cubicBezTo>
                    <a:cubicBezTo>
                      <a:pt x="233" y="317"/>
                      <a:pt x="230" y="316"/>
                      <a:pt x="230" y="316"/>
                    </a:cubicBezTo>
                    <a:cubicBezTo>
                      <a:pt x="230" y="317"/>
                      <a:pt x="231" y="319"/>
                      <a:pt x="232" y="320"/>
                    </a:cubicBezTo>
                    <a:cubicBezTo>
                      <a:pt x="232" y="323"/>
                      <a:pt x="230" y="323"/>
                      <a:pt x="230" y="326"/>
                    </a:cubicBezTo>
                    <a:cubicBezTo>
                      <a:pt x="230" y="327"/>
                      <a:pt x="231" y="330"/>
                      <a:pt x="232" y="329"/>
                    </a:cubicBezTo>
                    <a:cubicBezTo>
                      <a:pt x="229" y="336"/>
                      <a:pt x="226" y="338"/>
                      <a:pt x="220" y="342"/>
                    </a:cubicBezTo>
                    <a:cubicBezTo>
                      <a:pt x="214" y="342"/>
                      <a:pt x="211" y="338"/>
                      <a:pt x="207" y="335"/>
                    </a:cubicBezTo>
                    <a:cubicBezTo>
                      <a:pt x="202" y="342"/>
                      <a:pt x="191" y="331"/>
                      <a:pt x="192" y="331"/>
                    </a:cubicBezTo>
                    <a:cubicBezTo>
                      <a:pt x="191" y="331"/>
                      <a:pt x="190" y="335"/>
                      <a:pt x="191" y="335"/>
                    </a:cubicBezTo>
                    <a:cubicBezTo>
                      <a:pt x="188" y="334"/>
                      <a:pt x="188" y="331"/>
                      <a:pt x="187" y="329"/>
                    </a:cubicBezTo>
                    <a:cubicBezTo>
                      <a:pt x="185" y="327"/>
                      <a:pt x="180" y="327"/>
                      <a:pt x="181" y="322"/>
                    </a:cubicBezTo>
                    <a:cubicBezTo>
                      <a:pt x="179" y="319"/>
                      <a:pt x="176" y="318"/>
                      <a:pt x="174" y="316"/>
                    </a:cubicBezTo>
                    <a:cubicBezTo>
                      <a:pt x="174" y="314"/>
                      <a:pt x="176" y="315"/>
                      <a:pt x="178" y="314"/>
                    </a:cubicBezTo>
                    <a:cubicBezTo>
                      <a:pt x="177" y="310"/>
                      <a:pt x="173" y="312"/>
                      <a:pt x="170" y="309"/>
                    </a:cubicBezTo>
                    <a:cubicBezTo>
                      <a:pt x="169" y="307"/>
                      <a:pt x="169" y="304"/>
                      <a:pt x="166" y="303"/>
                    </a:cubicBezTo>
                    <a:cubicBezTo>
                      <a:pt x="163" y="307"/>
                      <a:pt x="166" y="300"/>
                      <a:pt x="166" y="301"/>
                    </a:cubicBezTo>
                    <a:cubicBezTo>
                      <a:pt x="166" y="299"/>
                      <a:pt x="164" y="301"/>
                      <a:pt x="163" y="299"/>
                    </a:cubicBezTo>
                    <a:cubicBezTo>
                      <a:pt x="161" y="297"/>
                      <a:pt x="164" y="294"/>
                      <a:pt x="161" y="294"/>
                    </a:cubicBezTo>
                    <a:cubicBezTo>
                      <a:pt x="157" y="294"/>
                      <a:pt x="160" y="286"/>
                      <a:pt x="157" y="290"/>
                    </a:cubicBezTo>
                    <a:cubicBezTo>
                      <a:pt x="155" y="289"/>
                      <a:pt x="155" y="286"/>
                      <a:pt x="151" y="286"/>
                    </a:cubicBezTo>
                    <a:cubicBezTo>
                      <a:pt x="152" y="284"/>
                      <a:pt x="155" y="283"/>
                      <a:pt x="155" y="281"/>
                    </a:cubicBezTo>
                    <a:cubicBezTo>
                      <a:pt x="155" y="278"/>
                      <a:pt x="151" y="279"/>
                      <a:pt x="148" y="279"/>
                    </a:cubicBezTo>
                    <a:cubicBezTo>
                      <a:pt x="146" y="272"/>
                      <a:pt x="147" y="269"/>
                      <a:pt x="150" y="262"/>
                    </a:cubicBezTo>
                    <a:cubicBezTo>
                      <a:pt x="145" y="259"/>
                      <a:pt x="153" y="256"/>
                      <a:pt x="146" y="257"/>
                    </a:cubicBezTo>
                    <a:cubicBezTo>
                      <a:pt x="145" y="254"/>
                      <a:pt x="149" y="256"/>
                      <a:pt x="150" y="255"/>
                    </a:cubicBezTo>
                    <a:cubicBezTo>
                      <a:pt x="150" y="254"/>
                      <a:pt x="149" y="251"/>
                      <a:pt x="150" y="251"/>
                    </a:cubicBezTo>
                    <a:cubicBezTo>
                      <a:pt x="151" y="251"/>
                      <a:pt x="152" y="253"/>
                      <a:pt x="153" y="253"/>
                    </a:cubicBezTo>
                    <a:cubicBezTo>
                      <a:pt x="153" y="249"/>
                      <a:pt x="153" y="245"/>
                      <a:pt x="153" y="242"/>
                    </a:cubicBezTo>
                    <a:cubicBezTo>
                      <a:pt x="156" y="242"/>
                      <a:pt x="158" y="240"/>
                      <a:pt x="159" y="238"/>
                    </a:cubicBezTo>
                    <a:cubicBezTo>
                      <a:pt x="161" y="238"/>
                      <a:pt x="160" y="240"/>
                      <a:pt x="161" y="242"/>
                    </a:cubicBezTo>
                    <a:cubicBezTo>
                      <a:pt x="163" y="240"/>
                      <a:pt x="163" y="237"/>
                      <a:pt x="166" y="238"/>
                    </a:cubicBezTo>
                    <a:cubicBezTo>
                      <a:pt x="168" y="236"/>
                      <a:pt x="164" y="235"/>
                      <a:pt x="164" y="234"/>
                    </a:cubicBezTo>
                    <a:cubicBezTo>
                      <a:pt x="165" y="232"/>
                      <a:pt x="170" y="232"/>
                      <a:pt x="170" y="230"/>
                    </a:cubicBezTo>
                    <a:cubicBezTo>
                      <a:pt x="171" y="227"/>
                      <a:pt x="164" y="226"/>
                      <a:pt x="168" y="221"/>
                    </a:cubicBezTo>
                    <a:cubicBezTo>
                      <a:pt x="160" y="226"/>
                      <a:pt x="172" y="217"/>
                      <a:pt x="159" y="219"/>
                    </a:cubicBezTo>
                    <a:cubicBezTo>
                      <a:pt x="158" y="213"/>
                      <a:pt x="164" y="214"/>
                      <a:pt x="170" y="214"/>
                    </a:cubicBezTo>
                    <a:cubicBezTo>
                      <a:pt x="170" y="212"/>
                      <a:pt x="166" y="212"/>
                      <a:pt x="166" y="210"/>
                    </a:cubicBezTo>
                    <a:cubicBezTo>
                      <a:pt x="167" y="208"/>
                      <a:pt x="164" y="209"/>
                      <a:pt x="163" y="208"/>
                    </a:cubicBezTo>
                    <a:cubicBezTo>
                      <a:pt x="162" y="208"/>
                      <a:pt x="163" y="205"/>
                      <a:pt x="163" y="204"/>
                    </a:cubicBezTo>
                    <a:cubicBezTo>
                      <a:pt x="162" y="204"/>
                      <a:pt x="158" y="201"/>
                      <a:pt x="157" y="201"/>
                    </a:cubicBezTo>
                    <a:cubicBezTo>
                      <a:pt x="156" y="201"/>
                      <a:pt x="154" y="196"/>
                      <a:pt x="151" y="193"/>
                    </a:cubicBezTo>
                    <a:cubicBezTo>
                      <a:pt x="149" y="196"/>
                      <a:pt x="148" y="199"/>
                      <a:pt x="146" y="193"/>
                    </a:cubicBezTo>
                    <a:cubicBezTo>
                      <a:pt x="144" y="194"/>
                      <a:pt x="144" y="197"/>
                      <a:pt x="144" y="199"/>
                    </a:cubicBezTo>
                    <a:cubicBezTo>
                      <a:pt x="141" y="199"/>
                      <a:pt x="138" y="199"/>
                      <a:pt x="135" y="199"/>
                    </a:cubicBezTo>
                    <a:cubicBezTo>
                      <a:pt x="129" y="191"/>
                      <a:pt x="133" y="185"/>
                      <a:pt x="135" y="176"/>
                    </a:cubicBezTo>
                    <a:cubicBezTo>
                      <a:pt x="134" y="175"/>
                      <a:pt x="133" y="173"/>
                      <a:pt x="133" y="171"/>
                    </a:cubicBezTo>
                    <a:cubicBezTo>
                      <a:pt x="131" y="171"/>
                      <a:pt x="131" y="173"/>
                      <a:pt x="131" y="175"/>
                    </a:cubicBezTo>
                    <a:cubicBezTo>
                      <a:pt x="126" y="175"/>
                      <a:pt x="133" y="164"/>
                      <a:pt x="125" y="167"/>
                    </a:cubicBezTo>
                    <a:cubicBezTo>
                      <a:pt x="128" y="164"/>
                      <a:pt x="128" y="162"/>
                      <a:pt x="125" y="160"/>
                    </a:cubicBezTo>
                    <a:cubicBezTo>
                      <a:pt x="125" y="157"/>
                      <a:pt x="122" y="158"/>
                      <a:pt x="120" y="158"/>
                    </a:cubicBezTo>
                    <a:cubicBezTo>
                      <a:pt x="118" y="155"/>
                      <a:pt x="119" y="151"/>
                      <a:pt x="118" y="148"/>
                    </a:cubicBezTo>
                    <a:cubicBezTo>
                      <a:pt x="117" y="146"/>
                      <a:pt x="112" y="146"/>
                      <a:pt x="114" y="141"/>
                    </a:cubicBezTo>
                    <a:cubicBezTo>
                      <a:pt x="111" y="142"/>
                      <a:pt x="110" y="140"/>
                      <a:pt x="109" y="139"/>
                    </a:cubicBezTo>
                    <a:cubicBezTo>
                      <a:pt x="108" y="139"/>
                      <a:pt x="105" y="140"/>
                      <a:pt x="105" y="139"/>
                    </a:cubicBezTo>
                    <a:cubicBezTo>
                      <a:pt x="103" y="136"/>
                      <a:pt x="88" y="138"/>
                      <a:pt x="84" y="132"/>
                    </a:cubicBezTo>
                    <a:cubicBezTo>
                      <a:pt x="77" y="135"/>
                      <a:pt x="62" y="127"/>
                      <a:pt x="58" y="132"/>
                    </a:cubicBezTo>
                    <a:cubicBezTo>
                      <a:pt x="56" y="135"/>
                      <a:pt x="56" y="131"/>
                      <a:pt x="53" y="132"/>
                    </a:cubicBezTo>
                    <a:cubicBezTo>
                      <a:pt x="48" y="132"/>
                      <a:pt x="44" y="135"/>
                      <a:pt x="40" y="135"/>
                    </a:cubicBezTo>
                    <a:cubicBezTo>
                      <a:pt x="40" y="135"/>
                      <a:pt x="39" y="134"/>
                      <a:pt x="38" y="134"/>
                    </a:cubicBezTo>
                    <a:cubicBezTo>
                      <a:pt x="36" y="133"/>
                      <a:pt x="34" y="134"/>
                      <a:pt x="32" y="134"/>
                    </a:cubicBezTo>
                    <a:cubicBezTo>
                      <a:pt x="32" y="130"/>
                      <a:pt x="31" y="129"/>
                      <a:pt x="28" y="128"/>
                    </a:cubicBezTo>
                    <a:cubicBezTo>
                      <a:pt x="28" y="125"/>
                      <a:pt x="33" y="127"/>
                      <a:pt x="34" y="126"/>
                    </a:cubicBezTo>
                    <a:cubicBezTo>
                      <a:pt x="35" y="125"/>
                      <a:pt x="29" y="121"/>
                      <a:pt x="38" y="122"/>
                    </a:cubicBezTo>
                    <a:cubicBezTo>
                      <a:pt x="35" y="117"/>
                      <a:pt x="21" y="123"/>
                      <a:pt x="17" y="119"/>
                    </a:cubicBezTo>
                    <a:cubicBezTo>
                      <a:pt x="21" y="109"/>
                      <a:pt x="33" y="119"/>
                      <a:pt x="40" y="111"/>
                    </a:cubicBezTo>
                    <a:cubicBezTo>
                      <a:pt x="36" y="107"/>
                      <a:pt x="24" y="110"/>
                      <a:pt x="19" y="111"/>
                    </a:cubicBezTo>
                    <a:cubicBezTo>
                      <a:pt x="17" y="109"/>
                      <a:pt x="18" y="108"/>
                      <a:pt x="19" y="106"/>
                    </a:cubicBezTo>
                    <a:cubicBezTo>
                      <a:pt x="18" y="105"/>
                      <a:pt x="17" y="106"/>
                      <a:pt x="17" y="107"/>
                    </a:cubicBezTo>
                    <a:cubicBezTo>
                      <a:pt x="15" y="107"/>
                      <a:pt x="16" y="105"/>
                      <a:pt x="15" y="104"/>
                    </a:cubicBezTo>
                    <a:cubicBezTo>
                      <a:pt x="8" y="105"/>
                      <a:pt x="5" y="102"/>
                      <a:pt x="0" y="100"/>
                    </a:cubicBezTo>
                    <a:cubicBezTo>
                      <a:pt x="4" y="88"/>
                      <a:pt x="19" y="91"/>
                      <a:pt x="28" y="89"/>
                    </a:cubicBezTo>
                    <a:cubicBezTo>
                      <a:pt x="31" y="88"/>
                      <a:pt x="30" y="89"/>
                      <a:pt x="32" y="87"/>
                    </a:cubicBezTo>
                    <a:cubicBezTo>
                      <a:pt x="32" y="87"/>
                      <a:pt x="35" y="85"/>
                      <a:pt x="34" y="85"/>
                    </a:cubicBezTo>
                    <a:cubicBezTo>
                      <a:pt x="39" y="83"/>
                      <a:pt x="46" y="85"/>
                      <a:pt x="49" y="83"/>
                    </a:cubicBezTo>
                    <a:cubicBezTo>
                      <a:pt x="51" y="82"/>
                      <a:pt x="49" y="81"/>
                      <a:pt x="51" y="80"/>
                    </a:cubicBezTo>
                    <a:cubicBezTo>
                      <a:pt x="52" y="78"/>
                      <a:pt x="55" y="79"/>
                      <a:pt x="56" y="78"/>
                    </a:cubicBezTo>
                    <a:cubicBezTo>
                      <a:pt x="58" y="76"/>
                      <a:pt x="59" y="74"/>
                      <a:pt x="62" y="72"/>
                    </a:cubicBezTo>
                    <a:cubicBezTo>
                      <a:pt x="64" y="66"/>
                      <a:pt x="56" y="71"/>
                      <a:pt x="58" y="65"/>
                    </a:cubicBezTo>
                    <a:cubicBezTo>
                      <a:pt x="55" y="62"/>
                      <a:pt x="55" y="68"/>
                      <a:pt x="55" y="68"/>
                    </a:cubicBezTo>
                    <a:cubicBezTo>
                      <a:pt x="53" y="69"/>
                      <a:pt x="45" y="64"/>
                      <a:pt x="40" y="66"/>
                    </a:cubicBezTo>
                    <a:cubicBezTo>
                      <a:pt x="37" y="61"/>
                      <a:pt x="44" y="64"/>
                      <a:pt x="45" y="63"/>
                    </a:cubicBezTo>
                    <a:cubicBezTo>
                      <a:pt x="45" y="62"/>
                      <a:pt x="45" y="61"/>
                      <a:pt x="45" y="61"/>
                    </a:cubicBezTo>
                    <a:cubicBezTo>
                      <a:pt x="46" y="60"/>
                      <a:pt x="48" y="61"/>
                      <a:pt x="49" y="61"/>
                    </a:cubicBezTo>
                    <a:cubicBezTo>
                      <a:pt x="49" y="60"/>
                      <a:pt x="50" y="57"/>
                      <a:pt x="51" y="57"/>
                    </a:cubicBezTo>
                    <a:cubicBezTo>
                      <a:pt x="53" y="56"/>
                      <a:pt x="52" y="59"/>
                      <a:pt x="53" y="59"/>
                    </a:cubicBezTo>
                    <a:cubicBezTo>
                      <a:pt x="53" y="59"/>
                      <a:pt x="59" y="58"/>
                      <a:pt x="58" y="53"/>
                    </a:cubicBezTo>
                    <a:cubicBezTo>
                      <a:pt x="62" y="53"/>
                      <a:pt x="62" y="56"/>
                      <a:pt x="66" y="55"/>
                    </a:cubicBezTo>
                    <a:cubicBezTo>
                      <a:pt x="69" y="55"/>
                      <a:pt x="66" y="53"/>
                      <a:pt x="66" y="53"/>
                    </a:cubicBezTo>
                    <a:cubicBezTo>
                      <a:pt x="66" y="51"/>
                      <a:pt x="70" y="52"/>
                      <a:pt x="69" y="48"/>
                    </a:cubicBezTo>
                    <a:cubicBezTo>
                      <a:pt x="74" y="48"/>
                      <a:pt x="78" y="48"/>
                      <a:pt x="83" y="48"/>
                    </a:cubicBezTo>
                    <a:cubicBezTo>
                      <a:pt x="87" y="48"/>
                      <a:pt x="83" y="40"/>
                      <a:pt x="84" y="37"/>
                    </a:cubicBezTo>
                    <a:cubicBezTo>
                      <a:pt x="91" y="38"/>
                      <a:pt x="97" y="40"/>
                      <a:pt x="103" y="37"/>
                    </a:cubicBezTo>
                    <a:cubicBezTo>
                      <a:pt x="103" y="35"/>
                      <a:pt x="101" y="35"/>
                      <a:pt x="99" y="35"/>
                    </a:cubicBezTo>
                    <a:cubicBezTo>
                      <a:pt x="101" y="32"/>
                      <a:pt x="107" y="33"/>
                      <a:pt x="110" y="31"/>
                    </a:cubicBezTo>
                    <a:cubicBezTo>
                      <a:pt x="115" y="28"/>
                      <a:pt x="129" y="30"/>
                      <a:pt x="140" y="29"/>
                    </a:cubicBezTo>
                    <a:cubicBezTo>
                      <a:pt x="143" y="29"/>
                      <a:pt x="144" y="27"/>
                      <a:pt x="146" y="27"/>
                    </a:cubicBezTo>
                    <a:cubicBezTo>
                      <a:pt x="151" y="27"/>
                      <a:pt x="155" y="29"/>
                      <a:pt x="159" y="27"/>
                    </a:cubicBezTo>
                    <a:cubicBezTo>
                      <a:pt x="158" y="29"/>
                      <a:pt x="160" y="34"/>
                      <a:pt x="161" y="33"/>
                    </a:cubicBezTo>
                    <a:cubicBezTo>
                      <a:pt x="163" y="30"/>
                      <a:pt x="161" y="32"/>
                      <a:pt x="166" y="37"/>
                    </a:cubicBezTo>
                    <a:cubicBezTo>
                      <a:pt x="170" y="36"/>
                      <a:pt x="163" y="31"/>
                      <a:pt x="172" y="33"/>
                    </a:cubicBezTo>
                    <a:cubicBezTo>
                      <a:pt x="169" y="30"/>
                      <a:pt x="175" y="26"/>
                      <a:pt x="166" y="25"/>
                    </a:cubicBezTo>
                    <a:cubicBezTo>
                      <a:pt x="167" y="22"/>
                      <a:pt x="181" y="16"/>
                      <a:pt x="181" y="24"/>
                    </a:cubicBezTo>
                    <a:cubicBezTo>
                      <a:pt x="187" y="24"/>
                      <a:pt x="186" y="21"/>
                      <a:pt x="191" y="24"/>
                    </a:cubicBezTo>
                    <a:cubicBezTo>
                      <a:pt x="193" y="25"/>
                      <a:pt x="194" y="26"/>
                      <a:pt x="196" y="27"/>
                    </a:cubicBezTo>
                    <a:cubicBezTo>
                      <a:pt x="198" y="29"/>
                      <a:pt x="204" y="29"/>
                      <a:pt x="211" y="31"/>
                    </a:cubicBezTo>
                    <a:cubicBezTo>
                      <a:pt x="211" y="29"/>
                      <a:pt x="209" y="30"/>
                      <a:pt x="207" y="29"/>
                    </a:cubicBezTo>
                    <a:cubicBezTo>
                      <a:pt x="208" y="27"/>
                      <a:pt x="210" y="25"/>
                      <a:pt x="213" y="25"/>
                    </a:cubicBezTo>
                    <a:cubicBezTo>
                      <a:pt x="210" y="21"/>
                      <a:pt x="202" y="21"/>
                      <a:pt x="196" y="20"/>
                    </a:cubicBezTo>
                    <a:cubicBezTo>
                      <a:pt x="196" y="15"/>
                      <a:pt x="204" y="16"/>
                      <a:pt x="209" y="16"/>
                    </a:cubicBezTo>
                    <a:cubicBezTo>
                      <a:pt x="210" y="12"/>
                      <a:pt x="207" y="13"/>
                      <a:pt x="204" y="12"/>
                    </a:cubicBezTo>
                    <a:cubicBezTo>
                      <a:pt x="208" y="5"/>
                      <a:pt x="215" y="12"/>
                      <a:pt x="220" y="12"/>
                    </a:cubicBezTo>
                    <a:cubicBezTo>
                      <a:pt x="224" y="13"/>
                      <a:pt x="224" y="10"/>
                      <a:pt x="228" y="11"/>
                    </a:cubicBezTo>
                    <a:cubicBezTo>
                      <a:pt x="237" y="11"/>
                      <a:pt x="243" y="15"/>
                      <a:pt x="250" y="11"/>
                    </a:cubicBezTo>
                    <a:cubicBezTo>
                      <a:pt x="253" y="9"/>
                      <a:pt x="257" y="10"/>
                      <a:pt x="261" y="9"/>
                    </a:cubicBezTo>
                    <a:cubicBezTo>
                      <a:pt x="264" y="8"/>
                      <a:pt x="263" y="5"/>
                      <a:pt x="263" y="3"/>
                    </a:cubicBezTo>
                    <a:cubicBezTo>
                      <a:pt x="266" y="3"/>
                      <a:pt x="270" y="4"/>
                      <a:pt x="273" y="3"/>
                    </a:cubicBezTo>
                    <a:cubicBezTo>
                      <a:pt x="275" y="3"/>
                      <a:pt x="276" y="1"/>
                      <a:pt x="278" y="1"/>
                    </a:cubicBezTo>
                    <a:cubicBezTo>
                      <a:pt x="282" y="1"/>
                      <a:pt x="287" y="4"/>
                      <a:pt x="295" y="3"/>
                    </a:cubicBezTo>
                    <a:cubicBezTo>
                      <a:pt x="300" y="2"/>
                      <a:pt x="312" y="0"/>
                      <a:pt x="323" y="1"/>
                    </a:cubicBezTo>
                    <a:cubicBezTo>
                      <a:pt x="326" y="1"/>
                      <a:pt x="326" y="3"/>
                      <a:pt x="329" y="3"/>
                    </a:cubicBezTo>
                    <a:cubicBezTo>
                      <a:pt x="339" y="5"/>
                      <a:pt x="349" y="1"/>
                      <a:pt x="349" y="11"/>
                    </a:cubicBezTo>
                    <a:cubicBezTo>
                      <a:pt x="354" y="12"/>
                      <a:pt x="354" y="8"/>
                      <a:pt x="358" y="9"/>
                    </a:cubicBezTo>
                    <a:cubicBezTo>
                      <a:pt x="358" y="15"/>
                      <a:pt x="365" y="13"/>
                      <a:pt x="368" y="16"/>
                    </a:cubicBezTo>
                    <a:cubicBezTo>
                      <a:pt x="373" y="18"/>
                      <a:pt x="373" y="14"/>
                      <a:pt x="377" y="14"/>
                    </a:cubicBezTo>
                    <a:cubicBezTo>
                      <a:pt x="375" y="21"/>
                      <a:pt x="384" y="17"/>
                      <a:pt x="388" y="18"/>
                    </a:cubicBezTo>
                    <a:cubicBezTo>
                      <a:pt x="385" y="22"/>
                      <a:pt x="385" y="19"/>
                      <a:pt x="386" y="25"/>
                    </a:cubicBezTo>
                    <a:cubicBezTo>
                      <a:pt x="384" y="23"/>
                      <a:pt x="382" y="24"/>
                      <a:pt x="383" y="27"/>
                    </a:cubicBezTo>
                    <a:cubicBezTo>
                      <a:pt x="363" y="29"/>
                      <a:pt x="339" y="30"/>
                      <a:pt x="325" y="31"/>
                    </a:cubicBezTo>
                    <a:cubicBezTo>
                      <a:pt x="323" y="31"/>
                      <a:pt x="323" y="32"/>
                      <a:pt x="323" y="33"/>
                    </a:cubicBezTo>
                    <a:cubicBezTo>
                      <a:pt x="321" y="33"/>
                      <a:pt x="322" y="31"/>
                      <a:pt x="323" y="31"/>
                    </a:cubicBezTo>
                    <a:cubicBezTo>
                      <a:pt x="324" y="30"/>
                      <a:pt x="320" y="29"/>
                      <a:pt x="319" y="29"/>
                    </a:cubicBezTo>
                    <a:cubicBezTo>
                      <a:pt x="319" y="30"/>
                      <a:pt x="320" y="33"/>
                      <a:pt x="319" y="33"/>
                    </a:cubicBezTo>
                    <a:cubicBezTo>
                      <a:pt x="316" y="34"/>
                      <a:pt x="312" y="32"/>
                      <a:pt x="310" y="35"/>
                    </a:cubicBezTo>
                    <a:close/>
                  </a:path>
                </a:pathLst>
              </a:custGeom>
              <a:grpFill/>
              <a:ln>
                <a:noFill/>
              </a:ln>
            </p:spPr>
            <p:txBody>
              <a:bodyPr vert="horz" wrap="square" lIns="91440" tIns="45720" rIns="91440" bIns="45720" anchor="ctr">
                <a:normAutofit/>
              </a:bodyPr>
              <a:lstStyle/>
              <a:p>
                <a:pPr marL="0" algn="ctr"/>
                <a:endParaRPr/>
              </a:p>
            </p:txBody>
          </p:sp>
          <p:sp>
            <p:nvSpPr>
              <p:cNvPr id="128" name="Freeform 82">
                <a:extLst>
                  <a:ext uri="{FF2B5EF4-FFF2-40B4-BE49-F238E27FC236}">
                    <a16:creationId xmlns:a16="http://schemas.microsoft.com/office/drawing/2014/main" id="{80B2BA25-0F14-4C15-5DD1-A5A45399B602}"/>
                  </a:ext>
                </a:extLst>
              </p:cNvPr>
              <p:cNvSpPr/>
              <p:nvPr/>
            </p:nvSpPr>
            <p:spPr>
              <a:xfrm>
                <a:off x="4224375" y="434497"/>
                <a:ext cx="466461" cy="253542"/>
              </a:xfrm>
              <a:custGeom>
                <a:avLst/>
                <a:gdLst/>
                <a:ahLst/>
                <a:cxnLst/>
                <a:rect l="l" t="t" r="r" b="b"/>
                <a:pathLst>
                  <a:path w="224" h="122">
                    <a:moveTo>
                      <a:pt x="209" y="4"/>
                    </a:moveTo>
                    <a:cubicBezTo>
                      <a:pt x="206" y="8"/>
                      <a:pt x="209" y="7"/>
                      <a:pt x="209" y="12"/>
                    </a:cubicBezTo>
                    <a:cubicBezTo>
                      <a:pt x="214" y="12"/>
                      <a:pt x="219" y="12"/>
                      <a:pt x="224" y="12"/>
                    </a:cubicBezTo>
                    <a:cubicBezTo>
                      <a:pt x="224" y="15"/>
                      <a:pt x="222" y="16"/>
                      <a:pt x="222" y="19"/>
                    </a:cubicBezTo>
                    <a:cubicBezTo>
                      <a:pt x="221" y="20"/>
                      <a:pt x="218" y="18"/>
                      <a:pt x="217" y="19"/>
                    </a:cubicBezTo>
                    <a:cubicBezTo>
                      <a:pt x="216" y="20"/>
                      <a:pt x="217" y="23"/>
                      <a:pt x="217" y="23"/>
                    </a:cubicBezTo>
                    <a:cubicBezTo>
                      <a:pt x="214" y="24"/>
                      <a:pt x="210" y="25"/>
                      <a:pt x="209" y="23"/>
                    </a:cubicBezTo>
                    <a:cubicBezTo>
                      <a:pt x="207" y="22"/>
                      <a:pt x="208" y="26"/>
                      <a:pt x="207" y="27"/>
                    </a:cubicBezTo>
                    <a:cubicBezTo>
                      <a:pt x="205" y="28"/>
                      <a:pt x="200" y="25"/>
                      <a:pt x="200" y="29"/>
                    </a:cubicBezTo>
                    <a:cubicBezTo>
                      <a:pt x="194" y="28"/>
                      <a:pt x="185" y="26"/>
                      <a:pt x="181" y="32"/>
                    </a:cubicBezTo>
                    <a:cubicBezTo>
                      <a:pt x="183" y="37"/>
                      <a:pt x="191" y="32"/>
                      <a:pt x="193" y="30"/>
                    </a:cubicBezTo>
                    <a:cubicBezTo>
                      <a:pt x="195" y="31"/>
                      <a:pt x="192" y="33"/>
                      <a:pt x="193" y="36"/>
                    </a:cubicBezTo>
                    <a:cubicBezTo>
                      <a:pt x="186" y="36"/>
                      <a:pt x="182" y="39"/>
                      <a:pt x="176" y="40"/>
                    </a:cubicBezTo>
                    <a:cubicBezTo>
                      <a:pt x="173" y="41"/>
                      <a:pt x="171" y="43"/>
                      <a:pt x="170" y="45"/>
                    </a:cubicBezTo>
                    <a:cubicBezTo>
                      <a:pt x="169" y="46"/>
                      <a:pt x="166" y="45"/>
                      <a:pt x="165" y="45"/>
                    </a:cubicBezTo>
                    <a:cubicBezTo>
                      <a:pt x="163" y="46"/>
                      <a:pt x="164" y="48"/>
                      <a:pt x="163" y="49"/>
                    </a:cubicBezTo>
                    <a:cubicBezTo>
                      <a:pt x="161" y="50"/>
                      <a:pt x="157" y="47"/>
                      <a:pt x="157" y="51"/>
                    </a:cubicBezTo>
                    <a:cubicBezTo>
                      <a:pt x="157" y="54"/>
                      <a:pt x="152" y="52"/>
                      <a:pt x="152" y="55"/>
                    </a:cubicBezTo>
                    <a:cubicBezTo>
                      <a:pt x="151" y="59"/>
                      <a:pt x="146" y="56"/>
                      <a:pt x="144" y="58"/>
                    </a:cubicBezTo>
                    <a:cubicBezTo>
                      <a:pt x="142" y="61"/>
                      <a:pt x="137" y="60"/>
                      <a:pt x="133" y="62"/>
                    </a:cubicBezTo>
                    <a:cubicBezTo>
                      <a:pt x="132" y="62"/>
                      <a:pt x="133" y="64"/>
                      <a:pt x="131" y="64"/>
                    </a:cubicBezTo>
                    <a:cubicBezTo>
                      <a:pt x="126" y="64"/>
                      <a:pt x="129" y="66"/>
                      <a:pt x="127" y="68"/>
                    </a:cubicBezTo>
                    <a:cubicBezTo>
                      <a:pt x="127" y="68"/>
                      <a:pt x="126" y="68"/>
                      <a:pt x="125" y="68"/>
                    </a:cubicBezTo>
                    <a:cubicBezTo>
                      <a:pt x="124" y="68"/>
                      <a:pt x="120" y="71"/>
                      <a:pt x="114" y="70"/>
                    </a:cubicBezTo>
                    <a:cubicBezTo>
                      <a:pt x="115" y="72"/>
                      <a:pt x="122" y="73"/>
                      <a:pt x="114" y="73"/>
                    </a:cubicBezTo>
                    <a:cubicBezTo>
                      <a:pt x="115" y="77"/>
                      <a:pt x="124" y="74"/>
                      <a:pt x="122" y="81"/>
                    </a:cubicBezTo>
                    <a:cubicBezTo>
                      <a:pt x="118" y="77"/>
                      <a:pt x="118" y="81"/>
                      <a:pt x="118" y="86"/>
                    </a:cubicBezTo>
                    <a:cubicBezTo>
                      <a:pt x="114" y="81"/>
                      <a:pt x="112" y="88"/>
                      <a:pt x="109" y="90"/>
                    </a:cubicBezTo>
                    <a:cubicBezTo>
                      <a:pt x="105" y="92"/>
                      <a:pt x="100" y="90"/>
                      <a:pt x="97" y="94"/>
                    </a:cubicBezTo>
                    <a:cubicBezTo>
                      <a:pt x="96" y="96"/>
                      <a:pt x="99" y="95"/>
                      <a:pt x="99" y="96"/>
                    </a:cubicBezTo>
                    <a:cubicBezTo>
                      <a:pt x="100" y="97"/>
                      <a:pt x="93" y="99"/>
                      <a:pt x="97" y="99"/>
                    </a:cubicBezTo>
                    <a:cubicBezTo>
                      <a:pt x="95" y="105"/>
                      <a:pt x="85" y="101"/>
                      <a:pt x="83" y="107"/>
                    </a:cubicBezTo>
                    <a:cubicBezTo>
                      <a:pt x="86" y="110"/>
                      <a:pt x="91" y="111"/>
                      <a:pt x="97" y="111"/>
                    </a:cubicBezTo>
                    <a:cubicBezTo>
                      <a:pt x="99" y="117"/>
                      <a:pt x="88" y="112"/>
                      <a:pt x="88" y="116"/>
                    </a:cubicBezTo>
                    <a:cubicBezTo>
                      <a:pt x="88" y="119"/>
                      <a:pt x="86" y="116"/>
                      <a:pt x="84" y="116"/>
                    </a:cubicBezTo>
                    <a:cubicBezTo>
                      <a:pt x="80" y="116"/>
                      <a:pt x="78" y="122"/>
                      <a:pt x="73" y="120"/>
                    </a:cubicBezTo>
                    <a:cubicBezTo>
                      <a:pt x="72" y="118"/>
                      <a:pt x="69" y="118"/>
                      <a:pt x="70" y="114"/>
                    </a:cubicBezTo>
                    <a:cubicBezTo>
                      <a:pt x="60" y="113"/>
                      <a:pt x="54" y="116"/>
                      <a:pt x="45" y="114"/>
                    </a:cubicBezTo>
                    <a:cubicBezTo>
                      <a:pt x="45" y="114"/>
                      <a:pt x="43" y="112"/>
                      <a:pt x="43" y="112"/>
                    </a:cubicBezTo>
                    <a:cubicBezTo>
                      <a:pt x="40" y="112"/>
                      <a:pt x="39" y="116"/>
                      <a:pt x="36" y="116"/>
                    </a:cubicBezTo>
                    <a:cubicBezTo>
                      <a:pt x="27" y="117"/>
                      <a:pt x="20" y="114"/>
                      <a:pt x="10" y="112"/>
                    </a:cubicBezTo>
                    <a:cubicBezTo>
                      <a:pt x="13" y="109"/>
                      <a:pt x="17" y="107"/>
                      <a:pt x="23" y="107"/>
                    </a:cubicBezTo>
                    <a:cubicBezTo>
                      <a:pt x="27" y="106"/>
                      <a:pt x="23" y="99"/>
                      <a:pt x="27" y="97"/>
                    </a:cubicBezTo>
                    <a:cubicBezTo>
                      <a:pt x="32" y="99"/>
                      <a:pt x="31" y="95"/>
                      <a:pt x="36" y="96"/>
                    </a:cubicBezTo>
                    <a:cubicBezTo>
                      <a:pt x="36" y="102"/>
                      <a:pt x="43" y="101"/>
                      <a:pt x="49" y="101"/>
                    </a:cubicBezTo>
                    <a:cubicBezTo>
                      <a:pt x="53" y="100"/>
                      <a:pt x="47" y="98"/>
                      <a:pt x="51" y="96"/>
                    </a:cubicBezTo>
                    <a:cubicBezTo>
                      <a:pt x="50" y="91"/>
                      <a:pt x="40" y="97"/>
                      <a:pt x="43" y="88"/>
                    </a:cubicBezTo>
                    <a:cubicBezTo>
                      <a:pt x="36" y="90"/>
                      <a:pt x="33" y="93"/>
                      <a:pt x="25" y="90"/>
                    </a:cubicBezTo>
                    <a:cubicBezTo>
                      <a:pt x="26" y="86"/>
                      <a:pt x="30" y="85"/>
                      <a:pt x="34" y="84"/>
                    </a:cubicBezTo>
                    <a:cubicBezTo>
                      <a:pt x="36" y="83"/>
                      <a:pt x="38" y="81"/>
                      <a:pt x="40" y="79"/>
                    </a:cubicBezTo>
                    <a:cubicBezTo>
                      <a:pt x="42" y="79"/>
                      <a:pt x="43" y="78"/>
                      <a:pt x="43" y="77"/>
                    </a:cubicBezTo>
                    <a:cubicBezTo>
                      <a:pt x="48" y="76"/>
                      <a:pt x="51" y="77"/>
                      <a:pt x="53" y="79"/>
                    </a:cubicBezTo>
                    <a:cubicBezTo>
                      <a:pt x="55" y="78"/>
                      <a:pt x="57" y="76"/>
                      <a:pt x="58" y="73"/>
                    </a:cubicBezTo>
                    <a:cubicBezTo>
                      <a:pt x="59" y="70"/>
                      <a:pt x="54" y="73"/>
                      <a:pt x="53" y="71"/>
                    </a:cubicBezTo>
                    <a:cubicBezTo>
                      <a:pt x="52" y="71"/>
                      <a:pt x="51" y="67"/>
                      <a:pt x="51" y="66"/>
                    </a:cubicBezTo>
                    <a:cubicBezTo>
                      <a:pt x="50" y="65"/>
                      <a:pt x="48" y="64"/>
                      <a:pt x="49" y="62"/>
                    </a:cubicBezTo>
                    <a:cubicBezTo>
                      <a:pt x="48" y="63"/>
                      <a:pt x="46" y="64"/>
                      <a:pt x="43" y="64"/>
                    </a:cubicBezTo>
                    <a:cubicBezTo>
                      <a:pt x="44" y="60"/>
                      <a:pt x="43" y="58"/>
                      <a:pt x="40" y="58"/>
                    </a:cubicBezTo>
                    <a:cubicBezTo>
                      <a:pt x="41" y="55"/>
                      <a:pt x="43" y="52"/>
                      <a:pt x="49" y="53"/>
                    </a:cubicBezTo>
                    <a:cubicBezTo>
                      <a:pt x="54" y="52"/>
                      <a:pt x="53" y="59"/>
                      <a:pt x="60" y="56"/>
                    </a:cubicBezTo>
                    <a:cubicBezTo>
                      <a:pt x="60" y="59"/>
                      <a:pt x="61" y="60"/>
                      <a:pt x="62" y="60"/>
                    </a:cubicBezTo>
                    <a:cubicBezTo>
                      <a:pt x="68" y="62"/>
                      <a:pt x="65" y="54"/>
                      <a:pt x="68" y="53"/>
                    </a:cubicBezTo>
                    <a:cubicBezTo>
                      <a:pt x="77" y="51"/>
                      <a:pt x="85" y="48"/>
                      <a:pt x="90" y="42"/>
                    </a:cubicBezTo>
                    <a:cubicBezTo>
                      <a:pt x="90" y="37"/>
                      <a:pt x="87" y="44"/>
                      <a:pt x="83" y="42"/>
                    </a:cubicBezTo>
                    <a:cubicBezTo>
                      <a:pt x="80" y="44"/>
                      <a:pt x="75" y="44"/>
                      <a:pt x="73" y="47"/>
                    </a:cubicBezTo>
                    <a:cubicBezTo>
                      <a:pt x="68" y="46"/>
                      <a:pt x="59" y="48"/>
                      <a:pt x="51" y="47"/>
                    </a:cubicBezTo>
                    <a:cubicBezTo>
                      <a:pt x="46" y="47"/>
                      <a:pt x="44" y="44"/>
                      <a:pt x="38" y="47"/>
                    </a:cubicBezTo>
                    <a:cubicBezTo>
                      <a:pt x="36" y="40"/>
                      <a:pt x="31" y="48"/>
                      <a:pt x="29" y="42"/>
                    </a:cubicBezTo>
                    <a:cubicBezTo>
                      <a:pt x="26" y="45"/>
                      <a:pt x="21" y="40"/>
                      <a:pt x="14" y="42"/>
                    </a:cubicBezTo>
                    <a:cubicBezTo>
                      <a:pt x="15" y="36"/>
                      <a:pt x="8" y="39"/>
                      <a:pt x="6" y="36"/>
                    </a:cubicBezTo>
                    <a:cubicBezTo>
                      <a:pt x="5" y="31"/>
                      <a:pt x="10" y="32"/>
                      <a:pt x="12" y="30"/>
                    </a:cubicBezTo>
                    <a:cubicBezTo>
                      <a:pt x="12" y="25"/>
                      <a:pt x="0" y="33"/>
                      <a:pt x="2" y="25"/>
                    </a:cubicBezTo>
                    <a:cubicBezTo>
                      <a:pt x="11" y="22"/>
                      <a:pt x="25" y="21"/>
                      <a:pt x="38" y="19"/>
                    </a:cubicBezTo>
                    <a:cubicBezTo>
                      <a:pt x="40" y="19"/>
                      <a:pt x="39" y="17"/>
                      <a:pt x="40" y="15"/>
                    </a:cubicBezTo>
                    <a:cubicBezTo>
                      <a:pt x="49" y="17"/>
                      <a:pt x="57" y="13"/>
                      <a:pt x="62" y="15"/>
                    </a:cubicBezTo>
                    <a:cubicBezTo>
                      <a:pt x="64" y="14"/>
                      <a:pt x="65" y="12"/>
                      <a:pt x="66" y="10"/>
                    </a:cubicBezTo>
                    <a:cubicBezTo>
                      <a:pt x="77" y="9"/>
                      <a:pt x="87" y="6"/>
                      <a:pt x="96" y="8"/>
                    </a:cubicBezTo>
                    <a:cubicBezTo>
                      <a:pt x="97" y="8"/>
                      <a:pt x="97" y="6"/>
                      <a:pt x="97" y="4"/>
                    </a:cubicBezTo>
                    <a:cubicBezTo>
                      <a:pt x="105" y="5"/>
                      <a:pt x="115" y="3"/>
                      <a:pt x="120" y="6"/>
                    </a:cubicBezTo>
                    <a:cubicBezTo>
                      <a:pt x="121" y="3"/>
                      <a:pt x="129" y="6"/>
                      <a:pt x="129" y="2"/>
                    </a:cubicBezTo>
                    <a:cubicBezTo>
                      <a:pt x="134" y="4"/>
                      <a:pt x="141" y="5"/>
                      <a:pt x="148" y="4"/>
                    </a:cubicBezTo>
                    <a:cubicBezTo>
                      <a:pt x="148" y="3"/>
                      <a:pt x="147" y="3"/>
                      <a:pt x="146" y="2"/>
                    </a:cubicBezTo>
                    <a:cubicBezTo>
                      <a:pt x="146" y="0"/>
                      <a:pt x="148" y="1"/>
                      <a:pt x="148" y="2"/>
                    </a:cubicBezTo>
                    <a:cubicBezTo>
                      <a:pt x="156" y="4"/>
                      <a:pt x="169" y="1"/>
                      <a:pt x="178" y="2"/>
                    </a:cubicBezTo>
                    <a:cubicBezTo>
                      <a:pt x="178" y="2"/>
                      <a:pt x="177" y="6"/>
                      <a:pt x="178" y="6"/>
                    </a:cubicBezTo>
                    <a:cubicBezTo>
                      <a:pt x="192" y="6"/>
                      <a:pt x="193" y="3"/>
                      <a:pt x="209" y="4"/>
                    </a:cubicBezTo>
                    <a:close/>
                  </a:path>
                </a:pathLst>
              </a:custGeom>
              <a:grpFill/>
              <a:ln>
                <a:noFill/>
              </a:ln>
            </p:spPr>
            <p:txBody>
              <a:bodyPr vert="horz" wrap="square" lIns="91440" tIns="45720" rIns="91440" bIns="45720" anchor="ctr">
                <a:normAutofit fontScale="77500" lnSpcReduction="20000"/>
              </a:bodyPr>
              <a:lstStyle/>
              <a:p>
                <a:pPr marL="0" algn="ctr"/>
                <a:endParaRPr/>
              </a:p>
            </p:txBody>
          </p:sp>
          <p:sp>
            <p:nvSpPr>
              <p:cNvPr id="129" name="Freeform 83">
                <a:extLst>
                  <a:ext uri="{FF2B5EF4-FFF2-40B4-BE49-F238E27FC236}">
                    <a16:creationId xmlns:a16="http://schemas.microsoft.com/office/drawing/2014/main" id="{440EE320-B0D0-8523-8D1B-33D6B95AAE30}"/>
                  </a:ext>
                </a:extLst>
              </p:cNvPr>
              <p:cNvSpPr/>
              <p:nvPr/>
            </p:nvSpPr>
            <p:spPr>
              <a:xfrm>
                <a:off x="5955742" y="531150"/>
                <a:ext cx="133075" cy="49028"/>
              </a:xfrm>
              <a:custGeom>
                <a:avLst/>
                <a:gdLst/>
                <a:ahLst/>
                <a:cxnLst/>
                <a:rect l="l" t="t" r="r" b="b"/>
                <a:pathLst>
                  <a:path w="64" h="24">
                    <a:moveTo>
                      <a:pt x="17" y="3"/>
                    </a:moveTo>
                    <a:cubicBezTo>
                      <a:pt x="19" y="3"/>
                      <a:pt x="18" y="5"/>
                      <a:pt x="17" y="5"/>
                    </a:cubicBezTo>
                    <a:cubicBezTo>
                      <a:pt x="16" y="9"/>
                      <a:pt x="25" y="4"/>
                      <a:pt x="22" y="10"/>
                    </a:cubicBezTo>
                    <a:cubicBezTo>
                      <a:pt x="26" y="11"/>
                      <a:pt x="25" y="7"/>
                      <a:pt x="28" y="7"/>
                    </a:cubicBezTo>
                    <a:cubicBezTo>
                      <a:pt x="32" y="11"/>
                      <a:pt x="36" y="3"/>
                      <a:pt x="37" y="10"/>
                    </a:cubicBezTo>
                    <a:cubicBezTo>
                      <a:pt x="42" y="9"/>
                      <a:pt x="49" y="8"/>
                      <a:pt x="54" y="7"/>
                    </a:cubicBezTo>
                    <a:cubicBezTo>
                      <a:pt x="53" y="12"/>
                      <a:pt x="63" y="5"/>
                      <a:pt x="61" y="10"/>
                    </a:cubicBezTo>
                    <a:cubicBezTo>
                      <a:pt x="64" y="16"/>
                      <a:pt x="50" y="14"/>
                      <a:pt x="58" y="18"/>
                    </a:cubicBezTo>
                    <a:cubicBezTo>
                      <a:pt x="56" y="22"/>
                      <a:pt x="46" y="19"/>
                      <a:pt x="41" y="20"/>
                    </a:cubicBezTo>
                    <a:cubicBezTo>
                      <a:pt x="37" y="20"/>
                      <a:pt x="33" y="22"/>
                      <a:pt x="30" y="24"/>
                    </a:cubicBezTo>
                    <a:cubicBezTo>
                      <a:pt x="22" y="20"/>
                      <a:pt x="15" y="17"/>
                      <a:pt x="11" y="10"/>
                    </a:cubicBezTo>
                    <a:cubicBezTo>
                      <a:pt x="8" y="9"/>
                      <a:pt x="1" y="13"/>
                      <a:pt x="2" y="9"/>
                    </a:cubicBezTo>
                    <a:cubicBezTo>
                      <a:pt x="0" y="0"/>
                      <a:pt x="16" y="9"/>
                      <a:pt x="17" y="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30" name="Freeform 84">
                <a:extLst>
                  <a:ext uri="{FF2B5EF4-FFF2-40B4-BE49-F238E27FC236}">
                    <a16:creationId xmlns:a16="http://schemas.microsoft.com/office/drawing/2014/main" id="{6E793FBE-8629-3FFB-95A3-CF8E9455C336}"/>
                  </a:ext>
                </a:extLst>
              </p:cNvPr>
              <p:cNvSpPr/>
              <p:nvPr/>
            </p:nvSpPr>
            <p:spPr>
              <a:xfrm>
                <a:off x="3864374" y="596988"/>
                <a:ext cx="63036" cy="19611"/>
              </a:xfrm>
              <a:custGeom>
                <a:avLst/>
                <a:gdLst/>
                <a:ahLst/>
                <a:cxnLst/>
                <a:rect l="l" t="t" r="r" b="b"/>
                <a:pathLst>
                  <a:path w="30" h="9">
                    <a:moveTo>
                      <a:pt x="28" y="1"/>
                    </a:moveTo>
                    <a:cubicBezTo>
                      <a:pt x="30" y="7"/>
                      <a:pt x="22" y="6"/>
                      <a:pt x="17" y="6"/>
                    </a:cubicBezTo>
                    <a:cubicBezTo>
                      <a:pt x="15" y="7"/>
                      <a:pt x="15" y="8"/>
                      <a:pt x="13" y="8"/>
                    </a:cubicBezTo>
                    <a:cubicBezTo>
                      <a:pt x="10" y="8"/>
                      <a:pt x="6" y="6"/>
                      <a:pt x="6" y="8"/>
                    </a:cubicBezTo>
                    <a:cubicBezTo>
                      <a:pt x="0" y="9"/>
                      <a:pt x="9" y="2"/>
                      <a:pt x="10" y="3"/>
                    </a:cubicBezTo>
                    <a:cubicBezTo>
                      <a:pt x="13" y="7"/>
                      <a:pt x="22" y="0"/>
                      <a:pt x="28"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31" name="Freeform 85">
                <a:extLst>
                  <a:ext uri="{FF2B5EF4-FFF2-40B4-BE49-F238E27FC236}">
                    <a16:creationId xmlns:a16="http://schemas.microsoft.com/office/drawing/2014/main" id="{518FA1C7-0197-1006-EEAF-CD268B97D326}"/>
                  </a:ext>
                </a:extLst>
              </p:cNvPr>
              <p:cNvSpPr/>
              <p:nvPr/>
            </p:nvSpPr>
            <p:spPr>
              <a:xfrm>
                <a:off x="4109511" y="596988"/>
                <a:ext cx="56031" cy="37822"/>
              </a:xfrm>
              <a:custGeom>
                <a:avLst/>
                <a:gdLst/>
                <a:ahLst/>
                <a:cxnLst/>
                <a:rect l="l" t="t" r="r" b="b"/>
                <a:pathLst>
                  <a:path w="27" h="18">
                    <a:moveTo>
                      <a:pt x="13" y="1"/>
                    </a:moveTo>
                    <a:cubicBezTo>
                      <a:pt x="13" y="3"/>
                      <a:pt x="10" y="2"/>
                      <a:pt x="9" y="3"/>
                    </a:cubicBezTo>
                    <a:cubicBezTo>
                      <a:pt x="9" y="8"/>
                      <a:pt x="21" y="0"/>
                      <a:pt x="18" y="8"/>
                    </a:cubicBezTo>
                    <a:cubicBezTo>
                      <a:pt x="20" y="9"/>
                      <a:pt x="22" y="8"/>
                      <a:pt x="22" y="6"/>
                    </a:cubicBezTo>
                    <a:cubicBezTo>
                      <a:pt x="27" y="12"/>
                      <a:pt x="12" y="13"/>
                      <a:pt x="11" y="18"/>
                    </a:cubicBezTo>
                    <a:cubicBezTo>
                      <a:pt x="6" y="14"/>
                      <a:pt x="7" y="5"/>
                      <a:pt x="0" y="5"/>
                    </a:cubicBezTo>
                    <a:cubicBezTo>
                      <a:pt x="2" y="1"/>
                      <a:pt x="9" y="3"/>
                      <a:pt x="13"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32" name="Freeform 86">
                <a:extLst>
                  <a:ext uri="{FF2B5EF4-FFF2-40B4-BE49-F238E27FC236}">
                    <a16:creationId xmlns:a16="http://schemas.microsoft.com/office/drawing/2014/main" id="{F4FD505D-AFE1-792F-ACA9-4F0AD7F9FF50}"/>
                  </a:ext>
                </a:extLst>
              </p:cNvPr>
              <p:cNvSpPr/>
              <p:nvPr/>
            </p:nvSpPr>
            <p:spPr>
              <a:xfrm>
                <a:off x="5381422" y="639011"/>
                <a:ext cx="3276430" cy="2147400"/>
              </a:xfrm>
              <a:custGeom>
                <a:avLst/>
                <a:gdLst/>
                <a:ahLst/>
                <a:cxnLst/>
                <a:rect l="l" t="t" r="r" b="b"/>
                <a:pathLst>
                  <a:path w="1575" h="1033">
                    <a:moveTo>
                      <a:pt x="949" y="11"/>
                    </a:moveTo>
                    <a:cubicBezTo>
                      <a:pt x="949" y="13"/>
                      <a:pt x="952" y="12"/>
                      <a:pt x="954" y="13"/>
                    </a:cubicBezTo>
                    <a:cubicBezTo>
                      <a:pt x="954" y="15"/>
                      <a:pt x="951" y="14"/>
                      <a:pt x="949" y="14"/>
                    </a:cubicBezTo>
                    <a:cubicBezTo>
                      <a:pt x="957" y="22"/>
                      <a:pt x="965" y="11"/>
                      <a:pt x="979" y="14"/>
                    </a:cubicBezTo>
                    <a:cubicBezTo>
                      <a:pt x="982" y="19"/>
                      <a:pt x="987" y="22"/>
                      <a:pt x="993" y="24"/>
                    </a:cubicBezTo>
                    <a:cubicBezTo>
                      <a:pt x="994" y="26"/>
                      <a:pt x="993" y="29"/>
                      <a:pt x="993" y="31"/>
                    </a:cubicBezTo>
                    <a:cubicBezTo>
                      <a:pt x="994" y="33"/>
                      <a:pt x="998" y="33"/>
                      <a:pt x="997" y="37"/>
                    </a:cubicBezTo>
                    <a:cubicBezTo>
                      <a:pt x="993" y="36"/>
                      <a:pt x="994" y="39"/>
                      <a:pt x="993" y="42"/>
                    </a:cubicBezTo>
                    <a:cubicBezTo>
                      <a:pt x="992" y="41"/>
                      <a:pt x="989" y="40"/>
                      <a:pt x="986" y="40"/>
                    </a:cubicBezTo>
                    <a:cubicBezTo>
                      <a:pt x="983" y="41"/>
                      <a:pt x="986" y="43"/>
                      <a:pt x="984" y="44"/>
                    </a:cubicBezTo>
                    <a:cubicBezTo>
                      <a:pt x="983" y="45"/>
                      <a:pt x="982" y="42"/>
                      <a:pt x="980" y="42"/>
                    </a:cubicBezTo>
                    <a:cubicBezTo>
                      <a:pt x="979" y="43"/>
                      <a:pt x="975" y="46"/>
                      <a:pt x="969" y="44"/>
                    </a:cubicBezTo>
                    <a:cubicBezTo>
                      <a:pt x="967" y="44"/>
                      <a:pt x="968" y="47"/>
                      <a:pt x="967" y="48"/>
                    </a:cubicBezTo>
                    <a:cubicBezTo>
                      <a:pt x="967" y="48"/>
                      <a:pt x="964" y="47"/>
                      <a:pt x="964" y="48"/>
                    </a:cubicBezTo>
                    <a:cubicBezTo>
                      <a:pt x="963" y="50"/>
                      <a:pt x="967" y="51"/>
                      <a:pt x="964" y="55"/>
                    </a:cubicBezTo>
                    <a:cubicBezTo>
                      <a:pt x="963" y="52"/>
                      <a:pt x="954" y="56"/>
                      <a:pt x="958" y="57"/>
                    </a:cubicBezTo>
                    <a:cubicBezTo>
                      <a:pt x="954" y="61"/>
                      <a:pt x="948" y="59"/>
                      <a:pt x="943" y="61"/>
                    </a:cubicBezTo>
                    <a:cubicBezTo>
                      <a:pt x="940" y="62"/>
                      <a:pt x="938" y="67"/>
                      <a:pt x="934" y="67"/>
                    </a:cubicBezTo>
                    <a:cubicBezTo>
                      <a:pt x="934" y="69"/>
                      <a:pt x="934" y="72"/>
                      <a:pt x="932" y="72"/>
                    </a:cubicBezTo>
                    <a:cubicBezTo>
                      <a:pt x="933" y="75"/>
                      <a:pt x="934" y="72"/>
                      <a:pt x="936" y="72"/>
                    </a:cubicBezTo>
                    <a:cubicBezTo>
                      <a:pt x="941" y="72"/>
                      <a:pt x="943" y="68"/>
                      <a:pt x="947" y="67"/>
                    </a:cubicBezTo>
                    <a:cubicBezTo>
                      <a:pt x="950" y="66"/>
                      <a:pt x="950" y="69"/>
                      <a:pt x="952" y="68"/>
                    </a:cubicBezTo>
                    <a:cubicBezTo>
                      <a:pt x="955" y="68"/>
                      <a:pt x="955" y="65"/>
                      <a:pt x="956" y="65"/>
                    </a:cubicBezTo>
                    <a:cubicBezTo>
                      <a:pt x="960" y="63"/>
                      <a:pt x="965" y="65"/>
                      <a:pt x="969" y="63"/>
                    </a:cubicBezTo>
                    <a:cubicBezTo>
                      <a:pt x="972" y="62"/>
                      <a:pt x="968" y="60"/>
                      <a:pt x="971" y="59"/>
                    </a:cubicBezTo>
                    <a:cubicBezTo>
                      <a:pt x="972" y="59"/>
                      <a:pt x="974" y="60"/>
                      <a:pt x="975" y="59"/>
                    </a:cubicBezTo>
                    <a:cubicBezTo>
                      <a:pt x="975" y="59"/>
                      <a:pt x="976" y="55"/>
                      <a:pt x="977" y="55"/>
                    </a:cubicBezTo>
                    <a:cubicBezTo>
                      <a:pt x="977" y="55"/>
                      <a:pt x="982" y="57"/>
                      <a:pt x="984" y="57"/>
                    </a:cubicBezTo>
                    <a:cubicBezTo>
                      <a:pt x="989" y="57"/>
                      <a:pt x="989" y="56"/>
                      <a:pt x="993" y="55"/>
                    </a:cubicBezTo>
                    <a:cubicBezTo>
                      <a:pt x="993" y="57"/>
                      <a:pt x="993" y="59"/>
                      <a:pt x="993" y="61"/>
                    </a:cubicBezTo>
                    <a:cubicBezTo>
                      <a:pt x="996" y="59"/>
                      <a:pt x="997" y="59"/>
                      <a:pt x="997" y="63"/>
                    </a:cubicBezTo>
                    <a:cubicBezTo>
                      <a:pt x="1007" y="62"/>
                      <a:pt x="1023" y="64"/>
                      <a:pt x="1038" y="63"/>
                    </a:cubicBezTo>
                    <a:cubicBezTo>
                      <a:pt x="1037" y="71"/>
                      <a:pt x="1051" y="65"/>
                      <a:pt x="1049" y="74"/>
                    </a:cubicBezTo>
                    <a:cubicBezTo>
                      <a:pt x="1051" y="71"/>
                      <a:pt x="1054" y="74"/>
                      <a:pt x="1057" y="74"/>
                    </a:cubicBezTo>
                    <a:cubicBezTo>
                      <a:pt x="1062" y="74"/>
                      <a:pt x="1069" y="72"/>
                      <a:pt x="1072" y="74"/>
                    </a:cubicBezTo>
                    <a:cubicBezTo>
                      <a:pt x="1076" y="74"/>
                      <a:pt x="1072" y="66"/>
                      <a:pt x="1076" y="65"/>
                    </a:cubicBezTo>
                    <a:cubicBezTo>
                      <a:pt x="1082" y="66"/>
                      <a:pt x="1088" y="65"/>
                      <a:pt x="1094" y="67"/>
                    </a:cubicBezTo>
                    <a:cubicBezTo>
                      <a:pt x="1094" y="67"/>
                      <a:pt x="1094" y="68"/>
                      <a:pt x="1094" y="68"/>
                    </a:cubicBezTo>
                    <a:cubicBezTo>
                      <a:pt x="1097" y="69"/>
                      <a:pt x="1101" y="68"/>
                      <a:pt x="1103" y="68"/>
                    </a:cubicBezTo>
                    <a:cubicBezTo>
                      <a:pt x="1104" y="69"/>
                      <a:pt x="1105" y="72"/>
                      <a:pt x="1105" y="72"/>
                    </a:cubicBezTo>
                    <a:cubicBezTo>
                      <a:pt x="1108" y="74"/>
                      <a:pt x="1113" y="71"/>
                      <a:pt x="1115" y="74"/>
                    </a:cubicBezTo>
                    <a:cubicBezTo>
                      <a:pt x="1114" y="78"/>
                      <a:pt x="1114" y="82"/>
                      <a:pt x="1109" y="81"/>
                    </a:cubicBezTo>
                    <a:cubicBezTo>
                      <a:pt x="1109" y="85"/>
                      <a:pt x="1112" y="86"/>
                      <a:pt x="1117" y="85"/>
                    </a:cubicBezTo>
                    <a:cubicBezTo>
                      <a:pt x="1115" y="96"/>
                      <a:pt x="1124" y="97"/>
                      <a:pt x="1128" y="102"/>
                    </a:cubicBezTo>
                    <a:cubicBezTo>
                      <a:pt x="1131" y="100"/>
                      <a:pt x="1134" y="99"/>
                      <a:pt x="1137" y="96"/>
                    </a:cubicBezTo>
                    <a:cubicBezTo>
                      <a:pt x="1138" y="95"/>
                      <a:pt x="1138" y="92"/>
                      <a:pt x="1139" y="91"/>
                    </a:cubicBezTo>
                    <a:cubicBezTo>
                      <a:pt x="1140" y="90"/>
                      <a:pt x="1143" y="91"/>
                      <a:pt x="1143" y="89"/>
                    </a:cubicBezTo>
                    <a:cubicBezTo>
                      <a:pt x="1148" y="88"/>
                      <a:pt x="1146" y="93"/>
                      <a:pt x="1148" y="95"/>
                    </a:cubicBezTo>
                    <a:cubicBezTo>
                      <a:pt x="1153" y="95"/>
                      <a:pt x="1157" y="95"/>
                      <a:pt x="1161" y="95"/>
                    </a:cubicBezTo>
                    <a:cubicBezTo>
                      <a:pt x="1163" y="93"/>
                      <a:pt x="1168" y="94"/>
                      <a:pt x="1167" y="89"/>
                    </a:cubicBezTo>
                    <a:cubicBezTo>
                      <a:pt x="1173" y="91"/>
                      <a:pt x="1187" y="85"/>
                      <a:pt x="1187" y="93"/>
                    </a:cubicBezTo>
                    <a:cubicBezTo>
                      <a:pt x="1193" y="93"/>
                      <a:pt x="1191" y="86"/>
                      <a:pt x="1199" y="89"/>
                    </a:cubicBezTo>
                    <a:cubicBezTo>
                      <a:pt x="1198" y="87"/>
                      <a:pt x="1196" y="87"/>
                      <a:pt x="1195" y="87"/>
                    </a:cubicBezTo>
                    <a:cubicBezTo>
                      <a:pt x="1196" y="86"/>
                      <a:pt x="1196" y="82"/>
                      <a:pt x="1199" y="81"/>
                    </a:cubicBezTo>
                    <a:cubicBezTo>
                      <a:pt x="1204" y="82"/>
                      <a:pt x="1202" y="75"/>
                      <a:pt x="1210" y="78"/>
                    </a:cubicBezTo>
                    <a:cubicBezTo>
                      <a:pt x="1212" y="78"/>
                      <a:pt x="1210" y="75"/>
                      <a:pt x="1210" y="76"/>
                    </a:cubicBezTo>
                    <a:cubicBezTo>
                      <a:pt x="1213" y="72"/>
                      <a:pt x="1218" y="75"/>
                      <a:pt x="1225" y="74"/>
                    </a:cubicBezTo>
                    <a:cubicBezTo>
                      <a:pt x="1223" y="84"/>
                      <a:pt x="1235" y="71"/>
                      <a:pt x="1232" y="80"/>
                    </a:cubicBezTo>
                    <a:cubicBezTo>
                      <a:pt x="1240" y="81"/>
                      <a:pt x="1246" y="79"/>
                      <a:pt x="1253" y="78"/>
                    </a:cubicBezTo>
                    <a:cubicBezTo>
                      <a:pt x="1253" y="83"/>
                      <a:pt x="1245" y="79"/>
                      <a:pt x="1247" y="85"/>
                    </a:cubicBezTo>
                    <a:cubicBezTo>
                      <a:pt x="1248" y="89"/>
                      <a:pt x="1254" y="87"/>
                      <a:pt x="1258" y="87"/>
                    </a:cubicBezTo>
                    <a:cubicBezTo>
                      <a:pt x="1265" y="87"/>
                      <a:pt x="1271" y="87"/>
                      <a:pt x="1277" y="85"/>
                    </a:cubicBezTo>
                    <a:cubicBezTo>
                      <a:pt x="1278" y="92"/>
                      <a:pt x="1287" y="92"/>
                      <a:pt x="1290" y="98"/>
                    </a:cubicBezTo>
                    <a:cubicBezTo>
                      <a:pt x="1294" y="97"/>
                      <a:pt x="1296" y="100"/>
                      <a:pt x="1299" y="100"/>
                    </a:cubicBezTo>
                    <a:cubicBezTo>
                      <a:pt x="1311" y="101"/>
                      <a:pt x="1324" y="98"/>
                      <a:pt x="1335" y="100"/>
                    </a:cubicBezTo>
                    <a:cubicBezTo>
                      <a:pt x="1339" y="101"/>
                      <a:pt x="1343" y="106"/>
                      <a:pt x="1348" y="104"/>
                    </a:cubicBezTo>
                    <a:cubicBezTo>
                      <a:pt x="1347" y="107"/>
                      <a:pt x="1349" y="107"/>
                      <a:pt x="1351" y="108"/>
                    </a:cubicBezTo>
                    <a:cubicBezTo>
                      <a:pt x="1351" y="110"/>
                      <a:pt x="1351" y="113"/>
                      <a:pt x="1351" y="115"/>
                    </a:cubicBezTo>
                    <a:cubicBezTo>
                      <a:pt x="1351" y="118"/>
                      <a:pt x="1358" y="115"/>
                      <a:pt x="1359" y="117"/>
                    </a:cubicBezTo>
                    <a:cubicBezTo>
                      <a:pt x="1361" y="120"/>
                      <a:pt x="1360" y="116"/>
                      <a:pt x="1363" y="117"/>
                    </a:cubicBezTo>
                    <a:cubicBezTo>
                      <a:pt x="1363" y="117"/>
                      <a:pt x="1363" y="119"/>
                      <a:pt x="1364" y="119"/>
                    </a:cubicBezTo>
                    <a:cubicBezTo>
                      <a:pt x="1367" y="119"/>
                      <a:pt x="1387" y="121"/>
                      <a:pt x="1389" y="119"/>
                    </a:cubicBezTo>
                    <a:cubicBezTo>
                      <a:pt x="1389" y="119"/>
                      <a:pt x="1389" y="117"/>
                      <a:pt x="1389" y="117"/>
                    </a:cubicBezTo>
                    <a:cubicBezTo>
                      <a:pt x="1390" y="117"/>
                      <a:pt x="1394" y="119"/>
                      <a:pt x="1394" y="119"/>
                    </a:cubicBezTo>
                    <a:cubicBezTo>
                      <a:pt x="1396" y="117"/>
                      <a:pt x="1399" y="116"/>
                      <a:pt x="1400" y="119"/>
                    </a:cubicBezTo>
                    <a:cubicBezTo>
                      <a:pt x="1403" y="115"/>
                      <a:pt x="1409" y="115"/>
                      <a:pt x="1415" y="113"/>
                    </a:cubicBezTo>
                    <a:cubicBezTo>
                      <a:pt x="1414" y="119"/>
                      <a:pt x="1416" y="122"/>
                      <a:pt x="1417" y="126"/>
                    </a:cubicBezTo>
                    <a:cubicBezTo>
                      <a:pt x="1424" y="126"/>
                      <a:pt x="1427" y="130"/>
                      <a:pt x="1433" y="126"/>
                    </a:cubicBezTo>
                    <a:cubicBezTo>
                      <a:pt x="1434" y="123"/>
                      <a:pt x="1432" y="123"/>
                      <a:pt x="1430" y="122"/>
                    </a:cubicBezTo>
                    <a:cubicBezTo>
                      <a:pt x="1431" y="121"/>
                      <a:pt x="1432" y="118"/>
                      <a:pt x="1432" y="115"/>
                    </a:cubicBezTo>
                    <a:cubicBezTo>
                      <a:pt x="1436" y="111"/>
                      <a:pt x="1448" y="113"/>
                      <a:pt x="1450" y="117"/>
                    </a:cubicBezTo>
                    <a:cubicBezTo>
                      <a:pt x="1458" y="117"/>
                      <a:pt x="1466" y="116"/>
                      <a:pt x="1474" y="117"/>
                    </a:cubicBezTo>
                    <a:cubicBezTo>
                      <a:pt x="1477" y="117"/>
                      <a:pt x="1483" y="121"/>
                      <a:pt x="1484" y="117"/>
                    </a:cubicBezTo>
                    <a:cubicBezTo>
                      <a:pt x="1488" y="119"/>
                      <a:pt x="1487" y="121"/>
                      <a:pt x="1493" y="122"/>
                    </a:cubicBezTo>
                    <a:cubicBezTo>
                      <a:pt x="1495" y="123"/>
                      <a:pt x="1496" y="126"/>
                      <a:pt x="1497" y="126"/>
                    </a:cubicBezTo>
                    <a:cubicBezTo>
                      <a:pt x="1498" y="126"/>
                      <a:pt x="1499" y="125"/>
                      <a:pt x="1499" y="124"/>
                    </a:cubicBezTo>
                    <a:cubicBezTo>
                      <a:pt x="1501" y="125"/>
                      <a:pt x="1499" y="127"/>
                      <a:pt x="1500" y="128"/>
                    </a:cubicBezTo>
                    <a:cubicBezTo>
                      <a:pt x="1501" y="129"/>
                      <a:pt x="1504" y="127"/>
                      <a:pt x="1504" y="128"/>
                    </a:cubicBezTo>
                    <a:cubicBezTo>
                      <a:pt x="1505" y="129"/>
                      <a:pt x="1509" y="130"/>
                      <a:pt x="1514" y="132"/>
                    </a:cubicBezTo>
                    <a:cubicBezTo>
                      <a:pt x="1516" y="133"/>
                      <a:pt x="1521" y="134"/>
                      <a:pt x="1525" y="136"/>
                    </a:cubicBezTo>
                    <a:cubicBezTo>
                      <a:pt x="1526" y="136"/>
                      <a:pt x="1526" y="139"/>
                      <a:pt x="1527" y="139"/>
                    </a:cubicBezTo>
                    <a:cubicBezTo>
                      <a:pt x="1527" y="140"/>
                      <a:pt x="1530" y="139"/>
                      <a:pt x="1530" y="139"/>
                    </a:cubicBezTo>
                    <a:cubicBezTo>
                      <a:pt x="1531" y="140"/>
                      <a:pt x="1530" y="142"/>
                      <a:pt x="1530" y="143"/>
                    </a:cubicBezTo>
                    <a:cubicBezTo>
                      <a:pt x="1531" y="144"/>
                      <a:pt x="1534" y="142"/>
                      <a:pt x="1534" y="143"/>
                    </a:cubicBezTo>
                    <a:cubicBezTo>
                      <a:pt x="1535" y="145"/>
                      <a:pt x="1532" y="151"/>
                      <a:pt x="1540" y="149"/>
                    </a:cubicBezTo>
                    <a:cubicBezTo>
                      <a:pt x="1540" y="153"/>
                      <a:pt x="1540" y="157"/>
                      <a:pt x="1540" y="162"/>
                    </a:cubicBezTo>
                    <a:cubicBezTo>
                      <a:pt x="1546" y="161"/>
                      <a:pt x="1551" y="160"/>
                      <a:pt x="1553" y="154"/>
                    </a:cubicBezTo>
                    <a:cubicBezTo>
                      <a:pt x="1558" y="157"/>
                      <a:pt x="1565" y="156"/>
                      <a:pt x="1569" y="158"/>
                    </a:cubicBezTo>
                    <a:cubicBezTo>
                      <a:pt x="1570" y="158"/>
                      <a:pt x="1569" y="161"/>
                      <a:pt x="1569" y="162"/>
                    </a:cubicBezTo>
                    <a:cubicBezTo>
                      <a:pt x="1570" y="163"/>
                      <a:pt x="1574" y="161"/>
                      <a:pt x="1575" y="162"/>
                    </a:cubicBezTo>
                    <a:cubicBezTo>
                      <a:pt x="1574" y="164"/>
                      <a:pt x="1571" y="164"/>
                      <a:pt x="1571" y="167"/>
                    </a:cubicBezTo>
                    <a:cubicBezTo>
                      <a:pt x="1568" y="168"/>
                      <a:pt x="1568" y="165"/>
                      <a:pt x="1566" y="165"/>
                    </a:cubicBezTo>
                    <a:cubicBezTo>
                      <a:pt x="1564" y="167"/>
                      <a:pt x="1564" y="170"/>
                      <a:pt x="1560" y="169"/>
                    </a:cubicBezTo>
                    <a:cubicBezTo>
                      <a:pt x="1561" y="172"/>
                      <a:pt x="1566" y="171"/>
                      <a:pt x="1564" y="177"/>
                    </a:cubicBezTo>
                    <a:cubicBezTo>
                      <a:pt x="1557" y="171"/>
                      <a:pt x="1563" y="179"/>
                      <a:pt x="1558" y="180"/>
                    </a:cubicBezTo>
                    <a:cubicBezTo>
                      <a:pt x="1557" y="181"/>
                      <a:pt x="1555" y="182"/>
                      <a:pt x="1554" y="184"/>
                    </a:cubicBezTo>
                    <a:cubicBezTo>
                      <a:pt x="1552" y="184"/>
                      <a:pt x="1551" y="183"/>
                      <a:pt x="1549" y="182"/>
                    </a:cubicBezTo>
                    <a:cubicBezTo>
                      <a:pt x="1548" y="181"/>
                      <a:pt x="1546" y="179"/>
                      <a:pt x="1545" y="178"/>
                    </a:cubicBezTo>
                    <a:cubicBezTo>
                      <a:pt x="1542" y="177"/>
                      <a:pt x="1540" y="178"/>
                      <a:pt x="1538" y="177"/>
                    </a:cubicBezTo>
                    <a:cubicBezTo>
                      <a:pt x="1536" y="176"/>
                      <a:pt x="1535" y="173"/>
                      <a:pt x="1534" y="173"/>
                    </a:cubicBezTo>
                    <a:cubicBezTo>
                      <a:pt x="1532" y="172"/>
                      <a:pt x="1529" y="173"/>
                      <a:pt x="1527" y="173"/>
                    </a:cubicBezTo>
                    <a:cubicBezTo>
                      <a:pt x="1526" y="173"/>
                      <a:pt x="1526" y="171"/>
                      <a:pt x="1525" y="171"/>
                    </a:cubicBezTo>
                    <a:cubicBezTo>
                      <a:pt x="1522" y="171"/>
                      <a:pt x="1520" y="164"/>
                      <a:pt x="1517" y="169"/>
                    </a:cubicBezTo>
                    <a:cubicBezTo>
                      <a:pt x="1515" y="169"/>
                      <a:pt x="1516" y="166"/>
                      <a:pt x="1515" y="163"/>
                    </a:cubicBezTo>
                    <a:cubicBezTo>
                      <a:pt x="1512" y="163"/>
                      <a:pt x="1508" y="163"/>
                      <a:pt x="1504" y="163"/>
                    </a:cubicBezTo>
                    <a:cubicBezTo>
                      <a:pt x="1500" y="164"/>
                      <a:pt x="1504" y="168"/>
                      <a:pt x="1504" y="167"/>
                    </a:cubicBezTo>
                    <a:cubicBezTo>
                      <a:pt x="1504" y="170"/>
                      <a:pt x="1500" y="170"/>
                      <a:pt x="1500" y="175"/>
                    </a:cubicBezTo>
                    <a:cubicBezTo>
                      <a:pt x="1492" y="174"/>
                      <a:pt x="1491" y="180"/>
                      <a:pt x="1482" y="178"/>
                    </a:cubicBezTo>
                    <a:cubicBezTo>
                      <a:pt x="1480" y="180"/>
                      <a:pt x="1480" y="183"/>
                      <a:pt x="1476" y="182"/>
                    </a:cubicBezTo>
                    <a:cubicBezTo>
                      <a:pt x="1477" y="185"/>
                      <a:pt x="1481" y="184"/>
                      <a:pt x="1484" y="184"/>
                    </a:cubicBezTo>
                    <a:cubicBezTo>
                      <a:pt x="1486" y="185"/>
                      <a:pt x="1487" y="187"/>
                      <a:pt x="1489" y="188"/>
                    </a:cubicBezTo>
                    <a:cubicBezTo>
                      <a:pt x="1488" y="194"/>
                      <a:pt x="1488" y="192"/>
                      <a:pt x="1491" y="195"/>
                    </a:cubicBezTo>
                    <a:cubicBezTo>
                      <a:pt x="1493" y="199"/>
                      <a:pt x="1498" y="200"/>
                      <a:pt x="1500" y="203"/>
                    </a:cubicBezTo>
                    <a:cubicBezTo>
                      <a:pt x="1500" y="203"/>
                      <a:pt x="1495" y="208"/>
                      <a:pt x="1495" y="208"/>
                    </a:cubicBezTo>
                    <a:cubicBezTo>
                      <a:pt x="1490" y="209"/>
                      <a:pt x="1490" y="204"/>
                      <a:pt x="1487" y="204"/>
                    </a:cubicBezTo>
                    <a:cubicBezTo>
                      <a:pt x="1488" y="204"/>
                      <a:pt x="1490" y="208"/>
                      <a:pt x="1487" y="208"/>
                    </a:cubicBezTo>
                    <a:cubicBezTo>
                      <a:pt x="1482" y="209"/>
                      <a:pt x="1473" y="208"/>
                      <a:pt x="1467" y="210"/>
                    </a:cubicBezTo>
                    <a:cubicBezTo>
                      <a:pt x="1464" y="211"/>
                      <a:pt x="1457" y="213"/>
                      <a:pt x="1458" y="218"/>
                    </a:cubicBezTo>
                    <a:cubicBezTo>
                      <a:pt x="1449" y="216"/>
                      <a:pt x="1448" y="222"/>
                      <a:pt x="1443" y="223"/>
                    </a:cubicBezTo>
                    <a:cubicBezTo>
                      <a:pt x="1441" y="225"/>
                      <a:pt x="1441" y="226"/>
                      <a:pt x="1439" y="227"/>
                    </a:cubicBezTo>
                    <a:cubicBezTo>
                      <a:pt x="1438" y="228"/>
                      <a:pt x="1435" y="231"/>
                      <a:pt x="1433" y="231"/>
                    </a:cubicBezTo>
                    <a:cubicBezTo>
                      <a:pt x="1432" y="231"/>
                      <a:pt x="1430" y="233"/>
                      <a:pt x="1430" y="234"/>
                    </a:cubicBezTo>
                    <a:cubicBezTo>
                      <a:pt x="1424" y="233"/>
                      <a:pt x="1414" y="237"/>
                      <a:pt x="1411" y="232"/>
                    </a:cubicBezTo>
                    <a:cubicBezTo>
                      <a:pt x="1409" y="234"/>
                      <a:pt x="1404" y="233"/>
                      <a:pt x="1405" y="238"/>
                    </a:cubicBezTo>
                    <a:cubicBezTo>
                      <a:pt x="1395" y="239"/>
                      <a:pt x="1394" y="239"/>
                      <a:pt x="1383" y="238"/>
                    </a:cubicBezTo>
                    <a:cubicBezTo>
                      <a:pt x="1382" y="238"/>
                      <a:pt x="1381" y="240"/>
                      <a:pt x="1379" y="240"/>
                    </a:cubicBezTo>
                    <a:cubicBezTo>
                      <a:pt x="1378" y="241"/>
                      <a:pt x="1374" y="242"/>
                      <a:pt x="1374" y="246"/>
                    </a:cubicBezTo>
                    <a:cubicBezTo>
                      <a:pt x="1373" y="251"/>
                      <a:pt x="1365" y="248"/>
                      <a:pt x="1366" y="257"/>
                    </a:cubicBezTo>
                    <a:cubicBezTo>
                      <a:pt x="1365" y="263"/>
                      <a:pt x="1371" y="262"/>
                      <a:pt x="1374" y="264"/>
                    </a:cubicBezTo>
                    <a:cubicBezTo>
                      <a:pt x="1373" y="269"/>
                      <a:pt x="1372" y="274"/>
                      <a:pt x="1366" y="273"/>
                    </a:cubicBezTo>
                    <a:cubicBezTo>
                      <a:pt x="1367" y="277"/>
                      <a:pt x="1366" y="279"/>
                      <a:pt x="1363" y="279"/>
                    </a:cubicBezTo>
                    <a:cubicBezTo>
                      <a:pt x="1363" y="282"/>
                      <a:pt x="1363" y="284"/>
                      <a:pt x="1363" y="287"/>
                    </a:cubicBezTo>
                    <a:cubicBezTo>
                      <a:pt x="1363" y="289"/>
                      <a:pt x="1366" y="285"/>
                      <a:pt x="1366" y="288"/>
                    </a:cubicBezTo>
                    <a:cubicBezTo>
                      <a:pt x="1368" y="292"/>
                      <a:pt x="1364" y="291"/>
                      <a:pt x="1363" y="292"/>
                    </a:cubicBezTo>
                    <a:cubicBezTo>
                      <a:pt x="1362" y="293"/>
                      <a:pt x="1361" y="297"/>
                      <a:pt x="1361" y="298"/>
                    </a:cubicBezTo>
                    <a:cubicBezTo>
                      <a:pt x="1359" y="299"/>
                      <a:pt x="1353" y="298"/>
                      <a:pt x="1351" y="300"/>
                    </a:cubicBezTo>
                    <a:cubicBezTo>
                      <a:pt x="1350" y="301"/>
                      <a:pt x="1353" y="306"/>
                      <a:pt x="1351" y="307"/>
                    </a:cubicBezTo>
                    <a:cubicBezTo>
                      <a:pt x="1350" y="308"/>
                      <a:pt x="1350" y="303"/>
                      <a:pt x="1350" y="303"/>
                    </a:cubicBezTo>
                    <a:cubicBezTo>
                      <a:pt x="1348" y="303"/>
                      <a:pt x="1344" y="304"/>
                      <a:pt x="1348" y="313"/>
                    </a:cubicBezTo>
                    <a:cubicBezTo>
                      <a:pt x="1344" y="311"/>
                      <a:pt x="1345" y="315"/>
                      <a:pt x="1344" y="316"/>
                    </a:cubicBezTo>
                    <a:cubicBezTo>
                      <a:pt x="1343" y="317"/>
                      <a:pt x="1341" y="316"/>
                      <a:pt x="1340" y="316"/>
                    </a:cubicBezTo>
                    <a:cubicBezTo>
                      <a:pt x="1339" y="317"/>
                      <a:pt x="1340" y="322"/>
                      <a:pt x="1336" y="320"/>
                    </a:cubicBezTo>
                    <a:cubicBezTo>
                      <a:pt x="1337" y="323"/>
                      <a:pt x="1334" y="324"/>
                      <a:pt x="1335" y="328"/>
                    </a:cubicBezTo>
                    <a:cubicBezTo>
                      <a:pt x="1332" y="328"/>
                      <a:pt x="1327" y="327"/>
                      <a:pt x="1327" y="329"/>
                    </a:cubicBezTo>
                    <a:cubicBezTo>
                      <a:pt x="1325" y="329"/>
                      <a:pt x="1328" y="327"/>
                      <a:pt x="1327" y="324"/>
                    </a:cubicBezTo>
                    <a:cubicBezTo>
                      <a:pt x="1327" y="324"/>
                      <a:pt x="1325" y="323"/>
                      <a:pt x="1325" y="322"/>
                    </a:cubicBezTo>
                    <a:cubicBezTo>
                      <a:pt x="1325" y="321"/>
                      <a:pt x="1325" y="319"/>
                      <a:pt x="1325" y="318"/>
                    </a:cubicBezTo>
                    <a:cubicBezTo>
                      <a:pt x="1324" y="317"/>
                      <a:pt x="1323" y="315"/>
                      <a:pt x="1322" y="314"/>
                    </a:cubicBezTo>
                    <a:cubicBezTo>
                      <a:pt x="1321" y="314"/>
                      <a:pt x="1320" y="312"/>
                      <a:pt x="1318" y="313"/>
                    </a:cubicBezTo>
                    <a:cubicBezTo>
                      <a:pt x="1320" y="310"/>
                      <a:pt x="1320" y="305"/>
                      <a:pt x="1320" y="301"/>
                    </a:cubicBezTo>
                    <a:cubicBezTo>
                      <a:pt x="1320" y="298"/>
                      <a:pt x="1318" y="298"/>
                      <a:pt x="1318" y="296"/>
                    </a:cubicBezTo>
                    <a:cubicBezTo>
                      <a:pt x="1317" y="289"/>
                      <a:pt x="1320" y="281"/>
                      <a:pt x="1318" y="275"/>
                    </a:cubicBezTo>
                    <a:cubicBezTo>
                      <a:pt x="1325" y="281"/>
                      <a:pt x="1319" y="272"/>
                      <a:pt x="1322" y="268"/>
                    </a:cubicBezTo>
                    <a:cubicBezTo>
                      <a:pt x="1322" y="267"/>
                      <a:pt x="1324" y="274"/>
                      <a:pt x="1325" y="270"/>
                    </a:cubicBezTo>
                    <a:cubicBezTo>
                      <a:pt x="1325" y="269"/>
                      <a:pt x="1325" y="267"/>
                      <a:pt x="1325" y="266"/>
                    </a:cubicBezTo>
                    <a:cubicBezTo>
                      <a:pt x="1327" y="263"/>
                      <a:pt x="1335" y="258"/>
                      <a:pt x="1336" y="257"/>
                    </a:cubicBezTo>
                    <a:cubicBezTo>
                      <a:pt x="1336" y="257"/>
                      <a:pt x="1340" y="256"/>
                      <a:pt x="1338" y="255"/>
                    </a:cubicBezTo>
                    <a:cubicBezTo>
                      <a:pt x="1336" y="253"/>
                      <a:pt x="1339" y="253"/>
                      <a:pt x="1342" y="253"/>
                    </a:cubicBezTo>
                    <a:cubicBezTo>
                      <a:pt x="1345" y="251"/>
                      <a:pt x="1346" y="248"/>
                      <a:pt x="1346" y="244"/>
                    </a:cubicBezTo>
                    <a:cubicBezTo>
                      <a:pt x="1346" y="243"/>
                      <a:pt x="1352" y="241"/>
                      <a:pt x="1351" y="240"/>
                    </a:cubicBezTo>
                    <a:cubicBezTo>
                      <a:pt x="1351" y="240"/>
                      <a:pt x="1350" y="240"/>
                      <a:pt x="1350" y="240"/>
                    </a:cubicBezTo>
                    <a:cubicBezTo>
                      <a:pt x="1350" y="240"/>
                      <a:pt x="1351" y="236"/>
                      <a:pt x="1351" y="236"/>
                    </a:cubicBezTo>
                    <a:cubicBezTo>
                      <a:pt x="1353" y="236"/>
                      <a:pt x="1356" y="241"/>
                      <a:pt x="1355" y="232"/>
                    </a:cubicBezTo>
                    <a:cubicBezTo>
                      <a:pt x="1358" y="232"/>
                      <a:pt x="1362" y="232"/>
                      <a:pt x="1364" y="231"/>
                    </a:cubicBezTo>
                    <a:cubicBezTo>
                      <a:pt x="1365" y="230"/>
                      <a:pt x="1366" y="227"/>
                      <a:pt x="1366" y="227"/>
                    </a:cubicBezTo>
                    <a:cubicBezTo>
                      <a:pt x="1367" y="226"/>
                      <a:pt x="1369" y="227"/>
                      <a:pt x="1370" y="227"/>
                    </a:cubicBezTo>
                    <a:cubicBezTo>
                      <a:pt x="1371" y="226"/>
                      <a:pt x="1373" y="224"/>
                      <a:pt x="1374" y="223"/>
                    </a:cubicBezTo>
                    <a:cubicBezTo>
                      <a:pt x="1375" y="222"/>
                      <a:pt x="1375" y="223"/>
                      <a:pt x="1376" y="221"/>
                    </a:cubicBezTo>
                    <a:cubicBezTo>
                      <a:pt x="1376" y="219"/>
                      <a:pt x="1378" y="214"/>
                      <a:pt x="1381" y="218"/>
                    </a:cubicBezTo>
                    <a:cubicBezTo>
                      <a:pt x="1381" y="214"/>
                      <a:pt x="1381" y="211"/>
                      <a:pt x="1381" y="208"/>
                    </a:cubicBezTo>
                    <a:cubicBezTo>
                      <a:pt x="1377" y="208"/>
                      <a:pt x="1374" y="209"/>
                      <a:pt x="1372" y="210"/>
                    </a:cubicBezTo>
                    <a:cubicBezTo>
                      <a:pt x="1371" y="211"/>
                      <a:pt x="1369" y="213"/>
                      <a:pt x="1368" y="214"/>
                    </a:cubicBezTo>
                    <a:cubicBezTo>
                      <a:pt x="1367" y="215"/>
                      <a:pt x="1366" y="214"/>
                      <a:pt x="1366" y="216"/>
                    </a:cubicBezTo>
                    <a:cubicBezTo>
                      <a:pt x="1366" y="219"/>
                      <a:pt x="1359" y="218"/>
                      <a:pt x="1359" y="223"/>
                    </a:cubicBezTo>
                    <a:cubicBezTo>
                      <a:pt x="1355" y="223"/>
                      <a:pt x="1353" y="224"/>
                      <a:pt x="1353" y="227"/>
                    </a:cubicBezTo>
                    <a:cubicBezTo>
                      <a:pt x="1351" y="227"/>
                      <a:pt x="1352" y="224"/>
                      <a:pt x="1351" y="223"/>
                    </a:cubicBezTo>
                    <a:cubicBezTo>
                      <a:pt x="1351" y="223"/>
                      <a:pt x="1348" y="224"/>
                      <a:pt x="1348" y="223"/>
                    </a:cubicBezTo>
                    <a:cubicBezTo>
                      <a:pt x="1347" y="222"/>
                      <a:pt x="1348" y="219"/>
                      <a:pt x="1348" y="218"/>
                    </a:cubicBezTo>
                    <a:cubicBezTo>
                      <a:pt x="1340" y="219"/>
                      <a:pt x="1335" y="216"/>
                      <a:pt x="1329" y="218"/>
                    </a:cubicBezTo>
                    <a:cubicBezTo>
                      <a:pt x="1327" y="218"/>
                      <a:pt x="1329" y="220"/>
                      <a:pt x="1327" y="221"/>
                    </a:cubicBezTo>
                    <a:cubicBezTo>
                      <a:pt x="1325" y="223"/>
                      <a:pt x="1322" y="222"/>
                      <a:pt x="1320" y="223"/>
                    </a:cubicBezTo>
                    <a:cubicBezTo>
                      <a:pt x="1316" y="225"/>
                      <a:pt x="1316" y="226"/>
                      <a:pt x="1314" y="229"/>
                    </a:cubicBezTo>
                    <a:cubicBezTo>
                      <a:pt x="1313" y="230"/>
                      <a:pt x="1312" y="233"/>
                      <a:pt x="1308" y="232"/>
                    </a:cubicBezTo>
                    <a:cubicBezTo>
                      <a:pt x="1307" y="238"/>
                      <a:pt x="1311" y="237"/>
                      <a:pt x="1310" y="242"/>
                    </a:cubicBezTo>
                    <a:cubicBezTo>
                      <a:pt x="1308" y="243"/>
                      <a:pt x="1307" y="244"/>
                      <a:pt x="1307" y="247"/>
                    </a:cubicBezTo>
                    <a:cubicBezTo>
                      <a:pt x="1299" y="246"/>
                      <a:pt x="1297" y="250"/>
                      <a:pt x="1290" y="249"/>
                    </a:cubicBezTo>
                    <a:cubicBezTo>
                      <a:pt x="1288" y="247"/>
                      <a:pt x="1289" y="246"/>
                      <a:pt x="1290" y="244"/>
                    </a:cubicBezTo>
                    <a:cubicBezTo>
                      <a:pt x="1287" y="244"/>
                      <a:pt x="1286" y="242"/>
                      <a:pt x="1286" y="240"/>
                    </a:cubicBezTo>
                    <a:cubicBezTo>
                      <a:pt x="1283" y="240"/>
                      <a:pt x="1279" y="241"/>
                      <a:pt x="1279" y="238"/>
                    </a:cubicBezTo>
                    <a:cubicBezTo>
                      <a:pt x="1270" y="243"/>
                      <a:pt x="1259" y="246"/>
                      <a:pt x="1247" y="247"/>
                    </a:cubicBezTo>
                    <a:cubicBezTo>
                      <a:pt x="1246" y="244"/>
                      <a:pt x="1241" y="246"/>
                      <a:pt x="1243" y="240"/>
                    </a:cubicBezTo>
                    <a:cubicBezTo>
                      <a:pt x="1241" y="240"/>
                      <a:pt x="1238" y="240"/>
                      <a:pt x="1236" y="240"/>
                    </a:cubicBezTo>
                    <a:cubicBezTo>
                      <a:pt x="1228" y="242"/>
                      <a:pt x="1222" y="244"/>
                      <a:pt x="1215" y="247"/>
                    </a:cubicBezTo>
                    <a:cubicBezTo>
                      <a:pt x="1210" y="250"/>
                      <a:pt x="1206" y="255"/>
                      <a:pt x="1200" y="257"/>
                    </a:cubicBezTo>
                    <a:cubicBezTo>
                      <a:pt x="1201" y="260"/>
                      <a:pt x="1200" y="263"/>
                      <a:pt x="1197" y="262"/>
                    </a:cubicBezTo>
                    <a:cubicBezTo>
                      <a:pt x="1198" y="268"/>
                      <a:pt x="1194" y="267"/>
                      <a:pt x="1195" y="272"/>
                    </a:cubicBezTo>
                    <a:cubicBezTo>
                      <a:pt x="1191" y="268"/>
                      <a:pt x="1187" y="279"/>
                      <a:pt x="1185" y="277"/>
                    </a:cubicBezTo>
                    <a:cubicBezTo>
                      <a:pt x="1182" y="274"/>
                      <a:pt x="1185" y="279"/>
                      <a:pt x="1180" y="279"/>
                    </a:cubicBezTo>
                    <a:cubicBezTo>
                      <a:pt x="1177" y="279"/>
                      <a:pt x="1176" y="280"/>
                      <a:pt x="1176" y="283"/>
                    </a:cubicBezTo>
                    <a:cubicBezTo>
                      <a:pt x="1167" y="280"/>
                      <a:pt x="1170" y="289"/>
                      <a:pt x="1163" y="288"/>
                    </a:cubicBezTo>
                    <a:cubicBezTo>
                      <a:pt x="1164" y="290"/>
                      <a:pt x="1169" y="298"/>
                      <a:pt x="1171" y="294"/>
                    </a:cubicBezTo>
                    <a:cubicBezTo>
                      <a:pt x="1173" y="295"/>
                      <a:pt x="1172" y="299"/>
                      <a:pt x="1172" y="301"/>
                    </a:cubicBezTo>
                    <a:cubicBezTo>
                      <a:pt x="1175" y="300"/>
                      <a:pt x="1178" y="303"/>
                      <a:pt x="1178" y="303"/>
                    </a:cubicBezTo>
                    <a:cubicBezTo>
                      <a:pt x="1180" y="303"/>
                      <a:pt x="1182" y="301"/>
                      <a:pt x="1185" y="301"/>
                    </a:cubicBezTo>
                    <a:cubicBezTo>
                      <a:pt x="1186" y="302"/>
                      <a:pt x="1188" y="303"/>
                      <a:pt x="1187" y="303"/>
                    </a:cubicBezTo>
                    <a:cubicBezTo>
                      <a:pt x="1190" y="303"/>
                      <a:pt x="1192" y="298"/>
                      <a:pt x="1193" y="301"/>
                    </a:cubicBezTo>
                    <a:cubicBezTo>
                      <a:pt x="1195" y="301"/>
                      <a:pt x="1194" y="299"/>
                      <a:pt x="1195" y="298"/>
                    </a:cubicBezTo>
                    <a:cubicBezTo>
                      <a:pt x="1198" y="299"/>
                      <a:pt x="1198" y="312"/>
                      <a:pt x="1202" y="305"/>
                    </a:cubicBezTo>
                    <a:cubicBezTo>
                      <a:pt x="1207" y="304"/>
                      <a:pt x="1201" y="314"/>
                      <a:pt x="1208" y="311"/>
                    </a:cubicBezTo>
                    <a:cubicBezTo>
                      <a:pt x="1208" y="313"/>
                      <a:pt x="1205" y="312"/>
                      <a:pt x="1204" y="313"/>
                    </a:cubicBezTo>
                    <a:cubicBezTo>
                      <a:pt x="1204" y="313"/>
                      <a:pt x="1207" y="318"/>
                      <a:pt x="1206" y="320"/>
                    </a:cubicBezTo>
                    <a:cubicBezTo>
                      <a:pt x="1206" y="321"/>
                      <a:pt x="1204" y="320"/>
                      <a:pt x="1204" y="322"/>
                    </a:cubicBezTo>
                    <a:cubicBezTo>
                      <a:pt x="1204" y="323"/>
                      <a:pt x="1202" y="324"/>
                      <a:pt x="1202" y="326"/>
                    </a:cubicBezTo>
                    <a:cubicBezTo>
                      <a:pt x="1201" y="332"/>
                      <a:pt x="1205" y="342"/>
                      <a:pt x="1199" y="337"/>
                    </a:cubicBezTo>
                    <a:cubicBezTo>
                      <a:pt x="1200" y="353"/>
                      <a:pt x="1193" y="361"/>
                      <a:pt x="1189" y="372"/>
                    </a:cubicBezTo>
                    <a:cubicBezTo>
                      <a:pt x="1187" y="374"/>
                      <a:pt x="1186" y="373"/>
                      <a:pt x="1184" y="372"/>
                    </a:cubicBezTo>
                    <a:cubicBezTo>
                      <a:pt x="1183" y="374"/>
                      <a:pt x="1184" y="376"/>
                      <a:pt x="1184" y="378"/>
                    </a:cubicBezTo>
                    <a:cubicBezTo>
                      <a:pt x="1183" y="380"/>
                      <a:pt x="1180" y="378"/>
                      <a:pt x="1178" y="380"/>
                    </a:cubicBezTo>
                    <a:cubicBezTo>
                      <a:pt x="1177" y="380"/>
                      <a:pt x="1179" y="383"/>
                      <a:pt x="1178" y="383"/>
                    </a:cubicBezTo>
                    <a:cubicBezTo>
                      <a:pt x="1177" y="384"/>
                      <a:pt x="1175" y="383"/>
                      <a:pt x="1174" y="383"/>
                    </a:cubicBezTo>
                    <a:cubicBezTo>
                      <a:pt x="1173" y="385"/>
                      <a:pt x="1176" y="386"/>
                      <a:pt x="1176" y="385"/>
                    </a:cubicBezTo>
                    <a:cubicBezTo>
                      <a:pt x="1175" y="387"/>
                      <a:pt x="1172" y="387"/>
                      <a:pt x="1171" y="389"/>
                    </a:cubicBezTo>
                    <a:cubicBezTo>
                      <a:pt x="1170" y="390"/>
                      <a:pt x="1170" y="393"/>
                      <a:pt x="1169" y="395"/>
                    </a:cubicBezTo>
                    <a:cubicBezTo>
                      <a:pt x="1167" y="396"/>
                      <a:pt x="1165" y="395"/>
                      <a:pt x="1163" y="396"/>
                    </a:cubicBezTo>
                    <a:cubicBezTo>
                      <a:pt x="1161" y="398"/>
                      <a:pt x="1163" y="400"/>
                      <a:pt x="1161" y="402"/>
                    </a:cubicBezTo>
                    <a:cubicBezTo>
                      <a:pt x="1161" y="403"/>
                      <a:pt x="1158" y="401"/>
                      <a:pt x="1158" y="402"/>
                    </a:cubicBezTo>
                    <a:cubicBezTo>
                      <a:pt x="1157" y="402"/>
                      <a:pt x="1157" y="407"/>
                      <a:pt x="1156" y="406"/>
                    </a:cubicBezTo>
                    <a:cubicBezTo>
                      <a:pt x="1154" y="404"/>
                      <a:pt x="1152" y="404"/>
                      <a:pt x="1152" y="410"/>
                    </a:cubicBezTo>
                    <a:cubicBezTo>
                      <a:pt x="1143" y="411"/>
                      <a:pt x="1143" y="410"/>
                      <a:pt x="1133" y="410"/>
                    </a:cubicBezTo>
                    <a:cubicBezTo>
                      <a:pt x="1133" y="411"/>
                      <a:pt x="1126" y="414"/>
                      <a:pt x="1130" y="415"/>
                    </a:cubicBezTo>
                    <a:cubicBezTo>
                      <a:pt x="1131" y="419"/>
                      <a:pt x="1117" y="416"/>
                      <a:pt x="1124" y="419"/>
                    </a:cubicBezTo>
                    <a:cubicBezTo>
                      <a:pt x="1123" y="421"/>
                      <a:pt x="1120" y="421"/>
                      <a:pt x="1120" y="419"/>
                    </a:cubicBezTo>
                    <a:cubicBezTo>
                      <a:pt x="1115" y="423"/>
                      <a:pt x="1118" y="427"/>
                      <a:pt x="1118" y="434"/>
                    </a:cubicBezTo>
                    <a:cubicBezTo>
                      <a:pt x="1113" y="435"/>
                      <a:pt x="1115" y="435"/>
                      <a:pt x="1109" y="434"/>
                    </a:cubicBezTo>
                    <a:cubicBezTo>
                      <a:pt x="1111" y="436"/>
                      <a:pt x="1111" y="438"/>
                      <a:pt x="1107" y="438"/>
                    </a:cubicBezTo>
                    <a:cubicBezTo>
                      <a:pt x="1107" y="441"/>
                      <a:pt x="1109" y="457"/>
                      <a:pt x="1111" y="452"/>
                    </a:cubicBezTo>
                    <a:cubicBezTo>
                      <a:pt x="1115" y="452"/>
                      <a:pt x="1111" y="467"/>
                      <a:pt x="1117" y="467"/>
                    </a:cubicBezTo>
                    <a:cubicBezTo>
                      <a:pt x="1121" y="468"/>
                      <a:pt x="1115" y="473"/>
                      <a:pt x="1120" y="475"/>
                    </a:cubicBezTo>
                    <a:cubicBezTo>
                      <a:pt x="1119" y="475"/>
                      <a:pt x="1119" y="478"/>
                      <a:pt x="1118" y="479"/>
                    </a:cubicBezTo>
                    <a:cubicBezTo>
                      <a:pt x="1116" y="479"/>
                      <a:pt x="1114" y="477"/>
                      <a:pt x="1115" y="477"/>
                    </a:cubicBezTo>
                    <a:cubicBezTo>
                      <a:pt x="1113" y="478"/>
                      <a:pt x="1114" y="479"/>
                      <a:pt x="1113" y="480"/>
                    </a:cubicBezTo>
                    <a:cubicBezTo>
                      <a:pt x="1112" y="481"/>
                      <a:pt x="1109" y="480"/>
                      <a:pt x="1107" y="480"/>
                    </a:cubicBezTo>
                    <a:cubicBezTo>
                      <a:pt x="1103" y="482"/>
                      <a:pt x="1098" y="486"/>
                      <a:pt x="1094" y="482"/>
                    </a:cubicBezTo>
                    <a:cubicBezTo>
                      <a:pt x="1093" y="478"/>
                      <a:pt x="1096" y="477"/>
                      <a:pt x="1096" y="475"/>
                    </a:cubicBezTo>
                    <a:cubicBezTo>
                      <a:pt x="1097" y="471"/>
                      <a:pt x="1094" y="465"/>
                      <a:pt x="1098" y="464"/>
                    </a:cubicBezTo>
                    <a:cubicBezTo>
                      <a:pt x="1097" y="461"/>
                      <a:pt x="1092" y="462"/>
                      <a:pt x="1094" y="456"/>
                    </a:cubicBezTo>
                    <a:cubicBezTo>
                      <a:pt x="1090" y="454"/>
                      <a:pt x="1087" y="457"/>
                      <a:pt x="1083" y="452"/>
                    </a:cubicBezTo>
                    <a:cubicBezTo>
                      <a:pt x="1082" y="447"/>
                      <a:pt x="1089" y="450"/>
                      <a:pt x="1087" y="443"/>
                    </a:cubicBezTo>
                    <a:cubicBezTo>
                      <a:pt x="1086" y="441"/>
                      <a:pt x="1085" y="442"/>
                      <a:pt x="1085" y="443"/>
                    </a:cubicBezTo>
                    <a:cubicBezTo>
                      <a:pt x="1082" y="443"/>
                      <a:pt x="1082" y="441"/>
                      <a:pt x="1081" y="439"/>
                    </a:cubicBezTo>
                    <a:cubicBezTo>
                      <a:pt x="1080" y="438"/>
                      <a:pt x="1078" y="438"/>
                      <a:pt x="1077" y="436"/>
                    </a:cubicBezTo>
                    <a:cubicBezTo>
                      <a:pt x="1076" y="437"/>
                      <a:pt x="1074" y="438"/>
                      <a:pt x="1072" y="438"/>
                    </a:cubicBezTo>
                    <a:cubicBezTo>
                      <a:pt x="1070" y="438"/>
                      <a:pt x="1071" y="439"/>
                      <a:pt x="1072" y="439"/>
                    </a:cubicBezTo>
                    <a:cubicBezTo>
                      <a:pt x="1072" y="445"/>
                      <a:pt x="1067" y="435"/>
                      <a:pt x="1068" y="443"/>
                    </a:cubicBezTo>
                    <a:cubicBezTo>
                      <a:pt x="1063" y="439"/>
                      <a:pt x="1063" y="447"/>
                      <a:pt x="1057" y="443"/>
                    </a:cubicBezTo>
                    <a:cubicBezTo>
                      <a:pt x="1062" y="439"/>
                      <a:pt x="1057" y="436"/>
                      <a:pt x="1062" y="432"/>
                    </a:cubicBezTo>
                    <a:cubicBezTo>
                      <a:pt x="1066" y="430"/>
                      <a:pt x="1053" y="431"/>
                      <a:pt x="1053" y="434"/>
                    </a:cubicBezTo>
                    <a:cubicBezTo>
                      <a:pt x="1053" y="438"/>
                      <a:pt x="1050" y="432"/>
                      <a:pt x="1051" y="432"/>
                    </a:cubicBezTo>
                    <a:cubicBezTo>
                      <a:pt x="1048" y="433"/>
                      <a:pt x="1049" y="437"/>
                      <a:pt x="1046" y="438"/>
                    </a:cubicBezTo>
                    <a:cubicBezTo>
                      <a:pt x="1045" y="438"/>
                      <a:pt x="1041" y="440"/>
                      <a:pt x="1040" y="441"/>
                    </a:cubicBezTo>
                    <a:cubicBezTo>
                      <a:pt x="1039" y="442"/>
                      <a:pt x="1038" y="443"/>
                      <a:pt x="1038" y="445"/>
                    </a:cubicBezTo>
                    <a:cubicBezTo>
                      <a:pt x="1031" y="444"/>
                      <a:pt x="1033" y="444"/>
                      <a:pt x="1025" y="445"/>
                    </a:cubicBezTo>
                    <a:cubicBezTo>
                      <a:pt x="1027" y="445"/>
                      <a:pt x="1026" y="450"/>
                      <a:pt x="1027" y="451"/>
                    </a:cubicBezTo>
                    <a:cubicBezTo>
                      <a:pt x="1028" y="451"/>
                      <a:pt x="1031" y="450"/>
                      <a:pt x="1033" y="451"/>
                    </a:cubicBezTo>
                    <a:cubicBezTo>
                      <a:pt x="1033" y="451"/>
                      <a:pt x="1032" y="454"/>
                      <a:pt x="1033" y="454"/>
                    </a:cubicBezTo>
                    <a:cubicBezTo>
                      <a:pt x="1033" y="455"/>
                      <a:pt x="1037" y="454"/>
                      <a:pt x="1038" y="454"/>
                    </a:cubicBezTo>
                    <a:cubicBezTo>
                      <a:pt x="1039" y="455"/>
                      <a:pt x="1038" y="458"/>
                      <a:pt x="1038" y="458"/>
                    </a:cubicBezTo>
                    <a:cubicBezTo>
                      <a:pt x="1040" y="459"/>
                      <a:pt x="1043" y="458"/>
                      <a:pt x="1044" y="460"/>
                    </a:cubicBezTo>
                    <a:cubicBezTo>
                      <a:pt x="1046" y="459"/>
                      <a:pt x="1045" y="456"/>
                      <a:pt x="1048" y="456"/>
                    </a:cubicBezTo>
                    <a:cubicBezTo>
                      <a:pt x="1055" y="455"/>
                      <a:pt x="1061" y="457"/>
                      <a:pt x="1061" y="464"/>
                    </a:cubicBezTo>
                    <a:cubicBezTo>
                      <a:pt x="1058" y="466"/>
                      <a:pt x="1054" y="466"/>
                      <a:pt x="1051" y="464"/>
                    </a:cubicBezTo>
                    <a:cubicBezTo>
                      <a:pt x="1050" y="466"/>
                      <a:pt x="1049" y="469"/>
                      <a:pt x="1049" y="473"/>
                    </a:cubicBezTo>
                    <a:cubicBezTo>
                      <a:pt x="1046" y="472"/>
                      <a:pt x="1046" y="475"/>
                      <a:pt x="1048" y="475"/>
                    </a:cubicBezTo>
                    <a:cubicBezTo>
                      <a:pt x="1047" y="477"/>
                      <a:pt x="1043" y="476"/>
                      <a:pt x="1040" y="477"/>
                    </a:cubicBezTo>
                    <a:cubicBezTo>
                      <a:pt x="1043" y="483"/>
                      <a:pt x="1049" y="486"/>
                      <a:pt x="1049" y="495"/>
                    </a:cubicBezTo>
                    <a:cubicBezTo>
                      <a:pt x="1054" y="490"/>
                      <a:pt x="1051" y="494"/>
                      <a:pt x="1055" y="497"/>
                    </a:cubicBezTo>
                    <a:cubicBezTo>
                      <a:pt x="1054" y="504"/>
                      <a:pt x="1057" y="514"/>
                      <a:pt x="1053" y="518"/>
                    </a:cubicBezTo>
                    <a:cubicBezTo>
                      <a:pt x="1056" y="522"/>
                      <a:pt x="1058" y="528"/>
                      <a:pt x="1057" y="536"/>
                    </a:cubicBezTo>
                    <a:cubicBezTo>
                      <a:pt x="1051" y="532"/>
                      <a:pt x="1054" y="545"/>
                      <a:pt x="1051" y="542"/>
                    </a:cubicBezTo>
                    <a:cubicBezTo>
                      <a:pt x="1049" y="539"/>
                      <a:pt x="1051" y="542"/>
                      <a:pt x="1049" y="544"/>
                    </a:cubicBezTo>
                    <a:cubicBezTo>
                      <a:pt x="1048" y="545"/>
                      <a:pt x="1044" y="545"/>
                      <a:pt x="1046" y="551"/>
                    </a:cubicBezTo>
                    <a:cubicBezTo>
                      <a:pt x="1040" y="549"/>
                      <a:pt x="1044" y="557"/>
                      <a:pt x="1038" y="555"/>
                    </a:cubicBezTo>
                    <a:cubicBezTo>
                      <a:pt x="1043" y="559"/>
                      <a:pt x="1030" y="562"/>
                      <a:pt x="1033" y="564"/>
                    </a:cubicBezTo>
                    <a:cubicBezTo>
                      <a:pt x="1036" y="567"/>
                      <a:pt x="1032" y="565"/>
                      <a:pt x="1029" y="568"/>
                    </a:cubicBezTo>
                    <a:cubicBezTo>
                      <a:pt x="1028" y="569"/>
                      <a:pt x="1028" y="572"/>
                      <a:pt x="1027" y="574"/>
                    </a:cubicBezTo>
                    <a:cubicBezTo>
                      <a:pt x="1027" y="574"/>
                      <a:pt x="1024" y="573"/>
                      <a:pt x="1023" y="574"/>
                    </a:cubicBezTo>
                    <a:cubicBezTo>
                      <a:pt x="1023" y="574"/>
                      <a:pt x="1024" y="577"/>
                      <a:pt x="1023" y="577"/>
                    </a:cubicBezTo>
                    <a:cubicBezTo>
                      <a:pt x="1022" y="579"/>
                      <a:pt x="1016" y="576"/>
                      <a:pt x="1018" y="581"/>
                    </a:cubicBezTo>
                    <a:cubicBezTo>
                      <a:pt x="1006" y="582"/>
                      <a:pt x="1008" y="583"/>
                      <a:pt x="995" y="581"/>
                    </a:cubicBezTo>
                    <a:cubicBezTo>
                      <a:pt x="993" y="581"/>
                      <a:pt x="994" y="584"/>
                      <a:pt x="993" y="587"/>
                    </a:cubicBezTo>
                    <a:cubicBezTo>
                      <a:pt x="989" y="583"/>
                      <a:pt x="983" y="591"/>
                      <a:pt x="982" y="590"/>
                    </a:cubicBezTo>
                    <a:cubicBezTo>
                      <a:pt x="979" y="587"/>
                      <a:pt x="982" y="592"/>
                      <a:pt x="975" y="592"/>
                    </a:cubicBezTo>
                    <a:cubicBezTo>
                      <a:pt x="972" y="593"/>
                      <a:pt x="976" y="595"/>
                      <a:pt x="973" y="596"/>
                    </a:cubicBezTo>
                    <a:cubicBezTo>
                      <a:pt x="969" y="600"/>
                      <a:pt x="967" y="593"/>
                      <a:pt x="962" y="592"/>
                    </a:cubicBezTo>
                    <a:cubicBezTo>
                      <a:pt x="956" y="591"/>
                      <a:pt x="955" y="594"/>
                      <a:pt x="951" y="594"/>
                    </a:cubicBezTo>
                    <a:cubicBezTo>
                      <a:pt x="948" y="595"/>
                      <a:pt x="947" y="598"/>
                      <a:pt x="947" y="602"/>
                    </a:cubicBezTo>
                    <a:cubicBezTo>
                      <a:pt x="941" y="600"/>
                      <a:pt x="941" y="604"/>
                      <a:pt x="938" y="605"/>
                    </a:cubicBezTo>
                    <a:cubicBezTo>
                      <a:pt x="936" y="610"/>
                      <a:pt x="941" y="609"/>
                      <a:pt x="941" y="613"/>
                    </a:cubicBezTo>
                    <a:cubicBezTo>
                      <a:pt x="941" y="615"/>
                      <a:pt x="941" y="616"/>
                      <a:pt x="943" y="616"/>
                    </a:cubicBezTo>
                    <a:cubicBezTo>
                      <a:pt x="946" y="617"/>
                      <a:pt x="944" y="619"/>
                      <a:pt x="945" y="620"/>
                    </a:cubicBezTo>
                    <a:cubicBezTo>
                      <a:pt x="946" y="622"/>
                      <a:pt x="949" y="621"/>
                      <a:pt x="951" y="622"/>
                    </a:cubicBezTo>
                    <a:cubicBezTo>
                      <a:pt x="951" y="622"/>
                      <a:pt x="950" y="625"/>
                      <a:pt x="951" y="626"/>
                    </a:cubicBezTo>
                    <a:cubicBezTo>
                      <a:pt x="951" y="626"/>
                      <a:pt x="954" y="625"/>
                      <a:pt x="954" y="626"/>
                    </a:cubicBezTo>
                    <a:cubicBezTo>
                      <a:pt x="956" y="627"/>
                      <a:pt x="956" y="632"/>
                      <a:pt x="958" y="635"/>
                    </a:cubicBezTo>
                    <a:cubicBezTo>
                      <a:pt x="959" y="637"/>
                      <a:pt x="964" y="641"/>
                      <a:pt x="964" y="641"/>
                    </a:cubicBezTo>
                    <a:cubicBezTo>
                      <a:pt x="964" y="643"/>
                      <a:pt x="963" y="646"/>
                      <a:pt x="964" y="648"/>
                    </a:cubicBezTo>
                    <a:cubicBezTo>
                      <a:pt x="964" y="651"/>
                      <a:pt x="966" y="652"/>
                      <a:pt x="965" y="656"/>
                    </a:cubicBezTo>
                    <a:cubicBezTo>
                      <a:pt x="965" y="659"/>
                      <a:pt x="964" y="659"/>
                      <a:pt x="964" y="661"/>
                    </a:cubicBezTo>
                    <a:cubicBezTo>
                      <a:pt x="963" y="665"/>
                      <a:pt x="965" y="668"/>
                      <a:pt x="960" y="665"/>
                    </a:cubicBezTo>
                    <a:cubicBezTo>
                      <a:pt x="963" y="672"/>
                      <a:pt x="955" y="668"/>
                      <a:pt x="956" y="674"/>
                    </a:cubicBezTo>
                    <a:cubicBezTo>
                      <a:pt x="949" y="672"/>
                      <a:pt x="950" y="678"/>
                      <a:pt x="945" y="678"/>
                    </a:cubicBezTo>
                    <a:cubicBezTo>
                      <a:pt x="943" y="677"/>
                      <a:pt x="944" y="681"/>
                      <a:pt x="943" y="682"/>
                    </a:cubicBezTo>
                    <a:cubicBezTo>
                      <a:pt x="943" y="682"/>
                      <a:pt x="938" y="682"/>
                      <a:pt x="939" y="684"/>
                    </a:cubicBezTo>
                    <a:cubicBezTo>
                      <a:pt x="941" y="685"/>
                      <a:pt x="941" y="684"/>
                      <a:pt x="939" y="685"/>
                    </a:cubicBezTo>
                    <a:cubicBezTo>
                      <a:pt x="938" y="687"/>
                      <a:pt x="937" y="689"/>
                      <a:pt x="934" y="689"/>
                    </a:cubicBezTo>
                    <a:cubicBezTo>
                      <a:pt x="936" y="680"/>
                      <a:pt x="930" y="688"/>
                      <a:pt x="930" y="684"/>
                    </a:cubicBezTo>
                    <a:cubicBezTo>
                      <a:pt x="930" y="682"/>
                      <a:pt x="929" y="678"/>
                      <a:pt x="926" y="676"/>
                    </a:cubicBezTo>
                    <a:cubicBezTo>
                      <a:pt x="926" y="675"/>
                      <a:pt x="923" y="677"/>
                      <a:pt x="923" y="676"/>
                    </a:cubicBezTo>
                    <a:cubicBezTo>
                      <a:pt x="922" y="675"/>
                      <a:pt x="923" y="673"/>
                      <a:pt x="923" y="672"/>
                    </a:cubicBezTo>
                    <a:cubicBezTo>
                      <a:pt x="921" y="671"/>
                      <a:pt x="916" y="672"/>
                      <a:pt x="915" y="670"/>
                    </a:cubicBezTo>
                    <a:cubicBezTo>
                      <a:pt x="915" y="670"/>
                      <a:pt x="916" y="667"/>
                      <a:pt x="915" y="667"/>
                    </a:cubicBezTo>
                    <a:cubicBezTo>
                      <a:pt x="914" y="666"/>
                      <a:pt x="911" y="667"/>
                      <a:pt x="910" y="667"/>
                    </a:cubicBezTo>
                    <a:cubicBezTo>
                      <a:pt x="908" y="667"/>
                      <a:pt x="909" y="662"/>
                      <a:pt x="908" y="661"/>
                    </a:cubicBezTo>
                    <a:cubicBezTo>
                      <a:pt x="907" y="661"/>
                      <a:pt x="905" y="662"/>
                      <a:pt x="906" y="663"/>
                    </a:cubicBezTo>
                    <a:cubicBezTo>
                      <a:pt x="902" y="659"/>
                      <a:pt x="904" y="659"/>
                      <a:pt x="900" y="656"/>
                    </a:cubicBezTo>
                    <a:cubicBezTo>
                      <a:pt x="895" y="653"/>
                      <a:pt x="896" y="662"/>
                      <a:pt x="895" y="665"/>
                    </a:cubicBezTo>
                    <a:cubicBezTo>
                      <a:pt x="894" y="666"/>
                      <a:pt x="891" y="666"/>
                      <a:pt x="891" y="667"/>
                    </a:cubicBezTo>
                    <a:cubicBezTo>
                      <a:pt x="890" y="670"/>
                      <a:pt x="892" y="675"/>
                      <a:pt x="889" y="678"/>
                    </a:cubicBezTo>
                    <a:cubicBezTo>
                      <a:pt x="890" y="679"/>
                      <a:pt x="891" y="681"/>
                      <a:pt x="891" y="684"/>
                    </a:cubicBezTo>
                    <a:cubicBezTo>
                      <a:pt x="892" y="686"/>
                      <a:pt x="894" y="688"/>
                      <a:pt x="895" y="685"/>
                    </a:cubicBezTo>
                    <a:cubicBezTo>
                      <a:pt x="899" y="690"/>
                      <a:pt x="897" y="692"/>
                      <a:pt x="897" y="698"/>
                    </a:cubicBezTo>
                    <a:cubicBezTo>
                      <a:pt x="897" y="700"/>
                      <a:pt x="898" y="700"/>
                      <a:pt x="898" y="702"/>
                    </a:cubicBezTo>
                    <a:cubicBezTo>
                      <a:pt x="900" y="703"/>
                      <a:pt x="901" y="705"/>
                      <a:pt x="902" y="706"/>
                    </a:cubicBezTo>
                    <a:cubicBezTo>
                      <a:pt x="905" y="708"/>
                      <a:pt x="908" y="709"/>
                      <a:pt x="911" y="711"/>
                    </a:cubicBezTo>
                    <a:cubicBezTo>
                      <a:pt x="913" y="712"/>
                      <a:pt x="911" y="713"/>
                      <a:pt x="913" y="713"/>
                    </a:cubicBezTo>
                    <a:cubicBezTo>
                      <a:pt x="915" y="713"/>
                      <a:pt x="915" y="716"/>
                      <a:pt x="915" y="717"/>
                    </a:cubicBezTo>
                    <a:cubicBezTo>
                      <a:pt x="916" y="719"/>
                      <a:pt x="918" y="717"/>
                      <a:pt x="919" y="719"/>
                    </a:cubicBezTo>
                    <a:cubicBezTo>
                      <a:pt x="920" y="721"/>
                      <a:pt x="918" y="724"/>
                      <a:pt x="919" y="726"/>
                    </a:cubicBezTo>
                    <a:cubicBezTo>
                      <a:pt x="919" y="727"/>
                      <a:pt x="923" y="730"/>
                      <a:pt x="923" y="730"/>
                    </a:cubicBezTo>
                    <a:cubicBezTo>
                      <a:pt x="923" y="732"/>
                      <a:pt x="918" y="737"/>
                      <a:pt x="925" y="738"/>
                    </a:cubicBezTo>
                    <a:cubicBezTo>
                      <a:pt x="924" y="742"/>
                      <a:pt x="920" y="740"/>
                      <a:pt x="917" y="739"/>
                    </a:cubicBezTo>
                    <a:cubicBezTo>
                      <a:pt x="914" y="739"/>
                      <a:pt x="909" y="739"/>
                      <a:pt x="908" y="738"/>
                    </a:cubicBezTo>
                    <a:cubicBezTo>
                      <a:pt x="908" y="738"/>
                      <a:pt x="910" y="729"/>
                      <a:pt x="906" y="736"/>
                    </a:cubicBezTo>
                    <a:cubicBezTo>
                      <a:pt x="902" y="734"/>
                      <a:pt x="904" y="729"/>
                      <a:pt x="902" y="726"/>
                    </a:cubicBezTo>
                    <a:cubicBezTo>
                      <a:pt x="901" y="724"/>
                      <a:pt x="899" y="724"/>
                      <a:pt x="897" y="721"/>
                    </a:cubicBezTo>
                    <a:cubicBezTo>
                      <a:pt x="896" y="718"/>
                      <a:pt x="896" y="716"/>
                      <a:pt x="898" y="715"/>
                    </a:cubicBezTo>
                    <a:cubicBezTo>
                      <a:pt x="895" y="712"/>
                      <a:pt x="894" y="706"/>
                      <a:pt x="889" y="704"/>
                    </a:cubicBezTo>
                    <a:cubicBezTo>
                      <a:pt x="889" y="701"/>
                      <a:pt x="886" y="699"/>
                      <a:pt x="889" y="698"/>
                    </a:cubicBezTo>
                    <a:cubicBezTo>
                      <a:pt x="888" y="697"/>
                      <a:pt x="886" y="696"/>
                      <a:pt x="883" y="695"/>
                    </a:cubicBezTo>
                    <a:cubicBezTo>
                      <a:pt x="884" y="692"/>
                      <a:pt x="884" y="689"/>
                      <a:pt x="882" y="689"/>
                    </a:cubicBezTo>
                    <a:cubicBezTo>
                      <a:pt x="881" y="685"/>
                      <a:pt x="883" y="684"/>
                      <a:pt x="883" y="682"/>
                    </a:cubicBezTo>
                    <a:cubicBezTo>
                      <a:pt x="884" y="678"/>
                      <a:pt x="882" y="677"/>
                      <a:pt x="880" y="676"/>
                    </a:cubicBezTo>
                    <a:cubicBezTo>
                      <a:pt x="881" y="674"/>
                      <a:pt x="882" y="673"/>
                      <a:pt x="880" y="672"/>
                    </a:cubicBezTo>
                    <a:cubicBezTo>
                      <a:pt x="880" y="670"/>
                      <a:pt x="884" y="671"/>
                      <a:pt x="887" y="670"/>
                    </a:cubicBezTo>
                    <a:cubicBezTo>
                      <a:pt x="887" y="669"/>
                      <a:pt x="885" y="669"/>
                      <a:pt x="885" y="667"/>
                    </a:cubicBezTo>
                    <a:cubicBezTo>
                      <a:pt x="885" y="665"/>
                      <a:pt x="888" y="665"/>
                      <a:pt x="887" y="663"/>
                    </a:cubicBezTo>
                    <a:cubicBezTo>
                      <a:pt x="887" y="660"/>
                      <a:pt x="884" y="657"/>
                      <a:pt x="883" y="654"/>
                    </a:cubicBezTo>
                    <a:cubicBezTo>
                      <a:pt x="883" y="650"/>
                      <a:pt x="884" y="645"/>
                      <a:pt x="883" y="643"/>
                    </a:cubicBezTo>
                    <a:cubicBezTo>
                      <a:pt x="883" y="640"/>
                      <a:pt x="881" y="640"/>
                      <a:pt x="880" y="639"/>
                    </a:cubicBezTo>
                    <a:cubicBezTo>
                      <a:pt x="879" y="637"/>
                      <a:pt x="879" y="635"/>
                      <a:pt x="878" y="633"/>
                    </a:cubicBezTo>
                    <a:cubicBezTo>
                      <a:pt x="876" y="630"/>
                      <a:pt x="875" y="627"/>
                      <a:pt x="872" y="626"/>
                    </a:cubicBezTo>
                    <a:cubicBezTo>
                      <a:pt x="866" y="625"/>
                      <a:pt x="870" y="632"/>
                      <a:pt x="865" y="628"/>
                    </a:cubicBezTo>
                    <a:cubicBezTo>
                      <a:pt x="862" y="628"/>
                      <a:pt x="864" y="632"/>
                      <a:pt x="863" y="633"/>
                    </a:cubicBezTo>
                    <a:cubicBezTo>
                      <a:pt x="863" y="634"/>
                      <a:pt x="860" y="633"/>
                      <a:pt x="859" y="633"/>
                    </a:cubicBezTo>
                    <a:cubicBezTo>
                      <a:pt x="858" y="634"/>
                      <a:pt x="860" y="637"/>
                      <a:pt x="857" y="637"/>
                    </a:cubicBezTo>
                    <a:cubicBezTo>
                      <a:pt x="853" y="637"/>
                      <a:pt x="853" y="636"/>
                      <a:pt x="852" y="631"/>
                    </a:cubicBezTo>
                    <a:cubicBezTo>
                      <a:pt x="851" y="630"/>
                      <a:pt x="850" y="630"/>
                      <a:pt x="850" y="629"/>
                    </a:cubicBezTo>
                    <a:cubicBezTo>
                      <a:pt x="849" y="627"/>
                      <a:pt x="852" y="627"/>
                      <a:pt x="852" y="626"/>
                    </a:cubicBezTo>
                    <a:cubicBezTo>
                      <a:pt x="852" y="624"/>
                      <a:pt x="847" y="616"/>
                      <a:pt x="852" y="613"/>
                    </a:cubicBezTo>
                    <a:cubicBezTo>
                      <a:pt x="850" y="611"/>
                      <a:pt x="847" y="609"/>
                      <a:pt x="848" y="602"/>
                    </a:cubicBezTo>
                    <a:cubicBezTo>
                      <a:pt x="846" y="602"/>
                      <a:pt x="847" y="604"/>
                      <a:pt x="846" y="605"/>
                    </a:cubicBezTo>
                    <a:cubicBezTo>
                      <a:pt x="843" y="604"/>
                      <a:pt x="845" y="597"/>
                      <a:pt x="843" y="594"/>
                    </a:cubicBezTo>
                    <a:cubicBezTo>
                      <a:pt x="841" y="593"/>
                      <a:pt x="840" y="592"/>
                      <a:pt x="839" y="590"/>
                    </a:cubicBezTo>
                    <a:cubicBezTo>
                      <a:pt x="838" y="589"/>
                      <a:pt x="838" y="587"/>
                      <a:pt x="837" y="587"/>
                    </a:cubicBezTo>
                    <a:cubicBezTo>
                      <a:pt x="835" y="585"/>
                      <a:pt x="830" y="585"/>
                      <a:pt x="831" y="581"/>
                    </a:cubicBezTo>
                    <a:cubicBezTo>
                      <a:pt x="825" y="580"/>
                      <a:pt x="823" y="584"/>
                      <a:pt x="820" y="587"/>
                    </a:cubicBezTo>
                    <a:cubicBezTo>
                      <a:pt x="817" y="586"/>
                      <a:pt x="815" y="586"/>
                      <a:pt x="815" y="588"/>
                    </a:cubicBezTo>
                    <a:cubicBezTo>
                      <a:pt x="810" y="588"/>
                      <a:pt x="806" y="588"/>
                      <a:pt x="801" y="588"/>
                    </a:cubicBezTo>
                    <a:cubicBezTo>
                      <a:pt x="801" y="590"/>
                      <a:pt x="799" y="591"/>
                      <a:pt x="798" y="592"/>
                    </a:cubicBezTo>
                    <a:cubicBezTo>
                      <a:pt x="797" y="593"/>
                      <a:pt x="796" y="592"/>
                      <a:pt x="796" y="594"/>
                    </a:cubicBezTo>
                    <a:cubicBezTo>
                      <a:pt x="796" y="596"/>
                      <a:pt x="791" y="597"/>
                      <a:pt x="790" y="598"/>
                    </a:cubicBezTo>
                    <a:cubicBezTo>
                      <a:pt x="786" y="601"/>
                      <a:pt x="783" y="608"/>
                      <a:pt x="775" y="611"/>
                    </a:cubicBezTo>
                    <a:cubicBezTo>
                      <a:pt x="771" y="614"/>
                      <a:pt x="770" y="621"/>
                      <a:pt x="762" y="622"/>
                    </a:cubicBezTo>
                    <a:cubicBezTo>
                      <a:pt x="765" y="625"/>
                      <a:pt x="764" y="626"/>
                      <a:pt x="759" y="626"/>
                    </a:cubicBezTo>
                    <a:cubicBezTo>
                      <a:pt x="758" y="628"/>
                      <a:pt x="759" y="629"/>
                      <a:pt x="760" y="629"/>
                    </a:cubicBezTo>
                    <a:cubicBezTo>
                      <a:pt x="760" y="632"/>
                      <a:pt x="757" y="631"/>
                      <a:pt x="757" y="629"/>
                    </a:cubicBezTo>
                    <a:cubicBezTo>
                      <a:pt x="754" y="630"/>
                      <a:pt x="755" y="635"/>
                      <a:pt x="749" y="633"/>
                    </a:cubicBezTo>
                    <a:cubicBezTo>
                      <a:pt x="747" y="634"/>
                      <a:pt x="747" y="637"/>
                      <a:pt x="744" y="637"/>
                    </a:cubicBezTo>
                    <a:cubicBezTo>
                      <a:pt x="743" y="640"/>
                      <a:pt x="746" y="640"/>
                      <a:pt x="746" y="643"/>
                    </a:cubicBezTo>
                    <a:cubicBezTo>
                      <a:pt x="745" y="646"/>
                      <a:pt x="743" y="651"/>
                      <a:pt x="742" y="657"/>
                    </a:cubicBezTo>
                    <a:cubicBezTo>
                      <a:pt x="741" y="666"/>
                      <a:pt x="742" y="675"/>
                      <a:pt x="740" y="678"/>
                    </a:cubicBezTo>
                    <a:cubicBezTo>
                      <a:pt x="740" y="678"/>
                      <a:pt x="737" y="677"/>
                      <a:pt x="736" y="678"/>
                    </a:cubicBezTo>
                    <a:cubicBezTo>
                      <a:pt x="735" y="679"/>
                      <a:pt x="736" y="684"/>
                      <a:pt x="734" y="685"/>
                    </a:cubicBezTo>
                    <a:cubicBezTo>
                      <a:pt x="733" y="687"/>
                      <a:pt x="729" y="686"/>
                      <a:pt x="727" y="687"/>
                    </a:cubicBezTo>
                    <a:cubicBezTo>
                      <a:pt x="725" y="688"/>
                      <a:pt x="725" y="692"/>
                      <a:pt x="721" y="691"/>
                    </a:cubicBezTo>
                    <a:cubicBezTo>
                      <a:pt x="717" y="686"/>
                      <a:pt x="714" y="680"/>
                      <a:pt x="712" y="672"/>
                    </a:cubicBezTo>
                    <a:cubicBezTo>
                      <a:pt x="711" y="672"/>
                      <a:pt x="710" y="670"/>
                      <a:pt x="708" y="669"/>
                    </a:cubicBezTo>
                    <a:cubicBezTo>
                      <a:pt x="707" y="668"/>
                      <a:pt x="707" y="666"/>
                      <a:pt x="705" y="667"/>
                    </a:cubicBezTo>
                    <a:cubicBezTo>
                      <a:pt x="703" y="661"/>
                      <a:pt x="707" y="661"/>
                      <a:pt x="708" y="657"/>
                    </a:cubicBezTo>
                    <a:cubicBezTo>
                      <a:pt x="708" y="654"/>
                      <a:pt x="705" y="652"/>
                      <a:pt x="703" y="650"/>
                    </a:cubicBezTo>
                    <a:cubicBezTo>
                      <a:pt x="701" y="648"/>
                      <a:pt x="700" y="645"/>
                      <a:pt x="697" y="644"/>
                    </a:cubicBezTo>
                    <a:cubicBezTo>
                      <a:pt x="696" y="641"/>
                      <a:pt x="696" y="637"/>
                      <a:pt x="693" y="633"/>
                    </a:cubicBezTo>
                    <a:cubicBezTo>
                      <a:pt x="691" y="630"/>
                      <a:pt x="691" y="617"/>
                      <a:pt x="690" y="607"/>
                    </a:cubicBezTo>
                    <a:cubicBezTo>
                      <a:pt x="689" y="603"/>
                      <a:pt x="688" y="592"/>
                      <a:pt x="686" y="585"/>
                    </a:cubicBezTo>
                    <a:cubicBezTo>
                      <a:pt x="683" y="585"/>
                      <a:pt x="678" y="593"/>
                      <a:pt x="682" y="594"/>
                    </a:cubicBezTo>
                    <a:cubicBezTo>
                      <a:pt x="682" y="599"/>
                      <a:pt x="675" y="595"/>
                      <a:pt x="673" y="594"/>
                    </a:cubicBezTo>
                    <a:cubicBezTo>
                      <a:pt x="672" y="594"/>
                      <a:pt x="670" y="595"/>
                      <a:pt x="669" y="594"/>
                    </a:cubicBezTo>
                    <a:cubicBezTo>
                      <a:pt x="667" y="593"/>
                      <a:pt x="665" y="586"/>
                      <a:pt x="662" y="588"/>
                    </a:cubicBezTo>
                    <a:cubicBezTo>
                      <a:pt x="661" y="585"/>
                      <a:pt x="663" y="585"/>
                      <a:pt x="665" y="585"/>
                    </a:cubicBezTo>
                    <a:cubicBezTo>
                      <a:pt x="663" y="582"/>
                      <a:pt x="665" y="582"/>
                      <a:pt x="665" y="579"/>
                    </a:cubicBezTo>
                    <a:cubicBezTo>
                      <a:pt x="665" y="576"/>
                      <a:pt x="660" y="578"/>
                      <a:pt x="658" y="577"/>
                    </a:cubicBezTo>
                    <a:cubicBezTo>
                      <a:pt x="656" y="576"/>
                      <a:pt x="653" y="568"/>
                      <a:pt x="652" y="574"/>
                    </a:cubicBezTo>
                    <a:cubicBezTo>
                      <a:pt x="648" y="573"/>
                      <a:pt x="650" y="567"/>
                      <a:pt x="651" y="568"/>
                    </a:cubicBezTo>
                    <a:cubicBezTo>
                      <a:pt x="650" y="566"/>
                      <a:pt x="646" y="566"/>
                      <a:pt x="647" y="562"/>
                    </a:cubicBezTo>
                    <a:cubicBezTo>
                      <a:pt x="645" y="561"/>
                      <a:pt x="640" y="564"/>
                      <a:pt x="639" y="562"/>
                    </a:cubicBezTo>
                    <a:cubicBezTo>
                      <a:pt x="639" y="562"/>
                      <a:pt x="640" y="559"/>
                      <a:pt x="639" y="559"/>
                    </a:cubicBezTo>
                    <a:cubicBezTo>
                      <a:pt x="635" y="558"/>
                      <a:pt x="632" y="560"/>
                      <a:pt x="628" y="560"/>
                    </a:cubicBezTo>
                    <a:cubicBezTo>
                      <a:pt x="627" y="561"/>
                      <a:pt x="625" y="561"/>
                      <a:pt x="624" y="560"/>
                    </a:cubicBezTo>
                    <a:cubicBezTo>
                      <a:pt x="622" y="560"/>
                      <a:pt x="621" y="558"/>
                      <a:pt x="621" y="562"/>
                    </a:cubicBezTo>
                    <a:cubicBezTo>
                      <a:pt x="603" y="564"/>
                      <a:pt x="589" y="561"/>
                      <a:pt x="576" y="559"/>
                    </a:cubicBezTo>
                    <a:cubicBezTo>
                      <a:pt x="577" y="555"/>
                      <a:pt x="572" y="556"/>
                      <a:pt x="572" y="553"/>
                    </a:cubicBezTo>
                    <a:cubicBezTo>
                      <a:pt x="572" y="549"/>
                      <a:pt x="564" y="557"/>
                      <a:pt x="569" y="549"/>
                    </a:cubicBezTo>
                    <a:cubicBezTo>
                      <a:pt x="566" y="550"/>
                      <a:pt x="565" y="549"/>
                      <a:pt x="565" y="547"/>
                    </a:cubicBezTo>
                    <a:cubicBezTo>
                      <a:pt x="560" y="550"/>
                      <a:pt x="546" y="547"/>
                      <a:pt x="541" y="546"/>
                    </a:cubicBezTo>
                    <a:cubicBezTo>
                      <a:pt x="538" y="545"/>
                      <a:pt x="537" y="545"/>
                      <a:pt x="537" y="542"/>
                    </a:cubicBezTo>
                    <a:cubicBezTo>
                      <a:pt x="529" y="544"/>
                      <a:pt x="531" y="536"/>
                      <a:pt x="524" y="536"/>
                    </a:cubicBezTo>
                    <a:cubicBezTo>
                      <a:pt x="523" y="529"/>
                      <a:pt x="519" y="525"/>
                      <a:pt x="516" y="520"/>
                    </a:cubicBezTo>
                    <a:cubicBezTo>
                      <a:pt x="500" y="517"/>
                      <a:pt x="500" y="525"/>
                      <a:pt x="501" y="534"/>
                    </a:cubicBezTo>
                    <a:cubicBezTo>
                      <a:pt x="502" y="537"/>
                      <a:pt x="509" y="541"/>
                      <a:pt x="514" y="547"/>
                    </a:cubicBezTo>
                    <a:cubicBezTo>
                      <a:pt x="516" y="549"/>
                      <a:pt x="519" y="559"/>
                      <a:pt x="524" y="557"/>
                    </a:cubicBezTo>
                    <a:cubicBezTo>
                      <a:pt x="523" y="561"/>
                      <a:pt x="527" y="561"/>
                      <a:pt x="526" y="566"/>
                    </a:cubicBezTo>
                    <a:cubicBezTo>
                      <a:pt x="530" y="566"/>
                      <a:pt x="540" y="564"/>
                      <a:pt x="535" y="570"/>
                    </a:cubicBezTo>
                    <a:cubicBezTo>
                      <a:pt x="539" y="572"/>
                      <a:pt x="537" y="567"/>
                      <a:pt x="539" y="566"/>
                    </a:cubicBezTo>
                    <a:cubicBezTo>
                      <a:pt x="540" y="565"/>
                      <a:pt x="546" y="566"/>
                      <a:pt x="546" y="562"/>
                    </a:cubicBezTo>
                    <a:cubicBezTo>
                      <a:pt x="546" y="561"/>
                      <a:pt x="548" y="561"/>
                      <a:pt x="550" y="560"/>
                    </a:cubicBezTo>
                    <a:cubicBezTo>
                      <a:pt x="552" y="560"/>
                      <a:pt x="550" y="558"/>
                      <a:pt x="552" y="557"/>
                    </a:cubicBezTo>
                    <a:cubicBezTo>
                      <a:pt x="555" y="555"/>
                      <a:pt x="559" y="556"/>
                      <a:pt x="563" y="555"/>
                    </a:cubicBezTo>
                    <a:cubicBezTo>
                      <a:pt x="563" y="556"/>
                      <a:pt x="560" y="558"/>
                      <a:pt x="561" y="559"/>
                    </a:cubicBezTo>
                    <a:cubicBezTo>
                      <a:pt x="561" y="559"/>
                      <a:pt x="565" y="558"/>
                      <a:pt x="565" y="559"/>
                    </a:cubicBezTo>
                    <a:cubicBezTo>
                      <a:pt x="566" y="562"/>
                      <a:pt x="564" y="564"/>
                      <a:pt x="567" y="566"/>
                    </a:cubicBezTo>
                    <a:cubicBezTo>
                      <a:pt x="566" y="570"/>
                      <a:pt x="572" y="568"/>
                      <a:pt x="572" y="572"/>
                    </a:cubicBezTo>
                    <a:cubicBezTo>
                      <a:pt x="572" y="576"/>
                      <a:pt x="576" y="573"/>
                      <a:pt x="580" y="575"/>
                    </a:cubicBezTo>
                    <a:cubicBezTo>
                      <a:pt x="582" y="577"/>
                      <a:pt x="581" y="580"/>
                      <a:pt x="585" y="581"/>
                    </a:cubicBezTo>
                    <a:cubicBezTo>
                      <a:pt x="581" y="585"/>
                      <a:pt x="586" y="590"/>
                      <a:pt x="585" y="596"/>
                    </a:cubicBezTo>
                    <a:cubicBezTo>
                      <a:pt x="583" y="596"/>
                      <a:pt x="582" y="596"/>
                      <a:pt x="580" y="596"/>
                    </a:cubicBezTo>
                    <a:cubicBezTo>
                      <a:pt x="582" y="603"/>
                      <a:pt x="575" y="601"/>
                      <a:pt x="576" y="607"/>
                    </a:cubicBezTo>
                    <a:cubicBezTo>
                      <a:pt x="572" y="606"/>
                      <a:pt x="570" y="607"/>
                      <a:pt x="570" y="611"/>
                    </a:cubicBezTo>
                    <a:cubicBezTo>
                      <a:pt x="568" y="611"/>
                      <a:pt x="565" y="611"/>
                      <a:pt x="563" y="611"/>
                    </a:cubicBezTo>
                    <a:cubicBezTo>
                      <a:pt x="560" y="611"/>
                      <a:pt x="562" y="615"/>
                      <a:pt x="561" y="616"/>
                    </a:cubicBezTo>
                    <a:cubicBezTo>
                      <a:pt x="561" y="617"/>
                      <a:pt x="558" y="616"/>
                      <a:pt x="557" y="616"/>
                    </a:cubicBezTo>
                    <a:cubicBezTo>
                      <a:pt x="556" y="617"/>
                      <a:pt x="558" y="621"/>
                      <a:pt x="557" y="622"/>
                    </a:cubicBezTo>
                    <a:cubicBezTo>
                      <a:pt x="554" y="621"/>
                      <a:pt x="552" y="622"/>
                      <a:pt x="552" y="626"/>
                    </a:cubicBezTo>
                    <a:cubicBezTo>
                      <a:pt x="548" y="625"/>
                      <a:pt x="546" y="626"/>
                      <a:pt x="544" y="628"/>
                    </a:cubicBezTo>
                    <a:cubicBezTo>
                      <a:pt x="541" y="629"/>
                      <a:pt x="542" y="630"/>
                      <a:pt x="537" y="631"/>
                    </a:cubicBezTo>
                    <a:cubicBezTo>
                      <a:pt x="535" y="632"/>
                      <a:pt x="526" y="635"/>
                      <a:pt x="526" y="641"/>
                    </a:cubicBezTo>
                    <a:cubicBezTo>
                      <a:pt x="523" y="641"/>
                      <a:pt x="520" y="640"/>
                      <a:pt x="518" y="641"/>
                    </a:cubicBezTo>
                    <a:cubicBezTo>
                      <a:pt x="516" y="642"/>
                      <a:pt x="518" y="643"/>
                      <a:pt x="516" y="644"/>
                    </a:cubicBezTo>
                    <a:cubicBezTo>
                      <a:pt x="516" y="645"/>
                      <a:pt x="513" y="644"/>
                      <a:pt x="513" y="644"/>
                    </a:cubicBezTo>
                    <a:cubicBezTo>
                      <a:pt x="513" y="644"/>
                      <a:pt x="507" y="646"/>
                      <a:pt x="507" y="646"/>
                    </a:cubicBezTo>
                    <a:cubicBezTo>
                      <a:pt x="504" y="650"/>
                      <a:pt x="489" y="648"/>
                      <a:pt x="483" y="652"/>
                    </a:cubicBezTo>
                    <a:cubicBezTo>
                      <a:pt x="477" y="653"/>
                      <a:pt x="488" y="655"/>
                      <a:pt x="479" y="656"/>
                    </a:cubicBezTo>
                    <a:cubicBezTo>
                      <a:pt x="478" y="656"/>
                      <a:pt x="476" y="655"/>
                      <a:pt x="475" y="656"/>
                    </a:cubicBezTo>
                    <a:cubicBezTo>
                      <a:pt x="473" y="656"/>
                      <a:pt x="474" y="660"/>
                      <a:pt x="470" y="659"/>
                    </a:cubicBezTo>
                    <a:cubicBezTo>
                      <a:pt x="472" y="655"/>
                      <a:pt x="467" y="657"/>
                      <a:pt x="466" y="656"/>
                    </a:cubicBezTo>
                    <a:cubicBezTo>
                      <a:pt x="465" y="653"/>
                      <a:pt x="467" y="648"/>
                      <a:pt x="462" y="648"/>
                    </a:cubicBezTo>
                    <a:cubicBezTo>
                      <a:pt x="462" y="645"/>
                      <a:pt x="464" y="645"/>
                      <a:pt x="464" y="643"/>
                    </a:cubicBezTo>
                    <a:cubicBezTo>
                      <a:pt x="463" y="641"/>
                      <a:pt x="459" y="640"/>
                      <a:pt x="462" y="639"/>
                    </a:cubicBezTo>
                    <a:cubicBezTo>
                      <a:pt x="461" y="637"/>
                      <a:pt x="460" y="635"/>
                      <a:pt x="457" y="635"/>
                    </a:cubicBezTo>
                    <a:cubicBezTo>
                      <a:pt x="459" y="630"/>
                      <a:pt x="453" y="624"/>
                      <a:pt x="457" y="624"/>
                    </a:cubicBezTo>
                    <a:cubicBezTo>
                      <a:pt x="457" y="622"/>
                      <a:pt x="454" y="623"/>
                      <a:pt x="453" y="622"/>
                    </a:cubicBezTo>
                    <a:cubicBezTo>
                      <a:pt x="451" y="620"/>
                      <a:pt x="452" y="615"/>
                      <a:pt x="453" y="616"/>
                    </a:cubicBezTo>
                    <a:cubicBezTo>
                      <a:pt x="452" y="615"/>
                      <a:pt x="450" y="613"/>
                      <a:pt x="449" y="613"/>
                    </a:cubicBezTo>
                    <a:cubicBezTo>
                      <a:pt x="448" y="612"/>
                      <a:pt x="449" y="611"/>
                      <a:pt x="447" y="611"/>
                    </a:cubicBezTo>
                    <a:cubicBezTo>
                      <a:pt x="446" y="611"/>
                      <a:pt x="444" y="604"/>
                      <a:pt x="444" y="605"/>
                    </a:cubicBezTo>
                    <a:cubicBezTo>
                      <a:pt x="444" y="605"/>
                      <a:pt x="444" y="607"/>
                      <a:pt x="444" y="607"/>
                    </a:cubicBezTo>
                    <a:cubicBezTo>
                      <a:pt x="440" y="604"/>
                      <a:pt x="440" y="598"/>
                      <a:pt x="434" y="598"/>
                    </a:cubicBezTo>
                    <a:cubicBezTo>
                      <a:pt x="439" y="590"/>
                      <a:pt x="430" y="588"/>
                      <a:pt x="431" y="579"/>
                    </a:cubicBezTo>
                    <a:cubicBezTo>
                      <a:pt x="430" y="577"/>
                      <a:pt x="427" y="578"/>
                      <a:pt x="427" y="575"/>
                    </a:cubicBezTo>
                    <a:cubicBezTo>
                      <a:pt x="427" y="572"/>
                      <a:pt x="421" y="574"/>
                      <a:pt x="419" y="572"/>
                    </a:cubicBezTo>
                    <a:cubicBezTo>
                      <a:pt x="421" y="569"/>
                      <a:pt x="421" y="568"/>
                      <a:pt x="418" y="568"/>
                    </a:cubicBezTo>
                    <a:cubicBezTo>
                      <a:pt x="420" y="565"/>
                      <a:pt x="419" y="564"/>
                      <a:pt x="418" y="559"/>
                    </a:cubicBezTo>
                    <a:cubicBezTo>
                      <a:pt x="417" y="558"/>
                      <a:pt x="418" y="555"/>
                      <a:pt x="418" y="555"/>
                    </a:cubicBezTo>
                    <a:cubicBezTo>
                      <a:pt x="417" y="555"/>
                      <a:pt x="416" y="555"/>
                      <a:pt x="416" y="555"/>
                    </a:cubicBezTo>
                    <a:cubicBezTo>
                      <a:pt x="415" y="550"/>
                      <a:pt x="419" y="552"/>
                      <a:pt x="416" y="547"/>
                    </a:cubicBezTo>
                    <a:cubicBezTo>
                      <a:pt x="414" y="545"/>
                      <a:pt x="412" y="557"/>
                      <a:pt x="412" y="547"/>
                    </a:cubicBezTo>
                    <a:cubicBezTo>
                      <a:pt x="412" y="540"/>
                      <a:pt x="406" y="536"/>
                      <a:pt x="399" y="529"/>
                    </a:cubicBezTo>
                    <a:cubicBezTo>
                      <a:pt x="394" y="533"/>
                      <a:pt x="398" y="534"/>
                      <a:pt x="395" y="540"/>
                    </a:cubicBezTo>
                    <a:cubicBezTo>
                      <a:pt x="391" y="541"/>
                      <a:pt x="392" y="536"/>
                      <a:pt x="390" y="536"/>
                    </a:cubicBezTo>
                    <a:cubicBezTo>
                      <a:pt x="387" y="537"/>
                      <a:pt x="386" y="535"/>
                      <a:pt x="384" y="534"/>
                    </a:cubicBezTo>
                    <a:cubicBezTo>
                      <a:pt x="388" y="537"/>
                      <a:pt x="385" y="546"/>
                      <a:pt x="391" y="546"/>
                    </a:cubicBezTo>
                    <a:cubicBezTo>
                      <a:pt x="389" y="550"/>
                      <a:pt x="392" y="555"/>
                      <a:pt x="395" y="562"/>
                    </a:cubicBezTo>
                    <a:cubicBezTo>
                      <a:pt x="395" y="563"/>
                      <a:pt x="395" y="566"/>
                      <a:pt x="395" y="566"/>
                    </a:cubicBezTo>
                    <a:cubicBezTo>
                      <a:pt x="398" y="568"/>
                      <a:pt x="399" y="577"/>
                      <a:pt x="401" y="581"/>
                    </a:cubicBezTo>
                    <a:cubicBezTo>
                      <a:pt x="403" y="581"/>
                      <a:pt x="406" y="581"/>
                      <a:pt x="408" y="581"/>
                    </a:cubicBezTo>
                    <a:cubicBezTo>
                      <a:pt x="407" y="583"/>
                      <a:pt x="406" y="584"/>
                      <a:pt x="406" y="587"/>
                    </a:cubicBezTo>
                    <a:cubicBezTo>
                      <a:pt x="409" y="587"/>
                      <a:pt x="410" y="586"/>
                      <a:pt x="410" y="585"/>
                    </a:cubicBezTo>
                    <a:cubicBezTo>
                      <a:pt x="414" y="587"/>
                      <a:pt x="412" y="590"/>
                      <a:pt x="414" y="594"/>
                    </a:cubicBezTo>
                    <a:cubicBezTo>
                      <a:pt x="414" y="595"/>
                      <a:pt x="417" y="595"/>
                      <a:pt x="418" y="596"/>
                    </a:cubicBezTo>
                    <a:cubicBezTo>
                      <a:pt x="418" y="597"/>
                      <a:pt x="417" y="599"/>
                      <a:pt x="418" y="600"/>
                    </a:cubicBezTo>
                    <a:cubicBezTo>
                      <a:pt x="418" y="600"/>
                      <a:pt x="419" y="599"/>
                      <a:pt x="419" y="600"/>
                    </a:cubicBezTo>
                    <a:cubicBezTo>
                      <a:pt x="420" y="602"/>
                      <a:pt x="418" y="603"/>
                      <a:pt x="418" y="603"/>
                    </a:cubicBezTo>
                    <a:cubicBezTo>
                      <a:pt x="418" y="606"/>
                      <a:pt x="420" y="606"/>
                      <a:pt x="421" y="607"/>
                    </a:cubicBezTo>
                    <a:cubicBezTo>
                      <a:pt x="422" y="608"/>
                      <a:pt x="421" y="610"/>
                      <a:pt x="421" y="611"/>
                    </a:cubicBezTo>
                    <a:cubicBezTo>
                      <a:pt x="421" y="611"/>
                      <a:pt x="423" y="611"/>
                      <a:pt x="423" y="611"/>
                    </a:cubicBezTo>
                    <a:cubicBezTo>
                      <a:pt x="424" y="613"/>
                      <a:pt x="421" y="620"/>
                      <a:pt x="427" y="618"/>
                    </a:cubicBezTo>
                    <a:cubicBezTo>
                      <a:pt x="427" y="622"/>
                      <a:pt x="427" y="626"/>
                      <a:pt x="429" y="629"/>
                    </a:cubicBezTo>
                    <a:cubicBezTo>
                      <a:pt x="429" y="631"/>
                      <a:pt x="432" y="632"/>
                      <a:pt x="432" y="633"/>
                    </a:cubicBezTo>
                    <a:cubicBezTo>
                      <a:pt x="433" y="635"/>
                      <a:pt x="433" y="637"/>
                      <a:pt x="434" y="639"/>
                    </a:cubicBezTo>
                    <a:cubicBezTo>
                      <a:pt x="435" y="640"/>
                      <a:pt x="437" y="640"/>
                      <a:pt x="438" y="641"/>
                    </a:cubicBezTo>
                    <a:cubicBezTo>
                      <a:pt x="440" y="643"/>
                      <a:pt x="436" y="646"/>
                      <a:pt x="440" y="646"/>
                    </a:cubicBezTo>
                    <a:cubicBezTo>
                      <a:pt x="442" y="646"/>
                      <a:pt x="441" y="651"/>
                      <a:pt x="442" y="654"/>
                    </a:cubicBezTo>
                    <a:cubicBezTo>
                      <a:pt x="449" y="650"/>
                      <a:pt x="447" y="657"/>
                      <a:pt x="457" y="656"/>
                    </a:cubicBezTo>
                    <a:cubicBezTo>
                      <a:pt x="457" y="661"/>
                      <a:pt x="460" y="663"/>
                      <a:pt x="460" y="669"/>
                    </a:cubicBezTo>
                    <a:cubicBezTo>
                      <a:pt x="467" y="679"/>
                      <a:pt x="489" y="676"/>
                      <a:pt x="503" y="674"/>
                    </a:cubicBezTo>
                    <a:cubicBezTo>
                      <a:pt x="505" y="675"/>
                      <a:pt x="504" y="671"/>
                      <a:pt x="505" y="670"/>
                    </a:cubicBezTo>
                    <a:cubicBezTo>
                      <a:pt x="509" y="669"/>
                      <a:pt x="518" y="674"/>
                      <a:pt x="516" y="667"/>
                    </a:cubicBezTo>
                    <a:cubicBezTo>
                      <a:pt x="520" y="669"/>
                      <a:pt x="520" y="672"/>
                      <a:pt x="518" y="676"/>
                    </a:cubicBezTo>
                    <a:cubicBezTo>
                      <a:pt x="518" y="677"/>
                      <a:pt x="516" y="678"/>
                      <a:pt x="516" y="678"/>
                    </a:cubicBezTo>
                    <a:cubicBezTo>
                      <a:pt x="516" y="681"/>
                      <a:pt x="517" y="686"/>
                      <a:pt x="516" y="689"/>
                    </a:cubicBezTo>
                    <a:cubicBezTo>
                      <a:pt x="516" y="690"/>
                      <a:pt x="513" y="689"/>
                      <a:pt x="513" y="689"/>
                    </a:cubicBezTo>
                    <a:cubicBezTo>
                      <a:pt x="512" y="690"/>
                      <a:pt x="512" y="698"/>
                      <a:pt x="511" y="700"/>
                    </a:cubicBezTo>
                    <a:cubicBezTo>
                      <a:pt x="510" y="702"/>
                      <a:pt x="505" y="703"/>
                      <a:pt x="507" y="710"/>
                    </a:cubicBezTo>
                    <a:cubicBezTo>
                      <a:pt x="501" y="710"/>
                      <a:pt x="505" y="720"/>
                      <a:pt x="498" y="719"/>
                    </a:cubicBezTo>
                    <a:cubicBezTo>
                      <a:pt x="499" y="725"/>
                      <a:pt x="496" y="726"/>
                      <a:pt x="496" y="730"/>
                    </a:cubicBezTo>
                    <a:cubicBezTo>
                      <a:pt x="489" y="728"/>
                      <a:pt x="493" y="737"/>
                      <a:pt x="486" y="736"/>
                    </a:cubicBezTo>
                    <a:cubicBezTo>
                      <a:pt x="486" y="738"/>
                      <a:pt x="486" y="739"/>
                      <a:pt x="486" y="741"/>
                    </a:cubicBezTo>
                    <a:cubicBezTo>
                      <a:pt x="485" y="741"/>
                      <a:pt x="484" y="739"/>
                      <a:pt x="483" y="739"/>
                    </a:cubicBezTo>
                    <a:cubicBezTo>
                      <a:pt x="479" y="741"/>
                      <a:pt x="481" y="743"/>
                      <a:pt x="475" y="745"/>
                    </a:cubicBezTo>
                    <a:cubicBezTo>
                      <a:pt x="475" y="745"/>
                      <a:pt x="470" y="747"/>
                      <a:pt x="470" y="747"/>
                    </a:cubicBezTo>
                    <a:cubicBezTo>
                      <a:pt x="470" y="747"/>
                      <a:pt x="470" y="749"/>
                      <a:pt x="470" y="749"/>
                    </a:cubicBezTo>
                    <a:cubicBezTo>
                      <a:pt x="468" y="750"/>
                      <a:pt x="464" y="751"/>
                      <a:pt x="462" y="753"/>
                    </a:cubicBezTo>
                    <a:cubicBezTo>
                      <a:pt x="458" y="756"/>
                      <a:pt x="456" y="762"/>
                      <a:pt x="449" y="762"/>
                    </a:cubicBezTo>
                    <a:cubicBezTo>
                      <a:pt x="451" y="767"/>
                      <a:pt x="447" y="767"/>
                      <a:pt x="447" y="771"/>
                    </a:cubicBezTo>
                    <a:cubicBezTo>
                      <a:pt x="445" y="773"/>
                      <a:pt x="444" y="772"/>
                      <a:pt x="442" y="771"/>
                    </a:cubicBezTo>
                    <a:cubicBezTo>
                      <a:pt x="443" y="773"/>
                      <a:pt x="439" y="776"/>
                      <a:pt x="440" y="777"/>
                    </a:cubicBezTo>
                    <a:cubicBezTo>
                      <a:pt x="444" y="780"/>
                      <a:pt x="438" y="777"/>
                      <a:pt x="438" y="782"/>
                    </a:cubicBezTo>
                    <a:cubicBezTo>
                      <a:pt x="438" y="785"/>
                      <a:pt x="435" y="783"/>
                      <a:pt x="434" y="784"/>
                    </a:cubicBezTo>
                    <a:cubicBezTo>
                      <a:pt x="434" y="785"/>
                      <a:pt x="435" y="787"/>
                      <a:pt x="434" y="788"/>
                    </a:cubicBezTo>
                    <a:cubicBezTo>
                      <a:pt x="434" y="790"/>
                      <a:pt x="430" y="804"/>
                      <a:pt x="431" y="808"/>
                    </a:cubicBezTo>
                    <a:cubicBezTo>
                      <a:pt x="431" y="812"/>
                      <a:pt x="432" y="813"/>
                      <a:pt x="434" y="816"/>
                    </a:cubicBezTo>
                    <a:cubicBezTo>
                      <a:pt x="435" y="821"/>
                      <a:pt x="434" y="823"/>
                      <a:pt x="434" y="827"/>
                    </a:cubicBezTo>
                    <a:cubicBezTo>
                      <a:pt x="434" y="828"/>
                      <a:pt x="436" y="834"/>
                      <a:pt x="438" y="835"/>
                    </a:cubicBezTo>
                    <a:cubicBezTo>
                      <a:pt x="443" y="835"/>
                      <a:pt x="432" y="843"/>
                      <a:pt x="442" y="844"/>
                    </a:cubicBezTo>
                    <a:cubicBezTo>
                      <a:pt x="441" y="853"/>
                      <a:pt x="443" y="860"/>
                      <a:pt x="442" y="868"/>
                    </a:cubicBezTo>
                    <a:cubicBezTo>
                      <a:pt x="441" y="873"/>
                      <a:pt x="436" y="878"/>
                      <a:pt x="436" y="883"/>
                    </a:cubicBezTo>
                    <a:cubicBezTo>
                      <a:pt x="432" y="883"/>
                      <a:pt x="425" y="888"/>
                      <a:pt x="423" y="890"/>
                    </a:cubicBezTo>
                    <a:cubicBezTo>
                      <a:pt x="422" y="892"/>
                      <a:pt x="421" y="892"/>
                      <a:pt x="423" y="892"/>
                    </a:cubicBezTo>
                    <a:cubicBezTo>
                      <a:pt x="423" y="895"/>
                      <a:pt x="419" y="893"/>
                      <a:pt x="418" y="894"/>
                    </a:cubicBezTo>
                    <a:cubicBezTo>
                      <a:pt x="416" y="895"/>
                      <a:pt x="417" y="897"/>
                      <a:pt x="416" y="898"/>
                    </a:cubicBezTo>
                    <a:cubicBezTo>
                      <a:pt x="415" y="898"/>
                      <a:pt x="412" y="894"/>
                      <a:pt x="412" y="898"/>
                    </a:cubicBezTo>
                    <a:cubicBezTo>
                      <a:pt x="412" y="900"/>
                      <a:pt x="410" y="899"/>
                      <a:pt x="408" y="900"/>
                    </a:cubicBezTo>
                    <a:cubicBezTo>
                      <a:pt x="406" y="901"/>
                      <a:pt x="406" y="906"/>
                      <a:pt x="401" y="905"/>
                    </a:cubicBezTo>
                    <a:cubicBezTo>
                      <a:pt x="398" y="916"/>
                      <a:pt x="401" y="931"/>
                      <a:pt x="403" y="946"/>
                    </a:cubicBezTo>
                    <a:cubicBezTo>
                      <a:pt x="401" y="948"/>
                      <a:pt x="399" y="949"/>
                      <a:pt x="399" y="946"/>
                    </a:cubicBezTo>
                    <a:cubicBezTo>
                      <a:pt x="397" y="946"/>
                      <a:pt x="398" y="949"/>
                      <a:pt x="397" y="950"/>
                    </a:cubicBezTo>
                    <a:cubicBezTo>
                      <a:pt x="395" y="952"/>
                      <a:pt x="392" y="949"/>
                      <a:pt x="391" y="952"/>
                    </a:cubicBezTo>
                    <a:cubicBezTo>
                      <a:pt x="391" y="955"/>
                      <a:pt x="384" y="954"/>
                      <a:pt x="382" y="958"/>
                    </a:cubicBezTo>
                    <a:cubicBezTo>
                      <a:pt x="382" y="961"/>
                      <a:pt x="382" y="965"/>
                      <a:pt x="382" y="969"/>
                    </a:cubicBezTo>
                    <a:cubicBezTo>
                      <a:pt x="378" y="969"/>
                      <a:pt x="380" y="975"/>
                      <a:pt x="378" y="978"/>
                    </a:cubicBezTo>
                    <a:cubicBezTo>
                      <a:pt x="378" y="979"/>
                      <a:pt x="375" y="979"/>
                      <a:pt x="375" y="980"/>
                    </a:cubicBezTo>
                    <a:cubicBezTo>
                      <a:pt x="373" y="983"/>
                      <a:pt x="374" y="987"/>
                      <a:pt x="371" y="989"/>
                    </a:cubicBezTo>
                    <a:cubicBezTo>
                      <a:pt x="370" y="990"/>
                      <a:pt x="371" y="992"/>
                      <a:pt x="371" y="993"/>
                    </a:cubicBezTo>
                    <a:cubicBezTo>
                      <a:pt x="371" y="993"/>
                      <a:pt x="368" y="992"/>
                      <a:pt x="367" y="993"/>
                    </a:cubicBezTo>
                    <a:cubicBezTo>
                      <a:pt x="367" y="994"/>
                      <a:pt x="368" y="997"/>
                      <a:pt x="367" y="999"/>
                    </a:cubicBezTo>
                    <a:cubicBezTo>
                      <a:pt x="367" y="999"/>
                      <a:pt x="364" y="998"/>
                      <a:pt x="363" y="999"/>
                    </a:cubicBezTo>
                    <a:cubicBezTo>
                      <a:pt x="363" y="999"/>
                      <a:pt x="364" y="1002"/>
                      <a:pt x="363" y="1002"/>
                    </a:cubicBezTo>
                    <a:cubicBezTo>
                      <a:pt x="363" y="1003"/>
                      <a:pt x="360" y="1002"/>
                      <a:pt x="360" y="1002"/>
                    </a:cubicBezTo>
                    <a:cubicBezTo>
                      <a:pt x="359" y="1003"/>
                      <a:pt x="356" y="1006"/>
                      <a:pt x="356" y="1008"/>
                    </a:cubicBezTo>
                    <a:cubicBezTo>
                      <a:pt x="356" y="1010"/>
                      <a:pt x="354" y="1009"/>
                      <a:pt x="352" y="1010"/>
                    </a:cubicBezTo>
                    <a:cubicBezTo>
                      <a:pt x="352" y="1010"/>
                      <a:pt x="353" y="1013"/>
                      <a:pt x="352" y="1013"/>
                    </a:cubicBezTo>
                    <a:cubicBezTo>
                      <a:pt x="352" y="1014"/>
                      <a:pt x="349" y="1013"/>
                      <a:pt x="349" y="1013"/>
                    </a:cubicBezTo>
                    <a:cubicBezTo>
                      <a:pt x="347" y="1015"/>
                      <a:pt x="346" y="1016"/>
                      <a:pt x="345" y="1017"/>
                    </a:cubicBezTo>
                    <a:cubicBezTo>
                      <a:pt x="344" y="1018"/>
                      <a:pt x="342" y="1021"/>
                      <a:pt x="341" y="1021"/>
                    </a:cubicBezTo>
                    <a:cubicBezTo>
                      <a:pt x="340" y="1021"/>
                      <a:pt x="335" y="1023"/>
                      <a:pt x="335" y="1023"/>
                    </a:cubicBezTo>
                    <a:cubicBezTo>
                      <a:pt x="334" y="1022"/>
                      <a:pt x="334" y="1021"/>
                      <a:pt x="332" y="1023"/>
                    </a:cubicBezTo>
                    <a:cubicBezTo>
                      <a:pt x="329" y="1024"/>
                      <a:pt x="328" y="1024"/>
                      <a:pt x="324" y="1025"/>
                    </a:cubicBezTo>
                    <a:cubicBezTo>
                      <a:pt x="323" y="1025"/>
                      <a:pt x="311" y="1030"/>
                      <a:pt x="308" y="1025"/>
                    </a:cubicBezTo>
                    <a:cubicBezTo>
                      <a:pt x="305" y="1025"/>
                      <a:pt x="307" y="1027"/>
                      <a:pt x="308" y="1027"/>
                    </a:cubicBezTo>
                    <a:cubicBezTo>
                      <a:pt x="305" y="1031"/>
                      <a:pt x="301" y="1027"/>
                      <a:pt x="295" y="1028"/>
                    </a:cubicBezTo>
                    <a:cubicBezTo>
                      <a:pt x="292" y="1029"/>
                      <a:pt x="293" y="1030"/>
                      <a:pt x="295" y="1030"/>
                    </a:cubicBezTo>
                    <a:cubicBezTo>
                      <a:pt x="293" y="1033"/>
                      <a:pt x="283" y="1028"/>
                      <a:pt x="278" y="1028"/>
                    </a:cubicBezTo>
                    <a:cubicBezTo>
                      <a:pt x="278" y="1019"/>
                      <a:pt x="269" y="1014"/>
                      <a:pt x="274" y="1006"/>
                    </a:cubicBezTo>
                    <a:cubicBezTo>
                      <a:pt x="270" y="1003"/>
                      <a:pt x="265" y="1000"/>
                      <a:pt x="267" y="991"/>
                    </a:cubicBezTo>
                    <a:cubicBezTo>
                      <a:pt x="261" y="997"/>
                      <a:pt x="265" y="994"/>
                      <a:pt x="263" y="985"/>
                    </a:cubicBezTo>
                    <a:cubicBezTo>
                      <a:pt x="260" y="977"/>
                      <a:pt x="249" y="970"/>
                      <a:pt x="252" y="959"/>
                    </a:cubicBezTo>
                    <a:cubicBezTo>
                      <a:pt x="250" y="958"/>
                      <a:pt x="250" y="963"/>
                      <a:pt x="250" y="963"/>
                    </a:cubicBezTo>
                    <a:cubicBezTo>
                      <a:pt x="246" y="962"/>
                      <a:pt x="250" y="950"/>
                      <a:pt x="246" y="956"/>
                    </a:cubicBezTo>
                    <a:cubicBezTo>
                      <a:pt x="243" y="953"/>
                      <a:pt x="244" y="947"/>
                      <a:pt x="244" y="943"/>
                    </a:cubicBezTo>
                    <a:cubicBezTo>
                      <a:pt x="245" y="937"/>
                      <a:pt x="245" y="933"/>
                      <a:pt x="242" y="926"/>
                    </a:cubicBezTo>
                    <a:cubicBezTo>
                      <a:pt x="243" y="923"/>
                      <a:pt x="238" y="925"/>
                      <a:pt x="237" y="924"/>
                    </a:cubicBezTo>
                    <a:cubicBezTo>
                      <a:pt x="236" y="923"/>
                      <a:pt x="242" y="919"/>
                      <a:pt x="233" y="920"/>
                    </a:cubicBezTo>
                    <a:cubicBezTo>
                      <a:pt x="232" y="919"/>
                      <a:pt x="234" y="915"/>
                      <a:pt x="233" y="915"/>
                    </a:cubicBezTo>
                    <a:cubicBezTo>
                      <a:pt x="233" y="914"/>
                      <a:pt x="229" y="915"/>
                      <a:pt x="229" y="915"/>
                    </a:cubicBezTo>
                    <a:cubicBezTo>
                      <a:pt x="229" y="914"/>
                      <a:pt x="235" y="907"/>
                      <a:pt x="227" y="909"/>
                    </a:cubicBezTo>
                    <a:cubicBezTo>
                      <a:pt x="227" y="906"/>
                      <a:pt x="230" y="905"/>
                      <a:pt x="229" y="902"/>
                    </a:cubicBezTo>
                    <a:cubicBezTo>
                      <a:pt x="226" y="900"/>
                      <a:pt x="230" y="892"/>
                      <a:pt x="224" y="894"/>
                    </a:cubicBezTo>
                    <a:cubicBezTo>
                      <a:pt x="223" y="877"/>
                      <a:pt x="225" y="871"/>
                      <a:pt x="233" y="861"/>
                    </a:cubicBezTo>
                    <a:cubicBezTo>
                      <a:pt x="232" y="858"/>
                      <a:pt x="235" y="851"/>
                      <a:pt x="231" y="851"/>
                    </a:cubicBezTo>
                    <a:cubicBezTo>
                      <a:pt x="231" y="848"/>
                      <a:pt x="235" y="851"/>
                      <a:pt x="237" y="849"/>
                    </a:cubicBezTo>
                    <a:cubicBezTo>
                      <a:pt x="238" y="849"/>
                      <a:pt x="236" y="845"/>
                      <a:pt x="239" y="846"/>
                    </a:cubicBezTo>
                    <a:cubicBezTo>
                      <a:pt x="238" y="843"/>
                      <a:pt x="237" y="826"/>
                      <a:pt x="235" y="831"/>
                    </a:cubicBezTo>
                    <a:cubicBezTo>
                      <a:pt x="231" y="827"/>
                      <a:pt x="233" y="823"/>
                      <a:pt x="233" y="820"/>
                    </a:cubicBezTo>
                    <a:cubicBezTo>
                      <a:pt x="233" y="815"/>
                      <a:pt x="234" y="810"/>
                      <a:pt x="233" y="807"/>
                    </a:cubicBezTo>
                    <a:cubicBezTo>
                      <a:pt x="233" y="804"/>
                      <a:pt x="230" y="806"/>
                      <a:pt x="229" y="805"/>
                    </a:cubicBezTo>
                    <a:cubicBezTo>
                      <a:pt x="229" y="804"/>
                      <a:pt x="231" y="802"/>
                      <a:pt x="231" y="801"/>
                    </a:cubicBezTo>
                    <a:cubicBezTo>
                      <a:pt x="231" y="801"/>
                      <a:pt x="229" y="800"/>
                      <a:pt x="229" y="799"/>
                    </a:cubicBezTo>
                    <a:cubicBezTo>
                      <a:pt x="229" y="795"/>
                      <a:pt x="227" y="796"/>
                      <a:pt x="226" y="794"/>
                    </a:cubicBezTo>
                    <a:cubicBezTo>
                      <a:pt x="225" y="793"/>
                      <a:pt x="226" y="790"/>
                      <a:pt x="226" y="790"/>
                    </a:cubicBezTo>
                    <a:cubicBezTo>
                      <a:pt x="225" y="790"/>
                      <a:pt x="220" y="789"/>
                      <a:pt x="222" y="788"/>
                    </a:cubicBezTo>
                    <a:cubicBezTo>
                      <a:pt x="222" y="788"/>
                      <a:pt x="224" y="788"/>
                      <a:pt x="224" y="788"/>
                    </a:cubicBezTo>
                    <a:cubicBezTo>
                      <a:pt x="221" y="784"/>
                      <a:pt x="219" y="783"/>
                      <a:pt x="214" y="780"/>
                    </a:cubicBezTo>
                    <a:cubicBezTo>
                      <a:pt x="213" y="780"/>
                      <a:pt x="215" y="779"/>
                      <a:pt x="213" y="779"/>
                    </a:cubicBezTo>
                    <a:cubicBezTo>
                      <a:pt x="211" y="779"/>
                      <a:pt x="211" y="773"/>
                      <a:pt x="207" y="775"/>
                    </a:cubicBezTo>
                    <a:cubicBezTo>
                      <a:pt x="203" y="759"/>
                      <a:pt x="207" y="746"/>
                      <a:pt x="207" y="728"/>
                    </a:cubicBezTo>
                    <a:cubicBezTo>
                      <a:pt x="206" y="725"/>
                      <a:pt x="202" y="731"/>
                      <a:pt x="203" y="723"/>
                    </a:cubicBezTo>
                    <a:cubicBezTo>
                      <a:pt x="192" y="724"/>
                      <a:pt x="184" y="722"/>
                      <a:pt x="177" y="719"/>
                    </a:cubicBezTo>
                    <a:cubicBezTo>
                      <a:pt x="179" y="709"/>
                      <a:pt x="172" y="720"/>
                      <a:pt x="173" y="710"/>
                    </a:cubicBezTo>
                    <a:cubicBezTo>
                      <a:pt x="165" y="707"/>
                      <a:pt x="163" y="705"/>
                      <a:pt x="153" y="708"/>
                    </a:cubicBezTo>
                    <a:cubicBezTo>
                      <a:pt x="151" y="708"/>
                      <a:pt x="148" y="709"/>
                      <a:pt x="145" y="710"/>
                    </a:cubicBezTo>
                    <a:cubicBezTo>
                      <a:pt x="144" y="710"/>
                      <a:pt x="140" y="713"/>
                      <a:pt x="134" y="711"/>
                    </a:cubicBezTo>
                    <a:cubicBezTo>
                      <a:pt x="137" y="716"/>
                      <a:pt x="140" y="713"/>
                      <a:pt x="130" y="715"/>
                    </a:cubicBezTo>
                    <a:cubicBezTo>
                      <a:pt x="124" y="717"/>
                      <a:pt x="120" y="718"/>
                      <a:pt x="110" y="719"/>
                    </a:cubicBezTo>
                    <a:cubicBezTo>
                      <a:pt x="107" y="719"/>
                      <a:pt x="107" y="717"/>
                      <a:pt x="104" y="717"/>
                    </a:cubicBezTo>
                    <a:cubicBezTo>
                      <a:pt x="92" y="716"/>
                      <a:pt x="79" y="723"/>
                      <a:pt x="69" y="721"/>
                    </a:cubicBezTo>
                    <a:cubicBezTo>
                      <a:pt x="70" y="714"/>
                      <a:pt x="62" y="716"/>
                      <a:pt x="60" y="715"/>
                    </a:cubicBezTo>
                    <a:cubicBezTo>
                      <a:pt x="59" y="715"/>
                      <a:pt x="60" y="712"/>
                      <a:pt x="60" y="711"/>
                    </a:cubicBezTo>
                    <a:cubicBezTo>
                      <a:pt x="59" y="711"/>
                      <a:pt x="55" y="712"/>
                      <a:pt x="54" y="711"/>
                    </a:cubicBezTo>
                    <a:cubicBezTo>
                      <a:pt x="53" y="711"/>
                      <a:pt x="55" y="708"/>
                      <a:pt x="54" y="708"/>
                    </a:cubicBezTo>
                    <a:cubicBezTo>
                      <a:pt x="53" y="707"/>
                      <a:pt x="50" y="709"/>
                      <a:pt x="50" y="706"/>
                    </a:cubicBezTo>
                    <a:cubicBezTo>
                      <a:pt x="50" y="705"/>
                      <a:pt x="47" y="702"/>
                      <a:pt x="47" y="702"/>
                    </a:cubicBezTo>
                    <a:cubicBezTo>
                      <a:pt x="46" y="701"/>
                      <a:pt x="47" y="700"/>
                      <a:pt x="45" y="700"/>
                    </a:cubicBezTo>
                    <a:cubicBezTo>
                      <a:pt x="43" y="700"/>
                      <a:pt x="43" y="698"/>
                      <a:pt x="43" y="697"/>
                    </a:cubicBezTo>
                    <a:cubicBezTo>
                      <a:pt x="42" y="694"/>
                      <a:pt x="40" y="696"/>
                      <a:pt x="39" y="695"/>
                    </a:cubicBezTo>
                    <a:cubicBezTo>
                      <a:pt x="39" y="694"/>
                      <a:pt x="40" y="692"/>
                      <a:pt x="39" y="691"/>
                    </a:cubicBezTo>
                    <a:cubicBezTo>
                      <a:pt x="38" y="689"/>
                      <a:pt x="35" y="692"/>
                      <a:pt x="35" y="689"/>
                    </a:cubicBezTo>
                    <a:cubicBezTo>
                      <a:pt x="35" y="688"/>
                      <a:pt x="37" y="686"/>
                      <a:pt x="37" y="687"/>
                    </a:cubicBezTo>
                    <a:cubicBezTo>
                      <a:pt x="35" y="681"/>
                      <a:pt x="26" y="682"/>
                      <a:pt x="28" y="676"/>
                    </a:cubicBezTo>
                    <a:cubicBezTo>
                      <a:pt x="19" y="679"/>
                      <a:pt x="23" y="668"/>
                      <a:pt x="15" y="670"/>
                    </a:cubicBezTo>
                    <a:cubicBezTo>
                      <a:pt x="16" y="669"/>
                      <a:pt x="17" y="667"/>
                      <a:pt x="17" y="665"/>
                    </a:cubicBezTo>
                    <a:cubicBezTo>
                      <a:pt x="16" y="662"/>
                      <a:pt x="12" y="663"/>
                      <a:pt x="9" y="663"/>
                    </a:cubicBezTo>
                    <a:cubicBezTo>
                      <a:pt x="11" y="660"/>
                      <a:pt x="6" y="659"/>
                      <a:pt x="6" y="657"/>
                    </a:cubicBezTo>
                    <a:cubicBezTo>
                      <a:pt x="5" y="654"/>
                      <a:pt x="9" y="655"/>
                      <a:pt x="6" y="650"/>
                    </a:cubicBezTo>
                    <a:cubicBezTo>
                      <a:pt x="5" y="649"/>
                      <a:pt x="4" y="650"/>
                      <a:pt x="4" y="648"/>
                    </a:cubicBezTo>
                    <a:cubicBezTo>
                      <a:pt x="4" y="647"/>
                      <a:pt x="2" y="642"/>
                      <a:pt x="0" y="641"/>
                    </a:cubicBezTo>
                    <a:cubicBezTo>
                      <a:pt x="0" y="638"/>
                      <a:pt x="4" y="640"/>
                      <a:pt x="6" y="639"/>
                    </a:cubicBezTo>
                    <a:cubicBezTo>
                      <a:pt x="7" y="638"/>
                      <a:pt x="6" y="632"/>
                      <a:pt x="9" y="633"/>
                    </a:cubicBezTo>
                    <a:cubicBezTo>
                      <a:pt x="9" y="623"/>
                      <a:pt x="9" y="612"/>
                      <a:pt x="9" y="602"/>
                    </a:cubicBezTo>
                    <a:cubicBezTo>
                      <a:pt x="10" y="599"/>
                      <a:pt x="6" y="601"/>
                      <a:pt x="6" y="600"/>
                    </a:cubicBezTo>
                    <a:cubicBezTo>
                      <a:pt x="5" y="599"/>
                      <a:pt x="7" y="597"/>
                      <a:pt x="7" y="596"/>
                    </a:cubicBezTo>
                    <a:cubicBezTo>
                      <a:pt x="8" y="593"/>
                      <a:pt x="5" y="592"/>
                      <a:pt x="6" y="588"/>
                    </a:cubicBezTo>
                    <a:cubicBezTo>
                      <a:pt x="13" y="596"/>
                      <a:pt x="6" y="575"/>
                      <a:pt x="13" y="583"/>
                    </a:cubicBezTo>
                    <a:cubicBezTo>
                      <a:pt x="14" y="581"/>
                      <a:pt x="13" y="574"/>
                      <a:pt x="15" y="572"/>
                    </a:cubicBezTo>
                    <a:cubicBezTo>
                      <a:pt x="15" y="571"/>
                      <a:pt x="19" y="572"/>
                      <a:pt x="19" y="572"/>
                    </a:cubicBezTo>
                    <a:cubicBezTo>
                      <a:pt x="19" y="571"/>
                      <a:pt x="16" y="568"/>
                      <a:pt x="17" y="566"/>
                    </a:cubicBezTo>
                    <a:cubicBezTo>
                      <a:pt x="24" y="564"/>
                      <a:pt x="23" y="554"/>
                      <a:pt x="30" y="553"/>
                    </a:cubicBezTo>
                    <a:cubicBezTo>
                      <a:pt x="30" y="547"/>
                      <a:pt x="36" y="547"/>
                      <a:pt x="35" y="540"/>
                    </a:cubicBezTo>
                    <a:cubicBezTo>
                      <a:pt x="39" y="541"/>
                      <a:pt x="39" y="539"/>
                      <a:pt x="39" y="536"/>
                    </a:cubicBezTo>
                    <a:cubicBezTo>
                      <a:pt x="50" y="535"/>
                      <a:pt x="59" y="531"/>
                      <a:pt x="58" y="518"/>
                    </a:cubicBezTo>
                    <a:cubicBezTo>
                      <a:pt x="65" y="519"/>
                      <a:pt x="59" y="507"/>
                      <a:pt x="65" y="508"/>
                    </a:cubicBezTo>
                    <a:cubicBezTo>
                      <a:pt x="65" y="505"/>
                      <a:pt x="65" y="501"/>
                      <a:pt x="65" y="497"/>
                    </a:cubicBezTo>
                    <a:cubicBezTo>
                      <a:pt x="69" y="497"/>
                      <a:pt x="69" y="495"/>
                      <a:pt x="73" y="495"/>
                    </a:cubicBezTo>
                    <a:cubicBezTo>
                      <a:pt x="76" y="492"/>
                      <a:pt x="79" y="489"/>
                      <a:pt x="82" y="484"/>
                    </a:cubicBezTo>
                    <a:cubicBezTo>
                      <a:pt x="83" y="483"/>
                      <a:pt x="84" y="484"/>
                      <a:pt x="84" y="482"/>
                    </a:cubicBezTo>
                    <a:cubicBezTo>
                      <a:pt x="84" y="480"/>
                      <a:pt x="89" y="480"/>
                      <a:pt x="88" y="477"/>
                    </a:cubicBezTo>
                    <a:cubicBezTo>
                      <a:pt x="96" y="478"/>
                      <a:pt x="97" y="472"/>
                      <a:pt x="104" y="473"/>
                    </a:cubicBezTo>
                    <a:cubicBezTo>
                      <a:pt x="102" y="480"/>
                      <a:pt x="113" y="473"/>
                      <a:pt x="110" y="480"/>
                    </a:cubicBezTo>
                    <a:cubicBezTo>
                      <a:pt x="114" y="476"/>
                      <a:pt x="129" y="483"/>
                      <a:pt x="129" y="475"/>
                    </a:cubicBezTo>
                    <a:cubicBezTo>
                      <a:pt x="137" y="474"/>
                      <a:pt x="145" y="471"/>
                      <a:pt x="149" y="465"/>
                    </a:cubicBezTo>
                    <a:cubicBezTo>
                      <a:pt x="152" y="466"/>
                      <a:pt x="154" y="466"/>
                      <a:pt x="155" y="464"/>
                    </a:cubicBezTo>
                    <a:cubicBezTo>
                      <a:pt x="158" y="464"/>
                      <a:pt x="159" y="465"/>
                      <a:pt x="162" y="465"/>
                    </a:cubicBezTo>
                    <a:cubicBezTo>
                      <a:pt x="166" y="466"/>
                      <a:pt x="170" y="463"/>
                      <a:pt x="173" y="464"/>
                    </a:cubicBezTo>
                    <a:cubicBezTo>
                      <a:pt x="173" y="464"/>
                      <a:pt x="174" y="465"/>
                      <a:pt x="175" y="465"/>
                    </a:cubicBezTo>
                    <a:cubicBezTo>
                      <a:pt x="179" y="466"/>
                      <a:pt x="187" y="469"/>
                      <a:pt x="196" y="467"/>
                    </a:cubicBezTo>
                    <a:cubicBezTo>
                      <a:pt x="199" y="467"/>
                      <a:pt x="205" y="461"/>
                      <a:pt x="209" y="465"/>
                    </a:cubicBezTo>
                    <a:cubicBezTo>
                      <a:pt x="212" y="468"/>
                      <a:pt x="211" y="466"/>
                      <a:pt x="216" y="465"/>
                    </a:cubicBezTo>
                    <a:cubicBezTo>
                      <a:pt x="216" y="467"/>
                      <a:pt x="219" y="467"/>
                      <a:pt x="218" y="469"/>
                    </a:cubicBezTo>
                    <a:cubicBezTo>
                      <a:pt x="218" y="470"/>
                      <a:pt x="214" y="471"/>
                      <a:pt x="214" y="471"/>
                    </a:cubicBezTo>
                    <a:cubicBezTo>
                      <a:pt x="214" y="473"/>
                      <a:pt x="216" y="472"/>
                      <a:pt x="216" y="473"/>
                    </a:cubicBezTo>
                    <a:cubicBezTo>
                      <a:pt x="217" y="475"/>
                      <a:pt x="214" y="475"/>
                      <a:pt x="214" y="475"/>
                    </a:cubicBezTo>
                    <a:cubicBezTo>
                      <a:pt x="215" y="476"/>
                      <a:pt x="216" y="477"/>
                      <a:pt x="216" y="479"/>
                    </a:cubicBezTo>
                    <a:cubicBezTo>
                      <a:pt x="216" y="484"/>
                      <a:pt x="213" y="486"/>
                      <a:pt x="218" y="493"/>
                    </a:cubicBezTo>
                    <a:cubicBezTo>
                      <a:pt x="219" y="498"/>
                      <a:pt x="221" y="491"/>
                      <a:pt x="224" y="495"/>
                    </a:cubicBezTo>
                    <a:cubicBezTo>
                      <a:pt x="223" y="498"/>
                      <a:pt x="227" y="496"/>
                      <a:pt x="227" y="497"/>
                    </a:cubicBezTo>
                    <a:cubicBezTo>
                      <a:pt x="228" y="498"/>
                      <a:pt x="227" y="500"/>
                      <a:pt x="227" y="501"/>
                    </a:cubicBezTo>
                    <a:cubicBezTo>
                      <a:pt x="229" y="502"/>
                      <a:pt x="233" y="500"/>
                      <a:pt x="233" y="503"/>
                    </a:cubicBezTo>
                    <a:cubicBezTo>
                      <a:pt x="239" y="500"/>
                      <a:pt x="243" y="508"/>
                      <a:pt x="246" y="503"/>
                    </a:cubicBezTo>
                    <a:cubicBezTo>
                      <a:pt x="248" y="502"/>
                      <a:pt x="247" y="506"/>
                      <a:pt x="248" y="506"/>
                    </a:cubicBezTo>
                    <a:cubicBezTo>
                      <a:pt x="251" y="508"/>
                      <a:pt x="253" y="506"/>
                      <a:pt x="257" y="508"/>
                    </a:cubicBezTo>
                    <a:cubicBezTo>
                      <a:pt x="258" y="509"/>
                      <a:pt x="258" y="511"/>
                      <a:pt x="259" y="512"/>
                    </a:cubicBezTo>
                    <a:cubicBezTo>
                      <a:pt x="260" y="513"/>
                      <a:pt x="262" y="511"/>
                      <a:pt x="263" y="512"/>
                    </a:cubicBezTo>
                    <a:cubicBezTo>
                      <a:pt x="265" y="514"/>
                      <a:pt x="266" y="513"/>
                      <a:pt x="268" y="514"/>
                    </a:cubicBezTo>
                    <a:cubicBezTo>
                      <a:pt x="269" y="514"/>
                      <a:pt x="270" y="518"/>
                      <a:pt x="270" y="518"/>
                    </a:cubicBezTo>
                    <a:cubicBezTo>
                      <a:pt x="271" y="518"/>
                      <a:pt x="274" y="516"/>
                      <a:pt x="276" y="516"/>
                    </a:cubicBezTo>
                    <a:cubicBezTo>
                      <a:pt x="275" y="516"/>
                      <a:pt x="277" y="517"/>
                      <a:pt x="278" y="518"/>
                    </a:cubicBezTo>
                    <a:cubicBezTo>
                      <a:pt x="279" y="518"/>
                      <a:pt x="280" y="517"/>
                      <a:pt x="281" y="518"/>
                    </a:cubicBezTo>
                    <a:cubicBezTo>
                      <a:pt x="282" y="516"/>
                      <a:pt x="284" y="515"/>
                      <a:pt x="285" y="514"/>
                    </a:cubicBezTo>
                    <a:cubicBezTo>
                      <a:pt x="285" y="514"/>
                      <a:pt x="288" y="513"/>
                      <a:pt x="287" y="512"/>
                    </a:cubicBezTo>
                    <a:cubicBezTo>
                      <a:pt x="282" y="508"/>
                      <a:pt x="292" y="509"/>
                      <a:pt x="293" y="503"/>
                    </a:cubicBezTo>
                    <a:cubicBezTo>
                      <a:pt x="298" y="504"/>
                      <a:pt x="298" y="499"/>
                      <a:pt x="304" y="501"/>
                    </a:cubicBezTo>
                    <a:cubicBezTo>
                      <a:pt x="305" y="501"/>
                      <a:pt x="305" y="503"/>
                      <a:pt x="306" y="503"/>
                    </a:cubicBezTo>
                    <a:cubicBezTo>
                      <a:pt x="308" y="503"/>
                      <a:pt x="311" y="502"/>
                      <a:pt x="313" y="503"/>
                    </a:cubicBezTo>
                    <a:cubicBezTo>
                      <a:pt x="314" y="503"/>
                      <a:pt x="317" y="506"/>
                      <a:pt x="317" y="506"/>
                    </a:cubicBezTo>
                    <a:cubicBezTo>
                      <a:pt x="318" y="507"/>
                      <a:pt x="320" y="504"/>
                      <a:pt x="322" y="505"/>
                    </a:cubicBezTo>
                    <a:cubicBezTo>
                      <a:pt x="323" y="505"/>
                      <a:pt x="322" y="508"/>
                      <a:pt x="322" y="508"/>
                    </a:cubicBezTo>
                    <a:cubicBezTo>
                      <a:pt x="324" y="509"/>
                      <a:pt x="327" y="505"/>
                      <a:pt x="330" y="506"/>
                    </a:cubicBezTo>
                    <a:cubicBezTo>
                      <a:pt x="331" y="508"/>
                      <a:pt x="326" y="508"/>
                      <a:pt x="326" y="508"/>
                    </a:cubicBezTo>
                    <a:cubicBezTo>
                      <a:pt x="327" y="512"/>
                      <a:pt x="339" y="512"/>
                      <a:pt x="345" y="512"/>
                    </a:cubicBezTo>
                    <a:cubicBezTo>
                      <a:pt x="344" y="519"/>
                      <a:pt x="360" y="517"/>
                      <a:pt x="363" y="512"/>
                    </a:cubicBezTo>
                    <a:cubicBezTo>
                      <a:pt x="365" y="514"/>
                      <a:pt x="373" y="510"/>
                      <a:pt x="375" y="512"/>
                    </a:cubicBezTo>
                    <a:cubicBezTo>
                      <a:pt x="377" y="514"/>
                      <a:pt x="375" y="512"/>
                      <a:pt x="378" y="512"/>
                    </a:cubicBezTo>
                    <a:cubicBezTo>
                      <a:pt x="382" y="512"/>
                      <a:pt x="384" y="514"/>
                      <a:pt x="388" y="514"/>
                    </a:cubicBezTo>
                    <a:cubicBezTo>
                      <a:pt x="391" y="513"/>
                      <a:pt x="393" y="511"/>
                      <a:pt x="397" y="510"/>
                    </a:cubicBezTo>
                    <a:cubicBezTo>
                      <a:pt x="398" y="506"/>
                      <a:pt x="398" y="500"/>
                      <a:pt x="403" y="499"/>
                    </a:cubicBezTo>
                    <a:cubicBezTo>
                      <a:pt x="403" y="496"/>
                      <a:pt x="400" y="495"/>
                      <a:pt x="401" y="492"/>
                    </a:cubicBezTo>
                    <a:cubicBezTo>
                      <a:pt x="407" y="492"/>
                      <a:pt x="406" y="480"/>
                      <a:pt x="412" y="486"/>
                    </a:cubicBezTo>
                    <a:cubicBezTo>
                      <a:pt x="413" y="479"/>
                      <a:pt x="410" y="477"/>
                      <a:pt x="404" y="477"/>
                    </a:cubicBezTo>
                    <a:cubicBezTo>
                      <a:pt x="406" y="475"/>
                      <a:pt x="406" y="472"/>
                      <a:pt x="406" y="469"/>
                    </a:cubicBezTo>
                    <a:cubicBezTo>
                      <a:pt x="404" y="464"/>
                      <a:pt x="393" y="467"/>
                      <a:pt x="391" y="462"/>
                    </a:cubicBezTo>
                    <a:cubicBezTo>
                      <a:pt x="388" y="464"/>
                      <a:pt x="382" y="463"/>
                      <a:pt x="380" y="467"/>
                    </a:cubicBezTo>
                    <a:cubicBezTo>
                      <a:pt x="378" y="468"/>
                      <a:pt x="379" y="464"/>
                      <a:pt x="378" y="464"/>
                    </a:cubicBezTo>
                    <a:cubicBezTo>
                      <a:pt x="375" y="462"/>
                      <a:pt x="369" y="465"/>
                      <a:pt x="365" y="464"/>
                    </a:cubicBezTo>
                    <a:cubicBezTo>
                      <a:pt x="363" y="465"/>
                      <a:pt x="363" y="468"/>
                      <a:pt x="360" y="467"/>
                    </a:cubicBezTo>
                    <a:cubicBezTo>
                      <a:pt x="354" y="468"/>
                      <a:pt x="356" y="460"/>
                      <a:pt x="347" y="462"/>
                    </a:cubicBezTo>
                    <a:cubicBezTo>
                      <a:pt x="347" y="458"/>
                      <a:pt x="344" y="458"/>
                      <a:pt x="345" y="454"/>
                    </a:cubicBezTo>
                    <a:cubicBezTo>
                      <a:pt x="343" y="455"/>
                      <a:pt x="342" y="454"/>
                      <a:pt x="341" y="452"/>
                    </a:cubicBezTo>
                    <a:cubicBezTo>
                      <a:pt x="340" y="450"/>
                      <a:pt x="337" y="449"/>
                      <a:pt x="334" y="449"/>
                    </a:cubicBezTo>
                    <a:cubicBezTo>
                      <a:pt x="337" y="444"/>
                      <a:pt x="335" y="433"/>
                      <a:pt x="334" y="428"/>
                    </a:cubicBezTo>
                    <a:cubicBezTo>
                      <a:pt x="329" y="431"/>
                      <a:pt x="323" y="425"/>
                      <a:pt x="322" y="434"/>
                    </a:cubicBezTo>
                    <a:cubicBezTo>
                      <a:pt x="317" y="431"/>
                      <a:pt x="316" y="435"/>
                      <a:pt x="311" y="432"/>
                    </a:cubicBezTo>
                    <a:cubicBezTo>
                      <a:pt x="312" y="434"/>
                      <a:pt x="311" y="435"/>
                      <a:pt x="309" y="436"/>
                    </a:cubicBezTo>
                    <a:cubicBezTo>
                      <a:pt x="311" y="437"/>
                      <a:pt x="312" y="438"/>
                      <a:pt x="313" y="439"/>
                    </a:cubicBezTo>
                    <a:cubicBezTo>
                      <a:pt x="314" y="441"/>
                      <a:pt x="313" y="444"/>
                      <a:pt x="317" y="443"/>
                    </a:cubicBezTo>
                    <a:cubicBezTo>
                      <a:pt x="315" y="449"/>
                      <a:pt x="315" y="447"/>
                      <a:pt x="319" y="451"/>
                    </a:cubicBezTo>
                    <a:cubicBezTo>
                      <a:pt x="320" y="455"/>
                      <a:pt x="316" y="453"/>
                      <a:pt x="315" y="454"/>
                    </a:cubicBezTo>
                    <a:cubicBezTo>
                      <a:pt x="315" y="455"/>
                      <a:pt x="312" y="461"/>
                      <a:pt x="311" y="460"/>
                    </a:cubicBezTo>
                    <a:cubicBezTo>
                      <a:pt x="307" y="456"/>
                      <a:pt x="311" y="465"/>
                      <a:pt x="304" y="464"/>
                    </a:cubicBezTo>
                    <a:cubicBezTo>
                      <a:pt x="303" y="462"/>
                      <a:pt x="302" y="460"/>
                      <a:pt x="300" y="460"/>
                    </a:cubicBezTo>
                    <a:cubicBezTo>
                      <a:pt x="299" y="457"/>
                      <a:pt x="302" y="456"/>
                      <a:pt x="304" y="456"/>
                    </a:cubicBezTo>
                    <a:cubicBezTo>
                      <a:pt x="301" y="453"/>
                      <a:pt x="295" y="451"/>
                      <a:pt x="300" y="447"/>
                    </a:cubicBezTo>
                    <a:cubicBezTo>
                      <a:pt x="298" y="446"/>
                      <a:pt x="294" y="448"/>
                      <a:pt x="293" y="447"/>
                    </a:cubicBezTo>
                    <a:cubicBezTo>
                      <a:pt x="291" y="446"/>
                      <a:pt x="296" y="445"/>
                      <a:pt x="296" y="445"/>
                    </a:cubicBezTo>
                    <a:cubicBezTo>
                      <a:pt x="296" y="445"/>
                      <a:pt x="292" y="440"/>
                      <a:pt x="287" y="438"/>
                    </a:cubicBezTo>
                    <a:cubicBezTo>
                      <a:pt x="288" y="429"/>
                      <a:pt x="283" y="427"/>
                      <a:pt x="283" y="419"/>
                    </a:cubicBezTo>
                    <a:cubicBezTo>
                      <a:pt x="284" y="416"/>
                      <a:pt x="279" y="418"/>
                      <a:pt x="278" y="417"/>
                    </a:cubicBezTo>
                    <a:cubicBezTo>
                      <a:pt x="277" y="416"/>
                      <a:pt x="281" y="414"/>
                      <a:pt x="280" y="413"/>
                    </a:cubicBezTo>
                    <a:cubicBezTo>
                      <a:pt x="276" y="410"/>
                      <a:pt x="275" y="414"/>
                      <a:pt x="272" y="411"/>
                    </a:cubicBezTo>
                    <a:cubicBezTo>
                      <a:pt x="272" y="411"/>
                      <a:pt x="274" y="409"/>
                      <a:pt x="274" y="408"/>
                    </a:cubicBezTo>
                    <a:cubicBezTo>
                      <a:pt x="273" y="406"/>
                      <a:pt x="272" y="410"/>
                      <a:pt x="272" y="410"/>
                    </a:cubicBezTo>
                    <a:cubicBezTo>
                      <a:pt x="270" y="410"/>
                      <a:pt x="271" y="407"/>
                      <a:pt x="270" y="406"/>
                    </a:cubicBezTo>
                    <a:cubicBezTo>
                      <a:pt x="263" y="407"/>
                      <a:pt x="263" y="401"/>
                      <a:pt x="255" y="402"/>
                    </a:cubicBezTo>
                    <a:cubicBezTo>
                      <a:pt x="255" y="400"/>
                      <a:pt x="253" y="400"/>
                      <a:pt x="252" y="398"/>
                    </a:cubicBezTo>
                    <a:cubicBezTo>
                      <a:pt x="251" y="398"/>
                      <a:pt x="252" y="395"/>
                      <a:pt x="252" y="395"/>
                    </a:cubicBezTo>
                    <a:cubicBezTo>
                      <a:pt x="251" y="394"/>
                      <a:pt x="248" y="395"/>
                      <a:pt x="248" y="395"/>
                    </a:cubicBezTo>
                    <a:cubicBezTo>
                      <a:pt x="248" y="394"/>
                      <a:pt x="248" y="387"/>
                      <a:pt x="246" y="389"/>
                    </a:cubicBezTo>
                    <a:cubicBezTo>
                      <a:pt x="245" y="391"/>
                      <a:pt x="244" y="389"/>
                      <a:pt x="242" y="387"/>
                    </a:cubicBezTo>
                    <a:cubicBezTo>
                      <a:pt x="242" y="386"/>
                      <a:pt x="240" y="386"/>
                      <a:pt x="240" y="383"/>
                    </a:cubicBezTo>
                    <a:cubicBezTo>
                      <a:pt x="234" y="384"/>
                      <a:pt x="235" y="386"/>
                      <a:pt x="229" y="383"/>
                    </a:cubicBezTo>
                    <a:cubicBezTo>
                      <a:pt x="227" y="384"/>
                      <a:pt x="228" y="387"/>
                      <a:pt x="226" y="387"/>
                    </a:cubicBezTo>
                    <a:cubicBezTo>
                      <a:pt x="224" y="392"/>
                      <a:pt x="229" y="391"/>
                      <a:pt x="229" y="395"/>
                    </a:cubicBezTo>
                    <a:cubicBezTo>
                      <a:pt x="229" y="396"/>
                      <a:pt x="232" y="399"/>
                      <a:pt x="233" y="400"/>
                    </a:cubicBezTo>
                    <a:cubicBezTo>
                      <a:pt x="234" y="401"/>
                      <a:pt x="235" y="402"/>
                      <a:pt x="237" y="402"/>
                    </a:cubicBezTo>
                    <a:cubicBezTo>
                      <a:pt x="234" y="408"/>
                      <a:pt x="240" y="407"/>
                      <a:pt x="242" y="410"/>
                    </a:cubicBezTo>
                    <a:cubicBezTo>
                      <a:pt x="243" y="410"/>
                      <a:pt x="244" y="417"/>
                      <a:pt x="246" y="415"/>
                    </a:cubicBezTo>
                    <a:cubicBezTo>
                      <a:pt x="249" y="412"/>
                      <a:pt x="246" y="416"/>
                      <a:pt x="248" y="417"/>
                    </a:cubicBezTo>
                    <a:cubicBezTo>
                      <a:pt x="250" y="419"/>
                      <a:pt x="254" y="418"/>
                      <a:pt x="255" y="423"/>
                    </a:cubicBezTo>
                    <a:cubicBezTo>
                      <a:pt x="258" y="421"/>
                      <a:pt x="259" y="424"/>
                      <a:pt x="259" y="424"/>
                    </a:cubicBezTo>
                    <a:cubicBezTo>
                      <a:pt x="260" y="425"/>
                      <a:pt x="262" y="423"/>
                      <a:pt x="261" y="423"/>
                    </a:cubicBezTo>
                    <a:cubicBezTo>
                      <a:pt x="263" y="423"/>
                      <a:pt x="264" y="428"/>
                      <a:pt x="265" y="424"/>
                    </a:cubicBezTo>
                    <a:cubicBezTo>
                      <a:pt x="269" y="424"/>
                      <a:pt x="264" y="433"/>
                      <a:pt x="270" y="430"/>
                    </a:cubicBezTo>
                    <a:cubicBezTo>
                      <a:pt x="270" y="434"/>
                      <a:pt x="262" y="431"/>
                      <a:pt x="259" y="432"/>
                    </a:cubicBezTo>
                    <a:cubicBezTo>
                      <a:pt x="260" y="434"/>
                      <a:pt x="262" y="433"/>
                      <a:pt x="263" y="436"/>
                    </a:cubicBezTo>
                    <a:cubicBezTo>
                      <a:pt x="264" y="439"/>
                      <a:pt x="260" y="445"/>
                      <a:pt x="263" y="445"/>
                    </a:cubicBezTo>
                    <a:cubicBezTo>
                      <a:pt x="261" y="448"/>
                      <a:pt x="257" y="448"/>
                      <a:pt x="253" y="449"/>
                    </a:cubicBezTo>
                    <a:cubicBezTo>
                      <a:pt x="256" y="448"/>
                      <a:pt x="254" y="441"/>
                      <a:pt x="257" y="441"/>
                    </a:cubicBezTo>
                    <a:cubicBezTo>
                      <a:pt x="256" y="440"/>
                      <a:pt x="256" y="436"/>
                      <a:pt x="253" y="436"/>
                    </a:cubicBezTo>
                    <a:cubicBezTo>
                      <a:pt x="251" y="435"/>
                      <a:pt x="255" y="433"/>
                      <a:pt x="250" y="430"/>
                    </a:cubicBezTo>
                    <a:cubicBezTo>
                      <a:pt x="248" y="429"/>
                      <a:pt x="244" y="429"/>
                      <a:pt x="244" y="424"/>
                    </a:cubicBezTo>
                    <a:cubicBezTo>
                      <a:pt x="236" y="426"/>
                      <a:pt x="235" y="421"/>
                      <a:pt x="229" y="421"/>
                    </a:cubicBezTo>
                    <a:cubicBezTo>
                      <a:pt x="228" y="416"/>
                      <a:pt x="225" y="414"/>
                      <a:pt x="222" y="410"/>
                    </a:cubicBezTo>
                    <a:cubicBezTo>
                      <a:pt x="221" y="408"/>
                      <a:pt x="220" y="410"/>
                      <a:pt x="220" y="408"/>
                    </a:cubicBezTo>
                    <a:cubicBezTo>
                      <a:pt x="220" y="405"/>
                      <a:pt x="217" y="407"/>
                      <a:pt x="216" y="406"/>
                    </a:cubicBezTo>
                    <a:cubicBezTo>
                      <a:pt x="216" y="405"/>
                      <a:pt x="217" y="402"/>
                      <a:pt x="216" y="402"/>
                    </a:cubicBezTo>
                    <a:cubicBezTo>
                      <a:pt x="214" y="401"/>
                      <a:pt x="211" y="403"/>
                      <a:pt x="209" y="402"/>
                    </a:cubicBezTo>
                    <a:cubicBezTo>
                      <a:pt x="208" y="401"/>
                      <a:pt x="212" y="400"/>
                      <a:pt x="213" y="400"/>
                    </a:cubicBezTo>
                    <a:cubicBezTo>
                      <a:pt x="210" y="396"/>
                      <a:pt x="199" y="396"/>
                      <a:pt x="194" y="398"/>
                    </a:cubicBezTo>
                    <a:cubicBezTo>
                      <a:pt x="193" y="400"/>
                      <a:pt x="197" y="401"/>
                      <a:pt x="198" y="400"/>
                    </a:cubicBezTo>
                    <a:cubicBezTo>
                      <a:pt x="196" y="403"/>
                      <a:pt x="195" y="401"/>
                      <a:pt x="192" y="402"/>
                    </a:cubicBezTo>
                    <a:cubicBezTo>
                      <a:pt x="188" y="404"/>
                      <a:pt x="188" y="410"/>
                      <a:pt x="185" y="410"/>
                    </a:cubicBezTo>
                    <a:cubicBezTo>
                      <a:pt x="177" y="409"/>
                      <a:pt x="175" y="403"/>
                      <a:pt x="166" y="404"/>
                    </a:cubicBezTo>
                    <a:cubicBezTo>
                      <a:pt x="163" y="405"/>
                      <a:pt x="164" y="410"/>
                      <a:pt x="158" y="408"/>
                    </a:cubicBezTo>
                    <a:cubicBezTo>
                      <a:pt x="158" y="412"/>
                      <a:pt x="158" y="416"/>
                      <a:pt x="158" y="421"/>
                    </a:cubicBezTo>
                    <a:cubicBezTo>
                      <a:pt x="153" y="423"/>
                      <a:pt x="141" y="421"/>
                      <a:pt x="144" y="432"/>
                    </a:cubicBezTo>
                    <a:cubicBezTo>
                      <a:pt x="131" y="429"/>
                      <a:pt x="141" y="439"/>
                      <a:pt x="130" y="439"/>
                    </a:cubicBezTo>
                    <a:cubicBezTo>
                      <a:pt x="130" y="442"/>
                      <a:pt x="137" y="446"/>
                      <a:pt x="132" y="447"/>
                    </a:cubicBezTo>
                    <a:cubicBezTo>
                      <a:pt x="132" y="453"/>
                      <a:pt x="129" y="447"/>
                      <a:pt x="125" y="452"/>
                    </a:cubicBezTo>
                    <a:cubicBezTo>
                      <a:pt x="125" y="455"/>
                      <a:pt x="125" y="456"/>
                      <a:pt x="127" y="456"/>
                    </a:cubicBezTo>
                    <a:cubicBezTo>
                      <a:pt x="127" y="460"/>
                      <a:pt x="120" y="457"/>
                      <a:pt x="117" y="458"/>
                    </a:cubicBezTo>
                    <a:cubicBezTo>
                      <a:pt x="115" y="458"/>
                      <a:pt x="115" y="463"/>
                      <a:pt x="114" y="464"/>
                    </a:cubicBezTo>
                    <a:cubicBezTo>
                      <a:pt x="108" y="466"/>
                      <a:pt x="98" y="462"/>
                      <a:pt x="93" y="469"/>
                    </a:cubicBezTo>
                    <a:cubicBezTo>
                      <a:pt x="91" y="467"/>
                      <a:pt x="89" y="464"/>
                      <a:pt x="88" y="462"/>
                    </a:cubicBezTo>
                    <a:cubicBezTo>
                      <a:pt x="79" y="460"/>
                      <a:pt x="70" y="464"/>
                      <a:pt x="67" y="462"/>
                    </a:cubicBezTo>
                    <a:cubicBezTo>
                      <a:pt x="68" y="455"/>
                      <a:pt x="71" y="447"/>
                      <a:pt x="65" y="443"/>
                    </a:cubicBezTo>
                    <a:cubicBezTo>
                      <a:pt x="64" y="440"/>
                      <a:pt x="68" y="439"/>
                      <a:pt x="69" y="436"/>
                    </a:cubicBezTo>
                    <a:cubicBezTo>
                      <a:pt x="70" y="430"/>
                      <a:pt x="67" y="425"/>
                      <a:pt x="71" y="421"/>
                    </a:cubicBezTo>
                    <a:cubicBezTo>
                      <a:pt x="69" y="417"/>
                      <a:pt x="70" y="411"/>
                      <a:pt x="65" y="410"/>
                    </a:cubicBezTo>
                    <a:cubicBezTo>
                      <a:pt x="66" y="408"/>
                      <a:pt x="70" y="408"/>
                      <a:pt x="69" y="404"/>
                    </a:cubicBezTo>
                    <a:cubicBezTo>
                      <a:pt x="74" y="405"/>
                      <a:pt x="85" y="400"/>
                      <a:pt x="84" y="408"/>
                    </a:cubicBezTo>
                    <a:cubicBezTo>
                      <a:pt x="88" y="404"/>
                      <a:pt x="106" y="412"/>
                      <a:pt x="110" y="408"/>
                    </a:cubicBezTo>
                    <a:cubicBezTo>
                      <a:pt x="112" y="406"/>
                      <a:pt x="111" y="407"/>
                      <a:pt x="114" y="408"/>
                    </a:cubicBezTo>
                    <a:cubicBezTo>
                      <a:pt x="113" y="408"/>
                      <a:pt x="115" y="405"/>
                      <a:pt x="116" y="406"/>
                    </a:cubicBezTo>
                    <a:cubicBezTo>
                      <a:pt x="116" y="406"/>
                      <a:pt x="116" y="408"/>
                      <a:pt x="116" y="408"/>
                    </a:cubicBezTo>
                    <a:cubicBezTo>
                      <a:pt x="121" y="406"/>
                      <a:pt x="124" y="404"/>
                      <a:pt x="125" y="398"/>
                    </a:cubicBezTo>
                    <a:cubicBezTo>
                      <a:pt x="125" y="396"/>
                      <a:pt x="130" y="386"/>
                      <a:pt x="125" y="382"/>
                    </a:cubicBezTo>
                    <a:cubicBezTo>
                      <a:pt x="122" y="379"/>
                      <a:pt x="126" y="379"/>
                      <a:pt x="123" y="374"/>
                    </a:cubicBezTo>
                    <a:cubicBezTo>
                      <a:pt x="123" y="372"/>
                      <a:pt x="120" y="373"/>
                      <a:pt x="117" y="372"/>
                    </a:cubicBezTo>
                    <a:cubicBezTo>
                      <a:pt x="118" y="371"/>
                      <a:pt x="119" y="369"/>
                      <a:pt x="119" y="367"/>
                    </a:cubicBezTo>
                    <a:cubicBezTo>
                      <a:pt x="117" y="365"/>
                      <a:pt x="116" y="369"/>
                      <a:pt x="116" y="369"/>
                    </a:cubicBezTo>
                    <a:cubicBezTo>
                      <a:pt x="113" y="368"/>
                      <a:pt x="115" y="366"/>
                      <a:pt x="114" y="365"/>
                    </a:cubicBezTo>
                    <a:cubicBezTo>
                      <a:pt x="112" y="364"/>
                      <a:pt x="107" y="364"/>
                      <a:pt x="104" y="363"/>
                    </a:cubicBezTo>
                    <a:cubicBezTo>
                      <a:pt x="104" y="363"/>
                      <a:pt x="104" y="361"/>
                      <a:pt x="102" y="361"/>
                    </a:cubicBezTo>
                    <a:cubicBezTo>
                      <a:pt x="100" y="361"/>
                      <a:pt x="99" y="361"/>
                      <a:pt x="99" y="359"/>
                    </a:cubicBezTo>
                    <a:cubicBezTo>
                      <a:pt x="97" y="354"/>
                      <a:pt x="103" y="357"/>
                      <a:pt x="102" y="357"/>
                    </a:cubicBezTo>
                    <a:cubicBezTo>
                      <a:pt x="108" y="356"/>
                      <a:pt x="112" y="352"/>
                      <a:pt x="123" y="354"/>
                    </a:cubicBezTo>
                    <a:cubicBezTo>
                      <a:pt x="124" y="350"/>
                      <a:pt x="122" y="350"/>
                      <a:pt x="119" y="350"/>
                    </a:cubicBezTo>
                    <a:cubicBezTo>
                      <a:pt x="121" y="345"/>
                      <a:pt x="127" y="350"/>
                      <a:pt x="130" y="350"/>
                    </a:cubicBezTo>
                    <a:cubicBezTo>
                      <a:pt x="132" y="350"/>
                      <a:pt x="136" y="346"/>
                      <a:pt x="136" y="350"/>
                    </a:cubicBezTo>
                    <a:cubicBezTo>
                      <a:pt x="140" y="347"/>
                      <a:pt x="140" y="341"/>
                      <a:pt x="147" y="341"/>
                    </a:cubicBezTo>
                    <a:cubicBezTo>
                      <a:pt x="145" y="334"/>
                      <a:pt x="152" y="337"/>
                      <a:pt x="151" y="331"/>
                    </a:cubicBezTo>
                    <a:cubicBezTo>
                      <a:pt x="155" y="331"/>
                      <a:pt x="158" y="331"/>
                      <a:pt x="162" y="331"/>
                    </a:cubicBezTo>
                    <a:cubicBezTo>
                      <a:pt x="162" y="329"/>
                      <a:pt x="160" y="330"/>
                      <a:pt x="158" y="329"/>
                    </a:cubicBezTo>
                    <a:cubicBezTo>
                      <a:pt x="159" y="326"/>
                      <a:pt x="164" y="328"/>
                      <a:pt x="162" y="322"/>
                    </a:cubicBezTo>
                    <a:cubicBezTo>
                      <a:pt x="167" y="322"/>
                      <a:pt x="166" y="325"/>
                      <a:pt x="170" y="322"/>
                    </a:cubicBezTo>
                    <a:cubicBezTo>
                      <a:pt x="165" y="312"/>
                      <a:pt x="173" y="316"/>
                      <a:pt x="173" y="307"/>
                    </a:cubicBezTo>
                    <a:cubicBezTo>
                      <a:pt x="176" y="307"/>
                      <a:pt x="178" y="308"/>
                      <a:pt x="181" y="307"/>
                    </a:cubicBezTo>
                    <a:cubicBezTo>
                      <a:pt x="183" y="306"/>
                      <a:pt x="183" y="304"/>
                      <a:pt x="185" y="303"/>
                    </a:cubicBezTo>
                    <a:cubicBezTo>
                      <a:pt x="187" y="302"/>
                      <a:pt x="186" y="305"/>
                      <a:pt x="186" y="305"/>
                    </a:cubicBezTo>
                    <a:cubicBezTo>
                      <a:pt x="189" y="306"/>
                      <a:pt x="188" y="303"/>
                      <a:pt x="188" y="303"/>
                    </a:cubicBezTo>
                    <a:cubicBezTo>
                      <a:pt x="190" y="303"/>
                      <a:pt x="194" y="304"/>
                      <a:pt x="196" y="303"/>
                    </a:cubicBezTo>
                    <a:cubicBezTo>
                      <a:pt x="198" y="303"/>
                      <a:pt x="199" y="297"/>
                      <a:pt x="203" y="300"/>
                    </a:cubicBezTo>
                    <a:cubicBezTo>
                      <a:pt x="203" y="295"/>
                      <a:pt x="197" y="296"/>
                      <a:pt x="198" y="290"/>
                    </a:cubicBezTo>
                    <a:cubicBezTo>
                      <a:pt x="203" y="289"/>
                      <a:pt x="200" y="288"/>
                      <a:pt x="199" y="281"/>
                    </a:cubicBezTo>
                    <a:cubicBezTo>
                      <a:pt x="199" y="276"/>
                      <a:pt x="202" y="273"/>
                      <a:pt x="201" y="268"/>
                    </a:cubicBezTo>
                    <a:cubicBezTo>
                      <a:pt x="204" y="268"/>
                      <a:pt x="206" y="268"/>
                      <a:pt x="209" y="268"/>
                    </a:cubicBezTo>
                    <a:cubicBezTo>
                      <a:pt x="214" y="268"/>
                      <a:pt x="204" y="263"/>
                      <a:pt x="213" y="264"/>
                    </a:cubicBezTo>
                    <a:cubicBezTo>
                      <a:pt x="213" y="266"/>
                      <a:pt x="215" y="266"/>
                      <a:pt x="216" y="266"/>
                    </a:cubicBezTo>
                    <a:cubicBezTo>
                      <a:pt x="213" y="270"/>
                      <a:pt x="213" y="266"/>
                      <a:pt x="214" y="272"/>
                    </a:cubicBezTo>
                    <a:cubicBezTo>
                      <a:pt x="215" y="275"/>
                      <a:pt x="214" y="278"/>
                      <a:pt x="218" y="277"/>
                    </a:cubicBezTo>
                    <a:cubicBezTo>
                      <a:pt x="218" y="280"/>
                      <a:pt x="218" y="282"/>
                      <a:pt x="216" y="283"/>
                    </a:cubicBezTo>
                    <a:cubicBezTo>
                      <a:pt x="216" y="286"/>
                      <a:pt x="224" y="280"/>
                      <a:pt x="227" y="285"/>
                    </a:cubicBezTo>
                    <a:cubicBezTo>
                      <a:pt x="226" y="290"/>
                      <a:pt x="215" y="286"/>
                      <a:pt x="214" y="292"/>
                    </a:cubicBezTo>
                    <a:cubicBezTo>
                      <a:pt x="213" y="296"/>
                      <a:pt x="219" y="297"/>
                      <a:pt x="220" y="298"/>
                    </a:cubicBezTo>
                    <a:cubicBezTo>
                      <a:pt x="222" y="299"/>
                      <a:pt x="222" y="302"/>
                      <a:pt x="226" y="301"/>
                    </a:cubicBezTo>
                    <a:cubicBezTo>
                      <a:pt x="224" y="298"/>
                      <a:pt x="219" y="298"/>
                      <a:pt x="227" y="298"/>
                    </a:cubicBezTo>
                    <a:cubicBezTo>
                      <a:pt x="230" y="298"/>
                      <a:pt x="233" y="297"/>
                      <a:pt x="235" y="298"/>
                    </a:cubicBezTo>
                    <a:cubicBezTo>
                      <a:pt x="238" y="298"/>
                      <a:pt x="239" y="300"/>
                      <a:pt x="242" y="300"/>
                    </a:cubicBezTo>
                    <a:cubicBezTo>
                      <a:pt x="247" y="300"/>
                      <a:pt x="248" y="296"/>
                      <a:pt x="253" y="298"/>
                    </a:cubicBezTo>
                    <a:cubicBezTo>
                      <a:pt x="254" y="298"/>
                      <a:pt x="260" y="301"/>
                      <a:pt x="263" y="298"/>
                    </a:cubicBezTo>
                    <a:cubicBezTo>
                      <a:pt x="263" y="298"/>
                      <a:pt x="263" y="296"/>
                      <a:pt x="263" y="296"/>
                    </a:cubicBezTo>
                    <a:cubicBezTo>
                      <a:pt x="268" y="294"/>
                      <a:pt x="274" y="296"/>
                      <a:pt x="276" y="292"/>
                    </a:cubicBezTo>
                    <a:cubicBezTo>
                      <a:pt x="283" y="300"/>
                      <a:pt x="288" y="286"/>
                      <a:pt x="293" y="290"/>
                    </a:cubicBezTo>
                    <a:cubicBezTo>
                      <a:pt x="293" y="288"/>
                      <a:pt x="293" y="285"/>
                      <a:pt x="293" y="283"/>
                    </a:cubicBezTo>
                    <a:cubicBezTo>
                      <a:pt x="296" y="284"/>
                      <a:pt x="296" y="281"/>
                      <a:pt x="296" y="279"/>
                    </a:cubicBezTo>
                    <a:cubicBezTo>
                      <a:pt x="296" y="279"/>
                      <a:pt x="298" y="274"/>
                      <a:pt x="298" y="273"/>
                    </a:cubicBezTo>
                    <a:cubicBezTo>
                      <a:pt x="300" y="272"/>
                      <a:pt x="298" y="272"/>
                      <a:pt x="298" y="268"/>
                    </a:cubicBezTo>
                    <a:cubicBezTo>
                      <a:pt x="302" y="268"/>
                      <a:pt x="305" y="267"/>
                      <a:pt x="306" y="264"/>
                    </a:cubicBezTo>
                    <a:cubicBezTo>
                      <a:pt x="308" y="264"/>
                      <a:pt x="307" y="266"/>
                      <a:pt x="308" y="268"/>
                    </a:cubicBezTo>
                    <a:cubicBezTo>
                      <a:pt x="309" y="266"/>
                      <a:pt x="312" y="266"/>
                      <a:pt x="315" y="266"/>
                    </a:cubicBezTo>
                    <a:cubicBezTo>
                      <a:pt x="317" y="266"/>
                      <a:pt x="316" y="262"/>
                      <a:pt x="319" y="262"/>
                    </a:cubicBezTo>
                    <a:cubicBezTo>
                      <a:pt x="319" y="258"/>
                      <a:pt x="318" y="255"/>
                      <a:pt x="315" y="255"/>
                    </a:cubicBezTo>
                    <a:cubicBezTo>
                      <a:pt x="316" y="253"/>
                      <a:pt x="317" y="251"/>
                      <a:pt x="317" y="247"/>
                    </a:cubicBezTo>
                    <a:cubicBezTo>
                      <a:pt x="321" y="248"/>
                      <a:pt x="323" y="247"/>
                      <a:pt x="322" y="244"/>
                    </a:cubicBezTo>
                    <a:cubicBezTo>
                      <a:pt x="327" y="248"/>
                      <a:pt x="328" y="241"/>
                      <a:pt x="335" y="244"/>
                    </a:cubicBezTo>
                    <a:cubicBezTo>
                      <a:pt x="336" y="244"/>
                      <a:pt x="338" y="246"/>
                      <a:pt x="337" y="246"/>
                    </a:cubicBezTo>
                    <a:cubicBezTo>
                      <a:pt x="339" y="246"/>
                      <a:pt x="339" y="244"/>
                      <a:pt x="341" y="244"/>
                    </a:cubicBezTo>
                    <a:cubicBezTo>
                      <a:pt x="343" y="243"/>
                      <a:pt x="345" y="245"/>
                      <a:pt x="345" y="246"/>
                    </a:cubicBezTo>
                    <a:cubicBezTo>
                      <a:pt x="347" y="245"/>
                      <a:pt x="345" y="243"/>
                      <a:pt x="347" y="242"/>
                    </a:cubicBezTo>
                    <a:cubicBezTo>
                      <a:pt x="348" y="241"/>
                      <a:pt x="350" y="242"/>
                      <a:pt x="350" y="242"/>
                    </a:cubicBezTo>
                    <a:cubicBezTo>
                      <a:pt x="353" y="240"/>
                      <a:pt x="353" y="236"/>
                      <a:pt x="358" y="238"/>
                    </a:cubicBezTo>
                    <a:cubicBezTo>
                      <a:pt x="355" y="236"/>
                      <a:pt x="357" y="229"/>
                      <a:pt x="352" y="229"/>
                    </a:cubicBezTo>
                    <a:cubicBezTo>
                      <a:pt x="349" y="226"/>
                      <a:pt x="349" y="232"/>
                      <a:pt x="349" y="232"/>
                    </a:cubicBezTo>
                    <a:cubicBezTo>
                      <a:pt x="347" y="233"/>
                      <a:pt x="346" y="230"/>
                      <a:pt x="345" y="231"/>
                    </a:cubicBezTo>
                    <a:cubicBezTo>
                      <a:pt x="344" y="231"/>
                      <a:pt x="342" y="232"/>
                      <a:pt x="343" y="232"/>
                    </a:cubicBezTo>
                    <a:cubicBezTo>
                      <a:pt x="341" y="232"/>
                      <a:pt x="341" y="230"/>
                      <a:pt x="339" y="231"/>
                    </a:cubicBezTo>
                    <a:cubicBezTo>
                      <a:pt x="336" y="231"/>
                      <a:pt x="334" y="234"/>
                      <a:pt x="330" y="232"/>
                    </a:cubicBezTo>
                    <a:cubicBezTo>
                      <a:pt x="328" y="232"/>
                      <a:pt x="328" y="235"/>
                      <a:pt x="328" y="236"/>
                    </a:cubicBezTo>
                    <a:cubicBezTo>
                      <a:pt x="320" y="235"/>
                      <a:pt x="312" y="237"/>
                      <a:pt x="306" y="234"/>
                    </a:cubicBezTo>
                    <a:cubicBezTo>
                      <a:pt x="305" y="234"/>
                      <a:pt x="306" y="231"/>
                      <a:pt x="306" y="231"/>
                    </a:cubicBezTo>
                    <a:cubicBezTo>
                      <a:pt x="304" y="229"/>
                      <a:pt x="299" y="231"/>
                      <a:pt x="298" y="229"/>
                    </a:cubicBezTo>
                    <a:cubicBezTo>
                      <a:pt x="303" y="218"/>
                      <a:pt x="300" y="213"/>
                      <a:pt x="298" y="201"/>
                    </a:cubicBezTo>
                    <a:cubicBezTo>
                      <a:pt x="303" y="200"/>
                      <a:pt x="311" y="193"/>
                      <a:pt x="313" y="197"/>
                    </a:cubicBezTo>
                    <a:cubicBezTo>
                      <a:pt x="316" y="195"/>
                      <a:pt x="313" y="194"/>
                      <a:pt x="315" y="190"/>
                    </a:cubicBezTo>
                    <a:cubicBezTo>
                      <a:pt x="321" y="190"/>
                      <a:pt x="321" y="179"/>
                      <a:pt x="322" y="177"/>
                    </a:cubicBezTo>
                    <a:cubicBezTo>
                      <a:pt x="323" y="176"/>
                      <a:pt x="326" y="177"/>
                      <a:pt x="326" y="177"/>
                    </a:cubicBezTo>
                    <a:cubicBezTo>
                      <a:pt x="326" y="173"/>
                      <a:pt x="319" y="171"/>
                      <a:pt x="322" y="167"/>
                    </a:cubicBezTo>
                    <a:cubicBezTo>
                      <a:pt x="320" y="169"/>
                      <a:pt x="315" y="167"/>
                      <a:pt x="311" y="167"/>
                    </a:cubicBezTo>
                    <a:cubicBezTo>
                      <a:pt x="307" y="168"/>
                      <a:pt x="303" y="172"/>
                      <a:pt x="298" y="171"/>
                    </a:cubicBezTo>
                    <a:cubicBezTo>
                      <a:pt x="295" y="168"/>
                      <a:pt x="295" y="182"/>
                      <a:pt x="296" y="178"/>
                    </a:cubicBezTo>
                    <a:cubicBezTo>
                      <a:pt x="295" y="182"/>
                      <a:pt x="294" y="177"/>
                      <a:pt x="293" y="178"/>
                    </a:cubicBezTo>
                    <a:cubicBezTo>
                      <a:pt x="291" y="180"/>
                      <a:pt x="294" y="184"/>
                      <a:pt x="293" y="186"/>
                    </a:cubicBezTo>
                    <a:cubicBezTo>
                      <a:pt x="292" y="187"/>
                      <a:pt x="288" y="191"/>
                      <a:pt x="285" y="193"/>
                    </a:cubicBezTo>
                    <a:cubicBezTo>
                      <a:pt x="280" y="199"/>
                      <a:pt x="280" y="203"/>
                      <a:pt x="272" y="203"/>
                    </a:cubicBezTo>
                    <a:cubicBezTo>
                      <a:pt x="272" y="205"/>
                      <a:pt x="275" y="208"/>
                      <a:pt x="272" y="208"/>
                    </a:cubicBezTo>
                    <a:cubicBezTo>
                      <a:pt x="270" y="208"/>
                      <a:pt x="272" y="211"/>
                      <a:pt x="270" y="212"/>
                    </a:cubicBezTo>
                    <a:cubicBezTo>
                      <a:pt x="270" y="212"/>
                      <a:pt x="267" y="211"/>
                      <a:pt x="267" y="212"/>
                    </a:cubicBezTo>
                    <a:cubicBezTo>
                      <a:pt x="266" y="213"/>
                      <a:pt x="267" y="215"/>
                      <a:pt x="267" y="216"/>
                    </a:cubicBezTo>
                    <a:cubicBezTo>
                      <a:pt x="266" y="216"/>
                      <a:pt x="265" y="215"/>
                      <a:pt x="265" y="216"/>
                    </a:cubicBezTo>
                    <a:cubicBezTo>
                      <a:pt x="264" y="218"/>
                      <a:pt x="266" y="223"/>
                      <a:pt x="263" y="223"/>
                    </a:cubicBezTo>
                    <a:cubicBezTo>
                      <a:pt x="264" y="225"/>
                      <a:pt x="268" y="226"/>
                      <a:pt x="265" y="227"/>
                    </a:cubicBezTo>
                    <a:cubicBezTo>
                      <a:pt x="267" y="229"/>
                      <a:pt x="269" y="232"/>
                      <a:pt x="274" y="232"/>
                    </a:cubicBezTo>
                    <a:cubicBezTo>
                      <a:pt x="274" y="236"/>
                      <a:pt x="275" y="237"/>
                      <a:pt x="278" y="238"/>
                    </a:cubicBezTo>
                    <a:cubicBezTo>
                      <a:pt x="276" y="240"/>
                      <a:pt x="275" y="240"/>
                      <a:pt x="274" y="242"/>
                    </a:cubicBezTo>
                    <a:cubicBezTo>
                      <a:pt x="273" y="244"/>
                      <a:pt x="274" y="246"/>
                      <a:pt x="272" y="247"/>
                    </a:cubicBezTo>
                    <a:cubicBezTo>
                      <a:pt x="270" y="249"/>
                      <a:pt x="268" y="249"/>
                      <a:pt x="265" y="249"/>
                    </a:cubicBezTo>
                    <a:cubicBezTo>
                      <a:pt x="264" y="257"/>
                      <a:pt x="257" y="259"/>
                      <a:pt x="259" y="270"/>
                    </a:cubicBezTo>
                    <a:cubicBezTo>
                      <a:pt x="252" y="267"/>
                      <a:pt x="253" y="279"/>
                      <a:pt x="248" y="279"/>
                    </a:cubicBezTo>
                    <a:cubicBezTo>
                      <a:pt x="247" y="279"/>
                      <a:pt x="247" y="279"/>
                      <a:pt x="246" y="279"/>
                    </a:cubicBezTo>
                    <a:cubicBezTo>
                      <a:pt x="244" y="280"/>
                      <a:pt x="245" y="282"/>
                      <a:pt x="244" y="283"/>
                    </a:cubicBezTo>
                    <a:cubicBezTo>
                      <a:pt x="241" y="284"/>
                      <a:pt x="237" y="280"/>
                      <a:pt x="235" y="285"/>
                    </a:cubicBezTo>
                    <a:cubicBezTo>
                      <a:pt x="231" y="284"/>
                      <a:pt x="234" y="277"/>
                      <a:pt x="233" y="273"/>
                    </a:cubicBezTo>
                    <a:cubicBezTo>
                      <a:pt x="231" y="272"/>
                      <a:pt x="232" y="268"/>
                      <a:pt x="229" y="268"/>
                    </a:cubicBezTo>
                    <a:cubicBezTo>
                      <a:pt x="224" y="268"/>
                      <a:pt x="231" y="262"/>
                      <a:pt x="224" y="262"/>
                    </a:cubicBezTo>
                    <a:cubicBezTo>
                      <a:pt x="227" y="258"/>
                      <a:pt x="220" y="257"/>
                      <a:pt x="220" y="255"/>
                    </a:cubicBezTo>
                    <a:cubicBezTo>
                      <a:pt x="220" y="254"/>
                      <a:pt x="222" y="253"/>
                      <a:pt x="222" y="251"/>
                    </a:cubicBezTo>
                    <a:cubicBezTo>
                      <a:pt x="221" y="246"/>
                      <a:pt x="217" y="243"/>
                      <a:pt x="213" y="240"/>
                    </a:cubicBezTo>
                    <a:cubicBezTo>
                      <a:pt x="207" y="242"/>
                      <a:pt x="209" y="251"/>
                      <a:pt x="199" y="249"/>
                    </a:cubicBezTo>
                    <a:cubicBezTo>
                      <a:pt x="200" y="251"/>
                      <a:pt x="202" y="251"/>
                      <a:pt x="203" y="251"/>
                    </a:cubicBezTo>
                    <a:cubicBezTo>
                      <a:pt x="203" y="253"/>
                      <a:pt x="201" y="253"/>
                      <a:pt x="199" y="253"/>
                    </a:cubicBezTo>
                    <a:cubicBezTo>
                      <a:pt x="196" y="253"/>
                      <a:pt x="198" y="259"/>
                      <a:pt x="194" y="259"/>
                    </a:cubicBezTo>
                    <a:cubicBezTo>
                      <a:pt x="185" y="260"/>
                      <a:pt x="188" y="251"/>
                      <a:pt x="179" y="253"/>
                    </a:cubicBezTo>
                    <a:cubicBezTo>
                      <a:pt x="179" y="251"/>
                      <a:pt x="181" y="252"/>
                      <a:pt x="183" y="251"/>
                    </a:cubicBezTo>
                    <a:cubicBezTo>
                      <a:pt x="185" y="246"/>
                      <a:pt x="178" y="242"/>
                      <a:pt x="183" y="240"/>
                    </a:cubicBezTo>
                    <a:cubicBezTo>
                      <a:pt x="181" y="238"/>
                      <a:pt x="179" y="237"/>
                      <a:pt x="177" y="236"/>
                    </a:cubicBezTo>
                    <a:cubicBezTo>
                      <a:pt x="176" y="234"/>
                      <a:pt x="179" y="233"/>
                      <a:pt x="179" y="232"/>
                    </a:cubicBezTo>
                    <a:cubicBezTo>
                      <a:pt x="179" y="231"/>
                      <a:pt x="175" y="229"/>
                      <a:pt x="175" y="229"/>
                    </a:cubicBezTo>
                    <a:cubicBezTo>
                      <a:pt x="175" y="227"/>
                      <a:pt x="178" y="216"/>
                      <a:pt x="175" y="223"/>
                    </a:cubicBezTo>
                    <a:cubicBezTo>
                      <a:pt x="172" y="222"/>
                      <a:pt x="174" y="219"/>
                      <a:pt x="177" y="219"/>
                    </a:cubicBezTo>
                    <a:cubicBezTo>
                      <a:pt x="173" y="213"/>
                      <a:pt x="183" y="211"/>
                      <a:pt x="179" y="210"/>
                    </a:cubicBezTo>
                    <a:cubicBezTo>
                      <a:pt x="179" y="207"/>
                      <a:pt x="184" y="209"/>
                      <a:pt x="185" y="206"/>
                    </a:cubicBezTo>
                    <a:cubicBezTo>
                      <a:pt x="185" y="204"/>
                      <a:pt x="187" y="206"/>
                      <a:pt x="186" y="206"/>
                    </a:cubicBezTo>
                    <a:cubicBezTo>
                      <a:pt x="188" y="205"/>
                      <a:pt x="188" y="203"/>
                      <a:pt x="190" y="203"/>
                    </a:cubicBezTo>
                    <a:cubicBezTo>
                      <a:pt x="192" y="202"/>
                      <a:pt x="192" y="199"/>
                      <a:pt x="192" y="197"/>
                    </a:cubicBezTo>
                    <a:cubicBezTo>
                      <a:pt x="196" y="198"/>
                      <a:pt x="198" y="197"/>
                      <a:pt x="198" y="193"/>
                    </a:cubicBezTo>
                    <a:cubicBezTo>
                      <a:pt x="203" y="192"/>
                      <a:pt x="200" y="200"/>
                      <a:pt x="207" y="197"/>
                    </a:cubicBezTo>
                    <a:cubicBezTo>
                      <a:pt x="207" y="195"/>
                      <a:pt x="205" y="196"/>
                      <a:pt x="203" y="195"/>
                    </a:cubicBezTo>
                    <a:cubicBezTo>
                      <a:pt x="208" y="191"/>
                      <a:pt x="214" y="193"/>
                      <a:pt x="218" y="188"/>
                    </a:cubicBezTo>
                    <a:cubicBezTo>
                      <a:pt x="219" y="187"/>
                      <a:pt x="217" y="185"/>
                      <a:pt x="218" y="184"/>
                    </a:cubicBezTo>
                    <a:cubicBezTo>
                      <a:pt x="219" y="183"/>
                      <a:pt x="221" y="185"/>
                      <a:pt x="222" y="184"/>
                    </a:cubicBezTo>
                    <a:cubicBezTo>
                      <a:pt x="223" y="183"/>
                      <a:pt x="221" y="180"/>
                      <a:pt x="222" y="178"/>
                    </a:cubicBezTo>
                    <a:cubicBezTo>
                      <a:pt x="222" y="177"/>
                      <a:pt x="227" y="176"/>
                      <a:pt x="227" y="175"/>
                    </a:cubicBezTo>
                    <a:cubicBezTo>
                      <a:pt x="228" y="173"/>
                      <a:pt x="226" y="169"/>
                      <a:pt x="227" y="167"/>
                    </a:cubicBezTo>
                    <a:cubicBezTo>
                      <a:pt x="228" y="167"/>
                      <a:pt x="230" y="170"/>
                      <a:pt x="231" y="169"/>
                    </a:cubicBezTo>
                    <a:cubicBezTo>
                      <a:pt x="229" y="170"/>
                      <a:pt x="234" y="160"/>
                      <a:pt x="233" y="160"/>
                    </a:cubicBezTo>
                    <a:cubicBezTo>
                      <a:pt x="237" y="164"/>
                      <a:pt x="238" y="157"/>
                      <a:pt x="242" y="156"/>
                    </a:cubicBezTo>
                    <a:cubicBezTo>
                      <a:pt x="242" y="153"/>
                      <a:pt x="245" y="151"/>
                      <a:pt x="242" y="150"/>
                    </a:cubicBezTo>
                    <a:cubicBezTo>
                      <a:pt x="243" y="147"/>
                      <a:pt x="248" y="150"/>
                      <a:pt x="248" y="145"/>
                    </a:cubicBezTo>
                    <a:cubicBezTo>
                      <a:pt x="248" y="143"/>
                      <a:pt x="251" y="143"/>
                      <a:pt x="253" y="143"/>
                    </a:cubicBezTo>
                    <a:cubicBezTo>
                      <a:pt x="254" y="141"/>
                      <a:pt x="253" y="140"/>
                      <a:pt x="252" y="139"/>
                    </a:cubicBezTo>
                    <a:cubicBezTo>
                      <a:pt x="257" y="135"/>
                      <a:pt x="260" y="135"/>
                      <a:pt x="265" y="134"/>
                    </a:cubicBezTo>
                    <a:cubicBezTo>
                      <a:pt x="267" y="132"/>
                      <a:pt x="264" y="131"/>
                      <a:pt x="267" y="126"/>
                    </a:cubicBezTo>
                    <a:cubicBezTo>
                      <a:pt x="268" y="125"/>
                      <a:pt x="272" y="124"/>
                      <a:pt x="272" y="121"/>
                    </a:cubicBezTo>
                    <a:cubicBezTo>
                      <a:pt x="272" y="116"/>
                      <a:pt x="278" y="123"/>
                      <a:pt x="278" y="115"/>
                    </a:cubicBezTo>
                    <a:cubicBezTo>
                      <a:pt x="285" y="112"/>
                      <a:pt x="292" y="119"/>
                      <a:pt x="293" y="108"/>
                    </a:cubicBezTo>
                    <a:cubicBezTo>
                      <a:pt x="296" y="110"/>
                      <a:pt x="304" y="106"/>
                      <a:pt x="309" y="109"/>
                    </a:cubicBezTo>
                    <a:cubicBezTo>
                      <a:pt x="311" y="108"/>
                      <a:pt x="312" y="106"/>
                      <a:pt x="313" y="104"/>
                    </a:cubicBezTo>
                    <a:cubicBezTo>
                      <a:pt x="318" y="101"/>
                      <a:pt x="323" y="110"/>
                      <a:pt x="322" y="102"/>
                    </a:cubicBezTo>
                    <a:cubicBezTo>
                      <a:pt x="326" y="103"/>
                      <a:pt x="326" y="107"/>
                      <a:pt x="330" y="108"/>
                    </a:cubicBezTo>
                    <a:cubicBezTo>
                      <a:pt x="333" y="107"/>
                      <a:pt x="332" y="102"/>
                      <a:pt x="337" y="104"/>
                    </a:cubicBezTo>
                    <a:cubicBezTo>
                      <a:pt x="338" y="107"/>
                      <a:pt x="336" y="107"/>
                      <a:pt x="335" y="109"/>
                    </a:cubicBezTo>
                    <a:cubicBezTo>
                      <a:pt x="337" y="110"/>
                      <a:pt x="346" y="101"/>
                      <a:pt x="350" y="106"/>
                    </a:cubicBezTo>
                    <a:cubicBezTo>
                      <a:pt x="353" y="108"/>
                      <a:pt x="351" y="105"/>
                      <a:pt x="354" y="106"/>
                    </a:cubicBezTo>
                    <a:cubicBezTo>
                      <a:pt x="358" y="106"/>
                      <a:pt x="362" y="109"/>
                      <a:pt x="367" y="108"/>
                    </a:cubicBezTo>
                    <a:cubicBezTo>
                      <a:pt x="366" y="109"/>
                      <a:pt x="368" y="112"/>
                      <a:pt x="367" y="113"/>
                    </a:cubicBezTo>
                    <a:cubicBezTo>
                      <a:pt x="367" y="114"/>
                      <a:pt x="364" y="113"/>
                      <a:pt x="363" y="113"/>
                    </a:cubicBezTo>
                    <a:cubicBezTo>
                      <a:pt x="362" y="115"/>
                      <a:pt x="364" y="118"/>
                      <a:pt x="360" y="117"/>
                    </a:cubicBezTo>
                    <a:cubicBezTo>
                      <a:pt x="363" y="121"/>
                      <a:pt x="374" y="118"/>
                      <a:pt x="378" y="117"/>
                    </a:cubicBezTo>
                    <a:cubicBezTo>
                      <a:pt x="382" y="115"/>
                      <a:pt x="381" y="120"/>
                      <a:pt x="382" y="121"/>
                    </a:cubicBezTo>
                    <a:cubicBezTo>
                      <a:pt x="384" y="122"/>
                      <a:pt x="388" y="119"/>
                      <a:pt x="388" y="122"/>
                    </a:cubicBezTo>
                    <a:cubicBezTo>
                      <a:pt x="401" y="119"/>
                      <a:pt x="404" y="130"/>
                      <a:pt x="412" y="126"/>
                    </a:cubicBezTo>
                    <a:cubicBezTo>
                      <a:pt x="410" y="132"/>
                      <a:pt x="418" y="129"/>
                      <a:pt x="418" y="134"/>
                    </a:cubicBezTo>
                    <a:cubicBezTo>
                      <a:pt x="422" y="134"/>
                      <a:pt x="430" y="133"/>
                      <a:pt x="425" y="137"/>
                    </a:cubicBezTo>
                    <a:cubicBezTo>
                      <a:pt x="429" y="139"/>
                      <a:pt x="433" y="138"/>
                      <a:pt x="436" y="139"/>
                    </a:cubicBezTo>
                    <a:cubicBezTo>
                      <a:pt x="437" y="139"/>
                      <a:pt x="436" y="143"/>
                      <a:pt x="436" y="143"/>
                    </a:cubicBezTo>
                    <a:cubicBezTo>
                      <a:pt x="437" y="144"/>
                      <a:pt x="441" y="142"/>
                      <a:pt x="442" y="143"/>
                    </a:cubicBezTo>
                    <a:cubicBezTo>
                      <a:pt x="443" y="150"/>
                      <a:pt x="443" y="152"/>
                      <a:pt x="442" y="160"/>
                    </a:cubicBezTo>
                    <a:cubicBezTo>
                      <a:pt x="439" y="155"/>
                      <a:pt x="435" y="161"/>
                      <a:pt x="431" y="162"/>
                    </a:cubicBezTo>
                    <a:cubicBezTo>
                      <a:pt x="425" y="162"/>
                      <a:pt x="419" y="156"/>
                      <a:pt x="414" y="162"/>
                    </a:cubicBezTo>
                    <a:cubicBezTo>
                      <a:pt x="412" y="162"/>
                      <a:pt x="413" y="158"/>
                      <a:pt x="412" y="158"/>
                    </a:cubicBezTo>
                    <a:cubicBezTo>
                      <a:pt x="409" y="157"/>
                      <a:pt x="409" y="160"/>
                      <a:pt x="408" y="160"/>
                    </a:cubicBezTo>
                    <a:cubicBezTo>
                      <a:pt x="406" y="160"/>
                      <a:pt x="405" y="156"/>
                      <a:pt x="404" y="156"/>
                    </a:cubicBezTo>
                    <a:cubicBezTo>
                      <a:pt x="401" y="156"/>
                      <a:pt x="396" y="161"/>
                      <a:pt x="397" y="154"/>
                    </a:cubicBezTo>
                    <a:cubicBezTo>
                      <a:pt x="391" y="156"/>
                      <a:pt x="393" y="154"/>
                      <a:pt x="386" y="154"/>
                    </a:cubicBezTo>
                    <a:cubicBezTo>
                      <a:pt x="385" y="157"/>
                      <a:pt x="387" y="158"/>
                      <a:pt x="390" y="158"/>
                    </a:cubicBezTo>
                    <a:cubicBezTo>
                      <a:pt x="393" y="157"/>
                      <a:pt x="393" y="160"/>
                      <a:pt x="395" y="160"/>
                    </a:cubicBezTo>
                    <a:cubicBezTo>
                      <a:pt x="392" y="163"/>
                      <a:pt x="395" y="162"/>
                      <a:pt x="397" y="163"/>
                    </a:cubicBezTo>
                    <a:cubicBezTo>
                      <a:pt x="398" y="164"/>
                      <a:pt x="397" y="166"/>
                      <a:pt x="397" y="167"/>
                    </a:cubicBezTo>
                    <a:cubicBezTo>
                      <a:pt x="398" y="169"/>
                      <a:pt x="401" y="169"/>
                      <a:pt x="401" y="171"/>
                    </a:cubicBezTo>
                    <a:cubicBezTo>
                      <a:pt x="401" y="173"/>
                      <a:pt x="405" y="178"/>
                      <a:pt x="404" y="184"/>
                    </a:cubicBezTo>
                    <a:cubicBezTo>
                      <a:pt x="405" y="190"/>
                      <a:pt x="416" y="186"/>
                      <a:pt x="418" y="191"/>
                    </a:cubicBezTo>
                    <a:cubicBezTo>
                      <a:pt x="419" y="190"/>
                      <a:pt x="419" y="187"/>
                      <a:pt x="423" y="188"/>
                    </a:cubicBezTo>
                    <a:cubicBezTo>
                      <a:pt x="422" y="182"/>
                      <a:pt x="414" y="184"/>
                      <a:pt x="412" y="180"/>
                    </a:cubicBezTo>
                    <a:cubicBezTo>
                      <a:pt x="411" y="173"/>
                      <a:pt x="422" y="178"/>
                      <a:pt x="427" y="177"/>
                    </a:cubicBezTo>
                    <a:cubicBezTo>
                      <a:pt x="426" y="181"/>
                      <a:pt x="435" y="176"/>
                      <a:pt x="432" y="182"/>
                    </a:cubicBezTo>
                    <a:cubicBezTo>
                      <a:pt x="437" y="184"/>
                      <a:pt x="440" y="176"/>
                      <a:pt x="440" y="184"/>
                    </a:cubicBezTo>
                    <a:cubicBezTo>
                      <a:pt x="445" y="181"/>
                      <a:pt x="440" y="174"/>
                      <a:pt x="436" y="175"/>
                    </a:cubicBezTo>
                    <a:cubicBezTo>
                      <a:pt x="437" y="171"/>
                      <a:pt x="441" y="170"/>
                      <a:pt x="445" y="169"/>
                    </a:cubicBezTo>
                    <a:cubicBezTo>
                      <a:pt x="448" y="167"/>
                      <a:pt x="448" y="162"/>
                      <a:pt x="451" y="160"/>
                    </a:cubicBezTo>
                    <a:cubicBezTo>
                      <a:pt x="459" y="159"/>
                      <a:pt x="463" y="162"/>
                      <a:pt x="468" y="163"/>
                    </a:cubicBezTo>
                    <a:cubicBezTo>
                      <a:pt x="470" y="163"/>
                      <a:pt x="469" y="160"/>
                      <a:pt x="472" y="160"/>
                    </a:cubicBezTo>
                    <a:cubicBezTo>
                      <a:pt x="472" y="157"/>
                      <a:pt x="470" y="155"/>
                      <a:pt x="468" y="154"/>
                    </a:cubicBezTo>
                    <a:cubicBezTo>
                      <a:pt x="471" y="147"/>
                      <a:pt x="471" y="140"/>
                      <a:pt x="470" y="134"/>
                    </a:cubicBezTo>
                    <a:cubicBezTo>
                      <a:pt x="476" y="134"/>
                      <a:pt x="481" y="133"/>
                      <a:pt x="485" y="136"/>
                    </a:cubicBezTo>
                    <a:cubicBezTo>
                      <a:pt x="486" y="136"/>
                      <a:pt x="491" y="136"/>
                      <a:pt x="490" y="141"/>
                    </a:cubicBezTo>
                    <a:cubicBezTo>
                      <a:pt x="486" y="141"/>
                      <a:pt x="483" y="141"/>
                      <a:pt x="479" y="141"/>
                    </a:cubicBezTo>
                    <a:cubicBezTo>
                      <a:pt x="479" y="143"/>
                      <a:pt x="479" y="145"/>
                      <a:pt x="479" y="147"/>
                    </a:cubicBezTo>
                    <a:cubicBezTo>
                      <a:pt x="483" y="152"/>
                      <a:pt x="485" y="146"/>
                      <a:pt x="488" y="149"/>
                    </a:cubicBezTo>
                    <a:cubicBezTo>
                      <a:pt x="490" y="150"/>
                      <a:pt x="483" y="151"/>
                      <a:pt x="483" y="150"/>
                    </a:cubicBezTo>
                    <a:cubicBezTo>
                      <a:pt x="481" y="154"/>
                      <a:pt x="488" y="150"/>
                      <a:pt x="490" y="154"/>
                    </a:cubicBezTo>
                    <a:cubicBezTo>
                      <a:pt x="493" y="152"/>
                      <a:pt x="497" y="150"/>
                      <a:pt x="500" y="147"/>
                    </a:cubicBezTo>
                    <a:cubicBezTo>
                      <a:pt x="500" y="146"/>
                      <a:pt x="502" y="145"/>
                      <a:pt x="501" y="143"/>
                    </a:cubicBezTo>
                    <a:cubicBezTo>
                      <a:pt x="510" y="145"/>
                      <a:pt x="509" y="138"/>
                      <a:pt x="516" y="139"/>
                    </a:cubicBezTo>
                    <a:cubicBezTo>
                      <a:pt x="519" y="138"/>
                      <a:pt x="520" y="137"/>
                      <a:pt x="520" y="134"/>
                    </a:cubicBezTo>
                    <a:cubicBezTo>
                      <a:pt x="523" y="134"/>
                      <a:pt x="525" y="132"/>
                      <a:pt x="526" y="130"/>
                    </a:cubicBezTo>
                    <a:cubicBezTo>
                      <a:pt x="533" y="136"/>
                      <a:pt x="539" y="127"/>
                      <a:pt x="546" y="126"/>
                    </a:cubicBezTo>
                    <a:cubicBezTo>
                      <a:pt x="546" y="129"/>
                      <a:pt x="546" y="131"/>
                      <a:pt x="546" y="134"/>
                    </a:cubicBezTo>
                    <a:cubicBezTo>
                      <a:pt x="553" y="134"/>
                      <a:pt x="559" y="134"/>
                      <a:pt x="563" y="132"/>
                    </a:cubicBezTo>
                    <a:cubicBezTo>
                      <a:pt x="564" y="132"/>
                      <a:pt x="566" y="132"/>
                      <a:pt x="567" y="132"/>
                    </a:cubicBezTo>
                    <a:cubicBezTo>
                      <a:pt x="567" y="132"/>
                      <a:pt x="566" y="130"/>
                      <a:pt x="567" y="130"/>
                    </a:cubicBezTo>
                    <a:cubicBezTo>
                      <a:pt x="570" y="129"/>
                      <a:pt x="576" y="130"/>
                      <a:pt x="576" y="124"/>
                    </a:cubicBezTo>
                    <a:cubicBezTo>
                      <a:pt x="581" y="127"/>
                      <a:pt x="588" y="127"/>
                      <a:pt x="591" y="132"/>
                    </a:cubicBezTo>
                    <a:cubicBezTo>
                      <a:pt x="594" y="131"/>
                      <a:pt x="595" y="129"/>
                      <a:pt x="596" y="126"/>
                    </a:cubicBezTo>
                    <a:cubicBezTo>
                      <a:pt x="597" y="124"/>
                      <a:pt x="588" y="122"/>
                      <a:pt x="595" y="121"/>
                    </a:cubicBezTo>
                    <a:cubicBezTo>
                      <a:pt x="592" y="116"/>
                      <a:pt x="583" y="118"/>
                      <a:pt x="585" y="108"/>
                    </a:cubicBezTo>
                    <a:cubicBezTo>
                      <a:pt x="588" y="109"/>
                      <a:pt x="589" y="112"/>
                      <a:pt x="595" y="113"/>
                    </a:cubicBezTo>
                    <a:cubicBezTo>
                      <a:pt x="597" y="114"/>
                      <a:pt x="600" y="118"/>
                      <a:pt x="606" y="117"/>
                    </a:cubicBezTo>
                    <a:cubicBezTo>
                      <a:pt x="607" y="117"/>
                      <a:pt x="608" y="115"/>
                      <a:pt x="608" y="115"/>
                    </a:cubicBezTo>
                    <a:cubicBezTo>
                      <a:pt x="609" y="115"/>
                      <a:pt x="611" y="118"/>
                      <a:pt x="611" y="115"/>
                    </a:cubicBezTo>
                    <a:cubicBezTo>
                      <a:pt x="614" y="115"/>
                      <a:pt x="614" y="118"/>
                      <a:pt x="615" y="119"/>
                    </a:cubicBezTo>
                    <a:cubicBezTo>
                      <a:pt x="618" y="120"/>
                      <a:pt x="621" y="118"/>
                      <a:pt x="621" y="122"/>
                    </a:cubicBezTo>
                    <a:cubicBezTo>
                      <a:pt x="627" y="120"/>
                      <a:pt x="629" y="124"/>
                      <a:pt x="636" y="121"/>
                    </a:cubicBezTo>
                    <a:cubicBezTo>
                      <a:pt x="633" y="127"/>
                      <a:pt x="642" y="122"/>
                      <a:pt x="639" y="128"/>
                    </a:cubicBezTo>
                    <a:cubicBezTo>
                      <a:pt x="643" y="128"/>
                      <a:pt x="644" y="129"/>
                      <a:pt x="645" y="132"/>
                    </a:cubicBezTo>
                    <a:cubicBezTo>
                      <a:pt x="651" y="131"/>
                      <a:pt x="652" y="135"/>
                      <a:pt x="658" y="134"/>
                    </a:cubicBezTo>
                    <a:cubicBezTo>
                      <a:pt x="661" y="122"/>
                      <a:pt x="647" y="128"/>
                      <a:pt x="651" y="117"/>
                    </a:cubicBezTo>
                    <a:cubicBezTo>
                      <a:pt x="650" y="114"/>
                      <a:pt x="648" y="118"/>
                      <a:pt x="645" y="117"/>
                    </a:cubicBezTo>
                    <a:cubicBezTo>
                      <a:pt x="645" y="113"/>
                      <a:pt x="648" y="111"/>
                      <a:pt x="647" y="106"/>
                    </a:cubicBezTo>
                    <a:cubicBezTo>
                      <a:pt x="647" y="103"/>
                      <a:pt x="644" y="105"/>
                      <a:pt x="643" y="104"/>
                    </a:cubicBezTo>
                    <a:cubicBezTo>
                      <a:pt x="643" y="103"/>
                      <a:pt x="647" y="100"/>
                      <a:pt x="643" y="100"/>
                    </a:cubicBezTo>
                    <a:cubicBezTo>
                      <a:pt x="643" y="96"/>
                      <a:pt x="648" y="98"/>
                      <a:pt x="647" y="93"/>
                    </a:cubicBezTo>
                    <a:cubicBezTo>
                      <a:pt x="651" y="93"/>
                      <a:pt x="649" y="88"/>
                      <a:pt x="654" y="89"/>
                    </a:cubicBezTo>
                    <a:cubicBezTo>
                      <a:pt x="654" y="85"/>
                      <a:pt x="656" y="83"/>
                      <a:pt x="660" y="83"/>
                    </a:cubicBezTo>
                    <a:cubicBezTo>
                      <a:pt x="658" y="75"/>
                      <a:pt x="666" y="77"/>
                      <a:pt x="665" y="70"/>
                    </a:cubicBezTo>
                    <a:cubicBezTo>
                      <a:pt x="674" y="69"/>
                      <a:pt x="678" y="73"/>
                      <a:pt x="684" y="74"/>
                    </a:cubicBezTo>
                    <a:cubicBezTo>
                      <a:pt x="684" y="77"/>
                      <a:pt x="684" y="79"/>
                      <a:pt x="686" y="80"/>
                    </a:cubicBezTo>
                    <a:cubicBezTo>
                      <a:pt x="686" y="82"/>
                      <a:pt x="682" y="81"/>
                      <a:pt x="680" y="81"/>
                    </a:cubicBezTo>
                    <a:cubicBezTo>
                      <a:pt x="680" y="89"/>
                      <a:pt x="684" y="92"/>
                      <a:pt x="680" y="98"/>
                    </a:cubicBezTo>
                    <a:cubicBezTo>
                      <a:pt x="682" y="99"/>
                      <a:pt x="683" y="101"/>
                      <a:pt x="684" y="102"/>
                    </a:cubicBezTo>
                    <a:cubicBezTo>
                      <a:pt x="685" y="103"/>
                      <a:pt x="686" y="104"/>
                      <a:pt x="688" y="104"/>
                    </a:cubicBezTo>
                    <a:cubicBezTo>
                      <a:pt x="685" y="108"/>
                      <a:pt x="687" y="118"/>
                      <a:pt x="684" y="122"/>
                    </a:cubicBezTo>
                    <a:cubicBezTo>
                      <a:pt x="682" y="128"/>
                      <a:pt x="689" y="126"/>
                      <a:pt x="690" y="130"/>
                    </a:cubicBezTo>
                    <a:cubicBezTo>
                      <a:pt x="688" y="145"/>
                      <a:pt x="682" y="154"/>
                      <a:pt x="669" y="158"/>
                    </a:cubicBezTo>
                    <a:cubicBezTo>
                      <a:pt x="670" y="162"/>
                      <a:pt x="677" y="158"/>
                      <a:pt x="678" y="162"/>
                    </a:cubicBezTo>
                    <a:cubicBezTo>
                      <a:pt x="683" y="161"/>
                      <a:pt x="682" y="155"/>
                      <a:pt x="688" y="156"/>
                    </a:cubicBezTo>
                    <a:cubicBezTo>
                      <a:pt x="687" y="158"/>
                      <a:pt x="686" y="159"/>
                      <a:pt x="686" y="162"/>
                    </a:cubicBezTo>
                    <a:cubicBezTo>
                      <a:pt x="688" y="161"/>
                      <a:pt x="687" y="158"/>
                      <a:pt x="690" y="158"/>
                    </a:cubicBezTo>
                    <a:cubicBezTo>
                      <a:pt x="692" y="158"/>
                      <a:pt x="691" y="155"/>
                      <a:pt x="692" y="154"/>
                    </a:cubicBezTo>
                    <a:cubicBezTo>
                      <a:pt x="692" y="154"/>
                      <a:pt x="695" y="155"/>
                      <a:pt x="695" y="154"/>
                    </a:cubicBezTo>
                    <a:cubicBezTo>
                      <a:pt x="696" y="153"/>
                      <a:pt x="695" y="150"/>
                      <a:pt x="695" y="149"/>
                    </a:cubicBezTo>
                    <a:cubicBezTo>
                      <a:pt x="697" y="149"/>
                      <a:pt x="699" y="149"/>
                      <a:pt x="701" y="149"/>
                    </a:cubicBezTo>
                    <a:cubicBezTo>
                      <a:pt x="699" y="143"/>
                      <a:pt x="707" y="137"/>
                      <a:pt x="701" y="134"/>
                    </a:cubicBezTo>
                    <a:cubicBezTo>
                      <a:pt x="701" y="132"/>
                      <a:pt x="705" y="132"/>
                      <a:pt x="705" y="130"/>
                    </a:cubicBezTo>
                    <a:cubicBezTo>
                      <a:pt x="705" y="128"/>
                      <a:pt x="702" y="128"/>
                      <a:pt x="701" y="128"/>
                    </a:cubicBezTo>
                    <a:cubicBezTo>
                      <a:pt x="701" y="124"/>
                      <a:pt x="707" y="127"/>
                      <a:pt x="710" y="126"/>
                    </a:cubicBezTo>
                    <a:cubicBezTo>
                      <a:pt x="708" y="124"/>
                      <a:pt x="710" y="119"/>
                      <a:pt x="705" y="121"/>
                    </a:cubicBezTo>
                    <a:cubicBezTo>
                      <a:pt x="700" y="123"/>
                      <a:pt x="698" y="116"/>
                      <a:pt x="697" y="121"/>
                    </a:cubicBezTo>
                    <a:cubicBezTo>
                      <a:pt x="694" y="117"/>
                      <a:pt x="694" y="113"/>
                      <a:pt x="695" y="109"/>
                    </a:cubicBezTo>
                    <a:cubicBezTo>
                      <a:pt x="695" y="109"/>
                      <a:pt x="699" y="110"/>
                      <a:pt x="699" y="109"/>
                    </a:cubicBezTo>
                    <a:cubicBezTo>
                      <a:pt x="701" y="108"/>
                      <a:pt x="698" y="102"/>
                      <a:pt x="699" y="100"/>
                    </a:cubicBezTo>
                    <a:cubicBezTo>
                      <a:pt x="699" y="97"/>
                      <a:pt x="697" y="100"/>
                      <a:pt x="697" y="100"/>
                    </a:cubicBezTo>
                    <a:cubicBezTo>
                      <a:pt x="693" y="97"/>
                      <a:pt x="696" y="93"/>
                      <a:pt x="693" y="89"/>
                    </a:cubicBezTo>
                    <a:cubicBezTo>
                      <a:pt x="701" y="91"/>
                      <a:pt x="698" y="84"/>
                      <a:pt x="703" y="83"/>
                    </a:cubicBezTo>
                    <a:cubicBezTo>
                      <a:pt x="703" y="80"/>
                      <a:pt x="703" y="77"/>
                      <a:pt x="703" y="74"/>
                    </a:cubicBezTo>
                    <a:cubicBezTo>
                      <a:pt x="709" y="72"/>
                      <a:pt x="706" y="80"/>
                      <a:pt x="706" y="83"/>
                    </a:cubicBezTo>
                    <a:cubicBezTo>
                      <a:pt x="707" y="86"/>
                      <a:pt x="710" y="82"/>
                      <a:pt x="710" y="85"/>
                    </a:cubicBezTo>
                    <a:cubicBezTo>
                      <a:pt x="710" y="86"/>
                      <a:pt x="708" y="88"/>
                      <a:pt x="708" y="87"/>
                    </a:cubicBezTo>
                    <a:cubicBezTo>
                      <a:pt x="710" y="92"/>
                      <a:pt x="714" y="93"/>
                      <a:pt x="719" y="96"/>
                    </a:cubicBezTo>
                    <a:cubicBezTo>
                      <a:pt x="723" y="97"/>
                      <a:pt x="719" y="91"/>
                      <a:pt x="718" y="91"/>
                    </a:cubicBezTo>
                    <a:cubicBezTo>
                      <a:pt x="720" y="88"/>
                      <a:pt x="726" y="88"/>
                      <a:pt x="731" y="87"/>
                    </a:cubicBezTo>
                    <a:cubicBezTo>
                      <a:pt x="730" y="85"/>
                      <a:pt x="727" y="85"/>
                      <a:pt x="725" y="85"/>
                    </a:cubicBezTo>
                    <a:cubicBezTo>
                      <a:pt x="727" y="80"/>
                      <a:pt x="722" y="80"/>
                      <a:pt x="723" y="76"/>
                    </a:cubicBezTo>
                    <a:cubicBezTo>
                      <a:pt x="725" y="80"/>
                      <a:pt x="736" y="74"/>
                      <a:pt x="734" y="81"/>
                    </a:cubicBezTo>
                    <a:cubicBezTo>
                      <a:pt x="736" y="83"/>
                      <a:pt x="738" y="80"/>
                      <a:pt x="738" y="80"/>
                    </a:cubicBezTo>
                    <a:cubicBezTo>
                      <a:pt x="741" y="80"/>
                      <a:pt x="739" y="82"/>
                      <a:pt x="740" y="83"/>
                    </a:cubicBezTo>
                    <a:cubicBezTo>
                      <a:pt x="741" y="84"/>
                      <a:pt x="743" y="83"/>
                      <a:pt x="744" y="83"/>
                    </a:cubicBezTo>
                    <a:cubicBezTo>
                      <a:pt x="747" y="87"/>
                      <a:pt x="754" y="83"/>
                      <a:pt x="749" y="89"/>
                    </a:cubicBezTo>
                    <a:cubicBezTo>
                      <a:pt x="752" y="89"/>
                      <a:pt x="756" y="89"/>
                      <a:pt x="759" y="89"/>
                    </a:cubicBezTo>
                    <a:cubicBezTo>
                      <a:pt x="759" y="87"/>
                      <a:pt x="751" y="85"/>
                      <a:pt x="757" y="83"/>
                    </a:cubicBezTo>
                    <a:cubicBezTo>
                      <a:pt x="755" y="82"/>
                      <a:pt x="753" y="81"/>
                      <a:pt x="751" y="80"/>
                    </a:cubicBezTo>
                    <a:cubicBezTo>
                      <a:pt x="750" y="70"/>
                      <a:pt x="751" y="70"/>
                      <a:pt x="751" y="59"/>
                    </a:cubicBezTo>
                    <a:cubicBezTo>
                      <a:pt x="761" y="58"/>
                      <a:pt x="775" y="61"/>
                      <a:pt x="783" y="59"/>
                    </a:cubicBezTo>
                    <a:cubicBezTo>
                      <a:pt x="786" y="58"/>
                      <a:pt x="784" y="53"/>
                      <a:pt x="788" y="57"/>
                    </a:cubicBezTo>
                    <a:cubicBezTo>
                      <a:pt x="794" y="53"/>
                      <a:pt x="790" y="50"/>
                      <a:pt x="792" y="44"/>
                    </a:cubicBezTo>
                    <a:cubicBezTo>
                      <a:pt x="797" y="45"/>
                      <a:pt x="799" y="44"/>
                      <a:pt x="801" y="42"/>
                    </a:cubicBezTo>
                    <a:cubicBezTo>
                      <a:pt x="804" y="38"/>
                      <a:pt x="809" y="37"/>
                      <a:pt x="813" y="33"/>
                    </a:cubicBezTo>
                    <a:cubicBezTo>
                      <a:pt x="832" y="30"/>
                      <a:pt x="851" y="28"/>
                      <a:pt x="867" y="22"/>
                    </a:cubicBezTo>
                    <a:cubicBezTo>
                      <a:pt x="870" y="19"/>
                      <a:pt x="870" y="26"/>
                      <a:pt x="870" y="26"/>
                    </a:cubicBezTo>
                    <a:cubicBezTo>
                      <a:pt x="871" y="25"/>
                      <a:pt x="874" y="21"/>
                      <a:pt x="872" y="20"/>
                    </a:cubicBezTo>
                    <a:cubicBezTo>
                      <a:pt x="875" y="21"/>
                      <a:pt x="872" y="23"/>
                      <a:pt x="874" y="26"/>
                    </a:cubicBezTo>
                    <a:cubicBezTo>
                      <a:pt x="875" y="26"/>
                      <a:pt x="879" y="25"/>
                      <a:pt x="878" y="27"/>
                    </a:cubicBezTo>
                    <a:cubicBezTo>
                      <a:pt x="881" y="26"/>
                      <a:pt x="876" y="25"/>
                      <a:pt x="880" y="24"/>
                    </a:cubicBezTo>
                    <a:cubicBezTo>
                      <a:pt x="883" y="23"/>
                      <a:pt x="889" y="24"/>
                      <a:pt x="889" y="18"/>
                    </a:cubicBezTo>
                    <a:cubicBezTo>
                      <a:pt x="893" y="19"/>
                      <a:pt x="895" y="18"/>
                      <a:pt x="895" y="14"/>
                    </a:cubicBezTo>
                    <a:cubicBezTo>
                      <a:pt x="897" y="15"/>
                      <a:pt x="898" y="18"/>
                      <a:pt x="900" y="18"/>
                    </a:cubicBezTo>
                    <a:cubicBezTo>
                      <a:pt x="905" y="18"/>
                      <a:pt x="904" y="12"/>
                      <a:pt x="904" y="7"/>
                    </a:cubicBezTo>
                    <a:cubicBezTo>
                      <a:pt x="913" y="4"/>
                      <a:pt x="922" y="0"/>
                      <a:pt x="936" y="1"/>
                    </a:cubicBezTo>
                    <a:cubicBezTo>
                      <a:pt x="934" y="3"/>
                      <a:pt x="934" y="6"/>
                      <a:pt x="934" y="9"/>
                    </a:cubicBezTo>
                    <a:cubicBezTo>
                      <a:pt x="937" y="13"/>
                      <a:pt x="945" y="13"/>
                      <a:pt x="949" y="9"/>
                    </a:cubicBezTo>
                    <a:cubicBezTo>
                      <a:pt x="951" y="9"/>
                      <a:pt x="950" y="11"/>
                      <a:pt x="949" y="11"/>
                    </a:cubicBezTo>
                    <a:close/>
                    <a:moveTo>
                      <a:pt x="1396" y="238"/>
                    </a:moveTo>
                    <a:cubicBezTo>
                      <a:pt x="1396" y="236"/>
                      <a:pt x="1393" y="236"/>
                      <a:pt x="1392" y="234"/>
                    </a:cubicBezTo>
                    <a:cubicBezTo>
                      <a:pt x="1386" y="233"/>
                      <a:pt x="1386" y="238"/>
                      <a:pt x="1392" y="236"/>
                    </a:cubicBezTo>
                    <a:cubicBezTo>
                      <a:pt x="1393" y="238"/>
                      <a:pt x="1394" y="238"/>
                      <a:pt x="1396" y="238"/>
                    </a:cubicBezTo>
                    <a:close/>
                    <a:moveTo>
                      <a:pt x="403" y="378"/>
                    </a:moveTo>
                    <a:cubicBezTo>
                      <a:pt x="401" y="384"/>
                      <a:pt x="409" y="380"/>
                      <a:pt x="406" y="387"/>
                    </a:cubicBezTo>
                    <a:cubicBezTo>
                      <a:pt x="410" y="388"/>
                      <a:pt x="411" y="384"/>
                      <a:pt x="412" y="387"/>
                    </a:cubicBezTo>
                    <a:cubicBezTo>
                      <a:pt x="412" y="389"/>
                      <a:pt x="411" y="389"/>
                      <a:pt x="410" y="389"/>
                    </a:cubicBezTo>
                    <a:cubicBezTo>
                      <a:pt x="407" y="390"/>
                      <a:pt x="399" y="393"/>
                      <a:pt x="397" y="393"/>
                    </a:cubicBezTo>
                    <a:cubicBezTo>
                      <a:pt x="392" y="392"/>
                      <a:pt x="391" y="388"/>
                      <a:pt x="388" y="385"/>
                    </a:cubicBezTo>
                    <a:cubicBezTo>
                      <a:pt x="388" y="382"/>
                      <a:pt x="393" y="384"/>
                      <a:pt x="393" y="382"/>
                    </a:cubicBezTo>
                    <a:cubicBezTo>
                      <a:pt x="389" y="378"/>
                      <a:pt x="388" y="377"/>
                      <a:pt x="382" y="380"/>
                    </a:cubicBezTo>
                    <a:cubicBezTo>
                      <a:pt x="380" y="376"/>
                      <a:pt x="379" y="373"/>
                      <a:pt x="373" y="374"/>
                    </a:cubicBezTo>
                    <a:cubicBezTo>
                      <a:pt x="370" y="374"/>
                      <a:pt x="372" y="377"/>
                      <a:pt x="371" y="378"/>
                    </a:cubicBezTo>
                    <a:cubicBezTo>
                      <a:pt x="370" y="379"/>
                      <a:pt x="367" y="379"/>
                      <a:pt x="365" y="380"/>
                    </a:cubicBezTo>
                    <a:cubicBezTo>
                      <a:pt x="363" y="381"/>
                      <a:pt x="362" y="387"/>
                      <a:pt x="358" y="385"/>
                    </a:cubicBezTo>
                    <a:cubicBezTo>
                      <a:pt x="360" y="392"/>
                      <a:pt x="354" y="394"/>
                      <a:pt x="354" y="395"/>
                    </a:cubicBezTo>
                    <a:cubicBezTo>
                      <a:pt x="353" y="399"/>
                      <a:pt x="354" y="403"/>
                      <a:pt x="352" y="408"/>
                    </a:cubicBezTo>
                    <a:cubicBezTo>
                      <a:pt x="350" y="408"/>
                      <a:pt x="350" y="406"/>
                      <a:pt x="349" y="406"/>
                    </a:cubicBezTo>
                    <a:cubicBezTo>
                      <a:pt x="347" y="412"/>
                      <a:pt x="353" y="415"/>
                      <a:pt x="349" y="419"/>
                    </a:cubicBezTo>
                    <a:cubicBezTo>
                      <a:pt x="352" y="417"/>
                      <a:pt x="351" y="422"/>
                      <a:pt x="352" y="423"/>
                    </a:cubicBezTo>
                    <a:cubicBezTo>
                      <a:pt x="353" y="423"/>
                      <a:pt x="355" y="422"/>
                      <a:pt x="356" y="423"/>
                    </a:cubicBezTo>
                    <a:cubicBezTo>
                      <a:pt x="360" y="424"/>
                      <a:pt x="361" y="427"/>
                      <a:pt x="363" y="424"/>
                    </a:cubicBezTo>
                    <a:cubicBezTo>
                      <a:pt x="364" y="424"/>
                      <a:pt x="367" y="425"/>
                      <a:pt x="367" y="424"/>
                    </a:cubicBezTo>
                    <a:cubicBezTo>
                      <a:pt x="374" y="424"/>
                      <a:pt x="372" y="423"/>
                      <a:pt x="375" y="421"/>
                    </a:cubicBezTo>
                    <a:cubicBezTo>
                      <a:pt x="378" y="420"/>
                      <a:pt x="379" y="423"/>
                      <a:pt x="382" y="423"/>
                    </a:cubicBezTo>
                    <a:cubicBezTo>
                      <a:pt x="382" y="421"/>
                      <a:pt x="382" y="419"/>
                      <a:pt x="384" y="419"/>
                    </a:cubicBezTo>
                    <a:cubicBezTo>
                      <a:pt x="388" y="418"/>
                      <a:pt x="397" y="418"/>
                      <a:pt x="401" y="419"/>
                    </a:cubicBezTo>
                    <a:cubicBezTo>
                      <a:pt x="404" y="420"/>
                      <a:pt x="405" y="422"/>
                      <a:pt x="408" y="423"/>
                    </a:cubicBezTo>
                    <a:cubicBezTo>
                      <a:pt x="410" y="423"/>
                      <a:pt x="410" y="421"/>
                      <a:pt x="412" y="421"/>
                    </a:cubicBezTo>
                    <a:cubicBezTo>
                      <a:pt x="411" y="421"/>
                      <a:pt x="413" y="422"/>
                      <a:pt x="414" y="423"/>
                    </a:cubicBezTo>
                    <a:cubicBezTo>
                      <a:pt x="419" y="424"/>
                      <a:pt x="419" y="424"/>
                      <a:pt x="423" y="424"/>
                    </a:cubicBezTo>
                    <a:cubicBezTo>
                      <a:pt x="431" y="425"/>
                      <a:pt x="441" y="423"/>
                      <a:pt x="449" y="424"/>
                    </a:cubicBezTo>
                    <a:cubicBezTo>
                      <a:pt x="449" y="420"/>
                      <a:pt x="449" y="417"/>
                      <a:pt x="451" y="415"/>
                    </a:cubicBezTo>
                    <a:cubicBezTo>
                      <a:pt x="445" y="407"/>
                      <a:pt x="439" y="398"/>
                      <a:pt x="427" y="396"/>
                    </a:cubicBezTo>
                    <a:cubicBezTo>
                      <a:pt x="427" y="393"/>
                      <a:pt x="424" y="393"/>
                      <a:pt x="423" y="391"/>
                    </a:cubicBezTo>
                    <a:cubicBezTo>
                      <a:pt x="423" y="388"/>
                      <a:pt x="422" y="387"/>
                      <a:pt x="421" y="385"/>
                    </a:cubicBezTo>
                    <a:cubicBezTo>
                      <a:pt x="422" y="380"/>
                      <a:pt x="428" y="379"/>
                      <a:pt x="427" y="372"/>
                    </a:cubicBezTo>
                    <a:cubicBezTo>
                      <a:pt x="416" y="371"/>
                      <a:pt x="411" y="376"/>
                      <a:pt x="403" y="378"/>
                    </a:cubicBezTo>
                    <a:close/>
                    <a:moveTo>
                      <a:pt x="531" y="464"/>
                    </a:moveTo>
                    <a:cubicBezTo>
                      <a:pt x="529" y="464"/>
                      <a:pt x="526" y="464"/>
                      <a:pt x="529" y="465"/>
                    </a:cubicBezTo>
                    <a:cubicBezTo>
                      <a:pt x="532" y="463"/>
                      <a:pt x="539" y="463"/>
                      <a:pt x="542" y="462"/>
                    </a:cubicBezTo>
                    <a:cubicBezTo>
                      <a:pt x="543" y="462"/>
                      <a:pt x="542" y="458"/>
                      <a:pt x="542" y="458"/>
                    </a:cubicBezTo>
                    <a:cubicBezTo>
                      <a:pt x="543" y="457"/>
                      <a:pt x="545" y="460"/>
                      <a:pt x="546" y="460"/>
                    </a:cubicBezTo>
                    <a:cubicBezTo>
                      <a:pt x="546" y="456"/>
                      <a:pt x="546" y="451"/>
                      <a:pt x="546" y="447"/>
                    </a:cubicBezTo>
                    <a:cubicBezTo>
                      <a:pt x="544" y="444"/>
                      <a:pt x="542" y="443"/>
                      <a:pt x="541" y="441"/>
                    </a:cubicBezTo>
                    <a:cubicBezTo>
                      <a:pt x="540" y="440"/>
                      <a:pt x="541" y="438"/>
                      <a:pt x="541" y="438"/>
                    </a:cubicBezTo>
                    <a:cubicBezTo>
                      <a:pt x="540" y="435"/>
                      <a:pt x="534" y="433"/>
                      <a:pt x="539" y="432"/>
                    </a:cubicBezTo>
                    <a:cubicBezTo>
                      <a:pt x="542" y="432"/>
                      <a:pt x="546" y="432"/>
                      <a:pt x="550" y="432"/>
                    </a:cubicBezTo>
                    <a:cubicBezTo>
                      <a:pt x="551" y="425"/>
                      <a:pt x="546" y="425"/>
                      <a:pt x="546" y="423"/>
                    </a:cubicBezTo>
                    <a:cubicBezTo>
                      <a:pt x="546" y="419"/>
                      <a:pt x="542" y="419"/>
                      <a:pt x="541" y="417"/>
                    </a:cubicBezTo>
                    <a:cubicBezTo>
                      <a:pt x="541" y="417"/>
                      <a:pt x="544" y="415"/>
                      <a:pt x="542" y="413"/>
                    </a:cubicBezTo>
                    <a:cubicBezTo>
                      <a:pt x="537" y="415"/>
                      <a:pt x="536" y="411"/>
                      <a:pt x="531" y="411"/>
                    </a:cubicBezTo>
                    <a:cubicBezTo>
                      <a:pt x="533" y="401"/>
                      <a:pt x="520" y="404"/>
                      <a:pt x="520" y="395"/>
                    </a:cubicBezTo>
                    <a:cubicBezTo>
                      <a:pt x="525" y="391"/>
                      <a:pt x="528" y="385"/>
                      <a:pt x="539" y="387"/>
                    </a:cubicBezTo>
                    <a:cubicBezTo>
                      <a:pt x="539" y="386"/>
                      <a:pt x="539" y="384"/>
                      <a:pt x="541" y="383"/>
                    </a:cubicBezTo>
                    <a:cubicBezTo>
                      <a:pt x="541" y="378"/>
                      <a:pt x="535" y="379"/>
                      <a:pt x="535" y="374"/>
                    </a:cubicBezTo>
                    <a:cubicBezTo>
                      <a:pt x="526" y="373"/>
                      <a:pt x="522" y="377"/>
                      <a:pt x="516" y="374"/>
                    </a:cubicBezTo>
                    <a:cubicBezTo>
                      <a:pt x="516" y="377"/>
                      <a:pt x="516" y="378"/>
                      <a:pt x="514" y="376"/>
                    </a:cubicBezTo>
                    <a:cubicBezTo>
                      <a:pt x="513" y="375"/>
                      <a:pt x="512" y="378"/>
                      <a:pt x="513" y="378"/>
                    </a:cubicBezTo>
                    <a:cubicBezTo>
                      <a:pt x="508" y="380"/>
                      <a:pt x="502" y="383"/>
                      <a:pt x="500" y="383"/>
                    </a:cubicBezTo>
                    <a:cubicBezTo>
                      <a:pt x="494" y="385"/>
                      <a:pt x="496" y="386"/>
                      <a:pt x="494" y="389"/>
                    </a:cubicBezTo>
                    <a:cubicBezTo>
                      <a:pt x="493" y="390"/>
                      <a:pt x="491" y="388"/>
                      <a:pt x="490" y="389"/>
                    </a:cubicBezTo>
                    <a:cubicBezTo>
                      <a:pt x="489" y="390"/>
                      <a:pt x="491" y="394"/>
                      <a:pt x="490" y="395"/>
                    </a:cubicBezTo>
                    <a:cubicBezTo>
                      <a:pt x="491" y="399"/>
                      <a:pt x="495" y="392"/>
                      <a:pt x="496" y="398"/>
                    </a:cubicBezTo>
                    <a:cubicBezTo>
                      <a:pt x="496" y="400"/>
                      <a:pt x="497" y="401"/>
                      <a:pt x="498" y="402"/>
                    </a:cubicBezTo>
                    <a:cubicBezTo>
                      <a:pt x="496" y="408"/>
                      <a:pt x="499" y="412"/>
                      <a:pt x="500" y="413"/>
                    </a:cubicBezTo>
                    <a:cubicBezTo>
                      <a:pt x="500" y="416"/>
                      <a:pt x="500" y="416"/>
                      <a:pt x="501" y="417"/>
                    </a:cubicBezTo>
                    <a:cubicBezTo>
                      <a:pt x="502" y="417"/>
                      <a:pt x="503" y="423"/>
                      <a:pt x="503" y="423"/>
                    </a:cubicBezTo>
                    <a:cubicBezTo>
                      <a:pt x="505" y="428"/>
                      <a:pt x="505" y="427"/>
                      <a:pt x="507" y="430"/>
                    </a:cubicBezTo>
                    <a:cubicBezTo>
                      <a:pt x="508" y="432"/>
                      <a:pt x="506" y="434"/>
                      <a:pt x="507" y="436"/>
                    </a:cubicBezTo>
                    <a:cubicBezTo>
                      <a:pt x="508" y="437"/>
                      <a:pt x="512" y="438"/>
                      <a:pt x="511" y="441"/>
                    </a:cubicBezTo>
                    <a:cubicBezTo>
                      <a:pt x="504" y="439"/>
                      <a:pt x="509" y="449"/>
                      <a:pt x="505" y="451"/>
                    </a:cubicBezTo>
                    <a:cubicBezTo>
                      <a:pt x="513" y="452"/>
                      <a:pt x="513" y="463"/>
                      <a:pt x="522" y="458"/>
                    </a:cubicBezTo>
                    <a:cubicBezTo>
                      <a:pt x="515" y="465"/>
                      <a:pt x="531" y="459"/>
                      <a:pt x="531" y="464"/>
                    </a:cubicBezTo>
                    <a:close/>
                    <a:moveTo>
                      <a:pt x="587" y="378"/>
                    </a:moveTo>
                    <a:cubicBezTo>
                      <a:pt x="586" y="379"/>
                      <a:pt x="587" y="382"/>
                      <a:pt x="585" y="383"/>
                    </a:cubicBezTo>
                    <a:cubicBezTo>
                      <a:pt x="584" y="385"/>
                      <a:pt x="580" y="385"/>
                      <a:pt x="580" y="387"/>
                    </a:cubicBezTo>
                    <a:cubicBezTo>
                      <a:pt x="581" y="389"/>
                      <a:pt x="585" y="392"/>
                      <a:pt x="585" y="395"/>
                    </a:cubicBezTo>
                    <a:cubicBezTo>
                      <a:pt x="585" y="395"/>
                      <a:pt x="582" y="395"/>
                      <a:pt x="583" y="396"/>
                    </a:cubicBezTo>
                    <a:cubicBezTo>
                      <a:pt x="585" y="398"/>
                      <a:pt x="589" y="397"/>
                      <a:pt x="591" y="400"/>
                    </a:cubicBezTo>
                    <a:cubicBezTo>
                      <a:pt x="591" y="398"/>
                      <a:pt x="593" y="397"/>
                      <a:pt x="595" y="396"/>
                    </a:cubicBezTo>
                    <a:cubicBezTo>
                      <a:pt x="596" y="391"/>
                      <a:pt x="592" y="391"/>
                      <a:pt x="591" y="387"/>
                    </a:cubicBezTo>
                    <a:cubicBezTo>
                      <a:pt x="594" y="386"/>
                      <a:pt x="597" y="384"/>
                      <a:pt x="596" y="380"/>
                    </a:cubicBezTo>
                    <a:cubicBezTo>
                      <a:pt x="593" y="380"/>
                      <a:pt x="592" y="378"/>
                      <a:pt x="595" y="376"/>
                    </a:cubicBezTo>
                    <a:cubicBezTo>
                      <a:pt x="592" y="377"/>
                      <a:pt x="589" y="376"/>
                      <a:pt x="587" y="378"/>
                    </a:cubicBezTo>
                    <a:close/>
                    <a:moveTo>
                      <a:pt x="343" y="428"/>
                    </a:moveTo>
                    <a:cubicBezTo>
                      <a:pt x="342" y="436"/>
                      <a:pt x="356" y="431"/>
                      <a:pt x="356" y="428"/>
                    </a:cubicBezTo>
                    <a:cubicBezTo>
                      <a:pt x="351" y="426"/>
                      <a:pt x="348" y="426"/>
                      <a:pt x="343" y="428"/>
                    </a:cubicBezTo>
                    <a:close/>
                    <a:moveTo>
                      <a:pt x="386" y="775"/>
                    </a:moveTo>
                    <a:cubicBezTo>
                      <a:pt x="388" y="768"/>
                      <a:pt x="399" y="768"/>
                      <a:pt x="397" y="756"/>
                    </a:cubicBezTo>
                    <a:cubicBezTo>
                      <a:pt x="392" y="761"/>
                      <a:pt x="382" y="752"/>
                      <a:pt x="377" y="758"/>
                    </a:cubicBezTo>
                    <a:cubicBezTo>
                      <a:pt x="385" y="759"/>
                      <a:pt x="375" y="760"/>
                      <a:pt x="375" y="762"/>
                    </a:cubicBezTo>
                    <a:cubicBezTo>
                      <a:pt x="375" y="760"/>
                      <a:pt x="377" y="766"/>
                      <a:pt x="377" y="767"/>
                    </a:cubicBezTo>
                    <a:cubicBezTo>
                      <a:pt x="377" y="770"/>
                      <a:pt x="377" y="773"/>
                      <a:pt x="375" y="773"/>
                    </a:cubicBezTo>
                    <a:cubicBezTo>
                      <a:pt x="375" y="772"/>
                      <a:pt x="373" y="771"/>
                      <a:pt x="373" y="773"/>
                    </a:cubicBezTo>
                    <a:cubicBezTo>
                      <a:pt x="375" y="776"/>
                      <a:pt x="381" y="775"/>
                      <a:pt x="386" y="775"/>
                    </a:cubicBezTo>
                    <a:close/>
                  </a:path>
                </a:pathLst>
              </a:custGeom>
              <a:grpFill/>
              <a:ln>
                <a:noFill/>
              </a:ln>
            </p:spPr>
            <p:txBody>
              <a:bodyPr vert="horz" wrap="square" lIns="91440" tIns="45720" rIns="91440" bIns="45720" anchor="ctr">
                <a:normAutofit/>
              </a:bodyPr>
              <a:lstStyle/>
              <a:p>
                <a:pPr marL="0" algn="ctr"/>
                <a:endParaRPr/>
              </a:p>
            </p:txBody>
          </p:sp>
          <p:sp>
            <p:nvSpPr>
              <p:cNvPr id="133" name="Freeform 87">
                <a:extLst>
                  <a:ext uri="{FF2B5EF4-FFF2-40B4-BE49-F238E27FC236}">
                    <a16:creationId xmlns:a16="http://schemas.microsoft.com/office/drawing/2014/main" id="{7407AC11-F699-4167-4D34-C9B8D754E35A}"/>
                  </a:ext>
                </a:extLst>
              </p:cNvPr>
              <p:cNvSpPr/>
              <p:nvPr/>
            </p:nvSpPr>
            <p:spPr>
              <a:xfrm>
                <a:off x="4137527" y="707649"/>
                <a:ext cx="47627" cy="25214"/>
              </a:xfrm>
              <a:custGeom>
                <a:avLst/>
                <a:gdLst/>
                <a:ahLst/>
                <a:cxnLst/>
                <a:rect l="l" t="t" r="r" b="b"/>
                <a:pathLst>
                  <a:path w="23" h="12">
                    <a:moveTo>
                      <a:pt x="16" y="0"/>
                    </a:moveTo>
                    <a:cubicBezTo>
                      <a:pt x="16" y="5"/>
                      <a:pt x="23" y="4"/>
                      <a:pt x="20" y="11"/>
                    </a:cubicBezTo>
                    <a:cubicBezTo>
                      <a:pt x="10" y="12"/>
                      <a:pt x="4" y="10"/>
                      <a:pt x="0" y="6"/>
                    </a:cubicBezTo>
                    <a:cubicBezTo>
                      <a:pt x="3" y="1"/>
                      <a:pt x="10" y="1"/>
                      <a:pt x="16"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34" name="Freeform 88">
                <a:extLst>
                  <a:ext uri="{FF2B5EF4-FFF2-40B4-BE49-F238E27FC236}">
                    <a16:creationId xmlns:a16="http://schemas.microsoft.com/office/drawing/2014/main" id="{31513BEA-6481-0A9C-6EE9-32446196D3B5}"/>
                  </a:ext>
                </a:extLst>
              </p:cNvPr>
              <p:cNvSpPr/>
              <p:nvPr/>
            </p:nvSpPr>
            <p:spPr>
              <a:xfrm>
                <a:off x="4234180" y="755276"/>
                <a:ext cx="466461" cy="326383"/>
              </a:xfrm>
              <a:custGeom>
                <a:avLst/>
                <a:gdLst/>
                <a:ahLst/>
                <a:cxnLst/>
                <a:rect l="l" t="t" r="r" b="b"/>
                <a:pathLst>
                  <a:path w="224" h="157">
                    <a:moveTo>
                      <a:pt x="9" y="11"/>
                    </a:moveTo>
                    <a:cubicBezTo>
                      <a:pt x="12" y="16"/>
                      <a:pt x="19" y="4"/>
                      <a:pt x="22" y="9"/>
                    </a:cubicBezTo>
                    <a:cubicBezTo>
                      <a:pt x="24" y="9"/>
                      <a:pt x="23" y="5"/>
                      <a:pt x="24" y="5"/>
                    </a:cubicBezTo>
                    <a:cubicBezTo>
                      <a:pt x="26" y="4"/>
                      <a:pt x="27" y="7"/>
                      <a:pt x="29" y="7"/>
                    </a:cubicBezTo>
                    <a:cubicBezTo>
                      <a:pt x="32" y="7"/>
                      <a:pt x="32" y="0"/>
                      <a:pt x="37" y="5"/>
                    </a:cubicBezTo>
                    <a:cubicBezTo>
                      <a:pt x="36" y="13"/>
                      <a:pt x="32" y="7"/>
                      <a:pt x="29" y="11"/>
                    </a:cubicBezTo>
                    <a:cubicBezTo>
                      <a:pt x="28" y="12"/>
                      <a:pt x="33" y="12"/>
                      <a:pt x="33" y="12"/>
                    </a:cubicBezTo>
                    <a:cubicBezTo>
                      <a:pt x="32" y="15"/>
                      <a:pt x="30" y="15"/>
                      <a:pt x="29" y="18"/>
                    </a:cubicBezTo>
                    <a:cubicBezTo>
                      <a:pt x="29" y="21"/>
                      <a:pt x="31" y="22"/>
                      <a:pt x="31" y="24"/>
                    </a:cubicBezTo>
                    <a:cubicBezTo>
                      <a:pt x="32" y="27"/>
                      <a:pt x="30" y="33"/>
                      <a:pt x="35" y="33"/>
                    </a:cubicBezTo>
                    <a:cubicBezTo>
                      <a:pt x="39" y="32"/>
                      <a:pt x="35" y="22"/>
                      <a:pt x="37" y="18"/>
                    </a:cubicBezTo>
                    <a:cubicBezTo>
                      <a:pt x="46" y="20"/>
                      <a:pt x="45" y="13"/>
                      <a:pt x="48" y="9"/>
                    </a:cubicBezTo>
                    <a:cubicBezTo>
                      <a:pt x="50" y="13"/>
                      <a:pt x="55" y="5"/>
                      <a:pt x="57" y="11"/>
                    </a:cubicBezTo>
                    <a:cubicBezTo>
                      <a:pt x="61" y="11"/>
                      <a:pt x="59" y="5"/>
                      <a:pt x="65" y="7"/>
                    </a:cubicBezTo>
                    <a:cubicBezTo>
                      <a:pt x="64" y="14"/>
                      <a:pt x="69" y="15"/>
                      <a:pt x="74" y="16"/>
                    </a:cubicBezTo>
                    <a:cubicBezTo>
                      <a:pt x="72" y="22"/>
                      <a:pt x="73" y="21"/>
                      <a:pt x="76" y="25"/>
                    </a:cubicBezTo>
                    <a:cubicBezTo>
                      <a:pt x="78" y="23"/>
                      <a:pt x="80" y="23"/>
                      <a:pt x="83" y="25"/>
                    </a:cubicBezTo>
                    <a:cubicBezTo>
                      <a:pt x="87" y="27"/>
                      <a:pt x="87" y="23"/>
                      <a:pt x="89" y="22"/>
                    </a:cubicBezTo>
                    <a:cubicBezTo>
                      <a:pt x="91" y="21"/>
                      <a:pt x="94" y="23"/>
                      <a:pt x="94" y="20"/>
                    </a:cubicBezTo>
                    <a:cubicBezTo>
                      <a:pt x="100" y="22"/>
                      <a:pt x="102" y="22"/>
                      <a:pt x="107" y="20"/>
                    </a:cubicBezTo>
                    <a:cubicBezTo>
                      <a:pt x="107" y="24"/>
                      <a:pt x="112" y="22"/>
                      <a:pt x="111" y="22"/>
                    </a:cubicBezTo>
                    <a:cubicBezTo>
                      <a:pt x="113" y="23"/>
                      <a:pt x="113" y="26"/>
                      <a:pt x="115" y="27"/>
                    </a:cubicBezTo>
                    <a:cubicBezTo>
                      <a:pt x="116" y="28"/>
                      <a:pt x="119" y="29"/>
                      <a:pt x="120" y="29"/>
                    </a:cubicBezTo>
                    <a:cubicBezTo>
                      <a:pt x="121" y="30"/>
                      <a:pt x="120" y="31"/>
                      <a:pt x="122" y="31"/>
                    </a:cubicBezTo>
                    <a:cubicBezTo>
                      <a:pt x="126" y="31"/>
                      <a:pt x="121" y="34"/>
                      <a:pt x="124" y="37"/>
                    </a:cubicBezTo>
                    <a:cubicBezTo>
                      <a:pt x="125" y="38"/>
                      <a:pt x="126" y="34"/>
                      <a:pt x="126" y="33"/>
                    </a:cubicBezTo>
                    <a:cubicBezTo>
                      <a:pt x="129" y="35"/>
                      <a:pt x="129" y="38"/>
                      <a:pt x="133" y="39"/>
                    </a:cubicBezTo>
                    <a:cubicBezTo>
                      <a:pt x="137" y="39"/>
                      <a:pt x="139" y="37"/>
                      <a:pt x="143" y="37"/>
                    </a:cubicBezTo>
                    <a:cubicBezTo>
                      <a:pt x="142" y="44"/>
                      <a:pt x="154" y="40"/>
                      <a:pt x="154" y="46"/>
                    </a:cubicBezTo>
                    <a:cubicBezTo>
                      <a:pt x="156" y="46"/>
                      <a:pt x="157" y="46"/>
                      <a:pt x="158" y="44"/>
                    </a:cubicBezTo>
                    <a:cubicBezTo>
                      <a:pt x="160" y="45"/>
                      <a:pt x="161" y="48"/>
                      <a:pt x="161" y="52"/>
                    </a:cubicBezTo>
                    <a:cubicBezTo>
                      <a:pt x="163" y="52"/>
                      <a:pt x="163" y="51"/>
                      <a:pt x="163" y="50"/>
                    </a:cubicBezTo>
                    <a:cubicBezTo>
                      <a:pt x="166" y="52"/>
                      <a:pt x="168" y="56"/>
                      <a:pt x="174" y="55"/>
                    </a:cubicBezTo>
                    <a:cubicBezTo>
                      <a:pt x="173" y="57"/>
                      <a:pt x="172" y="59"/>
                      <a:pt x="174" y="59"/>
                    </a:cubicBezTo>
                    <a:cubicBezTo>
                      <a:pt x="176" y="62"/>
                      <a:pt x="169" y="65"/>
                      <a:pt x="174" y="66"/>
                    </a:cubicBezTo>
                    <a:cubicBezTo>
                      <a:pt x="172" y="69"/>
                      <a:pt x="167" y="69"/>
                      <a:pt x="167" y="74"/>
                    </a:cubicBezTo>
                    <a:cubicBezTo>
                      <a:pt x="171" y="81"/>
                      <a:pt x="180" y="72"/>
                      <a:pt x="182" y="80"/>
                    </a:cubicBezTo>
                    <a:cubicBezTo>
                      <a:pt x="184" y="79"/>
                      <a:pt x="183" y="77"/>
                      <a:pt x="184" y="76"/>
                    </a:cubicBezTo>
                    <a:cubicBezTo>
                      <a:pt x="186" y="76"/>
                      <a:pt x="185" y="80"/>
                      <a:pt x="186" y="81"/>
                    </a:cubicBezTo>
                    <a:cubicBezTo>
                      <a:pt x="186" y="81"/>
                      <a:pt x="188" y="85"/>
                      <a:pt x="188" y="85"/>
                    </a:cubicBezTo>
                    <a:cubicBezTo>
                      <a:pt x="190" y="85"/>
                      <a:pt x="192" y="81"/>
                      <a:pt x="191" y="89"/>
                    </a:cubicBezTo>
                    <a:cubicBezTo>
                      <a:pt x="196" y="89"/>
                      <a:pt x="197" y="86"/>
                      <a:pt x="202" y="87"/>
                    </a:cubicBezTo>
                    <a:cubicBezTo>
                      <a:pt x="203" y="88"/>
                      <a:pt x="204" y="90"/>
                      <a:pt x="204" y="93"/>
                    </a:cubicBezTo>
                    <a:cubicBezTo>
                      <a:pt x="208" y="93"/>
                      <a:pt x="214" y="91"/>
                      <a:pt x="212" y="96"/>
                    </a:cubicBezTo>
                    <a:cubicBezTo>
                      <a:pt x="219" y="93"/>
                      <a:pt x="215" y="97"/>
                      <a:pt x="221" y="98"/>
                    </a:cubicBezTo>
                    <a:cubicBezTo>
                      <a:pt x="224" y="102"/>
                      <a:pt x="215" y="104"/>
                      <a:pt x="216" y="104"/>
                    </a:cubicBezTo>
                    <a:cubicBezTo>
                      <a:pt x="214" y="105"/>
                      <a:pt x="217" y="106"/>
                      <a:pt x="217" y="106"/>
                    </a:cubicBezTo>
                    <a:cubicBezTo>
                      <a:pt x="213" y="111"/>
                      <a:pt x="209" y="110"/>
                      <a:pt x="206" y="117"/>
                    </a:cubicBezTo>
                    <a:cubicBezTo>
                      <a:pt x="204" y="117"/>
                      <a:pt x="203" y="117"/>
                      <a:pt x="202" y="119"/>
                    </a:cubicBezTo>
                    <a:cubicBezTo>
                      <a:pt x="201" y="118"/>
                      <a:pt x="193" y="118"/>
                      <a:pt x="193" y="115"/>
                    </a:cubicBezTo>
                    <a:cubicBezTo>
                      <a:pt x="193" y="111"/>
                      <a:pt x="184" y="115"/>
                      <a:pt x="186" y="107"/>
                    </a:cubicBezTo>
                    <a:cubicBezTo>
                      <a:pt x="182" y="108"/>
                      <a:pt x="182" y="106"/>
                      <a:pt x="182" y="104"/>
                    </a:cubicBezTo>
                    <a:cubicBezTo>
                      <a:pt x="179" y="104"/>
                      <a:pt x="177" y="104"/>
                      <a:pt x="174" y="104"/>
                    </a:cubicBezTo>
                    <a:cubicBezTo>
                      <a:pt x="170" y="103"/>
                      <a:pt x="174" y="110"/>
                      <a:pt x="173" y="113"/>
                    </a:cubicBezTo>
                    <a:cubicBezTo>
                      <a:pt x="173" y="117"/>
                      <a:pt x="178" y="117"/>
                      <a:pt x="178" y="121"/>
                    </a:cubicBezTo>
                    <a:cubicBezTo>
                      <a:pt x="182" y="118"/>
                      <a:pt x="185" y="125"/>
                      <a:pt x="186" y="121"/>
                    </a:cubicBezTo>
                    <a:cubicBezTo>
                      <a:pt x="188" y="123"/>
                      <a:pt x="189" y="127"/>
                      <a:pt x="189" y="132"/>
                    </a:cubicBezTo>
                    <a:cubicBezTo>
                      <a:pt x="189" y="134"/>
                      <a:pt x="193" y="133"/>
                      <a:pt x="193" y="134"/>
                    </a:cubicBezTo>
                    <a:cubicBezTo>
                      <a:pt x="196" y="138"/>
                      <a:pt x="191" y="147"/>
                      <a:pt x="191" y="150"/>
                    </a:cubicBezTo>
                    <a:cubicBezTo>
                      <a:pt x="187" y="152"/>
                      <a:pt x="189" y="148"/>
                      <a:pt x="188" y="147"/>
                    </a:cubicBezTo>
                    <a:cubicBezTo>
                      <a:pt x="185" y="145"/>
                      <a:pt x="179" y="146"/>
                      <a:pt x="178" y="141"/>
                    </a:cubicBezTo>
                    <a:cubicBezTo>
                      <a:pt x="171" y="142"/>
                      <a:pt x="172" y="135"/>
                      <a:pt x="163" y="137"/>
                    </a:cubicBezTo>
                    <a:cubicBezTo>
                      <a:pt x="164" y="141"/>
                      <a:pt x="170" y="138"/>
                      <a:pt x="171" y="141"/>
                    </a:cubicBezTo>
                    <a:cubicBezTo>
                      <a:pt x="164" y="147"/>
                      <a:pt x="177" y="144"/>
                      <a:pt x="171" y="147"/>
                    </a:cubicBezTo>
                    <a:cubicBezTo>
                      <a:pt x="171" y="149"/>
                      <a:pt x="176" y="149"/>
                      <a:pt x="178" y="150"/>
                    </a:cubicBezTo>
                    <a:cubicBezTo>
                      <a:pt x="179" y="151"/>
                      <a:pt x="178" y="152"/>
                      <a:pt x="180" y="152"/>
                    </a:cubicBezTo>
                    <a:cubicBezTo>
                      <a:pt x="183" y="152"/>
                      <a:pt x="184" y="153"/>
                      <a:pt x="184" y="156"/>
                    </a:cubicBezTo>
                    <a:cubicBezTo>
                      <a:pt x="178" y="157"/>
                      <a:pt x="175" y="155"/>
                      <a:pt x="171" y="152"/>
                    </a:cubicBezTo>
                    <a:cubicBezTo>
                      <a:pt x="168" y="151"/>
                      <a:pt x="163" y="151"/>
                      <a:pt x="160" y="148"/>
                    </a:cubicBezTo>
                    <a:cubicBezTo>
                      <a:pt x="157" y="147"/>
                      <a:pt x="153" y="145"/>
                      <a:pt x="150" y="145"/>
                    </a:cubicBezTo>
                    <a:cubicBezTo>
                      <a:pt x="148" y="145"/>
                      <a:pt x="148" y="142"/>
                      <a:pt x="147" y="141"/>
                    </a:cubicBezTo>
                    <a:cubicBezTo>
                      <a:pt x="144" y="140"/>
                      <a:pt x="141" y="141"/>
                      <a:pt x="139" y="139"/>
                    </a:cubicBezTo>
                    <a:cubicBezTo>
                      <a:pt x="137" y="138"/>
                      <a:pt x="139" y="135"/>
                      <a:pt x="137" y="134"/>
                    </a:cubicBezTo>
                    <a:cubicBezTo>
                      <a:pt x="136" y="132"/>
                      <a:pt x="132" y="134"/>
                      <a:pt x="133" y="130"/>
                    </a:cubicBezTo>
                    <a:cubicBezTo>
                      <a:pt x="125" y="130"/>
                      <a:pt x="125" y="122"/>
                      <a:pt x="120" y="119"/>
                    </a:cubicBezTo>
                    <a:cubicBezTo>
                      <a:pt x="122" y="118"/>
                      <a:pt x="120" y="112"/>
                      <a:pt x="122" y="109"/>
                    </a:cubicBezTo>
                    <a:cubicBezTo>
                      <a:pt x="123" y="109"/>
                      <a:pt x="126" y="110"/>
                      <a:pt x="126" y="109"/>
                    </a:cubicBezTo>
                    <a:cubicBezTo>
                      <a:pt x="126" y="108"/>
                      <a:pt x="123" y="106"/>
                      <a:pt x="124" y="104"/>
                    </a:cubicBezTo>
                    <a:cubicBezTo>
                      <a:pt x="124" y="103"/>
                      <a:pt x="128" y="104"/>
                      <a:pt x="128" y="104"/>
                    </a:cubicBezTo>
                    <a:cubicBezTo>
                      <a:pt x="129" y="103"/>
                      <a:pt x="127" y="98"/>
                      <a:pt x="128" y="96"/>
                    </a:cubicBezTo>
                    <a:cubicBezTo>
                      <a:pt x="128" y="96"/>
                      <a:pt x="131" y="97"/>
                      <a:pt x="132" y="96"/>
                    </a:cubicBezTo>
                    <a:cubicBezTo>
                      <a:pt x="134" y="94"/>
                      <a:pt x="131" y="89"/>
                      <a:pt x="133" y="87"/>
                    </a:cubicBezTo>
                    <a:cubicBezTo>
                      <a:pt x="133" y="85"/>
                      <a:pt x="130" y="85"/>
                      <a:pt x="128" y="85"/>
                    </a:cubicBezTo>
                    <a:cubicBezTo>
                      <a:pt x="128" y="82"/>
                      <a:pt x="128" y="79"/>
                      <a:pt x="128" y="76"/>
                    </a:cubicBezTo>
                    <a:cubicBezTo>
                      <a:pt x="126" y="76"/>
                      <a:pt x="125" y="76"/>
                      <a:pt x="124" y="78"/>
                    </a:cubicBezTo>
                    <a:cubicBezTo>
                      <a:pt x="121" y="76"/>
                      <a:pt x="123" y="72"/>
                      <a:pt x="120" y="70"/>
                    </a:cubicBezTo>
                    <a:cubicBezTo>
                      <a:pt x="120" y="70"/>
                      <a:pt x="118" y="72"/>
                      <a:pt x="117" y="72"/>
                    </a:cubicBezTo>
                    <a:cubicBezTo>
                      <a:pt x="117" y="72"/>
                      <a:pt x="115" y="70"/>
                      <a:pt x="115" y="70"/>
                    </a:cubicBezTo>
                    <a:cubicBezTo>
                      <a:pt x="114" y="70"/>
                      <a:pt x="112" y="67"/>
                      <a:pt x="111" y="66"/>
                    </a:cubicBezTo>
                    <a:cubicBezTo>
                      <a:pt x="110" y="66"/>
                      <a:pt x="109" y="69"/>
                      <a:pt x="107" y="68"/>
                    </a:cubicBezTo>
                    <a:cubicBezTo>
                      <a:pt x="107" y="68"/>
                      <a:pt x="104" y="64"/>
                      <a:pt x="100" y="65"/>
                    </a:cubicBezTo>
                    <a:cubicBezTo>
                      <a:pt x="108" y="56"/>
                      <a:pt x="90" y="61"/>
                      <a:pt x="92" y="52"/>
                    </a:cubicBezTo>
                    <a:cubicBezTo>
                      <a:pt x="88" y="52"/>
                      <a:pt x="83" y="52"/>
                      <a:pt x="83" y="57"/>
                    </a:cubicBezTo>
                    <a:cubicBezTo>
                      <a:pt x="80" y="59"/>
                      <a:pt x="78" y="55"/>
                      <a:pt x="78" y="55"/>
                    </a:cubicBezTo>
                    <a:cubicBezTo>
                      <a:pt x="76" y="55"/>
                      <a:pt x="75" y="57"/>
                      <a:pt x="72" y="57"/>
                    </a:cubicBezTo>
                    <a:cubicBezTo>
                      <a:pt x="69" y="57"/>
                      <a:pt x="68" y="55"/>
                      <a:pt x="65" y="55"/>
                    </a:cubicBezTo>
                    <a:cubicBezTo>
                      <a:pt x="61" y="55"/>
                      <a:pt x="61" y="57"/>
                      <a:pt x="57" y="57"/>
                    </a:cubicBezTo>
                    <a:cubicBezTo>
                      <a:pt x="53" y="57"/>
                      <a:pt x="52" y="56"/>
                      <a:pt x="50" y="55"/>
                    </a:cubicBezTo>
                    <a:cubicBezTo>
                      <a:pt x="41" y="55"/>
                      <a:pt x="34" y="56"/>
                      <a:pt x="25" y="53"/>
                    </a:cubicBezTo>
                    <a:cubicBezTo>
                      <a:pt x="24" y="53"/>
                      <a:pt x="22" y="50"/>
                      <a:pt x="22" y="50"/>
                    </a:cubicBezTo>
                    <a:cubicBezTo>
                      <a:pt x="18" y="49"/>
                      <a:pt x="15" y="51"/>
                      <a:pt x="16" y="46"/>
                    </a:cubicBezTo>
                    <a:cubicBezTo>
                      <a:pt x="13" y="46"/>
                      <a:pt x="7" y="48"/>
                      <a:pt x="9" y="42"/>
                    </a:cubicBezTo>
                    <a:cubicBezTo>
                      <a:pt x="15" y="44"/>
                      <a:pt x="16" y="40"/>
                      <a:pt x="20" y="39"/>
                    </a:cubicBezTo>
                    <a:cubicBezTo>
                      <a:pt x="17" y="35"/>
                      <a:pt x="7" y="38"/>
                      <a:pt x="5" y="33"/>
                    </a:cubicBezTo>
                    <a:cubicBezTo>
                      <a:pt x="3" y="33"/>
                      <a:pt x="3" y="34"/>
                      <a:pt x="3" y="35"/>
                    </a:cubicBezTo>
                    <a:cubicBezTo>
                      <a:pt x="0" y="34"/>
                      <a:pt x="5" y="27"/>
                      <a:pt x="7" y="25"/>
                    </a:cubicBezTo>
                    <a:cubicBezTo>
                      <a:pt x="5" y="19"/>
                      <a:pt x="10" y="17"/>
                      <a:pt x="9" y="11"/>
                    </a:cubicBezTo>
                    <a:close/>
                    <a:moveTo>
                      <a:pt x="145" y="107"/>
                    </a:moveTo>
                    <a:cubicBezTo>
                      <a:pt x="145" y="103"/>
                      <a:pt x="154" y="107"/>
                      <a:pt x="158" y="106"/>
                    </a:cubicBezTo>
                    <a:cubicBezTo>
                      <a:pt x="158" y="102"/>
                      <a:pt x="155" y="102"/>
                      <a:pt x="154" y="100"/>
                    </a:cubicBezTo>
                    <a:cubicBezTo>
                      <a:pt x="152" y="97"/>
                      <a:pt x="147" y="99"/>
                      <a:pt x="143" y="96"/>
                    </a:cubicBezTo>
                    <a:cubicBezTo>
                      <a:pt x="144" y="100"/>
                      <a:pt x="141" y="107"/>
                      <a:pt x="145" y="107"/>
                    </a:cubicBezTo>
                    <a:close/>
                  </a:path>
                </a:pathLst>
              </a:custGeom>
              <a:grpFill/>
              <a:ln>
                <a:noFill/>
              </a:ln>
            </p:spPr>
            <p:txBody>
              <a:bodyPr vert="horz" wrap="square" lIns="91440" tIns="45720" rIns="91440" bIns="45720" anchor="ctr">
                <a:normAutofit lnSpcReduction="10000"/>
              </a:bodyPr>
              <a:lstStyle/>
              <a:p>
                <a:pPr marL="0" algn="ctr"/>
                <a:endParaRPr/>
              </a:p>
            </p:txBody>
          </p:sp>
          <p:sp>
            <p:nvSpPr>
              <p:cNvPr id="135" name="Freeform 89">
                <a:extLst>
                  <a:ext uri="{FF2B5EF4-FFF2-40B4-BE49-F238E27FC236}">
                    <a16:creationId xmlns:a16="http://schemas.microsoft.com/office/drawing/2014/main" id="{5582A5C5-2816-A860-C6E0-F6D186CC7741}"/>
                  </a:ext>
                </a:extLst>
              </p:cNvPr>
              <p:cNvSpPr/>
              <p:nvPr/>
            </p:nvSpPr>
            <p:spPr>
              <a:xfrm>
                <a:off x="3778927" y="772085"/>
                <a:ext cx="287161" cy="145681"/>
              </a:xfrm>
              <a:custGeom>
                <a:avLst/>
                <a:gdLst/>
                <a:ahLst/>
                <a:cxnLst/>
                <a:rect l="l" t="t" r="r" b="b"/>
                <a:pathLst>
                  <a:path w="138" h="70">
                    <a:moveTo>
                      <a:pt x="15" y="53"/>
                    </a:moveTo>
                    <a:cubicBezTo>
                      <a:pt x="11" y="53"/>
                      <a:pt x="16" y="48"/>
                      <a:pt x="17" y="47"/>
                    </a:cubicBezTo>
                    <a:cubicBezTo>
                      <a:pt x="17" y="45"/>
                      <a:pt x="22" y="46"/>
                      <a:pt x="24" y="45"/>
                    </a:cubicBezTo>
                    <a:cubicBezTo>
                      <a:pt x="26" y="45"/>
                      <a:pt x="26" y="44"/>
                      <a:pt x="28" y="44"/>
                    </a:cubicBezTo>
                    <a:cubicBezTo>
                      <a:pt x="35" y="43"/>
                      <a:pt x="44" y="46"/>
                      <a:pt x="49" y="42"/>
                    </a:cubicBezTo>
                    <a:cubicBezTo>
                      <a:pt x="47" y="37"/>
                      <a:pt x="35" y="42"/>
                      <a:pt x="28" y="40"/>
                    </a:cubicBezTo>
                    <a:cubicBezTo>
                      <a:pt x="27" y="40"/>
                      <a:pt x="26" y="38"/>
                      <a:pt x="26" y="38"/>
                    </a:cubicBezTo>
                    <a:cubicBezTo>
                      <a:pt x="25" y="38"/>
                      <a:pt x="23" y="40"/>
                      <a:pt x="21" y="40"/>
                    </a:cubicBezTo>
                    <a:cubicBezTo>
                      <a:pt x="17" y="40"/>
                      <a:pt x="13" y="37"/>
                      <a:pt x="10" y="38"/>
                    </a:cubicBezTo>
                    <a:cubicBezTo>
                      <a:pt x="5" y="32"/>
                      <a:pt x="19" y="34"/>
                      <a:pt x="19" y="31"/>
                    </a:cubicBezTo>
                    <a:cubicBezTo>
                      <a:pt x="19" y="27"/>
                      <a:pt x="23" y="30"/>
                      <a:pt x="24" y="31"/>
                    </a:cubicBezTo>
                    <a:cubicBezTo>
                      <a:pt x="24" y="20"/>
                      <a:pt x="13" y="30"/>
                      <a:pt x="4" y="27"/>
                    </a:cubicBezTo>
                    <a:cubicBezTo>
                      <a:pt x="0" y="24"/>
                      <a:pt x="8" y="21"/>
                      <a:pt x="0" y="21"/>
                    </a:cubicBezTo>
                    <a:cubicBezTo>
                      <a:pt x="2" y="18"/>
                      <a:pt x="2" y="12"/>
                      <a:pt x="10" y="14"/>
                    </a:cubicBezTo>
                    <a:cubicBezTo>
                      <a:pt x="12" y="14"/>
                      <a:pt x="10" y="11"/>
                      <a:pt x="10" y="12"/>
                    </a:cubicBezTo>
                    <a:cubicBezTo>
                      <a:pt x="13" y="7"/>
                      <a:pt x="21" y="6"/>
                      <a:pt x="28" y="4"/>
                    </a:cubicBezTo>
                    <a:cubicBezTo>
                      <a:pt x="30" y="3"/>
                      <a:pt x="30" y="0"/>
                      <a:pt x="34" y="1"/>
                    </a:cubicBezTo>
                    <a:cubicBezTo>
                      <a:pt x="34" y="3"/>
                      <a:pt x="36" y="2"/>
                      <a:pt x="37" y="3"/>
                    </a:cubicBezTo>
                    <a:cubicBezTo>
                      <a:pt x="37" y="7"/>
                      <a:pt x="34" y="10"/>
                      <a:pt x="41" y="10"/>
                    </a:cubicBezTo>
                    <a:cubicBezTo>
                      <a:pt x="41" y="12"/>
                      <a:pt x="39" y="11"/>
                      <a:pt x="37" y="12"/>
                    </a:cubicBezTo>
                    <a:cubicBezTo>
                      <a:pt x="37" y="13"/>
                      <a:pt x="40" y="14"/>
                      <a:pt x="41" y="14"/>
                    </a:cubicBezTo>
                    <a:cubicBezTo>
                      <a:pt x="43" y="13"/>
                      <a:pt x="42" y="10"/>
                      <a:pt x="43" y="10"/>
                    </a:cubicBezTo>
                    <a:cubicBezTo>
                      <a:pt x="47" y="8"/>
                      <a:pt x="50" y="9"/>
                      <a:pt x="54" y="8"/>
                    </a:cubicBezTo>
                    <a:cubicBezTo>
                      <a:pt x="56" y="11"/>
                      <a:pt x="60" y="12"/>
                      <a:pt x="60" y="17"/>
                    </a:cubicBezTo>
                    <a:cubicBezTo>
                      <a:pt x="64" y="17"/>
                      <a:pt x="62" y="12"/>
                      <a:pt x="67" y="14"/>
                    </a:cubicBezTo>
                    <a:cubicBezTo>
                      <a:pt x="69" y="12"/>
                      <a:pt x="71" y="10"/>
                      <a:pt x="73" y="8"/>
                    </a:cubicBezTo>
                    <a:cubicBezTo>
                      <a:pt x="74" y="9"/>
                      <a:pt x="76" y="10"/>
                      <a:pt x="79" y="10"/>
                    </a:cubicBezTo>
                    <a:cubicBezTo>
                      <a:pt x="80" y="13"/>
                      <a:pt x="79" y="15"/>
                      <a:pt x="80" y="17"/>
                    </a:cubicBezTo>
                    <a:cubicBezTo>
                      <a:pt x="81" y="20"/>
                      <a:pt x="86" y="20"/>
                      <a:pt x="84" y="25"/>
                    </a:cubicBezTo>
                    <a:cubicBezTo>
                      <a:pt x="88" y="24"/>
                      <a:pt x="88" y="20"/>
                      <a:pt x="92" y="19"/>
                    </a:cubicBezTo>
                    <a:cubicBezTo>
                      <a:pt x="91" y="17"/>
                      <a:pt x="87" y="17"/>
                      <a:pt x="86" y="16"/>
                    </a:cubicBezTo>
                    <a:cubicBezTo>
                      <a:pt x="84" y="12"/>
                      <a:pt x="87" y="9"/>
                      <a:pt x="86" y="4"/>
                    </a:cubicBezTo>
                    <a:cubicBezTo>
                      <a:pt x="89" y="5"/>
                      <a:pt x="90" y="2"/>
                      <a:pt x="93" y="3"/>
                    </a:cubicBezTo>
                    <a:cubicBezTo>
                      <a:pt x="94" y="6"/>
                      <a:pt x="98" y="11"/>
                      <a:pt x="101" y="16"/>
                    </a:cubicBezTo>
                    <a:cubicBezTo>
                      <a:pt x="101" y="16"/>
                      <a:pt x="105" y="24"/>
                      <a:pt x="106" y="19"/>
                    </a:cubicBezTo>
                    <a:cubicBezTo>
                      <a:pt x="109" y="20"/>
                      <a:pt x="107" y="25"/>
                      <a:pt x="110" y="25"/>
                    </a:cubicBezTo>
                    <a:cubicBezTo>
                      <a:pt x="110" y="28"/>
                      <a:pt x="110" y="30"/>
                      <a:pt x="108" y="31"/>
                    </a:cubicBezTo>
                    <a:cubicBezTo>
                      <a:pt x="109" y="34"/>
                      <a:pt x="116" y="32"/>
                      <a:pt x="114" y="38"/>
                    </a:cubicBezTo>
                    <a:cubicBezTo>
                      <a:pt x="121" y="34"/>
                      <a:pt x="121" y="41"/>
                      <a:pt x="131" y="40"/>
                    </a:cubicBezTo>
                    <a:cubicBezTo>
                      <a:pt x="127" y="47"/>
                      <a:pt x="135" y="44"/>
                      <a:pt x="136" y="45"/>
                    </a:cubicBezTo>
                    <a:cubicBezTo>
                      <a:pt x="137" y="46"/>
                      <a:pt x="133" y="51"/>
                      <a:pt x="138" y="49"/>
                    </a:cubicBezTo>
                    <a:cubicBezTo>
                      <a:pt x="135" y="58"/>
                      <a:pt x="131" y="47"/>
                      <a:pt x="123" y="49"/>
                    </a:cubicBezTo>
                    <a:cubicBezTo>
                      <a:pt x="121" y="56"/>
                      <a:pt x="130" y="54"/>
                      <a:pt x="127" y="62"/>
                    </a:cubicBezTo>
                    <a:cubicBezTo>
                      <a:pt x="120" y="64"/>
                      <a:pt x="112" y="66"/>
                      <a:pt x="106" y="62"/>
                    </a:cubicBezTo>
                    <a:cubicBezTo>
                      <a:pt x="100" y="58"/>
                      <a:pt x="88" y="57"/>
                      <a:pt x="80" y="62"/>
                    </a:cubicBezTo>
                    <a:cubicBezTo>
                      <a:pt x="78" y="63"/>
                      <a:pt x="76" y="62"/>
                      <a:pt x="71" y="64"/>
                    </a:cubicBezTo>
                    <a:cubicBezTo>
                      <a:pt x="69" y="65"/>
                      <a:pt x="69" y="66"/>
                      <a:pt x="69" y="68"/>
                    </a:cubicBezTo>
                    <a:cubicBezTo>
                      <a:pt x="64" y="65"/>
                      <a:pt x="54" y="70"/>
                      <a:pt x="45" y="68"/>
                    </a:cubicBezTo>
                    <a:cubicBezTo>
                      <a:pt x="43" y="64"/>
                      <a:pt x="40" y="61"/>
                      <a:pt x="37" y="57"/>
                    </a:cubicBezTo>
                    <a:cubicBezTo>
                      <a:pt x="32" y="56"/>
                      <a:pt x="23" y="59"/>
                      <a:pt x="23" y="53"/>
                    </a:cubicBezTo>
                    <a:cubicBezTo>
                      <a:pt x="21" y="53"/>
                      <a:pt x="21" y="54"/>
                      <a:pt x="21" y="55"/>
                    </a:cubicBezTo>
                    <a:cubicBezTo>
                      <a:pt x="18" y="54"/>
                      <a:pt x="19" y="51"/>
                      <a:pt x="21" y="51"/>
                    </a:cubicBezTo>
                    <a:cubicBezTo>
                      <a:pt x="21" y="47"/>
                      <a:pt x="15" y="51"/>
                      <a:pt x="15" y="5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36" name="Freeform 90">
                <a:extLst>
                  <a:ext uri="{FF2B5EF4-FFF2-40B4-BE49-F238E27FC236}">
                    <a16:creationId xmlns:a16="http://schemas.microsoft.com/office/drawing/2014/main" id="{B1870350-2ACD-B7CA-5A7F-94A78CD4E402}"/>
                  </a:ext>
                </a:extLst>
              </p:cNvPr>
              <p:cNvSpPr/>
              <p:nvPr/>
            </p:nvSpPr>
            <p:spPr>
              <a:xfrm>
                <a:off x="3011298" y="807105"/>
                <a:ext cx="2054948" cy="2382731"/>
              </a:xfrm>
              <a:custGeom>
                <a:avLst/>
                <a:gdLst/>
                <a:ahLst/>
                <a:cxnLst/>
                <a:rect l="l" t="t" r="r" b="b"/>
                <a:pathLst>
                  <a:path w="988" h="1146">
                    <a:moveTo>
                      <a:pt x="602" y="62"/>
                    </a:moveTo>
                    <a:cubicBezTo>
                      <a:pt x="603" y="66"/>
                      <a:pt x="608" y="59"/>
                      <a:pt x="606" y="68"/>
                    </a:cubicBezTo>
                    <a:cubicBezTo>
                      <a:pt x="608" y="68"/>
                      <a:pt x="610" y="68"/>
                      <a:pt x="612" y="68"/>
                    </a:cubicBezTo>
                    <a:cubicBezTo>
                      <a:pt x="614" y="66"/>
                      <a:pt x="616" y="63"/>
                      <a:pt x="615" y="58"/>
                    </a:cubicBezTo>
                    <a:cubicBezTo>
                      <a:pt x="618" y="57"/>
                      <a:pt x="619" y="56"/>
                      <a:pt x="619" y="53"/>
                    </a:cubicBezTo>
                    <a:cubicBezTo>
                      <a:pt x="625" y="55"/>
                      <a:pt x="620" y="47"/>
                      <a:pt x="626" y="49"/>
                    </a:cubicBezTo>
                    <a:cubicBezTo>
                      <a:pt x="626" y="45"/>
                      <a:pt x="626" y="40"/>
                      <a:pt x="626" y="36"/>
                    </a:cubicBezTo>
                    <a:cubicBezTo>
                      <a:pt x="633" y="35"/>
                      <a:pt x="636" y="34"/>
                      <a:pt x="641" y="36"/>
                    </a:cubicBezTo>
                    <a:cubicBezTo>
                      <a:pt x="643" y="37"/>
                      <a:pt x="642" y="40"/>
                      <a:pt x="643" y="41"/>
                    </a:cubicBezTo>
                    <a:cubicBezTo>
                      <a:pt x="644" y="42"/>
                      <a:pt x="646" y="41"/>
                      <a:pt x="647" y="41"/>
                    </a:cubicBezTo>
                    <a:cubicBezTo>
                      <a:pt x="649" y="42"/>
                      <a:pt x="650" y="45"/>
                      <a:pt x="653" y="45"/>
                    </a:cubicBezTo>
                    <a:cubicBezTo>
                      <a:pt x="653" y="51"/>
                      <a:pt x="650" y="53"/>
                      <a:pt x="647" y="55"/>
                    </a:cubicBezTo>
                    <a:cubicBezTo>
                      <a:pt x="651" y="57"/>
                      <a:pt x="649" y="64"/>
                      <a:pt x="654" y="66"/>
                    </a:cubicBezTo>
                    <a:cubicBezTo>
                      <a:pt x="653" y="70"/>
                      <a:pt x="648" y="71"/>
                      <a:pt x="647" y="75"/>
                    </a:cubicBezTo>
                    <a:cubicBezTo>
                      <a:pt x="644" y="75"/>
                      <a:pt x="642" y="78"/>
                      <a:pt x="641" y="75"/>
                    </a:cubicBezTo>
                    <a:cubicBezTo>
                      <a:pt x="638" y="77"/>
                      <a:pt x="638" y="82"/>
                      <a:pt x="636" y="84"/>
                    </a:cubicBezTo>
                    <a:cubicBezTo>
                      <a:pt x="634" y="83"/>
                      <a:pt x="637" y="79"/>
                      <a:pt x="628" y="81"/>
                    </a:cubicBezTo>
                    <a:cubicBezTo>
                      <a:pt x="628" y="79"/>
                      <a:pt x="631" y="79"/>
                      <a:pt x="632" y="79"/>
                    </a:cubicBezTo>
                    <a:cubicBezTo>
                      <a:pt x="628" y="73"/>
                      <a:pt x="621" y="81"/>
                      <a:pt x="615" y="79"/>
                    </a:cubicBezTo>
                    <a:cubicBezTo>
                      <a:pt x="617" y="85"/>
                      <a:pt x="615" y="83"/>
                      <a:pt x="615" y="90"/>
                    </a:cubicBezTo>
                    <a:cubicBezTo>
                      <a:pt x="613" y="90"/>
                      <a:pt x="614" y="88"/>
                      <a:pt x="613" y="86"/>
                    </a:cubicBezTo>
                    <a:cubicBezTo>
                      <a:pt x="609" y="87"/>
                      <a:pt x="610" y="93"/>
                      <a:pt x="604" y="92"/>
                    </a:cubicBezTo>
                    <a:cubicBezTo>
                      <a:pt x="605" y="94"/>
                      <a:pt x="608" y="93"/>
                      <a:pt x="608" y="96"/>
                    </a:cubicBezTo>
                    <a:cubicBezTo>
                      <a:pt x="608" y="99"/>
                      <a:pt x="606" y="100"/>
                      <a:pt x="606" y="103"/>
                    </a:cubicBezTo>
                    <a:cubicBezTo>
                      <a:pt x="602" y="99"/>
                      <a:pt x="596" y="110"/>
                      <a:pt x="595" y="109"/>
                    </a:cubicBezTo>
                    <a:cubicBezTo>
                      <a:pt x="594" y="108"/>
                      <a:pt x="591" y="106"/>
                      <a:pt x="591" y="112"/>
                    </a:cubicBezTo>
                    <a:cubicBezTo>
                      <a:pt x="589" y="112"/>
                      <a:pt x="586" y="112"/>
                      <a:pt x="584" y="112"/>
                    </a:cubicBezTo>
                    <a:cubicBezTo>
                      <a:pt x="581" y="113"/>
                      <a:pt x="582" y="117"/>
                      <a:pt x="582" y="120"/>
                    </a:cubicBezTo>
                    <a:cubicBezTo>
                      <a:pt x="579" y="118"/>
                      <a:pt x="578" y="118"/>
                      <a:pt x="578" y="122"/>
                    </a:cubicBezTo>
                    <a:cubicBezTo>
                      <a:pt x="574" y="118"/>
                      <a:pt x="573" y="121"/>
                      <a:pt x="569" y="122"/>
                    </a:cubicBezTo>
                    <a:cubicBezTo>
                      <a:pt x="570" y="123"/>
                      <a:pt x="571" y="126"/>
                      <a:pt x="571" y="129"/>
                    </a:cubicBezTo>
                    <a:cubicBezTo>
                      <a:pt x="566" y="125"/>
                      <a:pt x="568" y="130"/>
                      <a:pt x="565" y="135"/>
                    </a:cubicBezTo>
                    <a:cubicBezTo>
                      <a:pt x="563" y="139"/>
                      <a:pt x="558" y="143"/>
                      <a:pt x="557" y="151"/>
                    </a:cubicBezTo>
                    <a:cubicBezTo>
                      <a:pt x="553" y="154"/>
                      <a:pt x="551" y="159"/>
                      <a:pt x="548" y="163"/>
                    </a:cubicBezTo>
                    <a:cubicBezTo>
                      <a:pt x="548" y="166"/>
                      <a:pt x="550" y="163"/>
                      <a:pt x="550" y="163"/>
                    </a:cubicBezTo>
                    <a:cubicBezTo>
                      <a:pt x="552" y="163"/>
                      <a:pt x="551" y="164"/>
                      <a:pt x="552" y="165"/>
                    </a:cubicBezTo>
                    <a:cubicBezTo>
                      <a:pt x="553" y="165"/>
                      <a:pt x="555" y="168"/>
                      <a:pt x="556" y="168"/>
                    </a:cubicBezTo>
                    <a:cubicBezTo>
                      <a:pt x="557" y="169"/>
                      <a:pt x="559" y="164"/>
                      <a:pt x="563" y="168"/>
                    </a:cubicBezTo>
                    <a:cubicBezTo>
                      <a:pt x="564" y="169"/>
                      <a:pt x="565" y="170"/>
                      <a:pt x="567" y="170"/>
                    </a:cubicBezTo>
                    <a:cubicBezTo>
                      <a:pt x="567" y="173"/>
                      <a:pt x="567" y="175"/>
                      <a:pt x="567" y="178"/>
                    </a:cubicBezTo>
                    <a:cubicBezTo>
                      <a:pt x="567" y="180"/>
                      <a:pt x="570" y="179"/>
                      <a:pt x="571" y="181"/>
                    </a:cubicBezTo>
                    <a:cubicBezTo>
                      <a:pt x="572" y="183"/>
                      <a:pt x="575" y="183"/>
                      <a:pt x="574" y="187"/>
                    </a:cubicBezTo>
                    <a:cubicBezTo>
                      <a:pt x="584" y="186"/>
                      <a:pt x="591" y="189"/>
                      <a:pt x="597" y="187"/>
                    </a:cubicBezTo>
                    <a:cubicBezTo>
                      <a:pt x="598" y="194"/>
                      <a:pt x="606" y="192"/>
                      <a:pt x="610" y="196"/>
                    </a:cubicBezTo>
                    <a:cubicBezTo>
                      <a:pt x="611" y="197"/>
                      <a:pt x="611" y="196"/>
                      <a:pt x="612" y="198"/>
                    </a:cubicBezTo>
                    <a:cubicBezTo>
                      <a:pt x="612" y="201"/>
                      <a:pt x="614" y="198"/>
                      <a:pt x="613" y="198"/>
                    </a:cubicBezTo>
                    <a:cubicBezTo>
                      <a:pt x="616" y="198"/>
                      <a:pt x="616" y="201"/>
                      <a:pt x="617" y="202"/>
                    </a:cubicBezTo>
                    <a:cubicBezTo>
                      <a:pt x="620" y="203"/>
                      <a:pt x="624" y="201"/>
                      <a:pt x="623" y="206"/>
                    </a:cubicBezTo>
                    <a:cubicBezTo>
                      <a:pt x="633" y="205"/>
                      <a:pt x="638" y="209"/>
                      <a:pt x="647" y="209"/>
                    </a:cubicBezTo>
                    <a:cubicBezTo>
                      <a:pt x="647" y="215"/>
                      <a:pt x="646" y="221"/>
                      <a:pt x="649" y="224"/>
                    </a:cubicBezTo>
                    <a:cubicBezTo>
                      <a:pt x="649" y="224"/>
                      <a:pt x="651" y="227"/>
                      <a:pt x="651" y="226"/>
                    </a:cubicBezTo>
                    <a:cubicBezTo>
                      <a:pt x="651" y="228"/>
                      <a:pt x="649" y="230"/>
                      <a:pt x="649" y="230"/>
                    </a:cubicBezTo>
                    <a:cubicBezTo>
                      <a:pt x="650" y="232"/>
                      <a:pt x="651" y="230"/>
                      <a:pt x="653" y="232"/>
                    </a:cubicBezTo>
                    <a:cubicBezTo>
                      <a:pt x="653" y="232"/>
                      <a:pt x="649" y="237"/>
                      <a:pt x="654" y="235"/>
                    </a:cubicBezTo>
                    <a:cubicBezTo>
                      <a:pt x="653" y="237"/>
                      <a:pt x="652" y="238"/>
                      <a:pt x="653" y="241"/>
                    </a:cubicBezTo>
                    <a:cubicBezTo>
                      <a:pt x="653" y="243"/>
                      <a:pt x="654" y="242"/>
                      <a:pt x="654" y="241"/>
                    </a:cubicBezTo>
                    <a:cubicBezTo>
                      <a:pt x="657" y="241"/>
                      <a:pt x="655" y="244"/>
                      <a:pt x="656" y="245"/>
                    </a:cubicBezTo>
                    <a:cubicBezTo>
                      <a:pt x="657" y="245"/>
                      <a:pt x="659" y="244"/>
                      <a:pt x="660" y="245"/>
                    </a:cubicBezTo>
                    <a:cubicBezTo>
                      <a:pt x="662" y="247"/>
                      <a:pt x="669" y="247"/>
                      <a:pt x="675" y="245"/>
                    </a:cubicBezTo>
                    <a:cubicBezTo>
                      <a:pt x="677" y="237"/>
                      <a:pt x="677" y="233"/>
                      <a:pt x="675" y="226"/>
                    </a:cubicBezTo>
                    <a:cubicBezTo>
                      <a:pt x="676" y="224"/>
                      <a:pt x="672" y="225"/>
                      <a:pt x="671" y="224"/>
                    </a:cubicBezTo>
                    <a:cubicBezTo>
                      <a:pt x="669" y="221"/>
                      <a:pt x="674" y="215"/>
                      <a:pt x="667" y="217"/>
                    </a:cubicBezTo>
                    <a:cubicBezTo>
                      <a:pt x="669" y="215"/>
                      <a:pt x="672" y="215"/>
                      <a:pt x="671" y="211"/>
                    </a:cubicBezTo>
                    <a:cubicBezTo>
                      <a:pt x="679" y="213"/>
                      <a:pt x="678" y="207"/>
                      <a:pt x="684" y="207"/>
                    </a:cubicBezTo>
                    <a:cubicBezTo>
                      <a:pt x="687" y="208"/>
                      <a:pt x="685" y="203"/>
                      <a:pt x="686" y="202"/>
                    </a:cubicBezTo>
                    <a:cubicBezTo>
                      <a:pt x="686" y="202"/>
                      <a:pt x="691" y="204"/>
                      <a:pt x="692" y="202"/>
                    </a:cubicBezTo>
                    <a:cubicBezTo>
                      <a:pt x="687" y="194"/>
                      <a:pt x="694" y="186"/>
                      <a:pt x="690" y="181"/>
                    </a:cubicBezTo>
                    <a:cubicBezTo>
                      <a:pt x="690" y="179"/>
                      <a:pt x="687" y="181"/>
                      <a:pt x="688" y="181"/>
                    </a:cubicBezTo>
                    <a:cubicBezTo>
                      <a:pt x="685" y="179"/>
                      <a:pt x="688" y="175"/>
                      <a:pt x="682" y="176"/>
                    </a:cubicBezTo>
                    <a:cubicBezTo>
                      <a:pt x="683" y="172"/>
                      <a:pt x="680" y="172"/>
                      <a:pt x="680" y="168"/>
                    </a:cubicBezTo>
                    <a:cubicBezTo>
                      <a:pt x="680" y="164"/>
                      <a:pt x="682" y="162"/>
                      <a:pt x="686" y="163"/>
                    </a:cubicBezTo>
                    <a:cubicBezTo>
                      <a:pt x="683" y="161"/>
                      <a:pt x="688" y="150"/>
                      <a:pt x="680" y="150"/>
                    </a:cubicBezTo>
                    <a:cubicBezTo>
                      <a:pt x="682" y="148"/>
                      <a:pt x="682" y="147"/>
                      <a:pt x="682" y="144"/>
                    </a:cubicBezTo>
                    <a:cubicBezTo>
                      <a:pt x="682" y="144"/>
                      <a:pt x="680" y="143"/>
                      <a:pt x="680" y="142"/>
                    </a:cubicBezTo>
                    <a:cubicBezTo>
                      <a:pt x="681" y="142"/>
                      <a:pt x="683" y="142"/>
                      <a:pt x="682" y="140"/>
                    </a:cubicBezTo>
                    <a:cubicBezTo>
                      <a:pt x="682" y="139"/>
                      <a:pt x="680" y="138"/>
                      <a:pt x="680" y="137"/>
                    </a:cubicBezTo>
                    <a:cubicBezTo>
                      <a:pt x="680" y="134"/>
                      <a:pt x="684" y="130"/>
                      <a:pt x="680" y="129"/>
                    </a:cubicBezTo>
                    <a:cubicBezTo>
                      <a:pt x="681" y="126"/>
                      <a:pt x="696" y="125"/>
                      <a:pt x="694" y="131"/>
                    </a:cubicBezTo>
                    <a:cubicBezTo>
                      <a:pt x="701" y="131"/>
                      <a:pt x="711" y="133"/>
                      <a:pt x="714" y="127"/>
                    </a:cubicBezTo>
                    <a:cubicBezTo>
                      <a:pt x="718" y="132"/>
                      <a:pt x="728" y="132"/>
                      <a:pt x="727" y="142"/>
                    </a:cubicBezTo>
                    <a:cubicBezTo>
                      <a:pt x="732" y="142"/>
                      <a:pt x="737" y="142"/>
                      <a:pt x="742" y="142"/>
                    </a:cubicBezTo>
                    <a:cubicBezTo>
                      <a:pt x="741" y="145"/>
                      <a:pt x="743" y="146"/>
                      <a:pt x="746" y="146"/>
                    </a:cubicBezTo>
                    <a:cubicBezTo>
                      <a:pt x="746" y="150"/>
                      <a:pt x="745" y="153"/>
                      <a:pt x="746" y="157"/>
                    </a:cubicBezTo>
                    <a:cubicBezTo>
                      <a:pt x="746" y="161"/>
                      <a:pt x="751" y="165"/>
                      <a:pt x="748" y="166"/>
                    </a:cubicBezTo>
                    <a:cubicBezTo>
                      <a:pt x="748" y="169"/>
                      <a:pt x="751" y="168"/>
                      <a:pt x="753" y="168"/>
                    </a:cubicBezTo>
                    <a:cubicBezTo>
                      <a:pt x="752" y="174"/>
                      <a:pt x="760" y="171"/>
                      <a:pt x="755" y="176"/>
                    </a:cubicBezTo>
                    <a:cubicBezTo>
                      <a:pt x="763" y="177"/>
                      <a:pt x="765" y="173"/>
                      <a:pt x="772" y="174"/>
                    </a:cubicBezTo>
                    <a:cubicBezTo>
                      <a:pt x="772" y="172"/>
                      <a:pt x="771" y="171"/>
                      <a:pt x="770" y="170"/>
                    </a:cubicBezTo>
                    <a:cubicBezTo>
                      <a:pt x="771" y="166"/>
                      <a:pt x="773" y="166"/>
                      <a:pt x="776" y="168"/>
                    </a:cubicBezTo>
                    <a:cubicBezTo>
                      <a:pt x="773" y="162"/>
                      <a:pt x="780" y="163"/>
                      <a:pt x="781" y="161"/>
                    </a:cubicBezTo>
                    <a:cubicBezTo>
                      <a:pt x="782" y="159"/>
                      <a:pt x="779" y="159"/>
                      <a:pt x="779" y="159"/>
                    </a:cubicBezTo>
                    <a:cubicBezTo>
                      <a:pt x="779" y="157"/>
                      <a:pt x="783" y="156"/>
                      <a:pt x="787" y="155"/>
                    </a:cubicBezTo>
                    <a:cubicBezTo>
                      <a:pt x="783" y="159"/>
                      <a:pt x="786" y="159"/>
                      <a:pt x="790" y="165"/>
                    </a:cubicBezTo>
                    <a:cubicBezTo>
                      <a:pt x="793" y="167"/>
                      <a:pt x="795" y="172"/>
                      <a:pt x="802" y="172"/>
                    </a:cubicBezTo>
                    <a:cubicBezTo>
                      <a:pt x="801" y="174"/>
                      <a:pt x="798" y="173"/>
                      <a:pt x="798" y="176"/>
                    </a:cubicBezTo>
                    <a:cubicBezTo>
                      <a:pt x="799" y="178"/>
                      <a:pt x="802" y="178"/>
                      <a:pt x="802" y="181"/>
                    </a:cubicBezTo>
                    <a:cubicBezTo>
                      <a:pt x="804" y="182"/>
                      <a:pt x="803" y="178"/>
                      <a:pt x="804" y="178"/>
                    </a:cubicBezTo>
                    <a:cubicBezTo>
                      <a:pt x="808" y="176"/>
                      <a:pt x="802" y="185"/>
                      <a:pt x="809" y="183"/>
                    </a:cubicBezTo>
                    <a:cubicBezTo>
                      <a:pt x="806" y="188"/>
                      <a:pt x="810" y="190"/>
                      <a:pt x="805" y="194"/>
                    </a:cubicBezTo>
                    <a:cubicBezTo>
                      <a:pt x="806" y="198"/>
                      <a:pt x="811" y="196"/>
                      <a:pt x="813" y="198"/>
                    </a:cubicBezTo>
                    <a:cubicBezTo>
                      <a:pt x="813" y="199"/>
                      <a:pt x="810" y="201"/>
                      <a:pt x="811" y="202"/>
                    </a:cubicBezTo>
                    <a:cubicBezTo>
                      <a:pt x="812" y="203"/>
                      <a:pt x="815" y="203"/>
                      <a:pt x="817" y="204"/>
                    </a:cubicBezTo>
                    <a:cubicBezTo>
                      <a:pt x="818" y="204"/>
                      <a:pt x="819" y="207"/>
                      <a:pt x="820" y="207"/>
                    </a:cubicBezTo>
                    <a:cubicBezTo>
                      <a:pt x="823" y="209"/>
                      <a:pt x="827" y="210"/>
                      <a:pt x="830" y="213"/>
                    </a:cubicBezTo>
                    <a:cubicBezTo>
                      <a:pt x="832" y="214"/>
                      <a:pt x="834" y="206"/>
                      <a:pt x="835" y="211"/>
                    </a:cubicBezTo>
                    <a:cubicBezTo>
                      <a:pt x="835" y="216"/>
                      <a:pt x="831" y="216"/>
                      <a:pt x="826" y="217"/>
                    </a:cubicBezTo>
                    <a:cubicBezTo>
                      <a:pt x="829" y="220"/>
                      <a:pt x="835" y="222"/>
                      <a:pt x="841" y="222"/>
                    </a:cubicBezTo>
                    <a:cubicBezTo>
                      <a:pt x="840" y="225"/>
                      <a:pt x="842" y="226"/>
                      <a:pt x="845" y="226"/>
                    </a:cubicBezTo>
                    <a:cubicBezTo>
                      <a:pt x="844" y="230"/>
                      <a:pt x="845" y="232"/>
                      <a:pt x="848" y="232"/>
                    </a:cubicBezTo>
                    <a:cubicBezTo>
                      <a:pt x="847" y="234"/>
                      <a:pt x="846" y="237"/>
                      <a:pt x="846" y="241"/>
                    </a:cubicBezTo>
                    <a:cubicBezTo>
                      <a:pt x="843" y="242"/>
                      <a:pt x="839" y="242"/>
                      <a:pt x="835" y="245"/>
                    </a:cubicBezTo>
                    <a:cubicBezTo>
                      <a:pt x="834" y="245"/>
                      <a:pt x="835" y="246"/>
                      <a:pt x="833" y="247"/>
                    </a:cubicBezTo>
                    <a:cubicBezTo>
                      <a:pt x="831" y="247"/>
                      <a:pt x="830" y="247"/>
                      <a:pt x="830" y="248"/>
                    </a:cubicBezTo>
                    <a:cubicBezTo>
                      <a:pt x="829" y="252"/>
                      <a:pt x="825" y="249"/>
                      <a:pt x="826" y="248"/>
                    </a:cubicBezTo>
                    <a:cubicBezTo>
                      <a:pt x="825" y="249"/>
                      <a:pt x="823" y="251"/>
                      <a:pt x="822" y="252"/>
                    </a:cubicBezTo>
                    <a:cubicBezTo>
                      <a:pt x="822" y="253"/>
                      <a:pt x="821" y="257"/>
                      <a:pt x="820" y="258"/>
                    </a:cubicBezTo>
                    <a:cubicBezTo>
                      <a:pt x="819" y="259"/>
                      <a:pt x="812" y="257"/>
                      <a:pt x="817" y="260"/>
                    </a:cubicBezTo>
                    <a:cubicBezTo>
                      <a:pt x="814" y="263"/>
                      <a:pt x="808" y="261"/>
                      <a:pt x="805" y="261"/>
                    </a:cubicBezTo>
                    <a:cubicBezTo>
                      <a:pt x="801" y="262"/>
                      <a:pt x="798" y="262"/>
                      <a:pt x="794" y="261"/>
                    </a:cubicBezTo>
                    <a:cubicBezTo>
                      <a:pt x="791" y="261"/>
                      <a:pt x="791" y="260"/>
                      <a:pt x="789" y="260"/>
                    </a:cubicBezTo>
                    <a:cubicBezTo>
                      <a:pt x="780" y="258"/>
                      <a:pt x="772" y="260"/>
                      <a:pt x="764" y="261"/>
                    </a:cubicBezTo>
                    <a:cubicBezTo>
                      <a:pt x="758" y="264"/>
                      <a:pt x="756" y="271"/>
                      <a:pt x="748" y="273"/>
                    </a:cubicBezTo>
                    <a:cubicBezTo>
                      <a:pt x="752" y="277"/>
                      <a:pt x="744" y="277"/>
                      <a:pt x="742" y="280"/>
                    </a:cubicBezTo>
                    <a:cubicBezTo>
                      <a:pt x="743" y="282"/>
                      <a:pt x="744" y="283"/>
                      <a:pt x="744" y="286"/>
                    </a:cubicBezTo>
                    <a:cubicBezTo>
                      <a:pt x="747" y="284"/>
                      <a:pt x="747" y="280"/>
                      <a:pt x="749" y="278"/>
                    </a:cubicBezTo>
                    <a:cubicBezTo>
                      <a:pt x="751" y="277"/>
                      <a:pt x="757" y="278"/>
                      <a:pt x="757" y="274"/>
                    </a:cubicBezTo>
                    <a:cubicBezTo>
                      <a:pt x="757" y="268"/>
                      <a:pt x="760" y="279"/>
                      <a:pt x="761" y="271"/>
                    </a:cubicBezTo>
                    <a:cubicBezTo>
                      <a:pt x="763" y="269"/>
                      <a:pt x="764" y="273"/>
                      <a:pt x="764" y="273"/>
                    </a:cubicBezTo>
                    <a:cubicBezTo>
                      <a:pt x="766" y="272"/>
                      <a:pt x="765" y="269"/>
                      <a:pt x="766" y="269"/>
                    </a:cubicBezTo>
                    <a:cubicBezTo>
                      <a:pt x="770" y="268"/>
                      <a:pt x="773" y="269"/>
                      <a:pt x="779" y="269"/>
                    </a:cubicBezTo>
                    <a:cubicBezTo>
                      <a:pt x="780" y="271"/>
                      <a:pt x="781" y="270"/>
                      <a:pt x="781" y="269"/>
                    </a:cubicBezTo>
                    <a:cubicBezTo>
                      <a:pt x="784" y="268"/>
                      <a:pt x="784" y="279"/>
                      <a:pt x="779" y="276"/>
                    </a:cubicBezTo>
                    <a:cubicBezTo>
                      <a:pt x="784" y="281"/>
                      <a:pt x="776" y="282"/>
                      <a:pt x="777" y="289"/>
                    </a:cubicBezTo>
                    <a:cubicBezTo>
                      <a:pt x="778" y="291"/>
                      <a:pt x="779" y="292"/>
                      <a:pt x="779" y="295"/>
                    </a:cubicBezTo>
                    <a:cubicBezTo>
                      <a:pt x="781" y="294"/>
                      <a:pt x="783" y="293"/>
                      <a:pt x="783" y="295"/>
                    </a:cubicBezTo>
                    <a:cubicBezTo>
                      <a:pt x="783" y="297"/>
                      <a:pt x="785" y="296"/>
                      <a:pt x="787" y="297"/>
                    </a:cubicBezTo>
                    <a:cubicBezTo>
                      <a:pt x="788" y="297"/>
                      <a:pt x="790" y="300"/>
                      <a:pt x="790" y="301"/>
                    </a:cubicBezTo>
                    <a:cubicBezTo>
                      <a:pt x="791" y="301"/>
                      <a:pt x="793" y="300"/>
                      <a:pt x="794" y="301"/>
                    </a:cubicBezTo>
                    <a:cubicBezTo>
                      <a:pt x="795" y="301"/>
                      <a:pt x="796" y="302"/>
                      <a:pt x="796" y="302"/>
                    </a:cubicBezTo>
                    <a:cubicBezTo>
                      <a:pt x="799" y="303"/>
                      <a:pt x="801" y="298"/>
                      <a:pt x="804" y="302"/>
                    </a:cubicBezTo>
                    <a:cubicBezTo>
                      <a:pt x="806" y="303"/>
                      <a:pt x="804" y="299"/>
                      <a:pt x="805" y="299"/>
                    </a:cubicBezTo>
                    <a:cubicBezTo>
                      <a:pt x="806" y="298"/>
                      <a:pt x="809" y="299"/>
                      <a:pt x="809" y="299"/>
                    </a:cubicBezTo>
                    <a:cubicBezTo>
                      <a:pt x="810" y="297"/>
                      <a:pt x="808" y="295"/>
                      <a:pt x="809" y="293"/>
                    </a:cubicBezTo>
                    <a:cubicBezTo>
                      <a:pt x="812" y="292"/>
                      <a:pt x="813" y="295"/>
                      <a:pt x="813" y="297"/>
                    </a:cubicBezTo>
                    <a:cubicBezTo>
                      <a:pt x="814" y="300"/>
                      <a:pt x="819" y="298"/>
                      <a:pt x="817" y="304"/>
                    </a:cubicBezTo>
                    <a:cubicBezTo>
                      <a:pt x="814" y="305"/>
                      <a:pt x="813" y="302"/>
                      <a:pt x="811" y="302"/>
                    </a:cubicBezTo>
                    <a:cubicBezTo>
                      <a:pt x="808" y="303"/>
                      <a:pt x="808" y="307"/>
                      <a:pt x="805" y="308"/>
                    </a:cubicBezTo>
                    <a:cubicBezTo>
                      <a:pt x="804" y="309"/>
                      <a:pt x="801" y="308"/>
                      <a:pt x="800" y="308"/>
                    </a:cubicBezTo>
                    <a:cubicBezTo>
                      <a:pt x="796" y="309"/>
                      <a:pt x="797" y="313"/>
                      <a:pt x="790" y="312"/>
                    </a:cubicBezTo>
                    <a:cubicBezTo>
                      <a:pt x="787" y="311"/>
                      <a:pt x="788" y="316"/>
                      <a:pt x="787" y="317"/>
                    </a:cubicBezTo>
                    <a:cubicBezTo>
                      <a:pt x="786" y="318"/>
                      <a:pt x="784" y="316"/>
                      <a:pt x="785" y="315"/>
                    </a:cubicBezTo>
                    <a:cubicBezTo>
                      <a:pt x="781" y="318"/>
                      <a:pt x="782" y="322"/>
                      <a:pt x="776" y="321"/>
                    </a:cubicBezTo>
                    <a:cubicBezTo>
                      <a:pt x="779" y="317"/>
                      <a:pt x="775" y="319"/>
                      <a:pt x="776" y="314"/>
                    </a:cubicBezTo>
                    <a:cubicBezTo>
                      <a:pt x="779" y="312"/>
                      <a:pt x="781" y="308"/>
                      <a:pt x="785" y="312"/>
                    </a:cubicBezTo>
                    <a:cubicBezTo>
                      <a:pt x="786" y="306"/>
                      <a:pt x="782" y="306"/>
                      <a:pt x="779" y="304"/>
                    </a:cubicBezTo>
                    <a:cubicBezTo>
                      <a:pt x="775" y="303"/>
                      <a:pt x="772" y="310"/>
                      <a:pt x="768" y="310"/>
                    </a:cubicBezTo>
                    <a:cubicBezTo>
                      <a:pt x="768" y="310"/>
                      <a:pt x="763" y="311"/>
                      <a:pt x="762" y="312"/>
                    </a:cubicBezTo>
                    <a:cubicBezTo>
                      <a:pt x="761" y="313"/>
                      <a:pt x="761" y="313"/>
                      <a:pt x="761" y="315"/>
                    </a:cubicBezTo>
                    <a:cubicBezTo>
                      <a:pt x="750" y="314"/>
                      <a:pt x="751" y="321"/>
                      <a:pt x="742" y="317"/>
                    </a:cubicBezTo>
                    <a:cubicBezTo>
                      <a:pt x="745" y="320"/>
                      <a:pt x="747" y="321"/>
                      <a:pt x="738" y="321"/>
                    </a:cubicBezTo>
                    <a:cubicBezTo>
                      <a:pt x="734" y="324"/>
                      <a:pt x="733" y="334"/>
                      <a:pt x="738" y="336"/>
                    </a:cubicBezTo>
                    <a:cubicBezTo>
                      <a:pt x="738" y="340"/>
                      <a:pt x="733" y="338"/>
                      <a:pt x="735" y="343"/>
                    </a:cubicBezTo>
                    <a:cubicBezTo>
                      <a:pt x="733" y="344"/>
                      <a:pt x="731" y="343"/>
                      <a:pt x="729" y="343"/>
                    </a:cubicBezTo>
                    <a:cubicBezTo>
                      <a:pt x="727" y="344"/>
                      <a:pt x="727" y="346"/>
                      <a:pt x="725" y="347"/>
                    </a:cubicBezTo>
                    <a:cubicBezTo>
                      <a:pt x="722" y="349"/>
                      <a:pt x="717" y="348"/>
                      <a:pt x="714" y="351"/>
                    </a:cubicBezTo>
                    <a:cubicBezTo>
                      <a:pt x="713" y="352"/>
                      <a:pt x="711" y="353"/>
                      <a:pt x="710" y="355"/>
                    </a:cubicBezTo>
                    <a:cubicBezTo>
                      <a:pt x="708" y="357"/>
                      <a:pt x="708" y="361"/>
                      <a:pt x="705" y="364"/>
                    </a:cubicBezTo>
                    <a:cubicBezTo>
                      <a:pt x="703" y="366"/>
                      <a:pt x="699" y="366"/>
                      <a:pt x="701" y="373"/>
                    </a:cubicBezTo>
                    <a:cubicBezTo>
                      <a:pt x="697" y="373"/>
                      <a:pt x="697" y="368"/>
                      <a:pt x="694" y="368"/>
                    </a:cubicBezTo>
                    <a:cubicBezTo>
                      <a:pt x="692" y="368"/>
                      <a:pt x="692" y="371"/>
                      <a:pt x="690" y="371"/>
                    </a:cubicBezTo>
                    <a:cubicBezTo>
                      <a:pt x="697" y="379"/>
                      <a:pt x="696" y="385"/>
                      <a:pt x="697" y="396"/>
                    </a:cubicBezTo>
                    <a:cubicBezTo>
                      <a:pt x="693" y="394"/>
                      <a:pt x="695" y="398"/>
                      <a:pt x="694" y="399"/>
                    </a:cubicBezTo>
                    <a:cubicBezTo>
                      <a:pt x="693" y="400"/>
                      <a:pt x="690" y="399"/>
                      <a:pt x="690" y="399"/>
                    </a:cubicBezTo>
                    <a:cubicBezTo>
                      <a:pt x="688" y="401"/>
                      <a:pt x="688" y="402"/>
                      <a:pt x="686" y="403"/>
                    </a:cubicBezTo>
                    <a:cubicBezTo>
                      <a:pt x="684" y="405"/>
                      <a:pt x="682" y="408"/>
                      <a:pt x="680" y="409"/>
                    </a:cubicBezTo>
                    <a:cubicBezTo>
                      <a:pt x="678" y="410"/>
                      <a:pt x="675" y="408"/>
                      <a:pt x="673" y="411"/>
                    </a:cubicBezTo>
                    <a:cubicBezTo>
                      <a:pt x="669" y="412"/>
                      <a:pt x="667" y="416"/>
                      <a:pt x="666" y="420"/>
                    </a:cubicBezTo>
                    <a:cubicBezTo>
                      <a:pt x="661" y="420"/>
                      <a:pt x="662" y="426"/>
                      <a:pt x="656" y="425"/>
                    </a:cubicBezTo>
                    <a:cubicBezTo>
                      <a:pt x="658" y="432"/>
                      <a:pt x="652" y="446"/>
                      <a:pt x="660" y="446"/>
                    </a:cubicBezTo>
                    <a:cubicBezTo>
                      <a:pt x="656" y="453"/>
                      <a:pt x="663" y="453"/>
                      <a:pt x="662" y="463"/>
                    </a:cubicBezTo>
                    <a:cubicBezTo>
                      <a:pt x="662" y="465"/>
                      <a:pt x="664" y="464"/>
                      <a:pt x="666" y="465"/>
                    </a:cubicBezTo>
                    <a:cubicBezTo>
                      <a:pt x="663" y="470"/>
                      <a:pt x="666" y="470"/>
                      <a:pt x="666" y="478"/>
                    </a:cubicBezTo>
                    <a:cubicBezTo>
                      <a:pt x="662" y="478"/>
                      <a:pt x="659" y="479"/>
                      <a:pt x="658" y="481"/>
                    </a:cubicBezTo>
                    <a:cubicBezTo>
                      <a:pt x="655" y="481"/>
                      <a:pt x="657" y="478"/>
                      <a:pt x="656" y="476"/>
                    </a:cubicBezTo>
                    <a:cubicBezTo>
                      <a:pt x="655" y="474"/>
                      <a:pt x="652" y="475"/>
                      <a:pt x="651" y="474"/>
                    </a:cubicBezTo>
                    <a:cubicBezTo>
                      <a:pt x="650" y="473"/>
                      <a:pt x="651" y="469"/>
                      <a:pt x="647" y="470"/>
                    </a:cubicBezTo>
                    <a:cubicBezTo>
                      <a:pt x="648" y="466"/>
                      <a:pt x="650" y="462"/>
                      <a:pt x="643" y="461"/>
                    </a:cubicBezTo>
                    <a:cubicBezTo>
                      <a:pt x="646" y="452"/>
                      <a:pt x="642" y="453"/>
                      <a:pt x="641" y="444"/>
                    </a:cubicBezTo>
                    <a:cubicBezTo>
                      <a:pt x="640" y="444"/>
                      <a:pt x="639" y="446"/>
                      <a:pt x="638" y="446"/>
                    </a:cubicBezTo>
                    <a:cubicBezTo>
                      <a:pt x="638" y="445"/>
                      <a:pt x="638" y="443"/>
                      <a:pt x="638" y="442"/>
                    </a:cubicBezTo>
                    <a:cubicBezTo>
                      <a:pt x="635" y="443"/>
                      <a:pt x="625" y="445"/>
                      <a:pt x="623" y="442"/>
                    </a:cubicBezTo>
                    <a:cubicBezTo>
                      <a:pt x="621" y="441"/>
                      <a:pt x="621" y="439"/>
                      <a:pt x="619" y="439"/>
                    </a:cubicBezTo>
                    <a:cubicBezTo>
                      <a:pt x="618" y="438"/>
                      <a:pt x="615" y="441"/>
                      <a:pt x="612" y="440"/>
                    </a:cubicBezTo>
                    <a:cubicBezTo>
                      <a:pt x="612" y="440"/>
                      <a:pt x="619" y="434"/>
                      <a:pt x="612" y="437"/>
                    </a:cubicBezTo>
                    <a:cubicBezTo>
                      <a:pt x="611" y="437"/>
                      <a:pt x="612" y="438"/>
                      <a:pt x="610" y="439"/>
                    </a:cubicBezTo>
                    <a:cubicBezTo>
                      <a:pt x="605" y="439"/>
                      <a:pt x="597" y="439"/>
                      <a:pt x="593" y="437"/>
                    </a:cubicBezTo>
                    <a:cubicBezTo>
                      <a:pt x="589" y="436"/>
                      <a:pt x="592" y="443"/>
                      <a:pt x="591" y="446"/>
                    </a:cubicBezTo>
                    <a:cubicBezTo>
                      <a:pt x="581" y="444"/>
                      <a:pt x="569" y="444"/>
                      <a:pt x="557" y="442"/>
                    </a:cubicBezTo>
                    <a:cubicBezTo>
                      <a:pt x="556" y="443"/>
                      <a:pt x="556" y="444"/>
                      <a:pt x="554" y="444"/>
                    </a:cubicBezTo>
                    <a:cubicBezTo>
                      <a:pt x="552" y="445"/>
                      <a:pt x="552" y="448"/>
                      <a:pt x="550" y="448"/>
                    </a:cubicBezTo>
                    <a:cubicBezTo>
                      <a:pt x="548" y="448"/>
                      <a:pt x="549" y="450"/>
                      <a:pt x="548" y="452"/>
                    </a:cubicBezTo>
                    <a:cubicBezTo>
                      <a:pt x="546" y="452"/>
                      <a:pt x="543" y="451"/>
                      <a:pt x="541" y="452"/>
                    </a:cubicBezTo>
                    <a:cubicBezTo>
                      <a:pt x="539" y="452"/>
                      <a:pt x="539" y="456"/>
                      <a:pt x="535" y="455"/>
                    </a:cubicBezTo>
                    <a:cubicBezTo>
                      <a:pt x="536" y="459"/>
                      <a:pt x="533" y="468"/>
                      <a:pt x="537" y="468"/>
                    </a:cubicBezTo>
                    <a:cubicBezTo>
                      <a:pt x="535" y="471"/>
                      <a:pt x="534" y="474"/>
                      <a:pt x="531" y="476"/>
                    </a:cubicBezTo>
                    <a:cubicBezTo>
                      <a:pt x="532" y="481"/>
                      <a:pt x="531" y="486"/>
                      <a:pt x="531" y="491"/>
                    </a:cubicBezTo>
                    <a:cubicBezTo>
                      <a:pt x="532" y="493"/>
                      <a:pt x="533" y="494"/>
                      <a:pt x="533" y="496"/>
                    </a:cubicBezTo>
                    <a:cubicBezTo>
                      <a:pt x="533" y="501"/>
                      <a:pt x="535" y="506"/>
                      <a:pt x="531" y="509"/>
                    </a:cubicBezTo>
                    <a:cubicBezTo>
                      <a:pt x="531" y="512"/>
                      <a:pt x="536" y="510"/>
                      <a:pt x="537" y="511"/>
                    </a:cubicBezTo>
                    <a:cubicBezTo>
                      <a:pt x="537" y="512"/>
                      <a:pt x="535" y="514"/>
                      <a:pt x="535" y="515"/>
                    </a:cubicBezTo>
                    <a:cubicBezTo>
                      <a:pt x="535" y="514"/>
                      <a:pt x="537" y="517"/>
                      <a:pt x="537" y="517"/>
                    </a:cubicBezTo>
                    <a:cubicBezTo>
                      <a:pt x="538" y="519"/>
                      <a:pt x="540" y="517"/>
                      <a:pt x="541" y="519"/>
                    </a:cubicBezTo>
                    <a:cubicBezTo>
                      <a:pt x="541" y="519"/>
                      <a:pt x="540" y="522"/>
                      <a:pt x="541" y="522"/>
                    </a:cubicBezTo>
                    <a:cubicBezTo>
                      <a:pt x="541" y="523"/>
                      <a:pt x="542" y="522"/>
                      <a:pt x="543" y="522"/>
                    </a:cubicBezTo>
                    <a:cubicBezTo>
                      <a:pt x="543" y="523"/>
                      <a:pt x="542" y="526"/>
                      <a:pt x="543" y="526"/>
                    </a:cubicBezTo>
                    <a:cubicBezTo>
                      <a:pt x="544" y="527"/>
                      <a:pt x="548" y="530"/>
                      <a:pt x="548" y="534"/>
                    </a:cubicBezTo>
                    <a:cubicBezTo>
                      <a:pt x="563" y="535"/>
                      <a:pt x="571" y="531"/>
                      <a:pt x="578" y="534"/>
                    </a:cubicBezTo>
                    <a:cubicBezTo>
                      <a:pt x="580" y="533"/>
                      <a:pt x="580" y="531"/>
                      <a:pt x="582" y="530"/>
                    </a:cubicBezTo>
                    <a:cubicBezTo>
                      <a:pt x="583" y="528"/>
                      <a:pt x="586" y="525"/>
                      <a:pt x="587" y="521"/>
                    </a:cubicBezTo>
                    <a:cubicBezTo>
                      <a:pt x="588" y="519"/>
                      <a:pt x="590" y="517"/>
                      <a:pt x="587" y="517"/>
                    </a:cubicBezTo>
                    <a:cubicBezTo>
                      <a:pt x="592" y="511"/>
                      <a:pt x="605" y="507"/>
                      <a:pt x="615" y="511"/>
                    </a:cubicBezTo>
                    <a:cubicBezTo>
                      <a:pt x="611" y="516"/>
                      <a:pt x="610" y="523"/>
                      <a:pt x="606" y="528"/>
                    </a:cubicBezTo>
                    <a:cubicBezTo>
                      <a:pt x="604" y="533"/>
                      <a:pt x="609" y="533"/>
                      <a:pt x="608" y="537"/>
                    </a:cubicBezTo>
                    <a:cubicBezTo>
                      <a:pt x="604" y="538"/>
                      <a:pt x="602" y="542"/>
                      <a:pt x="600" y="547"/>
                    </a:cubicBezTo>
                    <a:cubicBezTo>
                      <a:pt x="600" y="548"/>
                      <a:pt x="600" y="549"/>
                      <a:pt x="598" y="548"/>
                    </a:cubicBezTo>
                    <a:cubicBezTo>
                      <a:pt x="598" y="553"/>
                      <a:pt x="607" y="547"/>
                      <a:pt x="604" y="554"/>
                    </a:cubicBezTo>
                    <a:cubicBezTo>
                      <a:pt x="608" y="554"/>
                      <a:pt x="610" y="551"/>
                      <a:pt x="615" y="552"/>
                    </a:cubicBezTo>
                    <a:cubicBezTo>
                      <a:pt x="614" y="556"/>
                      <a:pt x="619" y="555"/>
                      <a:pt x="619" y="558"/>
                    </a:cubicBezTo>
                    <a:cubicBezTo>
                      <a:pt x="629" y="554"/>
                      <a:pt x="630" y="561"/>
                      <a:pt x="641" y="560"/>
                    </a:cubicBezTo>
                    <a:cubicBezTo>
                      <a:pt x="637" y="564"/>
                      <a:pt x="644" y="570"/>
                      <a:pt x="638" y="573"/>
                    </a:cubicBezTo>
                    <a:cubicBezTo>
                      <a:pt x="641" y="577"/>
                      <a:pt x="639" y="588"/>
                      <a:pt x="638" y="593"/>
                    </a:cubicBezTo>
                    <a:cubicBezTo>
                      <a:pt x="638" y="596"/>
                      <a:pt x="641" y="597"/>
                      <a:pt x="645" y="597"/>
                    </a:cubicBezTo>
                    <a:cubicBezTo>
                      <a:pt x="644" y="601"/>
                      <a:pt x="649" y="600"/>
                      <a:pt x="649" y="603"/>
                    </a:cubicBezTo>
                    <a:cubicBezTo>
                      <a:pt x="649" y="605"/>
                      <a:pt x="655" y="603"/>
                      <a:pt x="654" y="606"/>
                    </a:cubicBezTo>
                    <a:cubicBezTo>
                      <a:pt x="661" y="601"/>
                      <a:pt x="672" y="607"/>
                      <a:pt x="677" y="604"/>
                    </a:cubicBezTo>
                    <a:cubicBezTo>
                      <a:pt x="677" y="606"/>
                      <a:pt x="677" y="607"/>
                      <a:pt x="677" y="608"/>
                    </a:cubicBezTo>
                    <a:cubicBezTo>
                      <a:pt x="680" y="608"/>
                      <a:pt x="686" y="604"/>
                      <a:pt x="686" y="610"/>
                    </a:cubicBezTo>
                    <a:cubicBezTo>
                      <a:pt x="688" y="609"/>
                      <a:pt x="689" y="608"/>
                      <a:pt x="692" y="608"/>
                    </a:cubicBezTo>
                    <a:cubicBezTo>
                      <a:pt x="693" y="607"/>
                      <a:pt x="694" y="606"/>
                      <a:pt x="695" y="604"/>
                    </a:cubicBezTo>
                    <a:cubicBezTo>
                      <a:pt x="696" y="603"/>
                      <a:pt x="697" y="605"/>
                      <a:pt x="697" y="603"/>
                    </a:cubicBezTo>
                    <a:cubicBezTo>
                      <a:pt x="697" y="600"/>
                      <a:pt x="700" y="604"/>
                      <a:pt x="701" y="601"/>
                    </a:cubicBezTo>
                    <a:cubicBezTo>
                      <a:pt x="701" y="600"/>
                      <a:pt x="701" y="597"/>
                      <a:pt x="701" y="597"/>
                    </a:cubicBezTo>
                    <a:cubicBezTo>
                      <a:pt x="702" y="596"/>
                      <a:pt x="703" y="599"/>
                      <a:pt x="703" y="599"/>
                    </a:cubicBezTo>
                    <a:cubicBezTo>
                      <a:pt x="704" y="598"/>
                      <a:pt x="705" y="596"/>
                      <a:pt x="707" y="595"/>
                    </a:cubicBezTo>
                    <a:cubicBezTo>
                      <a:pt x="708" y="594"/>
                      <a:pt x="711" y="592"/>
                      <a:pt x="714" y="589"/>
                    </a:cubicBezTo>
                    <a:cubicBezTo>
                      <a:pt x="715" y="589"/>
                      <a:pt x="716" y="588"/>
                      <a:pt x="716" y="586"/>
                    </a:cubicBezTo>
                    <a:cubicBezTo>
                      <a:pt x="718" y="588"/>
                      <a:pt x="737" y="589"/>
                      <a:pt x="727" y="591"/>
                    </a:cubicBezTo>
                    <a:cubicBezTo>
                      <a:pt x="728" y="594"/>
                      <a:pt x="732" y="593"/>
                      <a:pt x="735" y="593"/>
                    </a:cubicBezTo>
                    <a:cubicBezTo>
                      <a:pt x="736" y="593"/>
                      <a:pt x="736" y="591"/>
                      <a:pt x="736" y="589"/>
                    </a:cubicBezTo>
                    <a:cubicBezTo>
                      <a:pt x="741" y="589"/>
                      <a:pt x="746" y="589"/>
                      <a:pt x="751" y="589"/>
                    </a:cubicBezTo>
                    <a:cubicBezTo>
                      <a:pt x="749" y="595"/>
                      <a:pt x="759" y="593"/>
                      <a:pt x="764" y="595"/>
                    </a:cubicBezTo>
                    <a:cubicBezTo>
                      <a:pt x="765" y="595"/>
                      <a:pt x="764" y="597"/>
                      <a:pt x="766" y="597"/>
                    </a:cubicBezTo>
                    <a:cubicBezTo>
                      <a:pt x="768" y="597"/>
                      <a:pt x="768" y="599"/>
                      <a:pt x="770" y="599"/>
                    </a:cubicBezTo>
                    <a:cubicBezTo>
                      <a:pt x="774" y="599"/>
                      <a:pt x="775" y="597"/>
                      <a:pt x="777" y="597"/>
                    </a:cubicBezTo>
                    <a:cubicBezTo>
                      <a:pt x="787" y="596"/>
                      <a:pt x="796" y="598"/>
                      <a:pt x="805" y="599"/>
                    </a:cubicBezTo>
                    <a:cubicBezTo>
                      <a:pt x="805" y="602"/>
                      <a:pt x="807" y="606"/>
                      <a:pt x="807" y="603"/>
                    </a:cubicBezTo>
                    <a:cubicBezTo>
                      <a:pt x="809" y="603"/>
                      <a:pt x="808" y="604"/>
                      <a:pt x="807" y="604"/>
                    </a:cubicBezTo>
                    <a:cubicBezTo>
                      <a:pt x="807" y="609"/>
                      <a:pt x="812" y="605"/>
                      <a:pt x="815" y="608"/>
                    </a:cubicBezTo>
                    <a:cubicBezTo>
                      <a:pt x="815" y="609"/>
                      <a:pt x="814" y="612"/>
                      <a:pt x="815" y="612"/>
                    </a:cubicBezTo>
                    <a:cubicBezTo>
                      <a:pt x="817" y="613"/>
                      <a:pt x="820" y="611"/>
                      <a:pt x="822" y="612"/>
                    </a:cubicBezTo>
                    <a:cubicBezTo>
                      <a:pt x="821" y="616"/>
                      <a:pt x="823" y="617"/>
                      <a:pt x="826" y="619"/>
                    </a:cubicBezTo>
                    <a:cubicBezTo>
                      <a:pt x="829" y="622"/>
                      <a:pt x="832" y="624"/>
                      <a:pt x="833" y="629"/>
                    </a:cubicBezTo>
                    <a:cubicBezTo>
                      <a:pt x="845" y="628"/>
                      <a:pt x="850" y="634"/>
                      <a:pt x="859" y="630"/>
                    </a:cubicBezTo>
                    <a:cubicBezTo>
                      <a:pt x="857" y="638"/>
                      <a:pt x="870" y="630"/>
                      <a:pt x="867" y="638"/>
                    </a:cubicBezTo>
                    <a:cubicBezTo>
                      <a:pt x="873" y="635"/>
                      <a:pt x="873" y="643"/>
                      <a:pt x="878" y="644"/>
                    </a:cubicBezTo>
                    <a:cubicBezTo>
                      <a:pt x="880" y="644"/>
                      <a:pt x="880" y="649"/>
                      <a:pt x="884" y="647"/>
                    </a:cubicBezTo>
                    <a:cubicBezTo>
                      <a:pt x="878" y="652"/>
                      <a:pt x="886" y="651"/>
                      <a:pt x="885" y="657"/>
                    </a:cubicBezTo>
                    <a:cubicBezTo>
                      <a:pt x="885" y="660"/>
                      <a:pt x="889" y="659"/>
                      <a:pt x="891" y="660"/>
                    </a:cubicBezTo>
                    <a:cubicBezTo>
                      <a:pt x="892" y="661"/>
                      <a:pt x="891" y="666"/>
                      <a:pt x="895" y="664"/>
                    </a:cubicBezTo>
                    <a:cubicBezTo>
                      <a:pt x="888" y="671"/>
                      <a:pt x="904" y="673"/>
                      <a:pt x="899" y="679"/>
                    </a:cubicBezTo>
                    <a:cubicBezTo>
                      <a:pt x="902" y="678"/>
                      <a:pt x="904" y="679"/>
                      <a:pt x="904" y="683"/>
                    </a:cubicBezTo>
                    <a:cubicBezTo>
                      <a:pt x="914" y="681"/>
                      <a:pt x="926" y="684"/>
                      <a:pt x="930" y="692"/>
                    </a:cubicBezTo>
                    <a:cubicBezTo>
                      <a:pt x="939" y="692"/>
                      <a:pt x="944" y="695"/>
                      <a:pt x="954" y="694"/>
                    </a:cubicBezTo>
                    <a:cubicBezTo>
                      <a:pt x="955" y="695"/>
                      <a:pt x="951" y="696"/>
                      <a:pt x="951" y="696"/>
                    </a:cubicBezTo>
                    <a:cubicBezTo>
                      <a:pt x="953" y="699"/>
                      <a:pt x="965" y="697"/>
                      <a:pt x="971" y="698"/>
                    </a:cubicBezTo>
                    <a:cubicBezTo>
                      <a:pt x="971" y="699"/>
                      <a:pt x="974" y="699"/>
                      <a:pt x="975" y="699"/>
                    </a:cubicBezTo>
                    <a:cubicBezTo>
                      <a:pt x="975" y="703"/>
                      <a:pt x="979" y="702"/>
                      <a:pt x="981" y="703"/>
                    </a:cubicBezTo>
                    <a:cubicBezTo>
                      <a:pt x="981" y="704"/>
                      <a:pt x="980" y="706"/>
                      <a:pt x="981" y="707"/>
                    </a:cubicBezTo>
                    <a:cubicBezTo>
                      <a:pt x="981" y="708"/>
                      <a:pt x="984" y="706"/>
                      <a:pt x="984" y="707"/>
                    </a:cubicBezTo>
                    <a:cubicBezTo>
                      <a:pt x="986" y="708"/>
                      <a:pt x="984" y="712"/>
                      <a:pt x="988" y="711"/>
                    </a:cubicBezTo>
                    <a:cubicBezTo>
                      <a:pt x="988" y="730"/>
                      <a:pt x="988" y="749"/>
                      <a:pt x="988" y="768"/>
                    </a:cubicBezTo>
                    <a:cubicBezTo>
                      <a:pt x="980" y="766"/>
                      <a:pt x="988" y="779"/>
                      <a:pt x="981" y="776"/>
                    </a:cubicBezTo>
                    <a:cubicBezTo>
                      <a:pt x="980" y="782"/>
                      <a:pt x="979" y="788"/>
                      <a:pt x="979" y="795"/>
                    </a:cubicBezTo>
                    <a:cubicBezTo>
                      <a:pt x="979" y="798"/>
                      <a:pt x="982" y="805"/>
                      <a:pt x="981" y="813"/>
                    </a:cubicBezTo>
                    <a:cubicBezTo>
                      <a:pt x="981" y="813"/>
                      <a:pt x="979" y="814"/>
                      <a:pt x="979" y="815"/>
                    </a:cubicBezTo>
                    <a:cubicBezTo>
                      <a:pt x="978" y="816"/>
                      <a:pt x="979" y="818"/>
                      <a:pt x="979" y="819"/>
                    </a:cubicBezTo>
                    <a:cubicBezTo>
                      <a:pt x="978" y="820"/>
                      <a:pt x="973" y="821"/>
                      <a:pt x="975" y="828"/>
                    </a:cubicBezTo>
                    <a:cubicBezTo>
                      <a:pt x="971" y="829"/>
                      <a:pt x="969" y="832"/>
                      <a:pt x="966" y="834"/>
                    </a:cubicBezTo>
                    <a:cubicBezTo>
                      <a:pt x="965" y="835"/>
                      <a:pt x="967" y="838"/>
                      <a:pt x="966" y="839"/>
                    </a:cubicBezTo>
                    <a:cubicBezTo>
                      <a:pt x="965" y="840"/>
                      <a:pt x="962" y="839"/>
                      <a:pt x="962" y="839"/>
                    </a:cubicBezTo>
                    <a:cubicBezTo>
                      <a:pt x="961" y="840"/>
                      <a:pt x="963" y="843"/>
                      <a:pt x="962" y="843"/>
                    </a:cubicBezTo>
                    <a:cubicBezTo>
                      <a:pt x="960" y="844"/>
                      <a:pt x="955" y="843"/>
                      <a:pt x="954" y="847"/>
                    </a:cubicBezTo>
                    <a:cubicBezTo>
                      <a:pt x="954" y="849"/>
                      <a:pt x="951" y="848"/>
                      <a:pt x="947" y="850"/>
                    </a:cubicBezTo>
                    <a:cubicBezTo>
                      <a:pt x="946" y="851"/>
                      <a:pt x="944" y="854"/>
                      <a:pt x="943" y="854"/>
                    </a:cubicBezTo>
                    <a:cubicBezTo>
                      <a:pt x="942" y="854"/>
                      <a:pt x="941" y="852"/>
                      <a:pt x="940" y="852"/>
                    </a:cubicBezTo>
                    <a:cubicBezTo>
                      <a:pt x="940" y="852"/>
                      <a:pt x="939" y="854"/>
                      <a:pt x="938" y="854"/>
                    </a:cubicBezTo>
                    <a:cubicBezTo>
                      <a:pt x="935" y="854"/>
                      <a:pt x="934" y="855"/>
                      <a:pt x="934" y="858"/>
                    </a:cubicBezTo>
                    <a:cubicBezTo>
                      <a:pt x="927" y="855"/>
                      <a:pt x="923" y="863"/>
                      <a:pt x="919" y="865"/>
                    </a:cubicBezTo>
                    <a:cubicBezTo>
                      <a:pt x="918" y="866"/>
                      <a:pt x="916" y="865"/>
                      <a:pt x="915" y="865"/>
                    </a:cubicBezTo>
                    <a:cubicBezTo>
                      <a:pt x="914" y="866"/>
                      <a:pt x="912" y="868"/>
                      <a:pt x="912" y="869"/>
                    </a:cubicBezTo>
                    <a:cubicBezTo>
                      <a:pt x="911" y="870"/>
                      <a:pt x="908" y="872"/>
                      <a:pt x="908" y="873"/>
                    </a:cubicBezTo>
                    <a:cubicBezTo>
                      <a:pt x="907" y="874"/>
                      <a:pt x="911" y="878"/>
                      <a:pt x="906" y="877"/>
                    </a:cubicBezTo>
                    <a:cubicBezTo>
                      <a:pt x="907" y="885"/>
                      <a:pt x="903" y="889"/>
                      <a:pt x="904" y="897"/>
                    </a:cubicBezTo>
                    <a:cubicBezTo>
                      <a:pt x="899" y="895"/>
                      <a:pt x="902" y="901"/>
                      <a:pt x="900" y="903"/>
                    </a:cubicBezTo>
                    <a:cubicBezTo>
                      <a:pt x="900" y="903"/>
                      <a:pt x="897" y="902"/>
                      <a:pt x="897" y="903"/>
                    </a:cubicBezTo>
                    <a:cubicBezTo>
                      <a:pt x="896" y="904"/>
                      <a:pt x="900" y="906"/>
                      <a:pt x="897" y="906"/>
                    </a:cubicBezTo>
                    <a:cubicBezTo>
                      <a:pt x="894" y="906"/>
                      <a:pt x="894" y="914"/>
                      <a:pt x="889" y="914"/>
                    </a:cubicBezTo>
                    <a:cubicBezTo>
                      <a:pt x="889" y="914"/>
                      <a:pt x="886" y="917"/>
                      <a:pt x="885" y="918"/>
                    </a:cubicBezTo>
                    <a:cubicBezTo>
                      <a:pt x="883" y="920"/>
                      <a:pt x="881" y="926"/>
                      <a:pt x="876" y="929"/>
                    </a:cubicBezTo>
                    <a:cubicBezTo>
                      <a:pt x="876" y="931"/>
                      <a:pt x="876" y="934"/>
                      <a:pt x="876" y="936"/>
                    </a:cubicBezTo>
                    <a:cubicBezTo>
                      <a:pt x="873" y="938"/>
                      <a:pt x="870" y="939"/>
                      <a:pt x="871" y="944"/>
                    </a:cubicBezTo>
                    <a:cubicBezTo>
                      <a:pt x="867" y="944"/>
                      <a:pt x="864" y="944"/>
                      <a:pt x="861" y="944"/>
                    </a:cubicBezTo>
                    <a:cubicBezTo>
                      <a:pt x="861" y="945"/>
                      <a:pt x="864" y="945"/>
                      <a:pt x="865" y="946"/>
                    </a:cubicBezTo>
                    <a:cubicBezTo>
                      <a:pt x="865" y="948"/>
                      <a:pt x="862" y="947"/>
                      <a:pt x="859" y="947"/>
                    </a:cubicBezTo>
                    <a:cubicBezTo>
                      <a:pt x="857" y="949"/>
                      <a:pt x="856" y="951"/>
                      <a:pt x="856" y="955"/>
                    </a:cubicBezTo>
                    <a:cubicBezTo>
                      <a:pt x="853" y="953"/>
                      <a:pt x="852" y="953"/>
                      <a:pt x="852" y="957"/>
                    </a:cubicBezTo>
                    <a:cubicBezTo>
                      <a:pt x="850" y="957"/>
                      <a:pt x="851" y="954"/>
                      <a:pt x="850" y="953"/>
                    </a:cubicBezTo>
                    <a:cubicBezTo>
                      <a:pt x="847" y="953"/>
                      <a:pt x="845" y="953"/>
                      <a:pt x="845" y="951"/>
                    </a:cubicBezTo>
                    <a:cubicBezTo>
                      <a:pt x="843" y="952"/>
                      <a:pt x="843" y="955"/>
                      <a:pt x="839" y="955"/>
                    </a:cubicBezTo>
                    <a:cubicBezTo>
                      <a:pt x="838" y="959"/>
                      <a:pt x="842" y="960"/>
                      <a:pt x="843" y="964"/>
                    </a:cubicBezTo>
                    <a:cubicBezTo>
                      <a:pt x="843" y="969"/>
                      <a:pt x="836" y="972"/>
                      <a:pt x="841" y="975"/>
                    </a:cubicBezTo>
                    <a:cubicBezTo>
                      <a:pt x="840" y="980"/>
                      <a:pt x="831" y="975"/>
                      <a:pt x="830" y="979"/>
                    </a:cubicBezTo>
                    <a:cubicBezTo>
                      <a:pt x="827" y="979"/>
                      <a:pt x="829" y="982"/>
                      <a:pt x="828" y="983"/>
                    </a:cubicBezTo>
                    <a:cubicBezTo>
                      <a:pt x="826" y="984"/>
                      <a:pt x="819" y="983"/>
                      <a:pt x="820" y="988"/>
                    </a:cubicBezTo>
                    <a:cubicBezTo>
                      <a:pt x="816" y="985"/>
                      <a:pt x="803" y="985"/>
                      <a:pt x="802" y="990"/>
                    </a:cubicBezTo>
                    <a:cubicBezTo>
                      <a:pt x="802" y="992"/>
                      <a:pt x="804" y="991"/>
                      <a:pt x="804" y="990"/>
                    </a:cubicBezTo>
                    <a:cubicBezTo>
                      <a:pt x="808" y="990"/>
                      <a:pt x="803" y="995"/>
                      <a:pt x="800" y="994"/>
                    </a:cubicBezTo>
                    <a:cubicBezTo>
                      <a:pt x="801" y="998"/>
                      <a:pt x="794" y="1004"/>
                      <a:pt x="798" y="1005"/>
                    </a:cubicBezTo>
                    <a:cubicBezTo>
                      <a:pt x="798" y="1006"/>
                      <a:pt x="795" y="1007"/>
                      <a:pt x="794" y="1007"/>
                    </a:cubicBezTo>
                    <a:cubicBezTo>
                      <a:pt x="794" y="1007"/>
                      <a:pt x="792" y="1005"/>
                      <a:pt x="792" y="1005"/>
                    </a:cubicBezTo>
                    <a:cubicBezTo>
                      <a:pt x="791" y="1005"/>
                      <a:pt x="786" y="1010"/>
                      <a:pt x="787" y="1003"/>
                    </a:cubicBezTo>
                    <a:cubicBezTo>
                      <a:pt x="785" y="1004"/>
                      <a:pt x="784" y="1008"/>
                      <a:pt x="783" y="1005"/>
                    </a:cubicBezTo>
                    <a:cubicBezTo>
                      <a:pt x="780" y="1006"/>
                      <a:pt x="784" y="1016"/>
                      <a:pt x="785" y="1020"/>
                    </a:cubicBezTo>
                    <a:cubicBezTo>
                      <a:pt x="786" y="1025"/>
                      <a:pt x="782" y="1023"/>
                      <a:pt x="781" y="1028"/>
                    </a:cubicBezTo>
                    <a:cubicBezTo>
                      <a:pt x="781" y="1030"/>
                      <a:pt x="781" y="1034"/>
                      <a:pt x="776" y="1033"/>
                    </a:cubicBezTo>
                    <a:cubicBezTo>
                      <a:pt x="775" y="1035"/>
                      <a:pt x="779" y="1036"/>
                      <a:pt x="779" y="1037"/>
                    </a:cubicBezTo>
                    <a:cubicBezTo>
                      <a:pt x="780" y="1040"/>
                      <a:pt x="776" y="1036"/>
                      <a:pt x="776" y="1037"/>
                    </a:cubicBezTo>
                    <a:cubicBezTo>
                      <a:pt x="774" y="1038"/>
                      <a:pt x="774" y="1043"/>
                      <a:pt x="776" y="1042"/>
                    </a:cubicBezTo>
                    <a:cubicBezTo>
                      <a:pt x="775" y="1045"/>
                      <a:pt x="774" y="1043"/>
                      <a:pt x="772" y="1042"/>
                    </a:cubicBezTo>
                    <a:cubicBezTo>
                      <a:pt x="772" y="1042"/>
                      <a:pt x="771" y="1045"/>
                      <a:pt x="770" y="1044"/>
                    </a:cubicBezTo>
                    <a:cubicBezTo>
                      <a:pt x="767" y="1040"/>
                      <a:pt x="771" y="1045"/>
                      <a:pt x="768" y="1048"/>
                    </a:cubicBezTo>
                    <a:cubicBezTo>
                      <a:pt x="765" y="1051"/>
                      <a:pt x="764" y="1047"/>
                      <a:pt x="761" y="1050"/>
                    </a:cubicBezTo>
                    <a:cubicBezTo>
                      <a:pt x="758" y="1055"/>
                      <a:pt x="769" y="1054"/>
                      <a:pt x="762" y="1057"/>
                    </a:cubicBezTo>
                    <a:cubicBezTo>
                      <a:pt x="763" y="1059"/>
                      <a:pt x="766" y="1059"/>
                      <a:pt x="768" y="1059"/>
                    </a:cubicBezTo>
                    <a:cubicBezTo>
                      <a:pt x="767" y="1063"/>
                      <a:pt x="768" y="1065"/>
                      <a:pt x="772" y="1065"/>
                    </a:cubicBezTo>
                    <a:cubicBezTo>
                      <a:pt x="775" y="1069"/>
                      <a:pt x="768" y="1071"/>
                      <a:pt x="768" y="1072"/>
                    </a:cubicBezTo>
                    <a:cubicBezTo>
                      <a:pt x="768" y="1073"/>
                      <a:pt x="769" y="1075"/>
                      <a:pt x="770" y="1074"/>
                    </a:cubicBezTo>
                    <a:cubicBezTo>
                      <a:pt x="768" y="1077"/>
                      <a:pt x="769" y="1074"/>
                      <a:pt x="768" y="1074"/>
                    </a:cubicBezTo>
                    <a:cubicBezTo>
                      <a:pt x="765" y="1074"/>
                      <a:pt x="766" y="1078"/>
                      <a:pt x="761" y="1078"/>
                    </a:cubicBezTo>
                    <a:cubicBezTo>
                      <a:pt x="763" y="1081"/>
                      <a:pt x="762" y="1082"/>
                      <a:pt x="757" y="1082"/>
                    </a:cubicBezTo>
                    <a:cubicBezTo>
                      <a:pt x="758" y="1087"/>
                      <a:pt x="754" y="1086"/>
                      <a:pt x="755" y="1091"/>
                    </a:cubicBezTo>
                    <a:cubicBezTo>
                      <a:pt x="748" y="1092"/>
                      <a:pt x="756" y="1099"/>
                      <a:pt x="749" y="1095"/>
                    </a:cubicBezTo>
                    <a:cubicBezTo>
                      <a:pt x="750" y="1099"/>
                      <a:pt x="748" y="1103"/>
                      <a:pt x="749" y="1108"/>
                    </a:cubicBezTo>
                    <a:cubicBezTo>
                      <a:pt x="750" y="1109"/>
                      <a:pt x="751" y="1110"/>
                      <a:pt x="751" y="1110"/>
                    </a:cubicBezTo>
                    <a:cubicBezTo>
                      <a:pt x="751" y="1112"/>
                      <a:pt x="748" y="1113"/>
                      <a:pt x="751" y="1117"/>
                    </a:cubicBezTo>
                    <a:cubicBezTo>
                      <a:pt x="754" y="1119"/>
                      <a:pt x="751" y="1121"/>
                      <a:pt x="753" y="1126"/>
                    </a:cubicBezTo>
                    <a:cubicBezTo>
                      <a:pt x="755" y="1130"/>
                      <a:pt x="759" y="1132"/>
                      <a:pt x="761" y="1136"/>
                    </a:cubicBezTo>
                    <a:cubicBezTo>
                      <a:pt x="765" y="1139"/>
                      <a:pt x="768" y="1133"/>
                      <a:pt x="772" y="1137"/>
                    </a:cubicBezTo>
                    <a:cubicBezTo>
                      <a:pt x="773" y="1144"/>
                      <a:pt x="766" y="1140"/>
                      <a:pt x="762" y="1141"/>
                    </a:cubicBezTo>
                    <a:cubicBezTo>
                      <a:pt x="755" y="1143"/>
                      <a:pt x="746" y="1146"/>
                      <a:pt x="740" y="1145"/>
                    </a:cubicBezTo>
                    <a:cubicBezTo>
                      <a:pt x="740" y="1145"/>
                      <a:pt x="740" y="1142"/>
                      <a:pt x="740" y="1141"/>
                    </a:cubicBezTo>
                    <a:cubicBezTo>
                      <a:pt x="732" y="1143"/>
                      <a:pt x="730" y="1138"/>
                      <a:pt x="723" y="1137"/>
                    </a:cubicBezTo>
                    <a:cubicBezTo>
                      <a:pt x="723" y="1136"/>
                      <a:pt x="723" y="1134"/>
                      <a:pt x="723" y="1132"/>
                    </a:cubicBezTo>
                    <a:cubicBezTo>
                      <a:pt x="722" y="1127"/>
                      <a:pt x="716" y="1131"/>
                      <a:pt x="716" y="1126"/>
                    </a:cubicBezTo>
                    <a:cubicBezTo>
                      <a:pt x="716" y="1125"/>
                      <a:pt x="714" y="1124"/>
                      <a:pt x="714" y="1123"/>
                    </a:cubicBezTo>
                    <a:cubicBezTo>
                      <a:pt x="714" y="1121"/>
                      <a:pt x="712" y="1121"/>
                      <a:pt x="712" y="1121"/>
                    </a:cubicBezTo>
                    <a:cubicBezTo>
                      <a:pt x="712" y="1119"/>
                      <a:pt x="716" y="1115"/>
                      <a:pt x="712" y="1115"/>
                    </a:cubicBezTo>
                    <a:cubicBezTo>
                      <a:pt x="709" y="1115"/>
                      <a:pt x="712" y="1113"/>
                      <a:pt x="712" y="1111"/>
                    </a:cubicBezTo>
                    <a:cubicBezTo>
                      <a:pt x="712" y="1109"/>
                      <a:pt x="709" y="1109"/>
                      <a:pt x="708" y="1108"/>
                    </a:cubicBezTo>
                    <a:cubicBezTo>
                      <a:pt x="708" y="1106"/>
                      <a:pt x="711" y="1106"/>
                      <a:pt x="710" y="1104"/>
                    </a:cubicBezTo>
                    <a:cubicBezTo>
                      <a:pt x="710" y="1104"/>
                      <a:pt x="709" y="1103"/>
                      <a:pt x="708" y="1102"/>
                    </a:cubicBezTo>
                    <a:cubicBezTo>
                      <a:pt x="708" y="1100"/>
                      <a:pt x="707" y="1097"/>
                      <a:pt x="705" y="1096"/>
                    </a:cubicBezTo>
                    <a:cubicBezTo>
                      <a:pt x="704" y="1094"/>
                      <a:pt x="707" y="1093"/>
                      <a:pt x="707" y="1091"/>
                    </a:cubicBezTo>
                    <a:cubicBezTo>
                      <a:pt x="706" y="1090"/>
                      <a:pt x="703" y="1088"/>
                      <a:pt x="703" y="1089"/>
                    </a:cubicBezTo>
                    <a:cubicBezTo>
                      <a:pt x="703" y="1088"/>
                      <a:pt x="710" y="1085"/>
                      <a:pt x="705" y="1083"/>
                    </a:cubicBezTo>
                    <a:cubicBezTo>
                      <a:pt x="705" y="1082"/>
                      <a:pt x="707" y="1082"/>
                      <a:pt x="708" y="1082"/>
                    </a:cubicBezTo>
                    <a:cubicBezTo>
                      <a:pt x="708" y="1077"/>
                      <a:pt x="708" y="1073"/>
                      <a:pt x="708" y="1068"/>
                    </a:cubicBezTo>
                    <a:cubicBezTo>
                      <a:pt x="707" y="1067"/>
                      <a:pt x="705" y="1066"/>
                      <a:pt x="703" y="1065"/>
                    </a:cubicBezTo>
                    <a:cubicBezTo>
                      <a:pt x="705" y="1059"/>
                      <a:pt x="709" y="1054"/>
                      <a:pt x="707" y="1048"/>
                    </a:cubicBezTo>
                    <a:cubicBezTo>
                      <a:pt x="712" y="1050"/>
                      <a:pt x="711" y="1045"/>
                      <a:pt x="716" y="1046"/>
                    </a:cubicBezTo>
                    <a:cubicBezTo>
                      <a:pt x="716" y="1041"/>
                      <a:pt x="716" y="1035"/>
                      <a:pt x="716" y="1029"/>
                    </a:cubicBezTo>
                    <a:cubicBezTo>
                      <a:pt x="725" y="1030"/>
                      <a:pt x="721" y="1017"/>
                      <a:pt x="725" y="1013"/>
                    </a:cubicBezTo>
                    <a:cubicBezTo>
                      <a:pt x="724" y="1014"/>
                      <a:pt x="722" y="1015"/>
                      <a:pt x="721" y="1013"/>
                    </a:cubicBezTo>
                    <a:cubicBezTo>
                      <a:pt x="718" y="1014"/>
                      <a:pt x="716" y="1018"/>
                      <a:pt x="716" y="1024"/>
                    </a:cubicBezTo>
                    <a:cubicBezTo>
                      <a:pt x="713" y="1022"/>
                      <a:pt x="710" y="1021"/>
                      <a:pt x="710" y="1016"/>
                    </a:cubicBezTo>
                    <a:cubicBezTo>
                      <a:pt x="707" y="1014"/>
                      <a:pt x="716" y="1010"/>
                      <a:pt x="714" y="1009"/>
                    </a:cubicBezTo>
                    <a:cubicBezTo>
                      <a:pt x="710" y="1006"/>
                      <a:pt x="715" y="1010"/>
                      <a:pt x="718" y="1007"/>
                    </a:cubicBezTo>
                    <a:cubicBezTo>
                      <a:pt x="719" y="997"/>
                      <a:pt x="715" y="989"/>
                      <a:pt x="716" y="981"/>
                    </a:cubicBezTo>
                    <a:cubicBezTo>
                      <a:pt x="716" y="981"/>
                      <a:pt x="719" y="981"/>
                      <a:pt x="720" y="981"/>
                    </a:cubicBezTo>
                    <a:cubicBezTo>
                      <a:pt x="718" y="972"/>
                      <a:pt x="720" y="971"/>
                      <a:pt x="720" y="960"/>
                    </a:cubicBezTo>
                    <a:cubicBezTo>
                      <a:pt x="724" y="955"/>
                      <a:pt x="730" y="949"/>
                      <a:pt x="727" y="942"/>
                    </a:cubicBezTo>
                    <a:cubicBezTo>
                      <a:pt x="734" y="950"/>
                      <a:pt x="728" y="928"/>
                      <a:pt x="735" y="936"/>
                    </a:cubicBezTo>
                    <a:cubicBezTo>
                      <a:pt x="734" y="932"/>
                      <a:pt x="734" y="928"/>
                      <a:pt x="733" y="923"/>
                    </a:cubicBezTo>
                    <a:cubicBezTo>
                      <a:pt x="732" y="921"/>
                      <a:pt x="729" y="918"/>
                      <a:pt x="729" y="916"/>
                    </a:cubicBezTo>
                    <a:cubicBezTo>
                      <a:pt x="729" y="913"/>
                      <a:pt x="730" y="912"/>
                      <a:pt x="731" y="910"/>
                    </a:cubicBezTo>
                    <a:cubicBezTo>
                      <a:pt x="731" y="906"/>
                      <a:pt x="729" y="900"/>
                      <a:pt x="735" y="904"/>
                    </a:cubicBezTo>
                    <a:cubicBezTo>
                      <a:pt x="734" y="899"/>
                      <a:pt x="735" y="894"/>
                      <a:pt x="736" y="890"/>
                    </a:cubicBezTo>
                    <a:cubicBezTo>
                      <a:pt x="738" y="886"/>
                      <a:pt x="737" y="888"/>
                      <a:pt x="736" y="884"/>
                    </a:cubicBezTo>
                    <a:cubicBezTo>
                      <a:pt x="736" y="882"/>
                      <a:pt x="741" y="877"/>
                      <a:pt x="738" y="875"/>
                    </a:cubicBezTo>
                    <a:cubicBezTo>
                      <a:pt x="737" y="873"/>
                      <a:pt x="738" y="873"/>
                      <a:pt x="738" y="869"/>
                    </a:cubicBezTo>
                    <a:cubicBezTo>
                      <a:pt x="739" y="867"/>
                      <a:pt x="738" y="864"/>
                      <a:pt x="738" y="862"/>
                    </a:cubicBezTo>
                    <a:cubicBezTo>
                      <a:pt x="739" y="859"/>
                      <a:pt x="740" y="858"/>
                      <a:pt x="740" y="856"/>
                    </a:cubicBezTo>
                    <a:cubicBezTo>
                      <a:pt x="741" y="849"/>
                      <a:pt x="739" y="842"/>
                      <a:pt x="740" y="836"/>
                    </a:cubicBezTo>
                    <a:cubicBezTo>
                      <a:pt x="740" y="833"/>
                      <a:pt x="742" y="832"/>
                      <a:pt x="742" y="830"/>
                    </a:cubicBezTo>
                    <a:cubicBezTo>
                      <a:pt x="741" y="824"/>
                      <a:pt x="736" y="819"/>
                      <a:pt x="736" y="813"/>
                    </a:cubicBezTo>
                    <a:cubicBezTo>
                      <a:pt x="736" y="810"/>
                      <a:pt x="734" y="814"/>
                      <a:pt x="731" y="813"/>
                    </a:cubicBezTo>
                    <a:cubicBezTo>
                      <a:pt x="728" y="809"/>
                      <a:pt x="723" y="804"/>
                      <a:pt x="718" y="804"/>
                    </a:cubicBezTo>
                    <a:cubicBezTo>
                      <a:pt x="717" y="804"/>
                      <a:pt x="715" y="799"/>
                      <a:pt x="714" y="800"/>
                    </a:cubicBezTo>
                    <a:cubicBezTo>
                      <a:pt x="711" y="803"/>
                      <a:pt x="714" y="799"/>
                      <a:pt x="712" y="798"/>
                    </a:cubicBezTo>
                    <a:cubicBezTo>
                      <a:pt x="709" y="796"/>
                      <a:pt x="704" y="800"/>
                      <a:pt x="708" y="795"/>
                    </a:cubicBezTo>
                    <a:cubicBezTo>
                      <a:pt x="708" y="791"/>
                      <a:pt x="703" y="794"/>
                      <a:pt x="701" y="793"/>
                    </a:cubicBezTo>
                    <a:cubicBezTo>
                      <a:pt x="700" y="792"/>
                      <a:pt x="702" y="789"/>
                      <a:pt x="701" y="789"/>
                    </a:cubicBezTo>
                    <a:cubicBezTo>
                      <a:pt x="700" y="788"/>
                      <a:pt x="698" y="788"/>
                      <a:pt x="697" y="787"/>
                    </a:cubicBezTo>
                    <a:cubicBezTo>
                      <a:pt x="695" y="785"/>
                      <a:pt x="692" y="780"/>
                      <a:pt x="692" y="774"/>
                    </a:cubicBezTo>
                    <a:cubicBezTo>
                      <a:pt x="692" y="772"/>
                      <a:pt x="689" y="773"/>
                      <a:pt x="688" y="772"/>
                    </a:cubicBezTo>
                    <a:cubicBezTo>
                      <a:pt x="686" y="771"/>
                      <a:pt x="688" y="763"/>
                      <a:pt x="684" y="763"/>
                    </a:cubicBezTo>
                    <a:cubicBezTo>
                      <a:pt x="681" y="763"/>
                      <a:pt x="679" y="752"/>
                      <a:pt x="677" y="748"/>
                    </a:cubicBezTo>
                    <a:cubicBezTo>
                      <a:pt x="675" y="745"/>
                      <a:pt x="672" y="741"/>
                      <a:pt x="669" y="737"/>
                    </a:cubicBezTo>
                    <a:cubicBezTo>
                      <a:pt x="668" y="735"/>
                      <a:pt x="666" y="734"/>
                      <a:pt x="666" y="733"/>
                    </a:cubicBezTo>
                    <a:cubicBezTo>
                      <a:pt x="665" y="732"/>
                      <a:pt x="666" y="730"/>
                      <a:pt x="666" y="729"/>
                    </a:cubicBezTo>
                    <a:cubicBezTo>
                      <a:pt x="665" y="727"/>
                      <a:pt x="663" y="729"/>
                      <a:pt x="662" y="727"/>
                    </a:cubicBezTo>
                    <a:cubicBezTo>
                      <a:pt x="662" y="727"/>
                      <a:pt x="659" y="713"/>
                      <a:pt x="658" y="724"/>
                    </a:cubicBezTo>
                    <a:cubicBezTo>
                      <a:pt x="654" y="722"/>
                      <a:pt x="657" y="712"/>
                      <a:pt x="656" y="707"/>
                    </a:cubicBezTo>
                    <a:cubicBezTo>
                      <a:pt x="661" y="707"/>
                      <a:pt x="661" y="702"/>
                      <a:pt x="664" y="699"/>
                    </a:cubicBezTo>
                    <a:cubicBezTo>
                      <a:pt x="665" y="694"/>
                      <a:pt x="660" y="696"/>
                      <a:pt x="658" y="694"/>
                    </a:cubicBezTo>
                    <a:cubicBezTo>
                      <a:pt x="658" y="688"/>
                      <a:pt x="661" y="686"/>
                      <a:pt x="660" y="679"/>
                    </a:cubicBezTo>
                    <a:cubicBezTo>
                      <a:pt x="661" y="678"/>
                      <a:pt x="663" y="677"/>
                      <a:pt x="666" y="677"/>
                    </a:cubicBezTo>
                    <a:cubicBezTo>
                      <a:pt x="666" y="676"/>
                      <a:pt x="665" y="673"/>
                      <a:pt x="666" y="672"/>
                    </a:cubicBezTo>
                    <a:cubicBezTo>
                      <a:pt x="666" y="671"/>
                      <a:pt x="669" y="672"/>
                      <a:pt x="669" y="672"/>
                    </a:cubicBezTo>
                    <a:cubicBezTo>
                      <a:pt x="670" y="671"/>
                      <a:pt x="669" y="670"/>
                      <a:pt x="669" y="670"/>
                    </a:cubicBezTo>
                    <a:cubicBezTo>
                      <a:pt x="670" y="669"/>
                      <a:pt x="674" y="666"/>
                      <a:pt x="673" y="666"/>
                    </a:cubicBezTo>
                    <a:cubicBezTo>
                      <a:pt x="673" y="666"/>
                      <a:pt x="671" y="666"/>
                      <a:pt x="671" y="666"/>
                    </a:cubicBezTo>
                    <a:cubicBezTo>
                      <a:pt x="671" y="666"/>
                      <a:pt x="672" y="663"/>
                      <a:pt x="673" y="664"/>
                    </a:cubicBezTo>
                    <a:cubicBezTo>
                      <a:pt x="677" y="669"/>
                      <a:pt x="674" y="661"/>
                      <a:pt x="679" y="660"/>
                    </a:cubicBezTo>
                    <a:cubicBezTo>
                      <a:pt x="682" y="660"/>
                      <a:pt x="680" y="656"/>
                      <a:pt x="682" y="653"/>
                    </a:cubicBezTo>
                    <a:cubicBezTo>
                      <a:pt x="682" y="653"/>
                      <a:pt x="691" y="646"/>
                      <a:pt x="686" y="642"/>
                    </a:cubicBezTo>
                    <a:cubicBezTo>
                      <a:pt x="684" y="639"/>
                      <a:pt x="686" y="641"/>
                      <a:pt x="686" y="638"/>
                    </a:cubicBezTo>
                    <a:cubicBezTo>
                      <a:pt x="686" y="634"/>
                      <a:pt x="682" y="620"/>
                      <a:pt x="684" y="616"/>
                    </a:cubicBezTo>
                    <a:cubicBezTo>
                      <a:pt x="675" y="617"/>
                      <a:pt x="675" y="609"/>
                      <a:pt x="666" y="612"/>
                    </a:cubicBezTo>
                    <a:cubicBezTo>
                      <a:pt x="663" y="613"/>
                      <a:pt x="666" y="615"/>
                      <a:pt x="664" y="619"/>
                    </a:cubicBezTo>
                    <a:cubicBezTo>
                      <a:pt x="654" y="620"/>
                      <a:pt x="650" y="614"/>
                      <a:pt x="641" y="614"/>
                    </a:cubicBezTo>
                    <a:cubicBezTo>
                      <a:pt x="641" y="610"/>
                      <a:pt x="636" y="611"/>
                      <a:pt x="638" y="606"/>
                    </a:cubicBezTo>
                    <a:cubicBezTo>
                      <a:pt x="635" y="605"/>
                      <a:pt x="632" y="606"/>
                      <a:pt x="630" y="604"/>
                    </a:cubicBezTo>
                    <a:cubicBezTo>
                      <a:pt x="630" y="604"/>
                      <a:pt x="631" y="601"/>
                      <a:pt x="630" y="601"/>
                    </a:cubicBezTo>
                    <a:cubicBezTo>
                      <a:pt x="630" y="600"/>
                      <a:pt x="627" y="601"/>
                      <a:pt x="626" y="601"/>
                    </a:cubicBezTo>
                    <a:cubicBezTo>
                      <a:pt x="625" y="599"/>
                      <a:pt x="626" y="595"/>
                      <a:pt x="623" y="595"/>
                    </a:cubicBezTo>
                    <a:cubicBezTo>
                      <a:pt x="623" y="590"/>
                      <a:pt x="626" y="591"/>
                      <a:pt x="623" y="588"/>
                    </a:cubicBezTo>
                    <a:cubicBezTo>
                      <a:pt x="622" y="586"/>
                      <a:pt x="621" y="587"/>
                      <a:pt x="621" y="588"/>
                    </a:cubicBezTo>
                    <a:cubicBezTo>
                      <a:pt x="618" y="586"/>
                      <a:pt x="617" y="582"/>
                      <a:pt x="612" y="582"/>
                    </a:cubicBezTo>
                    <a:cubicBezTo>
                      <a:pt x="614" y="576"/>
                      <a:pt x="605" y="581"/>
                      <a:pt x="608" y="575"/>
                    </a:cubicBezTo>
                    <a:cubicBezTo>
                      <a:pt x="606" y="574"/>
                      <a:pt x="596" y="574"/>
                      <a:pt x="598" y="575"/>
                    </a:cubicBezTo>
                    <a:cubicBezTo>
                      <a:pt x="596" y="574"/>
                      <a:pt x="598" y="572"/>
                      <a:pt x="597" y="571"/>
                    </a:cubicBezTo>
                    <a:cubicBezTo>
                      <a:pt x="596" y="570"/>
                      <a:pt x="594" y="571"/>
                      <a:pt x="593" y="571"/>
                    </a:cubicBezTo>
                    <a:cubicBezTo>
                      <a:pt x="591" y="570"/>
                      <a:pt x="587" y="568"/>
                      <a:pt x="582" y="569"/>
                    </a:cubicBezTo>
                    <a:cubicBezTo>
                      <a:pt x="584" y="562"/>
                      <a:pt x="578" y="566"/>
                      <a:pt x="574" y="563"/>
                    </a:cubicBezTo>
                    <a:cubicBezTo>
                      <a:pt x="574" y="563"/>
                      <a:pt x="575" y="560"/>
                      <a:pt x="574" y="560"/>
                    </a:cubicBezTo>
                    <a:cubicBezTo>
                      <a:pt x="574" y="559"/>
                      <a:pt x="571" y="560"/>
                      <a:pt x="571" y="560"/>
                    </a:cubicBezTo>
                    <a:cubicBezTo>
                      <a:pt x="570" y="559"/>
                      <a:pt x="571" y="557"/>
                      <a:pt x="571" y="556"/>
                    </a:cubicBezTo>
                    <a:cubicBezTo>
                      <a:pt x="570" y="555"/>
                      <a:pt x="567" y="556"/>
                      <a:pt x="567" y="556"/>
                    </a:cubicBezTo>
                    <a:cubicBezTo>
                      <a:pt x="566" y="555"/>
                      <a:pt x="567" y="553"/>
                      <a:pt x="567" y="552"/>
                    </a:cubicBezTo>
                    <a:cubicBezTo>
                      <a:pt x="565" y="551"/>
                      <a:pt x="565" y="554"/>
                      <a:pt x="565" y="554"/>
                    </a:cubicBezTo>
                    <a:cubicBezTo>
                      <a:pt x="564" y="554"/>
                      <a:pt x="560" y="552"/>
                      <a:pt x="559" y="550"/>
                    </a:cubicBezTo>
                    <a:cubicBezTo>
                      <a:pt x="557" y="553"/>
                      <a:pt x="556" y="550"/>
                      <a:pt x="554" y="550"/>
                    </a:cubicBezTo>
                    <a:cubicBezTo>
                      <a:pt x="551" y="551"/>
                      <a:pt x="548" y="554"/>
                      <a:pt x="544" y="554"/>
                    </a:cubicBezTo>
                    <a:cubicBezTo>
                      <a:pt x="540" y="554"/>
                      <a:pt x="540" y="552"/>
                      <a:pt x="537" y="552"/>
                    </a:cubicBezTo>
                    <a:cubicBezTo>
                      <a:pt x="532" y="552"/>
                      <a:pt x="534" y="555"/>
                      <a:pt x="530" y="552"/>
                    </a:cubicBezTo>
                    <a:cubicBezTo>
                      <a:pt x="527" y="551"/>
                      <a:pt x="525" y="552"/>
                      <a:pt x="520" y="550"/>
                    </a:cubicBezTo>
                    <a:cubicBezTo>
                      <a:pt x="519" y="550"/>
                      <a:pt x="519" y="547"/>
                      <a:pt x="518" y="547"/>
                    </a:cubicBezTo>
                    <a:cubicBezTo>
                      <a:pt x="517" y="546"/>
                      <a:pt x="516" y="547"/>
                      <a:pt x="515" y="547"/>
                    </a:cubicBezTo>
                    <a:cubicBezTo>
                      <a:pt x="512" y="546"/>
                      <a:pt x="504" y="545"/>
                      <a:pt x="509" y="541"/>
                    </a:cubicBezTo>
                    <a:cubicBezTo>
                      <a:pt x="504" y="541"/>
                      <a:pt x="503" y="537"/>
                      <a:pt x="498" y="537"/>
                    </a:cubicBezTo>
                    <a:cubicBezTo>
                      <a:pt x="497" y="536"/>
                      <a:pt x="496" y="534"/>
                      <a:pt x="496" y="532"/>
                    </a:cubicBezTo>
                    <a:cubicBezTo>
                      <a:pt x="488" y="531"/>
                      <a:pt x="486" y="525"/>
                      <a:pt x="477" y="524"/>
                    </a:cubicBezTo>
                    <a:cubicBezTo>
                      <a:pt x="476" y="518"/>
                      <a:pt x="472" y="515"/>
                      <a:pt x="474" y="506"/>
                    </a:cubicBezTo>
                    <a:cubicBezTo>
                      <a:pt x="473" y="498"/>
                      <a:pt x="463" y="502"/>
                      <a:pt x="468" y="494"/>
                    </a:cubicBezTo>
                    <a:cubicBezTo>
                      <a:pt x="466" y="494"/>
                      <a:pt x="465" y="495"/>
                      <a:pt x="464" y="496"/>
                    </a:cubicBezTo>
                    <a:cubicBezTo>
                      <a:pt x="462" y="496"/>
                      <a:pt x="463" y="494"/>
                      <a:pt x="462" y="493"/>
                    </a:cubicBezTo>
                    <a:cubicBezTo>
                      <a:pt x="461" y="491"/>
                      <a:pt x="457" y="491"/>
                      <a:pt x="457" y="487"/>
                    </a:cubicBezTo>
                    <a:cubicBezTo>
                      <a:pt x="457" y="485"/>
                      <a:pt x="453" y="485"/>
                      <a:pt x="451" y="485"/>
                    </a:cubicBezTo>
                    <a:cubicBezTo>
                      <a:pt x="451" y="484"/>
                      <a:pt x="454" y="483"/>
                      <a:pt x="453" y="481"/>
                    </a:cubicBezTo>
                    <a:cubicBezTo>
                      <a:pt x="453" y="481"/>
                      <a:pt x="451" y="478"/>
                      <a:pt x="451" y="478"/>
                    </a:cubicBezTo>
                    <a:cubicBezTo>
                      <a:pt x="450" y="477"/>
                      <a:pt x="448" y="478"/>
                      <a:pt x="448" y="478"/>
                    </a:cubicBezTo>
                    <a:cubicBezTo>
                      <a:pt x="446" y="476"/>
                      <a:pt x="447" y="473"/>
                      <a:pt x="446" y="472"/>
                    </a:cubicBezTo>
                    <a:cubicBezTo>
                      <a:pt x="441" y="468"/>
                      <a:pt x="436" y="467"/>
                      <a:pt x="434" y="459"/>
                    </a:cubicBezTo>
                    <a:cubicBezTo>
                      <a:pt x="431" y="456"/>
                      <a:pt x="431" y="460"/>
                      <a:pt x="427" y="457"/>
                    </a:cubicBezTo>
                    <a:cubicBezTo>
                      <a:pt x="428" y="453"/>
                      <a:pt x="424" y="453"/>
                      <a:pt x="423" y="452"/>
                    </a:cubicBezTo>
                    <a:cubicBezTo>
                      <a:pt x="422" y="449"/>
                      <a:pt x="424" y="442"/>
                      <a:pt x="418" y="442"/>
                    </a:cubicBezTo>
                    <a:cubicBezTo>
                      <a:pt x="419" y="433"/>
                      <a:pt x="414" y="429"/>
                      <a:pt x="408" y="427"/>
                    </a:cubicBezTo>
                    <a:cubicBezTo>
                      <a:pt x="407" y="429"/>
                      <a:pt x="406" y="431"/>
                      <a:pt x="405" y="433"/>
                    </a:cubicBezTo>
                    <a:cubicBezTo>
                      <a:pt x="403" y="437"/>
                      <a:pt x="409" y="438"/>
                      <a:pt x="410" y="440"/>
                    </a:cubicBezTo>
                    <a:cubicBezTo>
                      <a:pt x="411" y="441"/>
                      <a:pt x="410" y="444"/>
                      <a:pt x="410" y="444"/>
                    </a:cubicBezTo>
                    <a:cubicBezTo>
                      <a:pt x="410" y="444"/>
                      <a:pt x="412" y="444"/>
                      <a:pt x="412" y="444"/>
                    </a:cubicBezTo>
                    <a:cubicBezTo>
                      <a:pt x="413" y="447"/>
                      <a:pt x="410" y="451"/>
                      <a:pt x="414" y="452"/>
                    </a:cubicBezTo>
                    <a:cubicBezTo>
                      <a:pt x="417" y="452"/>
                      <a:pt x="415" y="457"/>
                      <a:pt x="418" y="461"/>
                    </a:cubicBezTo>
                    <a:cubicBezTo>
                      <a:pt x="418" y="462"/>
                      <a:pt x="419" y="461"/>
                      <a:pt x="420" y="463"/>
                    </a:cubicBezTo>
                    <a:cubicBezTo>
                      <a:pt x="420" y="466"/>
                      <a:pt x="425" y="465"/>
                      <a:pt x="423" y="472"/>
                    </a:cubicBezTo>
                    <a:cubicBezTo>
                      <a:pt x="424" y="474"/>
                      <a:pt x="427" y="474"/>
                      <a:pt x="429" y="474"/>
                    </a:cubicBezTo>
                    <a:cubicBezTo>
                      <a:pt x="427" y="476"/>
                      <a:pt x="431" y="477"/>
                      <a:pt x="431" y="478"/>
                    </a:cubicBezTo>
                    <a:cubicBezTo>
                      <a:pt x="431" y="479"/>
                      <a:pt x="429" y="482"/>
                      <a:pt x="429" y="481"/>
                    </a:cubicBezTo>
                    <a:cubicBezTo>
                      <a:pt x="430" y="484"/>
                      <a:pt x="435" y="483"/>
                      <a:pt x="433" y="489"/>
                    </a:cubicBezTo>
                    <a:cubicBezTo>
                      <a:pt x="430" y="487"/>
                      <a:pt x="429" y="484"/>
                      <a:pt x="423" y="485"/>
                    </a:cubicBezTo>
                    <a:cubicBezTo>
                      <a:pt x="426" y="478"/>
                      <a:pt x="419" y="479"/>
                      <a:pt x="420" y="474"/>
                    </a:cubicBezTo>
                    <a:cubicBezTo>
                      <a:pt x="419" y="471"/>
                      <a:pt x="416" y="470"/>
                      <a:pt x="414" y="468"/>
                    </a:cubicBezTo>
                    <a:cubicBezTo>
                      <a:pt x="412" y="467"/>
                      <a:pt x="411" y="465"/>
                      <a:pt x="410" y="463"/>
                    </a:cubicBezTo>
                    <a:cubicBezTo>
                      <a:pt x="407" y="462"/>
                      <a:pt x="404" y="462"/>
                      <a:pt x="403" y="459"/>
                    </a:cubicBezTo>
                    <a:cubicBezTo>
                      <a:pt x="403" y="454"/>
                      <a:pt x="404" y="457"/>
                      <a:pt x="406" y="457"/>
                    </a:cubicBezTo>
                    <a:cubicBezTo>
                      <a:pt x="408" y="449"/>
                      <a:pt x="400" y="451"/>
                      <a:pt x="401" y="444"/>
                    </a:cubicBezTo>
                    <a:cubicBezTo>
                      <a:pt x="397" y="443"/>
                      <a:pt x="396" y="440"/>
                      <a:pt x="392" y="440"/>
                    </a:cubicBezTo>
                    <a:cubicBezTo>
                      <a:pt x="392" y="436"/>
                      <a:pt x="395" y="436"/>
                      <a:pt x="392" y="431"/>
                    </a:cubicBezTo>
                    <a:cubicBezTo>
                      <a:pt x="391" y="430"/>
                      <a:pt x="390" y="429"/>
                      <a:pt x="390" y="429"/>
                    </a:cubicBezTo>
                    <a:cubicBezTo>
                      <a:pt x="388" y="425"/>
                      <a:pt x="389" y="419"/>
                      <a:pt x="380" y="420"/>
                    </a:cubicBezTo>
                    <a:cubicBezTo>
                      <a:pt x="382" y="418"/>
                      <a:pt x="382" y="417"/>
                      <a:pt x="380" y="414"/>
                    </a:cubicBezTo>
                    <a:cubicBezTo>
                      <a:pt x="380" y="414"/>
                      <a:pt x="379" y="411"/>
                      <a:pt x="379" y="411"/>
                    </a:cubicBezTo>
                    <a:cubicBezTo>
                      <a:pt x="378" y="410"/>
                      <a:pt x="374" y="411"/>
                      <a:pt x="373" y="411"/>
                    </a:cubicBezTo>
                    <a:cubicBezTo>
                      <a:pt x="372" y="409"/>
                      <a:pt x="377" y="409"/>
                      <a:pt x="377" y="409"/>
                    </a:cubicBezTo>
                    <a:cubicBezTo>
                      <a:pt x="376" y="405"/>
                      <a:pt x="365" y="403"/>
                      <a:pt x="360" y="401"/>
                    </a:cubicBezTo>
                    <a:cubicBezTo>
                      <a:pt x="359" y="400"/>
                      <a:pt x="359" y="399"/>
                      <a:pt x="358" y="398"/>
                    </a:cubicBezTo>
                    <a:cubicBezTo>
                      <a:pt x="357" y="395"/>
                      <a:pt x="356" y="394"/>
                      <a:pt x="354" y="392"/>
                    </a:cubicBezTo>
                    <a:cubicBezTo>
                      <a:pt x="353" y="390"/>
                      <a:pt x="353" y="385"/>
                      <a:pt x="351" y="381"/>
                    </a:cubicBezTo>
                    <a:cubicBezTo>
                      <a:pt x="350" y="380"/>
                      <a:pt x="347" y="380"/>
                      <a:pt x="347" y="379"/>
                    </a:cubicBezTo>
                    <a:cubicBezTo>
                      <a:pt x="346" y="376"/>
                      <a:pt x="348" y="372"/>
                      <a:pt x="343" y="373"/>
                    </a:cubicBezTo>
                    <a:cubicBezTo>
                      <a:pt x="344" y="366"/>
                      <a:pt x="340" y="362"/>
                      <a:pt x="336" y="357"/>
                    </a:cubicBezTo>
                    <a:cubicBezTo>
                      <a:pt x="334" y="354"/>
                      <a:pt x="334" y="349"/>
                      <a:pt x="330" y="351"/>
                    </a:cubicBezTo>
                    <a:cubicBezTo>
                      <a:pt x="333" y="329"/>
                      <a:pt x="329" y="316"/>
                      <a:pt x="330" y="289"/>
                    </a:cubicBezTo>
                    <a:cubicBezTo>
                      <a:pt x="330" y="288"/>
                      <a:pt x="328" y="288"/>
                      <a:pt x="328" y="286"/>
                    </a:cubicBezTo>
                    <a:cubicBezTo>
                      <a:pt x="327" y="285"/>
                      <a:pt x="326" y="283"/>
                      <a:pt x="324" y="282"/>
                    </a:cubicBezTo>
                    <a:cubicBezTo>
                      <a:pt x="324" y="281"/>
                      <a:pt x="323" y="280"/>
                      <a:pt x="321" y="280"/>
                    </a:cubicBezTo>
                    <a:cubicBezTo>
                      <a:pt x="320" y="271"/>
                      <a:pt x="312" y="266"/>
                      <a:pt x="306" y="260"/>
                    </a:cubicBezTo>
                    <a:cubicBezTo>
                      <a:pt x="305" y="259"/>
                      <a:pt x="304" y="258"/>
                      <a:pt x="304" y="256"/>
                    </a:cubicBezTo>
                    <a:cubicBezTo>
                      <a:pt x="305" y="257"/>
                      <a:pt x="309" y="259"/>
                      <a:pt x="310" y="256"/>
                    </a:cubicBezTo>
                    <a:cubicBezTo>
                      <a:pt x="313" y="256"/>
                      <a:pt x="312" y="261"/>
                      <a:pt x="317" y="260"/>
                    </a:cubicBezTo>
                    <a:cubicBezTo>
                      <a:pt x="318" y="261"/>
                      <a:pt x="319" y="264"/>
                      <a:pt x="319" y="267"/>
                    </a:cubicBezTo>
                    <a:cubicBezTo>
                      <a:pt x="328" y="266"/>
                      <a:pt x="330" y="272"/>
                      <a:pt x="336" y="274"/>
                    </a:cubicBezTo>
                    <a:cubicBezTo>
                      <a:pt x="335" y="281"/>
                      <a:pt x="339" y="283"/>
                      <a:pt x="341" y="286"/>
                    </a:cubicBezTo>
                    <a:cubicBezTo>
                      <a:pt x="343" y="285"/>
                      <a:pt x="344" y="282"/>
                      <a:pt x="343" y="280"/>
                    </a:cubicBezTo>
                    <a:cubicBezTo>
                      <a:pt x="343" y="278"/>
                      <a:pt x="340" y="278"/>
                      <a:pt x="339" y="276"/>
                    </a:cubicBezTo>
                    <a:cubicBezTo>
                      <a:pt x="338" y="273"/>
                      <a:pt x="338" y="271"/>
                      <a:pt x="338" y="269"/>
                    </a:cubicBezTo>
                    <a:cubicBezTo>
                      <a:pt x="337" y="268"/>
                      <a:pt x="336" y="267"/>
                      <a:pt x="336" y="267"/>
                    </a:cubicBezTo>
                    <a:cubicBezTo>
                      <a:pt x="335" y="266"/>
                      <a:pt x="337" y="264"/>
                      <a:pt x="338" y="265"/>
                    </a:cubicBezTo>
                    <a:cubicBezTo>
                      <a:pt x="335" y="261"/>
                      <a:pt x="331" y="262"/>
                      <a:pt x="332" y="258"/>
                    </a:cubicBezTo>
                    <a:cubicBezTo>
                      <a:pt x="323" y="259"/>
                      <a:pt x="322" y="252"/>
                      <a:pt x="313" y="252"/>
                    </a:cubicBezTo>
                    <a:cubicBezTo>
                      <a:pt x="316" y="246"/>
                      <a:pt x="307" y="251"/>
                      <a:pt x="310" y="245"/>
                    </a:cubicBezTo>
                    <a:cubicBezTo>
                      <a:pt x="308" y="243"/>
                      <a:pt x="305" y="245"/>
                      <a:pt x="302" y="241"/>
                    </a:cubicBezTo>
                    <a:cubicBezTo>
                      <a:pt x="302" y="239"/>
                      <a:pt x="304" y="239"/>
                      <a:pt x="306" y="239"/>
                    </a:cubicBezTo>
                    <a:cubicBezTo>
                      <a:pt x="308" y="234"/>
                      <a:pt x="299" y="237"/>
                      <a:pt x="300" y="237"/>
                    </a:cubicBezTo>
                    <a:cubicBezTo>
                      <a:pt x="298" y="236"/>
                      <a:pt x="300" y="234"/>
                      <a:pt x="298" y="233"/>
                    </a:cubicBezTo>
                    <a:cubicBezTo>
                      <a:pt x="298" y="233"/>
                      <a:pt x="295" y="234"/>
                      <a:pt x="295" y="233"/>
                    </a:cubicBezTo>
                    <a:cubicBezTo>
                      <a:pt x="294" y="232"/>
                      <a:pt x="297" y="231"/>
                      <a:pt x="297" y="230"/>
                    </a:cubicBezTo>
                    <a:cubicBezTo>
                      <a:pt x="296" y="227"/>
                      <a:pt x="294" y="230"/>
                      <a:pt x="291" y="230"/>
                    </a:cubicBezTo>
                    <a:cubicBezTo>
                      <a:pt x="287" y="227"/>
                      <a:pt x="289" y="223"/>
                      <a:pt x="287" y="220"/>
                    </a:cubicBezTo>
                    <a:cubicBezTo>
                      <a:pt x="286" y="219"/>
                      <a:pt x="284" y="218"/>
                      <a:pt x="282" y="219"/>
                    </a:cubicBezTo>
                    <a:cubicBezTo>
                      <a:pt x="288" y="208"/>
                      <a:pt x="267" y="215"/>
                      <a:pt x="269" y="204"/>
                    </a:cubicBezTo>
                    <a:cubicBezTo>
                      <a:pt x="270" y="204"/>
                      <a:pt x="272" y="204"/>
                      <a:pt x="274" y="204"/>
                    </a:cubicBezTo>
                    <a:cubicBezTo>
                      <a:pt x="275" y="199"/>
                      <a:pt x="266" y="205"/>
                      <a:pt x="269" y="198"/>
                    </a:cubicBezTo>
                    <a:cubicBezTo>
                      <a:pt x="265" y="198"/>
                      <a:pt x="261" y="198"/>
                      <a:pt x="257" y="198"/>
                    </a:cubicBezTo>
                    <a:cubicBezTo>
                      <a:pt x="262" y="195"/>
                      <a:pt x="255" y="194"/>
                      <a:pt x="259" y="192"/>
                    </a:cubicBezTo>
                    <a:cubicBezTo>
                      <a:pt x="260" y="189"/>
                      <a:pt x="254" y="189"/>
                      <a:pt x="255" y="191"/>
                    </a:cubicBezTo>
                    <a:cubicBezTo>
                      <a:pt x="252" y="187"/>
                      <a:pt x="255" y="186"/>
                      <a:pt x="252" y="181"/>
                    </a:cubicBezTo>
                    <a:cubicBezTo>
                      <a:pt x="248" y="181"/>
                      <a:pt x="244" y="181"/>
                      <a:pt x="241" y="181"/>
                    </a:cubicBezTo>
                    <a:cubicBezTo>
                      <a:pt x="242" y="179"/>
                      <a:pt x="243" y="177"/>
                      <a:pt x="244" y="174"/>
                    </a:cubicBezTo>
                    <a:cubicBezTo>
                      <a:pt x="243" y="170"/>
                      <a:pt x="239" y="173"/>
                      <a:pt x="242" y="168"/>
                    </a:cubicBezTo>
                    <a:cubicBezTo>
                      <a:pt x="236" y="169"/>
                      <a:pt x="232" y="171"/>
                      <a:pt x="224" y="170"/>
                    </a:cubicBezTo>
                    <a:cubicBezTo>
                      <a:pt x="224" y="165"/>
                      <a:pt x="219" y="163"/>
                      <a:pt x="214" y="161"/>
                    </a:cubicBezTo>
                    <a:cubicBezTo>
                      <a:pt x="213" y="160"/>
                      <a:pt x="210" y="160"/>
                      <a:pt x="209" y="159"/>
                    </a:cubicBezTo>
                    <a:cubicBezTo>
                      <a:pt x="208" y="159"/>
                      <a:pt x="209" y="156"/>
                      <a:pt x="209" y="155"/>
                    </a:cubicBezTo>
                    <a:cubicBezTo>
                      <a:pt x="208" y="154"/>
                      <a:pt x="204" y="156"/>
                      <a:pt x="205" y="153"/>
                    </a:cubicBezTo>
                    <a:cubicBezTo>
                      <a:pt x="199" y="151"/>
                      <a:pt x="186" y="157"/>
                      <a:pt x="183" y="153"/>
                    </a:cubicBezTo>
                    <a:cubicBezTo>
                      <a:pt x="183" y="153"/>
                      <a:pt x="183" y="151"/>
                      <a:pt x="183" y="151"/>
                    </a:cubicBezTo>
                    <a:cubicBezTo>
                      <a:pt x="181" y="151"/>
                      <a:pt x="179" y="153"/>
                      <a:pt x="179" y="153"/>
                    </a:cubicBezTo>
                    <a:cubicBezTo>
                      <a:pt x="177" y="153"/>
                      <a:pt x="177" y="147"/>
                      <a:pt x="170" y="150"/>
                    </a:cubicBezTo>
                    <a:cubicBezTo>
                      <a:pt x="170" y="145"/>
                      <a:pt x="161" y="147"/>
                      <a:pt x="166" y="142"/>
                    </a:cubicBezTo>
                    <a:cubicBezTo>
                      <a:pt x="165" y="142"/>
                      <a:pt x="164" y="144"/>
                      <a:pt x="162" y="144"/>
                    </a:cubicBezTo>
                    <a:cubicBezTo>
                      <a:pt x="161" y="144"/>
                      <a:pt x="160" y="142"/>
                      <a:pt x="160" y="142"/>
                    </a:cubicBezTo>
                    <a:cubicBezTo>
                      <a:pt x="157" y="143"/>
                      <a:pt x="154" y="147"/>
                      <a:pt x="151" y="144"/>
                    </a:cubicBezTo>
                    <a:cubicBezTo>
                      <a:pt x="147" y="144"/>
                      <a:pt x="150" y="151"/>
                      <a:pt x="149" y="153"/>
                    </a:cubicBezTo>
                    <a:cubicBezTo>
                      <a:pt x="148" y="153"/>
                      <a:pt x="146" y="151"/>
                      <a:pt x="144" y="151"/>
                    </a:cubicBezTo>
                    <a:cubicBezTo>
                      <a:pt x="141" y="152"/>
                      <a:pt x="143" y="155"/>
                      <a:pt x="142" y="155"/>
                    </a:cubicBezTo>
                    <a:cubicBezTo>
                      <a:pt x="140" y="156"/>
                      <a:pt x="133" y="155"/>
                      <a:pt x="131" y="157"/>
                    </a:cubicBezTo>
                    <a:cubicBezTo>
                      <a:pt x="129" y="158"/>
                      <a:pt x="129" y="160"/>
                      <a:pt x="127" y="161"/>
                    </a:cubicBezTo>
                    <a:cubicBezTo>
                      <a:pt x="124" y="161"/>
                      <a:pt x="123" y="159"/>
                      <a:pt x="119" y="159"/>
                    </a:cubicBezTo>
                    <a:cubicBezTo>
                      <a:pt x="122" y="156"/>
                      <a:pt x="127" y="155"/>
                      <a:pt x="125" y="148"/>
                    </a:cubicBezTo>
                    <a:cubicBezTo>
                      <a:pt x="128" y="148"/>
                      <a:pt x="129" y="146"/>
                      <a:pt x="129" y="144"/>
                    </a:cubicBezTo>
                    <a:cubicBezTo>
                      <a:pt x="128" y="142"/>
                      <a:pt x="125" y="142"/>
                      <a:pt x="123" y="142"/>
                    </a:cubicBezTo>
                    <a:cubicBezTo>
                      <a:pt x="121" y="144"/>
                      <a:pt x="121" y="147"/>
                      <a:pt x="118" y="150"/>
                    </a:cubicBezTo>
                    <a:cubicBezTo>
                      <a:pt x="116" y="151"/>
                      <a:pt x="116" y="153"/>
                      <a:pt x="114" y="153"/>
                    </a:cubicBezTo>
                    <a:cubicBezTo>
                      <a:pt x="112" y="153"/>
                      <a:pt x="112" y="158"/>
                      <a:pt x="108" y="157"/>
                    </a:cubicBezTo>
                    <a:cubicBezTo>
                      <a:pt x="109" y="160"/>
                      <a:pt x="107" y="161"/>
                      <a:pt x="105" y="161"/>
                    </a:cubicBezTo>
                    <a:cubicBezTo>
                      <a:pt x="105" y="163"/>
                      <a:pt x="105" y="166"/>
                      <a:pt x="105" y="168"/>
                    </a:cubicBezTo>
                    <a:cubicBezTo>
                      <a:pt x="99" y="170"/>
                      <a:pt x="98" y="176"/>
                      <a:pt x="93" y="179"/>
                    </a:cubicBezTo>
                    <a:cubicBezTo>
                      <a:pt x="93" y="180"/>
                      <a:pt x="90" y="179"/>
                      <a:pt x="90" y="179"/>
                    </a:cubicBezTo>
                    <a:cubicBezTo>
                      <a:pt x="89" y="180"/>
                      <a:pt x="90" y="183"/>
                      <a:pt x="90" y="183"/>
                    </a:cubicBezTo>
                    <a:cubicBezTo>
                      <a:pt x="89" y="183"/>
                      <a:pt x="82" y="183"/>
                      <a:pt x="84" y="185"/>
                    </a:cubicBezTo>
                    <a:cubicBezTo>
                      <a:pt x="88" y="188"/>
                      <a:pt x="79" y="187"/>
                      <a:pt x="77" y="191"/>
                    </a:cubicBezTo>
                    <a:cubicBezTo>
                      <a:pt x="76" y="191"/>
                      <a:pt x="74" y="197"/>
                      <a:pt x="73" y="196"/>
                    </a:cubicBezTo>
                    <a:cubicBezTo>
                      <a:pt x="71" y="194"/>
                      <a:pt x="72" y="195"/>
                      <a:pt x="71" y="198"/>
                    </a:cubicBezTo>
                    <a:cubicBezTo>
                      <a:pt x="68" y="198"/>
                      <a:pt x="66" y="198"/>
                      <a:pt x="64" y="198"/>
                    </a:cubicBezTo>
                    <a:cubicBezTo>
                      <a:pt x="60" y="200"/>
                      <a:pt x="67" y="201"/>
                      <a:pt x="58" y="202"/>
                    </a:cubicBezTo>
                    <a:cubicBezTo>
                      <a:pt x="54" y="202"/>
                      <a:pt x="51" y="202"/>
                      <a:pt x="47" y="204"/>
                    </a:cubicBezTo>
                    <a:cubicBezTo>
                      <a:pt x="44" y="205"/>
                      <a:pt x="44" y="210"/>
                      <a:pt x="39" y="207"/>
                    </a:cubicBezTo>
                    <a:cubicBezTo>
                      <a:pt x="39" y="202"/>
                      <a:pt x="45" y="204"/>
                      <a:pt x="49" y="202"/>
                    </a:cubicBezTo>
                    <a:cubicBezTo>
                      <a:pt x="50" y="201"/>
                      <a:pt x="50" y="202"/>
                      <a:pt x="50" y="200"/>
                    </a:cubicBezTo>
                    <a:cubicBezTo>
                      <a:pt x="51" y="197"/>
                      <a:pt x="55" y="198"/>
                      <a:pt x="58" y="198"/>
                    </a:cubicBezTo>
                    <a:cubicBezTo>
                      <a:pt x="61" y="198"/>
                      <a:pt x="59" y="194"/>
                      <a:pt x="60" y="192"/>
                    </a:cubicBezTo>
                    <a:cubicBezTo>
                      <a:pt x="61" y="191"/>
                      <a:pt x="62" y="196"/>
                      <a:pt x="65" y="191"/>
                    </a:cubicBezTo>
                    <a:cubicBezTo>
                      <a:pt x="66" y="190"/>
                      <a:pt x="67" y="191"/>
                      <a:pt x="67" y="189"/>
                    </a:cubicBezTo>
                    <a:cubicBezTo>
                      <a:pt x="67" y="186"/>
                      <a:pt x="72" y="187"/>
                      <a:pt x="75" y="185"/>
                    </a:cubicBezTo>
                    <a:cubicBezTo>
                      <a:pt x="75" y="182"/>
                      <a:pt x="75" y="179"/>
                      <a:pt x="75" y="176"/>
                    </a:cubicBezTo>
                    <a:cubicBezTo>
                      <a:pt x="81" y="182"/>
                      <a:pt x="75" y="170"/>
                      <a:pt x="82" y="172"/>
                    </a:cubicBezTo>
                    <a:cubicBezTo>
                      <a:pt x="83" y="167"/>
                      <a:pt x="74" y="173"/>
                      <a:pt x="77" y="166"/>
                    </a:cubicBezTo>
                    <a:cubicBezTo>
                      <a:pt x="75" y="171"/>
                      <a:pt x="63" y="165"/>
                      <a:pt x="62" y="170"/>
                    </a:cubicBezTo>
                    <a:cubicBezTo>
                      <a:pt x="59" y="171"/>
                      <a:pt x="61" y="167"/>
                      <a:pt x="60" y="166"/>
                    </a:cubicBezTo>
                    <a:cubicBezTo>
                      <a:pt x="57" y="165"/>
                      <a:pt x="52" y="168"/>
                      <a:pt x="49" y="166"/>
                    </a:cubicBezTo>
                    <a:cubicBezTo>
                      <a:pt x="51" y="162"/>
                      <a:pt x="46" y="164"/>
                      <a:pt x="45" y="163"/>
                    </a:cubicBezTo>
                    <a:cubicBezTo>
                      <a:pt x="44" y="161"/>
                      <a:pt x="46" y="160"/>
                      <a:pt x="47" y="161"/>
                    </a:cubicBezTo>
                    <a:cubicBezTo>
                      <a:pt x="43" y="156"/>
                      <a:pt x="40" y="157"/>
                      <a:pt x="37" y="151"/>
                    </a:cubicBezTo>
                    <a:cubicBezTo>
                      <a:pt x="35" y="154"/>
                      <a:pt x="29" y="153"/>
                      <a:pt x="24" y="153"/>
                    </a:cubicBezTo>
                    <a:cubicBezTo>
                      <a:pt x="24" y="151"/>
                      <a:pt x="25" y="150"/>
                      <a:pt x="26" y="150"/>
                    </a:cubicBezTo>
                    <a:cubicBezTo>
                      <a:pt x="25" y="146"/>
                      <a:pt x="19" y="147"/>
                      <a:pt x="21" y="140"/>
                    </a:cubicBezTo>
                    <a:cubicBezTo>
                      <a:pt x="20" y="138"/>
                      <a:pt x="17" y="136"/>
                      <a:pt x="17" y="138"/>
                    </a:cubicBezTo>
                    <a:cubicBezTo>
                      <a:pt x="12" y="138"/>
                      <a:pt x="16" y="133"/>
                      <a:pt x="17" y="131"/>
                    </a:cubicBezTo>
                    <a:cubicBezTo>
                      <a:pt x="17" y="130"/>
                      <a:pt x="16" y="128"/>
                      <a:pt x="17" y="127"/>
                    </a:cubicBezTo>
                    <a:cubicBezTo>
                      <a:pt x="17" y="127"/>
                      <a:pt x="20" y="128"/>
                      <a:pt x="21" y="127"/>
                    </a:cubicBezTo>
                    <a:cubicBezTo>
                      <a:pt x="22" y="126"/>
                      <a:pt x="21" y="123"/>
                      <a:pt x="22" y="122"/>
                    </a:cubicBezTo>
                    <a:cubicBezTo>
                      <a:pt x="27" y="121"/>
                      <a:pt x="34" y="120"/>
                      <a:pt x="37" y="118"/>
                    </a:cubicBezTo>
                    <a:cubicBezTo>
                      <a:pt x="40" y="116"/>
                      <a:pt x="42" y="117"/>
                      <a:pt x="45" y="116"/>
                    </a:cubicBezTo>
                    <a:cubicBezTo>
                      <a:pt x="48" y="115"/>
                      <a:pt x="42" y="111"/>
                      <a:pt x="52" y="112"/>
                    </a:cubicBezTo>
                    <a:cubicBezTo>
                      <a:pt x="51" y="108"/>
                      <a:pt x="51" y="104"/>
                      <a:pt x="49" y="97"/>
                    </a:cubicBezTo>
                    <a:cubicBezTo>
                      <a:pt x="45" y="93"/>
                      <a:pt x="34" y="104"/>
                      <a:pt x="30" y="99"/>
                    </a:cubicBezTo>
                    <a:cubicBezTo>
                      <a:pt x="27" y="96"/>
                      <a:pt x="29" y="101"/>
                      <a:pt x="22" y="101"/>
                    </a:cubicBezTo>
                    <a:cubicBezTo>
                      <a:pt x="21" y="98"/>
                      <a:pt x="14" y="100"/>
                      <a:pt x="9" y="97"/>
                    </a:cubicBezTo>
                    <a:cubicBezTo>
                      <a:pt x="9" y="97"/>
                      <a:pt x="13" y="94"/>
                      <a:pt x="9" y="94"/>
                    </a:cubicBezTo>
                    <a:cubicBezTo>
                      <a:pt x="6" y="93"/>
                      <a:pt x="3" y="92"/>
                      <a:pt x="2" y="86"/>
                    </a:cubicBezTo>
                    <a:cubicBezTo>
                      <a:pt x="13" y="87"/>
                      <a:pt x="0" y="81"/>
                      <a:pt x="13" y="82"/>
                    </a:cubicBezTo>
                    <a:cubicBezTo>
                      <a:pt x="15" y="82"/>
                      <a:pt x="14" y="81"/>
                      <a:pt x="13" y="81"/>
                    </a:cubicBezTo>
                    <a:cubicBezTo>
                      <a:pt x="14" y="77"/>
                      <a:pt x="17" y="81"/>
                      <a:pt x="17" y="81"/>
                    </a:cubicBezTo>
                    <a:cubicBezTo>
                      <a:pt x="20" y="81"/>
                      <a:pt x="21" y="78"/>
                      <a:pt x="24" y="79"/>
                    </a:cubicBezTo>
                    <a:cubicBezTo>
                      <a:pt x="25" y="79"/>
                      <a:pt x="26" y="82"/>
                      <a:pt x="28" y="82"/>
                    </a:cubicBezTo>
                    <a:cubicBezTo>
                      <a:pt x="32" y="83"/>
                      <a:pt x="36" y="81"/>
                      <a:pt x="41" y="82"/>
                    </a:cubicBezTo>
                    <a:cubicBezTo>
                      <a:pt x="44" y="83"/>
                      <a:pt x="44" y="84"/>
                      <a:pt x="47" y="82"/>
                    </a:cubicBezTo>
                    <a:cubicBezTo>
                      <a:pt x="49" y="82"/>
                      <a:pt x="47" y="81"/>
                      <a:pt x="47" y="79"/>
                    </a:cubicBezTo>
                    <a:cubicBezTo>
                      <a:pt x="49" y="79"/>
                      <a:pt x="50" y="78"/>
                      <a:pt x="50" y="77"/>
                    </a:cubicBezTo>
                    <a:cubicBezTo>
                      <a:pt x="51" y="72"/>
                      <a:pt x="42" y="78"/>
                      <a:pt x="45" y="71"/>
                    </a:cubicBezTo>
                    <a:cubicBezTo>
                      <a:pt x="40" y="70"/>
                      <a:pt x="35" y="69"/>
                      <a:pt x="30" y="68"/>
                    </a:cubicBezTo>
                    <a:cubicBezTo>
                      <a:pt x="32" y="64"/>
                      <a:pt x="32" y="65"/>
                      <a:pt x="28" y="62"/>
                    </a:cubicBezTo>
                    <a:cubicBezTo>
                      <a:pt x="27" y="62"/>
                      <a:pt x="27" y="60"/>
                      <a:pt x="26" y="60"/>
                    </a:cubicBezTo>
                    <a:cubicBezTo>
                      <a:pt x="25" y="59"/>
                      <a:pt x="21" y="60"/>
                      <a:pt x="19" y="58"/>
                    </a:cubicBezTo>
                    <a:cubicBezTo>
                      <a:pt x="19" y="58"/>
                      <a:pt x="22" y="52"/>
                      <a:pt x="19" y="53"/>
                    </a:cubicBezTo>
                    <a:cubicBezTo>
                      <a:pt x="18" y="53"/>
                      <a:pt x="19" y="55"/>
                      <a:pt x="17" y="55"/>
                    </a:cubicBezTo>
                    <a:cubicBezTo>
                      <a:pt x="15" y="54"/>
                      <a:pt x="14" y="52"/>
                      <a:pt x="11" y="53"/>
                    </a:cubicBezTo>
                    <a:cubicBezTo>
                      <a:pt x="15" y="47"/>
                      <a:pt x="23" y="46"/>
                      <a:pt x="30" y="43"/>
                    </a:cubicBezTo>
                    <a:cubicBezTo>
                      <a:pt x="28" y="37"/>
                      <a:pt x="35" y="37"/>
                      <a:pt x="37" y="34"/>
                    </a:cubicBezTo>
                    <a:cubicBezTo>
                      <a:pt x="39" y="32"/>
                      <a:pt x="37" y="28"/>
                      <a:pt x="39" y="27"/>
                    </a:cubicBezTo>
                    <a:cubicBezTo>
                      <a:pt x="44" y="31"/>
                      <a:pt x="44" y="28"/>
                      <a:pt x="52" y="28"/>
                    </a:cubicBezTo>
                    <a:cubicBezTo>
                      <a:pt x="56" y="23"/>
                      <a:pt x="62" y="19"/>
                      <a:pt x="73" y="21"/>
                    </a:cubicBezTo>
                    <a:cubicBezTo>
                      <a:pt x="75" y="22"/>
                      <a:pt x="74" y="18"/>
                      <a:pt x="75" y="17"/>
                    </a:cubicBezTo>
                    <a:cubicBezTo>
                      <a:pt x="78" y="15"/>
                      <a:pt x="85" y="19"/>
                      <a:pt x="86" y="14"/>
                    </a:cubicBezTo>
                    <a:cubicBezTo>
                      <a:pt x="88" y="13"/>
                      <a:pt x="89" y="17"/>
                      <a:pt x="90" y="17"/>
                    </a:cubicBezTo>
                    <a:cubicBezTo>
                      <a:pt x="93" y="18"/>
                      <a:pt x="96" y="16"/>
                      <a:pt x="95" y="21"/>
                    </a:cubicBezTo>
                    <a:cubicBezTo>
                      <a:pt x="103" y="21"/>
                      <a:pt x="111" y="21"/>
                      <a:pt x="119" y="21"/>
                    </a:cubicBezTo>
                    <a:cubicBezTo>
                      <a:pt x="111" y="29"/>
                      <a:pt x="132" y="18"/>
                      <a:pt x="125" y="27"/>
                    </a:cubicBezTo>
                    <a:cubicBezTo>
                      <a:pt x="129" y="27"/>
                      <a:pt x="132" y="26"/>
                      <a:pt x="132" y="23"/>
                    </a:cubicBezTo>
                    <a:cubicBezTo>
                      <a:pt x="136" y="27"/>
                      <a:pt x="144" y="25"/>
                      <a:pt x="149" y="27"/>
                    </a:cubicBezTo>
                    <a:cubicBezTo>
                      <a:pt x="150" y="27"/>
                      <a:pt x="149" y="28"/>
                      <a:pt x="151" y="28"/>
                    </a:cubicBezTo>
                    <a:cubicBezTo>
                      <a:pt x="153" y="28"/>
                      <a:pt x="153" y="30"/>
                      <a:pt x="155" y="30"/>
                    </a:cubicBezTo>
                    <a:cubicBezTo>
                      <a:pt x="160" y="31"/>
                      <a:pt x="161" y="27"/>
                      <a:pt x="164" y="30"/>
                    </a:cubicBezTo>
                    <a:cubicBezTo>
                      <a:pt x="165" y="31"/>
                      <a:pt x="186" y="31"/>
                      <a:pt x="188" y="32"/>
                    </a:cubicBezTo>
                    <a:cubicBezTo>
                      <a:pt x="191" y="34"/>
                      <a:pt x="202" y="35"/>
                      <a:pt x="209" y="36"/>
                    </a:cubicBezTo>
                    <a:cubicBezTo>
                      <a:pt x="211" y="38"/>
                      <a:pt x="214" y="40"/>
                      <a:pt x="214" y="43"/>
                    </a:cubicBezTo>
                    <a:cubicBezTo>
                      <a:pt x="221" y="44"/>
                      <a:pt x="224" y="48"/>
                      <a:pt x="229" y="45"/>
                    </a:cubicBezTo>
                    <a:cubicBezTo>
                      <a:pt x="230" y="51"/>
                      <a:pt x="239" y="48"/>
                      <a:pt x="244" y="49"/>
                    </a:cubicBezTo>
                    <a:cubicBezTo>
                      <a:pt x="244" y="47"/>
                      <a:pt x="242" y="47"/>
                      <a:pt x="241" y="47"/>
                    </a:cubicBezTo>
                    <a:cubicBezTo>
                      <a:pt x="244" y="43"/>
                      <a:pt x="249" y="39"/>
                      <a:pt x="255" y="38"/>
                    </a:cubicBezTo>
                    <a:cubicBezTo>
                      <a:pt x="255" y="41"/>
                      <a:pt x="257" y="42"/>
                      <a:pt x="257" y="40"/>
                    </a:cubicBezTo>
                    <a:cubicBezTo>
                      <a:pt x="259" y="40"/>
                      <a:pt x="259" y="43"/>
                      <a:pt x="261" y="43"/>
                    </a:cubicBezTo>
                    <a:cubicBezTo>
                      <a:pt x="265" y="44"/>
                      <a:pt x="265" y="41"/>
                      <a:pt x="265" y="38"/>
                    </a:cubicBezTo>
                    <a:cubicBezTo>
                      <a:pt x="269" y="37"/>
                      <a:pt x="270" y="39"/>
                      <a:pt x="272" y="40"/>
                    </a:cubicBezTo>
                    <a:cubicBezTo>
                      <a:pt x="274" y="38"/>
                      <a:pt x="272" y="35"/>
                      <a:pt x="276" y="32"/>
                    </a:cubicBezTo>
                    <a:cubicBezTo>
                      <a:pt x="279" y="32"/>
                      <a:pt x="281" y="35"/>
                      <a:pt x="282" y="32"/>
                    </a:cubicBezTo>
                    <a:cubicBezTo>
                      <a:pt x="285" y="33"/>
                      <a:pt x="283" y="36"/>
                      <a:pt x="280" y="36"/>
                    </a:cubicBezTo>
                    <a:cubicBezTo>
                      <a:pt x="282" y="41"/>
                      <a:pt x="295" y="31"/>
                      <a:pt x="298" y="38"/>
                    </a:cubicBezTo>
                    <a:cubicBezTo>
                      <a:pt x="304" y="38"/>
                      <a:pt x="294" y="32"/>
                      <a:pt x="300" y="32"/>
                    </a:cubicBezTo>
                    <a:cubicBezTo>
                      <a:pt x="301" y="30"/>
                      <a:pt x="303" y="28"/>
                      <a:pt x="306" y="28"/>
                    </a:cubicBezTo>
                    <a:cubicBezTo>
                      <a:pt x="306" y="30"/>
                      <a:pt x="306" y="32"/>
                      <a:pt x="306" y="34"/>
                    </a:cubicBezTo>
                    <a:cubicBezTo>
                      <a:pt x="310" y="30"/>
                      <a:pt x="311" y="37"/>
                      <a:pt x="315" y="38"/>
                    </a:cubicBezTo>
                    <a:cubicBezTo>
                      <a:pt x="321" y="38"/>
                      <a:pt x="325" y="37"/>
                      <a:pt x="326" y="34"/>
                    </a:cubicBezTo>
                    <a:cubicBezTo>
                      <a:pt x="329" y="36"/>
                      <a:pt x="334" y="36"/>
                      <a:pt x="332" y="41"/>
                    </a:cubicBezTo>
                    <a:cubicBezTo>
                      <a:pt x="336" y="40"/>
                      <a:pt x="341" y="39"/>
                      <a:pt x="341" y="34"/>
                    </a:cubicBezTo>
                    <a:cubicBezTo>
                      <a:pt x="346" y="37"/>
                      <a:pt x="348" y="33"/>
                      <a:pt x="352" y="38"/>
                    </a:cubicBezTo>
                    <a:cubicBezTo>
                      <a:pt x="357" y="38"/>
                      <a:pt x="361" y="38"/>
                      <a:pt x="365" y="38"/>
                    </a:cubicBezTo>
                    <a:cubicBezTo>
                      <a:pt x="366" y="38"/>
                      <a:pt x="363" y="41"/>
                      <a:pt x="364" y="41"/>
                    </a:cubicBezTo>
                    <a:cubicBezTo>
                      <a:pt x="363" y="41"/>
                      <a:pt x="369" y="43"/>
                      <a:pt x="367" y="43"/>
                    </a:cubicBezTo>
                    <a:cubicBezTo>
                      <a:pt x="369" y="44"/>
                      <a:pt x="370" y="41"/>
                      <a:pt x="373" y="41"/>
                    </a:cubicBezTo>
                    <a:cubicBezTo>
                      <a:pt x="373" y="42"/>
                      <a:pt x="373" y="45"/>
                      <a:pt x="373" y="45"/>
                    </a:cubicBezTo>
                    <a:cubicBezTo>
                      <a:pt x="378" y="48"/>
                      <a:pt x="386" y="44"/>
                      <a:pt x="392" y="45"/>
                    </a:cubicBezTo>
                    <a:cubicBezTo>
                      <a:pt x="392" y="47"/>
                      <a:pt x="395" y="47"/>
                      <a:pt x="397" y="47"/>
                    </a:cubicBezTo>
                    <a:cubicBezTo>
                      <a:pt x="394" y="54"/>
                      <a:pt x="404" y="48"/>
                      <a:pt x="403" y="53"/>
                    </a:cubicBezTo>
                    <a:cubicBezTo>
                      <a:pt x="404" y="57"/>
                      <a:pt x="399" y="55"/>
                      <a:pt x="399" y="58"/>
                    </a:cubicBezTo>
                    <a:cubicBezTo>
                      <a:pt x="398" y="61"/>
                      <a:pt x="401" y="62"/>
                      <a:pt x="401" y="64"/>
                    </a:cubicBezTo>
                    <a:cubicBezTo>
                      <a:pt x="421" y="62"/>
                      <a:pt x="438" y="61"/>
                      <a:pt x="453" y="68"/>
                    </a:cubicBezTo>
                    <a:cubicBezTo>
                      <a:pt x="452" y="69"/>
                      <a:pt x="451" y="71"/>
                      <a:pt x="451" y="73"/>
                    </a:cubicBezTo>
                    <a:cubicBezTo>
                      <a:pt x="455" y="73"/>
                      <a:pt x="455" y="71"/>
                      <a:pt x="459" y="71"/>
                    </a:cubicBezTo>
                    <a:cubicBezTo>
                      <a:pt x="457" y="65"/>
                      <a:pt x="458" y="67"/>
                      <a:pt x="457" y="60"/>
                    </a:cubicBezTo>
                    <a:cubicBezTo>
                      <a:pt x="458" y="57"/>
                      <a:pt x="472" y="57"/>
                      <a:pt x="468" y="55"/>
                    </a:cubicBezTo>
                    <a:cubicBezTo>
                      <a:pt x="469" y="51"/>
                      <a:pt x="471" y="54"/>
                      <a:pt x="474" y="55"/>
                    </a:cubicBezTo>
                    <a:cubicBezTo>
                      <a:pt x="474" y="57"/>
                      <a:pt x="477" y="56"/>
                      <a:pt x="477" y="58"/>
                    </a:cubicBezTo>
                    <a:cubicBezTo>
                      <a:pt x="485" y="60"/>
                      <a:pt x="490" y="57"/>
                      <a:pt x="496" y="58"/>
                    </a:cubicBezTo>
                    <a:cubicBezTo>
                      <a:pt x="496" y="58"/>
                      <a:pt x="496" y="60"/>
                      <a:pt x="498" y="60"/>
                    </a:cubicBezTo>
                    <a:cubicBezTo>
                      <a:pt x="499" y="60"/>
                      <a:pt x="500" y="62"/>
                      <a:pt x="502" y="62"/>
                    </a:cubicBezTo>
                    <a:cubicBezTo>
                      <a:pt x="508" y="62"/>
                      <a:pt x="514" y="58"/>
                      <a:pt x="524" y="60"/>
                    </a:cubicBezTo>
                    <a:cubicBezTo>
                      <a:pt x="529" y="56"/>
                      <a:pt x="528" y="53"/>
                      <a:pt x="530" y="49"/>
                    </a:cubicBezTo>
                    <a:cubicBezTo>
                      <a:pt x="528" y="43"/>
                      <a:pt x="523" y="45"/>
                      <a:pt x="522" y="43"/>
                    </a:cubicBezTo>
                    <a:cubicBezTo>
                      <a:pt x="523" y="34"/>
                      <a:pt x="540" y="39"/>
                      <a:pt x="544" y="41"/>
                    </a:cubicBezTo>
                    <a:cubicBezTo>
                      <a:pt x="544" y="44"/>
                      <a:pt x="542" y="45"/>
                      <a:pt x="539" y="45"/>
                    </a:cubicBezTo>
                    <a:cubicBezTo>
                      <a:pt x="543" y="49"/>
                      <a:pt x="539" y="50"/>
                      <a:pt x="537" y="53"/>
                    </a:cubicBezTo>
                    <a:cubicBezTo>
                      <a:pt x="536" y="57"/>
                      <a:pt x="540" y="56"/>
                      <a:pt x="543" y="56"/>
                    </a:cubicBezTo>
                    <a:cubicBezTo>
                      <a:pt x="540" y="62"/>
                      <a:pt x="544" y="63"/>
                      <a:pt x="541" y="68"/>
                    </a:cubicBezTo>
                    <a:cubicBezTo>
                      <a:pt x="546" y="71"/>
                      <a:pt x="550" y="59"/>
                      <a:pt x="548" y="60"/>
                    </a:cubicBezTo>
                    <a:cubicBezTo>
                      <a:pt x="549" y="59"/>
                      <a:pt x="554" y="65"/>
                      <a:pt x="552" y="56"/>
                    </a:cubicBezTo>
                    <a:cubicBezTo>
                      <a:pt x="560" y="58"/>
                      <a:pt x="558" y="49"/>
                      <a:pt x="563" y="47"/>
                    </a:cubicBezTo>
                    <a:cubicBezTo>
                      <a:pt x="561" y="42"/>
                      <a:pt x="558" y="38"/>
                      <a:pt x="550" y="38"/>
                    </a:cubicBezTo>
                    <a:cubicBezTo>
                      <a:pt x="554" y="35"/>
                      <a:pt x="546" y="30"/>
                      <a:pt x="541" y="28"/>
                    </a:cubicBezTo>
                    <a:cubicBezTo>
                      <a:pt x="541" y="26"/>
                      <a:pt x="541" y="23"/>
                      <a:pt x="539" y="23"/>
                    </a:cubicBezTo>
                    <a:cubicBezTo>
                      <a:pt x="539" y="19"/>
                      <a:pt x="544" y="17"/>
                      <a:pt x="544" y="14"/>
                    </a:cubicBezTo>
                    <a:cubicBezTo>
                      <a:pt x="544" y="13"/>
                      <a:pt x="549" y="11"/>
                      <a:pt x="548" y="10"/>
                    </a:cubicBezTo>
                    <a:cubicBezTo>
                      <a:pt x="543" y="5"/>
                      <a:pt x="555" y="11"/>
                      <a:pt x="550" y="6"/>
                    </a:cubicBezTo>
                    <a:cubicBezTo>
                      <a:pt x="550" y="0"/>
                      <a:pt x="555" y="8"/>
                      <a:pt x="556" y="8"/>
                    </a:cubicBezTo>
                    <a:cubicBezTo>
                      <a:pt x="558" y="9"/>
                      <a:pt x="561" y="7"/>
                      <a:pt x="563" y="8"/>
                    </a:cubicBezTo>
                    <a:cubicBezTo>
                      <a:pt x="564" y="8"/>
                      <a:pt x="560" y="11"/>
                      <a:pt x="561" y="12"/>
                    </a:cubicBezTo>
                    <a:cubicBezTo>
                      <a:pt x="562" y="12"/>
                      <a:pt x="566" y="11"/>
                      <a:pt x="567" y="12"/>
                    </a:cubicBezTo>
                    <a:cubicBezTo>
                      <a:pt x="568" y="13"/>
                      <a:pt x="566" y="16"/>
                      <a:pt x="567" y="17"/>
                    </a:cubicBezTo>
                    <a:cubicBezTo>
                      <a:pt x="567" y="18"/>
                      <a:pt x="570" y="17"/>
                      <a:pt x="571" y="17"/>
                    </a:cubicBezTo>
                    <a:cubicBezTo>
                      <a:pt x="572" y="22"/>
                      <a:pt x="567" y="20"/>
                      <a:pt x="571" y="25"/>
                    </a:cubicBezTo>
                    <a:cubicBezTo>
                      <a:pt x="571" y="26"/>
                      <a:pt x="573" y="26"/>
                      <a:pt x="572" y="28"/>
                    </a:cubicBezTo>
                    <a:cubicBezTo>
                      <a:pt x="572" y="28"/>
                      <a:pt x="571" y="29"/>
                      <a:pt x="571" y="30"/>
                    </a:cubicBezTo>
                    <a:cubicBezTo>
                      <a:pt x="570" y="33"/>
                      <a:pt x="569" y="34"/>
                      <a:pt x="569" y="36"/>
                    </a:cubicBezTo>
                    <a:cubicBezTo>
                      <a:pt x="568" y="39"/>
                      <a:pt x="581" y="40"/>
                      <a:pt x="578" y="34"/>
                    </a:cubicBezTo>
                    <a:cubicBezTo>
                      <a:pt x="582" y="34"/>
                      <a:pt x="580" y="39"/>
                      <a:pt x="585" y="38"/>
                    </a:cubicBezTo>
                    <a:cubicBezTo>
                      <a:pt x="582" y="41"/>
                      <a:pt x="587" y="41"/>
                      <a:pt x="585" y="47"/>
                    </a:cubicBezTo>
                    <a:cubicBezTo>
                      <a:pt x="594" y="48"/>
                      <a:pt x="592" y="41"/>
                      <a:pt x="598" y="45"/>
                    </a:cubicBezTo>
                    <a:cubicBezTo>
                      <a:pt x="600" y="46"/>
                      <a:pt x="600" y="44"/>
                      <a:pt x="600" y="43"/>
                    </a:cubicBezTo>
                    <a:cubicBezTo>
                      <a:pt x="605" y="45"/>
                      <a:pt x="598" y="45"/>
                      <a:pt x="602" y="49"/>
                    </a:cubicBezTo>
                    <a:cubicBezTo>
                      <a:pt x="602" y="49"/>
                      <a:pt x="606" y="51"/>
                      <a:pt x="606" y="51"/>
                    </a:cubicBezTo>
                    <a:cubicBezTo>
                      <a:pt x="606" y="54"/>
                      <a:pt x="599" y="56"/>
                      <a:pt x="602" y="62"/>
                    </a:cubicBezTo>
                    <a:close/>
                    <a:moveTo>
                      <a:pt x="380" y="82"/>
                    </a:moveTo>
                    <a:cubicBezTo>
                      <a:pt x="380" y="79"/>
                      <a:pt x="383" y="78"/>
                      <a:pt x="380" y="77"/>
                    </a:cubicBezTo>
                    <a:cubicBezTo>
                      <a:pt x="380" y="78"/>
                      <a:pt x="380" y="79"/>
                      <a:pt x="379" y="79"/>
                    </a:cubicBezTo>
                    <a:cubicBezTo>
                      <a:pt x="378" y="77"/>
                      <a:pt x="379" y="73"/>
                      <a:pt x="377" y="73"/>
                    </a:cubicBezTo>
                    <a:cubicBezTo>
                      <a:pt x="374" y="76"/>
                      <a:pt x="366" y="82"/>
                      <a:pt x="362" y="77"/>
                    </a:cubicBezTo>
                    <a:cubicBezTo>
                      <a:pt x="361" y="72"/>
                      <a:pt x="370" y="78"/>
                      <a:pt x="367" y="71"/>
                    </a:cubicBezTo>
                    <a:cubicBezTo>
                      <a:pt x="366" y="71"/>
                      <a:pt x="364" y="71"/>
                      <a:pt x="364" y="69"/>
                    </a:cubicBezTo>
                    <a:cubicBezTo>
                      <a:pt x="360" y="68"/>
                      <a:pt x="359" y="72"/>
                      <a:pt x="356" y="73"/>
                    </a:cubicBezTo>
                    <a:cubicBezTo>
                      <a:pt x="352" y="74"/>
                      <a:pt x="348" y="74"/>
                      <a:pt x="343" y="75"/>
                    </a:cubicBezTo>
                    <a:cubicBezTo>
                      <a:pt x="343" y="75"/>
                      <a:pt x="343" y="77"/>
                      <a:pt x="341" y="77"/>
                    </a:cubicBezTo>
                    <a:cubicBezTo>
                      <a:pt x="335" y="79"/>
                      <a:pt x="329" y="79"/>
                      <a:pt x="323" y="79"/>
                    </a:cubicBezTo>
                    <a:cubicBezTo>
                      <a:pt x="323" y="82"/>
                      <a:pt x="320" y="84"/>
                      <a:pt x="323" y="84"/>
                    </a:cubicBezTo>
                    <a:cubicBezTo>
                      <a:pt x="323" y="82"/>
                      <a:pt x="325" y="83"/>
                      <a:pt x="324" y="86"/>
                    </a:cubicBezTo>
                    <a:cubicBezTo>
                      <a:pt x="333" y="87"/>
                      <a:pt x="344" y="79"/>
                      <a:pt x="347" y="86"/>
                    </a:cubicBezTo>
                    <a:cubicBezTo>
                      <a:pt x="343" y="82"/>
                      <a:pt x="345" y="87"/>
                      <a:pt x="341" y="88"/>
                    </a:cubicBezTo>
                    <a:cubicBezTo>
                      <a:pt x="338" y="88"/>
                      <a:pt x="335" y="89"/>
                      <a:pt x="334" y="92"/>
                    </a:cubicBezTo>
                    <a:cubicBezTo>
                      <a:pt x="344" y="93"/>
                      <a:pt x="349" y="90"/>
                      <a:pt x="358" y="90"/>
                    </a:cubicBezTo>
                    <a:cubicBezTo>
                      <a:pt x="358" y="92"/>
                      <a:pt x="358" y="95"/>
                      <a:pt x="360" y="96"/>
                    </a:cubicBezTo>
                    <a:cubicBezTo>
                      <a:pt x="360" y="93"/>
                      <a:pt x="363" y="94"/>
                      <a:pt x="365" y="94"/>
                    </a:cubicBezTo>
                    <a:cubicBezTo>
                      <a:pt x="366" y="90"/>
                      <a:pt x="367" y="87"/>
                      <a:pt x="369" y="86"/>
                    </a:cubicBezTo>
                    <a:cubicBezTo>
                      <a:pt x="373" y="83"/>
                      <a:pt x="372" y="86"/>
                      <a:pt x="377" y="86"/>
                    </a:cubicBezTo>
                    <a:cubicBezTo>
                      <a:pt x="377" y="84"/>
                      <a:pt x="377" y="82"/>
                      <a:pt x="380" y="82"/>
                    </a:cubicBezTo>
                    <a:close/>
                    <a:moveTo>
                      <a:pt x="393" y="146"/>
                    </a:moveTo>
                    <a:cubicBezTo>
                      <a:pt x="395" y="141"/>
                      <a:pt x="401" y="143"/>
                      <a:pt x="403" y="140"/>
                    </a:cubicBezTo>
                    <a:cubicBezTo>
                      <a:pt x="403" y="140"/>
                      <a:pt x="406" y="141"/>
                      <a:pt x="406" y="140"/>
                    </a:cubicBezTo>
                    <a:cubicBezTo>
                      <a:pt x="409" y="139"/>
                      <a:pt x="413" y="140"/>
                      <a:pt x="416" y="138"/>
                    </a:cubicBezTo>
                    <a:cubicBezTo>
                      <a:pt x="416" y="138"/>
                      <a:pt x="417" y="135"/>
                      <a:pt x="418" y="135"/>
                    </a:cubicBezTo>
                    <a:cubicBezTo>
                      <a:pt x="422" y="131"/>
                      <a:pt x="426" y="136"/>
                      <a:pt x="427" y="133"/>
                    </a:cubicBezTo>
                    <a:cubicBezTo>
                      <a:pt x="426" y="133"/>
                      <a:pt x="425" y="131"/>
                      <a:pt x="427" y="131"/>
                    </a:cubicBezTo>
                    <a:cubicBezTo>
                      <a:pt x="431" y="131"/>
                      <a:pt x="431" y="129"/>
                      <a:pt x="433" y="131"/>
                    </a:cubicBezTo>
                    <a:cubicBezTo>
                      <a:pt x="434" y="132"/>
                      <a:pt x="435" y="129"/>
                      <a:pt x="434" y="129"/>
                    </a:cubicBezTo>
                    <a:cubicBezTo>
                      <a:pt x="431" y="130"/>
                      <a:pt x="435" y="125"/>
                      <a:pt x="438" y="129"/>
                    </a:cubicBezTo>
                    <a:cubicBezTo>
                      <a:pt x="439" y="126"/>
                      <a:pt x="442" y="124"/>
                      <a:pt x="442" y="120"/>
                    </a:cubicBezTo>
                    <a:cubicBezTo>
                      <a:pt x="435" y="118"/>
                      <a:pt x="434" y="123"/>
                      <a:pt x="427" y="122"/>
                    </a:cubicBezTo>
                    <a:cubicBezTo>
                      <a:pt x="427" y="125"/>
                      <a:pt x="425" y="126"/>
                      <a:pt x="423" y="127"/>
                    </a:cubicBezTo>
                    <a:cubicBezTo>
                      <a:pt x="417" y="130"/>
                      <a:pt x="419" y="126"/>
                      <a:pt x="414" y="127"/>
                    </a:cubicBezTo>
                    <a:cubicBezTo>
                      <a:pt x="413" y="127"/>
                      <a:pt x="413" y="129"/>
                      <a:pt x="410" y="129"/>
                    </a:cubicBezTo>
                    <a:cubicBezTo>
                      <a:pt x="408" y="129"/>
                      <a:pt x="407" y="126"/>
                      <a:pt x="403" y="127"/>
                    </a:cubicBezTo>
                    <a:cubicBezTo>
                      <a:pt x="402" y="126"/>
                      <a:pt x="403" y="124"/>
                      <a:pt x="401" y="123"/>
                    </a:cubicBezTo>
                    <a:cubicBezTo>
                      <a:pt x="401" y="126"/>
                      <a:pt x="400" y="128"/>
                      <a:pt x="399" y="129"/>
                    </a:cubicBezTo>
                    <a:cubicBezTo>
                      <a:pt x="399" y="132"/>
                      <a:pt x="402" y="131"/>
                      <a:pt x="403" y="133"/>
                    </a:cubicBezTo>
                    <a:cubicBezTo>
                      <a:pt x="397" y="131"/>
                      <a:pt x="397" y="135"/>
                      <a:pt x="395" y="137"/>
                    </a:cubicBezTo>
                    <a:cubicBezTo>
                      <a:pt x="393" y="139"/>
                      <a:pt x="388" y="137"/>
                      <a:pt x="388" y="140"/>
                    </a:cubicBezTo>
                    <a:cubicBezTo>
                      <a:pt x="388" y="145"/>
                      <a:pt x="379" y="139"/>
                      <a:pt x="382" y="146"/>
                    </a:cubicBezTo>
                    <a:cubicBezTo>
                      <a:pt x="386" y="146"/>
                      <a:pt x="390" y="146"/>
                      <a:pt x="393" y="146"/>
                    </a:cubicBezTo>
                    <a:close/>
                    <a:moveTo>
                      <a:pt x="530" y="219"/>
                    </a:moveTo>
                    <a:cubicBezTo>
                      <a:pt x="528" y="219"/>
                      <a:pt x="528" y="220"/>
                      <a:pt x="528" y="220"/>
                    </a:cubicBezTo>
                    <a:cubicBezTo>
                      <a:pt x="527" y="221"/>
                      <a:pt x="522" y="222"/>
                      <a:pt x="522" y="222"/>
                    </a:cubicBezTo>
                    <a:cubicBezTo>
                      <a:pt x="521" y="224"/>
                      <a:pt x="524" y="230"/>
                      <a:pt x="520" y="230"/>
                    </a:cubicBezTo>
                    <a:cubicBezTo>
                      <a:pt x="520" y="228"/>
                      <a:pt x="521" y="224"/>
                      <a:pt x="518" y="224"/>
                    </a:cubicBezTo>
                    <a:cubicBezTo>
                      <a:pt x="518" y="227"/>
                      <a:pt x="518" y="229"/>
                      <a:pt x="518" y="232"/>
                    </a:cubicBezTo>
                    <a:cubicBezTo>
                      <a:pt x="521" y="232"/>
                      <a:pt x="525" y="232"/>
                      <a:pt x="528" y="232"/>
                    </a:cubicBezTo>
                    <a:cubicBezTo>
                      <a:pt x="526" y="234"/>
                      <a:pt x="531" y="237"/>
                      <a:pt x="531" y="239"/>
                    </a:cubicBezTo>
                    <a:cubicBezTo>
                      <a:pt x="533" y="245"/>
                      <a:pt x="534" y="243"/>
                      <a:pt x="537" y="247"/>
                    </a:cubicBezTo>
                    <a:cubicBezTo>
                      <a:pt x="535" y="247"/>
                      <a:pt x="533" y="247"/>
                      <a:pt x="533" y="250"/>
                    </a:cubicBezTo>
                    <a:cubicBezTo>
                      <a:pt x="533" y="253"/>
                      <a:pt x="536" y="253"/>
                      <a:pt x="535" y="256"/>
                    </a:cubicBezTo>
                    <a:cubicBezTo>
                      <a:pt x="538" y="256"/>
                      <a:pt x="540" y="256"/>
                      <a:pt x="543" y="256"/>
                    </a:cubicBezTo>
                    <a:cubicBezTo>
                      <a:pt x="545" y="254"/>
                      <a:pt x="545" y="249"/>
                      <a:pt x="544" y="245"/>
                    </a:cubicBezTo>
                    <a:cubicBezTo>
                      <a:pt x="542" y="244"/>
                      <a:pt x="540" y="243"/>
                      <a:pt x="539" y="241"/>
                    </a:cubicBezTo>
                    <a:cubicBezTo>
                      <a:pt x="542" y="231"/>
                      <a:pt x="539" y="236"/>
                      <a:pt x="537" y="233"/>
                    </a:cubicBezTo>
                    <a:cubicBezTo>
                      <a:pt x="534" y="230"/>
                      <a:pt x="535" y="223"/>
                      <a:pt x="533" y="219"/>
                    </a:cubicBezTo>
                    <a:cubicBezTo>
                      <a:pt x="532" y="219"/>
                      <a:pt x="531" y="218"/>
                      <a:pt x="530" y="219"/>
                    </a:cubicBezTo>
                    <a:close/>
                    <a:moveTo>
                      <a:pt x="602" y="276"/>
                    </a:moveTo>
                    <a:cubicBezTo>
                      <a:pt x="596" y="274"/>
                      <a:pt x="598" y="279"/>
                      <a:pt x="595" y="280"/>
                    </a:cubicBezTo>
                    <a:cubicBezTo>
                      <a:pt x="594" y="279"/>
                      <a:pt x="593" y="278"/>
                      <a:pt x="591" y="278"/>
                    </a:cubicBezTo>
                    <a:cubicBezTo>
                      <a:pt x="591" y="285"/>
                      <a:pt x="584" y="281"/>
                      <a:pt x="582" y="284"/>
                    </a:cubicBezTo>
                    <a:cubicBezTo>
                      <a:pt x="580" y="285"/>
                      <a:pt x="582" y="286"/>
                      <a:pt x="580" y="288"/>
                    </a:cubicBezTo>
                    <a:cubicBezTo>
                      <a:pt x="579" y="288"/>
                      <a:pt x="576" y="287"/>
                      <a:pt x="576" y="289"/>
                    </a:cubicBezTo>
                    <a:cubicBezTo>
                      <a:pt x="579" y="290"/>
                      <a:pt x="576" y="292"/>
                      <a:pt x="576" y="295"/>
                    </a:cubicBezTo>
                    <a:cubicBezTo>
                      <a:pt x="580" y="298"/>
                      <a:pt x="581" y="292"/>
                      <a:pt x="584" y="291"/>
                    </a:cubicBezTo>
                    <a:cubicBezTo>
                      <a:pt x="587" y="290"/>
                      <a:pt x="591" y="292"/>
                      <a:pt x="595" y="291"/>
                    </a:cubicBezTo>
                    <a:cubicBezTo>
                      <a:pt x="597" y="291"/>
                      <a:pt x="597" y="290"/>
                      <a:pt x="600" y="289"/>
                    </a:cubicBezTo>
                    <a:cubicBezTo>
                      <a:pt x="605" y="289"/>
                      <a:pt x="610" y="291"/>
                      <a:pt x="612" y="293"/>
                    </a:cubicBezTo>
                    <a:cubicBezTo>
                      <a:pt x="610" y="294"/>
                      <a:pt x="608" y="293"/>
                      <a:pt x="608" y="295"/>
                    </a:cubicBezTo>
                    <a:cubicBezTo>
                      <a:pt x="609" y="294"/>
                      <a:pt x="610" y="297"/>
                      <a:pt x="610" y="297"/>
                    </a:cubicBezTo>
                    <a:cubicBezTo>
                      <a:pt x="611" y="297"/>
                      <a:pt x="612" y="295"/>
                      <a:pt x="612" y="295"/>
                    </a:cubicBezTo>
                    <a:cubicBezTo>
                      <a:pt x="619" y="296"/>
                      <a:pt x="616" y="296"/>
                      <a:pt x="621" y="293"/>
                    </a:cubicBezTo>
                    <a:cubicBezTo>
                      <a:pt x="627" y="290"/>
                      <a:pt x="630" y="295"/>
                      <a:pt x="634" y="291"/>
                    </a:cubicBezTo>
                    <a:cubicBezTo>
                      <a:pt x="629" y="290"/>
                      <a:pt x="635" y="283"/>
                      <a:pt x="630" y="288"/>
                    </a:cubicBezTo>
                    <a:cubicBezTo>
                      <a:pt x="627" y="291"/>
                      <a:pt x="626" y="280"/>
                      <a:pt x="626" y="280"/>
                    </a:cubicBezTo>
                    <a:cubicBezTo>
                      <a:pt x="626" y="279"/>
                      <a:pt x="621" y="280"/>
                      <a:pt x="623" y="276"/>
                    </a:cubicBezTo>
                    <a:cubicBezTo>
                      <a:pt x="620" y="276"/>
                      <a:pt x="616" y="276"/>
                      <a:pt x="613" y="276"/>
                    </a:cubicBezTo>
                    <a:cubicBezTo>
                      <a:pt x="614" y="274"/>
                      <a:pt x="616" y="273"/>
                      <a:pt x="613" y="271"/>
                    </a:cubicBezTo>
                    <a:cubicBezTo>
                      <a:pt x="607" y="273"/>
                      <a:pt x="609" y="271"/>
                      <a:pt x="602" y="271"/>
                    </a:cubicBezTo>
                    <a:cubicBezTo>
                      <a:pt x="601" y="273"/>
                      <a:pt x="600" y="274"/>
                      <a:pt x="602" y="276"/>
                    </a:cubicBezTo>
                    <a:close/>
                    <a:moveTo>
                      <a:pt x="653" y="323"/>
                    </a:moveTo>
                    <a:cubicBezTo>
                      <a:pt x="651" y="323"/>
                      <a:pt x="650" y="323"/>
                      <a:pt x="651" y="321"/>
                    </a:cubicBezTo>
                    <a:cubicBezTo>
                      <a:pt x="659" y="323"/>
                      <a:pt x="651" y="309"/>
                      <a:pt x="658" y="310"/>
                    </a:cubicBezTo>
                    <a:cubicBezTo>
                      <a:pt x="662" y="314"/>
                      <a:pt x="663" y="309"/>
                      <a:pt x="669" y="310"/>
                    </a:cubicBezTo>
                    <a:cubicBezTo>
                      <a:pt x="666" y="299"/>
                      <a:pt x="653" y="297"/>
                      <a:pt x="641" y="299"/>
                    </a:cubicBezTo>
                    <a:cubicBezTo>
                      <a:pt x="640" y="298"/>
                      <a:pt x="639" y="297"/>
                      <a:pt x="639" y="295"/>
                    </a:cubicBezTo>
                    <a:cubicBezTo>
                      <a:pt x="635" y="294"/>
                      <a:pt x="634" y="299"/>
                      <a:pt x="630" y="299"/>
                    </a:cubicBezTo>
                    <a:cubicBezTo>
                      <a:pt x="628" y="299"/>
                      <a:pt x="627" y="296"/>
                      <a:pt x="625" y="297"/>
                    </a:cubicBezTo>
                    <a:cubicBezTo>
                      <a:pt x="622" y="298"/>
                      <a:pt x="621" y="300"/>
                      <a:pt x="619" y="301"/>
                    </a:cubicBezTo>
                    <a:cubicBezTo>
                      <a:pt x="616" y="302"/>
                      <a:pt x="614" y="301"/>
                      <a:pt x="612" y="302"/>
                    </a:cubicBezTo>
                    <a:cubicBezTo>
                      <a:pt x="612" y="306"/>
                      <a:pt x="610" y="307"/>
                      <a:pt x="608" y="308"/>
                    </a:cubicBezTo>
                    <a:cubicBezTo>
                      <a:pt x="608" y="323"/>
                      <a:pt x="605" y="324"/>
                      <a:pt x="606" y="340"/>
                    </a:cubicBezTo>
                    <a:cubicBezTo>
                      <a:pt x="613" y="342"/>
                      <a:pt x="609" y="335"/>
                      <a:pt x="615" y="336"/>
                    </a:cubicBezTo>
                    <a:cubicBezTo>
                      <a:pt x="615" y="333"/>
                      <a:pt x="616" y="330"/>
                      <a:pt x="617" y="329"/>
                    </a:cubicBezTo>
                    <a:cubicBezTo>
                      <a:pt x="620" y="324"/>
                      <a:pt x="618" y="319"/>
                      <a:pt x="619" y="314"/>
                    </a:cubicBezTo>
                    <a:cubicBezTo>
                      <a:pt x="619" y="313"/>
                      <a:pt x="622" y="311"/>
                      <a:pt x="623" y="310"/>
                    </a:cubicBezTo>
                    <a:cubicBezTo>
                      <a:pt x="624" y="308"/>
                      <a:pt x="622" y="304"/>
                      <a:pt x="625" y="304"/>
                    </a:cubicBezTo>
                    <a:cubicBezTo>
                      <a:pt x="628" y="304"/>
                      <a:pt x="630" y="304"/>
                      <a:pt x="632" y="302"/>
                    </a:cubicBezTo>
                    <a:cubicBezTo>
                      <a:pt x="629" y="309"/>
                      <a:pt x="638" y="304"/>
                      <a:pt x="638" y="308"/>
                    </a:cubicBezTo>
                    <a:cubicBezTo>
                      <a:pt x="639" y="314"/>
                      <a:pt x="639" y="312"/>
                      <a:pt x="638" y="317"/>
                    </a:cubicBezTo>
                    <a:cubicBezTo>
                      <a:pt x="639" y="318"/>
                      <a:pt x="641" y="317"/>
                      <a:pt x="641" y="319"/>
                    </a:cubicBezTo>
                    <a:cubicBezTo>
                      <a:pt x="640" y="320"/>
                      <a:pt x="638" y="319"/>
                      <a:pt x="638" y="321"/>
                    </a:cubicBezTo>
                    <a:cubicBezTo>
                      <a:pt x="644" y="319"/>
                      <a:pt x="650" y="327"/>
                      <a:pt x="653" y="323"/>
                    </a:cubicBezTo>
                    <a:close/>
                    <a:moveTo>
                      <a:pt x="686" y="315"/>
                    </a:moveTo>
                    <a:cubicBezTo>
                      <a:pt x="686" y="315"/>
                      <a:pt x="686" y="319"/>
                      <a:pt x="686" y="319"/>
                    </a:cubicBezTo>
                    <a:cubicBezTo>
                      <a:pt x="683" y="322"/>
                      <a:pt x="675" y="314"/>
                      <a:pt x="671" y="317"/>
                    </a:cubicBezTo>
                    <a:cubicBezTo>
                      <a:pt x="672" y="321"/>
                      <a:pt x="669" y="321"/>
                      <a:pt x="667" y="323"/>
                    </a:cubicBezTo>
                    <a:cubicBezTo>
                      <a:pt x="672" y="328"/>
                      <a:pt x="673" y="325"/>
                      <a:pt x="679" y="325"/>
                    </a:cubicBezTo>
                    <a:cubicBezTo>
                      <a:pt x="683" y="325"/>
                      <a:pt x="689" y="326"/>
                      <a:pt x="692" y="323"/>
                    </a:cubicBezTo>
                    <a:cubicBezTo>
                      <a:pt x="691" y="323"/>
                      <a:pt x="690" y="321"/>
                      <a:pt x="692" y="321"/>
                    </a:cubicBezTo>
                    <a:cubicBezTo>
                      <a:pt x="693" y="321"/>
                      <a:pt x="695" y="321"/>
                      <a:pt x="695" y="319"/>
                    </a:cubicBezTo>
                    <a:cubicBezTo>
                      <a:pt x="691" y="319"/>
                      <a:pt x="689" y="316"/>
                      <a:pt x="686" y="315"/>
                    </a:cubicBezTo>
                    <a:close/>
                    <a:moveTo>
                      <a:pt x="660" y="330"/>
                    </a:moveTo>
                    <a:cubicBezTo>
                      <a:pt x="659" y="330"/>
                      <a:pt x="659" y="327"/>
                      <a:pt x="656" y="329"/>
                    </a:cubicBezTo>
                    <a:cubicBezTo>
                      <a:pt x="656" y="329"/>
                      <a:pt x="657" y="332"/>
                      <a:pt x="656" y="332"/>
                    </a:cubicBezTo>
                    <a:cubicBezTo>
                      <a:pt x="653" y="332"/>
                      <a:pt x="650" y="332"/>
                      <a:pt x="647" y="332"/>
                    </a:cubicBezTo>
                    <a:cubicBezTo>
                      <a:pt x="650" y="339"/>
                      <a:pt x="641" y="333"/>
                      <a:pt x="641" y="338"/>
                    </a:cubicBezTo>
                    <a:cubicBezTo>
                      <a:pt x="643" y="338"/>
                      <a:pt x="645" y="338"/>
                      <a:pt x="647" y="338"/>
                    </a:cubicBezTo>
                    <a:cubicBezTo>
                      <a:pt x="647" y="340"/>
                      <a:pt x="645" y="340"/>
                      <a:pt x="645" y="342"/>
                    </a:cubicBezTo>
                    <a:cubicBezTo>
                      <a:pt x="650" y="343"/>
                      <a:pt x="649" y="338"/>
                      <a:pt x="653" y="338"/>
                    </a:cubicBezTo>
                    <a:cubicBezTo>
                      <a:pt x="655" y="339"/>
                      <a:pt x="658" y="340"/>
                      <a:pt x="662" y="340"/>
                    </a:cubicBezTo>
                    <a:cubicBezTo>
                      <a:pt x="661" y="332"/>
                      <a:pt x="674" y="338"/>
                      <a:pt x="671" y="329"/>
                    </a:cubicBezTo>
                    <a:cubicBezTo>
                      <a:pt x="665" y="327"/>
                      <a:pt x="662" y="331"/>
                      <a:pt x="660" y="330"/>
                    </a:cubicBezTo>
                    <a:close/>
                  </a:path>
                </a:pathLst>
              </a:custGeom>
              <a:grpFill/>
              <a:ln>
                <a:noFill/>
              </a:ln>
            </p:spPr>
            <p:txBody>
              <a:bodyPr vert="horz" wrap="square" lIns="91440" tIns="45720" rIns="91440" bIns="45720" anchor="ctr">
                <a:normAutofit/>
              </a:bodyPr>
              <a:lstStyle/>
              <a:p>
                <a:pPr marL="0" algn="ctr"/>
                <a:endParaRPr/>
              </a:p>
            </p:txBody>
          </p:sp>
          <p:sp>
            <p:nvSpPr>
              <p:cNvPr id="137" name="Freeform 91">
                <a:extLst>
                  <a:ext uri="{FF2B5EF4-FFF2-40B4-BE49-F238E27FC236}">
                    <a16:creationId xmlns:a16="http://schemas.microsoft.com/office/drawing/2014/main" id="{EEABCB42-ED40-1388-F7B6-630378B87B7A}"/>
                  </a:ext>
                </a:extLst>
              </p:cNvPr>
              <p:cNvSpPr/>
              <p:nvPr/>
            </p:nvSpPr>
            <p:spPr>
              <a:xfrm>
                <a:off x="5559320" y="1164304"/>
                <a:ext cx="126070" cy="191908"/>
              </a:xfrm>
              <a:custGeom>
                <a:avLst/>
                <a:gdLst/>
                <a:ahLst/>
                <a:cxnLst/>
                <a:rect l="l" t="t" r="r" b="b"/>
                <a:pathLst>
                  <a:path w="60" h="92">
                    <a:moveTo>
                      <a:pt x="16" y="9"/>
                    </a:moveTo>
                    <a:cubicBezTo>
                      <a:pt x="18" y="13"/>
                      <a:pt x="26" y="7"/>
                      <a:pt x="30" y="7"/>
                    </a:cubicBezTo>
                    <a:cubicBezTo>
                      <a:pt x="32" y="10"/>
                      <a:pt x="32" y="14"/>
                      <a:pt x="31" y="19"/>
                    </a:cubicBezTo>
                    <a:cubicBezTo>
                      <a:pt x="27" y="19"/>
                      <a:pt x="23" y="21"/>
                      <a:pt x="22" y="24"/>
                    </a:cubicBezTo>
                    <a:cubicBezTo>
                      <a:pt x="24" y="28"/>
                      <a:pt x="28" y="30"/>
                      <a:pt x="33" y="30"/>
                    </a:cubicBezTo>
                    <a:cubicBezTo>
                      <a:pt x="33" y="37"/>
                      <a:pt x="41" y="35"/>
                      <a:pt x="39" y="43"/>
                    </a:cubicBezTo>
                    <a:cubicBezTo>
                      <a:pt x="39" y="45"/>
                      <a:pt x="43" y="44"/>
                      <a:pt x="43" y="47"/>
                    </a:cubicBezTo>
                    <a:cubicBezTo>
                      <a:pt x="43" y="50"/>
                      <a:pt x="49" y="48"/>
                      <a:pt x="50" y="50"/>
                    </a:cubicBezTo>
                    <a:cubicBezTo>
                      <a:pt x="49" y="53"/>
                      <a:pt x="47" y="55"/>
                      <a:pt x="46" y="58"/>
                    </a:cubicBezTo>
                    <a:cubicBezTo>
                      <a:pt x="51" y="57"/>
                      <a:pt x="55" y="57"/>
                      <a:pt x="58" y="60"/>
                    </a:cubicBezTo>
                    <a:cubicBezTo>
                      <a:pt x="55" y="62"/>
                      <a:pt x="60" y="68"/>
                      <a:pt x="58" y="71"/>
                    </a:cubicBezTo>
                    <a:cubicBezTo>
                      <a:pt x="57" y="71"/>
                      <a:pt x="54" y="70"/>
                      <a:pt x="54" y="71"/>
                    </a:cubicBezTo>
                    <a:cubicBezTo>
                      <a:pt x="53" y="73"/>
                      <a:pt x="56" y="72"/>
                      <a:pt x="58" y="73"/>
                    </a:cubicBezTo>
                    <a:cubicBezTo>
                      <a:pt x="56" y="75"/>
                      <a:pt x="53" y="75"/>
                      <a:pt x="54" y="78"/>
                    </a:cubicBezTo>
                    <a:cubicBezTo>
                      <a:pt x="51" y="79"/>
                      <a:pt x="51" y="82"/>
                      <a:pt x="48" y="82"/>
                    </a:cubicBezTo>
                    <a:cubicBezTo>
                      <a:pt x="42" y="81"/>
                      <a:pt x="38" y="79"/>
                      <a:pt x="30" y="80"/>
                    </a:cubicBezTo>
                    <a:cubicBezTo>
                      <a:pt x="26" y="84"/>
                      <a:pt x="28" y="84"/>
                      <a:pt x="22" y="82"/>
                    </a:cubicBezTo>
                    <a:cubicBezTo>
                      <a:pt x="20" y="86"/>
                      <a:pt x="9" y="92"/>
                      <a:pt x="9" y="82"/>
                    </a:cubicBezTo>
                    <a:cubicBezTo>
                      <a:pt x="11" y="83"/>
                      <a:pt x="12" y="80"/>
                      <a:pt x="13" y="80"/>
                    </a:cubicBezTo>
                    <a:cubicBezTo>
                      <a:pt x="14" y="80"/>
                      <a:pt x="15" y="82"/>
                      <a:pt x="15" y="82"/>
                    </a:cubicBezTo>
                    <a:cubicBezTo>
                      <a:pt x="17" y="81"/>
                      <a:pt x="15" y="79"/>
                      <a:pt x="16" y="78"/>
                    </a:cubicBezTo>
                    <a:cubicBezTo>
                      <a:pt x="19" y="76"/>
                      <a:pt x="23" y="78"/>
                      <a:pt x="28" y="76"/>
                    </a:cubicBezTo>
                    <a:cubicBezTo>
                      <a:pt x="26" y="67"/>
                      <a:pt x="18" y="74"/>
                      <a:pt x="13" y="71"/>
                    </a:cubicBezTo>
                    <a:cubicBezTo>
                      <a:pt x="13" y="67"/>
                      <a:pt x="13" y="63"/>
                      <a:pt x="13" y="60"/>
                    </a:cubicBezTo>
                    <a:cubicBezTo>
                      <a:pt x="16" y="60"/>
                      <a:pt x="20" y="58"/>
                      <a:pt x="16" y="58"/>
                    </a:cubicBezTo>
                    <a:cubicBezTo>
                      <a:pt x="18" y="52"/>
                      <a:pt x="21" y="60"/>
                      <a:pt x="24" y="58"/>
                    </a:cubicBezTo>
                    <a:cubicBezTo>
                      <a:pt x="28" y="58"/>
                      <a:pt x="21" y="50"/>
                      <a:pt x="26" y="47"/>
                    </a:cubicBezTo>
                    <a:cubicBezTo>
                      <a:pt x="25" y="43"/>
                      <a:pt x="19" y="45"/>
                      <a:pt x="20" y="39"/>
                    </a:cubicBezTo>
                    <a:cubicBezTo>
                      <a:pt x="19" y="41"/>
                      <a:pt x="16" y="41"/>
                      <a:pt x="13" y="41"/>
                    </a:cubicBezTo>
                    <a:cubicBezTo>
                      <a:pt x="13" y="38"/>
                      <a:pt x="13" y="35"/>
                      <a:pt x="13" y="32"/>
                    </a:cubicBezTo>
                    <a:cubicBezTo>
                      <a:pt x="13" y="28"/>
                      <a:pt x="6" y="31"/>
                      <a:pt x="5" y="28"/>
                    </a:cubicBezTo>
                    <a:cubicBezTo>
                      <a:pt x="9" y="21"/>
                      <a:pt x="8" y="10"/>
                      <a:pt x="0" y="9"/>
                    </a:cubicBezTo>
                    <a:cubicBezTo>
                      <a:pt x="3" y="6"/>
                      <a:pt x="8" y="5"/>
                      <a:pt x="9" y="0"/>
                    </a:cubicBezTo>
                    <a:cubicBezTo>
                      <a:pt x="15" y="0"/>
                      <a:pt x="20" y="0"/>
                      <a:pt x="26" y="0"/>
                    </a:cubicBezTo>
                    <a:cubicBezTo>
                      <a:pt x="22" y="3"/>
                      <a:pt x="19" y="6"/>
                      <a:pt x="16" y="9"/>
                    </a:cubicBezTo>
                    <a:close/>
                  </a:path>
                </a:pathLst>
              </a:custGeom>
              <a:grpFill/>
              <a:ln>
                <a:noFill/>
              </a:ln>
            </p:spPr>
            <p:txBody>
              <a:bodyPr vert="horz" wrap="square" lIns="91440" tIns="45720" rIns="91440" bIns="45720" anchor="ctr">
                <a:normAutofit fontScale="40000" lnSpcReduction="20000"/>
              </a:bodyPr>
              <a:lstStyle/>
              <a:p>
                <a:pPr marL="0" algn="ctr"/>
                <a:endParaRPr/>
              </a:p>
            </p:txBody>
          </p:sp>
          <p:sp>
            <p:nvSpPr>
              <p:cNvPr id="138" name="Freeform 92">
                <a:extLst>
                  <a:ext uri="{FF2B5EF4-FFF2-40B4-BE49-F238E27FC236}">
                    <a16:creationId xmlns:a16="http://schemas.microsoft.com/office/drawing/2014/main" id="{9A8063AE-6054-2338-4B6F-5C6775974B7A}"/>
                  </a:ext>
                </a:extLst>
              </p:cNvPr>
              <p:cNvSpPr/>
              <p:nvPr/>
            </p:nvSpPr>
            <p:spPr>
              <a:xfrm>
                <a:off x="3213011" y="1172709"/>
                <a:ext cx="35020" cy="28016"/>
              </a:xfrm>
              <a:custGeom>
                <a:avLst/>
                <a:gdLst/>
                <a:ahLst/>
                <a:cxnLst/>
                <a:rect l="l" t="t" r="r" b="b"/>
                <a:pathLst>
                  <a:path w="17" h="13">
                    <a:moveTo>
                      <a:pt x="15" y="2"/>
                    </a:moveTo>
                    <a:cubicBezTo>
                      <a:pt x="13" y="4"/>
                      <a:pt x="14" y="7"/>
                      <a:pt x="17" y="9"/>
                    </a:cubicBezTo>
                    <a:cubicBezTo>
                      <a:pt x="15" y="12"/>
                      <a:pt x="11" y="12"/>
                      <a:pt x="8" y="13"/>
                    </a:cubicBezTo>
                    <a:cubicBezTo>
                      <a:pt x="8" y="12"/>
                      <a:pt x="8" y="10"/>
                      <a:pt x="8" y="9"/>
                    </a:cubicBezTo>
                    <a:cubicBezTo>
                      <a:pt x="6" y="9"/>
                      <a:pt x="6" y="11"/>
                      <a:pt x="4" y="11"/>
                    </a:cubicBezTo>
                    <a:cubicBezTo>
                      <a:pt x="0" y="9"/>
                      <a:pt x="5" y="10"/>
                      <a:pt x="6" y="9"/>
                    </a:cubicBezTo>
                    <a:cubicBezTo>
                      <a:pt x="7" y="8"/>
                      <a:pt x="11" y="0"/>
                      <a:pt x="15" y="2"/>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39" name="Freeform 93">
                <a:extLst>
                  <a:ext uri="{FF2B5EF4-FFF2-40B4-BE49-F238E27FC236}">
                    <a16:creationId xmlns:a16="http://schemas.microsoft.com/office/drawing/2014/main" id="{F65BA161-A393-101E-E828-FDBB5886C42A}"/>
                  </a:ext>
                </a:extLst>
              </p:cNvPr>
              <p:cNvSpPr/>
              <p:nvPr/>
            </p:nvSpPr>
            <p:spPr>
              <a:xfrm>
                <a:off x="7869210" y="1485084"/>
                <a:ext cx="21012" cy="22413"/>
              </a:xfrm>
              <a:custGeom>
                <a:avLst/>
                <a:gdLst/>
                <a:ahLst/>
                <a:cxnLst/>
                <a:rect l="l" t="t" r="r" b="b"/>
                <a:pathLst>
                  <a:path w="10" h="11">
                    <a:moveTo>
                      <a:pt x="3" y="3"/>
                    </a:moveTo>
                    <a:cubicBezTo>
                      <a:pt x="4" y="0"/>
                      <a:pt x="5" y="3"/>
                      <a:pt x="10" y="1"/>
                    </a:cubicBezTo>
                    <a:cubicBezTo>
                      <a:pt x="8" y="5"/>
                      <a:pt x="8" y="11"/>
                      <a:pt x="1" y="10"/>
                    </a:cubicBezTo>
                    <a:cubicBezTo>
                      <a:pt x="0" y="8"/>
                      <a:pt x="8" y="4"/>
                      <a:pt x="3" y="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40" name="Freeform 94">
                <a:extLst>
                  <a:ext uri="{FF2B5EF4-FFF2-40B4-BE49-F238E27FC236}">
                    <a16:creationId xmlns:a16="http://schemas.microsoft.com/office/drawing/2014/main" id="{A0C45F3D-421B-A04E-A87A-DBC0825D5571}"/>
                  </a:ext>
                </a:extLst>
              </p:cNvPr>
              <p:cNvSpPr/>
              <p:nvPr/>
            </p:nvSpPr>
            <p:spPr>
              <a:xfrm>
                <a:off x="7380337" y="2095825"/>
                <a:ext cx="155487" cy="180701"/>
              </a:xfrm>
              <a:custGeom>
                <a:avLst/>
                <a:gdLst/>
                <a:ahLst/>
                <a:cxnLst/>
                <a:rect l="l" t="t" r="r" b="b"/>
                <a:pathLst>
                  <a:path w="75" h="87">
                    <a:moveTo>
                      <a:pt x="60" y="5"/>
                    </a:moveTo>
                    <a:cubicBezTo>
                      <a:pt x="62" y="0"/>
                      <a:pt x="65" y="9"/>
                      <a:pt x="68" y="9"/>
                    </a:cubicBezTo>
                    <a:cubicBezTo>
                      <a:pt x="70" y="10"/>
                      <a:pt x="72" y="14"/>
                      <a:pt x="75" y="14"/>
                    </a:cubicBezTo>
                    <a:cubicBezTo>
                      <a:pt x="74" y="19"/>
                      <a:pt x="74" y="24"/>
                      <a:pt x="68" y="24"/>
                    </a:cubicBezTo>
                    <a:cubicBezTo>
                      <a:pt x="67" y="27"/>
                      <a:pt x="70" y="35"/>
                      <a:pt x="66" y="35"/>
                    </a:cubicBezTo>
                    <a:cubicBezTo>
                      <a:pt x="66" y="37"/>
                      <a:pt x="69" y="37"/>
                      <a:pt x="70" y="38"/>
                    </a:cubicBezTo>
                    <a:cubicBezTo>
                      <a:pt x="70" y="40"/>
                      <a:pt x="69" y="43"/>
                      <a:pt x="70" y="44"/>
                    </a:cubicBezTo>
                    <a:cubicBezTo>
                      <a:pt x="71" y="46"/>
                      <a:pt x="73" y="46"/>
                      <a:pt x="73" y="48"/>
                    </a:cubicBezTo>
                    <a:cubicBezTo>
                      <a:pt x="73" y="52"/>
                      <a:pt x="67" y="56"/>
                      <a:pt x="64" y="53"/>
                    </a:cubicBezTo>
                    <a:cubicBezTo>
                      <a:pt x="65" y="58"/>
                      <a:pt x="67" y="59"/>
                      <a:pt x="62" y="63"/>
                    </a:cubicBezTo>
                    <a:cubicBezTo>
                      <a:pt x="62" y="63"/>
                      <a:pt x="63" y="66"/>
                      <a:pt x="62" y="66"/>
                    </a:cubicBezTo>
                    <a:cubicBezTo>
                      <a:pt x="62" y="67"/>
                      <a:pt x="59" y="66"/>
                      <a:pt x="59" y="66"/>
                    </a:cubicBezTo>
                    <a:cubicBezTo>
                      <a:pt x="57" y="69"/>
                      <a:pt x="58" y="76"/>
                      <a:pt x="53" y="74"/>
                    </a:cubicBezTo>
                    <a:cubicBezTo>
                      <a:pt x="56" y="77"/>
                      <a:pt x="51" y="79"/>
                      <a:pt x="53" y="85"/>
                    </a:cubicBezTo>
                    <a:cubicBezTo>
                      <a:pt x="43" y="87"/>
                      <a:pt x="41" y="81"/>
                      <a:pt x="34" y="79"/>
                    </a:cubicBezTo>
                    <a:cubicBezTo>
                      <a:pt x="33" y="79"/>
                      <a:pt x="33" y="82"/>
                      <a:pt x="32" y="83"/>
                    </a:cubicBezTo>
                    <a:cubicBezTo>
                      <a:pt x="29" y="85"/>
                      <a:pt x="28" y="80"/>
                      <a:pt x="27" y="79"/>
                    </a:cubicBezTo>
                    <a:cubicBezTo>
                      <a:pt x="24" y="79"/>
                      <a:pt x="20" y="81"/>
                      <a:pt x="18" y="79"/>
                    </a:cubicBezTo>
                    <a:cubicBezTo>
                      <a:pt x="16" y="79"/>
                      <a:pt x="18" y="74"/>
                      <a:pt x="12" y="78"/>
                    </a:cubicBezTo>
                    <a:cubicBezTo>
                      <a:pt x="10" y="73"/>
                      <a:pt x="10" y="67"/>
                      <a:pt x="4" y="66"/>
                    </a:cubicBezTo>
                    <a:cubicBezTo>
                      <a:pt x="4" y="63"/>
                      <a:pt x="7" y="62"/>
                      <a:pt x="6" y="59"/>
                    </a:cubicBezTo>
                    <a:cubicBezTo>
                      <a:pt x="6" y="56"/>
                      <a:pt x="4" y="59"/>
                      <a:pt x="4" y="59"/>
                    </a:cubicBezTo>
                    <a:cubicBezTo>
                      <a:pt x="0" y="56"/>
                      <a:pt x="4" y="51"/>
                      <a:pt x="3" y="44"/>
                    </a:cubicBezTo>
                    <a:cubicBezTo>
                      <a:pt x="10" y="44"/>
                      <a:pt x="16" y="44"/>
                      <a:pt x="21" y="42"/>
                    </a:cubicBezTo>
                    <a:cubicBezTo>
                      <a:pt x="21" y="39"/>
                      <a:pt x="24" y="37"/>
                      <a:pt x="21" y="37"/>
                    </a:cubicBezTo>
                    <a:cubicBezTo>
                      <a:pt x="23" y="34"/>
                      <a:pt x="38" y="30"/>
                      <a:pt x="34" y="27"/>
                    </a:cubicBezTo>
                    <a:cubicBezTo>
                      <a:pt x="37" y="25"/>
                      <a:pt x="41" y="24"/>
                      <a:pt x="46" y="24"/>
                    </a:cubicBezTo>
                    <a:cubicBezTo>
                      <a:pt x="48" y="24"/>
                      <a:pt x="46" y="20"/>
                      <a:pt x="47" y="18"/>
                    </a:cubicBezTo>
                    <a:cubicBezTo>
                      <a:pt x="48" y="17"/>
                      <a:pt x="51" y="18"/>
                      <a:pt x="51" y="18"/>
                    </a:cubicBezTo>
                    <a:cubicBezTo>
                      <a:pt x="52" y="16"/>
                      <a:pt x="51" y="13"/>
                      <a:pt x="55" y="14"/>
                    </a:cubicBezTo>
                    <a:cubicBezTo>
                      <a:pt x="52" y="6"/>
                      <a:pt x="60" y="8"/>
                      <a:pt x="62" y="5"/>
                    </a:cubicBezTo>
                    <a:cubicBezTo>
                      <a:pt x="62" y="5"/>
                      <a:pt x="61" y="5"/>
                      <a:pt x="60" y="5"/>
                    </a:cubicBezTo>
                    <a:close/>
                  </a:path>
                </a:pathLst>
              </a:custGeom>
              <a:grpFill/>
              <a:ln>
                <a:noFill/>
              </a:ln>
            </p:spPr>
            <p:txBody>
              <a:bodyPr vert="horz" wrap="square" lIns="91440" tIns="45720" rIns="91440" bIns="45720" anchor="ctr">
                <a:normAutofit fontScale="40000" lnSpcReduction="20000"/>
              </a:bodyPr>
              <a:lstStyle/>
              <a:p>
                <a:pPr marL="0" algn="ctr"/>
                <a:endParaRPr/>
              </a:p>
            </p:txBody>
          </p:sp>
          <p:sp>
            <p:nvSpPr>
              <p:cNvPr id="141" name="Freeform 95">
                <a:extLst>
                  <a:ext uri="{FF2B5EF4-FFF2-40B4-BE49-F238E27FC236}">
                    <a16:creationId xmlns:a16="http://schemas.microsoft.com/office/drawing/2014/main" id="{DE42471D-941A-0DB6-EEF3-965C28725E07}"/>
                  </a:ext>
                </a:extLst>
              </p:cNvPr>
              <p:cNvSpPr/>
              <p:nvPr/>
            </p:nvSpPr>
            <p:spPr>
              <a:xfrm>
                <a:off x="7540026" y="2224697"/>
                <a:ext cx="71440" cy="81245"/>
              </a:xfrm>
              <a:custGeom>
                <a:avLst/>
                <a:gdLst/>
                <a:ahLst/>
                <a:cxnLst/>
                <a:rect l="l" t="t" r="r" b="b"/>
                <a:pathLst>
                  <a:path w="34" h="39">
                    <a:moveTo>
                      <a:pt x="30" y="1"/>
                    </a:moveTo>
                    <a:cubicBezTo>
                      <a:pt x="34" y="9"/>
                      <a:pt x="21" y="5"/>
                      <a:pt x="24" y="8"/>
                    </a:cubicBezTo>
                    <a:cubicBezTo>
                      <a:pt x="27" y="11"/>
                      <a:pt x="25" y="9"/>
                      <a:pt x="23" y="8"/>
                    </a:cubicBezTo>
                    <a:cubicBezTo>
                      <a:pt x="23" y="11"/>
                      <a:pt x="23" y="12"/>
                      <a:pt x="24" y="14"/>
                    </a:cubicBezTo>
                    <a:cubicBezTo>
                      <a:pt x="25" y="15"/>
                      <a:pt x="28" y="17"/>
                      <a:pt x="28" y="17"/>
                    </a:cubicBezTo>
                    <a:cubicBezTo>
                      <a:pt x="30" y="22"/>
                      <a:pt x="28" y="28"/>
                      <a:pt x="30" y="34"/>
                    </a:cubicBezTo>
                    <a:cubicBezTo>
                      <a:pt x="28" y="34"/>
                      <a:pt x="25" y="34"/>
                      <a:pt x="23" y="34"/>
                    </a:cubicBezTo>
                    <a:cubicBezTo>
                      <a:pt x="20" y="28"/>
                      <a:pt x="17" y="23"/>
                      <a:pt x="17" y="16"/>
                    </a:cubicBezTo>
                    <a:cubicBezTo>
                      <a:pt x="13" y="16"/>
                      <a:pt x="16" y="23"/>
                      <a:pt x="10" y="21"/>
                    </a:cubicBezTo>
                    <a:cubicBezTo>
                      <a:pt x="10" y="25"/>
                      <a:pt x="10" y="29"/>
                      <a:pt x="10" y="32"/>
                    </a:cubicBezTo>
                    <a:cubicBezTo>
                      <a:pt x="10" y="37"/>
                      <a:pt x="4" y="34"/>
                      <a:pt x="4" y="38"/>
                    </a:cubicBezTo>
                    <a:cubicBezTo>
                      <a:pt x="1" y="39"/>
                      <a:pt x="1" y="32"/>
                      <a:pt x="2" y="29"/>
                    </a:cubicBezTo>
                    <a:cubicBezTo>
                      <a:pt x="2" y="28"/>
                      <a:pt x="4" y="27"/>
                      <a:pt x="4" y="27"/>
                    </a:cubicBezTo>
                    <a:cubicBezTo>
                      <a:pt x="4" y="25"/>
                      <a:pt x="2" y="26"/>
                      <a:pt x="2" y="25"/>
                    </a:cubicBezTo>
                    <a:cubicBezTo>
                      <a:pt x="2" y="24"/>
                      <a:pt x="5" y="20"/>
                      <a:pt x="4" y="17"/>
                    </a:cubicBezTo>
                    <a:cubicBezTo>
                      <a:pt x="5" y="14"/>
                      <a:pt x="2" y="14"/>
                      <a:pt x="0" y="14"/>
                    </a:cubicBezTo>
                    <a:cubicBezTo>
                      <a:pt x="2" y="7"/>
                      <a:pt x="5" y="0"/>
                      <a:pt x="15" y="1"/>
                    </a:cubicBezTo>
                    <a:cubicBezTo>
                      <a:pt x="9" y="7"/>
                      <a:pt x="26" y="1"/>
                      <a:pt x="30"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42" name="Freeform 96">
                <a:extLst>
                  <a:ext uri="{FF2B5EF4-FFF2-40B4-BE49-F238E27FC236}">
                    <a16:creationId xmlns:a16="http://schemas.microsoft.com/office/drawing/2014/main" id="{34464622-4FA6-ADEA-8A2E-C3D3C2BF0E4E}"/>
                  </a:ext>
                </a:extLst>
              </p:cNvPr>
              <p:cNvSpPr/>
              <p:nvPr/>
            </p:nvSpPr>
            <p:spPr>
              <a:xfrm>
                <a:off x="7328508" y="2304541"/>
                <a:ext cx="163892" cy="47627"/>
              </a:xfrm>
              <a:custGeom>
                <a:avLst/>
                <a:gdLst/>
                <a:ahLst/>
                <a:cxnLst/>
                <a:rect l="l" t="t" r="r" b="b"/>
                <a:pathLst>
                  <a:path w="79" h="23">
                    <a:moveTo>
                      <a:pt x="2" y="7"/>
                    </a:moveTo>
                    <a:cubicBezTo>
                      <a:pt x="0" y="1"/>
                      <a:pt x="8" y="5"/>
                      <a:pt x="9" y="2"/>
                    </a:cubicBezTo>
                    <a:cubicBezTo>
                      <a:pt x="13" y="0"/>
                      <a:pt x="11" y="4"/>
                      <a:pt x="13" y="6"/>
                    </a:cubicBezTo>
                    <a:cubicBezTo>
                      <a:pt x="14" y="6"/>
                      <a:pt x="17" y="5"/>
                      <a:pt x="16" y="7"/>
                    </a:cubicBezTo>
                    <a:cubicBezTo>
                      <a:pt x="25" y="5"/>
                      <a:pt x="28" y="6"/>
                      <a:pt x="35" y="11"/>
                    </a:cubicBezTo>
                    <a:cubicBezTo>
                      <a:pt x="42" y="7"/>
                      <a:pt x="44" y="9"/>
                      <a:pt x="54" y="9"/>
                    </a:cubicBezTo>
                    <a:cubicBezTo>
                      <a:pt x="57" y="9"/>
                      <a:pt x="57" y="11"/>
                      <a:pt x="57" y="13"/>
                    </a:cubicBezTo>
                    <a:cubicBezTo>
                      <a:pt x="60" y="13"/>
                      <a:pt x="63" y="13"/>
                      <a:pt x="63" y="15"/>
                    </a:cubicBezTo>
                    <a:cubicBezTo>
                      <a:pt x="68" y="12"/>
                      <a:pt x="72" y="19"/>
                      <a:pt x="72" y="15"/>
                    </a:cubicBezTo>
                    <a:cubicBezTo>
                      <a:pt x="79" y="15"/>
                      <a:pt x="68" y="21"/>
                      <a:pt x="74" y="20"/>
                    </a:cubicBezTo>
                    <a:cubicBezTo>
                      <a:pt x="73" y="23"/>
                      <a:pt x="73" y="20"/>
                      <a:pt x="71" y="20"/>
                    </a:cubicBezTo>
                    <a:cubicBezTo>
                      <a:pt x="56" y="23"/>
                      <a:pt x="45" y="17"/>
                      <a:pt x="33" y="15"/>
                    </a:cubicBezTo>
                    <a:cubicBezTo>
                      <a:pt x="30" y="14"/>
                      <a:pt x="27" y="15"/>
                      <a:pt x="24" y="15"/>
                    </a:cubicBezTo>
                    <a:cubicBezTo>
                      <a:pt x="19" y="14"/>
                      <a:pt x="15" y="12"/>
                      <a:pt x="11" y="11"/>
                    </a:cubicBezTo>
                    <a:cubicBezTo>
                      <a:pt x="7" y="10"/>
                      <a:pt x="2" y="12"/>
                      <a:pt x="2" y="7"/>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43" name="Freeform 97">
                <a:extLst>
                  <a:ext uri="{FF2B5EF4-FFF2-40B4-BE49-F238E27FC236}">
                    <a16:creationId xmlns:a16="http://schemas.microsoft.com/office/drawing/2014/main" id="{3C9859FA-AE92-2DC9-CE8B-1CC93639963F}"/>
                  </a:ext>
                </a:extLst>
              </p:cNvPr>
              <p:cNvSpPr/>
              <p:nvPr/>
            </p:nvSpPr>
            <p:spPr>
              <a:xfrm>
                <a:off x="7547030" y="2360572"/>
                <a:ext cx="25214" cy="9806"/>
              </a:xfrm>
              <a:custGeom>
                <a:avLst/>
                <a:gdLst/>
                <a:ahLst/>
                <a:cxnLst/>
                <a:rect l="l" t="t" r="r" b="b"/>
                <a:pathLst>
                  <a:path w="12" h="5">
                    <a:moveTo>
                      <a:pt x="5" y="3"/>
                    </a:moveTo>
                    <a:cubicBezTo>
                      <a:pt x="8" y="3"/>
                      <a:pt x="12" y="2"/>
                      <a:pt x="12" y="5"/>
                    </a:cubicBezTo>
                    <a:cubicBezTo>
                      <a:pt x="10" y="5"/>
                      <a:pt x="7" y="5"/>
                      <a:pt x="5" y="5"/>
                    </a:cubicBezTo>
                    <a:cubicBezTo>
                      <a:pt x="5" y="3"/>
                      <a:pt x="3" y="3"/>
                      <a:pt x="3" y="3"/>
                    </a:cubicBezTo>
                    <a:cubicBezTo>
                      <a:pt x="0" y="0"/>
                      <a:pt x="4" y="1"/>
                      <a:pt x="5" y="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44" name="Freeform 98">
                <a:extLst>
                  <a:ext uri="{FF2B5EF4-FFF2-40B4-BE49-F238E27FC236}">
                    <a16:creationId xmlns:a16="http://schemas.microsoft.com/office/drawing/2014/main" id="{01EFA181-8CDE-6636-71A1-A569538A6F55}"/>
                  </a:ext>
                </a:extLst>
              </p:cNvPr>
              <p:cNvSpPr/>
              <p:nvPr/>
            </p:nvSpPr>
            <p:spPr>
              <a:xfrm>
                <a:off x="8288044" y="2892869"/>
                <a:ext cx="120467" cy="121868"/>
              </a:xfrm>
              <a:custGeom>
                <a:avLst/>
                <a:gdLst/>
                <a:ahLst/>
                <a:cxnLst/>
                <a:rect l="l" t="t" r="r" b="b"/>
                <a:pathLst>
                  <a:path w="58" h="59">
                    <a:moveTo>
                      <a:pt x="1" y="51"/>
                    </a:moveTo>
                    <a:cubicBezTo>
                      <a:pt x="0" y="48"/>
                      <a:pt x="3" y="45"/>
                      <a:pt x="5" y="43"/>
                    </a:cubicBezTo>
                    <a:cubicBezTo>
                      <a:pt x="5" y="43"/>
                      <a:pt x="8" y="42"/>
                      <a:pt x="8" y="41"/>
                    </a:cubicBezTo>
                    <a:cubicBezTo>
                      <a:pt x="9" y="41"/>
                      <a:pt x="8" y="38"/>
                      <a:pt x="8" y="38"/>
                    </a:cubicBezTo>
                    <a:cubicBezTo>
                      <a:pt x="9" y="37"/>
                      <a:pt x="12" y="38"/>
                      <a:pt x="12" y="38"/>
                    </a:cubicBezTo>
                    <a:cubicBezTo>
                      <a:pt x="13" y="37"/>
                      <a:pt x="13" y="34"/>
                      <a:pt x="14" y="34"/>
                    </a:cubicBezTo>
                    <a:cubicBezTo>
                      <a:pt x="16" y="33"/>
                      <a:pt x="20" y="34"/>
                      <a:pt x="21" y="32"/>
                    </a:cubicBezTo>
                    <a:cubicBezTo>
                      <a:pt x="23" y="29"/>
                      <a:pt x="21" y="29"/>
                      <a:pt x="25" y="28"/>
                    </a:cubicBezTo>
                    <a:cubicBezTo>
                      <a:pt x="29" y="28"/>
                      <a:pt x="27" y="25"/>
                      <a:pt x="29" y="23"/>
                    </a:cubicBezTo>
                    <a:cubicBezTo>
                      <a:pt x="29" y="22"/>
                      <a:pt x="35" y="27"/>
                      <a:pt x="33" y="19"/>
                    </a:cubicBezTo>
                    <a:cubicBezTo>
                      <a:pt x="36" y="18"/>
                      <a:pt x="36" y="21"/>
                      <a:pt x="38" y="21"/>
                    </a:cubicBezTo>
                    <a:cubicBezTo>
                      <a:pt x="38" y="17"/>
                      <a:pt x="36" y="17"/>
                      <a:pt x="36" y="13"/>
                    </a:cubicBezTo>
                    <a:cubicBezTo>
                      <a:pt x="43" y="15"/>
                      <a:pt x="42" y="7"/>
                      <a:pt x="44" y="4"/>
                    </a:cubicBezTo>
                    <a:cubicBezTo>
                      <a:pt x="45" y="2"/>
                      <a:pt x="50" y="4"/>
                      <a:pt x="49" y="0"/>
                    </a:cubicBezTo>
                    <a:cubicBezTo>
                      <a:pt x="51" y="1"/>
                      <a:pt x="51" y="5"/>
                      <a:pt x="55" y="4"/>
                    </a:cubicBezTo>
                    <a:cubicBezTo>
                      <a:pt x="53" y="9"/>
                      <a:pt x="58" y="9"/>
                      <a:pt x="57" y="13"/>
                    </a:cubicBezTo>
                    <a:cubicBezTo>
                      <a:pt x="54" y="13"/>
                      <a:pt x="56" y="17"/>
                      <a:pt x="55" y="19"/>
                    </a:cubicBezTo>
                    <a:cubicBezTo>
                      <a:pt x="55" y="19"/>
                      <a:pt x="52" y="18"/>
                      <a:pt x="51" y="19"/>
                    </a:cubicBezTo>
                    <a:cubicBezTo>
                      <a:pt x="50" y="20"/>
                      <a:pt x="50" y="24"/>
                      <a:pt x="49" y="28"/>
                    </a:cubicBezTo>
                    <a:cubicBezTo>
                      <a:pt x="46" y="31"/>
                      <a:pt x="46" y="27"/>
                      <a:pt x="42" y="30"/>
                    </a:cubicBezTo>
                    <a:cubicBezTo>
                      <a:pt x="37" y="33"/>
                      <a:pt x="38" y="39"/>
                      <a:pt x="36" y="43"/>
                    </a:cubicBezTo>
                    <a:cubicBezTo>
                      <a:pt x="36" y="44"/>
                      <a:pt x="31" y="45"/>
                      <a:pt x="33" y="51"/>
                    </a:cubicBezTo>
                    <a:cubicBezTo>
                      <a:pt x="29" y="50"/>
                      <a:pt x="29" y="52"/>
                      <a:pt x="29" y="54"/>
                    </a:cubicBezTo>
                    <a:cubicBezTo>
                      <a:pt x="24" y="49"/>
                      <a:pt x="15" y="59"/>
                      <a:pt x="14" y="49"/>
                    </a:cubicBezTo>
                    <a:cubicBezTo>
                      <a:pt x="13" y="49"/>
                      <a:pt x="9" y="52"/>
                      <a:pt x="7" y="51"/>
                    </a:cubicBezTo>
                    <a:cubicBezTo>
                      <a:pt x="6" y="51"/>
                      <a:pt x="4" y="47"/>
                      <a:pt x="5" y="47"/>
                    </a:cubicBezTo>
                    <a:cubicBezTo>
                      <a:pt x="1" y="47"/>
                      <a:pt x="9" y="54"/>
                      <a:pt x="1" y="5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45" name="Freeform 99">
                <a:extLst>
                  <a:ext uri="{FF2B5EF4-FFF2-40B4-BE49-F238E27FC236}">
                    <a16:creationId xmlns:a16="http://schemas.microsoft.com/office/drawing/2014/main" id="{9E7BAB0C-50FC-BDA0-C0FD-1E27BC84D68F}"/>
                  </a:ext>
                </a:extLst>
              </p:cNvPr>
              <p:cNvSpPr/>
              <p:nvPr/>
            </p:nvSpPr>
            <p:spPr>
              <a:xfrm>
                <a:off x="4137527" y="505936"/>
                <a:ext cx="169495" cy="126070"/>
              </a:xfrm>
              <a:custGeom>
                <a:avLst/>
                <a:gdLst/>
                <a:ahLst/>
                <a:cxnLst/>
                <a:rect l="l" t="t" r="r" b="b"/>
                <a:pathLst>
                  <a:path w="82" h="61">
                    <a:moveTo>
                      <a:pt x="22" y="0"/>
                    </a:moveTo>
                    <a:cubicBezTo>
                      <a:pt x="25" y="3"/>
                      <a:pt x="30" y="3"/>
                      <a:pt x="31" y="8"/>
                    </a:cubicBezTo>
                    <a:cubicBezTo>
                      <a:pt x="35" y="6"/>
                      <a:pt x="36" y="9"/>
                      <a:pt x="37" y="9"/>
                    </a:cubicBezTo>
                    <a:cubicBezTo>
                      <a:pt x="38" y="10"/>
                      <a:pt x="40" y="9"/>
                      <a:pt x="41" y="9"/>
                    </a:cubicBezTo>
                    <a:cubicBezTo>
                      <a:pt x="41" y="10"/>
                      <a:pt x="41" y="13"/>
                      <a:pt x="43" y="11"/>
                    </a:cubicBezTo>
                    <a:cubicBezTo>
                      <a:pt x="46" y="8"/>
                      <a:pt x="45" y="13"/>
                      <a:pt x="48" y="15"/>
                    </a:cubicBezTo>
                    <a:cubicBezTo>
                      <a:pt x="49" y="16"/>
                      <a:pt x="52" y="14"/>
                      <a:pt x="54" y="15"/>
                    </a:cubicBezTo>
                    <a:cubicBezTo>
                      <a:pt x="55" y="16"/>
                      <a:pt x="58" y="21"/>
                      <a:pt x="65" y="19"/>
                    </a:cubicBezTo>
                    <a:cubicBezTo>
                      <a:pt x="65" y="21"/>
                      <a:pt x="65" y="22"/>
                      <a:pt x="65" y="24"/>
                    </a:cubicBezTo>
                    <a:cubicBezTo>
                      <a:pt x="66" y="25"/>
                      <a:pt x="69" y="23"/>
                      <a:pt x="71" y="24"/>
                    </a:cubicBezTo>
                    <a:cubicBezTo>
                      <a:pt x="71" y="25"/>
                      <a:pt x="70" y="28"/>
                      <a:pt x="71" y="28"/>
                    </a:cubicBezTo>
                    <a:cubicBezTo>
                      <a:pt x="73" y="30"/>
                      <a:pt x="78" y="32"/>
                      <a:pt x="82" y="36"/>
                    </a:cubicBezTo>
                    <a:cubicBezTo>
                      <a:pt x="82" y="37"/>
                      <a:pt x="81" y="41"/>
                      <a:pt x="80" y="41"/>
                    </a:cubicBezTo>
                    <a:cubicBezTo>
                      <a:pt x="78" y="42"/>
                      <a:pt x="76" y="39"/>
                      <a:pt x="76" y="39"/>
                    </a:cubicBezTo>
                    <a:cubicBezTo>
                      <a:pt x="73" y="41"/>
                      <a:pt x="71" y="44"/>
                      <a:pt x="67" y="45"/>
                    </a:cubicBezTo>
                    <a:cubicBezTo>
                      <a:pt x="65" y="45"/>
                      <a:pt x="65" y="47"/>
                      <a:pt x="65" y="49"/>
                    </a:cubicBezTo>
                    <a:cubicBezTo>
                      <a:pt x="62" y="48"/>
                      <a:pt x="61" y="50"/>
                      <a:pt x="61" y="52"/>
                    </a:cubicBezTo>
                    <a:cubicBezTo>
                      <a:pt x="55" y="53"/>
                      <a:pt x="54" y="48"/>
                      <a:pt x="50" y="52"/>
                    </a:cubicBezTo>
                    <a:cubicBezTo>
                      <a:pt x="48" y="53"/>
                      <a:pt x="49" y="54"/>
                      <a:pt x="50" y="54"/>
                    </a:cubicBezTo>
                    <a:cubicBezTo>
                      <a:pt x="49" y="61"/>
                      <a:pt x="43" y="49"/>
                      <a:pt x="43" y="56"/>
                    </a:cubicBezTo>
                    <a:cubicBezTo>
                      <a:pt x="41" y="56"/>
                      <a:pt x="41" y="54"/>
                      <a:pt x="41" y="52"/>
                    </a:cubicBezTo>
                    <a:cubicBezTo>
                      <a:pt x="37" y="56"/>
                      <a:pt x="35" y="51"/>
                      <a:pt x="30" y="52"/>
                    </a:cubicBezTo>
                    <a:cubicBezTo>
                      <a:pt x="30" y="49"/>
                      <a:pt x="28" y="49"/>
                      <a:pt x="26" y="49"/>
                    </a:cubicBezTo>
                    <a:cubicBezTo>
                      <a:pt x="26" y="46"/>
                      <a:pt x="31" y="48"/>
                      <a:pt x="31" y="45"/>
                    </a:cubicBezTo>
                    <a:cubicBezTo>
                      <a:pt x="32" y="41"/>
                      <a:pt x="25" y="44"/>
                      <a:pt x="22" y="43"/>
                    </a:cubicBezTo>
                    <a:cubicBezTo>
                      <a:pt x="21" y="38"/>
                      <a:pt x="25" y="40"/>
                      <a:pt x="28" y="39"/>
                    </a:cubicBezTo>
                    <a:cubicBezTo>
                      <a:pt x="28" y="39"/>
                      <a:pt x="31" y="36"/>
                      <a:pt x="31" y="36"/>
                    </a:cubicBezTo>
                    <a:cubicBezTo>
                      <a:pt x="33" y="35"/>
                      <a:pt x="34" y="38"/>
                      <a:pt x="37" y="37"/>
                    </a:cubicBezTo>
                    <a:cubicBezTo>
                      <a:pt x="37" y="34"/>
                      <a:pt x="35" y="34"/>
                      <a:pt x="35" y="32"/>
                    </a:cubicBezTo>
                    <a:cubicBezTo>
                      <a:pt x="33" y="33"/>
                      <a:pt x="22" y="32"/>
                      <a:pt x="18" y="36"/>
                    </a:cubicBezTo>
                    <a:cubicBezTo>
                      <a:pt x="15" y="39"/>
                      <a:pt x="18" y="35"/>
                      <a:pt x="13" y="34"/>
                    </a:cubicBezTo>
                    <a:cubicBezTo>
                      <a:pt x="7" y="32"/>
                      <a:pt x="3" y="35"/>
                      <a:pt x="9" y="30"/>
                    </a:cubicBezTo>
                    <a:cubicBezTo>
                      <a:pt x="9" y="26"/>
                      <a:pt x="3" y="29"/>
                      <a:pt x="2" y="26"/>
                    </a:cubicBezTo>
                    <a:cubicBezTo>
                      <a:pt x="4" y="22"/>
                      <a:pt x="8" y="17"/>
                      <a:pt x="0" y="21"/>
                    </a:cubicBezTo>
                    <a:cubicBezTo>
                      <a:pt x="0" y="18"/>
                      <a:pt x="2" y="17"/>
                      <a:pt x="5" y="17"/>
                    </a:cubicBezTo>
                    <a:cubicBezTo>
                      <a:pt x="7" y="16"/>
                      <a:pt x="7" y="13"/>
                      <a:pt x="9" y="13"/>
                    </a:cubicBezTo>
                    <a:cubicBezTo>
                      <a:pt x="12" y="13"/>
                      <a:pt x="9" y="9"/>
                      <a:pt x="11" y="8"/>
                    </a:cubicBezTo>
                    <a:cubicBezTo>
                      <a:pt x="11" y="7"/>
                      <a:pt x="14" y="8"/>
                      <a:pt x="15" y="8"/>
                    </a:cubicBezTo>
                    <a:cubicBezTo>
                      <a:pt x="17" y="7"/>
                      <a:pt x="16" y="4"/>
                      <a:pt x="18" y="4"/>
                    </a:cubicBezTo>
                    <a:cubicBezTo>
                      <a:pt x="19" y="2"/>
                      <a:pt x="22" y="3"/>
                      <a:pt x="22"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46" name="Freeform 100">
                <a:extLst>
                  <a:ext uri="{FF2B5EF4-FFF2-40B4-BE49-F238E27FC236}">
                    <a16:creationId xmlns:a16="http://schemas.microsoft.com/office/drawing/2014/main" id="{A4FA6491-CDCF-1B41-D96A-3A18DE2810E4}"/>
                  </a:ext>
                </a:extLst>
              </p:cNvPr>
              <p:cNvSpPr/>
              <p:nvPr/>
            </p:nvSpPr>
            <p:spPr>
              <a:xfrm>
                <a:off x="5831072" y="552163"/>
                <a:ext cx="225526" cy="113464"/>
              </a:xfrm>
              <a:custGeom>
                <a:avLst/>
                <a:gdLst/>
                <a:ahLst/>
                <a:cxnLst/>
                <a:rect l="l" t="t" r="r" b="b"/>
                <a:pathLst>
                  <a:path w="109" h="55">
                    <a:moveTo>
                      <a:pt x="37" y="38"/>
                    </a:moveTo>
                    <a:cubicBezTo>
                      <a:pt x="37" y="34"/>
                      <a:pt x="34" y="40"/>
                      <a:pt x="34" y="40"/>
                    </a:cubicBezTo>
                    <a:cubicBezTo>
                      <a:pt x="31" y="40"/>
                      <a:pt x="29" y="36"/>
                      <a:pt x="24" y="38"/>
                    </a:cubicBezTo>
                    <a:cubicBezTo>
                      <a:pt x="25" y="34"/>
                      <a:pt x="28" y="35"/>
                      <a:pt x="30" y="34"/>
                    </a:cubicBezTo>
                    <a:cubicBezTo>
                      <a:pt x="34" y="32"/>
                      <a:pt x="36" y="27"/>
                      <a:pt x="41" y="27"/>
                    </a:cubicBezTo>
                    <a:cubicBezTo>
                      <a:pt x="40" y="25"/>
                      <a:pt x="37" y="25"/>
                      <a:pt x="37" y="21"/>
                    </a:cubicBezTo>
                    <a:cubicBezTo>
                      <a:pt x="34" y="20"/>
                      <a:pt x="30" y="26"/>
                      <a:pt x="28" y="21"/>
                    </a:cubicBezTo>
                    <a:cubicBezTo>
                      <a:pt x="25" y="24"/>
                      <a:pt x="23" y="27"/>
                      <a:pt x="19" y="28"/>
                    </a:cubicBezTo>
                    <a:cubicBezTo>
                      <a:pt x="13" y="29"/>
                      <a:pt x="12" y="25"/>
                      <a:pt x="6" y="27"/>
                    </a:cubicBezTo>
                    <a:cubicBezTo>
                      <a:pt x="10" y="23"/>
                      <a:pt x="10" y="19"/>
                      <a:pt x="8" y="14"/>
                    </a:cubicBezTo>
                    <a:cubicBezTo>
                      <a:pt x="5" y="13"/>
                      <a:pt x="4" y="14"/>
                      <a:pt x="4" y="15"/>
                    </a:cubicBezTo>
                    <a:cubicBezTo>
                      <a:pt x="0" y="16"/>
                      <a:pt x="3" y="9"/>
                      <a:pt x="2" y="6"/>
                    </a:cubicBezTo>
                    <a:cubicBezTo>
                      <a:pt x="4" y="6"/>
                      <a:pt x="5" y="6"/>
                      <a:pt x="6" y="8"/>
                    </a:cubicBezTo>
                    <a:cubicBezTo>
                      <a:pt x="7" y="4"/>
                      <a:pt x="16" y="8"/>
                      <a:pt x="17" y="4"/>
                    </a:cubicBezTo>
                    <a:cubicBezTo>
                      <a:pt x="19" y="4"/>
                      <a:pt x="19" y="8"/>
                      <a:pt x="19" y="10"/>
                    </a:cubicBezTo>
                    <a:cubicBezTo>
                      <a:pt x="26" y="11"/>
                      <a:pt x="33" y="0"/>
                      <a:pt x="34" y="12"/>
                    </a:cubicBezTo>
                    <a:cubicBezTo>
                      <a:pt x="39" y="12"/>
                      <a:pt x="40" y="9"/>
                      <a:pt x="39" y="4"/>
                    </a:cubicBezTo>
                    <a:cubicBezTo>
                      <a:pt x="44" y="6"/>
                      <a:pt x="51" y="5"/>
                      <a:pt x="58" y="6"/>
                    </a:cubicBezTo>
                    <a:cubicBezTo>
                      <a:pt x="59" y="6"/>
                      <a:pt x="60" y="9"/>
                      <a:pt x="60" y="6"/>
                    </a:cubicBezTo>
                    <a:cubicBezTo>
                      <a:pt x="63" y="7"/>
                      <a:pt x="60" y="15"/>
                      <a:pt x="67" y="12"/>
                    </a:cubicBezTo>
                    <a:cubicBezTo>
                      <a:pt x="67" y="13"/>
                      <a:pt x="65" y="13"/>
                      <a:pt x="65" y="15"/>
                    </a:cubicBezTo>
                    <a:cubicBezTo>
                      <a:pt x="68" y="14"/>
                      <a:pt x="75" y="18"/>
                      <a:pt x="75" y="14"/>
                    </a:cubicBezTo>
                    <a:cubicBezTo>
                      <a:pt x="76" y="15"/>
                      <a:pt x="78" y="19"/>
                      <a:pt x="86" y="17"/>
                    </a:cubicBezTo>
                    <a:cubicBezTo>
                      <a:pt x="83" y="21"/>
                      <a:pt x="85" y="20"/>
                      <a:pt x="88" y="21"/>
                    </a:cubicBezTo>
                    <a:cubicBezTo>
                      <a:pt x="89" y="21"/>
                      <a:pt x="88" y="23"/>
                      <a:pt x="90" y="23"/>
                    </a:cubicBezTo>
                    <a:cubicBezTo>
                      <a:pt x="92" y="23"/>
                      <a:pt x="90" y="25"/>
                      <a:pt x="92" y="27"/>
                    </a:cubicBezTo>
                    <a:cubicBezTo>
                      <a:pt x="92" y="27"/>
                      <a:pt x="95" y="26"/>
                      <a:pt x="95" y="27"/>
                    </a:cubicBezTo>
                    <a:cubicBezTo>
                      <a:pt x="96" y="27"/>
                      <a:pt x="95" y="30"/>
                      <a:pt x="95" y="30"/>
                    </a:cubicBezTo>
                    <a:cubicBezTo>
                      <a:pt x="96" y="31"/>
                      <a:pt x="99" y="30"/>
                      <a:pt x="99" y="30"/>
                    </a:cubicBezTo>
                    <a:cubicBezTo>
                      <a:pt x="100" y="32"/>
                      <a:pt x="99" y="35"/>
                      <a:pt x="101" y="36"/>
                    </a:cubicBezTo>
                    <a:cubicBezTo>
                      <a:pt x="104" y="36"/>
                      <a:pt x="106" y="33"/>
                      <a:pt x="106" y="36"/>
                    </a:cubicBezTo>
                    <a:cubicBezTo>
                      <a:pt x="109" y="41"/>
                      <a:pt x="102" y="38"/>
                      <a:pt x="101" y="40"/>
                    </a:cubicBezTo>
                    <a:cubicBezTo>
                      <a:pt x="101" y="40"/>
                      <a:pt x="101" y="41"/>
                      <a:pt x="101" y="41"/>
                    </a:cubicBezTo>
                    <a:cubicBezTo>
                      <a:pt x="96" y="43"/>
                      <a:pt x="88" y="40"/>
                      <a:pt x="82" y="41"/>
                    </a:cubicBezTo>
                    <a:cubicBezTo>
                      <a:pt x="80" y="36"/>
                      <a:pt x="82" y="37"/>
                      <a:pt x="82" y="30"/>
                    </a:cubicBezTo>
                    <a:cubicBezTo>
                      <a:pt x="80" y="25"/>
                      <a:pt x="68" y="25"/>
                      <a:pt x="64" y="28"/>
                    </a:cubicBezTo>
                    <a:cubicBezTo>
                      <a:pt x="61" y="28"/>
                      <a:pt x="63" y="32"/>
                      <a:pt x="62" y="34"/>
                    </a:cubicBezTo>
                    <a:cubicBezTo>
                      <a:pt x="61" y="35"/>
                      <a:pt x="58" y="33"/>
                      <a:pt x="58" y="34"/>
                    </a:cubicBezTo>
                    <a:cubicBezTo>
                      <a:pt x="57" y="36"/>
                      <a:pt x="58" y="39"/>
                      <a:pt x="54" y="38"/>
                    </a:cubicBezTo>
                    <a:cubicBezTo>
                      <a:pt x="54" y="39"/>
                      <a:pt x="55" y="40"/>
                      <a:pt x="56" y="40"/>
                    </a:cubicBezTo>
                    <a:cubicBezTo>
                      <a:pt x="56" y="42"/>
                      <a:pt x="53" y="41"/>
                      <a:pt x="51" y="41"/>
                    </a:cubicBezTo>
                    <a:cubicBezTo>
                      <a:pt x="48" y="47"/>
                      <a:pt x="50" y="46"/>
                      <a:pt x="51" y="53"/>
                    </a:cubicBezTo>
                    <a:cubicBezTo>
                      <a:pt x="44" y="54"/>
                      <a:pt x="27" y="55"/>
                      <a:pt x="26" y="45"/>
                    </a:cubicBezTo>
                    <a:cubicBezTo>
                      <a:pt x="30" y="45"/>
                      <a:pt x="31" y="44"/>
                      <a:pt x="32" y="41"/>
                    </a:cubicBezTo>
                    <a:cubicBezTo>
                      <a:pt x="37" y="41"/>
                      <a:pt x="36" y="45"/>
                      <a:pt x="39" y="41"/>
                    </a:cubicBezTo>
                    <a:cubicBezTo>
                      <a:pt x="38" y="40"/>
                      <a:pt x="34" y="39"/>
                      <a:pt x="37" y="38"/>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47" name="Freeform 101">
                <a:extLst>
                  <a:ext uri="{FF2B5EF4-FFF2-40B4-BE49-F238E27FC236}">
                    <a16:creationId xmlns:a16="http://schemas.microsoft.com/office/drawing/2014/main" id="{0F53D550-497B-51BF-71E5-3FB19239C5CC}"/>
                  </a:ext>
                </a:extLst>
              </p:cNvPr>
              <p:cNvSpPr/>
              <p:nvPr/>
            </p:nvSpPr>
            <p:spPr>
              <a:xfrm>
                <a:off x="3721494" y="640411"/>
                <a:ext cx="105059" cy="56031"/>
              </a:xfrm>
              <a:custGeom>
                <a:avLst/>
                <a:gdLst/>
                <a:ahLst/>
                <a:cxnLst/>
                <a:rect l="l" t="t" r="r" b="b"/>
                <a:pathLst>
                  <a:path w="51" h="27">
                    <a:moveTo>
                      <a:pt x="51" y="4"/>
                    </a:moveTo>
                    <a:cubicBezTo>
                      <a:pt x="50" y="5"/>
                      <a:pt x="51" y="9"/>
                      <a:pt x="51" y="10"/>
                    </a:cubicBezTo>
                    <a:cubicBezTo>
                      <a:pt x="50" y="10"/>
                      <a:pt x="47" y="9"/>
                      <a:pt x="47" y="10"/>
                    </a:cubicBezTo>
                    <a:cubicBezTo>
                      <a:pt x="47" y="10"/>
                      <a:pt x="49" y="15"/>
                      <a:pt x="47" y="15"/>
                    </a:cubicBezTo>
                    <a:cubicBezTo>
                      <a:pt x="45" y="16"/>
                      <a:pt x="42" y="12"/>
                      <a:pt x="41" y="19"/>
                    </a:cubicBezTo>
                    <a:cubicBezTo>
                      <a:pt x="38" y="19"/>
                      <a:pt x="40" y="13"/>
                      <a:pt x="36" y="13"/>
                    </a:cubicBezTo>
                    <a:cubicBezTo>
                      <a:pt x="32" y="12"/>
                      <a:pt x="33" y="17"/>
                      <a:pt x="30" y="17"/>
                    </a:cubicBezTo>
                    <a:cubicBezTo>
                      <a:pt x="28" y="20"/>
                      <a:pt x="22" y="19"/>
                      <a:pt x="23" y="25"/>
                    </a:cubicBezTo>
                    <a:cubicBezTo>
                      <a:pt x="15" y="27"/>
                      <a:pt x="11" y="25"/>
                      <a:pt x="2" y="25"/>
                    </a:cubicBezTo>
                    <a:cubicBezTo>
                      <a:pt x="2" y="21"/>
                      <a:pt x="0" y="21"/>
                      <a:pt x="0" y="17"/>
                    </a:cubicBezTo>
                    <a:cubicBezTo>
                      <a:pt x="2" y="19"/>
                      <a:pt x="4" y="19"/>
                      <a:pt x="8" y="19"/>
                    </a:cubicBezTo>
                    <a:cubicBezTo>
                      <a:pt x="11" y="19"/>
                      <a:pt x="11" y="14"/>
                      <a:pt x="15" y="13"/>
                    </a:cubicBezTo>
                    <a:cubicBezTo>
                      <a:pt x="16" y="13"/>
                      <a:pt x="18" y="9"/>
                      <a:pt x="19" y="10"/>
                    </a:cubicBezTo>
                    <a:cubicBezTo>
                      <a:pt x="23" y="13"/>
                      <a:pt x="19" y="8"/>
                      <a:pt x="24" y="8"/>
                    </a:cubicBezTo>
                    <a:cubicBezTo>
                      <a:pt x="25" y="8"/>
                      <a:pt x="26" y="8"/>
                      <a:pt x="26" y="8"/>
                    </a:cubicBezTo>
                    <a:cubicBezTo>
                      <a:pt x="27" y="7"/>
                      <a:pt x="30" y="4"/>
                      <a:pt x="30" y="4"/>
                    </a:cubicBezTo>
                    <a:cubicBezTo>
                      <a:pt x="32" y="3"/>
                      <a:pt x="35" y="5"/>
                      <a:pt x="38" y="4"/>
                    </a:cubicBezTo>
                    <a:cubicBezTo>
                      <a:pt x="39" y="4"/>
                      <a:pt x="46" y="0"/>
                      <a:pt x="51" y="4"/>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48" name="Freeform 102">
                <a:extLst>
                  <a:ext uri="{FF2B5EF4-FFF2-40B4-BE49-F238E27FC236}">
                    <a16:creationId xmlns:a16="http://schemas.microsoft.com/office/drawing/2014/main" id="{09FC2704-9B1D-BE56-6B46-2E60048A0348}"/>
                  </a:ext>
                </a:extLst>
              </p:cNvPr>
              <p:cNvSpPr/>
              <p:nvPr/>
            </p:nvSpPr>
            <p:spPr>
              <a:xfrm>
                <a:off x="4011456" y="664225"/>
                <a:ext cx="109261" cy="56031"/>
              </a:xfrm>
              <a:custGeom>
                <a:avLst/>
                <a:gdLst/>
                <a:ahLst/>
                <a:cxnLst/>
                <a:rect l="l" t="t" r="r" b="b"/>
                <a:pathLst>
                  <a:path w="52" h="27">
                    <a:moveTo>
                      <a:pt x="47" y="2"/>
                    </a:moveTo>
                    <a:cubicBezTo>
                      <a:pt x="44" y="12"/>
                      <a:pt x="52" y="12"/>
                      <a:pt x="52" y="19"/>
                    </a:cubicBezTo>
                    <a:cubicBezTo>
                      <a:pt x="51" y="20"/>
                      <a:pt x="49" y="16"/>
                      <a:pt x="49" y="17"/>
                    </a:cubicBezTo>
                    <a:cubicBezTo>
                      <a:pt x="48" y="18"/>
                      <a:pt x="49" y="22"/>
                      <a:pt x="49" y="23"/>
                    </a:cubicBezTo>
                    <a:cubicBezTo>
                      <a:pt x="47" y="24"/>
                      <a:pt x="44" y="24"/>
                      <a:pt x="41" y="25"/>
                    </a:cubicBezTo>
                    <a:cubicBezTo>
                      <a:pt x="40" y="25"/>
                      <a:pt x="41" y="27"/>
                      <a:pt x="39" y="27"/>
                    </a:cubicBezTo>
                    <a:cubicBezTo>
                      <a:pt x="37" y="27"/>
                      <a:pt x="35" y="27"/>
                      <a:pt x="34" y="27"/>
                    </a:cubicBezTo>
                    <a:cubicBezTo>
                      <a:pt x="31" y="24"/>
                      <a:pt x="31" y="22"/>
                      <a:pt x="34" y="19"/>
                    </a:cubicBezTo>
                    <a:cubicBezTo>
                      <a:pt x="27" y="22"/>
                      <a:pt x="23" y="17"/>
                      <a:pt x="15" y="17"/>
                    </a:cubicBezTo>
                    <a:cubicBezTo>
                      <a:pt x="13" y="11"/>
                      <a:pt x="4" y="12"/>
                      <a:pt x="0" y="8"/>
                    </a:cubicBezTo>
                    <a:cubicBezTo>
                      <a:pt x="1" y="8"/>
                      <a:pt x="1" y="4"/>
                      <a:pt x="2" y="4"/>
                    </a:cubicBezTo>
                    <a:cubicBezTo>
                      <a:pt x="5" y="3"/>
                      <a:pt x="5" y="6"/>
                      <a:pt x="6" y="6"/>
                    </a:cubicBezTo>
                    <a:cubicBezTo>
                      <a:pt x="8" y="6"/>
                      <a:pt x="13" y="8"/>
                      <a:pt x="15" y="10"/>
                    </a:cubicBezTo>
                    <a:cubicBezTo>
                      <a:pt x="15" y="10"/>
                      <a:pt x="18" y="9"/>
                      <a:pt x="19" y="10"/>
                    </a:cubicBezTo>
                    <a:cubicBezTo>
                      <a:pt x="20" y="11"/>
                      <a:pt x="18" y="14"/>
                      <a:pt x="21" y="14"/>
                    </a:cubicBezTo>
                    <a:cubicBezTo>
                      <a:pt x="26" y="12"/>
                      <a:pt x="18" y="9"/>
                      <a:pt x="22" y="6"/>
                    </a:cubicBezTo>
                    <a:cubicBezTo>
                      <a:pt x="26" y="4"/>
                      <a:pt x="26" y="10"/>
                      <a:pt x="26" y="10"/>
                    </a:cubicBezTo>
                    <a:cubicBezTo>
                      <a:pt x="33" y="10"/>
                      <a:pt x="36" y="0"/>
                      <a:pt x="47" y="2"/>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49" name="Freeform 103">
                <a:extLst>
                  <a:ext uri="{FF2B5EF4-FFF2-40B4-BE49-F238E27FC236}">
                    <a16:creationId xmlns:a16="http://schemas.microsoft.com/office/drawing/2014/main" id="{A7D635CA-AF89-4AC7-5CD5-A8C39B131E7D}"/>
                  </a:ext>
                </a:extLst>
              </p:cNvPr>
              <p:cNvSpPr/>
              <p:nvPr/>
            </p:nvSpPr>
            <p:spPr>
              <a:xfrm>
                <a:off x="3805541" y="665625"/>
                <a:ext cx="191908" cy="72841"/>
              </a:xfrm>
              <a:custGeom>
                <a:avLst/>
                <a:gdLst/>
                <a:ahLst/>
                <a:cxnLst/>
                <a:rect l="l" t="t" r="r" b="b"/>
                <a:pathLst>
                  <a:path w="92" h="35">
                    <a:moveTo>
                      <a:pt x="41" y="13"/>
                    </a:moveTo>
                    <a:cubicBezTo>
                      <a:pt x="39" y="19"/>
                      <a:pt x="56" y="16"/>
                      <a:pt x="60" y="20"/>
                    </a:cubicBezTo>
                    <a:cubicBezTo>
                      <a:pt x="63" y="12"/>
                      <a:pt x="47" y="11"/>
                      <a:pt x="60" y="11"/>
                    </a:cubicBezTo>
                    <a:cubicBezTo>
                      <a:pt x="63" y="4"/>
                      <a:pt x="52" y="10"/>
                      <a:pt x="54" y="3"/>
                    </a:cubicBezTo>
                    <a:cubicBezTo>
                      <a:pt x="60" y="4"/>
                      <a:pt x="61" y="0"/>
                      <a:pt x="67" y="1"/>
                    </a:cubicBezTo>
                    <a:cubicBezTo>
                      <a:pt x="66" y="5"/>
                      <a:pt x="70" y="4"/>
                      <a:pt x="71" y="5"/>
                    </a:cubicBezTo>
                    <a:cubicBezTo>
                      <a:pt x="72" y="6"/>
                      <a:pt x="70" y="8"/>
                      <a:pt x="71" y="9"/>
                    </a:cubicBezTo>
                    <a:cubicBezTo>
                      <a:pt x="73" y="10"/>
                      <a:pt x="76" y="11"/>
                      <a:pt x="79" y="14"/>
                    </a:cubicBezTo>
                    <a:cubicBezTo>
                      <a:pt x="80" y="13"/>
                      <a:pt x="80" y="10"/>
                      <a:pt x="84" y="11"/>
                    </a:cubicBezTo>
                    <a:cubicBezTo>
                      <a:pt x="87" y="11"/>
                      <a:pt x="89" y="13"/>
                      <a:pt x="90" y="14"/>
                    </a:cubicBezTo>
                    <a:cubicBezTo>
                      <a:pt x="90" y="15"/>
                      <a:pt x="92" y="18"/>
                      <a:pt x="92" y="18"/>
                    </a:cubicBezTo>
                    <a:cubicBezTo>
                      <a:pt x="89" y="21"/>
                      <a:pt x="92" y="20"/>
                      <a:pt x="90" y="26"/>
                    </a:cubicBezTo>
                    <a:cubicBezTo>
                      <a:pt x="86" y="21"/>
                      <a:pt x="82" y="27"/>
                      <a:pt x="79" y="27"/>
                    </a:cubicBezTo>
                    <a:cubicBezTo>
                      <a:pt x="75" y="28"/>
                      <a:pt x="75" y="26"/>
                      <a:pt x="71" y="26"/>
                    </a:cubicBezTo>
                    <a:cubicBezTo>
                      <a:pt x="66" y="26"/>
                      <a:pt x="58" y="28"/>
                      <a:pt x="54" y="29"/>
                    </a:cubicBezTo>
                    <a:cubicBezTo>
                      <a:pt x="54" y="30"/>
                      <a:pt x="51" y="29"/>
                      <a:pt x="51" y="29"/>
                    </a:cubicBezTo>
                    <a:cubicBezTo>
                      <a:pt x="49" y="31"/>
                      <a:pt x="48" y="30"/>
                      <a:pt x="45" y="31"/>
                    </a:cubicBezTo>
                    <a:cubicBezTo>
                      <a:pt x="43" y="32"/>
                      <a:pt x="33" y="34"/>
                      <a:pt x="26" y="35"/>
                    </a:cubicBezTo>
                    <a:cubicBezTo>
                      <a:pt x="27" y="28"/>
                      <a:pt x="36" y="30"/>
                      <a:pt x="43" y="29"/>
                    </a:cubicBezTo>
                    <a:cubicBezTo>
                      <a:pt x="44" y="21"/>
                      <a:pt x="37" y="26"/>
                      <a:pt x="34" y="26"/>
                    </a:cubicBezTo>
                    <a:cubicBezTo>
                      <a:pt x="30" y="25"/>
                      <a:pt x="30" y="24"/>
                      <a:pt x="26" y="22"/>
                    </a:cubicBezTo>
                    <a:cubicBezTo>
                      <a:pt x="23" y="21"/>
                      <a:pt x="22" y="25"/>
                      <a:pt x="19" y="26"/>
                    </a:cubicBezTo>
                    <a:cubicBezTo>
                      <a:pt x="16" y="26"/>
                      <a:pt x="16" y="24"/>
                      <a:pt x="13" y="24"/>
                    </a:cubicBezTo>
                    <a:cubicBezTo>
                      <a:pt x="9" y="23"/>
                      <a:pt x="3" y="25"/>
                      <a:pt x="0" y="22"/>
                    </a:cubicBezTo>
                    <a:cubicBezTo>
                      <a:pt x="0" y="20"/>
                      <a:pt x="3" y="19"/>
                      <a:pt x="4" y="18"/>
                    </a:cubicBezTo>
                    <a:cubicBezTo>
                      <a:pt x="4" y="17"/>
                      <a:pt x="5" y="13"/>
                      <a:pt x="6" y="13"/>
                    </a:cubicBezTo>
                    <a:cubicBezTo>
                      <a:pt x="8" y="11"/>
                      <a:pt x="11" y="13"/>
                      <a:pt x="13" y="11"/>
                    </a:cubicBezTo>
                    <a:cubicBezTo>
                      <a:pt x="14" y="10"/>
                      <a:pt x="7" y="8"/>
                      <a:pt x="11" y="7"/>
                    </a:cubicBezTo>
                    <a:cubicBezTo>
                      <a:pt x="13" y="7"/>
                      <a:pt x="14" y="7"/>
                      <a:pt x="15" y="7"/>
                    </a:cubicBezTo>
                    <a:cubicBezTo>
                      <a:pt x="17" y="6"/>
                      <a:pt x="19" y="5"/>
                      <a:pt x="21" y="5"/>
                    </a:cubicBezTo>
                    <a:cubicBezTo>
                      <a:pt x="22" y="5"/>
                      <a:pt x="29" y="6"/>
                      <a:pt x="30" y="7"/>
                    </a:cubicBezTo>
                    <a:cubicBezTo>
                      <a:pt x="31" y="8"/>
                      <a:pt x="30" y="10"/>
                      <a:pt x="32" y="11"/>
                    </a:cubicBezTo>
                    <a:cubicBezTo>
                      <a:pt x="33" y="11"/>
                      <a:pt x="35" y="10"/>
                      <a:pt x="36" y="11"/>
                    </a:cubicBezTo>
                    <a:cubicBezTo>
                      <a:pt x="37" y="12"/>
                      <a:pt x="32" y="17"/>
                      <a:pt x="36" y="16"/>
                    </a:cubicBezTo>
                    <a:cubicBezTo>
                      <a:pt x="37" y="16"/>
                      <a:pt x="38" y="11"/>
                      <a:pt x="41" y="13"/>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50" name="Freeform 104">
                <a:extLst>
                  <a:ext uri="{FF2B5EF4-FFF2-40B4-BE49-F238E27FC236}">
                    <a16:creationId xmlns:a16="http://schemas.microsoft.com/office/drawing/2014/main" id="{003FBB27-7064-9B40-FEAB-1287D06814CD}"/>
                  </a:ext>
                </a:extLst>
              </p:cNvPr>
              <p:cNvSpPr/>
              <p:nvPr/>
            </p:nvSpPr>
            <p:spPr>
              <a:xfrm>
                <a:off x="3675269" y="741268"/>
                <a:ext cx="151284" cy="100856"/>
              </a:xfrm>
              <a:custGeom>
                <a:avLst/>
                <a:gdLst/>
                <a:ahLst/>
                <a:cxnLst/>
                <a:rect l="l" t="t" r="r" b="b"/>
                <a:pathLst>
                  <a:path w="73" h="49">
                    <a:moveTo>
                      <a:pt x="9" y="1"/>
                    </a:moveTo>
                    <a:cubicBezTo>
                      <a:pt x="21" y="1"/>
                      <a:pt x="33" y="0"/>
                      <a:pt x="41" y="3"/>
                    </a:cubicBezTo>
                    <a:cubicBezTo>
                      <a:pt x="42" y="3"/>
                      <a:pt x="44" y="2"/>
                      <a:pt x="45" y="3"/>
                    </a:cubicBezTo>
                    <a:cubicBezTo>
                      <a:pt x="46" y="5"/>
                      <a:pt x="50" y="3"/>
                      <a:pt x="52" y="5"/>
                    </a:cubicBezTo>
                    <a:cubicBezTo>
                      <a:pt x="55" y="8"/>
                      <a:pt x="52" y="2"/>
                      <a:pt x="60" y="5"/>
                    </a:cubicBezTo>
                    <a:cubicBezTo>
                      <a:pt x="60" y="5"/>
                      <a:pt x="60" y="6"/>
                      <a:pt x="61" y="6"/>
                    </a:cubicBezTo>
                    <a:cubicBezTo>
                      <a:pt x="63" y="6"/>
                      <a:pt x="73" y="9"/>
                      <a:pt x="73" y="14"/>
                    </a:cubicBezTo>
                    <a:cubicBezTo>
                      <a:pt x="66" y="15"/>
                      <a:pt x="60" y="16"/>
                      <a:pt x="56" y="18"/>
                    </a:cubicBezTo>
                    <a:cubicBezTo>
                      <a:pt x="54" y="18"/>
                      <a:pt x="55" y="21"/>
                      <a:pt x="54" y="21"/>
                    </a:cubicBezTo>
                    <a:cubicBezTo>
                      <a:pt x="53" y="22"/>
                      <a:pt x="51" y="19"/>
                      <a:pt x="50" y="19"/>
                    </a:cubicBezTo>
                    <a:cubicBezTo>
                      <a:pt x="51" y="19"/>
                      <a:pt x="48" y="23"/>
                      <a:pt x="48" y="21"/>
                    </a:cubicBezTo>
                    <a:cubicBezTo>
                      <a:pt x="48" y="22"/>
                      <a:pt x="50" y="24"/>
                      <a:pt x="50" y="23"/>
                    </a:cubicBezTo>
                    <a:cubicBezTo>
                      <a:pt x="49" y="25"/>
                      <a:pt x="47" y="24"/>
                      <a:pt x="46" y="25"/>
                    </a:cubicBezTo>
                    <a:cubicBezTo>
                      <a:pt x="46" y="26"/>
                      <a:pt x="47" y="28"/>
                      <a:pt x="46" y="29"/>
                    </a:cubicBezTo>
                    <a:cubicBezTo>
                      <a:pt x="46" y="29"/>
                      <a:pt x="43" y="28"/>
                      <a:pt x="43" y="29"/>
                    </a:cubicBezTo>
                    <a:cubicBezTo>
                      <a:pt x="42" y="30"/>
                      <a:pt x="41" y="32"/>
                      <a:pt x="39" y="32"/>
                    </a:cubicBezTo>
                    <a:cubicBezTo>
                      <a:pt x="39" y="35"/>
                      <a:pt x="39" y="37"/>
                      <a:pt x="39" y="40"/>
                    </a:cubicBezTo>
                    <a:cubicBezTo>
                      <a:pt x="30" y="40"/>
                      <a:pt x="31" y="49"/>
                      <a:pt x="17" y="46"/>
                    </a:cubicBezTo>
                    <a:cubicBezTo>
                      <a:pt x="18" y="34"/>
                      <a:pt x="7" y="37"/>
                      <a:pt x="0" y="34"/>
                    </a:cubicBezTo>
                    <a:cubicBezTo>
                      <a:pt x="1" y="32"/>
                      <a:pt x="4" y="32"/>
                      <a:pt x="5" y="31"/>
                    </a:cubicBezTo>
                    <a:cubicBezTo>
                      <a:pt x="6" y="30"/>
                      <a:pt x="2" y="25"/>
                      <a:pt x="7" y="27"/>
                    </a:cubicBezTo>
                    <a:cubicBezTo>
                      <a:pt x="8" y="24"/>
                      <a:pt x="5" y="23"/>
                      <a:pt x="5" y="19"/>
                    </a:cubicBezTo>
                    <a:cubicBezTo>
                      <a:pt x="8" y="22"/>
                      <a:pt x="8" y="21"/>
                      <a:pt x="9" y="18"/>
                    </a:cubicBezTo>
                    <a:cubicBezTo>
                      <a:pt x="10" y="15"/>
                      <a:pt x="13" y="16"/>
                      <a:pt x="13" y="10"/>
                    </a:cubicBezTo>
                    <a:cubicBezTo>
                      <a:pt x="14" y="4"/>
                      <a:pt x="7" y="8"/>
                      <a:pt x="9"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51" name="Freeform 105">
                <a:extLst>
                  <a:ext uri="{FF2B5EF4-FFF2-40B4-BE49-F238E27FC236}">
                    <a16:creationId xmlns:a16="http://schemas.microsoft.com/office/drawing/2014/main" id="{33F44EAB-863E-F69C-CE2B-0EF3660603D8}"/>
                  </a:ext>
                </a:extLst>
              </p:cNvPr>
              <p:cNvSpPr/>
              <p:nvPr/>
            </p:nvSpPr>
            <p:spPr>
              <a:xfrm>
                <a:off x="3980639" y="760879"/>
                <a:ext cx="30817" cy="23814"/>
              </a:xfrm>
              <a:custGeom>
                <a:avLst/>
                <a:gdLst/>
                <a:ahLst/>
                <a:cxnLst/>
                <a:rect l="l" t="t" r="r" b="b"/>
                <a:pathLst>
                  <a:path w="15" h="11">
                    <a:moveTo>
                      <a:pt x="2" y="0"/>
                    </a:moveTo>
                    <a:cubicBezTo>
                      <a:pt x="6" y="0"/>
                      <a:pt x="9" y="0"/>
                      <a:pt x="13" y="0"/>
                    </a:cubicBezTo>
                    <a:cubicBezTo>
                      <a:pt x="13" y="3"/>
                      <a:pt x="15" y="4"/>
                      <a:pt x="15" y="8"/>
                    </a:cubicBezTo>
                    <a:cubicBezTo>
                      <a:pt x="12" y="7"/>
                      <a:pt x="11" y="9"/>
                      <a:pt x="11" y="11"/>
                    </a:cubicBezTo>
                    <a:cubicBezTo>
                      <a:pt x="8" y="9"/>
                      <a:pt x="7" y="5"/>
                      <a:pt x="0" y="6"/>
                    </a:cubicBezTo>
                    <a:cubicBezTo>
                      <a:pt x="1" y="4"/>
                      <a:pt x="2" y="3"/>
                      <a:pt x="2"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52" name="Freeform 106">
                <a:extLst>
                  <a:ext uri="{FF2B5EF4-FFF2-40B4-BE49-F238E27FC236}">
                    <a16:creationId xmlns:a16="http://schemas.microsoft.com/office/drawing/2014/main" id="{55E9DA6D-92F7-F9A9-5351-A1231032930B}"/>
                  </a:ext>
                </a:extLst>
              </p:cNvPr>
              <p:cNvSpPr/>
              <p:nvPr/>
            </p:nvSpPr>
            <p:spPr>
              <a:xfrm>
                <a:off x="4148733" y="751074"/>
                <a:ext cx="77043" cy="54631"/>
              </a:xfrm>
              <a:custGeom>
                <a:avLst/>
                <a:gdLst/>
                <a:ahLst/>
                <a:cxnLst/>
                <a:rect l="l" t="t" r="r" b="b"/>
                <a:pathLst>
                  <a:path w="37" h="26">
                    <a:moveTo>
                      <a:pt x="33" y="1"/>
                    </a:moveTo>
                    <a:cubicBezTo>
                      <a:pt x="37" y="1"/>
                      <a:pt x="34" y="8"/>
                      <a:pt x="35" y="11"/>
                    </a:cubicBezTo>
                    <a:cubicBezTo>
                      <a:pt x="32" y="10"/>
                      <a:pt x="31" y="12"/>
                      <a:pt x="31" y="14"/>
                    </a:cubicBezTo>
                    <a:cubicBezTo>
                      <a:pt x="25" y="11"/>
                      <a:pt x="23" y="21"/>
                      <a:pt x="22" y="16"/>
                    </a:cubicBezTo>
                    <a:cubicBezTo>
                      <a:pt x="17" y="20"/>
                      <a:pt x="14" y="25"/>
                      <a:pt x="7" y="26"/>
                    </a:cubicBezTo>
                    <a:cubicBezTo>
                      <a:pt x="5" y="24"/>
                      <a:pt x="5" y="21"/>
                      <a:pt x="5" y="18"/>
                    </a:cubicBezTo>
                    <a:cubicBezTo>
                      <a:pt x="4" y="16"/>
                      <a:pt x="2" y="17"/>
                      <a:pt x="1" y="14"/>
                    </a:cubicBezTo>
                    <a:cubicBezTo>
                      <a:pt x="0" y="12"/>
                      <a:pt x="2" y="8"/>
                      <a:pt x="1" y="5"/>
                    </a:cubicBezTo>
                    <a:cubicBezTo>
                      <a:pt x="4" y="6"/>
                      <a:pt x="5" y="4"/>
                      <a:pt x="5" y="1"/>
                    </a:cubicBezTo>
                    <a:cubicBezTo>
                      <a:pt x="7" y="2"/>
                      <a:pt x="10" y="2"/>
                      <a:pt x="10" y="0"/>
                    </a:cubicBezTo>
                    <a:cubicBezTo>
                      <a:pt x="13" y="3"/>
                      <a:pt x="23" y="0"/>
                      <a:pt x="25" y="3"/>
                    </a:cubicBezTo>
                    <a:cubicBezTo>
                      <a:pt x="28" y="3"/>
                      <a:pt x="32" y="4"/>
                      <a:pt x="33" y="1"/>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53" name="Freeform 107">
                <a:extLst>
                  <a:ext uri="{FF2B5EF4-FFF2-40B4-BE49-F238E27FC236}">
                    <a16:creationId xmlns:a16="http://schemas.microsoft.com/office/drawing/2014/main" id="{0B11CEED-6F79-DACB-F7E3-6AC875BFE08A}"/>
                  </a:ext>
                </a:extLst>
              </p:cNvPr>
              <p:cNvSpPr/>
              <p:nvPr/>
            </p:nvSpPr>
            <p:spPr>
              <a:xfrm>
                <a:off x="5279164" y="962591"/>
                <a:ext cx="166694" cy="81245"/>
              </a:xfrm>
              <a:custGeom>
                <a:avLst/>
                <a:gdLst/>
                <a:ahLst/>
                <a:cxnLst/>
                <a:rect l="l" t="t" r="r" b="b"/>
                <a:pathLst>
                  <a:path w="80" h="39">
                    <a:moveTo>
                      <a:pt x="58" y="0"/>
                    </a:moveTo>
                    <a:cubicBezTo>
                      <a:pt x="60" y="1"/>
                      <a:pt x="63" y="2"/>
                      <a:pt x="66" y="4"/>
                    </a:cubicBezTo>
                    <a:cubicBezTo>
                      <a:pt x="66" y="4"/>
                      <a:pt x="71" y="5"/>
                      <a:pt x="71" y="6"/>
                    </a:cubicBezTo>
                    <a:cubicBezTo>
                      <a:pt x="72" y="6"/>
                      <a:pt x="69" y="9"/>
                      <a:pt x="69" y="9"/>
                    </a:cubicBezTo>
                    <a:cubicBezTo>
                      <a:pt x="70" y="13"/>
                      <a:pt x="74" y="16"/>
                      <a:pt x="79" y="15"/>
                    </a:cubicBezTo>
                    <a:cubicBezTo>
                      <a:pt x="80" y="20"/>
                      <a:pt x="78" y="22"/>
                      <a:pt x="73" y="26"/>
                    </a:cubicBezTo>
                    <a:cubicBezTo>
                      <a:pt x="72" y="27"/>
                      <a:pt x="69" y="27"/>
                      <a:pt x="68" y="28"/>
                    </a:cubicBezTo>
                    <a:cubicBezTo>
                      <a:pt x="64" y="30"/>
                      <a:pt x="65" y="30"/>
                      <a:pt x="60" y="32"/>
                    </a:cubicBezTo>
                    <a:cubicBezTo>
                      <a:pt x="60" y="32"/>
                      <a:pt x="55" y="33"/>
                      <a:pt x="55" y="34"/>
                    </a:cubicBezTo>
                    <a:cubicBezTo>
                      <a:pt x="53" y="35"/>
                      <a:pt x="53" y="35"/>
                      <a:pt x="51" y="35"/>
                    </a:cubicBezTo>
                    <a:cubicBezTo>
                      <a:pt x="49" y="36"/>
                      <a:pt x="35" y="39"/>
                      <a:pt x="28" y="37"/>
                    </a:cubicBezTo>
                    <a:cubicBezTo>
                      <a:pt x="28" y="37"/>
                      <a:pt x="28" y="36"/>
                      <a:pt x="27" y="35"/>
                    </a:cubicBezTo>
                    <a:cubicBezTo>
                      <a:pt x="24" y="35"/>
                      <a:pt x="23" y="32"/>
                      <a:pt x="19" y="32"/>
                    </a:cubicBezTo>
                    <a:cubicBezTo>
                      <a:pt x="18" y="32"/>
                      <a:pt x="17" y="30"/>
                      <a:pt x="15" y="30"/>
                    </a:cubicBezTo>
                    <a:cubicBezTo>
                      <a:pt x="15" y="28"/>
                      <a:pt x="18" y="28"/>
                      <a:pt x="19" y="28"/>
                    </a:cubicBezTo>
                    <a:cubicBezTo>
                      <a:pt x="19" y="26"/>
                      <a:pt x="14" y="26"/>
                      <a:pt x="14" y="24"/>
                    </a:cubicBezTo>
                    <a:cubicBezTo>
                      <a:pt x="12" y="21"/>
                      <a:pt x="15" y="18"/>
                      <a:pt x="14" y="13"/>
                    </a:cubicBezTo>
                    <a:cubicBezTo>
                      <a:pt x="6" y="11"/>
                      <a:pt x="7" y="20"/>
                      <a:pt x="2" y="15"/>
                    </a:cubicBezTo>
                    <a:cubicBezTo>
                      <a:pt x="0" y="9"/>
                      <a:pt x="8" y="14"/>
                      <a:pt x="6" y="7"/>
                    </a:cubicBezTo>
                    <a:cubicBezTo>
                      <a:pt x="14" y="9"/>
                      <a:pt x="13" y="8"/>
                      <a:pt x="21" y="7"/>
                    </a:cubicBezTo>
                    <a:cubicBezTo>
                      <a:pt x="22" y="11"/>
                      <a:pt x="27" y="11"/>
                      <a:pt x="23" y="15"/>
                    </a:cubicBezTo>
                    <a:cubicBezTo>
                      <a:pt x="28" y="15"/>
                      <a:pt x="29" y="12"/>
                      <a:pt x="28" y="7"/>
                    </a:cubicBezTo>
                    <a:cubicBezTo>
                      <a:pt x="29" y="11"/>
                      <a:pt x="45" y="3"/>
                      <a:pt x="40" y="11"/>
                    </a:cubicBezTo>
                    <a:cubicBezTo>
                      <a:pt x="44" y="13"/>
                      <a:pt x="42" y="8"/>
                      <a:pt x="43" y="7"/>
                    </a:cubicBezTo>
                    <a:cubicBezTo>
                      <a:pt x="46" y="6"/>
                      <a:pt x="51" y="7"/>
                      <a:pt x="55" y="6"/>
                    </a:cubicBezTo>
                    <a:cubicBezTo>
                      <a:pt x="57" y="5"/>
                      <a:pt x="58" y="3"/>
                      <a:pt x="58"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54" name="Freeform 108">
                <a:extLst>
                  <a:ext uri="{FF2B5EF4-FFF2-40B4-BE49-F238E27FC236}">
                    <a16:creationId xmlns:a16="http://schemas.microsoft.com/office/drawing/2014/main" id="{66206347-6474-0D0D-1265-AFF242D035DA}"/>
                  </a:ext>
                </a:extLst>
              </p:cNvPr>
              <p:cNvSpPr/>
              <p:nvPr/>
            </p:nvSpPr>
            <p:spPr>
              <a:xfrm>
                <a:off x="4284608" y="982202"/>
                <a:ext cx="99456" cy="70039"/>
              </a:xfrm>
              <a:custGeom>
                <a:avLst/>
                <a:gdLst/>
                <a:ahLst/>
                <a:cxnLst/>
                <a:rect l="l" t="t" r="r" b="b"/>
                <a:pathLst>
                  <a:path w="48" h="34">
                    <a:moveTo>
                      <a:pt x="13" y="0"/>
                    </a:moveTo>
                    <a:cubicBezTo>
                      <a:pt x="15" y="5"/>
                      <a:pt x="25" y="3"/>
                      <a:pt x="24" y="12"/>
                    </a:cubicBezTo>
                    <a:cubicBezTo>
                      <a:pt x="25" y="13"/>
                      <a:pt x="28" y="10"/>
                      <a:pt x="27" y="10"/>
                    </a:cubicBezTo>
                    <a:cubicBezTo>
                      <a:pt x="30" y="11"/>
                      <a:pt x="29" y="15"/>
                      <a:pt x="33" y="15"/>
                    </a:cubicBezTo>
                    <a:cubicBezTo>
                      <a:pt x="36" y="15"/>
                      <a:pt x="38" y="22"/>
                      <a:pt x="41" y="25"/>
                    </a:cubicBezTo>
                    <a:cubicBezTo>
                      <a:pt x="46" y="23"/>
                      <a:pt x="44" y="23"/>
                      <a:pt x="48" y="26"/>
                    </a:cubicBezTo>
                    <a:cubicBezTo>
                      <a:pt x="44" y="31"/>
                      <a:pt x="31" y="27"/>
                      <a:pt x="24" y="28"/>
                    </a:cubicBezTo>
                    <a:cubicBezTo>
                      <a:pt x="21" y="30"/>
                      <a:pt x="16" y="31"/>
                      <a:pt x="14" y="34"/>
                    </a:cubicBezTo>
                    <a:cubicBezTo>
                      <a:pt x="10" y="31"/>
                      <a:pt x="8" y="26"/>
                      <a:pt x="0" y="28"/>
                    </a:cubicBezTo>
                    <a:cubicBezTo>
                      <a:pt x="0" y="27"/>
                      <a:pt x="2" y="27"/>
                      <a:pt x="3" y="26"/>
                    </a:cubicBezTo>
                    <a:cubicBezTo>
                      <a:pt x="1" y="24"/>
                      <a:pt x="2" y="23"/>
                      <a:pt x="5" y="23"/>
                    </a:cubicBezTo>
                    <a:cubicBezTo>
                      <a:pt x="2" y="16"/>
                      <a:pt x="5" y="14"/>
                      <a:pt x="5" y="6"/>
                    </a:cubicBezTo>
                    <a:cubicBezTo>
                      <a:pt x="9" y="5"/>
                      <a:pt x="13" y="5"/>
                      <a:pt x="13" y="0"/>
                    </a:cubicBezTo>
                    <a:close/>
                  </a:path>
                </a:pathLst>
              </a:custGeom>
              <a:grpFill/>
              <a:ln>
                <a:noFill/>
              </a:ln>
            </p:spPr>
            <p:txBody>
              <a:bodyPr vert="horz" wrap="square" lIns="91440" tIns="45720" rIns="91440" bIns="45720" anchor="ctr">
                <a:normAutofit fontScale="25000" lnSpcReduction="20000"/>
              </a:bodyPr>
              <a:lstStyle/>
              <a:p>
                <a:pPr marL="0" algn="ctr"/>
                <a:endParaRPr/>
              </a:p>
            </p:txBody>
          </p:sp>
          <p:sp>
            <p:nvSpPr>
              <p:cNvPr id="155" name="Freeform 109">
                <a:extLst>
                  <a:ext uri="{FF2B5EF4-FFF2-40B4-BE49-F238E27FC236}">
                    <a16:creationId xmlns:a16="http://schemas.microsoft.com/office/drawing/2014/main" id="{17CDDCA9-FA13-2B82-C50B-6DE762BF63F0}"/>
                  </a:ext>
                </a:extLst>
              </p:cNvPr>
              <p:cNvSpPr/>
              <p:nvPr/>
            </p:nvSpPr>
            <p:spPr>
              <a:xfrm>
                <a:off x="7168819" y="2123840"/>
                <a:ext cx="165292" cy="177900"/>
              </a:xfrm>
              <a:custGeom>
                <a:avLst/>
                <a:gdLst/>
                <a:ahLst/>
                <a:cxnLst/>
                <a:rect l="l" t="t" r="r" b="b"/>
                <a:pathLst>
                  <a:path w="80" h="86">
                    <a:moveTo>
                      <a:pt x="8" y="12"/>
                    </a:moveTo>
                    <a:cubicBezTo>
                      <a:pt x="8" y="10"/>
                      <a:pt x="5" y="11"/>
                      <a:pt x="4" y="11"/>
                    </a:cubicBezTo>
                    <a:cubicBezTo>
                      <a:pt x="2" y="9"/>
                      <a:pt x="4" y="4"/>
                      <a:pt x="0" y="5"/>
                    </a:cubicBezTo>
                    <a:cubicBezTo>
                      <a:pt x="5" y="0"/>
                      <a:pt x="9" y="6"/>
                      <a:pt x="15" y="3"/>
                    </a:cubicBezTo>
                    <a:cubicBezTo>
                      <a:pt x="15" y="8"/>
                      <a:pt x="20" y="5"/>
                      <a:pt x="23" y="7"/>
                    </a:cubicBezTo>
                    <a:cubicBezTo>
                      <a:pt x="23" y="7"/>
                      <a:pt x="22" y="10"/>
                      <a:pt x="23" y="11"/>
                    </a:cubicBezTo>
                    <a:cubicBezTo>
                      <a:pt x="24" y="12"/>
                      <a:pt x="27" y="10"/>
                      <a:pt x="26" y="14"/>
                    </a:cubicBezTo>
                    <a:cubicBezTo>
                      <a:pt x="31" y="13"/>
                      <a:pt x="30" y="18"/>
                      <a:pt x="34" y="18"/>
                    </a:cubicBezTo>
                    <a:cubicBezTo>
                      <a:pt x="37" y="18"/>
                      <a:pt x="42" y="29"/>
                      <a:pt x="47" y="29"/>
                    </a:cubicBezTo>
                    <a:cubicBezTo>
                      <a:pt x="51" y="29"/>
                      <a:pt x="49" y="33"/>
                      <a:pt x="51" y="35"/>
                    </a:cubicBezTo>
                    <a:cubicBezTo>
                      <a:pt x="52" y="36"/>
                      <a:pt x="55" y="36"/>
                      <a:pt x="56" y="37"/>
                    </a:cubicBezTo>
                    <a:cubicBezTo>
                      <a:pt x="57" y="37"/>
                      <a:pt x="59" y="40"/>
                      <a:pt x="60" y="40"/>
                    </a:cubicBezTo>
                    <a:cubicBezTo>
                      <a:pt x="61" y="41"/>
                      <a:pt x="59" y="43"/>
                      <a:pt x="60" y="44"/>
                    </a:cubicBezTo>
                    <a:cubicBezTo>
                      <a:pt x="61" y="45"/>
                      <a:pt x="63" y="47"/>
                      <a:pt x="64" y="48"/>
                    </a:cubicBezTo>
                    <a:cubicBezTo>
                      <a:pt x="65" y="49"/>
                      <a:pt x="66" y="53"/>
                      <a:pt x="69" y="53"/>
                    </a:cubicBezTo>
                    <a:cubicBezTo>
                      <a:pt x="70" y="53"/>
                      <a:pt x="72" y="57"/>
                      <a:pt x="73" y="57"/>
                    </a:cubicBezTo>
                    <a:cubicBezTo>
                      <a:pt x="75" y="59"/>
                      <a:pt x="74" y="66"/>
                      <a:pt x="77" y="66"/>
                    </a:cubicBezTo>
                    <a:cubicBezTo>
                      <a:pt x="79" y="67"/>
                      <a:pt x="79" y="72"/>
                      <a:pt x="79" y="74"/>
                    </a:cubicBezTo>
                    <a:cubicBezTo>
                      <a:pt x="78" y="77"/>
                      <a:pt x="74" y="80"/>
                      <a:pt x="80" y="80"/>
                    </a:cubicBezTo>
                    <a:cubicBezTo>
                      <a:pt x="80" y="86"/>
                      <a:pt x="74" y="82"/>
                      <a:pt x="71" y="81"/>
                    </a:cubicBezTo>
                    <a:cubicBezTo>
                      <a:pt x="69" y="81"/>
                      <a:pt x="66" y="82"/>
                      <a:pt x="64" y="81"/>
                    </a:cubicBezTo>
                    <a:cubicBezTo>
                      <a:pt x="63" y="81"/>
                      <a:pt x="64" y="78"/>
                      <a:pt x="64" y="78"/>
                    </a:cubicBezTo>
                    <a:cubicBezTo>
                      <a:pt x="63" y="77"/>
                      <a:pt x="61" y="78"/>
                      <a:pt x="60" y="78"/>
                    </a:cubicBezTo>
                    <a:cubicBezTo>
                      <a:pt x="58" y="76"/>
                      <a:pt x="55" y="70"/>
                      <a:pt x="51" y="70"/>
                    </a:cubicBezTo>
                    <a:cubicBezTo>
                      <a:pt x="51" y="69"/>
                      <a:pt x="52" y="68"/>
                      <a:pt x="52" y="66"/>
                    </a:cubicBezTo>
                    <a:cubicBezTo>
                      <a:pt x="52" y="64"/>
                      <a:pt x="51" y="65"/>
                      <a:pt x="51" y="66"/>
                    </a:cubicBezTo>
                    <a:cubicBezTo>
                      <a:pt x="48" y="67"/>
                      <a:pt x="50" y="63"/>
                      <a:pt x="49" y="63"/>
                    </a:cubicBezTo>
                    <a:cubicBezTo>
                      <a:pt x="48" y="62"/>
                      <a:pt x="46" y="63"/>
                      <a:pt x="45" y="63"/>
                    </a:cubicBezTo>
                    <a:cubicBezTo>
                      <a:pt x="43" y="60"/>
                      <a:pt x="43" y="55"/>
                      <a:pt x="38" y="55"/>
                    </a:cubicBezTo>
                    <a:cubicBezTo>
                      <a:pt x="40" y="48"/>
                      <a:pt x="34" y="48"/>
                      <a:pt x="34" y="42"/>
                    </a:cubicBezTo>
                    <a:cubicBezTo>
                      <a:pt x="32" y="42"/>
                      <a:pt x="32" y="44"/>
                      <a:pt x="32" y="46"/>
                    </a:cubicBezTo>
                    <a:cubicBezTo>
                      <a:pt x="29" y="44"/>
                      <a:pt x="30" y="40"/>
                      <a:pt x="28" y="37"/>
                    </a:cubicBezTo>
                    <a:cubicBezTo>
                      <a:pt x="28" y="36"/>
                      <a:pt x="25" y="34"/>
                      <a:pt x="24" y="33"/>
                    </a:cubicBezTo>
                    <a:cubicBezTo>
                      <a:pt x="24" y="32"/>
                      <a:pt x="23" y="31"/>
                      <a:pt x="21" y="31"/>
                    </a:cubicBezTo>
                    <a:cubicBezTo>
                      <a:pt x="22" y="27"/>
                      <a:pt x="20" y="26"/>
                      <a:pt x="19" y="24"/>
                    </a:cubicBezTo>
                    <a:cubicBezTo>
                      <a:pt x="18" y="21"/>
                      <a:pt x="15" y="21"/>
                      <a:pt x="13" y="20"/>
                    </a:cubicBezTo>
                    <a:cubicBezTo>
                      <a:pt x="13" y="20"/>
                      <a:pt x="9" y="16"/>
                      <a:pt x="10" y="16"/>
                    </a:cubicBezTo>
                    <a:cubicBezTo>
                      <a:pt x="8" y="12"/>
                      <a:pt x="14" y="9"/>
                      <a:pt x="8" y="12"/>
                    </a:cubicBezTo>
                    <a:close/>
                  </a:path>
                </a:pathLst>
              </a:custGeom>
              <a:grpFill/>
              <a:ln>
                <a:noFill/>
              </a:ln>
            </p:spPr>
            <p:txBody>
              <a:bodyPr vert="horz" wrap="square" lIns="91440" tIns="45720" rIns="91440" bIns="45720" anchor="ctr">
                <a:normAutofit fontScale="40000" lnSpcReduction="20000"/>
              </a:bodyPr>
              <a:lstStyle/>
              <a:p>
                <a:pPr marL="0" algn="ctr"/>
                <a:endParaRPr/>
              </a:p>
            </p:txBody>
          </p:sp>
          <p:sp>
            <p:nvSpPr>
              <p:cNvPr id="156" name="Freeform 110">
                <a:extLst>
                  <a:ext uri="{FF2B5EF4-FFF2-40B4-BE49-F238E27FC236}">
                    <a16:creationId xmlns:a16="http://schemas.microsoft.com/office/drawing/2014/main" id="{8E72A26B-BC34-A279-B95A-44FA4B18F7BC}"/>
                  </a:ext>
                </a:extLst>
              </p:cNvPr>
              <p:cNvSpPr/>
              <p:nvPr/>
            </p:nvSpPr>
            <p:spPr>
              <a:xfrm>
                <a:off x="6346560" y="2401195"/>
                <a:ext cx="119067" cy="217122"/>
              </a:xfrm>
              <a:custGeom>
                <a:avLst/>
                <a:gdLst/>
                <a:ahLst/>
                <a:cxnLst/>
                <a:rect l="l" t="t" r="r" b="b"/>
                <a:pathLst>
                  <a:path w="57" h="104">
                    <a:moveTo>
                      <a:pt x="43" y="0"/>
                    </a:moveTo>
                    <a:cubicBezTo>
                      <a:pt x="45" y="1"/>
                      <a:pt x="47" y="2"/>
                      <a:pt x="50" y="1"/>
                    </a:cubicBezTo>
                    <a:cubicBezTo>
                      <a:pt x="47" y="11"/>
                      <a:pt x="57" y="28"/>
                      <a:pt x="47" y="35"/>
                    </a:cubicBezTo>
                    <a:cubicBezTo>
                      <a:pt x="47" y="43"/>
                      <a:pt x="46" y="50"/>
                      <a:pt x="43" y="57"/>
                    </a:cubicBezTo>
                    <a:cubicBezTo>
                      <a:pt x="42" y="61"/>
                      <a:pt x="41" y="66"/>
                      <a:pt x="37" y="67"/>
                    </a:cubicBezTo>
                    <a:cubicBezTo>
                      <a:pt x="39" y="71"/>
                      <a:pt x="36" y="75"/>
                      <a:pt x="36" y="78"/>
                    </a:cubicBezTo>
                    <a:cubicBezTo>
                      <a:pt x="35" y="79"/>
                      <a:pt x="36" y="81"/>
                      <a:pt x="36" y="82"/>
                    </a:cubicBezTo>
                    <a:cubicBezTo>
                      <a:pt x="35" y="82"/>
                      <a:pt x="32" y="83"/>
                      <a:pt x="32" y="83"/>
                    </a:cubicBezTo>
                    <a:cubicBezTo>
                      <a:pt x="31" y="87"/>
                      <a:pt x="32" y="91"/>
                      <a:pt x="30" y="95"/>
                    </a:cubicBezTo>
                    <a:cubicBezTo>
                      <a:pt x="30" y="95"/>
                      <a:pt x="28" y="95"/>
                      <a:pt x="28" y="96"/>
                    </a:cubicBezTo>
                    <a:cubicBezTo>
                      <a:pt x="28" y="98"/>
                      <a:pt x="25" y="99"/>
                      <a:pt x="26" y="102"/>
                    </a:cubicBezTo>
                    <a:cubicBezTo>
                      <a:pt x="21" y="104"/>
                      <a:pt x="15" y="104"/>
                      <a:pt x="8" y="104"/>
                    </a:cubicBezTo>
                    <a:cubicBezTo>
                      <a:pt x="8" y="99"/>
                      <a:pt x="4" y="100"/>
                      <a:pt x="6" y="95"/>
                    </a:cubicBezTo>
                    <a:cubicBezTo>
                      <a:pt x="4" y="95"/>
                      <a:pt x="4" y="92"/>
                      <a:pt x="4" y="91"/>
                    </a:cubicBezTo>
                    <a:cubicBezTo>
                      <a:pt x="2" y="91"/>
                      <a:pt x="1" y="90"/>
                      <a:pt x="0" y="89"/>
                    </a:cubicBezTo>
                    <a:cubicBezTo>
                      <a:pt x="0" y="87"/>
                      <a:pt x="0" y="84"/>
                      <a:pt x="0" y="82"/>
                    </a:cubicBezTo>
                    <a:cubicBezTo>
                      <a:pt x="0" y="80"/>
                      <a:pt x="2" y="80"/>
                      <a:pt x="2" y="80"/>
                    </a:cubicBezTo>
                    <a:cubicBezTo>
                      <a:pt x="2" y="78"/>
                      <a:pt x="0" y="78"/>
                      <a:pt x="0" y="78"/>
                    </a:cubicBezTo>
                    <a:cubicBezTo>
                      <a:pt x="1" y="75"/>
                      <a:pt x="3" y="72"/>
                      <a:pt x="4" y="70"/>
                    </a:cubicBezTo>
                    <a:cubicBezTo>
                      <a:pt x="4" y="70"/>
                      <a:pt x="3" y="67"/>
                      <a:pt x="4" y="67"/>
                    </a:cubicBezTo>
                    <a:cubicBezTo>
                      <a:pt x="4" y="66"/>
                      <a:pt x="8" y="65"/>
                      <a:pt x="8" y="65"/>
                    </a:cubicBezTo>
                    <a:cubicBezTo>
                      <a:pt x="9" y="62"/>
                      <a:pt x="5" y="49"/>
                      <a:pt x="11" y="55"/>
                    </a:cubicBezTo>
                    <a:cubicBezTo>
                      <a:pt x="12" y="51"/>
                      <a:pt x="8" y="53"/>
                      <a:pt x="8" y="50"/>
                    </a:cubicBezTo>
                    <a:cubicBezTo>
                      <a:pt x="8" y="46"/>
                      <a:pt x="8" y="42"/>
                      <a:pt x="8" y="39"/>
                    </a:cubicBezTo>
                    <a:cubicBezTo>
                      <a:pt x="11" y="39"/>
                      <a:pt x="11" y="37"/>
                      <a:pt x="11" y="35"/>
                    </a:cubicBezTo>
                    <a:cubicBezTo>
                      <a:pt x="15" y="36"/>
                      <a:pt x="15" y="32"/>
                      <a:pt x="17" y="31"/>
                    </a:cubicBezTo>
                    <a:cubicBezTo>
                      <a:pt x="19" y="30"/>
                      <a:pt x="27" y="31"/>
                      <a:pt x="26" y="24"/>
                    </a:cubicBezTo>
                    <a:cubicBezTo>
                      <a:pt x="29" y="23"/>
                      <a:pt x="29" y="26"/>
                      <a:pt x="32" y="26"/>
                    </a:cubicBezTo>
                    <a:cubicBezTo>
                      <a:pt x="30" y="20"/>
                      <a:pt x="34" y="19"/>
                      <a:pt x="34" y="14"/>
                    </a:cubicBezTo>
                    <a:cubicBezTo>
                      <a:pt x="39" y="17"/>
                      <a:pt x="38" y="2"/>
                      <a:pt x="39" y="13"/>
                    </a:cubicBezTo>
                    <a:cubicBezTo>
                      <a:pt x="46" y="10"/>
                      <a:pt x="40" y="2"/>
                      <a:pt x="43" y="0"/>
                    </a:cubicBezTo>
                    <a:close/>
                  </a:path>
                </a:pathLst>
              </a:custGeom>
              <a:grpFill/>
              <a:ln>
                <a:noFill/>
              </a:ln>
            </p:spPr>
            <p:txBody>
              <a:bodyPr vert="horz" wrap="square" lIns="91440" tIns="45720" rIns="91440" bIns="45720" anchor="ctr">
                <a:normAutofit fontScale="62500" lnSpcReduction="20000"/>
              </a:bodyPr>
              <a:lstStyle/>
              <a:p>
                <a:pPr marL="0" algn="ctr"/>
                <a:endParaRPr/>
              </a:p>
            </p:txBody>
          </p:sp>
          <p:sp>
            <p:nvSpPr>
              <p:cNvPr id="157" name="Freeform 111">
                <a:extLst>
                  <a:ext uri="{FF2B5EF4-FFF2-40B4-BE49-F238E27FC236}">
                    <a16:creationId xmlns:a16="http://schemas.microsoft.com/office/drawing/2014/main" id="{B0E215B7-D1BB-6F8E-3769-038B6A0A37E9}"/>
                  </a:ext>
                </a:extLst>
              </p:cNvPr>
              <p:cNvSpPr/>
              <p:nvPr/>
            </p:nvSpPr>
            <p:spPr>
              <a:xfrm>
                <a:off x="7448976" y="2389989"/>
                <a:ext cx="638757" cy="469263"/>
              </a:xfrm>
              <a:custGeom>
                <a:avLst/>
                <a:gdLst/>
                <a:ahLst/>
                <a:cxnLst/>
                <a:rect l="l" t="t" r="r" b="b"/>
                <a:pathLst>
                  <a:path w="307" h="226">
                    <a:moveTo>
                      <a:pt x="178" y="9"/>
                    </a:moveTo>
                    <a:cubicBezTo>
                      <a:pt x="178" y="12"/>
                      <a:pt x="178" y="16"/>
                      <a:pt x="178" y="19"/>
                    </a:cubicBezTo>
                    <a:cubicBezTo>
                      <a:pt x="177" y="19"/>
                      <a:pt x="175" y="19"/>
                      <a:pt x="173" y="19"/>
                    </a:cubicBezTo>
                    <a:cubicBezTo>
                      <a:pt x="175" y="21"/>
                      <a:pt x="174" y="22"/>
                      <a:pt x="171" y="22"/>
                    </a:cubicBezTo>
                    <a:cubicBezTo>
                      <a:pt x="174" y="26"/>
                      <a:pt x="171" y="25"/>
                      <a:pt x="171" y="30"/>
                    </a:cubicBezTo>
                    <a:cubicBezTo>
                      <a:pt x="173" y="33"/>
                      <a:pt x="176" y="34"/>
                      <a:pt x="180" y="34"/>
                    </a:cubicBezTo>
                    <a:cubicBezTo>
                      <a:pt x="181" y="42"/>
                      <a:pt x="193" y="38"/>
                      <a:pt x="193" y="47"/>
                    </a:cubicBezTo>
                    <a:cubicBezTo>
                      <a:pt x="198" y="47"/>
                      <a:pt x="204" y="46"/>
                      <a:pt x="206" y="48"/>
                    </a:cubicBezTo>
                    <a:cubicBezTo>
                      <a:pt x="210" y="48"/>
                      <a:pt x="207" y="40"/>
                      <a:pt x="214" y="43"/>
                    </a:cubicBezTo>
                    <a:cubicBezTo>
                      <a:pt x="213" y="42"/>
                      <a:pt x="211" y="37"/>
                      <a:pt x="214" y="37"/>
                    </a:cubicBezTo>
                    <a:cubicBezTo>
                      <a:pt x="216" y="37"/>
                      <a:pt x="213" y="34"/>
                      <a:pt x="214" y="32"/>
                    </a:cubicBezTo>
                    <a:cubicBezTo>
                      <a:pt x="214" y="32"/>
                      <a:pt x="216" y="31"/>
                      <a:pt x="216" y="30"/>
                    </a:cubicBezTo>
                    <a:cubicBezTo>
                      <a:pt x="216" y="28"/>
                      <a:pt x="218" y="26"/>
                      <a:pt x="218" y="22"/>
                    </a:cubicBezTo>
                    <a:cubicBezTo>
                      <a:pt x="217" y="21"/>
                      <a:pt x="215" y="19"/>
                      <a:pt x="218" y="13"/>
                    </a:cubicBezTo>
                    <a:cubicBezTo>
                      <a:pt x="218" y="13"/>
                      <a:pt x="221" y="13"/>
                      <a:pt x="221" y="13"/>
                    </a:cubicBezTo>
                    <a:cubicBezTo>
                      <a:pt x="223" y="11"/>
                      <a:pt x="221" y="5"/>
                      <a:pt x="223" y="4"/>
                    </a:cubicBezTo>
                    <a:cubicBezTo>
                      <a:pt x="227" y="3"/>
                      <a:pt x="224" y="9"/>
                      <a:pt x="227" y="11"/>
                    </a:cubicBezTo>
                    <a:cubicBezTo>
                      <a:pt x="227" y="11"/>
                      <a:pt x="229" y="11"/>
                      <a:pt x="229" y="11"/>
                    </a:cubicBezTo>
                    <a:cubicBezTo>
                      <a:pt x="230" y="14"/>
                      <a:pt x="231" y="18"/>
                      <a:pt x="232" y="20"/>
                    </a:cubicBezTo>
                    <a:cubicBezTo>
                      <a:pt x="234" y="24"/>
                      <a:pt x="238" y="26"/>
                      <a:pt x="238" y="30"/>
                    </a:cubicBezTo>
                    <a:cubicBezTo>
                      <a:pt x="243" y="25"/>
                      <a:pt x="240" y="33"/>
                      <a:pt x="246" y="32"/>
                    </a:cubicBezTo>
                    <a:cubicBezTo>
                      <a:pt x="245" y="36"/>
                      <a:pt x="245" y="40"/>
                      <a:pt x="247" y="43"/>
                    </a:cubicBezTo>
                    <a:cubicBezTo>
                      <a:pt x="250" y="46"/>
                      <a:pt x="247" y="50"/>
                      <a:pt x="249" y="56"/>
                    </a:cubicBezTo>
                    <a:cubicBezTo>
                      <a:pt x="254" y="50"/>
                      <a:pt x="250" y="55"/>
                      <a:pt x="257" y="56"/>
                    </a:cubicBezTo>
                    <a:cubicBezTo>
                      <a:pt x="257" y="59"/>
                      <a:pt x="255" y="59"/>
                      <a:pt x="255" y="61"/>
                    </a:cubicBezTo>
                    <a:cubicBezTo>
                      <a:pt x="258" y="64"/>
                      <a:pt x="263" y="64"/>
                      <a:pt x="262" y="71"/>
                    </a:cubicBezTo>
                    <a:cubicBezTo>
                      <a:pt x="264" y="71"/>
                      <a:pt x="267" y="70"/>
                      <a:pt x="268" y="71"/>
                    </a:cubicBezTo>
                    <a:cubicBezTo>
                      <a:pt x="268" y="71"/>
                      <a:pt x="267" y="74"/>
                      <a:pt x="268" y="75"/>
                    </a:cubicBezTo>
                    <a:cubicBezTo>
                      <a:pt x="268" y="75"/>
                      <a:pt x="271" y="74"/>
                      <a:pt x="272" y="75"/>
                    </a:cubicBezTo>
                    <a:cubicBezTo>
                      <a:pt x="274" y="77"/>
                      <a:pt x="273" y="83"/>
                      <a:pt x="279" y="82"/>
                    </a:cubicBezTo>
                    <a:cubicBezTo>
                      <a:pt x="279" y="87"/>
                      <a:pt x="282" y="92"/>
                      <a:pt x="285" y="95"/>
                    </a:cubicBezTo>
                    <a:cubicBezTo>
                      <a:pt x="286" y="97"/>
                      <a:pt x="287" y="99"/>
                      <a:pt x="288" y="101"/>
                    </a:cubicBezTo>
                    <a:cubicBezTo>
                      <a:pt x="289" y="101"/>
                      <a:pt x="291" y="100"/>
                      <a:pt x="292" y="101"/>
                    </a:cubicBezTo>
                    <a:cubicBezTo>
                      <a:pt x="293" y="101"/>
                      <a:pt x="291" y="104"/>
                      <a:pt x="292" y="104"/>
                    </a:cubicBezTo>
                    <a:cubicBezTo>
                      <a:pt x="294" y="106"/>
                      <a:pt x="297" y="105"/>
                      <a:pt x="296" y="104"/>
                    </a:cubicBezTo>
                    <a:cubicBezTo>
                      <a:pt x="300" y="108"/>
                      <a:pt x="297" y="113"/>
                      <a:pt x="303" y="112"/>
                    </a:cubicBezTo>
                    <a:cubicBezTo>
                      <a:pt x="299" y="117"/>
                      <a:pt x="304" y="124"/>
                      <a:pt x="305" y="132"/>
                    </a:cubicBezTo>
                    <a:cubicBezTo>
                      <a:pt x="306" y="137"/>
                      <a:pt x="303" y="141"/>
                      <a:pt x="307" y="143"/>
                    </a:cubicBezTo>
                    <a:cubicBezTo>
                      <a:pt x="303" y="146"/>
                      <a:pt x="304" y="149"/>
                      <a:pt x="303" y="157"/>
                    </a:cubicBezTo>
                    <a:cubicBezTo>
                      <a:pt x="303" y="156"/>
                      <a:pt x="300" y="157"/>
                      <a:pt x="301" y="158"/>
                    </a:cubicBezTo>
                    <a:cubicBezTo>
                      <a:pt x="302" y="158"/>
                      <a:pt x="303" y="158"/>
                      <a:pt x="303" y="158"/>
                    </a:cubicBezTo>
                    <a:cubicBezTo>
                      <a:pt x="303" y="159"/>
                      <a:pt x="302" y="163"/>
                      <a:pt x="301" y="164"/>
                    </a:cubicBezTo>
                    <a:cubicBezTo>
                      <a:pt x="301" y="164"/>
                      <a:pt x="298" y="166"/>
                      <a:pt x="298" y="166"/>
                    </a:cubicBezTo>
                    <a:cubicBezTo>
                      <a:pt x="297" y="168"/>
                      <a:pt x="301" y="171"/>
                      <a:pt x="298" y="175"/>
                    </a:cubicBezTo>
                    <a:cubicBezTo>
                      <a:pt x="294" y="175"/>
                      <a:pt x="295" y="180"/>
                      <a:pt x="290" y="179"/>
                    </a:cubicBezTo>
                    <a:cubicBezTo>
                      <a:pt x="291" y="183"/>
                      <a:pt x="290" y="185"/>
                      <a:pt x="287" y="185"/>
                    </a:cubicBezTo>
                    <a:cubicBezTo>
                      <a:pt x="288" y="192"/>
                      <a:pt x="284" y="194"/>
                      <a:pt x="285" y="201"/>
                    </a:cubicBezTo>
                    <a:cubicBezTo>
                      <a:pt x="277" y="200"/>
                      <a:pt x="278" y="207"/>
                      <a:pt x="277" y="212"/>
                    </a:cubicBezTo>
                    <a:cubicBezTo>
                      <a:pt x="275" y="212"/>
                      <a:pt x="272" y="212"/>
                      <a:pt x="272" y="214"/>
                    </a:cubicBezTo>
                    <a:cubicBezTo>
                      <a:pt x="271" y="218"/>
                      <a:pt x="264" y="218"/>
                      <a:pt x="260" y="220"/>
                    </a:cubicBezTo>
                    <a:cubicBezTo>
                      <a:pt x="259" y="221"/>
                      <a:pt x="258" y="223"/>
                      <a:pt x="257" y="224"/>
                    </a:cubicBezTo>
                    <a:cubicBezTo>
                      <a:pt x="255" y="224"/>
                      <a:pt x="253" y="223"/>
                      <a:pt x="253" y="226"/>
                    </a:cubicBezTo>
                    <a:cubicBezTo>
                      <a:pt x="249" y="223"/>
                      <a:pt x="247" y="219"/>
                      <a:pt x="242" y="218"/>
                    </a:cubicBezTo>
                    <a:cubicBezTo>
                      <a:pt x="238" y="216"/>
                      <a:pt x="239" y="221"/>
                      <a:pt x="238" y="222"/>
                    </a:cubicBezTo>
                    <a:cubicBezTo>
                      <a:pt x="234" y="224"/>
                      <a:pt x="228" y="221"/>
                      <a:pt x="225" y="226"/>
                    </a:cubicBezTo>
                    <a:cubicBezTo>
                      <a:pt x="218" y="222"/>
                      <a:pt x="213" y="217"/>
                      <a:pt x="205" y="216"/>
                    </a:cubicBezTo>
                    <a:cubicBezTo>
                      <a:pt x="207" y="214"/>
                      <a:pt x="207" y="212"/>
                      <a:pt x="205" y="207"/>
                    </a:cubicBezTo>
                    <a:cubicBezTo>
                      <a:pt x="204" y="206"/>
                      <a:pt x="203" y="207"/>
                      <a:pt x="203" y="205"/>
                    </a:cubicBezTo>
                    <a:cubicBezTo>
                      <a:pt x="203" y="205"/>
                      <a:pt x="203" y="203"/>
                      <a:pt x="203" y="203"/>
                    </a:cubicBezTo>
                    <a:cubicBezTo>
                      <a:pt x="202" y="201"/>
                      <a:pt x="197" y="200"/>
                      <a:pt x="201" y="199"/>
                    </a:cubicBezTo>
                    <a:cubicBezTo>
                      <a:pt x="200" y="198"/>
                      <a:pt x="192" y="194"/>
                      <a:pt x="191" y="198"/>
                    </a:cubicBezTo>
                    <a:cubicBezTo>
                      <a:pt x="189" y="195"/>
                      <a:pt x="189" y="190"/>
                      <a:pt x="186" y="188"/>
                    </a:cubicBezTo>
                    <a:cubicBezTo>
                      <a:pt x="185" y="184"/>
                      <a:pt x="187" y="183"/>
                      <a:pt x="188" y="181"/>
                    </a:cubicBezTo>
                    <a:cubicBezTo>
                      <a:pt x="186" y="179"/>
                      <a:pt x="184" y="180"/>
                      <a:pt x="178" y="179"/>
                    </a:cubicBezTo>
                    <a:cubicBezTo>
                      <a:pt x="175" y="181"/>
                      <a:pt x="175" y="188"/>
                      <a:pt x="167" y="186"/>
                    </a:cubicBezTo>
                    <a:cubicBezTo>
                      <a:pt x="169" y="179"/>
                      <a:pt x="162" y="181"/>
                      <a:pt x="164" y="173"/>
                    </a:cubicBezTo>
                    <a:cubicBezTo>
                      <a:pt x="159" y="173"/>
                      <a:pt x="158" y="170"/>
                      <a:pt x="152" y="171"/>
                    </a:cubicBezTo>
                    <a:cubicBezTo>
                      <a:pt x="152" y="170"/>
                      <a:pt x="155" y="170"/>
                      <a:pt x="156" y="170"/>
                    </a:cubicBezTo>
                    <a:cubicBezTo>
                      <a:pt x="151" y="164"/>
                      <a:pt x="147" y="169"/>
                      <a:pt x="137" y="168"/>
                    </a:cubicBezTo>
                    <a:cubicBezTo>
                      <a:pt x="131" y="166"/>
                      <a:pt x="126" y="164"/>
                      <a:pt x="121" y="162"/>
                    </a:cubicBezTo>
                    <a:cubicBezTo>
                      <a:pt x="116" y="164"/>
                      <a:pt x="111" y="163"/>
                      <a:pt x="109" y="168"/>
                    </a:cubicBezTo>
                    <a:cubicBezTo>
                      <a:pt x="107" y="168"/>
                      <a:pt x="104" y="167"/>
                      <a:pt x="102" y="168"/>
                    </a:cubicBezTo>
                    <a:cubicBezTo>
                      <a:pt x="100" y="168"/>
                      <a:pt x="101" y="169"/>
                      <a:pt x="100" y="170"/>
                    </a:cubicBezTo>
                    <a:cubicBezTo>
                      <a:pt x="97" y="170"/>
                      <a:pt x="98" y="166"/>
                      <a:pt x="95" y="171"/>
                    </a:cubicBezTo>
                    <a:cubicBezTo>
                      <a:pt x="94" y="172"/>
                      <a:pt x="92" y="173"/>
                      <a:pt x="93" y="175"/>
                    </a:cubicBezTo>
                    <a:cubicBezTo>
                      <a:pt x="90" y="173"/>
                      <a:pt x="89" y="169"/>
                      <a:pt x="89" y="177"/>
                    </a:cubicBezTo>
                    <a:cubicBezTo>
                      <a:pt x="87" y="177"/>
                      <a:pt x="87" y="175"/>
                      <a:pt x="85" y="175"/>
                    </a:cubicBezTo>
                    <a:cubicBezTo>
                      <a:pt x="83" y="175"/>
                      <a:pt x="85" y="177"/>
                      <a:pt x="85" y="177"/>
                    </a:cubicBezTo>
                    <a:cubicBezTo>
                      <a:pt x="83" y="181"/>
                      <a:pt x="77" y="179"/>
                      <a:pt x="76" y="185"/>
                    </a:cubicBezTo>
                    <a:cubicBezTo>
                      <a:pt x="71" y="181"/>
                      <a:pt x="60" y="183"/>
                      <a:pt x="52" y="183"/>
                    </a:cubicBezTo>
                    <a:cubicBezTo>
                      <a:pt x="49" y="182"/>
                      <a:pt x="51" y="186"/>
                      <a:pt x="50" y="186"/>
                    </a:cubicBezTo>
                    <a:cubicBezTo>
                      <a:pt x="49" y="187"/>
                      <a:pt x="47" y="186"/>
                      <a:pt x="46" y="186"/>
                    </a:cubicBezTo>
                    <a:cubicBezTo>
                      <a:pt x="44" y="187"/>
                      <a:pt x="43" y="188"/>
                      <a:pt x="40" y="188"/>
                    </a:cubicBezTo>
                    <a:cubicBezTo>
                      <a:pt x="35" y="190"/>
                      <a:pt x="26" y="194"/>
                      <a:pt x="14" y="192"/>
                    </a:cubicBezTo>
                    <a:cubicBezTo>
                      <a:pt x="15" y="187"/>
                      <a:pt x="14" y="181"/>
                      <a:pt x="20" y="181"/>
                    </a:cubicBezTo>
                    <a:cubicBezTo>
                      <a:pt x="19" y="178"/>
                      <a:pt x="22" y="172"/>
                      <a:pt x="18" y="171"/>
                    </a:cubicBezTo>
                    <a:cubicBezTo>
                      <a:pt x="13" y="171"/>
                      <a:pt x="20" y="170"/>
                      <a:pt x="18" y="164"/>
                    </a:cubicBezTo>
                    <a:cubicBezTo>
                      <a:pt x="16" y="159"/>
                      <a:pt x="16" y="168"/>
                      <a:pt x="14" y="160"/>
                    </a:cubicBezTo>
                    <a:cubicBezTo>
                      <a:pt x="14" y="160"/>
                      <a:pt x="15" y="157"/>
                      <a:pt x="14" y="157"/>
                    </a:cubicBezTo>
                    <a:cubicBezTo>
                      <a:pt x="12" y="154"/>
                      <a:pt x="15" y="156"/>
                      <a:pt x="14" y="153"/>
                    </a:cubicBezTo>
                    <a:cubicBezTo>
                      <a:pt x="14" y="149"/>
                      <a:pt x="10" y="146"/>
                      <a:pt x="13" y="143"/>
                    </a:cubicBezTo>
                    <a:cubicBezTo>
                      <a:pt x="13" y="141"/>
                      <a:pt x="10" y="143"/>
                      <a:pt x="9" y="142"/>
                    </a:cubicBezTo>
                    <a:cubicBezTo>
                      <a:pt x="8" y="141"/>
                      <a:pt x="9" y="139"/>
                      <a:pt x="9" y="138"/>
                    </a:cubicBezTo>
                    <a:cubicBezTo>
                      <a:pt x="9" y="138"/>
                      <a:pt x="7" y="132"/>
                      <a:pt x="7" y="132"/>
                    </a:cubicBezTo>
                    <a:cubicBezTo>
                      <a:pt x="4" y="130"/>
                      <a:pt x="8" y="131"/>
                      <a:pt x="7" y="129"/>
                    </a:cubicBezTo>
                    <a:cubicBezTo>
                      <a:pt x="6" y="126"/>
                      <a:pt x="2" y="125"/>
                      <a:pt x="3" y="121"/>
                    </a:cubicBezTo>
                    <a:cubicBezTo>
                      <a:pt x="8" y="122"/>
                      <a:pt x="5" y="114"/>
                      <a:pt x="9" y="114"/>
                    </a:cubicBezTo>
                    <a:cubicBezTo>
                      <a:pt x="9" y="111"/>
                      <a:pt x="6" y="113"/>
                      <a:pt x="5" y="112"/>
                    </a:cubicBezTo>
                    <a:cubicBezTo>
                      <a:pt x="4" y="110"/>
                      <a:pt x="6" y="105"/>
                      <a:pt x="1" y="106"/>
                    </a:cubicBezTo>
                    <a:cubicBezTo>
                      <a:pt x="0" y="98"/>
                      <a:pt x="4" y="94"/>
                      <a:pt x="5" y="88"/>
                    </a:cubicBezTo>
                    <a:cubicBezTo>
                      <a:pt x="7" y="91"/>
                      <a:pt x="14" y="89"/>
                      <a:pt x="14" y="84"/>
                    </a:cubicBezTo>
                    <a:cubicBezTo>
                      <a:pt x="15" y="80"/>
                      <a:pt x="26" y="83"/>
                      <a:pt x="26" y="75"/>
                    </a:cubicBezTo>
                    <a:cubicBezTo>
                      <a:pt x="36" y="76"/>
                      <a:pt x="41" y="71"/>
                      <a:pt x="50" y="71"/>
                    </a:cubicBezTo>
                    <a:cubicBezTo>
                      <a:pt x="52" y="71"/>
                      <a:pt x="50" y="68"/>
                      <a:pt x="50" y="69"/>
                    </a:cubicBezTo>
                    <a:cubicBezTo>
                      <a:pt x="53" y="65"/>
                      <a:pt x="59" y="68"/>
                      <a:pt x="59" y="61"/>
                    </a:cubicBezTo>
                    <a:cubicBezTo>
                      <a:pt x="61" y="62"/>
                      <a:pt x="61" y="63"/>
                      <a:pt x="63" y="63"/>
                    </a:cubicBezTo>
                    <a:cubicBezTo>
                      <a:pt x="67" y="64"/>
                      <a:pt x="62" y="55"/>
                      <a:pt x="68" y="58"/>
                    </a:cubicBezTo>
                    <a:cubicBezTo>
                      <a:pt x="67" y="50"/>
                      <a:pt x="68" y="51"/>
                      <a:pt x="68" y="43"/>
                    </a:cubicBezTo>
                    <a:cubicBezTo>
                      <a:pt x="73" y="43"/>
                      <a:pt x="76" y="45"/>
                      <a:pt x="80" y="47"/>
                    </a:cubicBezTo>
                    <a:cubicBezTo>
                      <a:pt x="82" y="45"/>
                      <a:pt x="82" y="42"/>
                      <a:pt x="85" y="43"/>
                    </a:cubicBezTo>
                    <a:cubicBezTo>
                      <a:pt x="83" y="39"/>
                      <a:pt x="90" y="36"/>
                      <a:pt x="85" y="35"/>
                    </a:cubicBezTo>
                    <a:cubicBezTo>
                      <a:pt x="86" y="33"/>
                      <a:pt x="89" y="33"/>
                      <a:pt x="89" y="30"/>
                    </a:cubicBezTo>
                    <a:cubicBezTo>
                      <a:pt x="95" y="31"/>
                      <a:pt x="91" y="23"/>
                      <a:pt x="98" y="26"/>
                    </a:cubicBezTo>
                    <a:cubicBezTo>
                      <a:pt x="100" y="24"/>
                      <a:pt x="102" y="22"/>
                      <a:pt x="104" y="20"/>
                    </a:cubicBezTo>
                    <a:cubicBezTo>
                      <a:pt x="106" y="22"/>
                      <a:pt x="109" y="23"/>
                      <a:pt x="113" y="22"/>
                    </a:cubicBezTo>
                    <a:cubicBezTo>
                      <a:pt x="109" y="26"/>
                      <a:pt x="114" y="24"/>
                      <a:pt x="115" y="26"/>
                    </a:cubicBezTo>
                    <a:cubicBezTo>
                      <a:pt x="115" y="26"/>
                      <a:pt x="115" y="28"/>
                      <a:pt x="115" y="28"/>
                    </a:cubicBezTo>
                    <a:cubicBezTo>
                      <a:pt x="116" y="28"/>
                      <a:pt x="118" y="27"/>
                      <a:pt x="119" y="28"/>
                    </a:cubicBezTo>
                    <a:cubicBezTo>
                      <a:pt x="119" y="28"/>
                      <a:pt x="121" y="33"/>
                      <a:pt x="126" y="32"/>
                    </a:cubicBezTo>
                    <a:cubicBezTo>
                      <a:pt x="129" y="33"/>
                      <a:pt x="127" y="22"/>
                      <a:pt x="123" y="24"/>
                    </a:cubicBezTo>
                    <a:cubicBezTo>
                      <a:pt x="124" y="22"/>
                      <a:pt x="126" y="21"/>
                      <a:pt x="128" y="20"/>
                    </a:cubicBezTo>
                    <a:cubicBezTo>
                      <a:pt x="128" y="16"/>
                      <a:pt x="131" y="13"/>
                      <a:pt x="136" y="13"/>
                    </a:cubicBezTo>
                    <a:cubicBezTo>
                      <a:pt x="135" y="9"/>
                      <a:pt x="137" y="7"/>
                      <a:pt x="141" y="7"/>
                    </a:cubicBezTo>
                    <a:cubicBezTo>
                      <a:pt x="138" y="13"/>
                      <a:pt x="140" y="10"/>
                      <a:pt x="145" y="9"/>
                    </a:cubicBezTo>
                    <a:cubicBezTo>
                      <a:pt x="153" y="0"/>
                      <a:pt x="168" y="9"/>
                      <a:pt x="178" y="9"/>
                    </a:cubicBezTo>
                    <a:close/>
                  </a:path>
                </a:pathLst>
              </a:custGeom>
              <a:grpFill/>
              <a:ln>
                <a:noFill/>
              </a:ln>
            </p:spPr>
            <p:txBody>
              <a:bodyPr vert="horz" wrap="square" lIns="91440" tIns="45720" rIns="91440" bIns="45720" anchor="ctr">
                <a:normAutofit/>
              </a:bodyPr>
              <a:lstStyle/>
              <a:p>
                <a:pPr marL="0" algn="ctr"/>
                <a:endParaRPr/>
              </a:p>
            </p:txBody>
          </p:sp>
        </p:grpSp>
        <p:grpSp>
          <p:nvGrpSpPr>
            <p:cNvPr id="6" name="Group 112">
              <a:extLst>
                <a:ext uri="{FF2B5EF4-FFF2-40B4-BE49-F238E27FC236}">
                  <a16:creationId xmlns:a16="http://schemas.microsoft.com/office/drawing/2014/main" id="{AEAFC6A1-B307-E833-DAED-0B9879FE4AF9}"/>
                </a:ext>
              </a:extLst>
            </p:cNvPr>
            <p:cNvGrpSpPr/>
            <p:nvPr/>
          </p:nvGrpSpPr>
          <p:grpSpPr>
            <a:xfrm>
              <a:off x="6587877" y="3068185"/>
              <a:ext cx="593504" cy="446639"/>
              <a:chOff x="971550" y="1765300"/>
              <a:chExt cx="1090613" cy="820738"/>
            </a:xfrm>
          </p:grpSpPr>
          <p:sp>
            <p:nvSpPr>
              <p:cNvPr id="47" name="Freeform 113">
                <a:extLst>
                  <a:ext uri="{FF2B5EF4-FFF2-40B4-BE49-F238E27FC236}">
                    <a16:creationId xmlns:a16="http://schemas.microsoft.com/office/drawing/2014/main" id="{9C153F15-7F47-93AC-FBBB-1BC87819B8DE}"/>
                  </a:ext>
                </a:extLst>
              </p:cNvPr>
              <p:cNvSpPr/>
              <p:nvPr/>
            </p:nvSpPr>
            <p:spPr>
              <a:xfrm>
                <a:off x="1057275" y="2230438"/>
                <a:ext cx="1004888" cy="355600"/>
              </a:xfrm>
              <a:custGeom>
                <a:avLst/>
                <a:gdLst/>
                <a:ahLst/>
                <a:cxnLst/>
                <a:rect l="l" t="t" r="r" b="b"/>
                <a:pathLst>
                  <a:path w="633" h="224">
                    <a:moveTo>
                      <a:pt x="5" y="224"/>
                    </a:moveTo>
                    <a:lnTo>
                      <a:pt x="0" y="137"/>
                    </a:lnTo>
                    <a:lnTo>
                      <a:pt x="633" y="0"/>
                    </a:lnTo>
                    <a:lnTo>
                      <a:pt x="5" y="224"/>
                    </a:lnTo>
                    <a:close/>
                  </a:path>
                </a:pathLst>
              </a:custGeom>
              <a:solidFill>
                <a:srgbClr val="778495">
                  <a:alpha val="50000"/>
                  <a:lumMod val="75000"/>
                  <a:lumOff val="25000"/>
                </a:srgbClr>
              </a:solidFill>
              <a:ln>
                <a:noFill/>
              </a:ln>
            </p:spPr>
            <p:txBody>
              <a:bodyPr vert="horz" wrap="square" lIns="91440" tIns="45720" rIns="91440" bIns="45720" anchor="ctr">
                <a:normAutofit fontScale="40000" lnSpcReduction="20000"/>
              </a:bodyPr>
              <a:lstStyle/>
              <a:p>
                <a:pPr marL="0" algn="ctr"/>
                <a:endParaRPr/>
              </a:p>
            </p:txBody>
          </p:sp>
          <p:sp>
            <p:nvSpPr>
              <p:cNvPr id="48" name="Freeform 114">
                <a:extLst>
                  <a:ext uri="{FF2B5EF4-FFF2-40B4-BE49-F238E27FC236}">
                    <a16:creationId xmlns:a16="http://schemas.microsoft.com/office/drawing/2014/main" id="{CDC9D3CA-B713-C1A4-6771-748CA842B428}"/>
                  </a:ext>
                </a:extLst>
              </p:cNvPr>
              <p:cNvSpPr/>
              <p:nvPr/>
            </p:nvSpPr>
            <p:spPr>
              <a:xfrm>
                <a:off x="971550" y="1765300"/>
                <a:ext cx="93663" cy="820738"/>
              </a:xfrm>
              <a:custGeom>
                <a:avLst/>
                <a:gdLst/>
                <a:ahLst/>
                <a:cxnLst/>
                <a:rect l="l" t="t" r="r" b="b"/>
                <a:pathLst>
                  <a:path w="59" h="517">
                    <a:moveTo>
                      <a:pt x="59" y="0"/>
                    </a:moveTo>
                    <a:lnTo>
                      <a:pt x="59" y="517"/>
                    </a:lnTo>
                    <a:lnTo>
                      <a:pt x="0" y="460"/>
                    </a:lnTo>
                    <a:lnTo>
                      <a:pt x="59" y="0"/>
                    </a:lnTo>
                    <a:close/>
                  </a:path>
                </a:pathLst>
              </a:custGeom>
              <a:solidFill>
                <a:schemeClr val="accent1"/>
              </a:solidFill>
              <a:ln>
                <a:noFill/>
              </a:ln>
            </p:spPr>
            <p:txBody>
              <a:bodyPr vert="horz" wrap="square" lIns="91440" tIns="45720" rIns="91440" bIns="45720" anchor="ctr">
                <a:normAutofit/>
              </a:bodyPr>
              <a:lstStyle/>
              <a:p>
                <a:pPr marL="0" algn="ctr"/>
                <a:endParaRPr/>
              </a:p>
            </p:txBody>
          </p:sp>
          <p:sp>
            <p:nvSpPr>
              <p:cNvPr id="49" name="Freeform 115">
                <a:extLst>
                  <a:ext uri="{FF2B5EF4-FFF2-40B4-BE49-F238E27FC236}">
                    <a16:creationId xmlns:a16="http://schemas.microsoft.com/office/drawing/2014/main" id="{50C6D41C-C88D-8903-7B5C-16B9511695C7}"/>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rgbClr val="93C944"/>
              </a:solidFill>
              <a:ln>
                <a:noFill/>
              </a:ln>
            </p:spPr>
            <p:txBody>
              <a:bodyPr vert="horz" wrap="square" lIns="91440" tIns="45720" rIns="91440" bIns="45720" anchor="ctr">
                <a:normAutofit/>
              </a:bodyPr>
              <a:lstStyle/>
              <a:p>
                <a:pPr marL="0" algn="ctr"/>
                <a:endParaRPr/>
              </a:p>
            </p:txBody>
          </p:sp>
          <p:sp>
            <p:nvSpPr>
              <p:cNvPr id="50" name="Freeform 116">
                <a:extLst>
                  <a:ext uri="{FF2B5EF4-FFF2-40B4-BE49-F238E27FC236}">
                    <a16:creationId xmlns:a16="http://schemas.microsoft.com/office/drawing/2014/main" id="{2F1ACC6E-B34F-E8B6-F62F-DFCD2175FC3F}"/>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chemeClr val="accent1">
                  <a:lumMod val="75000"/>
                </a:schemeClr>
              </a:solidFill>
              <a:ln>
                <a:noFill/>
              </a:ln>
            </p:spPr>
            <p:txBody>
              <a:bodyPr vert="horz" wrap="square" lIns="91440" tIns="45720" rIns="91440" bIns="45720" anchor="ctr">
                <a:normAutofit/>
              </a:bodyPr>
              <a:lstStyle/>
              <a:p>
                <a:pPr marL="0" algn="ctr"/>
                <a:endParaRPr/>
              </a:p>
            </p:txBody>
          </p:sp>
        </p:grpSp>
        <p:grpSp>
          <p:nvGrpSpPr>
            <p:cNvPr id="7" name="Group 117">
              <a:extLst>
                <a:ext uri="{FF2B5EF4-FFF2-40B4-BE49-F238E27FC236}">
                  <a16:creationId xmlns:a16="http://schemas.microsoft.com/office/drawing/2014/main" id="{8E4F8DDD-08F6-7BA6-3567-336C24F0A1E4}"/>
                </a:ext>
              </a:extLst>
            </p:cNvPr>
            <p:cNvGrpSpPr/>
            <p:nvPr/>
          </p:nvGrpSpPr>
          <p:grpSpPr>
            <a:xfrm>
              <a:off x="7057938" y="2798303"/>
              <a:ext cx="1107298" cy="833294"/>
              <a:chOff x="971550" y="1765300"/>
              <a:chExt cx="1090613" cy="820738"/>
            </a:xfrm>
          </p:grpSpPr>
          <p:sp>
            <p:nvSpPr>
              <p:cNvPr id="43" name="Freeform 118">
                <a:extLst>
                  <a:ext uri="{FF2B5EF4-FFF2-40B4-BE49-F238E27FC236}">
                    <a16:creationId xmlns:a16="http://schemas.microsoft.com/office/drawing/2014/main" id="{A323A7B7-2E03-57BA-057D-1040848CD1B4}"/>
                  </a:ext>
                </a:extLst>
              </p:cNvPr>
              <p:cNvSpPr/>
              <p:nvPr/>
            </p:nvSpPr>
            <p:spPr>
              <a:xfrm>
                <a:off x="1057275" y="2230438"/>
                <a:ext cx="1004888" cy="355600"/>
              </a:xfrm>
              <a:custGeom>
                <a:avLst/>
                <a:gdLst/>
                <a:ahLst/>
                <a:cxnLst/>
                <a:rect l="l" t="t" r="r" b="b"/>
                <a:pathLst>
                  <a:path w="633" h="224">
                    <a:moveTo>
                      <a:pt x="5" y="224"/>
                    </a:moveTo>
                    <a:lnTo>
                      <a:pt x="0" y="137"/>
                    </a:lnTo>
                    <a:lnTo>
                      <a:pt x="633" y="0"/>
                    </a:lnTo>
                    <a:lnTo>
                      <a:pt x="5" y="224"/>
                    </a:lnTo>
                    <a:close/>
                  </a:path>
                </a:pathLst>
              </a:custGeom>
              <a:solidFill>
                <a:srgbClr val="778495">
                  <a:alpha val="50000"/>
                  <a:lumMod val="75000"/>
                  <a:lumOff val="25000"/>
                </a:srgbClr>
              </a:solidFill>
              <a:ln>
                <a:noFill/>
              </a:ln>
            </p:spPr>
            <p:txBody>
              <a:bodyPr vert="horz" wrap="square" lIns="91440" tIns="45720" rIns="91440" bIns="45720" anchor="ctr">
                <a:normAutofit lnSpcReduction="10000"/>
              </a:bodyPr>
              <a:lstStyle/>
              <a:p>
                <a:pPr marL="0" algn="ctr"/>
                <a:endParaRPr/>
              </a:p>
            </p:txBody>
          </p:sp>
          <p:sp>
            <p:nvSpPr>
              <p:cNvPr id="44" name="Freeform 119">
                <a:extLst>
                  <a:ext uri="{FF2B5EF4-FFF2-40B4-BE49-F238E27FC236}">
                    <a16:creationId xmlns:a16="http://schemas.microsoft.com/office/drawing/2014/main" id="{0E195262-BB58-36D4-C8D4-751821E48567}"/>
                  </a:ext>
                </a:extLst>
              </p:cNvPr>
              <p:cNvSpPr/>
              <p:nvPr/>
            </p:nvSpPr>
            <p:spPr>
              <a:xfrm>
                <a:off x="971550" y="1765300"/>
                <a:ext cx="93663" cy="820738"/>
              </a:xfrm>
              <a:custGeom>
                <a:avLst/>
                <a:gdLst/>
                <a:ahLst/>
                <a:cxnLst/>
                <a:rect l="l" t="t" r="r" b="b"/>
                <a:pathLst>
                  <a:path w="59" h="517">
                    <a:moveTo>
                      <a:pt x="59" y="0"/>
                    </a:moveTo>
                    <a:lnTo>
                      <a:pt x="59" y="517"/>
                    </a:lnTo>
                    <a:lnTo>
                      <a:pt x="0" y="460"/>
                    </a:lnTo>
                    <a:lnTo>
                      <a:pt x="59" y="0"/>
                    </a:lnTo>
                    <a:close/>
                  </a:path>
                </a:pathLst>
              </a:custGeom>
              <a:solidFill>
                <a:schemeClr val="accent1"/>
              </a:solidFill>
              <a:ln>
                <a:noFill/>
              </a:ln>
            </p:spPr>
            <p:txBody>
              <a:bodyPr vert="horz" wrap="square" lIns="91440" tIns="45720" rIns="91440" bIns="45720" anchor="ctr">
                <a:normAutofit/>
              </a:bodyPr>
              <a:lstStyle/>
              <a:p>
                <a:pPr marL="0" algn="ctr"/>
                <a:endParaRPr/>
              </a:p>
            </p:txBody>
          </p:sp>
          <p:sp>
            <p:nvSpPr>
              <p:cNvPr id="45" name="Freeform 120">
                <a:extLst>
                  <a:ext uri="{FF2B5EF4-FFF2-40B4-BE49-F238E27FC236}">
                    <a16:creationId xmlns:a16="http://schemas.microsoft.com/office/drawing/2014/main" id="{CE68561F-2CFB-124C-D196-C3E9AB3EA2F7}"/>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rgbClr val="93C944"/>
              </a:solidFill>
              <a:ln>
                <a:noFill/>
              </a:ln>
            </p:spPr>
            <p:txBody>
              <a:bodyPr vert="horz" wrap="square" lIns="91440" tIns="45720" rIns="91440" bIns="45720" anchor="ctr">
                <a:normAutofit/>
              </a:bodyPr>
              <a:lstStyle/>
              <a:p>
                <a:pPr marL="0" algn="ctr"/>
                <a:endParaRPr/>
              </a:p>
            </p:txBody>
          </p:sp>
          <p:sp>
            <p:nvSpPr>
              <p:cNvPr id="46" name="Freeform 121">
                <a:extLst>
                  <a:ext uri="{FF2B5EF4-FFF2-40B4-BE49-F238E27FC236}">
                    <a16:creationId xmlns:a16="http://schemas.microsoft.com/office/drawing/2014/main" id="{938CB1A9-8AD7-0276-4231-1AE74E31494B}"/>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chemeClr val="accent1">
                  <a:lumMod val="75000"/>
                </a:schemeClr>
              </a:solidFill>
              <a:ln>
                <a:noFill/>
              </a:ln>
            </p:spPr>
            <p:txBody>
              <a:bodyPr vert="horz" wrap="square" lIns="91440" tIns="45720" rIns="91440" bIns="45720" anchor="ctr">
                <a:normAutofit/>
              </a:bodyPr>
              <a:lstStyle/>
              <a:p>
                <a:pPr marL="0" algn="ctr"/>
                <a:endParaRPr/>
              </a:p>
            </p:txBody>
          </p:sp>
        </p:grpSp>
        <p:grpSp>
          <p:nvGrpSpPr>
            <p:cNvPr id="8" name="Group 122">
              <a:extLst>
                <a:ext uri="{FF2B5EF4-FFF2-40B4-BE49-F238E27FC236}">
                  <a16:creationId xmlns:a16="http://schemas.microsoft.com/office/drawing/2014/main" id="{EC3DEC1B-9282-6470-9934-EEF9A2D1D75E}"/>
                </a:ext>
              </a:extLst>
            </p:cNvPr>
            <p:cNvGrpSpPr/>
            <p:nvPr/>
          </p:nvGrpSpPr>
          <p:grpSpPr>
            <a:xfrm>
              <a:off x="10424886" y="2458208"/>
              <a:ext cx="1107298" cy="833294"/>
              <a:chOff x="971550" y="1765300"/>
              <a:chExt cx="1090613" cy="820738"/>
            </a:xfrm>
          </p:grpSpPr>
          <p:sp>
            <p:nvSpPr>
              <p:cNvPr id="39" name="Freeform 123">
                <a:extLst>
                  <a:ext uri="{FF2B5EF4-FFF2-40B4-BE49-F238E27FC236}">
                    <a16:creationId xmlns:a16="http://schemas.microsoft.com/office/drawing/2014/main" id="{AC358F3C-993B-CB27-7CD7-767A300D2A4D}"/>
                  </a:ext>
                </a:extLst>
              </p:cNvPr>
              <p:cNvSpPr/>
              <p:nvPr/>
            </p:nvSpPr>
            <p:spPr>
              <a:xfrm>
                <a:off x="1057275" y="2230438"/>
                <a:ext cx="1004888" cy="355600"/>
              </a:xfrm>
              <a:custGeom>
                <a:avLst/>
                <a:gdLst/>
                <a:ahLst/>
                <a:cxnLst/>
                <a:rect l="l" t="t" r="r" b="b"/>
                <a:pathLst>
                  <a:path w="633" h="224">
                    <a:moveTo>
                      <a:pt x="5" y="224"/>
                    </a:moveTo>
                    <a:lnTo>
                      <a:pt x="0" y="137"/>
                    </a:lnTo>
                    <a:lnTo>
                      <a:pt x="633" y="0"/>
                    </a:lnTo>
                    <a:lnTo>
                      <a:pt x="5" y="224"/>
                    </a:lnTo>
                    <a:close/>
                  </a:path>
                </a:pathLst>
              </a:custGeom>
              <a:solidFill>
                <a:srgbClr val="778495">
                  <a:alpha val="50000"/>
                  <a:lumMod val="75000"/>
                  <a:lumOff val="25000"/>
                </a:srgbClr>
              </a:solidFill>
              <a:ln>
                <a:noFill/>
              </a:ln>
            </p:spPr>
            <p:txBody>
              <a:bodyPr vert="horz" wrap="square" lIns="91440" tIns="45720" rIns="91440" bIns="45720" anchor="ctr">
                <a:normAutofit lnSpcReduction="10000"/>
              </a:bodyPr>
              <a:lstStyle/>
              <a:p>
                <a:pPr marL="0" algn="ctr"/>
                <a:endParaRPr/>
              </a:p>
            </p:txBody>
          </p:sp>
          <p:sp>
            <p:nvSpPr>
              <p:cNvPr id="40" name="Freeform 124">
                <a:extLst>
                  <a:ext uri="{FF2B5EF4-FFF2-40B4-BE49-F238E27FC236}">
                    <a16:creationId xmlns:a16="http://schemas.microsoft.com/office/drawing/2014/main" id="{9880B4DC-BEC6-E668-AA04-CE416D8B54A6}"/>
                  </a:ext>
                </a:extLst>
              </p:cNvPr>
              <p:cNvSpPr/>
              <p:nvPr/>
            </p:nvSpPr>
            <p:spPr>
              <a:xfrm>
                <a:off x="971550" y="1765300"/>
                <a:ext cx="93663" cy="820738"/>
              </a:xfrm>
              <a:custGeom>
                <a:avLst/>
                <a:gdLst/>
                <a:ahLst/>
                <a:cxnLst/>
                <a:rect l="l" t="t" r="r" b="b"/>
                <a:pathLst>
                  <a:path w="59" h="517">
                    <a:moveTo>
                      <a:pt x="59" y="0"/>
                    </a:moveTo>
                    <a:lnTo>
                      <a:pt x="59" y="517"/>
                    </a:lnTo>
                    <a:lnTo>
                      <a:pt x="0" y="460"/>
                    </a:lnTo>
                    <a:lnTo>
                      <a:pt x="59" y="0"/>
                    </a:lnTo>
                    <a:close/>
                  </a:path>
                </a:pathLst>
              </a:custGeom>
              <a:solidFill>
                <a:schemeClr val="accent2"/>
              </a:solidFill>
              <a:ln>
                <a:noFill/>
              </a:ln>
            </p:spPr>
            <p:txBody>
              <a:bodyPr vert="horz" wrap="square" lIns="91440" tIns="45720" rIns="91440" bIns="45720" anchor="ctr">
                <a:normAutofit/>
              </a:bodyPr>
              <a:lstStyle/>
              <a:p>
                <a:pPr marL="0" algn="ctr"/>
                <a:endParaRPr/>
              </a:p>
            </p:txBody>
          </p:sp>
          <p:sp>
            <p:nvSpPr>
              <p:cNvPr id="41" name="Freeform 125">
                <a:extLst>
                  <a:ext uri="{FF2B5EF4-FFF2-40B4-BE49-F238E27FC236}">
                    <a16:creationId xmlns:a16="http://schemas.microsoft.com/office/drawing/2014/main" id="{F30B8398-3036-6BA3-5B74-B0891AE1DD15}"/>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rgbClr val="93C944"/>
              </a:solidFill>
              <a:ln>
                <a:noFill/>
              </a:ln>
            </p:spPr>
            <p:txBody>
              <a:bodyPr vert="horz" wrap="square" lIns="91440" tIns="45720" rIns="91440" bIns="45720" anchor="ctr">
                <a:normAutofit/>
              </a:bodyPr>
              <a:lstStyle/>
              <a:p>
                <a:pPr marL="0" algn="ctr"/>
                <a:endParaRPr/>
              </a:p>
            </p:txBody>
          </p:sp>
          <p:sp>
            <p:nvSpPr>
              <p:cNvPr id="42" name="Freeform 126">
                <a:extLst>
                  <a:ext uri="{FF2B5EF4-FFF2-40B4-BE49-F238E27FC236}">
                    <a16:creationId xmlns:a16="http://schemas.microsoft.com/office/drawing/2014/main" id="{2D606F2B-3BF0-6FD8-6ABF-0946E07B48CD}"/>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chemeClr val="accent2">
                  <a:lumMod val="75000"/>
                </a:schemeClr>
              </a:solidFill>
              <a:ln>
                <a:noFill/>
              </a:ln>
            </p:spPr>
            <p:txBody>
              <a:bodyPr vert="horz" wrap="square" lIns="91440" tIns="45720" rIns="91440" bIns="45720" anchor="ctr">
                <a:normAutofit/>
              </a:bodyPr>
              <a:lstStyle/>
              <a:p>
                <a:pPr marL="0" algn="ctr"/>
                <a:endParaRPr/>
              </a:p>
            </p:txBody>
          </p:sp>
        </p:grpSp>
        <p:grpSp>
          <p:nvGrpSpPr>
            <p:cNvPr id="9" name="Group 127">
              <a:extLst>
                <a:ext uri="{FF2B5EF4-FFF2-40B4-BE49-F238E27FC236}">
                  <a16:creationId xmlns:a16="http://schemas.microsoft.com/office/drawing/2014/main" id="{83B68A5A-A4A9-E58A-DFFA-9F582B1E2C63}"/>
                </a:ext>
              </a:extLst>
            </p:cNvPr>
            <p:cNvGrpSpPr/>
            <p:nvPr/>
          </p:nvGrpSpPr>
          <p:grpSpPr>
            <a:xfrm>
              <a:off x="10965787" y="4272137"/>
              <a:ext cx="500171" cy="376403"/>
              <a:chOff x="971550" y="1765300"/>
              <a:chExt cx="1090613" cy="820738"/>
            </a:xfrm>
          </p:grpSpPr>
          <p:sp>
            <p:nvSpPr>
              <p:cNvPr id="35" name="Freeform 128">
                <a:extLst>
                  <a:ext uri="{FF2B5EF4-FFF2-40B4-BE49-F238E27FC236}">
                    <a16:creationId xmlns:a16="http://schemas.microsoft.com/office/drawing/2014/main" id="{F9833A6A-200B-DE64-E77A-B54206552E54}"/>
                  </a:ext>
                </a:extLst>
              </p:cNvPr>
              <p:cNvSpPr/>
              <p:nvPr/>
            </p:nvSpPr>
            <p:spPr>
              <a:xfrm>
                <a:off x="1057275" y="2230438"/>
                <a:ext cx="1004888" cy="355600"/>
              </a:xfrm>
              <a:custGeom>
                <a:avLst/>
                <a:gdLst/>
                <a:ahLst/>
                <a:cxnLst/>
                <a:rect l="l" t="t" r="r" b="b"/>
                <a:pathLst>
                  <a:path w="633" h="224">
                    <a:moveTo>
                      <a:pt x="5" y="224"/>
                    </a:moveTo>
                    <a:lnTo>
                      <a:pt x="0" y="137"/>
                    </a:lnTo>
                    <a:lnTo>
                      <a:pt x="633" y="0"/>
                    </a:lnTo>
                    <a:lnTo>
                      <a:pt x="5" y="224"/>
                    </a:lnTo>
                    <a:close/>
                  </a:path>
                </a:pathLst>
              </a:custGeom>
              <a:solidFill>
                <a:srgbClr val="778495">
                  <a:alpha val="50000"/>
                  <a:lumMod val="75000"/>
                  <a:lumOff val="25000"/>
                </a:srgbClr>
              </a:solidFill>
              <a:ln>
                <a:noFill/>
              </a:ln>
            </p:spPr>
            <p:txBody>
              <a:bodyPr vert="horz" wrap="square" lIns="91440" tIns="45720" rIns="91440" bIns="45720" anchor="ctr">
                <a:normAutofit fontScale="25000" lnSpcReduction="20000"/>
              </a:bodyPr>
              <a:lstStyle/>
              <a:p>
                <a:pPr marL="0" algn="ctr"/>
                <a:endParaRPr/>
              </a:p>
            </p:txBody>
          </p:sp>
          <p:sp>
            <p:nvSpPr>
              <p:cNvPr id="36" name="Freeform 129">
                <a:extLst>
                  <a:ext uri="{FF2B5EF4-FFF2-40B4-BE49-F238E27FC236}">
                    <a16:creationId xmlns:a16="http://schemas.microsoft.com/office/drawing/2014/main" id="{74A20137-59EF-6251-80F4-C556DF745E30}"/>
                  </a:ext>
                </a:extLst>
              </p:cNvPr>
              <p:cNvSpPr/>
              <p:nvPr/>
            </p:nvSpPr>
            <p:spPr>
              <a:xfrm>
                <a:off x="971550" y="1765300"/>
                <a:ext cx="93663" cy="820738"/>
              </a:xfrm>
              <a:custGeom>
                <a:avLst/>
                <a:gdLst/>
                <a:ahLst/>
                <a:cxnLst/>
                <a:rect l="l" t="t" r="r" b="b"/>
                <a:pathLst>
                  <a:path w="59" h="517">
                    <a:moveTo>
                      <a:pt x="59" y="0"/>
                    </a:moveTo>
                    <a:lnTo>
                      <a:pt x="59" y="517"/>
                    </a:lnTo>
                    <a:lnTo>
                      <a:pt x="0" y="460"/>
                    </a:lnTo>
                    <a:lnTo>
                      <a:pt x="59" y="0"/>
                    </a:lnTo>
                    <a:close/>
                  </a:path>
                </a:pathLst>
              </a:custGeom>
              <a:solidFill>
                <a:schemeClr val="accent2"/>
              </a:solidFill>
              <a:ln>
                <a:noFill/>
              </a:ln>
            </p:spPr>
            <p:txBody>
              <a:bodyPr vert="horz" wrap="square" lIns="91440" tIns="45720" rIns="91440" bIns="45720" anchor="ctr">
                <a:normAutofit/>
              </a:bodyPr>
              <a:lstStyle/>
              <a:p>
                <a:pPr marL="0" algn="ctr"/>
                <a:endParaRPr/>
              </a:p>
            </p:txBody>
          </p:sp>
          <p:sp>
            <p:nvSpPr>
              <p:cNvPr id="37" name="Freeform 130">
                <a:extLst>
                  <a:ext uri="{FF2B5EF4-FFF2-40B4-BE49-F238E27FC236}">
                    <a16:creationId xmlns:a16="http://schemas.microsoft.com/office/drawing/2014/main" id="{5F41C1AD-0FA5-05B6-78F6-5BF120114947}"/>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rgbClr val="93C944"/>
              </a:solidFill>
              <a:ln>
                <a:noFill/>
              </a:ln>
            </p:spPr>
            <p:txBody>
              <a:bodyPr vert="horz" wrap="square" lIns="91440" tIns="45720" rIns="91440" bIns="45720" anchor="ctr">
                <a:normAutofit/>
              </a:bodyPr>
              <a:lstStyle/>
              <a:p>
                <a:pPr marL="0" algn="ctr"/>
                <a:endParaRPr/>
              </a:p>
            </p:txBody>
          </p:sp>
          <p:sp>
            <p:nvSpPr>
              <p:cNvPr id="38" name="Freeform 131">
                <a:extLst>
                  <a:ext uri="{FF2B5EF4-FFF2-40B4-BE49-F238E27FC236}">
                    <a16:creationId xmlns:a16="http://schemas.microsoft.com/office/drawing/2014/main" id="{A64F834D-F92C-AC14-8AD3-0FA7EF6B7B91}"/>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chemeClr val="accent2">
                  <a:lumMod val="75000"/>
                </a:schemeClr>
              </a:solidFill>
              <a:ln>
                <a:noFill/>
              </a:ln>
            </p:spPr>
            <p:txBody>
              <a:bodyPr vert="horz" wrap="square" lIns="91440" tIns="45720" rIns="91440" bIns="45720" anchor="ctr">
                <a:normAutofit/>
              </a:bodyPr>
              <a:lstStyle/>
              <a:p>
                <a:pPr marL="0" algn="ctr"/>
                <a:endParaRPr/>
              </a:p>
            </p:txBody>
          </p:sp>
        </p:grpSp>
        <p:grpSp>
          <p:nvGrpSpPr>
            <p:cNvPr id="10" name="Group 132">
              <a:extLst>
                <a:ext uri="{FF2B5EF4-FFF2-40B4-BE49-F238E27FC236}">
                  <a16:creationId xmlns:a16="http://schemas.microsoft.com/office/drawing/2014/main" id="{DD65732C-F0E0-DDFC-5F60-FBD1ACAD933E}"/>
                </a:ext>
              </a:extLst>
            </p:cNvPr>
            <p:cNvGrpSpPr/>
            <p:nvPr/>
          </p:nvGrpSpPr>
          <p:grpSpPr>
            <a:xfrm>
              <a:off x="8496461" y="3202450"/>
              <a:ext cx="1099564" cy="827473"/>
              <a:chOff x="971550" y="1765300"/>
              <a:chExt cx="1090613" cy="820738"/>
            </a:xfrm>
          </p:grpSpPr>
          <p:sp>
            <p:nvSpPr>
              <p:cNvPr id="31" name="Freeform 133">
                <a:extLst>
                  <a:ext uri="{FF2B5EF4-FFF2-40B4-BE49-F238E27FC236}">
                    <a16:creationId xmlns:a16="http://schemas.microsoft.com/office/drawing/2014/main" id="{7190E853-BC4E-0758-788C-BACA389A6115}"/>
                  </a:ext>
                </a:extLst>
              </p:cNvPr>
              <p:cNvSpPr/>
              <p:nvPr/>
            </p:nvSpPr>
            <p:spPr>
              <a:xfrm>
                <a:off x="1057275" y="2230438"/>
                <a:ext cx="1004888" cy="355600"/>
              </a:xfrm>
              <a:custGeom>
                <a:avLst/>
                <a:gdLst/>
                <a:ahLst/>
                <a:cxnLst/>
                <a:rect l="l" t="t" r="r" b="b"/>
                <a:pathLst>
                  <a:path w="633" h="224">
                    <a:moveTo>
                      <a:pt x="5" y="224"/>
                    </a:moveTo>
                    <a:lnTo>
                      <a:pt x="0" y="137"/>
                    </a:lnTo>
                    <a:lnTo>
                      <a:pt x="633" y="0"/>
                    </a:lnTo>
                    <a:lnTo>
                      <a:pt x="5" y="224"/>
                    </a:lnTo>
                    <a:close/>
                  </a:path>
                </a:pathLst>
              </a:custGeom>
              <a:solidFill>
                <a:srgbClr val="778495">
                  <a:alpha val="50000"/>
                  <a:lumMod val="75000"/>
                  <a:lumOff val="25000"/>
                </a:srgbClr>
              </a:solidFill>
              <a:ln>
                <a:noFill/>
              </a:ln>
            </p:spPr>
            <p:txBody>
              <a:bodyPr vert="horz" wrap="square" lIns="91440" tIns="45720" rIns="91440" bIns="45720" anchor="ctr">
                <a:normAutofit lnSpcReduction="10000"/>
              </a:bodyPr>
              <a:lstStyle/>
              <a:p>
                <a:pPr marL="0" algn="ctr"/>
                <a:endParaRPr/>
              </a:p>
            </p:txBody>
          </p:sp>
          <p:sp>
            <p:nvSpPr>
              <p:cNvPr id="32" name="Freeform 134">
                <a:extLst>
                  <a:ext uri="{FF2B5EF4-FFF2-40B4-BE49-F238E27FC236}">
                    <a16:creationId xmlns:a16="http://schemas.microsoft.com/office/drawing/2014/main" id="{39135180-0AAA-EA92-5A19-1B79BBEA8AB7}"/>
                  </a:ext>
                </a:extLst>
              </p:cNvPr>
              <p:cNvSpPr/>
              <p:nvPr/>
            </p:nvSpPr>
            <p:spPr>
              <a:xfrm>
                <a:off x="971550" y="1765300"/>
                <a:ext cx="93663" cy="820738"/>
              </a:xfrm>
              <a:custGeom>
                <a:avLst/>
                <a:gdLst/>
                <a:ahLst/>
                <a:cxnLst/>
                <a:rect l="l" t="t" r="r" b="b"/>
                <a:pathLst>
                  <a:path w="59" h="517">
                    <a:moveTo>
                      <a:pt x="59" y="0"/>
                    </a:moveTo>
                    <a:lnTo>
                      <a:pt x="59" y="517"/>
                    </a:lnTo>
                    <a:lnTo>
                      <a:pt x="0" y="460"/>
                    </a:lnTo>
                    <a:lnTo>
                      <a:pt x="59" y="0"/>
                    </a:lnTo>
                    <a:close/>
                  </a:path>
                </a:pathLst>
              </a:custGeom>
              <a:solidFill>
                <a:schemeClr val="accent3"/>
              </a:solidFill>
              <a:ln>
                <a:noFill/>
              </a:ln>
            </p:spPr>
            <p:txBody>
              <a:bodyPr vert="horz" wrap="square" lIns="91440" tIns="45720" rIns="91440" bIns="45720" anchor="ctr">
                <a:normAutofit/>
              </a:bodyPr>
              <a:lstStyle/>
              <a:p>
                <a:pPr marL="0" algn="ctr"/>
                <a:endParaRPr/>
              </a:p>
            </p:txBody>
          </p:sp>
          <p:sp>
            <p:nvSpPr>
              <p:cNvPr id="33" name="Freeform 135">
                <a:extLst>
                  <a:ext uri="{FF2B5EF4-FFF2-40B4-BE49-F238E27FC236}">
                    <a16:creationId xmlns:a16="http://schemas.microsoft.com/office/drawing/2014/main" id="{A8E453CE-F28B-B906-A1DA-708A7A38DB27}"/>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rgbClr val="93C944"/>
              </a:solidFill>
              <a:ln>
                <a:noFill/>
              </a:ln>
            </p:spPr>
            <p:txBody>
              <a:bodyPr vert="horz" wrap="square" lIns="91440" tIns="45720" rIns="91440" bIns="45720" anchor="ctr">
                <a:normAutofit/>
              </a:bodyPr>
              <a:lstStyle/>
              <a:p>
                <a:pPr marL="0" algn="ctr"/>
                <a:endParaRPr/>
              </a:p>
            </p:txBody>
          </p:sp>
          <p:sp>
            <p:nvSpPr>
              <p:cNvPr id="34" name="Freeform 136">
                <a:extLst>
                  <a:ext uri="{FF2B5EF4-FFF2-40B4-BE49-F238E27FC236}">
                    <a16:creationId xmlns:a16="http://schemas.microsoft.com/office/drawing/2014/main" id="{024D782F-DA7E-0309-6C0A-8F0B3A91BF45}"/>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chemeClr val="accent3">
                  <a:lumMod val="75000"/>
                </a:schemeClr>
              </a:solidFill>
              <a:ln>
                <a:noFill/>
              </a:ln>
            </p:spPr>
            <p:txBody>
              <a:bodyPr vert="horz" wrap="square" lIns="91440" tIns="45720" rIns="91440" bIns="45720" anchor="ctr">
                <a:normAutofit/>
              </a:bodyPr>
              <a:lstStyle/>
              <a:p>
                <a:pPr marL="0" algn="ctr"/>
                <a:endParaRPr/>
              </a:p>
            </p:txBody>
          </p:sp>
        </p:grpSp>
        <p:grpSp>
          <p:nvGrpSpPr>
            <p:cNvPr id="11" name="Group 137">
              <a:extLst>
                <a:ext uri="{FF2B5EF4-FFF2-40B4-BE49-F238E27FC236}">
                  <a16:creationId xmlns:a16="http://schemas.microsoft.com/office/drawing/2014/main" id="{6A328C70-B41B-C384-FF48-780E889C293C}"/>
                </a:ext>
              </a:extLst>
            </p:cNvPr>
            <p:cNvGrpSpPr/>
            <p:nvPr/>
          </p:nvGrpSpPr>
          <p:grpSpPr>
            <a:xfrm>
              <a:off x="7578334" y="3837320"/>
              <a:ext cx="1250528" cy="941085"/>
              <a:chOff x="971550" y="1765300"/>
              <a:chExt cx="1090613" cy="820738"/>
            </a:xfrm>
          </p:grpSpPr>
          <p:sp>
            <p:nvSpPr>
              <p:cNvPr id="27" name="Freeform 138">
                <a:extLst>
                  <a:ext uri="{FF2B5EF4-FFF2-40B4-BE49-F238E27FC236}">
                    <a16:creationId xmlns:a16="http://schemas.microsoft.com/office/drawing/2014/main" id="{A62D18F3-84DE-33E2-3534-63360A02BE1B}"/>
                  </a:ext>
                </a:extLst>
              </p:cNvPr>
              <p:cNvSpPr/>
              <p:nvPr/>
            </p:nvSpPr>
            <p:spPr>
              <a:xfrm>
                <a:off x="1057275" y="2230438"/>
                <a:ext cx="1004888" cy="355600"/>
              </a:xfrm>
              <a:custGeom>
                <a:avLst/>
                <a:gdLst/>
                <a:ahLst/>
                <a:cxnLst/>
                <a:rect l="l" t="t" r="r" b="b"/>
                <a:pathLst>
                  <a:path w="633" h="224">
                    <a:moveTo>
                      <a:pt x="5" y="224"/>
                    </a:moveTo>
                    <a:lnTo>
                      <a:pt x="0" y="137"/>
                    </a:lnTo>
                    <a:lnTo>
                      <a:pt x="633" y="0"/>
                    </a:lnTo>
                    <a:lnTo>
                      <a:pt x="5" y="224"/>
                    </a:lnTo>
                    <a:close/>
                  </a:path>
                </a:pathLst>
              </a:custGeom>
              <a:solidFill>
                <a:srgbClr val="778495">
                  <a:alpha val="50000"/>
                  <a:lumMod val="75000"/>
                  <a:lumOff val="25000"/>
                </a:srgbClr>
              </a:solidFill>
              <a:ln>
                <a:noFill/>
              </a:ln>
            </p:spPr>
            <p:txBody>
              <a:bodyPr vert="horz" wrap="square" lIns="91440" tIns="45720" rIns="91440" bIns="45720" anchor="ctr">
                <a:normAutofit/>
              </a:bodyPr>
              <a:lstStyle/>
              <a:p>
                <a:pPr marL="0" algn="ctr"/>
                <a:endParaRPr/>
              </a:p>
            </p:txBody>
          </p:sp>
          <p:sp>
            <p:nvSpPr>
              <p:cNvPr id="28" name="Freeform 139">
                <a:extLst>
                  <a:ext uri="{FF2B5EF4-FFF2-40B4-BE49-F238E27FC236}">
                    <a16:creationId xmlns:a16="http://schemas.microsoft.com/office/drawing/2014/main" id="{3EBCDDE0-1069-3028-F5EF-0F4519195A46}"/>
                  </a:ext>
                </a:extLst>
              </p:cNvPr>
              <p:cNvSpPr/>
              <p:nvPr/>
            </p:nvSpPr>
            <p:spPr>
              <a:xfrm>
                <a:off x="971550" y="1765300"/>
                <a:ext cx="93663" cy="820738"/>
              </a:xfrm>
              <a:custGeom>
                <a:avLst/>
                <a:gdLst/>
                <a:ahLst/>
                <a:cxnLst/>
                <a:rect l="l" t="t" r="r" b="b"/>
                <a:pathLst>
                  <a:path w="59" h="517">
                    <a:moveTo>
                      <a:pt x="59" y="0"/>
                    </a:moveTo>
                    <a:lnTo>
                      <a:pt x="59" y="517"/>
                    </a:lnTo>
                    <a:lnTo>
                      <a:pt x="0" y="460"/>
                    </a:lnTo>
                    <a:lnTo>
                      <a:pt x="59" y="0"/>
                    </a:lnTo>
                    <a:close/>
                  </a:path>
                </a:pathLst>
              </a:custGeom>
              <a:solidFill>
                <a:schemeClr val="accent1"/>
              </a:solidFill>
              <a:ln>
                <a:noFill/>
              </a:ln>
            </p:spPr>
            <p:txBody>
              <a:bodyPr vert="horz" wrap="square" lIns="91440" tIns="45720" rIns="91440" bIns="45720" anchor="ctr">
                <a:normAutofit/>
              </a:bodyPr>
              <a:lstStyle/>
              <a:p>
                <a:pPr marL="0" algn="ctr"/>
                <a:endParaRPr/>
              </a:p>
            </p:txBody>
          </p:sp>
          <p:sp>
            <p:nvSpPr>
              <p:cNvPr id="29" name="Freeform 140">
                <a:extLst>
                  <a:ext uri="{FF2B5EF4-FFF2-40B4-BE49-F238E27FC236}">
                    <a16:creationId xmlns:a16="http://schemas.microsoft.com/office/drawing/2014/main" id="{2D4568B9-18DB-6ACE-2A71-7939223D8315}"/>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rgbClr val="93C944"/>
              </a:solidFill>
              <a:ln>
                <a:noFill/>
              </a:ln>
            </p:spPr>
            <p:txBody>
              <a:bodyPr vert="horz" wrap="square" lIns="91440" tIns="45720" rIns="91440" bIns="45720" anchor="ctr">
                <a:normAutofit/>
              </a:bodyPr>
              <a:lstStyle/>
              <a:p>
                <a:pPr marL="0" algn="ctr"/>
                <a:endParaRPr/>
              </a:p>
            </p:txBody>
          </p:sp>
          <p:sp>
            <p:nvSpPr>
              <p:cNvPr id="30" name="Freeform 141">
                <a:extLst>
                  <a:ext uri="{FF2B5EF4-FFF2-40B4-BE49-F238E27FC236}">
                    <a16:creationId xmlns:a16="http://schemas.microsoft.com/office/drawing/2014/main" id="{BEE74179-6080-571F-EEA4-E34F13A483EF}"/>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chemeClr val="accent1">
                  <a:lumMod val="75000"/>
                </a:schemeClr>
              </a:solidFill>
              <a:ln>
                <a:noFill/>
              </a:ln>
            </p:spPr>
            <p:txBody>
              <a:bodyPr vert="horz" wrap="square" lIns="91440" tIns="45720" rIns="91440" bIns="45720" anchor="ctr">
                <a:normAutofit/>
              </a:bodyPr>
              <a:lstStyle/>
              <a:p>
                <a:pPr marL="0" algn="ctr"/>
                <a:endParaRPr/>
              </a:p>
            </p:txBody>
          </p:sp>
        </p:grpSp>
        <p:grpSp>
          <p:nvGrpSpPr>
            <p:cNvPr id="12" name="Group 142">
              <a:extLst>
                <a:ext uri="{FF2B5EF4-FFF2-40B4-BE49-F238E27FC236}">
                  <a16:creationId xmlns:a16="http://schemas.microsoft.com/office/drawing/2014/main" id="{DA519D15-9174-7CFA-5B59-88842D2190C1}"/>
                </a:ext>
              </a:extLst>
            </p:cNvPr>
            <p:cNvGrpSpPr/>
            <p:nvPr/>
          </p:nvGrpSpPr>
          <p:grpSpPr>
            <a:xfrm>
              <a:off x="10538457" y="3386683"/>
              <a:ext cx="500171" cy="376403"/>
              <a:chOff x="971550" y="1765300"/>
              <a:chExt cx="1090613" cy="820738"/>
            </a:xfrm>
          </p:grpSpPr>
          <p:sp>
            <p:nvSpPr>
              <p:cNvPr id="23" name="Freeform 143">
                <a:extLst>
                  <a:ext uri="{FF2B5EF4-FFF2-40B4-BE49-F238E27FC236}">
                    <a16:creationId xmlns:a16="http://schemas.microsoft.com/office/drawing/2014/main" id="{F1BCA6E6-96C5-C730-7916-A26D4F7BE4D4}"/>
                  </a:ext>
                </a:extLst>
              </p:cNvPr>
              <p:cNvSpPr/>
              <p:nvPr/>
            </p:nvSpPr>
            <p:spPr>
              <a:xfrm>
                <a:off x="1057275" y="2230438"/>
                <a:ext cx="1004888" cy="355600"/>
              </a:xfrm>
              <a:custGeom>
                <a:avLst/>
                <a:gdLst/>
                <a:ahLst/>
                <a:cxnLst/>
                <a:rect l="l" t="t" r="r" b="b"/>
                <a:pathLst>
                  <a:path w="633" h="224">
                    <a:moveTo>
                      <a:pt x="5" y="224"/>
                    </a:moveTo>
                    <a:lnTo>
                      <a:pt x="0" y="137"/>
                    </a:lnTo>
                    <a:lnTo>
                      <a:pt x="633" y="0"/>
                    </a:lnTo>
                    <a:lnTo>
                      <a:pt x="5" y="224"/>
                    </a:lnTo>
                    <a:close/>
                  </a:path>
                </a:pathLst>
              </a:custGeom>
              <a:solidFill>
                <a:srgbClr val="778495">
                  <a:alpha val="50000"/>
                  <a:lumMod val="75000"/>
                  <a:lumOff val="25000"/>
                </a:srgbClr>
              </a:solidFill>
              <a:ln>
                <a:noFill/>
              </a:ln>
            </p:spPr>
            <p:txBody>
              <a:bodyPr vert="horz" wrap="square" lIns="91440" tIns="45720" rIns="91440" bIns="45720" anchor="ctr">
                <a:normAutofit fontScale="25000" lnSpcReduction="20000"/>
              </a:bodyPr>
              <a:lstStyle/>
              <a:p>
                <a:pPr marL="0" algn="ctr"/>
                <a:endParaRPr/>
              </a:p>
            </p:txBody>
          </p:sp>
          <p:sp>
            <p:nvSpPr>
              <p:cNvPr id="24" name="Freeform 144">
                <a:extLst>
                  <a:ext uri="{FF2B5EF4-FFF2-40B4-BE49-F238E27FC236}">
                    <a16:creationId xmlns:a16="http://schemas.microsoft.com/office/drawing/2014/main" id="{4E4A34E3-301F-3A17-951A-D0CE5B5D4AB2}"/>
                  </a:ext>
                </a:extLst>
              </p:cNvPr>
              <p:cNvSpPr/>
              <p:nvPr/>
            </p:nvSpPr>
            <p:spPr>
              <a:xfrm>
                <a:off x="971550" y="1765300"/>
                <a:ext cx="93663" cy="820738"/>
              </a:xfrm>
              <a:custGeom>
                <a:avLst/>
                <a:gdLst/>
                <a:ahLst/>
                <a:cxnLst/>
                <a:rect l="l" t="t" r="r" b="b"/>
                <a:pathLst>
                  <a:path w="59" h="517">
                    <a:moveTo>
                      <a:pt x="59" y="0"/>
                    </a:moveTo>
                    <a:lnTo>
                      <a:pt x="59" y="517"/>
                    </a:lnTo>
                    <a:lnTo>
                      <a:pt x="0" y="460"/>
                    </a:lnTo>
                    <a:lnTo>
                      <a:pt x="59" y="0"/>
                    </a:lnTo>
                    <a:close/>
                  </a:path>
                </a:pathLst>
              </a:custGeom>
              <a:solidFill>
                <a:schemeClr val="accent2"/>
              </a:solidFill>
              <a:ln>
                <a:noFill/>
              </a:ln>
            </p:spPr>
            <p:txBody>
              <a:bodyPr vert="horz" wrap="square" lIns="91440" tIns="45720" rIns="91440" bIns="45720" anchor="ctr">
                <a:normAutofit/>
              </a:bodyPr>
              <a:lstStyle/>
              <a:p>
                <a:pPr marL="0" algn="ctr"/>
                <a:endParaRPr/>
              </a:p>
            </p:txBody>
          </p:sp>
          <p:sp>
            <p:nvSpPr>
              <p:cNvPr id="25" name="Freeform 145">
                <a:extLst>
                  <a:ext uri="{FF2B5EF4-FFF2-40B4-BE49-F238E27FC236}">
                    <a16:creationId xmlns:a16="http://schemas.microsoft.com/office/drawing/2014/main" id="{B1499D5B-2838-3A74-157B-AF9E57DB2139}"/>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rgbClr val="93C944"/>
              </a:solidFill>
              <a:ln>
                <a:noFill/>
              </a:ln>
            </p:spPr>
            <p:txBody>
              <a:bodyPr vert="horz" wrap="square" lIns="91440" tIns="45720" rIns="91440" bIns="45720" anchor="ctr">
                <a:normAutofit/>
              </a:bodyPr>
              <a:lstStyle/>
              <a:p>
                <a:pPr marL="0" algn="ctr"/>
                <a:endParaRPr/>
              </a:p>
            </p:txBody>
          </p:sp>
          <p:sp>
            <p:nvSpPr>
              <p:cNvPr id="26" name="Freeform 146">
                <a:extLst>
                  <a:ext uri="{FF2B5EF4-FFF2-40B4-BE49-F238E27FC236}">
                    <a16:creationId xmlns:a16="http://schemas.microsoft.com/office/drawing/2014/main" id="{ABD36198-5B13-AA4D-1BD7-D0900449894A}"/>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chemeClr val="accent2">
                  <a:lumMod val="75000"/>
                </a:schemeClr>
              </a:solidFill>
              <a:ln>
                <a:noFill/>
              </a:ln>
            </p:spPr>
            <p:txBody>
              <a:bodyPr vert="horz" wrap="square" lIns="91440" tIns="45720" rIns="91440" bIns="45720" anchor="ctr">
                <a:normAutofit/>
              </a:bodyPr>
              <a:lstStyle/>
              <a:p>
                <a:pPr marL="0" algn="ctr"/>
                <a:endParaRPr/>
              </a:p>
            </p:txBody>
          </p:sp>
        </p:grpSp>
        <p:grpSp>
          <p:nvGrpSpPr>
            <p:cNvPr id="13" name="Group 147">
              <a:extLst>
                <a:ext uri="{FF2B5EF4-FFF2-40B4-BE49-F238E27FC236}">
                  <a16:creationId xmlns:a16="http://schemas.microsoft.com/office/drawing/2014/main" id="{4C933FD9-1EDB-AA5A-C3D4-66F3618E7EA6}"/>
                </a:ext>
              </a:extLst>
            </p:cNvPr>
            <p:cNvGrpSpPr/>
            <p:nvPr/>
          </p:nvGrpSpPr>
          <p:grpSpPr>
            <a:xfrm>
              <a:off x="9344675" y="3412360"/>
              <a:ext cx="640421" cy="481949"/>
              <a:chOff x="971550" y="1765300"/>
              <a:chExt cx="1090613" cy="820738"/>
            </a:xfrm>
          </p:grpSpPr>
          <p:sp>
            <p:nvSpPr>
              <p:cNvPr id="19" name="Freeform 148">
                <a:extLst>
                  <a:ext uri="{FF2B5EF4-FFF2-40B4-BE49-F238E27FC236}">
                    <a16:creationId xmlns:a16="http://schemas.microsoft.com/office/drawing/2014/main" id="{B3E900E0-12EC-959B-C991-383CCAEA26DC}"/>
                  </a:ext>
                </a:extLst>
              </p:cNvPr>
              <p:cNvSpPr/>
              <p:nvPr/>
            </p:nvSpPr>
            <p:spPr>
              <a:xfrm>
                <a:off x="1057275" y="2230438"/>
                <a:ext cx="1004888" cy="355600"/>
              </a:xfrm>
              <a:custGeom>
                <a:avLst/>
                <a:gdLst/>
                <a:ahLst/>
                <a:cxnLst/>
                <a:rect l="l" t="t" r="r" b="b"/>
                <a:pathLst>
                  <a:path w="633" h="224">
                    <a:moveTo>
                      <a:pt x="5" y="224"/>
                    </a:moveTo>
                    <a:lnTo>
                      <a:pt x="0" y="137"/>
                    </a:lnTo>
                    <a:lnTo>
                      <a:pt x="633" y="0"/>
                    </a:lnTo>
                    <a:lnTo>
                      <a:pt x="5" y="224"/>
                    </a:lnTo>
                    <a:close/>
                  </a:path>
                </a:pathLst>
              </a:custGeom>
              <a:solidFill>
                <a:srgbClr val="778495">
                  <a:alpha val="50000"/>
                  <a:lumMod val="75000"/>
                  <a:lumOff val="25000"/>
                </a:srgbClr>
              </a:solidFill>
              <a:ln>
                <a:noFill/>
              </a:ln>
            </p:spPr>
            <p:txBody>
              <a:bodyPr vert="horz" wrap="square" lIns="91440" tIns="45720" rIns="91440" bIns="45720" anchor="ctr">
                <a:normAutofit fontScale="47500" lnSpcReduction="20000"/>
              </a:bodyPr>
              <a:lstStyle/>
              <a:p>
                <a:pPr marL="0" algn="ctr"/>
                <a:endParaRPr/>
              </a:p>
            </p:txBody>
          </p:sp>
          <p:sp>
            <p:nvSpPr>
              <p:cNvPr id="20" name="Freeform 149">
                <a:extLst>
                  <a:ext uri="{FF2B5EF4-FFF2-40B4-BE49-F238E27FC236}">
                    <a16:creationId xmlns:a16="http://schemas.microsoft.com/office/drawing/2014/main" id="{8F8FCBF0-CB5C-E61D-88AD-0F89DF6A58F1}"/>
                  </a:ext>
                </a:extLst>
              </p:cNvPr>
              <p:cNvSpPr/>
              <p:nvPr/>
            </p:nvSpPr>
            <p:spPr>
              <a:xfrm>
                <a:off x="971550" y="1765300"/>
                <a:ext cx="93663" cy="820738"/>
              </a:xfrm>
              <a:custGeom>
                <a:avLst/>
                <a:gdLst/>
                <a:ahLst/>
                <a:cxnLst/>
                <a:rect l="l" t="t" r="r" b="b"/>
                <a:pathLst>
                  <a:path w="59" h="517">
                    <a:moveTo>
                      <a:pt x="59" y="0"/>
                    </a:moveTo>
                    <a:lnTo>
                      <a:pt x="59" y="517"/>
                    </a:lnTo>
                    <a:lnTo>
                      <a:pt x="0" y="460"/>
                    </a:lnTo>
                    <a:lnTo>
                      <a:pt x="59" y="0"/>
                    </a:lnTo>
                    <a:close/>
                  </a:path>
                </a:pathLst>
              </a:custGeom>
              <a:solidFill>
                <a:schemeClr val="accent3"/>
              </a:solidFill>
              <a:ln>
                <a:noFill/>
              </a:ln>
            </p:spPr>
            <p:txBody>
              <a:bodyPr vert="horz" wrap="square" lIns="91440" tIns="45720" rIns="91440" bIns="45720" anchor="ctr">
                <a:normAutofit/>
              </a:bodyPr>
              <a:lstStyle/>
              <a:p>
                <a:pPr marL="0" algn="ctr"/>
                <a:endParaRPr/>
              </a:p>
            </p:txBody>
          </p:sp>
          <p:sp>
            <p:nvSpPr>
              <p:cNvPr id="21" name="Freeform 150">
                <a:extLst>
                  <a:ext uri="{FF2B5EF4-FFF2-40B4-BE49-F238E27FC236}">
                    <a16:creationId xmlns:a16="http://schemas.microsoft.com/office/drawing/2014/main" id="{B58DD102-8248-F8C8-2772-4BF729D82733}"/>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rgbClr val="93C944"/>
              </a:solidFill>
              <a:ln>
                <a:noFill/>
              </a:ln>
            </p:spPr>
            <p:txBody>
              <a:bodyPr vert="horz" wrap="square" lIns="91440" tIns="45720" rIns="91440" bIns="45720" anchor="ctr">
                <a:normAutofit/>
              </a:bodyPr>
              <a:lstStyle/>
              <a:p>
                <a:pPr marL="0" algn="ctr"/>
                <a:endParaRPr/>
              </a:p>
            </p:txBody>
          </p:sp>
          <p:sp>
            <p:nvSpPr>
              <p:cNvPr id="22" name="Freeform 151">
                <a:extLst>
                  <a:ext uri="{FF2B5EF4-FFF2-40B4-BE49-F238E27FC236}">
                    <a16:creationId xmlns:a16="http://schemas.microsoft.com/office/drawing/2014/main" id="{97E40280-18A4-B646-B3A2-6044F57544EE}"/>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chemeClr val="accent3">
                  <a:lumMod val="75000"/>
                </a:schemeClr>
              </a:solidFill>
              <a:ln>
                <a:noFill/>
              </a:ln>
            </p:spPr>
            <p:txBody>
              <a:bodyPr vert="horz" wrap="square" lIns="91440" tIns="45720" rIns="91440" bIns="45720" anchor="ctr">
                <a:normAutofit/>
              </a:bodyPr>
              <a:lstStyle/>
              <a:p>
                <a:pPr marL="0" algn="ctr"/>
                <a:endParaRPr/>
              </a:p>
            </p:txBody>
          </p:sp>
        </p:grpSp>
        <p:grpSp>
          <p:nvGrpSpPr>
            <p:cNvPr id="14" name="Group 152">
              <a:extLst>
                <a:ext uri="{FF2B5EF4-FFF2-40B4-BE49-F238E27FC236}">
                  <a16:creationId xmlns:a16="http://schemas.microsoft.com/office/drawing/2014/main" id="{81598F22-4599-75E8-0832-18F03F0C1A40}"/>
                </a:ext>
              </a:extLst>
            </p:cNvPr>
            <p:cNvGrpSpPr/>
            <p:nvPr/>
          </p:nvGrpSpPr>
          <p:grpSpPr>
            <a:xfrm>
              <a:off x="8979892" y="4445655"/>
              <a:ext cx="406942" cy="306243"/>
              <a:chOff x="971550" y="1765300"/>
              <a:chExt cx="1090613" cy="820738"/>
            </a:xfrm>
          </p:grpSpPr>
          <p:sp>
            <p:nvSpPr>
              <p:cNvPr id="15" name="Freeform 153">
                <a:extLst>
                  <a:ext uri="{FF2B5EF4-FFF2-40B4-BE49-F238E27FC236}">
                    <a16:creationId xmlns:a16="http://schemas.microsoft.com/office/drawing/2014/main" id="{B5C5D146-80E2-D061-002D-AB8C474C8B94}"/>
                  </a:ext>
                </a:extLst>
              </p:cNvPr>
              <p:cNvSpPr/>
              <p:nvPr/>
            </p:nvSpPr>
            <p:spPr>
              <a:xfrm>
                <a:off x="1057275" y="2230438"/>
                <a:ext cx="1004888" cy="355600"/>
              </a:xfrm>
              <a:custGeom>
                <a:avLst/>
                <a:gdLst/>
                <a:ahLst/>
                <a:cxnLst/>
                <a:rect l="l" t="t" r="r" b="b"/>
                <a:pathLst>
                  <a:path w="633" h="224">
                    <a:moveTo>
                      <a:pt x="5" y="224"/>
                    </a:moveTo>
                    <a:lnTo>
                      <a:pt x="0" y="137"/>
                    </a:lnTo>
                    <a:lnTo>
                      <a:pt x="633" y="0"/>
                    </a:lnTo>
                    <a:lnTo>
                      <a:pt x="5" y="224"/>
                    </a:lnTo>
                    <a:close/>
                  </a:path>
                </a:pathLst>
              </a:custGeom>
              <a:solidFill>
                <a:srgbClr val="778495">
                  <a:alpha val="50000"/>
                  <a:lumMod val="75000"/>
                  <a:lumOff val="25000"/>
                </a:srgbClr>
              </a:solidFill>
              <a:ln>
                <a:noFill/>
              </a:ln>
            </p:spPr>
            <p:txBody>
              <a:bodyPr vert="horz" wrap="square" lIns="91440" tIns="45720" rIns="91440" bIns="45720" anchor="ctr">
                <a:normAutofit fontScale="25000" lnSpcReduction="20000"/>
              </a:bodyPr>
              <a:lstStyle/>
              <a:p>
                <a:pPr marL="0" algn="ctr"/>
                <a:endParaRPr/>
              </a:p>
            </p:txBody>
          </p:sp>
          <p:sp>
            <p:nvSpPr>
              <p:cNvPr id="16" name="Freeform 154">
                <a:extLst>
                  <a:ext uri="{FF2B5EF4-FFF2-40B4-BE49-F238E27FC236}">
                    <a16:creationId xmlns:a16="http://schemas.microsoft.com/office/drawing/2014/main" id="{7999F0F7-95D5-E1EB-9327-2E9C6636A2F3}"/>
                  </a:ext>
                </a:extLst>
              </p:cNvPr>
              <p:cNvSpPr/>
              <p:nvPr/>
            </p:nvSpPr>
            <p:spPr>
              <a:xfrm>
                <a:off x="971550" y="1765300"/>
                <a:ext cx="93663" cy="820738"/>
              </a:xfrm>
              <a:custGeom>
                <a:avLst/>
                <a:gdLst/>
                <a:ahLst/>
                <a:cxnLst/>
                <a:rect l="l" t="t" r="r" b="b"/>
                <a:pathLst>
                  <a:path w="59" h="517">
                    <a:moveTo>
                      <a:pt x="59" y="0"/>
                    </a:moveTo>
                    <a:lnTo>
                      <a:pt x="59" y="517"/>
                    </a:lnTo>
                    <a:lnTo>
                      <a:pt x="0" y="460"/>
                    </a:lnTo>
                    <a:lnTo>
                      <a:pt x="59" y="0"/>
                    </a:lnTo>
                    <a:close/>
                  </a:path>
                </a:pathLst>
              </a:custGeom>
              <a:solidFill>
                <a:schemeClr val="accent3"/>
              </a:solidFill>
              <a:ln>
                <a:noFill/>
              </a:ln>
            </p:spPr>
            <p:txBody>
              <a:bodyPr vert="horz" wrap="square" lIns="91440" tIns="45720" rIns="91440" bIns="45720" anchor="ctr">
                <a:normAutofit fontScale="92500" lnSpcReduction="20000"/>
              </a:bodyPr>
              <a:lstStyle/>
              <a:p>
                <a:pPr marL="0" algn="ctr"/>
                <a:endParaRPr/>
              </a:p>
            </p:txBody>
          </p:sp>
          <p:sp>
            <p:nvSpPr>
              <p:cNvPr id="17" name="Freeform 155">
                <a:extLst>
                  <a:ext uri="{FF2B5EF4-FFF2-40B4-BE49-F238E27FC236}">
                    <a16:creationId xmlns:a16="http://schemas.microsoft.com/office/drawing/2014/main" id="{EFF9685D-713B-771C-1BFB-8E635E6115E6}"/>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rgbClr val="93C944"/>
              </a:solidFill>
              <a:ln>
                <a:noFill/>
              </a:ln>
            </p:spPr>
            <p:txBody>
              <a:bodyPr vert="horz" wrap="square" lIns="91440" tIns="45720" rIns="91440" bIns="45720" anchor="ctr">
                <a:normAutofit fontScale="92500" lnSpcReduction="20000"/>
              </a:bodyPr>
              <a:lstStyle/>
              <a:p>
                <a:pPr marL="0" algn="ctr"/>
                <a:endParaRPr/>
              </a:p>
            </p:txBody>
          </p:sp>
          <p:sp>
            <p:nvSpPr>
              <p:cNvPr id="18" name="Freeform 156">
                <a:extLst>
                  <a:ext uri="{FF2B5EF4-FFF2-40B4-BE49-F238E27FC236}">
                    <a16:creationId xmlns:a16="http://schemas.microsoft.com/office/drawing/2014/main" id="{E787ACE3-F73E-36CD-E97D-5914FE23E0BA}"/>
                  </a:ext>
                </a:extLst>
              </p:cNvPr>
              <p:cNvSpPr/>
              <p:nvPr/>
            </p:nvSpPr>
            <p:spPr>
              <a:xfrm>
                <a:off x="1065213" y="1765300"/>
                <a:ext cx="85725" cy="820738"/>
              </a:xfrm>
              <a:custGeom>
                <a:avLst/>
                <a:gdLst/>
                <a:ahLst/>
                <a:cxnLst/>
                <a:rect l="l" t="t" r="r" b="b"/>
                <a:pathLst>
                  <a:path w="54" h="517">
                    <a:moveTo>
                      <a:pt x="0" y="0"/>
                    </a:moveTo>
                    <a:lnTo>
                      <a:pt x="0" y="517"/>
                    </a:lnTo>
                    <a:lnTo>
                      <a:pt x="54" y="460"/>
                    </a:lnTo>
                    <a:lnTo>
                      <a:pt x="0" y="0"/>
                    </a:lnTo>
                    <a:close/>
                  </a:path>
                </a:pathLst>
              </a:custGeom>
              <a:solidFill>
                <a:schemeClr val="accent3">
                  <a:lumMod val="75000"/>
                </a:schemeClr>
              </a:solidFill>
              <a:ln>
                <a:noFill/>
              </a:ln>
            </p:spPr>
            <p:txBody>
              <a:bodyPr vert="horz" wrap="square" lIns="91440" tIns="45720" rIns="91440" bIns="45720" anchor="ctr">
                <a:normAutofit fontScale="92500" lnSpcReduction="20000"/>
              </a:bodyPr>
              <a:lstStyle/>
              <a:p>
                <a:pPr marL="0" algn="ctr"/>
                <a:endParaRPr/>
              </a:p>
            </p:txBody>
          </p:sp>
        </p:grpSp>
      </p:grpSp>
      <p:sp>
        <p:nvSpPr>
          <p:cNvPr id="158" name="TextBox 157">
            <a:extLst>
              <a:ext uri="{FF2B5EF4-FFF2-40B4-BE49-F238E27FC236}">
                <a16:creationId xmlns:a16="http://schemas.microsoft.com/office/drawing/2014/main" id="{1290B634-C670-1D36-7835-F1A7E95E2F25}"/>
              </a:ext>
            </a:extLst>
          </p:cNvPr>
          <p:cNvSpPr txBox="1"/>
          <p:nvPr/>
        </p:nvSpPr>
        <p:spPr>
          <a:xfrm>
            <a:off x="1210787" y="1813893"/>
            <a:ext cx="3503880" cy="1125663"/>
          </a:xfrm>
          <a:prstGeom prst="rect">
            <a:avLst/>
          </a:prstGeom>
        </p:spPr>
        <p:txBody>
          <a:bodyPr vert="horz" wrap="square" lIns="108745" tIns="54373" rIns="108745" bIns="54373" rtlCol="0" anchor="t">
            <a:spAutoFit/>
          </a:bodyPr>
          <a:lstStyle/>
          <a:p>
            <a:pPr marL="0" algn="l">
              <a:lnSpc>
                <a:spcPct val="120000"/>
              </a:lnSpc>
              <a:defRPr/>
            </a:pPr>
            <a:r>
              <a:rPr lang="zh-CN" altLang="en-US" sz="1400" b="0" i="0" u="none" baseline="0" dirty="0">
                <a:solidFill>
                  <a:srgbClr val="2F2F2F"/>
                </a:solidFill>
                <a:latin typeface="微软雅黑"/>
                <a:ea typeface="微软雅黑"/>
              </a:rPr>
              <a:t>Face à </a:t>
            </a:r>
            <a:r>
              <a:rPr lang="fr-FR" altLang="zh-CN" sz="1400" dirty="0">
                <a:solidFill>
                  <a:srgbClr val="2F2F2F"/>
                </a:solidFill>
                <a:latin typeface="微软雅黑"/>
                <a:ea typeface="微软雅黑"/>
              </a:rPr>
              <a:t>cette</a:t>
            </a:r>
            <a:r>
              <a:rPr lang="zh-CN" altLang="en-US" sz="1400" b="0" i="0" u="none" baseline="0" dirty="0">
                <a:solidFill>
                  <a:srgbClr val="2F2F2F"/>
                </a:solidFill>
                <a:latin typeface="微软雅黑"/>
                <a:ea typeface="微软雅黑"/>
              </a:rPr>
              <a:t> pénurie alarmante, il est impératif d'avoir une vision globale des donneurs potentiels et de leur état de santé.</a:t>
            </a:r>
            <a:endParaRPr lang="en-US" sz="1100" dirty="0"/>
          </a:p>
        </p:txBody>
      </p:sp>
      <p:sp>
        <p:nvSpPr>
          <p:cNvPr id="159" name="AutoShape 158">
            <a:extLst>
              <a:ext uri="{FF2B5EF4-FFF2-40B4-BE49-F238E27FC236}">
                <a16:creationId xmlns:a16="http://schemas.microsoft.com/office/drawing/2014/main" id="{28F4045E-3236-1CC5-AB25-E44548173077}"/>
              </a:ext>
            </a:extLst>
          </p:cNvPr>
          <p:cNvSpPr/>
          <p:nvPr/>
        </p:nvSpPr>
        <p:spPr>
          <a:xfrm rot="11840417">
            <a:off x="354011" y="1247484"/>
            <a:ext cx="318704" cy="665798"/>
          </a:xfrm>
          <a:prstGeom prst="ellipse">
            <a:avLst/>
          </a:prstGeom>
          <a:solidFill>
            <a:schemeClr val="accent1">
              <a:alpha val="40000"/>
            </a:schemeClr>
          </a:solidFill>
          <a:ln>
            <a:noFill/>
          </a:ln>
        </p:spPr>
        <p:txBody>
          <a:bodyPr vert="horz" lIns="91440" tIns="45720" rIns="91440" bIns="45720" anchor="ctr">
            <a:normAutofit/>
          </a:bodyPr>
          <a:lstStyle/>
          <a:p>
            <a:pPr marL="0" algn="ctr"/>
            <a:endParaRPr/>
          </a:p>
        </p:txBody>
      </p:sp>
      <p:sp>
        <p:nvSpPr>
          <p:cNvPr id="160" name="AutoShape 159">
            <a:extLst>
              <a:ext uri="{FF2B5EF4-FFF2-40B4-BE49-F238E27FC236}">
                <a16:creationId xmlns:a16="http://schemas.microsoft.com/office/drawing/2014/main" id="{BACAB640-9C0F-71CF-5805-19A0A9794C97}"/>
              </a:ext>
            </a:extLst>
          </p:cNvPr>
          <p:cNvSpPr/>
          <p:nvPr/>
        </p:nvSpPr>
        <p:spPr>
          <a:xfrm rot="5422425">
            <a:off x="276366" y="1366590"/>
            <a:ext cx="652185" cy="502665"/>
          </a:xfrm>
          <a:prstGeom prst="pie">
            <a:avLst>
              <a:gd name="adj1" fmla="val 10766470"/>
              <a:gd name="adj2" fmla="val 9371070"/>
            </a:avLst>
          </a:prstGeom>
          <a:solidFill>
            <a:schemeClr val="accent1"/>
          </a:solidFill>
          <a:ln>
            <a:noFill/>
          </a:ln>
          <a:effectLst>
            <a:outerShdw dist="38100" algn="ctr" rotWithShape="0">
              <a:srgbClr val="000000">
                <a:alpha val="18000"/>
              </a:srgbClr>
            </a:outerShdw>
          </a:effectLst>
        </p:spPr>
        <p:txBody>
          <a:bodyPr vert="horz" lIns="91440" tIns="45720" rIns="91440" bIns="45720" anchor="ctr">
            <a:normAutofit lnSpcReduction="10000"/>
          </a:bodyPr>
          <a:lstStyle/>
          <a:p>
            <a:pPr marL="0" algn="ctr"/>
            <a:endParaRPr/>
          </a:p>
        </p:txBody>
      </p:sp>
      <p:sp>
        <p:nvSpPr>
          <p:cNvPr id="161" name="AutoShape 160">
            <a:extLst>
              <a:ext uri="{FF2B5EF4-FFF2-40B4-BE49-F238E27FC236}">
                <a16:creationId xmlns:a16="http://schemas.microsoft.com/office/drawing/2014/main" id="{5921749B-CE46-8265-3EEB-4884BA80CB84}"/>
              </a:ext>
            </a:extLst>
          </p:cNvPr>
          <p:cNvSpPr/>
          <p:nvPr/>
        </p:nvSpPr>
        <p:spPr>
          <a:xfrm rot="5422425">
            <a:off x="402511" y="1377580"/>
            <a:ext cx="523676" cy="501529"/>
          </a:xfrm>
          <a:prstGeom prst="ellipse">
            <a:avLst/>
          </a:prstGeom>
          <a:solidFill>
            <a:srgbClr val="FFFFFF"/>
          </a:solidFill>
          <a:ln>
            <a:noFill/>
          </a:ln>
        </p:spPr>
        <p:txBody>
          <a:bodyPr vert="horz" lIns="91440" tIns="45720" rIns="91440" bIns="45720" anchor="ctr">
            <a:normAutofit lnSpcReduction="10000"/>
          </a:bodyPr>
          <a:lstStyle/>
          <a:p>
            <a:pPr marL="0" algn="ctr"/>
            <a:endParaRPr/>
          </a:p>
        </p:txBody>
      </p:sp>
      <p:sp>
        <p:nvSpPr>
          <p:cNvPr id="162" name="Freeform 161">
            <a:extLst>
              <a:ext uri="{FF2B5EF4-FFF2-40B4-BE49-F238E27FC236}">
                <a16:creationId xmlns:a16="http://schemas.microsoft.com/office/drawing/2014/main" id="{E4973EA8-1953-5438-D113-7D199E830DD7}"/>
              </a:ext>
            </a:extLst>
          </p:cNvPr>
          <p:cNvSpPr/>
          <p:nvPr/>
        </p:nvSpPr>
        <p:spPr>
          <a:xfrm>
            <a:off x="584775" y="1556403"/>
            <a:ext cx="77592" cy="160776"/>
          </a:xfrm>
          <a:custGeom>
            <a:avLst/>
            <a:gdLst/>
            <a:ahLst/>
            <a:cxnLst/>
            <a:rect l="l" t="t"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2F2F2F"/>
          </a:solidFill>
          <a:ln>
            <a:noFill/>
          </a:ln>
          <a:effectLst/>
        </p:spPr>
        <p:txBody>
          <a:bodyPr vert="horz" lIns="91440" tIns="45720" rIns="91440" bIns="45720" anchor="ctr">
            <a:normAutofit fontScale="25000" lnSpcReduction="20000"/>
          </a:bodyPr>
          <a:lstStyle/>
          <a:p>
            <a:pPr marL="0" algn="ctr"/>
            <a:endParaRPr/>
          </a:p>
        </p:txBody>
      </p:sp>
      <p:sp>
        <p:nvSpPr>
          <p:cNvPr id="163" name="AutoShape 162">
            <a:extLst>
              <a:ext uri="{FF2B5EF4-FFF2-40B4-BE49-F238E27FC236}">
                <a16:creationId xmlns:a16="http://schemas.microsoft.com/office/drawing/2014/main" id="{389A75B0-D430-0787-E0AE-315283485B11}"/>
              </a:ext>
            </a:extLst>
          </p:cNvPr>
          <p:cNvSpPr/>
          <p:nvPr/>
        </p:nvSpPr>
        <p:spPr>
          <a:xfrm rot="11840417">
            <a:off x="354011" y="3125042"/>
            <a:ext cx="318704" cy="665798"/>
          </a:xfrm>
          <a:prstGeom prst="ellipse">
            <a:avLst/>
          </a:prstGeom>
          <a:solidFill>
            <a:schemeClr val="accent2">
              <a:alpha val="40000"/>
            </a:schemeClr>
          </a:solidFill>
          <a:ln>
            <a:noFill/>
          </a:ln>
        </p:spPr>
        <p:txBody>
          <a:bodyPr vert="horz" lIns="91440" tIns="45720" rIns="91440" bIns="45720" anchor="ctr">
            <a:normAutofit/>
          </a:bodyPr>
          <a:lstStyle/>
          <a:p>
            <a:pPr marL="0" algn="ctr"/>
            <a:endParaRPr/>
          </a:p>
        </p:txBody>
      </p:sp>
      <p:sp>
        <p:nvSpPr>
          <p:cNvPr id="164" name="AutoShape 163">
            <a:extLst>
              <a:ext uri="{FF2B5EF4-FFF2-40B4-BE49-F238E27FC236}">
                <a16:creationId xmlns:a16="http://schemas.microsoft.com/office/drawing/2014/main" id="{277BAF91-58B1-F210-638C-33046A5F6D1D}"/>
              </a:ext>
            </a:extLst>
          </p:cNvPr>
          <p:cNvSpPr/>
          <p:nvPr/>
        </p:nvSpPr>
        <p:spPr>
          <a:xfrm rot="5422425">
            <a:off x="276366" y="3244148"/>
            <a:ext cx="652185" cy="502665"/>
          </a:xfrm>
          <a:prstGeom prst="pie">
            <a:avLst>
              <a:gd name="adj1" fmla="val 10766470"/>
              <a:gd name="adj2" fmla="val 9371070"/>
            </a:avLst>
          </a:prstGeom>
          <a:solidFill>
            <a:schemeClr val="accent2"/>
          </a:solidFill>
          <a:ln>
            <a:noFill/>
          </a:ln>
          <a:effectLst>
            <a:outerShdw dist="38100" algn="ctr" rotWithShape="0">
              <a:srgbClr val="000000">
                <a:alpha val="18000"/>
              </a:srgbClr>
            </a:outerShdw>
          </a:effectLst>
        </p:spPr>
        <p:txBody>
          <a:bodyPr vert="horz" lIns="91440" tIns="45720" rIns="91440" bIns="45720" anchor="ctr">
            <a:normAutofit lnSpcReduction="10000"/>
          </a:bodyPr>
          <a:lstStyle/>
          <a:p>
            <a:pPr marL="0" algn="ctr"/>
            <a:endParaRPr/>
          </a:p>
        </p:txBody>
      </p:sp>
      <p:sp>
        <p:nvSpPr>
          <p:cNvPr id="165" name="AutoShape 164">
            <a:extLst>
              <a:ext uri="{FF2B5EF4-FFF2-40B4-BE49-F238E27FC236}">
                <a16:creationId xmlns:a16="http://schemas.microsoft.com/office/drawing/2014/main" id="{46929E7F-74CE-F68C-DD1D-19E8EF48A139}"/>
              </a:ext>
            </a:extLst>
          </p:cNvPr>
          <p:cNvSpPr/>
          <p:nvPr/>
        </p:nvSpPr>
        <p:spPr>
          <a:xfrm rot="5422425">
            <a:off x="277086" y="3379749"/>
            <a:ext cx="523676" cy="250673"/>
          </a:xfrm>
          <a:prstGeom prst="ellipse">
            <a:avLst/>
          </a:prstGeom>
          <a:solidFill>
            <a:srgbClr val="FFFFFF"/>
          </a:solidFill>
          <a:ln>
            <a:noFill/>
          </a:ln>
        </p:spPr>
        <p:txBody>
          <a:bodyPr vert="horz" lIns="91440" tIns="45720" rIns="91440" bIns="45720" anchor="ctr">
            <a:normAutofit fontScale="32500" lnSpcReduction="20000"/>
          </a:bodyPr>
          <a:lstStyle/>
          <a:p>
            <a:pPr marL="0" algn="ctr"/>
            <a:endParaRPr/>
          </a:p>
        </p:txBody>
      </p:sp>
      <p:sp>
        <p:nvSpPr>
          <p:cNvPr id="166" name="Freeform 165">
            <a:extLst>
              <a:ext uri="{FF2B5EF4-FFF2-40B4-BE49-F238E27FC236}">
                <a16:creationId xmlns:a16="http://schemas.microsoft.com/office/drawing/2014/main" id="{E93669DF-9EC5-EAE6-6122-CE0BCE5F6BD6}"/>
              </a:ext>
            </a:extLst>
          </p:cNvPr>
          <p:cNvSpPr/>
          <p:nvPr/>
        </p:nvSpPr>
        <p:spPr>
          <a:xfrm>
            <a:off x="584775" y="3433961"/>
            <a:ext cx="77592" cy="160776"/>
          </a:xfrm>
          <a:custGeom>
            <a:avLst/>
            <a:gdLst/>
            <a:ahLst/>
            <a:cxnLst/>
            <a:rect l="l" t="t"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2F2F2F"/>
          </a:solidFill>
          <a:ln>
            <a:noFill/>
          </a:ln>
          <a:effectLst/>
        </p:spPr>
        <p:txBody>
          <a:bodyPr vert="horz" lIns="91440" tIns="45720" rIns="91440" bIns="45720" anchor="ctr">
            <a:normAutofit fontScale="25000" lnSpcReduction="20000"/>
          </a:bodyPr>
          <a:lstStyle/>
          <a:p>
            <a:pPr marL="0" algn="ctr"/>
            <a:endParaRPr/>
          </a:p>
        </p:txBody>
      </p:sp>
      <p:sp>
        <p:nvSpPr>
          <p:cNvPr id="167" name="AutoShape 166">
            <a:extLst>
              <a:ext uri="{FF2B5EF4-FFF2-40B4-BE49-F238E27FC236}">
                <a16:creationId xmlns:a16="http://schemas.microsoft.com/office/drawing/2014/main" id="{C5002EFA-F8C7-7230-1F36-11C2A1102A4A}"/>
              </a:ext>
            </a:extLst>
          </p:cNvPr>
          <p:cNvSpPr/>
          <p:nvPr/>
        </p:nvSpPr>
        <p:spPr>
          <a:xfrm rot="11840417">
            <a:off x="354010" y="4848226"/>
            <a:ext cx="318704" cy="665798"/>
          </a:xfrm>
          <a:prstGeom prst="ellipse">
            <a:avLst/>
          </a:prstGeom>
          <a:solidFill>
            <a:schemeClr val="accent3">
              <a:alpha val="40000"/>
            </a:schemeClr>
          </a:solidFill>
          <a:ln>
            <a:noFill/>
          </a:ln>
        </p:spPr>
        <p:txBody>
          <a:bodyPr vert="horz" lIns="91440" tIns="45720" rIns="91440" bIns="45720" anchor="ctr">
            <a:normAutofit/>
          </a:bodyPr>
          <a:lstStyle/>
          <a:p>
            <a:pPr marL="0" algn="ctr"/>
            <a:endParaRPr/>
          </a:p>
        </p:txBody>
      </p:sp>
      <p:sp>
        <p:nvSpPr>
          <p:cNvPr id="168" name="AutoShape 167">
            <a:extLst>
              <a:ext uri="{FF2B5EF4-FFF2-40B4-BE49-F238E27FC236}">
                <a16:creationId xmlns:a16="http://schemas.microsoft.com/office/drawing/2014/main" id="{28AC450A-6688-45AB-FD36-D7D6F65FD1E1}"/>
              </a:ext>
            </a:extLst>
          </p:cNvPr>
          <p:cNvSpPr/>
          <p:nvPr/>
        </p:nvSpPr>
        <p:spPr>
          <a:xfrm rot="5422425">
            <a:off x="178729" y="5064335"/>
            <a:ext cx="661439" cy="316699"/>
          </a:xfrm>
          <a:prstGeom prst="pie">
            <a:avLst>
              <a:gd name="adj1" fmla="val 10766470"/>
              <a:gd name="adj2" fmla="val 9371070"/>
            </a:avLst>
          </a:prstGeom>
          <a:solidFill>
            <a:schemeClr val="accent3"/>
          </a:solidFill>
          <a:ln>
            <a:noFill/>
          </a:ln>
          <a:effectLst>
            <a:outerShdw dist="38100" algn="ctr" rotWithShape="0">
              <a:srgbClr val="000000">
                <a:alpha val="18000"/>
              </a:srgbClr>
            </a:outerShdw>
          </a:effectLst>
        </p:spPr>
        <p:txBody>
          <a:bodyPr vert="horz" lIns="91440" tIns="45720" rIns="91440" bIns="45720" anchor="ctr">
            <a:normAutofit fontScale="55000" lnSpcReduction="20000"/>
          </a:bodyPr>
          <a:lstStyle/>
          <a:p>
            <a:pPr marL="0" algn="ctr"/>
            <a:endParaRPr/>
          </a:p>
        </p:txBody>
      </p:sp>
      <p:sp>
        <p:nvSpPr>
          <p:cNvPr id="169" name="AutoShape 168">
            <a:extLst>
              <a:ext uri="{FF2B5EF4-FFF2-40B4-BE49-F238E27FC236}">
                <a16:creationId xmlns:a16="http://schemas.microsoft.com/office/drawing/2014/main" id="{FC772013-2C12-0BC3-3922-3AB9F39C92D8}"/>
              </a:ext>
            </a:extLst>
          </p:cNvPr>
          <p:cNvSpPr/>
          <p:nvPr/>
        </p:nvSpPr>
        <p:spPr>
          <a:xfrm rot="5422425">
            <a:off x="300755" y="5079415"/>
            <a:ext cx="578478" cy="353175"/>
          </a:xfrm>
          <a:prstGeom prst="ellipse">
            <a:avLst/>
          </a:prstGeom>
          <a:solidFill>
            <a:srgbClr val="FFFFFF"/>
          </a:solidFill>
          <a:ln>
            <a:noFill/>
          </a:ln>
        </p:spPr>
        <p:txBody>
          <a:bodyPr vert="horz" lIns="91440" tIns="45720" rIns="91440" bIns="45720" anchor="ctr">
            <a:normAutofit fontScale="62500" lnSpcReduction="20000"/>
          </a:bodyPr>
          <a:lstStyle/>
          <a:p>
            <a:pPr marL="0" algn="ctr"/>
            <a:endParaRPr/>
          </a:p>
        </p:txBody>
      </p:sp>
      <p:sp>
        <p:nvSpPr>
          <p:cNvPr id="170" name="Freeform 169">
            <a:extLst>
              <a:ext uri="{FF2B5EF4-FFF2-40B4-BE49-F238E27FC236}">
                <a16:creationId xmlns:a16="http://schemas.microsoft.com/office/drawing/2014/main" id="{109DB72F-EB27-3A6B-7DB5-80ABD85E4024}"/>
              </a:ext>
            </a:extLst>
          </p:cNvPr>
          <p:cNvSpPr/>
          <p:nvPr/>
        </p:nvSpPr>
        <p:spPr>
          <a:xfrm>
            <a:off x="584774" y="5157145"/>
            <a:ext cx="77592" cy="160776"/>
          </a:xfrm>
          <a:custGeom>
            <a:avLst/>
            <a:gdLst/>
            <a:ahLst/>
            <a:cxnLst/>
            <a:rect l="l" t="t"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2F2F2F"/>
          </a:solidFill>
          <a:ln>
            <a:noFill/>
          </a:ln>
          <a:effectLst/>
        </p:spPr>
        <p:txBody>
          <a:bodyPr vert="horz" lIns="91440" tIns="45720" rIns="91440" bIns="45720" anchor="ctr">
            <a:normAutofit fontScale="25000" lnSpcReduction="20000"/>
          </a:bodyPr>
          <a:lstStyle/>
          <a:p>
            <a:pPr marL="0" algn="ctr"/>
            <a:endParaRPr/>
          </a:p>
        </p:txBody>
      </p:sp>
      <p:sp>
        <p:nvSpPr>
          <p:cNvPr id="171" name="TextBox 170">
            <a:extLst>
              <a:ext uri="{FF2B5EF4-FFF2-40B4-BE49-F238E27FC236}">
                <a16:creationId xmlns:a16="http://schemas.microsoft.com/office/drawing/2014/main" id="{0F3B6A3A-91AA-0D3D-4AA8-F1152226927F}"/>
              </a:ext>
            </a:extLst>
          </p:cNvPr>
          <p:cNvSpPr txBox="1"/>
          <p:nvPr/>
        </p:nvSpPr>
        <p:spPr>
          <a:xfrm>
            <a:off x="1212135" y="1285473"/>
            <a:ext cx="2711792" cy="584775"/>
          </a:xfrm>
          <a:prstGeom prst="rect">
            <a:avLst/>
          </a:prstGeom>
          <a:noFill/>
          <a:ln>
            <a:noFill/>
          </a:ln>
        </p:spPr>
        <p:txBody>
          <a:bodyPr vert="horz" wrap="square" lIns="91440" tIns="45720" rIns="91440" bIns="45720" rtlCol="0" anchor="t">
            <a:spAutoFit/>
          </a:bodyPr>
          <a:lstStyle/>
          <a:p>
            <a:pPr marL="0" algn="l">
              <a:spcBef>
                <a:spcPct val="0"/>
              </a:spcBef>
              <a:defRPr/>
            </a:pPr>
            <a:r>
              <a:rPr lang="zh-CN" altLang="en-US" sz="1600" b="1" i="0" u="none" baseline="0">
                <a:solidFill>
                  <a:srgbClr val="2F2F2F"/>
                </a:solidFill>
                <a:latin typeface="微软雅黑"/>
                <a:ea typeface="微软雅黑"/>
              </a:rPr>
              <a:t>Un besoin urgent d'amélioration</a:t>
            </a:r>
            <a:endParaRPr lang="en-US" sz="1100"/>
          </a:p>
        </p:txBody>
      </p:sp>
      <p:sp>
        <p:nvSpPr>
          <p:cNvPr id="172" name="TextBox 171">
            <a:extLst>
              <a:ext uri="{FF2B5EF4-FFF2-40B4-BE49-F238E27FC236}">
                <a16:creationId xmlns:a16="http://schemas.microsoft.com/office/drawing/2014/main" id="{D5880B72-113E-BAF1-10F1-900634C3101F}"/>
              </a:ext>
            </a:extLst>
          </p:cNvPr>
          <p:cNvSpPr txBox="1"/>
          <p:nvPr/>
        </p:nvSpPr>
        <p:spPr>
          <a:xfrm>
            <a:off x="1210786" y="3430064"/>
            <a:ext cx="3649246" cy="1125663"/>
          </a:xfrm>
          <a:prstGeom prst="rect">
            <a:avLst/>
          </a:prstGeom>
        </p:spPr>
        <p:txBody>
          <a:bodyPr vert="horz" wrap="square" lIns="108745" tIns="54373" rIns="108745" bIns="54373" rtlCol="0" anchor="t">
            <a:spAutoFit/>
          </a:bodyPr>
          <a:lstStyle/>
          <a:p>
            <a:pPr marL="0" algn="l">
              <a:lnSpc>
                <a:spcPct val="120000"/>
              </a:lnSpc>
              <a:defRPr/>
            </a:pPr>
            <a:r>
              <a:rPr lang="zh-CN" altLang="en-US" sz="1400" b="0" i="0" u="none" baseline="0" dirty="0">
                <a:solidFill>
                  <a:srgbClr val="2F2F2F"/>
                </a:solidFill>
                <a:latin typeface="微软雅黑"/>
                <a:ea typeface="微软雅黑"/>
              </a:rPr>
              <a:t>Proposer un outil de suivi optimisé </a:t>
            </a:r>
            <a:r>
              <a:rPr lang="fr-FR" altLang="zh-CN" sz="1400" b="0" i="0" u="none" baseline="0" dirty="0">
                <a:solidFill>
                  <a:srgbClr val="2F2F2F"/>
                </a:solidFill>
                <a:latin typeface="微软雅黑"/>
                <a:ea typeface="微软雅黑"/>
              </a:rPr>
              <a:t>des campagnes</a:t>
            </a:r>
            <a:r>
              <a:rPr lang="fr-FR" altLang="zh-CN" sz="1400" b="0" i="0" u="none" dirty="0">
                <a:solidFill>
                  <a:srgbClr val="2F2F2F"/>
                </a:solidFill>
                <a:latin typeface="微软雅黑"/>
                <a:ea typeface="微软雅黑"/>
              </a:rPr>
              <a:t> de don de sang futures </a:t>
            </a:r>
            <a:r>
              <a:rPr lang="zh-CN" altLang="en-US" sz="1400" b="0" i="0" u="none" baseline="0" dirty="0">
                <a:solidFill>
                  <a:srgbClr val="2F2F2F"/>
                </a:solidFill>
                <a:latin typeface="微软雅黑"/>
                <a:ea typeface="微软雅黑"/>
              </a:rPr>
              <a:t>, sur l</a:t>
            </a:r>
            <a:r>
              <a:rPr lang="fr-FR" altLang="zh-CN" sz="1400" b="0" i="0" u="none" baseline="0" dirty="0">
                <a:solidFill>
                  <a:srgbClr val="2F2F2F"/>
                </a:solidFill>
                <a:latin typeface="微软雅黑"/>
                <a:ea typeface="微软雅黑"/>
              </a:rPr>
              <a:t>a base d</a:t>
            </a:r>
            <a:r>
              <a:rPr lang="zh-CN" altLang="en-US" sz="1400" b="0" i="0" u="none" baseline="0" dirty="0">
                <a:solidFill>
                  <a:srgbClr val="2F2F2F"/>
                </a:solidFill>
                <a:latin typeface="微软雅黑"/>
                <a:ea typeface="微软雅黑"/>
              </a:rPr>
              <a:t>es données </a:t>
            </a:r>
            <a:r>
              <a:rPr lang="fr-FR" altLang="zh-CN" sz="1400" dirty="0">
                <a:solidFill>
                  <a:srgbClr val="2F2F2F"/>
                </a:solidFill>
                <a:latin typeface="微软雅黑"/>
                <a:ea typeface="微软雅黑"/>
              </a:rPr>
              <a:t>collectées</a:t>
            </a:r>
            <a:r>
              <a:rPr lang="zh-CN" altLang="en-US" sz="1400" b="0" i="0" u="none" baseline="0" dirty="0">
                <a:solidFill>
                  <a:srgbClr val="2F2F2F"/>
                </a:solidFill>
                <a:latin typeface="微软雅黑"/>
                <a:ea typeface="微软雅黑"/>
              </a:rPr>
              <a:t> </a:t>
            </a:r>
            <a:r>
              <a:rPr lang="fr-FR" altLang="zh-CN" sz="1400" b="0" i="0" u="none" baseline="0" dirty="0">
                <a:solidFill>
                  <a:srgbClr val="2F2F2F"/>
                </a:solidFill>
                <a:latin typeface="微软雅黑"/>
                <a:ea typeface="微软雅黑"/>
              </a:rPr>
              <a:t>sur</a:t>
            </a:r>
            <a:r>
              <a:rPr lang="fr-FR" altLang="zh-CN" sz="1400" b="0" i="0" u="none" dirty="0">
                <a:solidFill>
                  <a:srgbClr val="2F2F2F"/>
                </a:solidFill>
                <a:latin typeface="微软雅黑"/>
                <a:ea typeface="微软雅黑"/>
              </a:rPr>
              <a:t> les donneurs volontaires en</a:t>
            </a:r>
            <a:r>
              <a:rPr lang="zh-CN" altLang="en-US" sz="1400" b="0" i="0" u="none" baseline="0" dirty="0">
                <a:solidFill>
                  <a:srgbClr val="2F2F2F"/>
                </a:solidFill>
                <a:latin typeface="微软雅黑"/>
                <a:ea typeface="微软雅黑"/>
              </a:rPr>
              <a:t> 2019.</a:t>
            </a:r>
            <a:endParaRPr lang="en-US" sz="1100" dirty="0"/>
          </a:p>
        </p:txBody>
      </p:sp>
      <p:sp>
        <p:nvSpPr>
          <p:cNvPr id="173" name="TextBox 172">
            <a:extLst>
              <a:ext uri="{FF2B5EF4-FFF2-40B4-BE49-F238E27FC236}">
                <a16:creationId xmlns:a16="http://schemas.microsoft.com/office/drawing/2014/main" id="{179F2996-7E44-DA32-6031-204D72ADEA1E}"/>
              </a:ext>
            </a:extLst>
          </p:cNvPr>
          <p:cNvSpPr txBox="1"/>
          <p:nvPr/>
        </p:nvSpPr>
        <p:spPr>
          <a:xfrm>
            <a:off x="1216158" y="3072286"/>
            <a:ext cx="2708938" cy="351139"/>
          </a:xfrm>
          <a:prstGeom prst="rect">
            <a:avLst/>
          </a:prstGeom>
          <a:noFill/>
          <a:ln>
            <a:noFill/>
          </a:ln>
        </p:spPr>
        <p:txBody>
          <a:bodyPr vert="horz" wrap="square" lIns="91440" tIns="45720" rIns="91440" bIns="45720" rtlCol="0" anchor="t">
            <a:spAutoFit/>
          </a:bodyPr>
          <a:lstStyle/>
          <a:p>
            <a:pPr marL="0" algn="l">
              <a:spcBef>
                <a:spcPct val="0"/>
              </a:spcBef>
              <a:defRPr/>
            </a:pPr>
            <a:r>
              <a:rPr lang="zh-CN" altLang="en-US" sz="1600" b="1" i="0" u="none" baseline="0">
                <a:solidFill>
                  <a:srgbClr val="2F2F2F"/>
                </a:solidFill>
                <a:latin typeface="微软雅黑"/>
                <a:ea typeface="微软雅黑"/>
              </a:rPr>
              <a:t>Objectif de l'étude</a:t>
            </a:r>
            <a:endParaRPr lang="en-US" sz="1100"/>
          </a:p>
        </p:txBody>
      </p:sp>
      <p:sp>
        <p:nvSpPr>
          <p:cNvPr id="174" name="TextBox 173">
            <a:extLst>
              <a:ext uri="{FF2B5EF4-FFF2-40B4-BE49-F238E27FC236}">
                <a16:creationId xmlns:a16="http://schemas.microsoft.com/office/drawing/2014/main" id="{4D56F243-712E-A595-34BD-CFB7624B0684}"/>
              </a:ext>
            </a:extLst>
          </p:cNvPr>
          <p:cNvSpPr txBox="1"/>
          <p:nvPr/>
        </p:nvSpPr>
        <p:spPr>
          <a:xfrm>
            <a:off x="1145376" y="5182665"/>
            <a:ext cx="4146703" cy="1384196"/>
          </a:xfrm>
          <a:prstGeom prst="rect">
            <a:avLst/>
          </a:prstGeom>
        </p:spPr>
        <p:txBody>
          <a:bodyPr vert="horz" wrap="square" lIns="108745" tIns="54373" rIns="108745" bIns="54373" rtlCol="0" anchor="t">
            <a:spAutoFit/>
          </a:bodyPr>
          <a:lstStyle/>
          <a:p>
            <a:pPr marL="0" algn="l">
              <a:lnSpc>
                <a:spcPct val="120000"/>
              </a:lnSpc>
              <a:defRPr/>
            </a:pPr>
            <a:r>
              <a:rPr lang="zh-CN" altLang="en-US" sz="1400" b="0" i="0" u="none" baseline="0" dirty="0">
                <a:solidFill>
                  <a:srgbClr val="2F2F2F"/>
                </a:solidFill>
                <a:latin typeface="微软雅黑"/>
                <a:ea typeface="微软雅黑"/>
              </a:rPr>
              <a:t>Cartographie des donneurs ; analyse de l‘impact des conditions de santé ; identification des profils de donneurs idéaux ; amélioration de la rétention </a:t>
            </a:r>
            <a:r>
              <a:rPr lang="fr-FR" altLang="zh-CN" sz="1400" dirty="0">
                <a:solidFill>
                  <a:srgbClr val="2F2F2F"/>
                </a:solidFill>
                <a:latin typeface="微软雅黑"/>
                <a:ea typeface="微软雅黑"/>
              </a:rPr>
              <a:t>des donneurs volontaires</a:t>
            </a:r>
            <a:r>
              <a:rPr lang="zh-CN" altLang="en-US" sz="1400" b="0" i="0" u="none" baseline="0" dirty="0">
                <a:solidFill>
                  <a:srgbClr val="2F2F2F"/>
                </a:solidFill>
                <a:latin typeface="微软雅黑"/>
                <a:ea typeface="微软雅黑"/>
              </a:rPr>
              <a:t>.</a:t>
            </a:r>
            <a:endParaRPr lang="en-US" sz="1100" dirty="0"/>
          </a:p>
        </p:txBody>
      </p:sp>
      <p:sp>
        <p:nvSpPr>
          <p:cNvPr id="175" name="TextBox 174">
            <a:extLst>
              <a:ext uri="{FF2B5EF4-FFF2-40B4-BE49-F238E27FC236}">
                <a16:creationId xmlns:a16="http://schemas.microsoft.com/office/drawing/2014/main" id="{437A3D25-9041-3CB6-275E-E52DD14EF0CA}"/>
              </a:ext>
            </a:extLst>
          </p:cNvPr>
          <p:cNvSpPr txBox="1"/>
          <p:nvPr/>
        </p:nvSpPr>
        <p:spPr>
          <a:xfrm>
            <a:off x="1145376" y="4821186"/>
            <a:ext cx="2745150" cy="351139"/>
          </a:xfrm>
          <a:prstGeom prst="rect">
            <a:avLst/>
          </a:prstGeom>
          <a:noFill/>
          <a:ln>
            <a:noFill/>
          </a:ln>
        </p:spPr>
        <p:txBody>
          <a:bodyPr vert="horz" wrap="square" lIns="91440" tIns="45720" rIns="91440" bIns="45720" rtlCol="0" anchor="t">
            <a:spAutoFit/>
          </a:bodyPr>
          <a:lstStyle/>
          <a:p>
            <a:pPr marL="0" algn="l">
              <a:spcBef>
                <a:spcPct val="0"/>
              </a:spcBef>
              <a:defRPr/>
            </a:pPr>
            <a:r>
              <a:rPr lang="zh-CN" altLang="en-US" sz="1600" b="1" i="0" u="none" baseline="0">
                <a:solidFill>
                  <a:srgbClr val="2F2F2F"/>
                </a:solidFill>
                <a:latin typeface="微软雅黑"/>
                <a:ea typeface="微软雅黑"/>
              </a:rPr>
              <a:t>Objectifs Spécifiques</a:t>
            </a:r>
            <a:endParaRPr lang="en-US" sz="1100"/>
          </a:p>
        </p:txBody>
      </p:sp>
    </p:spTree>
    <p:extLst>
      <p:ext uri="{BB962C8B-B14F-4D97-AF65-F5344CB8AC3E}">
        <p14:creationId xmlns:p14="http://schemas.microsoft.com/office/powerpoint/2010/main" val="183634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afterEffect">
                                  <p:stCondLst>
                                    <p:cond delay="0"/>
                                  </p:stCondLst>
                                  <p:childTnLst>
                                    <p:anim calcmode="lin" valueType="num">
                                      <p:cBhvr additive="base">
                                        <p:cTn id="6" dur="500" fill="hold"/>
                                        <p:tgtEl>
                                          <p:spTgt spid="2"/>
                                        </p:tgtEl>
                                        <p:attrNameLst>
                                          <p:attrName>ppt_x</p:attrName>
                                        </p:attrNameLst>
                                      </p:cBhvr>
                                      <p:tavLst>
                                        <p:tav tm="0">
                                          <p:val>
                                            <p:strVal val="#ppt_x+#ppt_w/2"/>
                                          </p:val>
                                        </p:tav>
                                        <p:tav tm="100000">
                                          <p:val>
                                            <p:strVal val="#ppt_x"/>
                                          </p:val>
                                        </p:tav>
                                      </p:tavLst>
                                    </p:anim>
                                    <p:anim calcmode="lin" valueType="num">
                                      <p:cBhvr additive="base">
                                        <p:cTn id="7" dur="500" fill="hold"/>
                                        <p:tgtEl>
                                          <p:spTgt spid="2"/>
                                        </p:tgtEl>
                                        <p:attrNameLst>
                                          <p:attrName>ppt_y</p:attrName>
                                        </p:attrNameLst>
                                      </p:cBhvr>
                                      <p:tavLst>
                                        <p:tav tm="0">
                                          <p:val>
                                            <p:strVal val="#ppt_y"/>
                                          </p:val>
                                        </p:tav>
                                        <p:tav tm="100000">
                                          <p:val>
                                            <p:strVal val="#ppt_y"/>
                                          </p:val>
                                        </p:tav>
                                      </p:tavLst>
                                    </p:anim>
                                    <p:anim calcmode="lin" valueType="num">
                                      <p:cBhvr additive="base">
                                        <p:cTn id="8" dur="500" fill="hold"/>
                                        <p:tgtEl>
                                          <p:spTgt spid="2"/>
                                        </p:tgtEl>
                                        <p:attrNameLst>
                                          <p:attrName>ppt_w</p:attrName>
                                        </p:attrNameLst>
                                      </p:cBhvr>
                                      <p:tavLst>
                                        <p:tav tm="0">
                                          <p:val>
                                            <p:fltVal val="0"/>
                                          </p:val>
                                        </p:tav>
                                        <p:tav tm="100000">
                                          <p:val>
                                            <p:strVal val="#ppt_w"/>
                                          </p:val>
                                        </p:tav>
                                      </p:tavLst>
                                    </p:anim>
                                    <p:anim calcmode="lin" valueType="num">
                                      <p:cBhvr additive="base">
                                        <p:cTn id="9" dur="500" fill="hold"/>
                                        <p:tgtEl>
                                          <p:spTgt spid="2"/>
                                        </p:tgtEl>
                                        <p:attrNameLst>
                                          <p:attrName>ppt_h</p:attrName>
                                        </p:attrNameLst>
                                      </p:cBhvr>
                                      <p:tavLst>
                                        <p:tav tm="0">
                                          <p:val>
                                            <p:strVal val="#ppt_h"/>
                                          </p:val>
                                        </p:tav>
                                        <p:tav tm="100000">
                                          <p:val>
                                            <p:strVal val="#ppt_h"/>
                                          </p:val>
                                        </p:tav>
                                      </p:tavLst>
                                    </p:anim>
                                    <p:set>
                                      <p:cBhvr additive="base">
                                        <p:cTn id="10" dur="500" fill="hold">
                                          <p:stCondLst>
                                            <p:cond delay="0"/>
                                          </p:stCondLst>
                                        </p:cTn>
                                        <p:tgtEl>
                                          <p:spTgt spid="2"/>
                                        </p:tgtEl>
                                        <p:attrNameLst>
                                          <p:attrName>style.visibility</p:attrName>
                                        </p:attrNameLst>
                                      </p:cBhvr>
                                      <p:to>
                                        <p:strVal val="visible"/>
                                      </p:to>
                                    </p:set>
                                  </p:childTnLst>
                                </p:cTn>
                              </p:par>
                            </p:childTnLst>
                          </p:cTn>
                        </p:par>
                        <p:par>
                          <p:cTn id="11" fill="hold">
                            <p:stCondLst>
                              <p:cond delay="500"/>
                            </p:stCondLst>
                            <p:childTnLst>
                              <p:par>
                                <p:cTn id="12" presetID="17" presetClass="entr" presetSubtype="4" fill="hold" nodeType="afterEffect">
                                  <p:stCondLst>
                                    <p:cond delay="0"/>
                                  </p:stCondLst>
                                  <p:childTnLst>
                                    <p:anim calcmode="lin" valueType="num">
                                      <p:cBhvr additive="base">
                                        <p:cTn id="13" dur="500" fill="hold"/>
                                        <p:tgtEl>
                                          <p:spTgt spid="171"/>
                                        </p:tgtEl>
                                        <p:attrNameLst>
                                          <p:attrName>ppt_x</p:attrName>
                                        </p:attrNameLst>
                                      </p:cBhvr>
                                      <p:tavLst>
                                        <p:tav tm="0">
                                          <p:val>
                                            <p:strVal val="#ppt_x"/>
                                          </p:val>
                                        </p:tav>
                                        <p:tav tm="100000">
                                          <p:val>
                                            <p:strVal val="#ppt_x"/>
                                          </p:val>
                                        </p:tav>
                                      </p:tavLst>
                                    </p:anim>
                                    <p:anim calcmode="lin" valueType="num">
                                      <p:cBhvr additive="base">
                                        <p:cTn id="14" dur="500" fill="hold"/>
                                        <p:tgtEl>
                                          <p:spTgt spid="171"/>
                                        </p:tgtEl>
                                        <p:attrNameLst>
                                          <p:attrName>ppt_y</p:attrName>
                                        </p:attrNameLst>
                                      </p:cBhvr>
                                      <p:tavLst>
                                        <p:tav tm="0">
                                          <p:val>
                                            <p:strVal val="#ppt_y+#ppt_h/2"/>
                                          </p:val>
                                        </p:tav>
                                        <p:tav tm="100000">
                                          <p:val>
                                            <p:strVal val="#ppt_y"/>
                                          </p:val>
                                        </p:tav>
                                      </p:tavLst>
                                    </p:anim>
                                    <p:anim calcmode="lin" valueType="num">
                                      <p:cBhvr additive="base">
                                        <p:cTn id="15" dur="500" fill="hold"/>
                                        <p:tgtEl>
                                          <p:spTgt spid="171"/>
                                        </p:tgtEl>
                                        <p:attrNameLst>
                                          <p:attrName>ppt_w</p:attrName>
                                        </p:attrNameLst>
                                      </p:cBhvr>
                                      <p:tavLst>
                                        <p:tav tm="0">
                                          <p:val>
                                            <p:strVal val="#ppt_w"/>
                                          </p:val>
                                        </p:tav>
                                        <p:tav tm="100000">
                                          <p:val>
                                            <p:strVal val="#ppt_w"/>
                                          </p:val>
                                        </p:tav>
                                      </p:tavLst>
                                    </p:anim>
                                    <p:anim calcmode="lin" valueType="num">
                                      <p:cBhvr additive="base">
                                        <p:cTn id="16" dur="500" fill="hold"/>
                                        <p:tgtEl>
                                          <p:spTgt spid="171"/>
                                        </p:tgtEl>
                                        <p:attrNameLst>
                                          <p:attrName>ppt_h</p:attrName>
                                        </p:attrNameLst>
                                      </p:cBhvr>
                                      <p:tavLst>
                                        <p:tav tm="0">
                                          <p:val>
                                            <p:fltVal val="0"/>
                                          </p:val>
                                        </p:tav>
                                        <p:tav tm="100000">
                                          <p:val>
                                            <p:strVal val="#ppt_h"/>
                                          </p:val>
                                        </p:tav>
                                      </p:tavLst>
                                    </p:anim>
                                    <p:set>
                                      <p:cBhvr additive="base">
                                        <p:cTn id="17" dur="500" fill="hold">
                                          <p:stCondLst>
                                            <p:cond delay="0"/>
                                          </p:stCondLst>
                                        </p:cTn>
                                        <p:tgtEl>
                                          <p:spTgt spid="171"/>
                                        </p:tgtEl>
                                        <p:attrNameLst>
                                          <p:attrName>style.visibility</p:attrName>
                                        </p:attrNameLst>
                                      </p:cBhvr>
                                      <p:to>
                                        <p:strVal val="visible"/>
                                      </p:to>
                                    </p:set>
                                  </p:childTnLst>
                                </p:cTn>
                              </p:par>
                            </p:childTnLst>
                          </p:cTn>
                        </p:par>
                        <p:par>
                          <p:cTn id="18" fill="hold">
                            <p:stCondLst>
                              <p:cond delay="1000"/>
                            </p:stCondLst>
                            <p:childTnLst>
                              <p:par>
                                <p:cTn id="19" presetID="2" presetClass="entr" presetSubtype="9" fill="hold" nodeType="afterEffect">
                                  <p:stCondLst>
                                    <p:cond delay="0"/>
                                  </p:stCondLst>
                                  <p:childTnLst>
                                    <p:anim calcmode="lin" valueType="num">
                                      <p:cBhvr additive="base">
                                        <p:cTn id="20" dur="1000" fill="hold"/>
                                        <p:tgtEl>
                                          <p:spTgt spid="158"/>
                                        </p:tgtEl>
                                        <p:attrNameLst>
                                          <p:attrName>ppt_x</p:attrName>
                                        </p:attrNameLst>
                                      </p:cBhvr>
                                      <p:tavLst>
                                        <p:tav tm="0">
                                          <p:val>
                                            <p:strVal val="0-#ppt_w/2"/>
                                          </p:val>
                                        </p:tav>
                                        <p:tav tm="100000">
                                          <p:val>
                                            <p:strVal val="#ppt_x"/>
                                          </p:val>
                                        </p:tav>
                                      </p:tavLst>
                                    </p:anim>
                                    <p:anim calcmode="lin" valueType="num">
                                      <p:cBhvr additive="base">
                                        <p:cTn id="21" dur="1000" fill="hold"/>
                                        <p:tgtEl>
                                          <p:spTgt spid="158"/>
                                        </p:tgtEl>
                                        <p:attrNameLst>
                                          <p:attrName>ppt_y</p:attrName>
                                        </p:attrNameLst>
                                      </p:cBhvr>
                                      <p:tavLst>
                                        <p:tav tm="0">
                                          <p:val>
                                            <p:strVal val="0-#ppt_h/2"/>
                                          </p:val>
                                        </p:tav>
                                        <p:tav tm="100000">
                                          <p:val>
                                            <p:strVal val="#ppt_y"/>
                                          </p:val>
                                        </p:tav>
                                      </p:tavLst>
                                    </p:anim>
                                    <p:set>
                                      <p:cBhvr>
                                        <p:cTn id="22" dur="1000" fill="hold">
                                          <p:stCondLst>
                                            <p:cond delay="0"/>
                                          </p:stCondLst>
                                        </p:cTn>
                                        <p:tgtEl>
                                          <p:spTgt spid="158"/>
                                        </p:tgtEl>
                                        <p:attrNameLst>
                                          <p:attrName>style.visibility</p:attrName>
                                        </p:attrNameLst>
                                      </p:cBhvr>
                                      <p:to>
                                        <p:strVal val="visible"/>
                                      </p:to>
                                    </p:set>
                                  </p:childTnLst>
                                </p:cTn>
                              </p:par>
                            </p:childTnLst>
                          </p:cTn>
                        </p:par>
                        <p:par>
                          <p:cTn id="23" fill="hold">
                            <p:stCondLst>
                              <p:cond delay="2000"/>
                            </p:stCondLst>
                            <p:childTnLst>
                              <p:par>
                                <p:cTn id="24" presetID="21" presetClass="entr" presetSubtype="3" fill="hold" nodeType="afterEffect">
                                  <p:stCondLst>
                                    <p:cond delay="0"/>
                                  </p:stCondLst>
                                  <p:childTnLst>
                                    <p:animEffect transition="in" filter="wheel(3)">
                                      <p:cBhvr>
                                        <p:cTn id="25" dur="1000"/>
                                        <p:tgtEl>
                                          <p:spTgt spid="173"/>
                                        </p:tgtEl>
                                      </p:cBhvr>
                                    </p:animEffect>
                                    <p:set>
                                      <p:cBhvr>
                                        <p:cTn id="26" dur="1000" fill="hold">
                                          <p:stCondLst>
                                            <p:cond delay="0"/>
                                          </p:stCondLst>
                                        </p:cTn>
                                        <p:tgtEl>
                                          <p:spTgt spid="173"/>
                                        </p:tgtEl>
                                        <p:attrNameLst>
                                          <p:attrName>style.visibility</p:attrName>
                                        </p:attrNameLst>
                                      </p:cBhvr>
                                      <p:to>
                                        <p:strVal val="visible"/>
                                      </p:to>
                                    </p:set>
                                  </p:childTnLst>
                                </p:cTn>
                              </p:par>
                            </p:childTnLst>
                          </p:cTn>
                        </p:par>
                        <p:par>
                          <p:cTn id="27" fill="hold">
                            <p:stCondLst>
                              <p:cond delay="3000"/>
                            </p:stCondLst>
                            <p:childTnLst>
                              <p:par>
                                <p:cTn id="28" presetID="16" presetClass="entr" presetSubtype="21" fill="hold" nodeType="afterEffect">
                                  <p:stCondLst>
                                    <p:cond delay="0"/>
                                  </p:stCondLst>
                                  <p:childTnLst>
                                    <p:animEffect transition="in" filter="barn(inVertical)">
                                      <p:cBhvr>
                                        <p:cTn id="29" dur="500"/>
                                        <p:tgtEl>
                                          <p:spTgt spid="172"/>
                                        </p:tgtEl>
                                      </p:cBhvr>
                                    </p:animEffect>
                                    <p:set>
                                      <p:cBhvr>
                                        <p:cTn id="30" dur="500" fill="hold">
                                          <p:stCondLst>
                                            <p:cond delay="0"/>
                                          </p:stCondLst>
                                        </p:cTn>
                                        <p:tgtEl>
                                          <p:spTgt spid="172"/>
                                        </p:tgtEl>
                                        <p:attrNameLst>
                                          <p:attrName>style.visibility</p:attrName>
                                        </p:attrNameLst>
                                      </p:cBhvr>
                                      <p:to>
                                        <p:strVal val="visible"/>
                                      </p:to>
                                    </p:set>
                                  </p:childTnLst>
                                </p:cTn>
                              </p:par>
                            </p:childTnLst>
                          </p:cTn>
                        </p:par>
                        <p:par>
                          <p:cTn id="31" fill="hold">
                            <p:stCondLst>
                              <p:cond delay="3500"/>
                            </p:stCondLst>
                            <p:childTnLst>
                              <p:par>
                                <p:cTn id="32" presetID="52" presetClass="entr" presetSubtype="0" fill="hold" nodeType="afterEffect">
                                  <p:stCondLst>
                                    <p:cond delay="0"/>
                                  </p:stCondLst>
                                  <p:childTnLst>
                                    <p:animEffect transition="in" filter="fade">
                                      <p:cBhvr>
                                        <p:cTn id="33" dur="1000"/>
                                        <p:tgtEl>
                                          <p:spTgt spid="175"/>
                                        </p:tgtEl>
                                      </p:cBhvr>
                                    </p:animEffect>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75"/>
                                        </p:tgtEl>
                                        <p:attrNameLst>
                                          <p:attrName>ppt_x</p:attrName>
                                          <p:attrName>ppt_y</p:attrName>
                                        </p:attrNameLst>
                                      </p:cBhvr>
                                    </p:animMotion>
                                    <p:animScale>
                                      <p:cBhvr>
                                        <p:cTn id="35" dur="1000" decel="50000" fill="hold">
                                          <p:stCondLst>
                                            <p:cond delay="0"/>
                                          </p:stCondLst>
                                        </p:cTn>
                                        <p:tgtEl>
                                          <p:spTgt spid="175"/>
                                        </p:tgtEl>
                                      </p:cBhvr>
                                      <p:from x="250000" y="250000"/>
                                      <p:to x="100000" y="100000"/>
                                    </p:animScale>
                                    <p:set>
                                      <p:cBhvr>
                                        <p:cTn id="36" dur="1" fill="hold">
                                          <p:stCondLst>
                                            <p:cond delay="0"/>
                                          </p:stCondLst>
                                        </p:cTn>
                                        <p:tgtEl>
                                          <p:spTgt spid="175"/>
                                        </p:tgtEl>
                                        <p:attrNameLst>
                                          <p:attrName>style.visibility</p:attrName>
                                        </p:attrNameLst>
                                      </p:cBhvr>
                                      <p:to>
                                        <p:strVal val="visible"/>
                                      </p:to>
                                    </p:set>
                                  </p:childTnLst>
                                </p:cTn>
                              </p:par>
                            </p:childTnLst>
                          </p:cTn>
                        </p:par>
                        <p:par>
                          <p:cTn id="37" fill="hold">
                            <p:stCondLst>
                              <p:cond delay="4500"/>
                            </p:stCondLst>
                            <p:childTnLst>
                              <p:par>
                                <p:cTn id="38" presetID="23" presetClass="entr" presetSubtype="36" fill="hold" nodeType="afterEffect">
                                  <p:stCondLst>
                                    <p:cond delay="0"/>
                                  </p:stCondLst>
                                  <p:childTnLst>
                                    <p:anim calcmode="lin" valueType="num">
                                      <p:cBhvr>
                                        <p:cTn id="39" dur="500" fill="hold"/>
                                        <p:tgtEl>
                                          <p:spTgt spid="174"/>
                                        </p:tgtEl>
                                        <p:attrNameLst>
                                          <p:attrName>ppt_w</p:attrName>
                                        </p:attrNameLst>
                                      </p:cBhvr>
                                      <p:tavLst>
                                        <p:tav tm="0">
                                          <p:val>
                                            <p:strVal val="(6*min(max(#ppt_w*#ppt_h,.3),1)-7.4)/-.7*#ppt_w"/>
                                          </p:val>
                                        </p:tav>
                                        <p:tav tm="100000">
                                          <p:val>
                                            <p:strVal val="#ppt_w"/>
                                          </p:val>
                                        </p:tav>
                                      </p:tavLst>
                                    </p:anim>
                                    <p:anim calcmode="lin" valueType="num">
                                      <p:cBhvr>
                                        <p:cTn id="40" dur="500" fill="hold"/>
                                        <p:tgtEl>
                                          <p:spTgt spid="174"/>
                                        </p:tgtEl>
                                        <p:attrNameLst>
                                          <p:attrName>ppt_h</p:attrName>
                                        </p:attrNameLst>
                                      </p:cBhvr>
                                      <p:tavLst>
                                        <p:tav tm="0">
                                          <p:val>
                                            <p:strVal val="(6*min(max(#ppt_w*#ppt_h,.3),1)-7.4)/-.7*#ppt_h"/>
                                          </p:val>
                                        </p:tav>
                                        <p:tav tm="100000">
                                          <p:val>
                                            <p:strVal val="#ppt_h"/>
                                          </p:val>
                                        </p:tav>
                                      </p:tavLst>
                                    </p:anim>
                                    <p:anim calcmode="lin" valueType="num">
                                      <p:cBhvr>
                                        <p:cTn id="41" dur="500" fill="hold"/>
                                        <p:tgtEl>
                                          <p:spTgt spid="174"/>
                                        </p:tgtEl>
                                        <p:attrNameLst>
                                          <p:attrName>ppt_x</p:attrName>
                                        </p:attrNameLst>
                                      </p:cBhvr>
                                      <p:tavLst>
                                        <p:tav tm="0">
                                          <p:val>
                                            <p:fltVal val="0.5"/>
                                          </p:val>
                                        </p:tav>
                                        <p:tav tm="100000">
                                          <p:val>
                                            <p:strVal val="#ppt_x"/>
                                          </p:val>
                                        </p:tav>
                                      </p:tavLst>
                                    </p:anim>
                                    <p:anim calcmode="lin" valueType="num">
                                      <p:cBhvr>
                                        <p:cTn id="42" dur="500" fill="hold"/>
                                        <p:tgtEl>
                                          <p:spTgt spid="174"/>
                                        </p:tgtEl>
                                        <p:attrNameLst>
                                          <p:attrName>ppt_y</p:attrName>
                                        </p:attrNameLst>
                                      </p:cBhvr>
                                      <p:tavLst>
                                        <p:tav tm="0">
                                          <p:val>
                                            <p:strVal val="1+(6*min(max(#ppt_w*#ppt_h,.3),1)-7.4)/-.7*#ppt_h/2"/>
                                          </p:val>
                                        </p:tav>
                                        <p:tav tm="100000">
                                          <p:val>
                                            <p:strVal val="#ppt_y"/>
                                          </p:val>
                                        </p:tav>
                                      </p:tavLst>
                                    </p:anim>
                                    <p:set>
                                      <p:cBhvr>
                                        <p:cTn id="43" dur="500"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0F444-A8A7-42D6-9C92-FD7A0ADBE775}"/>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EB91B652-8C1F-AA85-0584-823A43F6055E}"/>
              </a:ext>
            </a:extLst>
          </p:cNvPr>
          <p:cNvPicPr>
            <a:picLocks noChangeAspect="1"/>
          </p:cNvPicPr>
          <p:nvPr/>
        </p:nvPicPr>
        <p:blipFill>
          <a:blip r:embed="rId2"/>
          <a:stretch>
            <a:fillRect/>
          </a:stretch>
        </p:blipFill>
        <p:spPr>
          <a:xfrm>
            <a:off x="-89452" y="23196"/>
            <a:ext cx="9143999" cy="6834804"/>
          </a:xfrm>
          <a:prstGeom prst="rect">
            <a:avLst/>
          </a:prstGeom>
        </p:spPr>
      </p:pic>
      <p:sp>
        <p:nvSpPr>
          <p:cNvPr id="3" name="ZoneTexte 2">
            <a:extLst>
              <a:ext uri="{FF2B5EF4-FFF2-40B4-BE49-F238E27FC236}">
                <a16:creationId xmlns:a16="http://schemas.microsoft.com/office/drawing/2014/main" id="{6D560AA4-1B3D-DD11-F68D-6833A3D3EAD8}"/>
              </a:ext>
            </a:extLst>
          </p:cNvPr>
          <p:cNvSpPr txBox="1"/>
          <p:nvPr/>
        </p:nvSpPr>
        <p:spPr>
          <a:xfrm>
            <a:off x="2225615" y="2782344"/>
            <a:ext cx="4692770" cy="3170099"/>
          </a:xfrm>
          <a:prstGeom prst="rect">
            <a:avLst/>
          </a:prstGeom>
          <a:noFill/>
        </p:spPr>
        <p:txBody>
          <a:bodyPr wrap="square">
            <a:spAutoFit/>
          </a:bodyPr>
          <a:lstStyle/>
          <a:p>
            <a:r>
              <a:rPr lang="zh-CN" altLang="en-US" sz="4000" b="1" dirty="0">
                <a:solidFill>
                  <a:schemeClr val="accent6">
                    <a:lumMod val="50000"/>
                  </a:schemeClr>
                </a:solidFill>
                <a:latin typeface="微软雅黑"/>
                <a:ea typeface="微软雅黑"/>
              </a:rPr>
              <a:t>Méthodologie : De la Collecte des Données à la Visualisation Interactive</a:t>
            </a:r>
            <a:endParaRPr lang="fr-FR" sz="4000" b="1" dirty="0">
              <a:solidFill>
                <a:schemeClr val="accent6">
                  <a:lumMod val="50000"/>
                </a:schemeClr>
              </a:solidFill>
              <a:latin typeface="微软雅黑"/>
              <a:ea typeface="微软雅黑"/>
            </a:endParaRPr>
          </a:p>
        </p:txBody>
      </p:sp>
      <p:sp>
        <p:nvSpPr>
          <p:cNvPr id="6" name="ZoneTexte 5">
            <a:extLst>
              <a:ext uri="{FF2B5EF4-FFF2-40B4-BE49-F238E27FC236}">
                <a16:creationId xmlns:a16="http://schemas.microsoft.com/office/drawing/2014/main" id="{9F9BEAF6-9918-87B8-7564-81C84F701E8D}"/>
              </a:ext>
            </a:extLst>
          </p:cNvPr>
          <p:cNvSpPr txBox="1"/>
          <p:nvPr/>
        </p:nvSpPr>
        <p:spPr>
          <a:xfrm>
            <a:off x="1619672" y="2276872"/>
            <a:ext cx="853012" cy="707886"/>
          </a:xfrm>
          <a:prstGeom prst="rect">
            <a:avLst/>
          </a:prstGeom>
          <a:noFill/>
        </p:spPr>
        <p:txBody>
          <a:bodyPr wrap="square">
            <a:spAutoFit/>
          </a:bodyPr>
          <a:lstStyle/>
          <a:p>
            <a:pPr marL="0" algn="l">
              <a:defRPr/>
            </a:pPr>
            <a:r>
              <a:rPr lang="en-US" sz="4000" b="0" i="0" u="none" baseline="0" dirty="0">
                <a:solidFill>
                  <a:schemeClr val="accent6">
                    <a:lumMod val="50000"/>
                  </a:schemeClr>
                </a:solidFill>
                <a:latin typeface="Arial"/>
                <a:ea typeface="Arial"/>
              </a:rPr>
              <a:t>02</a:t>
            </a:r>
            <a:endParaRPr lang="en-US" sz="4000" dirty="0">
              <a:solidFill>
                <a:schemeClr val="accent6">
                  <a:lumMod val="50000"/>
                </a:schemeClr>
              </a:solidFill>
            </a:endParaRPr>
          </a:p>
        </p:txBody>
      </p:sp>
      <p:pic>
        <p:nvPicPr>
          <p:cNvPr id="5" name="Image 4">
            <a:extLst>
              <a:ext uri="{FF2B5EF4-FFF2-40B4-BE49-F238E27FC236}">
                <a16:creationId xmlns:a16="http://schemas.microsoft.com/office/drawing/2014/main" id="{117EA721-61F1-48F5-8452-4644A57A1E3D}"/>
              </a:ext>
            </a:extLst>
          </p:cNvPr>
          <p:cNvPicPr>
            <a:picLocks noChangeAspect="1"/>
          </p:cNvPicPr>
          <p:nvPr/>
        </p:nvPicPr>
        <p:blipFill>
          <a:blip r:embed="rId3"/>
          <a:stretch>
            <a:fillRect/>
          </a:stretch>
        </p:blipFill>
        <p:spPr>
          <a:xfrm>
            <a:off x="7179403" y="1772816"/>
            <a:ext cx="1962150" cy="3848100"/>
          </a:xfrm>
          <a:prstGeom prst="rect">
            <a:avLst/>
          </a:prstGeom>
        </p:spPr>
      </p:pic>
    </p:spTree>
    <p:extLst>
      <p:ext uri="{BB962C8B-B14F-4D97-AF65-F5344CB8AC3E}">
        <p14:creationId xmlns:p14="http://schemas.microsoft.com/office/powerpoint/2010/main" val="326614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5863D-4FDE-FBB7-11C8-412E1FDF0D92}"/>
            </a:ext>
          </a:extLst>
        </p:cNvPr>
        <p:cNvGrpSpPr/>
        <p:nvPr/>
      </p:nvGrpSpPr>
      <p:grpSpPr>
        <a:xfrm>
          <a:off x="0" y="0"/>
          <a:ext cx="0" cy="0"/>
          <a:chOff x="0" y="0"/>
          <a:chExt cx="0" cy="0"/>
        </a:xfrm>
      </p:grpSpPr>
      <p:pic>
        <p:nvPicPr>
          <p:cNvPr id="4" name="image5.png">
            <a:extLst>
              <a:ext uri="{FF2B5EF4-FFF2-40B4-BE49-F238E27FC236}">
                <a16:creationId xmlns:a16="http://schemas.microsoft.com/office/drawing/2014/main" id="{B997CE14-9BA7-367D-1D43-E048318980C1}"/>
              </a:ext>
            </a:extLst>
          </p:cNvPr>
          <p:cNvPicPr>
            <a:picLocks noChangeAspect="1"/>
          </p:cNvPicPr>
          <p:nvPr/>
        </p:nvPicPr>
        <p:blipFill>
          <a:blip r:embed="rId2"/>
          <a:stretch>
            <a:fillRect/>
          </a:stretch>
        </p:blipFill>
        <p:spPr>
          <a:xfrm>
            <a:off x="0" y="23196"/>
            <a:ext cx="9143999" cy="6834804"/>
          </a:xfrm>
          <a:prstGeom prst="rect">
            <a:avLst/>
          </a:prstGeom>
        </p:spPr>
      </p:pic>
      <p:sp>
        <p:nvSpPr>
          <p:cNvPr id="2" name="AutoShape 2">
            <a:extLst>
              <a:ext uri="{FF2B5EF4-FFF2-40B4-BE49-F238E27FC236}">
                <a16:creationId xmlns:a16="http://schemas.microsoft.com/office/drawing/2014/main" id="{2C1D8D95-906A-3A9E-C997-FF62343E1D96}"/>
              </a:ext>
            </a:extLst>
          </p:cNvPr>
          <p:cNvSpPr>
            <a:spLocks noGrp="1"/>
          </p:cNvSpPr>
          <p:nvPr>
            <p:ph type="title"/>
          </p:nvPr>
        </p:nvSpPr>
        <p:spPr>
          <a:xfrm>
            <a:off x="190855" y="128587"/>
            <a:ext cx="8169601" cy="900112"/>
          </a:xfrm>
        </p:spPr>
        <p:txBody>
          <a:bodyPr vert="horz" lIns="91440" tIns="45720" rIns="91440" bIns="45720" anchor="b">
            <a:normAutofit fontScale="90000"/>
          </a:bodyPr>
          <a:lstStyle/>
          <a:p>
            <a:pPr>
              <a:lnSpc>
                <a:spcPct val="120033"/>
              </a:lnSpc>
              <a:spcBef>
                <a:spcPct val="0"/>
              </a:spcBef>
            </a:pPr>
            <a:r>
              <a:rPr lang="zh-CN" altLang="en-US" sz="2800" b="1" i="0" u="none" baseline="0">
                <a:solidFill>
                  <a:srgbClr val="2F2F2F"/>
                </a:solidFill>
                <a:latin typeface="微软雅黑"/>
                <a:ea typeface="微软雅黑"/>
              </a:rPr>
              <a:t>Prétraitement des Données : Préparation pour l'Analyse</a:t>
            </a:r>
          </a:p>
        </p:txBody>
      </p:sp>
      <p:sp>
        <p:nvSpPr>
          <p:cNvPr id="3" name="Freeform 3">
            <a:extLst>
              <a:ext uri="{FF2B5EF4-FFF2-40B4-BE49-F238E27FC236}">
                <a16:creationId xmlns:a16="http://schemas.microsoft.com/office/drawing/2014/main" id="{E257F667-A39D-9802-D2D1-B69C27EEC115}"/>
              </a:ext>
            </a:extLst>
          </p:cNvPr>
          <p:cNvSpPr/>
          <p:nvPr/>
        </p:nvSpPr>
        <p:spPr>
          <a:xfrm>
            <a:off x="-36511" y="1067704"/>
            <a:ext cx="6048672" cy="1257538"/>
          </a:xfrm>
          <a:custGeom>
            <a:avLst/>
            <a:gdLst/>
            <a:ahLst/>
            <a:cxnLst/>
            <a:rect l="l" t="t" r="r" b="b"/>
            <a:pathLst>
              <a:path w="2627" h="351">
                <a:moveTo>
                  <a:pt x="2622" y="167"/>
                </a:moveTo>
                <a:cubicBezTo>
                  <a:pt x="2433" y="6"/>
                  <a:pt x="2433" y="6"/>
                  <a:pt x="2433" y="6"/>
                </a:cubicBezTo>
                <a:cubicBezTo>
                  <a:pt x="2425" y="0"/>
                  <a:pt x="2414" y="5"/>
                  <a:pt x="2414" y="15"/>
                </a:cubicBezTo>
                <a:cubicBezTo>
                  <a:pt x="2414" y="64"/>
                  <a:pt x="2414" y="64"/>
                  <a:pt x="2414" y="64"/>
                </a:cubicBezTo>
                <a:cubicBezTo>
                  <a:pt x="112" y="64"/>
                  <a:pt x="112" y="64"/>
                  <a:pt x="112" y="64"/>
                </a:cubicBezTo>
                <a:cubicBezTo>
                  <a:pt x="50" y="64"/>
                  <a:pt x="0" y="114"/>
                  <a:pt x="0" y="176"/>
                </a:cubicBezTo>
                <a:cubicBezTo>
                  <a:pt x="0" y="176"/>
                  <a:pt x="0" y="176"/>
                  <a:pt x="0" y="176"/>
                </a:cubicBezTo>
                <a:cubicBezTo>
                  <a:pt x="0" y="238"/>
                  <a:pt x="50" y="288"/>
                  <a:pt x="112" y="288"/>
                </a:cubicBezTo>
                <a:cubicBezTo>
                  <a:pt x="2414" y="288"/>
                  <a:pt x="2414" y="288"/>
                  <a:pt x="2414" y="288"/>
                </a:cubicBezTo>
                <a:cubicBezTo>
                  <a:pt x="2414" y="336"/>
                  <a:pt x="2414" y="336"/>
                  <a:pt x="2414" y="336"/>
                </a:cubicBezTo>
                <a:cubicBezTo>
                  <a:pt x="2414" y="346"/>
                  <a:pt x="2425" y="351"/>
                  <a:pt x="2433" y="345"/>
                </a:cubicBezTo>
                <a:cubicBezTo>
                  <a:pt x="2622" y="184"/>
                  <a:pt x="2622" y="184"/>
                  <a:pt x="2622" y="184"/>
                </a:cubicBezTo>
                <a:cubicBezTo>
                  <a:pt x="2627" y="180"/>
                  <a:pt x="2627" y="172"/>
                  <a:pt x="2622" y="167"/>
                </a:cubicBezTo>
                <a:close/>
              </a:path>
            </a:pathLst>
          </a:custGeom>
          <a:solidFill>
            <a:schemeClr val="accent3">
              <a:alpha val="10000"/>
            </a:schemeClr>
          </a:solidFill>
          <a:ln>
            <a:noFill/>
          </a:ln>
        </p:spPr>
        <p:txBody>
          <a:bodyPr vert="horz" wrap="square" lIns="91440" tIns="45720" rIns="91440" bIns="45720" anchor="t">
            <a:prstTxWarp prst="textNoShape">
              <a:avLst/>
            </a:prstTxWarp>
            <a:normAutofit/>
          </a:bodyPr>
          <a:lstStyle/>
          <a:p>
            <a:pPr marL="0" algn="ctr"/>
            <a:endParaRPr/>
          </a:p>
        </p:txBody>
      </p:sp>
      <p:sp>
        <p:nvSpPr>
          <p:cNvPr id="5" name="AutoShape 5">
            <a:extLst>
              <a:ext uri="{FF2B5EF4-FFF2-40B4-BE49-F238E27FC236}">
                <a16:creationId xmlns:a16="http://schemas.microsoft.com/office/drawing/2014/main" id="{D363682B-56E9-1751-9088-E59EF2AD4E65}"/>
              </a:ext>
            </a:extLst>
          </p:cNvPr>
          <p:cNvSpPr/>
          <p:nvPr/>
        </p:nvSpPr>
        <p:spPr>
          <a:xfrm>
            <a:off x="-86198" y="2277926"/>
            <a:ext cx="2607483" cy="2442180"/>
          </a:xfrm>
          <a:prstGeom prst="rect">
            <a:avLst/>
          </a:prstGeom>
          <a:noFill/>
          <a:ln>
            <a:noFill/>
          </a:ln>
        </p:spPr>
        <p:txBody>
          <a:bodyPr vert="horz" wrap="square" lIns="108000" tIns="108000" rIns="108000" bIns="108000" anchor="t">
            <a:spAutoFit/>
          </a:bodyPr>
          <a:lstStyle/>
          <a:p>
            <a:pPr marL="0" algn="ctr">
              <a:lnSpc>
                <a:spcPct val="150000"/>
              </a:lnSpc>
            </a:pPr>
            <a:r>
              <a:rPr lang="zh-CN" altLang="en-US" sz="1400" b="0" i="0" u="none" baseline="0" dirty="0">
                <a:solidFill>
                  <a:srgbClr val="2F2F2F"/>
                </a:solidFill>
                <a:latin typeface="微软雅黑"/>
                <a:ea typeface="微软雅黑"/>
              </a:rPr>
              <a:t>Correction des noms de quartiers ; attribution de coordonnées géographiques à chaque quartier</a:t>
            </a:r>
            <a:r>
              <a:rPr lang="fr-FR" altLang="zh-CN" sz="1400" b="0" i="0" u="none" baseline="0" dirty="0">
                <a:solidFill>
                  <a:srgbClr val="2F2F2F"/>
                </a:solidFill>
                <a:latin typeface="微软雅黑"/>
                <a:ea typeface="微软雅黑"/>
              </a:rPr>
              <a:t>, traitement des valeurs manquantes</a:t>
            </a:r>
            <a:r>
              <a:rPr lang="fr-FR" altLang="zh-CN" sz="1400" b="0" i="0" u="none" dirty="0">
                <a:solidFill>
                  <a:srgbClr val="2F2F2F"/>
                </a:solidFill>
                <a:latin typeface="微软雅黑"/>
                <a:ea typeface="微软雅黑"/>
              </a:rPr>
              <a:t> et des </a:t>
            </a:r>
            <a:r>
              <a:rPr lang="fr-FR" altLang="zh-CN" sz="1400" b="0" i="0" u="none" dirty="0" err="1">
                <a:solidFill>
                  <a:srgbClr val="2F2F2F"/>
                </a:solidFill>
                <a:latin typeface="微软雅黑"/>
                <a:ea typeface="微软雅黑"/>
              </a:rPr>
              <a:t>outliers</a:t>
            </a:r>
            <a:r>
              <a:rPr lang="zh-CN" altLang="en-US" sz="1400" b="0" i="0" u="none" baseline="0" dirty="0">
                <a:solidFill>
                  <a:srgbClr val="2F2F2F"/>
                </a:solidFill>
                <a:latin typeface="微软雅黑"/>
                <a:ea typeface="微软雅黑"/>
              </a:rPr>
              <a:t>.</a:t>
            </a:r>
          </a:p>
        </p:txBody>
      </p:sp>
      <p:sp>
        <p:nvSpPr>
          <p:cNvPr id="6" name="AutoShape 6">
            <a:extLst>
              <a:ext uri="{FF2B5EF4-FFF2-40B4-BE49-F238E27FC236}">
                <a16:creationId xmlns:a16="http://schemas.microsoft.com/office/drawing/2014/main" id="{1DD7BBEE-14F1-4910-F4DE-379EFD72C121}"/>
              </a:ext>
            </a:extLst>
          </p:cNvPr>
          <p:cNvSpPr/>
          <p:nvPr/>
        </p:nvSpPr>
        <p:spPr>
          <a:xfrm>
            <a:off x="98535" y="1452633"/>
            <a:ext cx="561835" cy="487680"/>
          </a:xfrm>
          <a:prstGeom prst="ellipse">
            <a:avLst/>
          </a:prstGeom>
          <a:solidFill>
            <a:schemeClr val="accent3"/>
          </a:solidFill>
          <a:ln>
            <a:noFill/>
          </a:ln>
        </p:spPr>
        <p:txBody>
          <a:bodyPr vert="horz" lIns="91440" tIns="45720" rIns="91440" bIns="45720" anchor="ctr">
            <a:normAutofit/>
          </a:bodyPr>
          <a:lstStyle/>
          <a:p>
            <a:pPr marL="0" algn="ctr"/>
            <a:r>
              <a:rPr lang="en-US" sz="1100" b="1" i="0" u="none" baseline="0" dirty="0">
                <a:solidFill>
                  <a:srgbClr val="FFFFFF"/>
                </a:solidFill>
                <a:latin typeface="Arial"/>
                <a:ea typeface="Arial"/>
              </a:rPr>
              <a:t>01</a:t>
            </a:r>
          </a:p>
        </p:txBody>
      </p:sp>
      <p:sp>
        <p:nvSpPr>
          <p:cNvPr id="7" name="AutoShape 7">
            <a:extLst>
              <a:ext uri="{FF2B5EF4-FFF2-40B4-BE49-F238E27FC236}">
                <a16:creationId xmlns:a16="http://schemas.microsoft.com/office/drawing/2014/main" id="{510F7466-E954-4091-64B5-B66DDE1963E0}"/>
              </a:ext>
            </a:extLst>
          </p:cNvPr>
          <p:cNvSpPr/>
          <p:nvPr/>
        </p:nvSpPr>
        <p:spPr>
          <a:xfrm>
            <a:off x="696880" y="1449743"/>
            <a:ext cx="5935800" cy="464331"/>
          </a:xfrm>
          <a:prstGeom prst="rect">
            <a:avLst/>
          </a:prstGeom>
          <a:noFill/>
          <a:ln>
            <a:noFill/>
          </a:ln>
        </p:spPr>
        <p:txBody>
          <a:bodyPr vert="horz" wrap="square" lIns="108000" tIns="108000" rIns="108000" bIns="108000" anchor="ctr">
            <a:spAutoFit/>
          </a:bodyPr>
          <a:lstStyle/>
          <a:p>
            <a:pPr marL="0" algn="ctr"/>
            <a:r>
              <a:rPr lang="zh-CN" altLang="en-US" sz="1600" b="1" i="0" u="none" baseline="0">
                <a:solidFill>
                  <a:srgbClr val="2F2F2F"/>
                </a:solidFill>
                <a:latin typeface="微软雅黑"/>
                <a:ea typeface="微软雅黑"/>
              </a:rPr>
              <a:t>Correction et Géolocalisation</a:t>
            </a:r>
          </a:p>
        </p:txBody>
      </p:sp>
      <p:sp>
        <p:nvSpPr>
          <p:cNvPr id="8" name="Freeform 8">
            <a:extLst>
              <a:ext uri="{FF2B5EF4-FFF2-40B4-BE49-F238E27FC236}">
                <a16:creationId xmlns:a16="http://schemas.microsoft.com/office/drawing/2014/main" id="{CD3C3593-7B03-159B-7342-C443269C8B0C}"/>
              </a:ext>
            </a:extLst>
          </p:cNvPr>
          <p:cNvSpPr/>
          <p:nvPr/>
        </p:nvSpPr>
        <p:spPr>
          <a:xfrm>
            <a:off x="3512030" y="1950536"/>
            <a:ext cx="4328992" cy="1257538"/>
          </a:xfrm>
          <a:custGeom>
            <a:avLst/>
            <a:gdLst/>
            <a:ahLst/>
            <a:cxnLst/>
            <a:rect l="l" t="t" r="r" b="b"/>
            <a:pathLst>
              <a:path w="2051" h="351">
                <a:moveTo>
                  <a:pt x="2046" y="167"/>
                </a:moveTo>
                <a:cubicBezTo>
                  <a:pt x="1857" y="6"/>
                  <a:pt x="1857" y="6"/>
                  <a:pt x="1857" y="6"/>
                </a:cubicBezTo>
                <a:cubicBezTo>
                  <a:pt x="1849" y="0"/>
                  <a:pt x="1838" y="5"/>
                  <a:pt x="1838" y="15"/>
                </a:cubicBezTo>
                <a:cubicBezTo>
                  <a:pt x="1838" y="63"/>
                  <a:pt x="1838" y="63"/>
                  <a:pt x="1838" y="63"/>
                </a:cubicBezTo>
                <a:cubicBezTo>
                  <a:pt x="112" y="63"/>
                  <a:pt x="112" y="63"/>
                  <a:pt x="112" y="63"/>
                </a:cubicBezTo>
                <a:cubicBezTo>
                  <a:pt x="50" y="63"/>
                  <a:pt x="0" y="113"/>
                  <a:pt x="0" y="175"/>
                </a:cubicBezTo>
                <a:cubicBezTo>
                  <a:pt x="0" y="175"/>
                  <a:pt x="0" y="175"/>
                  <a:pt x="0" y="175"/>
                </a:cubicBezTo>
                <a:cubicBezTo>
                  <a:pt x="0" y="237"/>
                  <a:pt x="50" y="287"/>
                  <a:pt x="112" y="287"/>
                </a:cubicBezTo>
                <a:cubicBezTo>
                  <a:pt x="1838" y="287"/>
                  <a:pt x="1838" y="287"/>
                  <a:pt x="1838" y="287"/>
                </a:cubicBezTo>
                <a:cubicBezTo>
                  <a:pt x="1838" y="336"/>
                  <a:pt x="1838" y="336"/>
                  <a:pt x="1838" y="336"/>
                </a:cubicBezTo>
                <a:cubicBezTo>
                  <a:pt x="1838" y="346"/>
                  <a:pt x="1849" y="351"/>
                  <a:pt x="1857" y="345"/>
                </a:cubicBezTo>
                <a:cubicBezTo>
                  <a:pt x="2046" y="184"/>
                  <a:pt x="2046" y="184"/>
                  <a:pt x="2046" y="184"/>
                </a:cubicBezTo>
                <a:cubicBezTo>
                  <a:pt x="2051" y="179"/>
                  <a:pt x="2051" y="171"/>
                  <a:pt x="2046" y="167"/>
                </a:cubicBezTo>
                <a:close/>
              </a:path>
            </a:pathLst>
          </a:custGeom>
          <a:solidFill>
            <a:schemeClr val="accent2">
              <a:alpha val="10000"/>
            </a:schemeClr>
          </a:solidFill>
          <a:ln>
            <a:noFill/>
          </a:ln>
        </p:spPr>
        <p:txBody>
          <a:bodyPr vert="horz" wrap="square" lIns="91440" tIns="45720" rIns="91440" bIns="45720" anchor="t">
            <a:prstTxWarp prst="textNoShape">
              <a:avLst/>
            </a:prstTxWarp>
            <a:normAutofit/>
          </a:bodyPr>
          <a:lstStyle/>
          <a:p>
            <a:pPr marL="0" algn="ctr"/>
            <a:endParaRPr/>
          </a:p>
        </p:txBody>
      </p:sp>
      <p:cxnSp>
        <p:nvCxnSpPr>
          <p:cNvPr id="9" name="Connector 9">
            <a:extLst>
              <a:ext uri="{FF2B5EF4-FFF2-40B4-BE49-F238E27FC236}">
                <a16:creationId xmlns:a16="http://schemas.microsoft.com/office/drawing/2014/main" id="{4799E384-9A12-2FF1-1B59-D5E563633375}"/>
              </a:ext>
            </a:extLst>
          </p:cNvPr>
          <p:cNvCxnSpPr>
            <a:cxnSpLocks/>
          </p:cNvCxnSpPr>
          <p:nvPr/>
        </p:nvCxnSpPr>
        <p:spPr>
          <a:xfrm>
            <a:off x="3851188" y="2693764"/>
            <a:ext cx="0" cy="4004435"/>
          </a:xfrm>
          <a:prstGeom prst="line">
            <a:avLst/>
          </a:prstGeom>
          <a:ln w="15875">
            <a:solidFill>
              <a:schemeClr val="accent2"/>
            </a:solidFill>
            <a:prstDash val="solid"/>
          </a:ln>
        </p:spPr>
      </p:cxnSp>
      <p:sp>
        <p:nvSpPr>
          <p:cNvPr id="10" name="AutoShape 10">
            <a:extLst>
              <a:ext uri="{FF2B5EF4-FFF2-40B4-BE49-F238E27FC236}">
                <a16:creationId xmlns:a16="http://schemas.microsoft.com/office/drawing/2014/main" id="{0C935A4D-9992-F735-35B4-A50712932D44}"/>
              </a:ext>
            </a:extLst>
          </p:cNvPr>
          <p:cNvSpPr/>
          <p:nvPr/>
        </p:nvSpPr>
        <p:spPr>
          <a:xfrm>
            <a:off x="3725093" y="3851332"/>
            <a:ext cx="2656586" cy="2765345"/>
          </a:xfrm>
          <a:prstGeom prst="rect">
            <a:avLst/>
          </a:prstGeom>
          <a:noFill/>
          <a:ln>
            <a:noFill/>
          </a:ln>
        </p:spPr>
        <p:txBody>
          <a:bodyPr vert="horz" wrap="square" lIns="108000" tIns="108000" rIns="108000" bIns="108000" anchor="t">
            <a:spAutoFit/>
          </a:bodyPr>
          <a:lstStyle/>
          <a:p>
            <a:pPr marL="0" algn="ctr">
              <a:lnSpc>
                <a:spcPct val="150000"/>
              </a:lnSpc>
            </a:pPr>
            <a:r>
              <a:rPr lang="zh-CN" altLang="en-US" sz="1400" b="0" i="0" u="none" baseline="0" dirty="0">
                <a:solidFill>
                  <a:srgbClr val="2F2F2F"/>
                </a:solidFill>
                <a:latin typeface="微软雅黑"/>
                <a:ea typeface="微软雅黑"/>
              </a:rPr>
              <a:t>Utilisation de la Nomenclature Camerounaise des Fonctions et des classifications de l'INS ; création d'une variable pour le nombre de motifs de non-éligibilité.</a:t>
            </a:r>
          </a:p>
        </p:txBody>
      </p:sp>
      <p:sp>
        <p:nvSpPr>
          <p:cNvPr id="11" name="AutoShape 11">
            <a:extLst>
              <a:ext uri="{FF2B5EF4-FFF2-40B4-BE49-F238E27FC236}">
                <a16:creationId xmlns:a16="http://schemas.microsoft.com/office/drawing/2014/main" id="{6B19A1F5-48B3-390E-23B8-52FD51E6BC3F}"/>
              </a:ext>
            </a:extLst>
          </p:cNvPr>
          <p:cNvSpPr/>
          <p:nvPr/>
        </p:nvSpPr>
        <p:spPr>
          <a:xfrm>
            <a:off x="3663032" y="2337845"/>
            <a:ext cx="578651" cy="487680"/>
          </a:xfrm>
          <a:prstGeom prst="ellipse">
            <a:avLst/>
          </a:prstGeom>
          <a:solidFill>
            <a:schemeClr val="accent2"/>
          </a:solidFill>
          <a:ln>
            <a:noFill/>
          </a:ln>
        </p:spPr>
        <p:txBody>
          <a:bodyPr vert="horz" lIns="91440" tIns="45720" rIns="91440" bIns="45720" anchor="ctr">
            <a:normAutofit/>
          </a:bodyPr>
          <a:lstStyle/>
          <a:p>
            <a:pPr marL="0" algn="ctr"/>
            <a:r>
              <a:rPr lang="en-US" sz="1100" b="1" i="0" u="none" baseline="0" dirty="0">
                <a:solidFill>
                  <a:srgbClr val="FFFFFF"/>
                </a:solidFill>
                <a:latin typeface="Arial"/>
                <a:ea typeface="Arial"/>
              </a:rPr>
              <a:t>02</a:t>
            </a:r>
          </a:p>
        </p:txBody>
      </p:sp>
      <p:sp>
        <p:nvSpPr>
          <p:cNvPr id="12" name="AutoShape 12">
            <a:extLst>
              <a:ext uri="{FF2B5EF4-FFF2-40B4-BE49-F238E27FC236}">
                <a16:creationId xmlns:a16="http://schemas.microsoft.com/office/drawing/2014/main" id="{43C481F8-CF12-A611-7C25-9BA6184411FE}"/>
              </a:ext>
            </a:extLst>
          </p:cNvPr>
          <p:cNvSpPr/>
          <p:nvPr/>
        </p:nvSpPr>
        <p:spPr>
          <a:xfrm>
            <a:off x="4278193" y="2239693"/>
            <a:ext cx="4239736" cy="710552"/>
          </a:xfrm>
          <a:prstGeom prst="rect">
            <a:avLst/>
          </a:prstGeom>
          <a:noFill/>
          <a:ln>
            <a:noFill/>
          </a:ln>
        </p:spPr>
        <p:txBody>
          <a:bodyPr vert="horz" wrap="square" lIns="108000" tIns="108000" rIns="108000" bIns="108000" anchor="ctr">
            <a:spAutoFit/>
          </a:bodyPr>
          <a:lstStyle/>
          <a:p>
            <a:pPr marL="0" algn="ctr"/>
            <a:r>
              <a:rPr lang="zh-CN" altLang="en-US" sz="1600" b="1" i="0" u="none" baseline="0">
                <a:solidFill>
                  <a:srgbClr val="2F2F2F"/>
                </a:solidFill>
                <a:latin typeface="微软雅黑"/>
                <a:ea typeface="微软雅黑"/>
              </a:rPr>
              <a:t>Normalisation des Données Socioprofessionnelles</a:t>
            </a:r>
          </a:p>
        </p:txBody>
      </p:sp>
      <p:sp>
        <p:nvSpPr>
          <p:cNvPr id="13" name="AutoShape 14">
            <a:extLst>
              <a:ext uri="{FF2B5EF4-FFF2-40B4-BE49-F238E27FC236}">
                <a16:creationId xmlns:a16="http://schemas.microsoft.com/office/drawing/2014/main" id="{A4DD6017-2EE6-589E-8EF2-3027305D498B}"/>
              </a:ext>
            </a:extLst>
          </p:cNvPr>
          <p:cNvSpPr/>
          <p:nvPr/>
        </p:nvSpPr>
        <p:spPr>
          <a:xfrm>
            <a:off x="6675853" y="4125929"/>
            <a:ext cx="2656302" cy="1795849"/>
          </a:xfrm>
          <a:prstGeom prst="rect">
            <a:avLst/>
          </a:prstGeom>
          <a:noFill/>
          <a:ln>
            <a:noFill/>
          </a:ln>
        </p:spPr>
        <p:txBody>
          <a:bodyPr vert="horz" wrap="square" lIns="108000" tIns="108000" rIns="108000" bIns="108000" anchor="t">
            <a:spAutoFit/>
          </a:bodyPr>
          <a:lstStyle/>
          <a:p>
            <a:pPr marL="0" algn="ctr">
              <a:lnSpc>
                <a:spcPct val="150000"/>
              </a:lnSpc>
            </a:pPr>
            <a:r>
              <a:rPr lang="zh-CN" altLang="en-US" sz="1400" b="0" i="0" u="none" baseline="0" dirty="0">
                <a:solidFill>
                  <a:srgbClr val="2F2F2F"/>
                </a:solidFill>
                <a:latin typeface="微软雅黑"/>
                <a:ea typeface="微软雅黑"/>
              </a:rPr>
              <a:t>L‘ensemble des traitements a été réalisé à l’aide d‘une macro VBA développée </a:t>
            </a:r>
            <a:r>
              <a:rPr lang="fr-FR" altLang="zh-CN" sz="1400" b="0" i="0" u="none" baseline="0" dirty="0">
                <a:solidFill>
                  <a:srgbClr val="2F2F2F"/>
                </a:solidFill>
                <a:latin typeface="微软雅黑"/>
                <a:ea typeface="微软雅黑"/>
              </a:rPr>
              <a:t>et du logiciel</a:t>
            </a:r>
            <a:r>
              <a:rPr lang="fr-FR" altLang="zh-CN" sz="1400" b="0" i="0" u="none" dirty="0">
                <a:solidFill>
                  <a:srgbClr val="2F2F2F"/>
                </a:solidFill>
                <a:latin typeface="微软雅黑"/>
                <a:ea typeface="微软雅黑"/>
              </a:rPr>
              <a:t> principal de travail python</a:t>
            </a:r>
            <a:r>
              <a:rPr lang="zh-CN" altLang="en-US" sz="1400" b="0" i="0" u="none" baseline="0" dirty="0">
                <a:solidFill>
                  <a:srgbClr val="2F2F2F"/>
                </a:solidFill>
                <a:latin typeface="微软雅黑"/>
                <a:ea typeface="微软雅黑"/>
              </a:rPr>
              <a:t>.</a:t>
            </a:r>
          </a:p>
        </p:txBody>
      </p:sp>
      <p:sp>
        <p:nvSpPr>
          <p:cNvPr id="14" name="Freeform 15">
            <a:extLst>
              <a:ext uri="{FF2B5EF4-FFF2-40B4-BE49-F238E27FC236}">
                <a16:creationId xmlns:a16="http://schemas.microsoft.com/office/drawing/2014/main" id="{DA7932DC-C182-ADC6-6C14-87FE50422A95}"/>
              </a:ext>
            </a:extLst>
          </p:cNvPr>
          <p:cNvSpPr/>
          <p:nvPr/>
        </p:nvSpPr>
        <p:spPr>
          <a:xfrm>
            <a:off x="6012161" y="2833369"/>
            <a:ext cx="3168348" cy="1253019"/>
          </a:xfrm>
          <a:custGeom>
            <a:avLst/>
            <a:gdLst/>
            <a:ahLst/>
            <a:cxnLst/>
            <a:rect l="l" t="t" r="r" b="b"/>
            <a:pathLst>
              <a:path w="1127" h="350">
                <a:moveTo>
                  <a:pt x="1122" y="166"/>
                </a:moveTo>
                <a:cubicBezTo>
                  <a:pt x="933" y="6"/>
                  <a:pt x="933" y="6"/>
                  <a:pt x="933" y="6"/>
                </a:cubicBezTo>
                <a:cubicBezTo>
                  <a:pt x="925" y="0"/>
                  <a:pt x="914" y="5"/>
                  <a:pt x="914" y="14"/>
                </a:cubicBezTo>
                <a:cubicBezTo>
                  <a:pt x="914" y="63"/>
                  <a:pt x="914" y="63"/>
                  <a:pt x="914" y="63"/>
                </a:cubicBezTo>
                <a:cubicBezTo>
                  <a:pt x="112" y="63"/>
                  <a:pt x="112" y="63"/>
                  <a:pt x="112" y="63"/>
                </a:cubicBezTo>
                <a:cubicBezTo>
                  <a:pt x="50" y="63"/>
                  <a:pt x="0" y="113"/>
                  <a:pt x="0" y="175"/>
                </a:cubicBezTo>
                <a:cubicBezTo>
                  <a:pt x="0" y="175"/>
                  <a:pt x="0" y="175"/>
                  <a:pt x="0" y="175"/>
                </a:cubicBezTo>
                <a:cubicBezTo>
                  <a:pt x="0" y="237"/>
                  <a:pt x="50" y="287"/>
                  <a:pt x="112" y="287"/>
                </a:cubicBezTo>
                <a:cubicBezTo>
                  <a:pt x="914" y="287"/>
                  <a:pt x="914" y="287"/>
                  <a:pt x="914" y="287"/>
                </a:cubicBezTo>
                <a:cubicBezTo>
                  <a:pt x="914" y="336"/>
                  <a:pt x="914" y="336"/>
                  <a:pt x="914" y="336"/>
                </a:cubicBezTo>
                <a:cubicBezTo>
                  <a:pt x="914" y="345"/>
                  <a:pt x="925" y="350"/>
                  <a:pt x="933" y="344"/>
                </a:cubicBezTo>
                <a:cubicBezTo>
                  <a:pt x="1122" y="184"/>
                  <a:pt x="1122" y="184"/>
                  <a:pt x="1122" y="184"/>
                </a:cubicBezTo>
                <a:cubicBezTo>
                  <a:pt x="1127" y="179"/>
                  <a:pt x="1127" y="171"/>
                  <a:pt x="1122" y="166"/>
                </a:cubicBezTo>
                <a:close/>
              </a:path>
            </a:pathLst>
          </a:custGeom>
          <a:solidFill>
            <a:schemeClr val="accent1"/>
          </a:solidFill>
          <a:ln>
            <a:noFill/>
          </a:ln>
        </p:spPr>
        <p:txBody>
          <a:bodyPr vert="horz" wrap="square" lIns="91440" tIns="45720" rIns="91440" bIns="45720" anchor="t">
            <a:prstTxWarp prst="textNoShape">
              <a:avLst/>
            </a:prstTxWarp>
            <a:normAutofit/>
          </a:bodyPr>
          <a:lstStyle/>
          <a:p>
            <a:pPr marL="0" algn="ctr"/>
            <a:endParaRPr/>
          </a:p>
        </p:txBody>
      </p:sp>
      <p:sp>
        <p:nvSpPr>
          <p:cNvPr id="15" name="AutoShape 16">
            <a:extLst>
              <a:ext uri="{FF2B5EF4-FFF2-40B4-BE49-F238E27FC236}">
                <a16:creationId xmlns:a16="http://schemas.microsoft.com/office/drawing/2014/main" id="{2C760839-48C9-F35D-4F17-C0C7240EA719}"/>
              </a:ext>
            </a:extLst>
          </p:cNvPr>
          <p:cNvSpPr/>
          <p:nvPr/>
        </p:nvSpPr>
        <p:spPr>
          <a:xfrm>
            <a:off x="6130678" y="3239402"/>
            <a:ext cx="502002" cy="487680"/>
          </a:xfrm>
          <a:prstGeom prst="ellipse">
            <a:avLst/>
          </a:prstGeom>
          <a:solidFill>
            <a:srgbClr val="FFFFFF"/>
          </a:solidFill>
          <a:ln>
            <a:noFill/>
          </a:ln>
        </p:spPr>
        <p:txBody>
          <a:bodyPr vert="horz" lIns="91440" tIns="45720" rIns="91440" bIns="45720" anchor="ctr">
            <a:normAutofit/>
          </a:bodyPr>
          <a:lstStyle/>
          <a:p>
            <a:pPr marL="0" algn="ctr"/>
            <a:r>
              <a:rPr lang="en-US" sz="1100" b="1" i="0" u="none" baseline="0" dirty="0">
                <a:solidFill>
                  <a:schemeClr val="accent1"/>
                </a:solidFill>
                <a:latin typeface="Arial"/>
                <a:ea typeface="Arial"/>
              </a:rPr>
              <a:t>03</a:t>
            </a:r>
          </a:p>
        </p:txBody>
      </p:sp>
      <p:sp>
        <p:nvSpPr>
          <p:cNvPr id="16" name="AutoShape 17">
            <a:extLst>
              <a:ext uri="{FF2B5EF4-FFF2-40B4-BE49-F238E27FC236}">
                <a16:creationId xmlns:a16="http://schemas.microsoft.com/office/drawing/2014/main" id="{E971509E-86EF-005C-95DF-16C92C9C5404}"/>
              </a:ext>
            </a:extLst>
          </p:cNvPr>
          <p:cNvSpPr/>
          <p:nvPr/>
        </p:nvSpPr>
        <p:spPr>
          <a:xfrm>
            <a:off x="6510128" y="3229612"/>
            <a:ext cx="1871371" cy="464331"/>
          </a:xfrm>
          <a:prstGeom prst="rect">
            <a:avLst/>
          </a:prstGeom>
          <a:noFill/>
          <a:ln>
            <a:noFill/>
          </a:ln>
        </p:spPr>
        <p:txBody>
          <a:bodyPr vert="horz" wrap="square" lIns="108000" tIns="108000" rIns="108000" bIns="108000" anchor="ctr">
            <a:spAutoFit/>
          </a:bodyPr>
          <a:lstStyle/>
          <a:p>
            <a:pPr marL="0" algn="ctr"/>
            <a:r>
              <a:rPr lang="zh-CN" altLang="en-US" sz="1600" b="1" i="0" u="none" baseline="0" dirty="0">
                <a:solidFill>
                  <a:schemeClr val="lt1"/>
                </a:solidFill>
                <a:latin typeface="微软雅黑"/>
                <a:ea typeface="微软雅黑"/>
              </a:rPr>
              <a:t>Macro VBA</a:t>
            </a:r>
          </a:p>
        </p:txBody>
      </p:sp>
    </p:spTree>
    <p:extLst>
      <p:ext uri="{BB962C8B-B14F-4D97-AF65-F5344CB8AC3E}">
        <p14:creationId xmlns:p14="http://schemas.microsoft.com/office/powerpoint/2010/main" val="69369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nodeType="afterEffect">
                                  <p:stCondLst>
                                    <p:cond delay="0"/>
                                  </p:stCondLst>
                                  <p:childTnLst>
                                    <p:anim calcmode="lin" valueType="num">
                                      <p:cBhvr additive="base">
                                        <p:cTn id="6" dur="2000" fill="hold"/>
                                        <p:tgtEl>
                                          <p:spTgt spid="2"/>
                                        </p:tgtEl>
                                        <p:attrNameLst>
                                          <p:attrName>ppt_x</p:attrName>
                                        </p:attrNameLst>
                                      </p:cBhvr>
                                      <p:tavLst>
                                        <p:tav tm="0">
                                          <p:val>
                                            <p:strVal val="#ppt_x"/>
                                          </p:val>
                                        </p:tav>
                                        <p:tav tm="100000">
                                          <p:val>
                                            <p:strVal val="#ppt_x"/>
                                          </p:val>
                                        </p:tav>
                                      </p:tavLst>
                                    </p:anim>
                                    <p:anim calcmode="lin" valueType="num">
                                      <p:cBhvr additive="base">
                                        <p:cTn id="7" dur="2000" fill="hold"/>
                                        <p:tgtEl>
                                          <p:spTgt spid="2"/>
                                        </p:tgtEl>
                                        <p:attrNameLst>
                                          <p:attrName>ppt_y</p:attrName>
                                        </p:attrNameLst>
                                      </p:cBhvr>
                                      <p:tavLst>
                                        <p:tav tm="0">
                                          <p:val>
                                            <p:strVal val="1+#ppt_h/2"/>
                                          </p:val>
                                        </p:tav>
                                        <p:tav tm="100000">
                                          <p:val>
                                            <p:strVal val="#ppt_y"/>
                                          </p:val>
                                        </p:tav>
                                      </p:tavLst>
                                    </p:anim>
                                    <p:set>
                                      <p:cBhvr>
                                        <p:cTn id="8" dur="2000" fill="hold">
                                          <p:stCondLst>
                                            <p:cond delay="0"/>
                                          </p:stCondLst>
                                        </p:cTn>
                                        <p:tgtEl>
                                          <p:spTgt spid="2"/>
                                        </p:tgtEl>
                                        <p:attrNameLst>
                                          <p:attrName>style.visibility</p:attrName>
                                        </p:attrNameLst>
                                      </p:cBhvr>
                                      <p:to>
                                        <p:strVal val="visible"/>
                                      </p:to>
                                    </p:set>
                                  </p:childTnLst>
                                </p:cTn>
                              </p:par>
                            </p:childTnLst>
                          </p:cTn>
                        </p:par>
                        <p:par>
                          <p:cTn id="9" fill="hold">
                            <p:stCondLst>
                              <p:cond delay="200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par>
                          <p:cTn id="12" fill="hold">
                            <p:stCondLst>
                              <p:cond delay="2000"/>
                            </p:stCondLst>
                            <p:childTnLst>
                              <p:par>
                                <p:cTn id="13" presetID="6" presetClass="entr" presetSubtype="32" fill="hold" nodeType="afterEffect">
                                  <p:stCondLst>
                                    <p:cond delay="0"/>
                                  </p:stCondLst>
                                  <p:childTnLst>
                                    <p:animEffect transition="in" filter="circle(out)">
                                      <p:cBhvr>
                                        <p:cTn id="14" dur="1000"/>
                                        <p:tgtEl>
                                          <p:spTgt spid="7"/>
                                        </p:tgtEl>
                                      </p:cBhvr>
                                    </p:animEffect>
                                    <p:set>
                                      <p:cBhvr>
                                        <p:cTn id="15" dur="1000" fill="hold">
                                          <p:stCondLst>
                                            <p:cond delay="0"/>
                                          </p:stCondLst>
                                        </p:cTn>
                                        <p:tgtEl>
                                          <p:spTgt spid="7"/>
                                        </p:tgtEl>
                                        <p:attrNameLst>
                                          <p:attrName>style.visibility</p:attrName>
                                        </p:attrNameLst>
                                      </p:cBhvr>
                                      <p:to>
                                        <p:strVal val="visible"/>
                                      </p:to>
                                    </p:set>
                                  </p:childTnLst>
                                </p:cTn>
                              </p:par>
                            </p:childTnLst>
                          </p:cTn>
                        </p:par>
                        <p:par>
                          <p:cTn id="16" fill="hold">
                            <p:stCondLst>
                              <p:cond delay="3000"/>
                            </p:stCondLst>
                            <p:childTnLst>
                              <p:par>
                                <p:cTn id="17" presetID="5" presetClass="entr" presetSubtype="5" fill="hold" nodeType="afterEffect">
                                  <p:stCondLst>
                                    <p:cond delay="0"/>
                                  </p:stCondLst>
                                  <p:childTnLst>
                                    <p:animEffect transition="in" filter="checkerboard(down)">
                                      <p:cBhvr>
                                        <p:cTn id="18" dur="1000"/>
                                        <p:tgtEl>
                                          <p:spTgt spid="5"/>
                                        </p:tgtEl>
                                      </p:cBhvr>
                                    </p:animEffect>
                                    <p:set>
                                      <p:cBhvr>
                                        <p:cTn id="19" dur="1000" fill="hold">
                                          <p:stCondLst>
                                            <p:cond delay="0"/>
                                          </p:stCondLst>
                                        </p:cTn>
                                        <p:tgtEl>
                                          <p:spTgt spid="5"/>
                                        </p:tgtEl>
                                        <p:attrNameLst>
                                          <p:attrName>style.visibility</p:attrName>
                                        </p:attrNameLst>
                                      </p:cBhvr>
                                      <p:to>
                                        <p:strVal val="visible"/>
                                      </p:to>
                                    </p:set>
                                  </p:childTnLst>
                                </p:cTn>
                              </p:par>
                            </p:childTnLst>
                          </p:cTn>
                        </p:par>
                        <p:par>
                          <p:cTn id="20" fill="hold">
                            <p:stCondLst>
                              <p:cond delay="4000"/>
                            </p:stCondLst>
                            <p:childTnLst>
                              <p:par>
                                <p:cTn id="21" presetID="1"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16" presetClass="entr" presetSubtype="21" fill="hold" nodeType="afterEffect">
                                  <p:stCondLst>
                                    <p:cond delay="0"/>
                                  </p:stCondLst>
                                  <p:childTnLst>
                                    <p:animEffect transition="in" filter="barn(inVertical)">
                                      <p:cBhvr>
                                        <p:cTn id="25" dur="500"/>
                                        <p:tgtEl>
                                          <p:spTgt spid="12"/>
                                        </p:tgtEl>
                                      </p:cBhvr>
                                    </p:animEffect>
                                    <p:set>
                                      <p:cBhvr>
                                        <p:cTn id="26" dur="500" fill="hold">
                                          <p:stCondLst>
                                            <p:cond delay="0"/>
                                          </p:stCondLst>
                                        </p:cTn>
                                        <p:tgtEl>
                                          <p:spTgt spid="12"/>
                                        </p:tgtEl>
                                        <p:attrNameLst>
                                          <p:attrName>style.visibility</p:attrName>
                                        </p:attrNameLst>
                                      </p:cBhvr>
                                      <p:to>
                                        <p:strVal val="visible"/>
                                      </p:to>
                                    </p:set>
                                  </p:childTnLst>
                                </p:cTn>
                              </p:par>
                            </p:childTnLst>
                          </p:cTn>
                        </p:par>
                        <p:par>
                          <p:cTn id="27" fill="hold">
                            <p:stCondLst>
                              <p:cond delay="4500"/>
                            </p:stCondLst>
                            <p:childTnLst>
                              <p:par>
                                <p:cTn id="28" presetID="16" presetClass="entr" presetSubtype="21" fill="hold" nodeType="afterEffect">
                                  <p:stCondLst>
                                    <p:cond delay="0"/>
                                  </p:stCondLst>
                                  <p:childTnLst>
                                    <p:animEffect transition="in" filter="barn(inVertical)">
                                      <p:cBhvr>
                                        <p:cTn id="29" dur="500"/>
                                        <p:tgtEl>
                                          <p:spTgt spid="10"/>
                                        </p:tgtEl>
                                      </p:cBhvr>
                                    </p:animEffect>
                                    <p:set>
                                      <p:cBhvr>
                                        <p:cTn id="30" dur="500" fill="hold">
                                          <p:stCondLst>
                                            <p:cond delay="0"/>
                                          </p:stCondLst>
                                        </p:cTn>
                                        <p:tgtEl>
                                          <p:spTgt spid="10"/>
                                        </p:tgtEl>
                                        <p:attrNameLst>
                                          <p:attrName>style.visibility</p:attrName>
                                        </p:attrNameLst>
                                      </p:cBhvr>
                                      <p:to>
                                        <p:strVal val="visible"/>
                                      </p:to>
                                    </p:set>
                                  </p:childTnLst>
                                </p:cTn>
                              </p:par>
                            </p:childTnLst>
                          </p:cTn>
                        </p:par>
                        <p:par>
                          <p:cTn id="31" fill="hold">
                            <p:stCondLst>
                              <p:cond delay="5000"/>
                            </p:stCondLst>
                            <p:childTnLst>
                              <p:par>
                                <p:cTn id="32" presetID="1" presetClass="entr" presetSubtype="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par>
                          <p:cTn id="34" fill="hold">
                            <p:stCondLst>
                              <p:cond delay="5000"/>
                            </p:stCondLst>
                            <p:childTnLst>
                              <p:par>
                                <p:cTn id="35" presetID="14" presetClass="entr" presetSubtype="5" fill="hold" nodeType="afterEffect">
                                  <p:stCondLst>
                                    <p:cond delay="0"/>
                                  </p:stCondLst>
                                  <p:childTnLst>
                                    <p:animEffect transition="in" filter="randombar(vertical)">
                                      <p:cBhvr>
                                        <p:cTn id="36" dur="1000"/>
                                        <p:tgtEl>
                                          <p:spTgt spid="16"/>
                                        </p:tgtEl>
                                      </p:cBhvr>
                                    </p:animEffect>
                                    <p:set>
                                      <p:cBhvr>
                                        <p:cTn id="37" dur="1000" fill="hold">
                                          <p:stCondLst>
                                            <p:cond delay="0"/>
                                          </p:stCondLst>
                                        </p:cTn>
                                        <p:tgtEl>
                                          <p:spTgt spid="16"/>
                                        </p:tgtEl>
                                        <p:attrNameLst>
                                          <p:attrName>style.visibility</p:attrName>
                                        </p:attrNameLst>
                                      </p:cBhvr>
                                      <p:to>
                                        <p:strVal val="visible"/>
                                      </p:to>
                                    </p:set>
                                  </p:childTnLst>
                                </p:cTn>
                              </p:par>
                            </p:childTnLst>
                          </p:cTn>
                        </p:par>
                        <p:par>
                          <p:cTn id="38" fill="hold">
                            <p:stCondLst>
                              <p:cond delay="6000"/>
                            </p:stCondLst>
                            <p:childTnLst>
                              <p:par>
                                <p:cTn id="39" presetID="1"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4494</TotalTime>
  <Words>4471</Words>
  <Application>Microsoft Office PowerPoint</Application>
  <PresentationFormat>Affichage à l'écran (4:3)</PresentationFormat>
  <Paragraphs>144</Paragraphs>
  <Slides>25</Slides>
  <Notes>3</Notes>
  <HiddenSlides>0</HiddenSlides>
  <MMClips>0</MMClips>
  <ScaleCrop>false</ScaleCrop>
  <HeadingPairs>
    <vt:vector size="8" baseType="variant">
      <vt:variant>
        <vt:lpstr>Polices utilisées</vt:lpstr>
      </vt:variant>
      <vt:variant>
        <vt:i4>7</vt:i4>
      </vt:variant>
      <vt:variant>
        <vt:lpstr>Thème</vt:lpstr>
      </vt:variant>
      <vt:variant>
        <vt:i4>1</vt:i4>
      </vt:variant>
      <vt:variant>
        <vt:lpstr>Serveurs OLE incorporés</vt:lpstr>
      </vt:variant>
      <vt:variant>
        <vt:i4>1</vt:i4>
      </vt:variant>
      <vt:variant>
        <vt:lpstr>Titres des diapositives</vt:lpstr>
      </vt:variant>
      <vt:variant>
        <vt:i4>25</vt:i4>
      </vt:variant>
    </vt:vector>
  </HeadingPairs>
  <TitlesOfParts>
    <vt:vector size="34" baseType="lpstr">
      <vt:lpstr>微软雅黑</vt:lpstr>
      <vt:lpstr>Arial</vt:lpstr>
      <vt:lpstr>Bodoni MT</vt:lpstr>
      <vt:lpstr>Calibri</vt:lpstr>
      <vt:lpstr>Gabriola</vt:lpstr>
      <vt:lpstr>Times New Roman</vt:lpstr>
      <vt:lpstr>Wingdings</vt:lpstr>
      <vt:lpstr>Thème Office</vt:lpstr>
      <vt:lpstr>Clip</vt:lpstr>
      <vt:lpstr>Présentation PowerPoint</vt:lpstr>
      <vt:lpstr>Présentation PowerPoint</vt:lpstr>
      <vt:lpstr>Présentation PowerPoint</vt:lpstr>
      <vt:lpstr>Présentation PowerPoint</vt:lpstr>
      <vt:lpstr>Contexte : Les Besoins Croissants en Produits Sanguins</vt:lpstr>
      <vt:lpstr>Quelques statistiques justifiant l’ampleur du manque en Afrique subsaharien et à Douala en particulier</vt:lpstr>
      <vt:lpstr>Justification : Nécessité d'une Vue Globale et d'un Suivi Optimisé des campagnes de  don de sang</vt:lpstr>
      <vt:lpstr>Présentation PowerPoint</vt:lpstr>
      <vt:lpstr>Prétraitement des Données : Préparation pour l'Analyse</vt:lpstr>
      <vt:lpstr>Visualisation Interactive : Streamlit et les Bibliothèques  Python plotly et Folium</vt:lpstr>
      <vt:lpstr>Modélisation : L'Algorithme KNN pour l'Éligibilité Prédictive</vt:lpstr>
      <vt:lpstr>Résultats : Analyse de la Campagne de 2019 et Profil des Donneurs</vt:lpstr>
      <vt:lpstr>Présentation PowerPoint</vt:lpstr>
      <vt:lpstr>Niveau d'Études : Un Indicateur de Sensibilisation</vt:lpstr>
      <vt:lpstr>Présentation PowerPoint</vt:lpstr>
      <vt:lpstr>Présentation PowerPoint</vt:lpstr>
      <vt:lpstr>Prise en Main de l'Application : Un Outil Intuitif et Dynamique</vt:lpstr>
      <vt:lpstr>Objectifs de l'Application</vt:lpstr>
      <vt:lpstr>Conclusion : Vers une stratégie optimisée de don de sang</vt:lpstr>
      <vt:lpstr>Présentation PowerPoint</vt:lpstr>
      <vt:lpstr>Recommandations</vt:lpstr>
      <vt:lpstr>Présentation PowerPoint</vt:lpstr>
      <vt:lpstr>Perspectives d'Avenir</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M'hammed</dc:creator>
  <cp:lastModifiedBy>Merveille NOULAYE LAMBU</cp:lastModifiedBy>
  <cp:revision>135</cp:revision>
  <dcterms:created xsi:type="dcterms:W3CDTF">2012-06-14T20:21:37Z</dcterms:created>
  <dcterms:modified xsi:type="dcterms:W3CDTF">2025-03-25T21:52:10Z</dcterms:modified>
</cp:coreProperties>
</file>